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3"/>
  </p:notesMasterIdLst>
  <p:sldIdLst>
    <p:sldId id="256" r:id="rId2"/>
    <p:sldId id="377" r:id="rId3"/>
    <p:sldId id="378" r:id="rId4"/>
    <p:sldId id="379" r:id="rId5"/>
    <p:sldId id="384" r:id="rId6"/>
    <p:sldId id="385" r:id="rId7"/>
    <p:sldId id="496" r:id="rId8"/>
    <p:sldId id="497" r:id="rId9"/>
    <p:sldId id="498" r:id="rId10"/>
    <p:sldId id="499" r:id="rId11"/>
    <p:sldId id="494" r:id="rId12"/>
    <p:sldId id="453" r:id="rId13"/>
    <p:sldId id="454" r:id="rId14"/>
    <p:sldId id="449" r:id="rId15"/>
    <p:sldId id="457" r:id="rId16"/>
    <p:sldId id="459" r:id="rId17"/>
    <p:sldId id="458" r:id="rId18"/>
    <p:sldId id="500" r:id="rId19"/>
    <p:sldId id="501" r:id="rId20"/>
    <p:sldId id="502" r:id="rId21"/>
    <p:sldId id="503" r:id="rId22"/>
    <p:sldId id="504" r:id="rId23"/>
    <p:sldId id="505" r:id="rId24"/>
    <p:sldId id="506" r:id="rId25"/>
    <p:sldId id="507" r:id="rId26"/>
    <p:sldId id="508" r:id="rId27"/>
    <p:sldId id="509" r:id="rId28"/>
    <p:sldId id="510" r:id="rId29"/>
    <p:sldId id="511" r:id="rId30"/>
    <p:sldId id="512" r:id="rId31"/>
    <p:sldId id="513" r:id="rId32"/>
    <p:sldId id="514" r:id="rId33"/>
    <p:sldId id="515" r:id="rId34"/>
    <p:sldId id="516" r:id="rId35"/>
    <p:sldId id="517" r:id="rId36"/>
    <p:sldId id="518" r:id="rId37"/>
    <p:sldId id="519" r:id="rId38"/>
    <p:sldId id="520" r:id="rId39"/>
    <p:sldId id="521" r:id="rId40"/>
    <p:sldId id="522" r:id="rId41"/>
    <p:sldId id="523" r:id="rId42"/>
    <p:sldId id="493" r:id="rId43"/>
    <p:sldId id="456" r:id="rId44"/>
    <p:sldId id="440" r:id="rId45"/>
    <p:sldId id="441" r:id="rId46"/>
    <p:sldId id="442" r:id="rId47"/>
    <p:sldId id="443" r:id="rId48"/>
    <p:sldId id="444" r:id="rId49"/>
    <p:sldId id="445" r:id="rId50"/>
    <p:sldId id="446" r:id="rId51"/>
    <p:sldId id="447" r:id="rId52"/>
    <p:sldId id="524" r:id="rId53"/>
    <p:sldId id="525" r:id="rId54"/>
    <p:sldId id="526" r:id="rId55"/>
    <p:sldId id="527" r:id="rId56"/>
    <p:sldId id="528" r:id="rId57"/>
    <p:sldId id="529" r:id="rId58"/>
    <p:sldId id="530" r:id="rId59"/>
    <p:sldId id="531" r:id="rId60"/>
    <p:sldId id="532" r:id="rId61"/>
    <p:sldId id="533" r:id="rId62"/>
    <p:sldId id="552" r:id="rId63"/>
    <p:sldId id="534" r:id="rId64"/>
    <p:sldId id="535" r:id="rId65"/>
    <p:sldId id="536" r:id="rId66"/>
    <p:sldId id="537" r:id="rId67"/>
    <p:sldId id="538" r:id="rId68"/>
    <p:sldId id="539" r:id="rId69"/>
    <p:sldId id="540" r:id="rId70"/>
    <p:sldId id="553" r:id="rId71"/>
    <p:sldId id="541" r:id="rId72"/>
    <p:sldId id="542" r:id="rId73"/>
    <p:sldId id="543" r:id="rId74"/>
    <p:sldId id="544" r:id="rId75"/>
    <p:sldId id="545" r:id="rId76"/>
    <p:sldId id="546" r:id="rId77"/>
    <p:sldId id="547" r:id="rId78"/>
    <p:sldId id="548" r:id="rId79"/>
    <p:sldId id="549" r:id="rId80"/>
    <p:sldId id="550" r:id="rId81"/>
    <p:sldId id="551" r:id="rId82"/>
  </p:sldIdLst>
  <p:sldSz cx="9144000" cy="6858000" type="screen4x3"/>
  <p:notesSz cx="7053263" cy="93091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05" autoAdjust="0"/>
    <p:restoredTop sz="94660"/>
  </p:normalViewPr>
  <p:slideViewPr>
    <p:cSldViewPr>
      <p:cViewPr>
        <p:scale>
          <a:sx n="50" d="100"/>
          <a:sy n="50" d="100"/>
        </p:scale>
        <p:origin x="-858" y="-12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56414" cy="465455"/>
          </a:xfrm>
          <a:prstGeom prst="rect">
            <a:avLst/>
          </a:prstGeom>
        </p:spPr>
        <p:txBody>
          <a:bodyPr vert="horz" lIns="92400" tIns="46200" rIns="92400" bIns="46200" rtlCol="0"/>
          <a:lstStyle>
            <a:lvl1pPr algn="l">
              <a:defRPr sz="1200"/>
            </a:lvl1pPr>
          </a:lstStyle>
          <a:p>
            <a:endParaRPr lang="es-MX"/>
          </a:p>
        </p:txBody>
      </p:sp>
      <p:sp>
        <p:nvSpPr>
          <p:cNvPr id="3" name="2 Marcador de fecha"/>
          <p:cNvSpPr>
            <a:spLocks noGrp="1"/>
          </p:cNvSpPr>
          <p:nvPr>
            <p:ph type="dt" idx="1"/>
          </p:nvPr>
        </p:nvSpPr>
        <p:spPr>
          <a:xfrm>
            <a:off x="3995217" y="0"/>
            <a:ext cx="3056414" cy="465455"/>
          </a:xfrm>
          <a:prstGeom prst="rect">
            <a:avLst/>
          </a:prstGeom>
        </p:spPr>
        <p:txBody>
          <a:bodyPr vert="horz" lIns="92400" tIns="46200" rIns="92400" bIns="46200" rtlCol="0"/>
          <a:lstStyle>
            <a:lvl1pPr algn="r">
              <a:defRPr sz="1200"/>
            </a:lvl1pPr>
          </a:lstStyle>
          <a:p>
            <a:fld id="{8185379C-6A03-4B91-ADAC-83235C34B0E0}" type="datetimeFigureOut">
              <a:rPr lang="es-MX" smtClean="0"/>
              <a:pPr/>
              <a:t>11/10/2016</a:t>
            </a:fld>
            <a:endParaRPr lang="es-MX"/>
          </a:p>
        </p:txBody>
      </p:sp>
      <p:sp>
        <p:nvSpPr>
          <p:cNvPr id="4" name="3 Marcador de imagen de diapositiva"/>
          <p:cNvSpPr>
            <a:spLocks noGrp="1" noRot="1" noChangeAspect="1"/>
          </p:cNvSpPr>
          <p:nvPr>
            <p:ph type="sldImg" idx="2"/>
          </p:nvPr>
        </p:nvSpPr>
        <p:spPr>
          <a:xfrm>
            <a:off x="1200150" y="698500"/>
            <a:ext cx="4652963" cy="3490913"/>
          </a:xfrm>
          <a:prstGeom prst="rect">
            <a:avLst/>
          </a:prstGeom>
          <a:noFill/>
          <a:ln w="12700">
            <a:solidFill>
              <a:prstClr val="black"/>
            </a:solidFill>
          </a:ln>
        </p:spPr>
        <p:txBody>
          <a:bodyPr vert="horz" lIns="92400" tIns="46200" rIns="92400" bIns="46200" rtlCol="0" anchor="ctr"/>
          <a:lstStyle/>
          <a:p>
            <a:endParaRPr lang="es-MX"/>
          </a:p>
        </p:txBody>
      </p:sp>
      <p:sp>
        <p:nvSpPr>
          <p:cNvPr id="5" name="4 Marcador de notas"/>
          <p:cNvSpPr>
            <a:spLocks noGrp="1"/>
          </p:cNvSpPr>
          <p:nvPr>
            <p:ph type="body" sz="quarter" idx="3"/>
          </p:nvPr>
        </p:nvSpPr>
        <p:spPr>
          <a:xfrm>
            <a:off x="705327" y="4421824"/>
            <a:ext cx="5642610" cy="4189094"/>
          </a:xfrm>
          <a:prstGeom prst="rect">
            <a:avLst/>
          </a:prstGeom>
        </p:spPr>
        <p:txBody>
          <a:bodyPr vert="horz" lIns="92400" tIns="46200" rIns="92400" bIns="4620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842030"/>
            <a:ext cx="3056414" cy="465455"/>
          </a:xfrm>
          <a:prstGeom prst="rect">
            <a:avLst/>
          </a:prstGeom>
        </p:spPr>
        <p:txBody>
          <a:bodyPr vert="horz" lIns="92400" tIns="46200" rIns="92400" bIns="4620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995217" y="8842030"/>
            <a:ext cx="3056414" cy="465455"/>
          </a:xfrm>
          <a:prstGeom prst="rect">
            <a:avLst/>
          </a:prstGeom>
        </p:spPr>
        <p:txBody>
          <a:bodyPr vert="horz" lIns="92400" tIns="46200" rIns="92400" bIns="46200" rtlCol="0" anchor="b"/>
          <a:lstStyle>
            <a:lvl1pPr algn="r">
              <a:defRPr sz="1200"/>
            </a:lvl1pPr>
          </a:lstStyle>
          <a:p>
            <a:fld id="{6D2956B5-FD0F-4BE6-8170-6AF3DD958B76}" type="slidenum">
              <a:rPr lang="es-MX" smtClean="0"/>
              <a:pPr/>
              <a:t>‹Nº›</a:t>
            </a:fld>
            <a:endParaRPr lang="es-MX"/>
          </a:p>
        </p:txBody>
      </p:sp>
    </p:spTree>
    <p:extLst>
      <p:ext uri="{BB962C8B-B14F-4D97-AF65-F5344CB8AC3E}">
        <p14:creationId xmlns:p14="http://schemas.microsoft.com/office/powerpoint/2010/main" val="33731088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1D4A46E6-23D0-493D-BC56-737E0B6B68BC}" type="slidenum">
              <a:rPr lang="es-ES" smtClean="0"/>
              <a:pPr/>
              <a:t>2</a:t>
            </a:fld>
            <a:endParaRPr lang="es-ES" smtClean="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9FC6C17A-6883-4DE3-B64F-5FE590996B25}" type="slidenum">
              <a:rPr lang="es-ES" smtClean="0"/>
              <a:pPr/>
              <a:t>11</a:t>
            </a:fld>
            <a:endParaRPr lang="es-ES"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12</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13</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14</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15</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16</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17</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18</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19</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20</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593A2B45-CFB5-4222-B5C8-E7CA0586B2D1}" type="slidenum">
              <a:rPr lang="es-ES" smtClean="0"/>
              <a:pPr/>
              <a:t>3</a:t>
            </a:fld>
            <a:endParaRPr lang="es-ES" smtClean="0"/>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21</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22</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23</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24</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25</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26</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27</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28</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29</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30</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79BFEE27-BFFE-4972-B934-2150FEE804CD}" type="slidenum">
              <a:rPr lang="es-ES" smtClean="0"/>
              <a:pPr/>
              <a:t>4</a:t>
            </a:fld>
            <a:endParaRPr lang="es-ES" smtClean="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31</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32</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33</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34</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35</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36</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37</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38</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39</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40</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p>
            <a:fld id="{9AD4A844-4B78-483F-A824-8D4C451DB09C}" type="slidenum">
              <a:rPr lang="es-ES" smtClean="0"/>
              <a:pPr/>
              <a:t>5</a:t>
            </a:fld>
            <a:endParaRPr lang="es-ES" smtClean="0"/>
          </a:p>
        </p:txBody>
      </p:sp>
      <p:sp>
        <p:nvSpPr>
          <p:cNvPr id="133123" name="Rectangle 2"/>
          <p:cNvSpPr>
            <a:spLocks noGrp="1" noRot="1" noChangeAspect="1" noChangeArrowheads="1" noTextEdit="1"/>
          </p:cNvSpPr>
          <p:nvPr>
            <p:ph type="sldImg"/>
          </p:nvPr>
        </p:nvSpPr>
        <p:spPr>
          <a:ln/>
        </p:spPr>
      </p:sp>
      <p:sp>
        <p:nvSpPr>
          <p:cNvPr id="13312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41</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9FC6C17A-6883-4DE3-B64F-5FE590996B25}" type="slidenum">
              <a:rPr lang="es-ES" smtClean="0"/>
              <a:pPr/>
              <a:t>42</a:t>
            </a:fld>
            <a:endParaRPr lang="es-ES"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43</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44</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45</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46</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47</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48</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49</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50</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9FC6C17A-6883-4DE3-B64F-5FE590996B25}" type="slidenum">
              <a:rPr lang="es-ES" smtClean="0"/>
              <a:pPr/>
              <a:t>6</a:t>
            </a:fld>
            <a:endParaRPr lang="es-ES"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51</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9FC6C17A-6883-4DE3-B64F-5FE590996B25}" type="slidenum">
              <a:rPr lang="es-ES" smtClean="0"/>
              <a:pPr/>
              <a:t>62</a:t>
            </a:fld>
            <a:endParaRPr lang="es-ES"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6D2956B5-FD0F-4BE6-8170-6AF3DD958B76}" type="slidenum">
              <a:rPr lang="es-MX" smtClean="0"/>
              <a:pPr/>
              <a:t>63</a:t>
            </a:fld>
            <a:endParaRPr lang="es-MX"/>
          </a:p>
        </p:txBody>
      </p:sp>
    </p:spTree>
    <p:extLst>
      <p:ext uri="{BB962C8B-B14F-4D97-AF65-F5344CB8AC3E}">
        <p14:creationId xmlns:p14="http://schemas.microsoft.com/office/powerpoint/2010/main" val="28129394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9FC6C17A-6883-4DE3-B64F-5FE590996B25}" type="slidenum">
              <a:rPr lang="es-ES" smtClean="0"/>
              <a:pPr/>
              <a:t>70</a:t>
            </a:fld>
            <a:endParaRPr lang="es-ES"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7</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8</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9</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10</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8CE98776-93FF-426E-A02B-E64BAC7CD2CE}" type="datetimeFigureOut">
              <a:rPr lang="es-MX" smtClean="0"/>
              <a:pPr/>
              <a:t>11/10/2016</a:t>
            </a:fld>
            <a:endParaRPr lang="es-MX"/>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MX"/>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E20A411F-7CFB-411E-9B96-72900DAA5F7E}"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8CE98776-93FF-426E-A02B-E64BAC7CD2CE}" type="datetimeFigureOut">
              <a:rPr lang="es-MX" smtClean="0"/>
              <a:pPr/>
              <a:t>11/10/2016</a:t>
            </a:fld>
            <a:endParaRPr lang="es-MX"/>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MX"/>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E20A411F-7CFB-411E-9B96-72900DAA5F7E}"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8CE98776-93FF-426E-A02B-E64BAC7CD2CE}" type="datetimeFigureOut">
              <a:rPr lang="es-MX" smtClean="0"/>
              <a:pPr/>
              <a:t>11/10/2016</a:t>
            </a:fld>
            <a:endParaRPr lang="es-MX"/>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MX"/>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E20A411F-7CFB-411E-9B96-72900DAA5F7E}"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8CE98776-93FF-426E-A02B-E64BAC7CD2CE}" type="datetimeFigureOut">
              <a:rPr lang="es-MX" smtClean="0"/>
              <a:pPr/>
              <a:t>11/10/2016</a:t>
            </a:fld>
            <a:endParaRPr lang="es-MX"/>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MX"/>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E20A411F-7CFB-411E-9B96-72900DAA5F7E}"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cabezado de sección">
    <p:spTree>
      <p:nvGrpSpPr>
        <p:cNvPr id="1" name=""/>
        <p:cNvGrpSpPr/>
        <p:nvPr/>
      </p:nvGrpSpPr>
      <p:grpSpPr>
        <a:xfrm>
          <a:off x="0" y="0"/>
          <a:ext cx="0" cy="0"/>
          <a:chOff x="0" y="0"/>
          <a:chExt cx="0" cy="0"/>
        </a:xfrm>
      </p:grpSpPr>
      <p:sp>
        <p:nvSpPr>
          <p:cNvPr id="4" name="3 Marcador de fecha"/>
          <p:cNvSpPr>
            <a:spLocks noGrp="1"/>
          </p:cNvSpPr>
          <p:nvPr>
            <p:ph type="dt" sz="half" idx="10"/>
          </p:nvPr>
        </p:nvSpPr>
        <p:spPr>
          <a:xfrm>
            <a:off x="457200" y="6356350"/>
            <a:ext cx="2133600" cy="365125"/>
          </a:xfrm>
          <a:prstGeom prst="rect">
            <a:avLst/>
          </a:prstGeom>
        </p:spPr>
        <p:txBody>
          <a:bodyPr/>
          <a:lstStyle/>
          <a:p>
            <a:fld id="{8CE98776-93FF-426E-A02B-E64BAC7CD2CE}" type="datetimeFigureOut">
              <a:rPr lang="es-MX" smtClean="0"/>
              <a:pPr/>
              <a:t>11/10/2016</a:t>
            </a:fld>
            <a:endParaRPr lang="es-MX"/>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MX"/>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E20A411F-7CFB-411E-9B96-72900DAA5F7E}"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8CE98776-93FF-426E-A02B-E64BAC7CD2CE}" type="datetimeFigureOut">
              <a:rPr lang="es-MX" smtClean="0"/>
              <a:pPr/>
              <a:t>11/10/2016</a:t>
            </a:fld>
            <a:endParaRPr lang="es-MX"/>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MX"/>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E20A411F-7CFB-411E-9B96-72900DAA5F7E}"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a:xfrm>
            <a:off x="457200" y="6356350"/>
            <a:ext cx="2133600" cy="365125"/>
          </a:xfrm>
          <a:prstGeom prst="rect">
            <a:avLst/>
          </a:prstGeom>
        </p:spPr>
        <p:txBody>
          <a:bodyPr/>
          <a:lstStyle/>
          <a:p>
            <a:fld id="{8CE98776-93FF-426E-A02B-E64BAC7CD2CE}" type="datetimeFigureOut">
              <a:rPr lang="es-MX" smtClean="0"/>
              <a:pPr/>
              <a:t>11/10/2016</a:t>
            </a:fld>
            <a:endParaRPr lang="es-MX"/>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endParaRPr lang="es-MX"/>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fld id="{E20A411F-7CFB-411E-9B96-72900DAA5F7E}"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a:xfrm>
            <a:off x="457200" y="6356350"/>
            <a:ext cx="2133600" cy="365125"/>
          </a:xfrm>
          <a:prstGeom prst="rect">
            <a:avLst/>
          </a:prstGeom>
        </p:spPr>
        <p:txBody>
          <a:bodyPr/>
          <a:lstStyle/>
          <a:p>
            <a:fld id="{8CE98776-93FF-426E-A02B-E64BAC7CD2CE}" type="datetimeFigureOut">
              <a:rPr lang="es-MX" smtClean="0"/>
              <a:pPr/>
              <a:t>11/10/2016</a:t>
            </a:fld>
            <a:endParaRPr lang="es-MX"/>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endParaRPr lang="es-MX"/>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fld id="{E20A411F-7CFB-411E-9B96-72900DAA5F7E}"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fld id="{8CE98776-93FF-426E-A02B-E64BAC7CD2CE}" type="datetimeFigureOut">
              <a:rPr lang="es-MX" smtClean="0"/>
              <a:pPr/>
              <a:t>11/10/2016</a:t>
            </a:fld>
            <a:endParaRPr lang="es-MX"/>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endParaRPr lang="es-MX"/>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fld id="{E20A411F-7CFB-411E-9B96-72900DAA5F7E}"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8CE98776-93FF-426E-A02B-E64BAC7CD2CE}" type="datetimeFigureOut">
              <a:rPr lang="es-MX" smtClean="0"/>
              <a:pPr/>
              <a:t>11/10/2016</a:t>
            </a:fld>
            <a:endParaRPr lang="es-MX"/>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MX"/>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E20A411F-7CFB-411E-9B96-72900DAA5F7E}"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8CE98776-93FF-426E-A02B-E64BAC7CD2CE}" type="datetimeFigureOut">
              <a:rPr lang="es-MX" smtClean="0"/>
              <a:pPr/>
              <a:t>11/10/2016</a:t>
            </a:fld>
            <a:endParaRPr lang="es-MX"/>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MX"/>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E20A411F-7CFB-411E-9B96-72900DAA5F7E}"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6 Rectángulo redondeado"/>
          <p:cNvSpPr/>
          <p:nvPr/>
        </p:nvSpPr>
        <p:spPr>
          <a:xfrm>
            <a:off x="214314" y="71438"/>
            <a:ext cx="8643966" cy="928670"/>
          </a:xfrm>
          <a:prstGeom prst="roundRect">
            <a:avLst/>
          </a:prstGeom>
          <a:solidFill>
            <a:schemeClr val="accent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redondeado"/>
          <p:cNvSpPr/>
          <p:nvPr/>
        </p:nvSpPr>
        <p:spPr>
          <a:xfrm>
            <a:off x="285720" y="1142984"/>
            <a:ext cx="8572560" cy="5357850"/>
          </a:xfrm>
          <a:prstGeom prst="roundRect">
            <a:avLst/>
          </a:prstGeom>
          <a:noFill/>
          <a:ln w="41275">
            <a:solidFill>
              <a:schemeClr val="accent1">
                <a:shade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0" name="9 Conector recto"/>
          <p:cNvCxnSpPr/>
          <p:nvPr/>
        </p:nvCxnSpPr>
        <p:spPr>
          <a:xfrm>
            <a:off x="214282" y="857232"/>
            <a:ext cx="8143932" cy="1588"/>
          </a:xfrm>
          <a:prstGeom prst="line">
            <a:avLst/>
          </a:prstGeom>
          <a:ln w="41275">
            <a:solidFill>
              <a:schemeClr val="bg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90.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0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1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2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30.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3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50.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60.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70.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80.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90.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00.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10.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20.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5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51.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5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60.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71.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6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6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7.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370.png"/><Relationship Id="rId2" Type="http://schemas.openxmlformats.org/officeDocument/2006/relationships/image" Target="../media/image360.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380.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400.png"/><Relationship Id="rId2" Type="http://schemas.openxmlformats.org/officeDocument/2006/relationships/image" Target="../media/image390.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7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9.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3" y="214290"/>
            <a:ext cx="7162826" cy="5870598"/>
          </a:xfrm>
          <a:prstGeom prst="rect">
            <a:avLst/>
          </a:prstGeom>
        </p:spPr>
        <p:txBody>
          <a:bodyPr/>
          <a:lstStyle/>
          <a:p>
            <a:pPr lvl="0" algn="ctr">
              <a:spcBef>
                <a:spcPct val="20000"/>
              </a:spcBef>
              <a:defRPr/>
            </a:pPr>
            <a:r>
              <a:rPr lang="es-MX" b="1" dirty="0" smtClean="0">
                <a:latin typeface="Arial" pitchFamily="34" charset="0"/>
                <a:cs typeface="Arial" pitchFamily="34" charset="0"/>
              </a:rPr>
              <a:t>UNIVERSIDAD AUTÓNOMA DEL ESTADO DE MÉXICO</a:t>
            </a:r>
          </a:p>
          <a:p>
            <a:pPr lvl="0" algn="ctr">
              <a:spcBef>
                <a:spcPct val="20000"/>
              </a:spcBef>
              <a:defRPr/>
            </a:pPr>
            <a:r>
              <a:rPr lang="es-MX" b="1" dirty="0" smtClean="0">
                <a:latin typeface="Arial" pitchFamily="34" charset="0"/>
                <a:cs typeface="Arial" pitchFamily="34" charset="0"/>
              </a:rPr>
              <a:t>UNIDAD ACADÉMICA PROFESIONAL NEZAHUALCÓYOTL</a:t>
            </a:r>
          </a:p>
          <a:p>
            <a:pPr lvl="0" algn="just">
              <a:spcBef>
                <a:spcPct val="20000"/>
              </a:spcBef>
              <a:defRPr/>
            </a:pPr>
            <a:endParaRPr lang="es-MX" b="1" dirty="0" smtClean="0">
              <a:latin typeface="Arial" pitchFamily="34" charset="0"/>
              <a:cs typeface="Arial" pitchFamily="34" charset="0"/>
            </a:endParaRPr>
          </a:p>
          <a:p>
            <a:pPr lvl="0" algn="just">
              <a:spcBef>
                <a:spcPct val="20000"/>
              </a:spcBef>
              <a:defRPr/>
            </a:pPr>
            <a:endParaRPr lang="es-MX" b="1" dirty="0" smtClean="0">
              <a:latin typeface="Arial" pitchFamily="34" charset="0"/>
              <a:cs typeface="Arial" pitchFamily="34" charset="0"/>
            </a:endParaRPr>
          </a:p>
          <a:p>
            <a:pPr lvl="0" algn="ctr">
              <a:spcBef>
                <a:spcPct val="20000"/>
              </a:spcBef>
              <a:defRPr/>
            </a:pPr>
            <a:r>
              <a:rPr lang="es-MX" b="1" dirty="0" smtClean="0">
                <a:latin typeface="Arial" pitchFamily="34" charset="0"/>
                <a:cs typeface="Arial" pitchFamily="34" charset="0"/>
              </a:rPr>
              <a:t>CURSO</a:t>
            </a:r>
          </a:p>
          <a:p>
            <a:pPr algn="ctr">
              <a:spcBef>
                <a:spcPct val="20000"/>
              </a:spcBef>
              <a:defRPr/>
            </a:pPr>
            <a:r>
              <a:rPr lang="es-MX" b="1" u="sng" dirty="0" smtClean="0">
                <a:latin typeface="Arial" pitchFamily="34" charset="0"/>
                <a:cs typeface="Arial" pitchFamily="34" charset="0"/>
              </a:rPr>
              <a:t>ÁLGEBRA LINEAL</a:t>
            </a:r>
          </a:p>
          <a:p>
            <a:pPr lvl="0" algn="ctr">
              <a:spcBef>
                <a:spcPct val="20000"/>
              </a:spcBef>
              <a:defRPr/>
            </a:pPr>
            <a:r>
              <a:rPr lang="es-MX" sz="1400" b="1" dirty="0" smtClean="0">
                <a:latin typeface="Arial" pitchFamily="34" charset="0"/>
                <a:cs typeface="Arial" pitchFamily="34" charset="0"/>
              </a:rPr>
              <a:t>CLAVE: L40606</a:t>
            </a:r>
          </a:p>
          <a:p>
            <a:pPr lvl="0" algn="ctr">
              <a:spcBef>
                <a:spcPct val="20000"/>
              </a:spcBef>
              <a:defRPr/>
            </a:pPr>
            <a:endParaRPr lang="es-MX" sz="1400" b="1" dirty="0" smtClean="0">
              <a:latin typeface="Arial" pitchFamily="34" charset="0"/>
              <a:cs typeface="Arial" pitchFamily="34" charset="0"/>
            </a:endParaRPr>
          </a:p>
          <a:p>
            <a:endParaRPr lang="es-MX" sz="1600" b="1" dirty="0" smtClean="0">
              <a:latin typeface="Arial" pitchFamily="34" charset="0"/>
              <a:cs typeface="Arial" pitchFamily="34" charset="0"/>
            </a:endParaRPr>
          </a:p>
          <a:p>
            <a:endParaRPr lang="es-MX" sz="1600" b="1" dirty="0" smtClean="0">
              <a:latin typeface="Arial" pitchFamily="34" charset="0"/>
              <a:cs typeface="Arial" pitchFamily="34" charset="0"/>
            </a:endParaRPr>
          </a:p>
          <a:p>
            <a:endParaRPr lang="es-MX" sz="1600" b="1" dirty="0" smtClean="0">
              <a:latin typeface="Arial" pitchFamily="34" charset="0"/>
              <a:cs typeface="Arial" pitchFamily="34" charset="0"/>
            </a:endParaRPr>
          </a:p>
          <a:p>
            <a:r>
              <a:rPr lang="es-MX" sz="1600" b="1" dirty="0" smtClean="0">
                <a:latin typeface="Arial" pitchFamily="34" charset="0"/>
                <a:cs typeface="Arial" pitchFamily="34" charset="0"/>
              </a:rPr>
              <a:t>CARRERA:    INGENIERÍA EN SISTEMAS INTELIGENTES</a:t>
            </a:r>
          </a:p>
          <a:p>
            <a:endParaRPr lang="es-MX" sz="1600" b="1" dirty="0" smtClean="0">
              <a:latin typeface="Arial" pitchFamily="34" charset="0"/>
              <a:cs typeface="Arial" pitchFamily="34" charset="0"/>
            </a:endParaRPr>
          </a:p>
          <a:p>
            <a:endParaRPr lang="es-MX" sz="1600" b="1" dirty="0" smtClean="0">
              <a:latin typeface="Arial" pitchFamily="34" charset="0"/>
              <a:cs typeface="Arial" pitchFamily="34" charset="0"/>
            </a:endParaRPr>
          </a:p>
          <a:p>
            <a:r>
              <a:rPr lang="es-MX" sz="1600" b="1" dirty="0" smtClean="0">
                <a:latin typeface="Arial" pitchFamily="34" charset="0"/>
                <a:cs typeface="Arial" pitchFamily="34" charset="0"/>
              </a:rPr>
              <a:t>TIPO DE MATERIAL: VISUAL</a:t>
            </a:r>
          </a:p>
          <a:p>
            <a:endParaRPr lang="es-MX" sz="1600" b="1" dirty="0" smtClean="0">
              <a:latin typeface="Arial" pitchFamily="34" charset="0"/>
              <a:cs typeface="Arial" pitchFamily="34" charset="0"/>
            </a:endParaRPr>
          </a:p>
          <a:p>
            <a:endParaRPr lang="es-MX" sz="1600" b="1" dirty="0" smtClean="0">
              <a:latin typeface="Arial" pitchFamily="34" charset="0"/>
              <a:cs typeface="Arial" pitchFamily="34" charset="0"/>
            </a:endParaRPr>
          </a:p>
          <a:p>
            <a:r>
              <a:rPr lang="es-MX" sz="1600" b="1" dirty="0" smtClean="0">
                <a:latin typeface="Arial" pitchFamily="34" charset="0"/>
                <a:cs typeface="Arial" pitchFamily="34" charset="0"/>
              </a:rPr>
              <a:t>FECHA DE ELABORACIÓN:  2016A</a:t>
            </a:r>
          </a:p>
          <a:p>
            <a:endParaRPr lang="es-MX" sz="1600" b="1" dirty="0" smtClean="0">
              <a:latin typeface="Arial" pitchFamily="34" charset="0"/>
              <a:cs typeface="Arial" pitchFamily="34" charset="0"/>
            </a:endParaRPr>
          </a:p>
          <a:p>
            <a:endParaRPr lang="es-MX" sz="1600" b="1" dirty="0" smtClean="0">
              <a:latin typeface="Arial" pitchFamily="34" charset="0"/>
              <a:cs typeface="Arial" pitchFamily="34" charset="0"/>
            </a:endParaRPr>
          </a:p>
          <a:p>
            <a:r>
              <a:rPr lang="es-MX" sz="1600" b="1" dirty="0" smtClean="0">
                <a:latin typeface="Arial" pitchFamily="34" charset="0"/>
                <a:cs typeface="Arial" pitchFamily="34" charset="0"/>
              </a:rPr>
              <a:t>ELABORÓ:     M. EN I. JAVIER ROMERO TORRES</a:t>
            </a:r>
          </a:p>
          <a:p>
            <a:pPr lvl="0">
              <a:spcBef>
                <a:spcPct val="20000"/>
              </a:spcBef>
              <a:defRPr/>
            </a:pPr>
            <a:endParaRPr lang="es-MX" sz="1600" b="1" dirty="0" smtClean="0">
              <a:latin typeface="Arial" pitchFamily="34" charset="0"/>
              <a:cs typeface="Arial" pitchFamily="34" charset="0"/>
            </a:endParaRPr>
          </a:p>
          <a:p>
            <a:pPr lvl="0" algn="ctr">
              <a:spcBef>
                <a:spcPct val="20000"/>
              </a:spcBef>
              <a:defRPr/>
            </a:pPr>
            <a:endParaRPr lang="es-MX" sz="1400" b="1" dirty="0" smtClean="0">
              <a:latin typeface="Arial" pitchFamily="34" charset="0"/>
              <a:cs typeface="Arial" pitchFamily="34" charset="0"/>
            </a:endParaRPr>
          </a:p>
          <a:p>
            <a:pPr marL="0" marR="0" lvl="0" indent="0" algn="ctr"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noProof="0" dirty="0" smtClean="0">
              <a:latin typeface="Arial" pitchFamily="34" charset="0"/>
              <a:cs typeface="Arial" pitchFamily="34" charset="0"/>
            </a:endParaRPr>
          </a:p>
        </p:txBody>
      </p:sp>
      <p:pic>
        <p:nvPicPr>
          <p:cNvPr id="6" name="Picture 4" descr="ESCUDO MEMBRETE1"/>
          <p:cNvPicPr>
            <a:picLocks noChangeAspect="1" noChangeArrowheads="1"/>
          </p:cNvPicPr>
          <p:nvPr/>
        </p:nvPicPr>
        <p:blipFill>
          <a:blip r:embed="rId2" cstate="print"/>
          <a:srcRect/>
          <a:stretch>
            <a:fillRect/>
          </a:stretch>
        </p:blipFill>
        <p:spPr bwMode="auto">
          <a:xfrm>
            <a:off x="250825" y="53975"/>
            <a:ext cx="963589" cy="963589"/>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to="" calcmode="lin" valueType="num">
                                      <p:cBhvr>
                                        <p:cTn id="7" dur="1" fill="hold"/>
                                        <p:tgtEl>
                                          <p:spTgt spid="4">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 to="" calcmode="lin" valueType="num">
                                      <p:cBhvr>
                                        <p:cTn id="12" dur="1" fill="hold"/>
                                        <p:tgtEl>
                                          <p:spTgt spid="4">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 to="" calcmode="lin" valueType="num">
                                      <p:cBhvr>
                                        <p:cTn id="17" dur="1" fill="hold"/>
                                        <p:tgtEl>
                                          <p:spTgt spid="4">
                                            <p:txEl>
                                              <p:pRg st="4" end="4"/>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 to="" calcmode="lin" valueType="num">
                                      <p:cBhvr>
                                        <p:cTn id="22" dur="1" fill="hold"/>
                                        <p:tgtEl>
                                          <p:spTgt spid="4">
                                            <p:txEl>
                                              <p:pRg st="5" end="5"/>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 to="" calcmode="lin" valueType="num">
                                      <p:cBhvr>
                                        <p:cTn id="27" dur="1" fill="hold"/>
                                        <p:tgtEl>
                                          <p:spTgt spid="4">
                                            <p:txEl>
                                              <p:pRg st="6" end="6"/>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11" end="11"/>
                                            </p:txEl>
                                          </p:spTgt>
                                        </p:tgtEl>
                                        <p:attrNameLst>
                                          <p:attrName>style.visibility</p:attrName>
                                        </p:attrNameLst>
                                      </p:cBhvr>
                                      <p:to>
                                        <p:strVal val="visible"/>
                                      </p:to>
                                    </p:set>
                                    <p:anim to="" calcmode="lin" valueType="num">
                                      <p:cBhvr>
                                        <p:cTn id="32" dur="1" fill="hold"/>
                                        <p:tgtEl>
                                          <p:spTgt spid="4">
                                            <p:txEl>
                                              <p:pRg st="11" end="11"/>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
                                            <p:txEl>
                                              <p:pRg st="14" end="14"/>
                                            </p:txEl>
                                          </p:spTgt>
                                        </p:tgtEl>
                                        <p:attrNameLst>
                                          <p:attrName>style.visibility</p:attrName>
                                        </p:attrNameLst>
                                      </p:cBhvr>
                                      <p:to>
                                        <p:strVal val="visible"/>
                                      </p:to>
                                    </p:set>
                                    <p:anim to="" calcmode="lin" valueType="num">
                                      <p:cBhvr>
                                        <p:cTn id="37" dur="1" fill="hold"/>
                                        <p:tgtEl>
                                          <p:spTgt spid="4">
                                            <p:txEl>
                                              <p:pRg st="14" end="14"/>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4">
                                            <p:txEl>
                                              <p:pRg st="17" end="17"/>
                                            </p:txEl>
                                          </p:spTgt>
                                        </p:tgtEl>
                                        <p:attrNameLst>
                                          <p:attrName>style.visibility</p:attrName>
                                        </p:attrNameLst>
                                      </p:cBhvr>
                                      <p:to>
                                        <p:strVal val="visible"/>
                                      </p:to>
                                    </p:set>
                                    <p:anim to="" calcmode="lin" valueType="num">
                                      <p:cBhvr>
                                        <p:cTn id="42" dur="1" fill="hold"/>
                                        <p:tgtEl>
                                          <p:spTgt spid="4">
                                            <p:txEl>
                                              <p:pRg st="17" end="17"/>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4">
                                            <p:txEl>
                                              <p:pRg st="20" end="20"/>
                                            </p:txEl>
                                          </p:spTgt>
                                        </p:tgtEl>
                                        <p:attrNameLst>
                                          <p:attrName>style.visibility</p:attrName>
                                        </p:attrNameLst>
                                      </p:cBhvr>
                                      <p:to>
                                        <p:strVal val="visible"/>
                                      </p:to>
                                    </p:set>
                                    <p:anim to="" calcmode="lin" valueType="num">
                                      <p:cBhvr>
                                        <p:cTn id="47" dur="1" fill="hold"/>
                                        <p:tgtEl>
                                          <p:spTgt spid="4">
                                            <p:txEl>
                                              <p:pRg st="20" end="2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smtClean="0"/>
                  <a:t>Mecánica</a:t>
                </a:r>
                <a:r>
                  <a:rPr lang="es-MX" sz="2400" b="1" dirty="0" smtClean="0">
                    <a:solidFill>
                      <a:schemeClr val="tx1"/>
                    </a:solidFill>
                  </a:rPr>
                  <a:t> de </a:t>
                </a:r>
                <a:r>
                  <a:rPr lang="es-MX" sz="2400" b="1" dirty="0" smtClean="0"/>
                  <a:t>G</a:t>
                </a:r>
                <a:r>
                  <a:rPr lang="es-MX" sz="2400" b="1" dirty="0" smtClean="0">
                    <a:solidFill>
                      <a:schemeClr val="tx1"/>
                    </a:solidFill>
                  </a:rPr>
                  <a:t>auss </a:t>
                </a:r>
                <a:r>
                  <a:rPr lang="es-MX" sz="2400" b="1" dirty="0" smtClean="0"/>
                  <a:t>Jordán</a:t>
                </a:r>
                <a:endParaRPr lang="es-MX" sz="2400" b="1" dirty="0" smtClean="0">
                  <a:solidFill>
                    <a:schemeClr val="tx1"/>
                  </a:solidFill>
                </a:endParaRPr>
              </a:p>
              <a:p>
                <a:pPr algn="just">
                  <a:buFont typeface="+mj-lt"/>
                  <a:buAutoNum type="arabicPeriod"/>
                </a:pPr>
                <a:r>
                  <a:rPr lang="es-MX" sz="2200" dirty="0" smtClean="0">
                    <a:solidFill>
                      <a:schemeClr val="tx1"/>
                    </a:solidFill>
                  </a:rPr>
                  <a:t>Para </a:t>
                </a:r>
                <a:r>
                  <a:rPr lang="es-MX" sz="2200" dirty="0">
                    <a:solidFill>
                      <a:schemeClr val="tx1"/>
                    </a:solidFill>
                  </a:rPr>
                  <a:t>resolver </a:t>
                </a:r>
                <a:r>
                  <a:rPr lang="es-MX" sz="2200" dirty="0" err="1">
                    <a:solidFill>
                      <a:schemeClr val="tx1"/>
                    </a:solidFill>
                  </a:rPr>
                  <a:t>Ax</a:t>
                </a:r>
                <a:r>
                  <a:rPr lang="es-MX" sz="2200" dirty="0">
                    <a:solidFill>
                      <a:schemeClr val="tx1"/>
                    </a:solidFill>
                  </a:rPr>
                  <a:t> = b debemos de obtener la matriz aumentada a/b.</a:t>
                </a:r>
              </a:p>
              <a:p>
                <a:pPr algn="just">
                  <a:buFont typeface="+mj-lt"/>
                  <a:buAutoNum type="arabicPeriod"/>
                </a:pPr>
                <a:r>
                  <a:rPr lang="es-MX" sz="2200" dirty="0">
                    <a:solidFill>
                      <a:schemeClr val="tx1"/>
                    </a:solidFill>
                  </a:rPr>
                  <a:t>Comenzar con el renglón 1 y la  columna 1 y de igual forma definir un valor pivote, si </a:t>
                </a:r>
                <a14:m>
                  <m:oMath xmlns:m="http://schemas.openxmlformats.org/officeDocument/2006/math">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𝑎</m:t>
                        </m:r>
                      </m:e>
                      <m:sub>
                        <m:r>
                          <a:rPr lang="es-MX" sz="2200" i="1">
                            <a:solidFill>
                              <a:schemeClr val="tx1"/>
                            </a:solidFill>
                            <a:latin typeface="Cambria Math" panose="02040503050406030204" pitchFamily="18" charset="0"/>
                          </a:rPr>
                          <m:t>11</m:t>
                        </m:r>
                      </m:sub>
                    </m:sSub>
                  </m:oMath>
                </a14:m>
                <a:r>
                  <a:rPr lang="es-MX" sz="2200" dirty="0">
                    <a:solidFill>
                      <a:schemeClr val="tx1"/>
                    </a:solidFill>
                  </a:rPr>
                  <a:t>es diferente de cero realizar operaciones elementales para obtener en la primera columna </a:t>
                </a:r>
                <a14:m>
                  <m:oMath xmlns:m="http://schemas.openxmlformats.org/officeDocument/2006/math">
                    <m:d>
                      <m:dPr>
                        <m:begChr m:val="["/>
                        <m:endChr m:val="]"/>
                        <m:ctrlPr>
                          <a:rPr lang="es-MX" sz="2200" i="1">
                            <a:solidFill>
                              <a:schemeClr val="tx1"/>
                            </a:solidFill>
                            <a:latin typeface="Cambria Math"/>
                          </a:rPr>
                        </m:ctrlPr>
                      </m:dPr>
                      <m:e>
                        <m:eqArr>
                          <m:eqArrPr>
                            <m:ctrlPr>
                              <a:rPr lang="es-MX" sz="2200" i="1">
                                <a:solidFill>
                                  <a:schemeClr val="tx1"/>
                                </a:solidFill>
                                <a:latin typeface="Cambria Math"/>
                              </a:rPr>
                            </m:ctrlPr>
                          </m:eqArrPr>
                          <m:e>
                            <m:m>
                              <m:mPr>
                                <m:mcs>
                                  <m:mc>
                                    <m:mcPr>
                                      <m:count m:val="1"/>
                                      <m:mcJc m:val="center"/>
                                    </m:mcPr>
                                  </m:mc>
                                </m:mcs>
                                <m:ctrlPr>
                                  <a:rPr lang="es-MX" sz="2200" i="1">
                                    <a:solidFill>
                                      <a:schemeClr val="tx1"/>
                                    </a:solidFill>
                                    <a:latin typeface="Cambria Math"/>
                                  </a:rPr>
                                </m:ctrlPr>
                              </m:mPr>
                              <m:mr>
                                <m:e>
                                  <m:r>
                                    <m:rPr>
                                      <m:brk m:alnAt="7"/>
                                    </m:rPr>
                                    <a:rPr lang="es-MX" sz="2200" i="1">
                                      <a:solidFill>
                                        <a:schemeClr val="tx1"/>
                                      </a:solidFill>
                                      <a:latin typeface="Cambria Math" panose="02040503050406030204" pitchFamily="18" charset="0"/>
                                    </a:rPr>
                                    <m:t>1</m:t>
                                  </m:r>
                                </m:e>
                              </m:mr>
                              <m:mr>
                                <m:e>
                                  <m:r>
                                    <a:rPr lang="es-MX" sz="2200" i="1">
                                      <a:solidFill>
                                        <a:schemeClr val="tx1"/>
                                      </a:solidFill>
                                      <a:latin typeface="Cambria Math" panose="02040503050406030204" pitchFamily="18" charset="0"/>
                                    </a:rPr>
                                    <m:t>0</m:t>
                                  </m:r>
                                </m:e>
                              </m:mr>
                              <m:mr>
                                <m:e>
                                  <m:r>
                                    <a:rPr lang="es-MX" sz="2200" i="1">
                                      <a:solidFill>
                                        <a:schemeClr val="tx1"/>
                                      </a:solidFill>
                                      <a:latin typeface="Cambria Math" panose="02040503050406030204" pitchFamily="18" charset="0"/>
                                    </a:rPr>
                                    <m:t>⋮</m:t>
                                  </m:r>
                                </m:e>
                              </m:mr>
                            </m:m>
                          </m:e>
                          <m:e>
                            <m:r>
                              <a:rPr lang="es-MX" sz="2200" i="1">
                                <a:solidFill>
                                  <a:schemeClr val="tx1"/>
                                </a:solidFill>
                                <a:latin typeface="Cambria Math" panose="02040503050406030204" pitchFamily="18" charset="0"/>
                              </a:rPr>
                              <m:t>0</m:t>
                            </m:r>
                          </m:e>
                        </m:eqArr>
                      </m:e>
                    </m:d>
                  </m:oMath>
                </a14:m>
                <a:r>
                  <a:rPr lang="es-MX" sz="2200" dirty="0">
                    <a:solidFill>
                      <a:schemeClr val="tx1"/>
                    </a:solidFill>
                  </a:rPr>
                  <a:t> </a:t>
                </a:r>
              </a:p>
              <a:p>
                <a:pPr algn="just">
                  <a:buFont typeface="+mj-lt"/>
                  <a:buAutoNum type="arabicPeriod"/>
                </a:pPr>
                <a:r>
                  <a:rPr lang="es-MX" sz="2200" dirty="0">
                    <a:solidFill>
                      <a:schemeClr val="tx1"/>
                    </a:solidFill>
                  </a:rPr>
                  <a:t>Si el nuevo valor pivote es distinto de cero se debe de realizar una operación elemental de renglón para transformarlo en 1 y el resto de los valores de la columna en cero </a:t>
                </a:r>
              </a:p>
              <a:p>
                <a:pPr algn="just">
                  <a:buFont typeface="+mj-lt"/>
                  <a:buAutoNum type="arabicPeriod"/>
                </a:pPr>
                <a:r>
                  <a:rPr lang="es-MX" sz="2200" dirty="0">
                    <a:solidFill>
                      <a:schemeClr val="tx1"/>
                    </a:solidFill>
                  </a:rPr>
                  <a:t>Escribir el sistema de ecuaciones </a:t>
                </a:r>
                <a:r>
                  <a:rPr lang="es-MX" sz="2200" dirty="0" err="1">
                    <a:solidFill>
                      <a:schemeClr val="tx1"/>
                    </a:solidFill>
                  </a:rPr>
                  <a:t>A´x</a:t>
                </a:r>
                <a:r>
                  <a:rPr lang="es-MX" sz="2200" dirty="0">
                    <a:solidFill>
                      <a:schemeClr val="tx1"/>
                    </a:solidFill>
                  </a:rPr>
                  <a:t>= b´ que corresponde a la matriz A´/ b`.</a:t>
                </a:r>
              </a:p>
              <a:p>
                <a:pPr algn="just">
                  <a:buFont typeface="+mj-lt"/>
                  <a:buAutoNum type="arabicPeriod"/>
                </a:pPr>
                <a:r>
                  <a:rPr lang="es-MX" sz="2200" dirty="0" err="1">
                    <a:solidFill>
                      <a:schemeClr val="tx1"/>
                    </a:solidFill>
                  </a:rPr>
                  <a:t>A´x</a:t>
                </a:r>
                <a:r>
                  <a:rPr lang="es-MX" sz="2200" dirty="0">
                    <a:solidFill>
                      <a:schemeClr val="tx1"/>
                    </a:solidFill>
                  </a:rPr>
                  <a:t>=b´ corresponde al conjunto de soluciones </a:t>
                </a:r>
                <a:r>
                  <a:rPr lang="es-MX" sz="2200" dirty="0" err="1">
                    <a:solidFill>
                      <a:schemeClr val="tx1"/>
                    </a:solidFill>
                  </a:rPr>
                  <a:t>Ax</a:t>
                </a:r>
                <a:r>
                  <a:rPr lang="es-MX" sz="2200" dirty="0">
                    <a:solidFill>
                      <a:schemeClr val="tx1"/>
                    </a:solidFill>
                  </a:rPr>
                  <a:t> = b</a:t>
                </a:r>
              </a:p>
              <a:p>
                <a:pPr algn="just">
                  <a:buFont typeface="+mj-lt"/>
                  <a:buAutoNum type="arabicPeriod"/>
                </a:pPr>
                <a:endParaRPr lang="es-MX" sz="2400" dirty="0">
                  <a:solidFill>
                    <a:schemeClr val="tx1"/>
                  </a:solidFill>
                </a:endParaRPr>
              </a:p>
              <a:p>
                <a:pPr algn="just">
                  <a:buFont typeface="+mj-lt"/>
                  <a:buAutoNum type="arabicPeriod"/>
                </a:pPr>
                <a:endParaRPr lang="es-MX" sz="2400" dirty="0">
                  <a:solidFill>
                    <a:schemeClr val="tx1"/>
                  </a:solidFill>
                </a:endParaRP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991" b="-2378"/>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Sistemas de ecuaciones lineales</a:t>
            </a:r>
            <a:endParaRPr lang="es-ES" sz="3600" dirty="0" smtClean="0"/>
          </a:p>
        </p:txBody>
      </p:sp>
    </p:spTree>
    <p:extLst>
      <p:ext uri="{BB962C8B-B14F-4D97-AF65-F5344CB8AC3E}">
        <p14:creationId xmlns:p14="http://schemas.microsoft.com/office/powerpoint/2010/main" val="3232000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5" end="5"/>
                                            </p:txEl>
                                          </p:spTgt>
                                        </p:tgtEl>
                                        <p:attrNameLst>
                                          <p:attrName>style.visibility</p:attrName>
                                        </p:attrNameLst>
                                      </p:cBhvr>
                                      <p:to>
                                        <p:strVal val="visible"/>
                                      </p:to>
                                    </p:set>
                                    <p:anim to="" calcmode="lin" valueType="num">
                                      <p:cBhvr>
                                        <p:cTn id="37" dur="1" fill="hold"/>
                                        <p:tgtEl>
                                          <p:spTgt spid="195587">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5587">
                                            <p:txEl>
                                              <p:pRg st="8" end="8"/>
                                            </p:txEl>
                                          </p:spTgt>
                                        </p:tgtEl>
                                        <p:attrNameLst>
                                          <p:attrName>style.visibility</p:attrName>
                                        </p:attrNameLst>
                                      </p:cBhvr>
                                      <p:to>
                                        <p:strVal val="visible"/>
                                      </p:to>
                                    </p:set>
                                    <p:anim to="" calcmode="lin" valueType="num">
                                      <p:cBhvr>
                                        <p:cTn id="42" dur="1" fill="hold"/>
                                        <p:tgtEl>
                                          <p:spTgt spid="195587">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75536" y="2564904"/>
            <a:ext cx="7650850" cy="630070"/>
          </a:xfrm>
          <a:prstGeom prst="rect">
            <a:avLst/>
          </a:prstGeom>
          <a:ln>
            <a:solidFill>
              <a:schemeClr val="tx1"/>
            </a:solidFill>
          </a:ln>
          <a:effectLst>
            <a:reflection blurRad="6350" stA="52000" endA="300" endPos="3500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674" name="Rectangle 2"/>
          <p:cNvSpPr>
            <a:spLocks noGrp="1" noChangeArrowheads="1"/>
          </p:cNvSpPr>
          <p:nvPr>
            <p:ph type="title"/>
          </p:nvPr>
        </p:nvSpPr>
        <p:spPr/>
        <p:txBody>
          <a:bodyPr/>
          <a:lstStyle/>
          <a:p>
            <a:pPr algn="ctr" eaLnBrk="1" hangingPunct="1"/>
            <a:r>
              <a:rPr lang="es-MX" dirty="0" smtClean="0"/>
              <a:t>Temario</a:t>
            </a:r>
            <a:endParaRPr lang="es-ES" dirty="0" smtClean="0"/>
          </a:p>
        </p:txBody>
      </p:sp>
      <p:sp>
        <p:nvSpPr>
          <p:cNvPr id="10243" name="Rectangle 3"/>
          <p:cNvSpPr>
            <a:spLocks noGrp="1" noChangeArrowheads="1"/>
          </p:cNvSpPr>
          <p:nvPr>
            <p:ph type="body" idx="1"/>
          </p:nvPr>
        </p:nvSpPr>
        <p:spPr>
          <a:xfrm>
            <a:off x="900113" y="2069145"/>
            <a:ext cx="7137272" cy="2980035"/>
          </a:xfrm>
        </p:spPr>
        <p:txBody>
          <a:bodyPr/>
          <a:lstStyle/>
          <a:p>
            <a:pPr marL="609600" indent="-609600" eaLnBrk="1" hangingPunct="1">
              <a:buFont typeface="Wingdings" pitchFamily="2" charset="2"/>
              <a:buAutoNum type="arabicPeriod"/>
            </a:pPr>
            <a:r>
              <a:rPr lang="es-MX" sz="2800" dirty="0" smtClean="0"/>
              <a:t>Sistemas de ecuaciones lineales</a:t>
            </a:r>
          </a:p>
          <a:p>
            <a:pPr marL="609600" indent="-609600" eaLnBrk="1" hangingPunct="1">
              <a:buFont typeface="Wingdings" pitchFamily="2" charset="2"/>
              <a:buAutoNum type="arabicPeriod"/>
            </a:pPr>
            <a:r>
              <a:rPr lang="es-MX" sz="2800" dirty="0" smtClean="0"/>
              <a:t>Matrices y determinantes</a:t>
            </a:r>
          </a:p>
          <a:p>
            <a:pPr marL="609600" indent="-609600" eaLnBrk="1" hangingPunct="1">
              <a:buFont typeface="Wingdings" pitchFamily="2" charset="2"/>
              <a:buAutoNum type="arabicPeriod"/>
            </a:pPr>
            <a:r>
              <a:rPr lang="es-MX" sz="2800" dirty="0" smtClean="0"/>
              <a:t>Espacios vectoriales</a:t>
            </a:r>
          </a:p>
          <a:p>
            <a:pPr marL="609600" indent="-609600" eaLnBrk="1" hangingPunct="1">
              <a:buFont typeface="Wingdings" pitchFamily="2" charset="2"/>
              <a:buAutoNum type="arabicPeriod"/>
            </a:pPr>
            <a:r>
              <a:rPr lang="es-MX" sz="2800" dirty="0" smtClean="0"/>
              <a:t>Transformaciones lineales</a:t>
            </a:r>
          </a:p>
          <a:p>
            <a:pPr marL="609600" indent="-609600" eaLnBrk="1" hangingPunct="1">
              <a:buFont typeface="Wingdings" pitchFamily="2" charset="2"/>
              <a:buAutoNum type="arabicPeriod"/>
            </a:pPr>
            <a:r>
              <a:rPr lang="es-MX" sz="2800" dirty="0" smtClean="0"/>
              <a:t>Vectores y valores característicos</a:t>
            </a:r>
            <a:endParaRPr lang="es-ES" sz="2800" dirty="0" smtClean="0"/>
          </a:p>
        </p:txBody>
      </p:sp>
    </p:spTree>
    <p:extLst>
      <p:ext uri="{BB962C8B-B14F-4D97-AF65-F5344CB8AC3E}">
        <p14:creationId xmlns:p14="http://schemas.microsoft.com/office/powerpoint/2010/main" val="2376775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box(in)">
                                      <p:cBhvr>
                                        <p:cTn id="7" dur="5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0243">
                                            <p:txEl>
                                              <p:pRg st="0" end="0"/>
                                            </p:txEl>
                                          </p:spTgt>
                                        </p:tgtEl>
                                        <p:attrNameLst>
                                          <p:attrName>style.visibility</p:attrName>
                                        </p:attrNameLst>
                                      </p:cBhvr>
                                      <p:to>
                                        <p:strVal val="visible"/>
                                      </p:to>
                                    </p:set>
                                    <p:anim to="" calcmode="lin" valueType="num">
                                      <p:cBhvr>
                                        <p:cTn id="12" dur="1" fill="hold"/>
                                        <p:tgtEl>
                                          <p:spTgt spid="1024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0243">
                                            <p:txEl>
                                              <p:pRg st="1" end="1"/>
                                            </p:txEl>
                                          </p:spTgt>
                                        </p:tgtEl>
                                        <p:attrNameLst>
                                          <p:attrName>style.visibility</p:attrName>
                                        </p:attrNameLst>
                                      </p:cBhvr>
                                      <p:to>
                                        <p:strVal val="visible"/>
                                      </p:to>
                                    </p:set>
                                    <p:anim to="" calcmode="lin" valueType="num">
                                      <p:cBhvr>
                                        <p:cTn id="17" dur="1" fill="hold"/>
                                        <p:tgtEl>
                                          <p:spTgt spid="10243">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0243">
                                            <p:txEl>
                                              <p:pRg st="2" end="2"/>
                                            </p:txEl>
                                          </p:spTgt>
                                        </p:tgtEl>
                                        <p:attrNameLst>
                                          <p:attrName>style.visibility</p:attrName>
                                        </p:attrNameLst>
                                      </p:cBhvr>
                                      <p:to>
                                        <p:strVal val="visible"/>
                                      </p:to>
                                    </p:set>
                                    <p:anim to="" calcmode="lin" valueType="num">
                                      <p:cBhvr>
                                        <p:cTn id="22" dur="1" fill="hold"/>
                                        <p:tgtEl>
                                          <p:spTgt spid="10243">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0243">
                                            <p:txEl>
                                              <p:pRg st="3" end="3"/>
                                            </p:txEl>
                                          </p:spTgt>
                                        </p:tgtEl>
                                        <p:attrNameLst>
                                          <p:attrName>style.visibility</p:attrName>
                                        </p:attrNameLst>
                                      </p:cBhvr>
                                      <p:to>
                                        <p:strVal val="visible"/>
                                      </p:to>
                                    </p:set>
                                    <p:anim to="" calcmode="lin" valueType="num">
                                      <p:cBhvr>
                                        <p:cTn id="27" dur="1" fill="hold"/>
                                        <p:tgtEl>
                                          <p:spTgt spid="10243">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0243">
                                            <p:txEl>
                                              <p:pRg st="4" end="4"/>
                                            </p:txEl>
                                          </p:spTgt>
                                        </p:tgtEl>
                                        <p:attrNameLst>
                                          <p:attrName>style.visibility</p:attrName>
                                        </p:attrNameLst>
                                      </p:cBhvr>
                                      <p:to>
                                        <p:strVal val="visible"/>
                                      </p:to>
                                    </p:set>
                                    <p:anim to="" calcmode="lin" valueType="num">
                                      <p:cBhvr>
                                        <p:cTn id="32" dur="1" fill="hold"/>
                                        <p:tgtEl>
                                          <p:spTgt spid="10243">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0" presetClass="entr" presetSubtype="0"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edge">
                                      <p:cBhvr>
                                        <p:cTn id="3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8674" grpId="0"/>
      <p:bldP spid="1024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smtClean="0"/>
                  <a:t>Ángulo entre dos vectores</a:t>
                </a:r>
              </a:p>
              <a:p>
                <a:pPr marL="0" indent="0">
                  <a:buNone/>
                </a:pPr>
                <a:r>
                  <a:rPr lang="es-MX" sz="2200" dirty="0" smtClean="0">
                    <a:solidFill>
                      <a:schemeClr val="tx1"/>
                    </a:solidFill>
                  </a:rPr>
                  <a:t>Sean </a:t>
                </a:r>
                <a:r>
                  <a:rPr lang="es-MX" sz="2200" b="1" dirty="0" smtClean="0">
                    <a:solidFill>
                      <a:schemeClr val="tx1"/>
                    </a:solidFill>
                  </a:rPr>
                  <a:t>u</a:t>
                </a:r>
                <a:r>
                  <a:rPr lang="es-MX" sz="2200" dirty="0" smtClean="0">
                    <a:solidFill>
                      <a:schemeClr val="tx1"/>
                    </a:solidFill>
                  </a:rPr>
                  <a:t> y </a:t>
                </a:r>
                <a:r>
                  <a:rPr lang="es-MX" sz="2200" b="1" dirty="0" smtClean="0">
                    <a:solidFill>
                      <a:schemeClr val="tx1"/>
                    </a:solidFill>
                  </a:rPr>
                  <a:t>v</a:t>
                </a:r>
                <a:r>
                  <a:rPr lang="es-MX" sz="2200" dirty="0" smtClean="0">
                    <a:solidFill>
                      <a:schemeClr val="tx1"/>
                    </a:solidFill>
                  </a:rPr>
                  <a:t> dos vectores diferentes de cero. El </a:t>
                </a:r>
                <a:r>
                  <a:rPr lang="es-MX" sz="2200" dirty="0" err="1" smtClean="0">
                    <a:solidFill>
                      <a:schemeClr val="tx1"/>
                    </a:solidFill>
                  </a:rPr>
                  <a:t>angulo</a:t>
                </a:r>
                <a:r>
                  <a:rPr lang="es-MX" sz="2200" dirty="0" smtClean="0">
                    <a:solidFill>
                      <a:schemeClr val="tx1"/>
                    </a:solidFill>
                  </a:rPr>
                  <a:t> </a:t>
                </a:r>
                <a14:m>
                  <m:oMath xmlns:m="http://schemas.openxmlformats.org/officeDocument/2006/math">
                    <m:r>
                      <a:rPr lang="es-MX" sz="2200" i="1" smtClean="0">
                        <a:solidFill>
                          <a:schemeClr val="tx1"/>
                        </a:solidFill>
                        <a:latin typeface="Cambria Math"/>
                        <a:ea typeface="Cambria Math"/>
                      </a:rPr>
                      <m:t>𝜑</m:t>
                    </m:r>
                  </m:oMath>
                </a14:m>
                <a:r>
                  <a:rPr lang="es-MX" sz="2200" dirty="0" smtClean="0">
                    <a:solidFill>
                      <a:schemeClr val="tx1"/>
                    </a:solidFill>
                  </a:rPr>
                  <a:t> entre ellos es,</a:t>
                </a:r>
              </a:p>
              <a:p>
                <a:pPr marL="0" indent="0">
                  <a:buNone/>
                </a:pPr>
                <a14:m>
                  <m:oMathPara xmlns:m="http://schemas.openxmlformats.org/officeDocument/2006/math">
                    <m:oMathParaPr>
                      <m:jc m:val="centerGroup"/>
                    </m:oMathParaPr>
                    <m:oMath xmlns:m="http://schemas.openxmlformats.org/officeDocument/2006/math">
                      <m:r>
                        <a:rPr lang="es-MX" sz="2200" b="0" i="1" smtClean="0">
                          <a:solidFill>
                            <a:schemeClr val="tx1"/>
                          </a:solidFill>
                          <a:latin typeface="Cambria Math"/>
                        </a:rPr>
                        <m:t>𝑐𝑜𝑠</m:t>
                      </m:r>
                      <m:r>
                        <a:rPr lang="es-MX" sz="2200" b="0" i="1" smtClean="0">
                          <a:solidFill>
                            <a:schemeClr val="tx1"/>
                          </a:solidFill>
                          <a:latin typeface="Cambria Math"/>
                          <a:ea typeface="Cambria Math"/>
                        </a:rPr>
                        <m:t>𝜑</m:t>
                      </m:r>
                      <m:r>
                        <a:rPr lang="es-MX" sz="2200" b="0" i="1" smtClean="0">
                          <a:solidFill>
                            <a:schemeClr val="tx1"/>
                          </a:solidFill>
                          <a:latin typeface="Cambria Math"/>
                          <a:ea typeface="Cambria Math"/>
                        </a:rPr>
                        <m:t>=</m:t>
                      </m:r>
                      <m:f>
                        <m:fPr>
                          <m:ctrlPr>
                            <a:rPr lang="es-MX" sz="2200" b="0" i="1" smtClean="0">
                              <a:solidFill>
                                <a:schemeClr val="tx1"/>
                              </a:solidFill>
                              <a:latin typeface="Cambria Math"/>
                              <a:ea typeface="Cambria Math"/>
                            </a:rPr>
                          </m:ctrlPr>
                        </m:fPr>
                        <m:num>
                          <m:r>
                            <a:rPr lang="es-MX" sz="2200" b="0" i="1" smtClean="0">
                              <a:solidFill>
                                <a:schemeClr val="tx1"/>
                              </a:solidFill>
                              <a:latin typeface="Cambria Math"/>
                              <a:ea typeface="Cambria Math"/>
                            </a:rPr>
                            <m:t>𝑢</m:t>
                          </m:r>
                          <m:r>
                            <a:rPr lang="es-MX" sz="2200" b="0" i="1" smtClean="0">
                              <a:solidFill>
                                <a:schemeClr val="tx1"/>
                              </a:solidFill>
                              <a:latin typeface="Cambria Math"/>
                              <a:ea typeface="Cambria Math"/>
                            </a:rPr>
                            <m:t>∙</m:t>
                          </m:r>
                          <m:r>
                            <a:rPr lang="es-MX" sz="2200" b="0" i="1" smtClean="0">
                              <a:solidFill>
                                <a:schemeClr val="tx1"/>
                              </a:solidFill>
                              <a:latin typeface="Cambria Math"/>
                              <a:ea typeface="Cambria Math"/>
                            </a:rPr>
                            <m:t>𝑣</m:t>
                          </m:r>
                        </m:num>
                        <m:den>
                          <m:d>
                            <m:dPr>
                              <m:begChr m:val="|"/>
                              <m:endChr m:val="|"/>
                              <m:ctrlPr>
                                <a:rPr lang="es-MX" sz="2200" b="0" i="1" smtClean="0">
                                  <a:solidFill>
                                    <a:schemeClr val="tx1"/>
                                  </a:solidFill>
                                  <a:latin typeface="Cambria Math"/>
                                  <a:ea typeface="Cambria Math"/>
                                </a:rPr>
                              </m:ctrlPr>
                            </m:dPr>
                            <m:e>
                              <m:r>
                                <a:rPr lang="es-MX" sz="2200" b="0" i="1" smtClean="0">
                                  <a:solidFill>
                                    <a:schemeClr val="tx1"/>
                                  </a:solidFill>
                                  <a:latin typeface="Cambria Math"/>
                                  <a:ea typeface="Cambria Math"/>
                                </a:rPr>
                                <m:t>𝑢</m:t>
                              </m:r>
                            </m:e>
                          </m:d>
                          <m:d>
                            <m:dPr>
                              <m:begChr m:val="|"/>
                              <m:endChr m:val="|"/>
                              <m:ctrlPr>
                                <a:rPr lang="es-MX" sz="2200" i="1">
                                  <a:latin typeface="Cambria Math"/>
                                  <a:ea typeface="Cambria Math"/>
                                </a:rPr>
                              </m:ctrlPr>
                            </m:dPr>
                            <m:e>
                              <m:r>
                                <a:rPr lang="es-MX" sz="2200" b="0" i="1" smtClean="0">
                                  <a:latin typeface="Cambria Math"/>
                                  <a:ea typeface="Cambria Math"/>
                                </a:rPr>
                                <m:t>𝑣</m:t>
                              </m:r>
                            </m:e>
                          </m:d>
                        </m:den>
                      </m:f>
                    </m:oMath>
                  </m:oMathPara>
                </a14:m>
                <a:endParaRPr lang="es-MX" sz="2200" dirty="0">
                  <a:solidFill>
                    <a:schemeClr val="tx1"/>
                  </a:solidFill>
                </a:endParaRPr>
              </a:p>
              <a:p>
                <a:pPr marL="0" indent="0">
                  <a:buNone/>
                </a:pPr>
                <a:endParaRPr lang="es-MX" sz="2200" dirty="0" smtClean="0"/>
              </a:p>
              <a:p>
                <a:pPr marL="514350" indent="-514350">
                  <a:buFont typeface="+mj-lt"/>
                  <a:buAutoNum type="romanLcPeriod"/>
                </a:pPr>
                <a:r>
                  <a:rPr lang="es-MX" sz="2000" b="1" dirty="0" smtClean="0"/>
                  <a:t>Vectores paralelos, </a:t>
                </a:r>
                <a:r>
                  <a:rPr lang="es-MX" sz="2000" dirty="0" smtClean="0"/>
                  <a:t>dos vectores diferentes de cero </a:t>
                </a:r>
                <a:r>
                  <a:rPr lang="es-MX" sz="2000" b="1" dirty="0" smtClean="0"/>
                  <a:t>u</a:t>
                </a:r>
                <a:r>
                  <a:rPr lang="es-MX" sz="2000" dirty="0" smtClean="0"/>
                  <a:t> y </a:t>
                </a:r>
                <a:r>
                  <a:rPr lang="es-MX" sz="2000" b="1" dirty="0" smtClean="0"/>
                  <a:t>v</a:t>
                </a:r>
                <a:r>
                  <a:rPr lang="es-MX" sz="2000" dirty="0" smtClean="0"/>
                  <a:t> son paralelos si el ángulo entre ellos es cero o </a:t>
                </a:r>
                <a14:m>
                  <m:oMath xmlns:m="http://schemas.openxmlformats.org/officeDocument/2006/math">
                    <m:r>
                      <a:rPr lang="es-MX" sz="2000" b="0" i="1" smtClean="0">
                        <a:latin typeface="Cambria Math"/>
                        <a:ea typeface="Cambria Math"/>
                      </a:rPr>
                      <m:t>𝜋</m:t>
                    </m:r>
                  </m:oMath>
                </a14:m>
                <a:r>
                  <a:rPr lang="es-MX" sz="2000" dirty="0" smtClean="0"/>
                  <a:t>.</a:t>
                </a:r>
              </a:p>
              <a:p>
                <a:pPr marL="514350" indent="-514350">
                  <a:buFont typeface="+mj-lt"/>
                  <a:buAutoNum type="romanLcPeriod"/>
                </a:pPr>
                <a:r>
                  <a:rPr lang="es-MX" sz="2000" b="1" dirty="0" smtClean="0"/>
                  <a:t>Vectores ortogonales</a:t>
                </a:r>
                <a:r>
                  <a:rPr lang="es-MX" sz="2000" dirty="0" smtClean="0"/>
                  <a:t>, los vectores u y </a:t>
                </a:r>
                <a:r>
                  <a:rPr lang="es-MX" sz="2000" b="1" dirty="0" smtClean="0"/>
                  <a:t>v</a:t>
                </a:r>
                <a:r>
                  <a:rPr lang="es-MX" sz="2000" dirty="0" smtClean="0"/>
                  <a:t> diferentes de cero son ortogonales si el ángulo entre ellos es </a:t>
                </a:r>
                <a14:m>
                  <m:oMath xmlns:m="http://schemas.openxmlformats.org/officeDocument/2006/math">
                    <m:r>
                      <a:rPr lang="es-MX" sz="2000" i="1">
                        <a:latin typeface="Cambria Math"/>
                        <a:ea typeface="Cambria Math"/>
                      </a:rPr>
                      <m:t>𝜋</m:t>
                    </m:r>
                    <m:r>
                      <a:rPr lang="es-MX" sz="2000" b="0" i="1" smtClean="0">
                        <a:latin typeface="Cambria Math"/>
                        <a:ea typeface="Cambria Math"/>
                      </a:rPr>
                      <m:t>/2</m:t>
                    </m:r>
                  </m:oMath>
                </a14:m>
                <a:r>
                  <a:rPr lang="es-MX" sz="2000" dirty="0" smtClean="0"/>
                  <a:t>. Dos vectores </a:t>
                </a:r>
                <a:r>
                  <a:rPr lang="es-MX" sz="2000" b="1" dirty="0" smtClean="0"/>
                  <a:t>u</a:t>
                </a:r>
                <a:r>
                  <a:rPr lang="es-MX" sz="2000" dirty="0" smtClean="0"/>
                  <a:t> y </a:t>
                </a:r>
                <a:r>
                  <a:rPr lang="es-MX" sz="2000" b="1" dirty="0" smtClean="0"/>
                  <a:t>v</a:t>
                </a:r>
                <a:r>
                  <a:rPr lang="es-MX" sz="2000" dirty="0" smtClean="0"/>
                  <a:t> son ortogonales si </a:t>
                </a:r>
                <a14:m>
                  <m:oMath xmlns:m="http://schemas.openxmlformats.org/officeDocument/2006/math">
                    <m:r>
                      <a:rPr lang="es-MX" sz="2000" b="1" i="1" smtClean="0">
                        <a:latin typeface="Cambria Math"/>
                      </a:rPr>
                      <m:t>𝒖</m:t>
                    </m:r>
                    <m:r>
                      <a:rPr lang="es-MX" sz="2000" b="1" i="1" smtClean="0">
                        <a:latin typeface="Cambria Math"/>
                        <a:ea typeface="Cambria Math"/>
                      </a:rPr>
                      <m:t>∙</m:t>
                    </m:r>
                    <m:r>
                      <a:rPr lang="es-MX" sz="2000" b="1" i="1" smtClean="0">
                        <a:latin typeface="Cambria Math"/>
                        <a:ea typeface="Cambria Math"/>
                      </a:rPr>
                      <m:t>𝒗</m:t>
                    </m:r>
                    <m:r>
                      <a:rPr lang="es-MX" sz="2000" b="1" i="1" smtClean="0">
                        <a:latin typeface="Cambria Math"/>
                        <a:ea typeface="Cambria Math"/>
                      </a:rPr>
                      <m:t>=</m:t>
                    </m:r>
                    <m:r>
                      <a:rPr lang="es-MX" sz="2000" b="1" i="1" smtClean="0">
                        <a:latin typeface="Cambria Math"/>
                        <a:ea typeface="Cambria Math"/>
                      </a:rPr>
                      <m:t>𝟎</m:t>
                    </m:r>
                    <m:r>
                      <a:rPr lang="es-MX" sz="2000" b="0" i="0" smtClean="0">
                        <a:latin typeface="Cambria Math"/>
                        <a:ea typeface="Cambria Math"/>
                      </a:rPr>
                      <m:t>.</m:t>
                    </m:r>
                  </m:oMath>
                </a14:m>
                <a:endParaRPr lang="es-MX" sz="2000" b="1" dirty="0"/>
              </a:p>
              <a:p>
                <a:pPr marL="0" indent="0">
                  <a:buNone/>
                </a:pPr>
                <a:endParaRPr lang="es-MX" sz="2200" dirty="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762"/>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a:r>
              <a:rPr lang="es-MX" sz="3600" dirty="0" smtClean="0"/>
              <a:t>Matrices y determinantes</a:t>
            </a:r>
            <a:endParaRPr lang="es-ES" sz="3600" dirty="0" smtClean="0"/>
          </a:p>
        </p:txBody>
      </p:sp>
    </p:spTree>
    <p:extLst>
      <p:ext uri="{BB962C8B-B14F-4D97-AF65-F5344CB8AC3E}">
        <p14:creationId xmlns:p14="http://schemas.microsoft.com/office/powerpoint/2010/main" val="1508827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4" end="4"/>
                                            </p:txEl>
                                          </p:spTgt>
                                        </p:tgtEl>
                                        <p:attrNameLst>
                                          <p:attrName>style.visibility</p:attrName>
                                        </p:attrNameLst>
                                      </p:cBhvr>
                                      <p:to>
                                        <p:strVal val="visible"/>
                                      </p:to>
                                    </p:set>
                                    <p:anim to="" calcmode="lin" valueType="num">
                                      <p:cBhvr>
                                        <p:cTn id="27" dur="1" fill="hold"/>
                                        <p:tgtEl>
                                          <p:spTgt spid="19558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5" end="5"/>
                                            </p:txEl>
                                          </p:spTgt>
                                        </p:tgtEl>
                                        <p:attrNameLst>
                                          <p:attrName>style.visibility</p:attrName>
                                        </p:attrNameLst>
                                      </p:cBhvr>
                                      <p:to>
                                        <p:strVal val="visible"/>
                                      </p:to>
                                    </p:set>
                                    <p:anim to="" calcmode="lin" valueType="num">
                                      <p:cBhvr>
                                        <p:cTn id="32" dur="1" fill="hold"/>
                                        <p:tgtEl>
                                          <p:spTgt spid="195587">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smtClean="0">
                    <a:solidFill>
                      <a:schemeClr val="tx1"/>
                    </a:solidFill>
                  </a:rPr>
                  <a:t>Proyección </a:t>
                </a:r>
                <a:endParaRPr lang="es-MX" sz="2400" b="1" dirty="0">
                  <a:solidFill>
                    <a:schemeClr val="tx1"/>
                  </a:solidFill>
                </a:endParaRPr>
              </a:p>
              <a:p>
                <a:pPr marL="0" indent="0">
                  <a:buNone/>
                </a:pPr>
                <a:r>
                  <a:rPr lang="es-MX" sz="2200" dirty="0" smtClean="0"/>
                  <a:t>Sean u y v dos vectores diferentes de cero. Entonces la proyección de u sobre v es un vector denotado por </a:t>
                </a:r>
                <a14:m>
                  <m:oMath xmlns:m="http://schemas.openxmlformats.org/officeDocument/2006/math">
                    <m:sSub>
                      <m:sSubPr>
                        <m:ctrlPr>
                          <a:rPr lang="es-MX" sz="2200" i="1" smtClean="0">
                            <a:latin typeface="Cambria Math"/>
                          </a:rPr>
                        </m:ctrlPr>
                      </m:sSubPr>
                      <m:e>
                        <m:r>
                          <a:rPr lang="es-MX" sz="2200" b="0" i="1" smtClean="0">
                            <a:latin typeface="Cambria Math"/>
                          </a:rPr>
                          <m:t>𝑝𝑟𝑜𝑦</m:t>
                        </m:r>
                      </m:e>
                      <m:sub>
                        <m:r>
                          <a:rPr lang="es-MX" sz="2200" b="0" i="1" smtClean="0">
                            <a:latin typeface="Cambria Math"/>
                          </a:rPr>
                          <m:t>𝑣</m:t>
                        </m:r>
                      </m:sub>
                    </m:sSub>
                    <m:r>
                      <a:rPr lang="es-MX" sz="2200" b="0" i="1" smtClean="0">
                        <a:latin typeface="Cambria Math"/>
                      </a:rPr>
                      <m:t> </m:t>
                    </m:r>
                    <m:r>
                      <a:rPr lang="es-MX" sz="2200" b="0" i="1" smtClean="0">
                        <a:latin typeface="Cambria Math"/>
                      </a:rPr>
                      <m:t>𝑢</m:t>
                    </m:r>
                  </m:oMath>
                </a14:m>
                <a:r>
                  <a:rPr lang="es-MX" sz="2200" dirty="0" smtClean="0"/>
                  <a:t>, que se define por</a:t>
                </a:r>
              </a:p>
              <a:p>
                <a:pPr marL="0" indent="0">
                  <a:buNone/>
                </a:pPr>
                <a14:m>
                  <m:oMathPara xmlns:m="http://schemas.openxmlformats.org/officeDocument/2006/math">
                    <m:oMathParaPr>
                      <m:jc m:val="centerGroup"/>
                    </m:oMathParaPr>
                    <m:oMath xmlns:m="http://schemas.openxmlformats.org/officeDocument/2006/math">
                      <m:sSub>
                        <m:sSubPr>
                          <m:ctrlPr>
                            <a:rPr lang="es-MX" sz="2200" i="1">
                              <a:latin typeface="Cambria Math"/>
                            </a:rPr>
                          </m:ctrlPr>
                        </m:sSubPr>
                        <m:e>
                          <m:r>
                            <a:rPr lang="es-MX" sz="2200" i="1">
                              <a:latin typeface="Cambria Math"/>
                            </a:rPr>
                            <m:t>𝑝𝑟𝑜𝑦</m:t>
                          </m:r>
                        </m:e>
                        <m:sub>
                          <m:r>
                            <a:rPr lang="es-MX" sz="2200" i="1">
                              <a:latin typeface="Cambria Math"/>
                            </a:rPr>
                            <m:t>𝑣</m:t>
                          </m:r>
                        </m:sub>
                      </m:sSub>
                      <m:r>
                        <a:rPr lang="es-MX" sz="2200" b="0" i="1" smtClean="0">
                          <a:latin typeface="Cambria Math"/>
                        </a:rPr>
                        <m:t> </m:t>
                      </m:r>
                      <m:r>
                        <a:rPr lang="es-MX" sz="2200" b="0" i="1" smtClean="0">
                          <a:latin typeface="Cambria Math"/>
                        </a:rPr>
                        <m:t>𝑢</m:t>
                      </m:r>
                      <m:r>
                        <a:rPr lang="es-MX" sz="2200" b="0" i="1" smtClean="0">
                          <a:latin typeface="Cambria Math"/>
                        </a:rPr>
                        <m:t>=</m:t>
                      </m:r>
                      <m:f>
                        <m:fPr>
                          <m:ctrlPr>
                            <a:rPr lang="es-MX" sz="2200" b="0" i="1" smtClean="0">
                              <a:latin typeface="Cambria Math"/>
                            </a:rPr>
                          </m:ctrlPr>
                        </m:fPr>
                        <m:num>
                          <m:r>
                            <a:rPr lang="es-MX" sz="2200" b="0" i="1" smtClean="0">
                              <a:latin typeface="Cambria Math"/>
                            </a:rPr>
                            <m:t>𝑢</m:t>
                          </m:r>
                          <m:r>
                            <a:rPr lang="es-MX" sz="2200" b="0" i="1" smtClean="0">
                              <a:latin typeface="Cambria Math"/>
                              <a:ea typeface="Cambria Math"/>
                            </a:rPr>
                            <m:t>∙</m:t>
                          </m:r>
                          <m:r>
                            <a:rPr lang="es-MX" sz="2200" b="0" i="1" smtClean="0">
                              <a:latin typeface="Cambria Math"/>
                              <a:ea typeface="Cambria Math"/>
                            </a:rPr>
                            <m:t>𝑣</m:t>
                          </m:r>
                        </m:num>
                        <m:den>
                          <m:sSup>
                            <m:sSupPr>
                              <m:ctrlPr>
                                <a:rPr lang="es-MX" sz="2200" b="0" i="1" smtClean="0">
                                  <a:latin typeface="Cambria Math"/>
                                </a:rPr>
                              </m:ctrlPr>
                            </m:sSupPr>
                            <m:e>
                              <m:d>
                                <m:dPr>
                                  <m:begChr m:val="|"/>
                                  <m:endChr m:val="|"/>
                                  <m:ctrlPr>
                                    <a:rPr lang="es-MX" sz="2200" b="0" i="1" smtClean="0">
                                      <a:latin typeface="Cambria Math"/>
                                    </a:rPr>
                                  </m:ctrlPr>
                                </m:dPr>
                                <m:e>
                                  <m:r>
                                    <a:rPr lang="es-MX" sz="2200" b="0" i="1" smtClean="0">
                                      <a:latin typeface="Cambria Math"/>
                                    </a:rPr>
                                    <m:t>𝑣</m:t>
                                  </m:r>
                                </m:e>
                              </m:d>
                            </m:e>
                            <m:sup>
                              <m:r>
                                <a:rPr lang="es-MX" sz="2200" b="0" i="1" smtClean="0">
                                  <a:latin typeface="Cambria Math"/>
                                </a:rPr>
                                <m:t>2</m:t>
                              </m:r>
                            </m:sup>
                          </m:sSup>
                        </m:den>
                      </m:f>
                      <m:r>
                        <a:rPr lang="es-MX" sz="2200" b="0" i="1" smtClean="0">
                          <a:latin typeface="Cambria Math"/>
                        </a:rPr>
                        <m:t>𝑣</m:t>
                      </m:r>
                    </m:oMath>
                  </m:oMathPara>
                </a14:m>
                <a:endParaRPr lang="es-MX" sz="2200" dirty="0" smtClean="0"/>
              </a:p>
              <a:p>
                <a:pPr marL="0" indent="0">
                  <a:buNone/>
                </a:pPr>
                <a:endParaRPr lang="es-MX" sz="2000" b="1" dirty="0"/>
              </a:p>
              <a:p>
                <a:pPr marL="0" indent="0">
                  <a:buNone/>
                </a:pPr>
                <a:endParaRPr lang="es-MX" sz="2200" dirty="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a:r>
              <a:rPr lang="es-MX" sz="3600" dirty="0" smtClean="0"/>
              <a:t>Espacios vectoriales</a:t>
            </a:r>
            <a:endParaRPr lang="es-ES" sz="3600" dirty="0" smtClean="0"/>
          </a:p>
        </p:txBody>
      </p:sp>
    </p:spTree>
    <p:extLst>
      <p:ext uri="{BB962C8B-B14F-4D97-AF65-F5344CB8AC3E}">
        <p14:creationId xmlns:p14="http://schemas.microsoft.com/office/powerpoint/2010/main" val="1508827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smtClean="0">
                    <a:solidFill>
                      <a:schemeClr val="tx1"/>
                    </a:solidFill>
                  </a:rPr>
                  <a:t>Distancia entre dos puntos</a:t>
                </a:r>
                <a:endParaRPr lang="es-MX" sz="2400" b="1" dirty="0">
                  <a:solidFill>
                    <a:schemeClr val="tx1"/>
                  </a:solidFill>
                </a:endParaRPr>
              </a:p>
              <a:p>
                <a:pPr marL="0" indent="0">
                  <a:buNone/>
                </a:pPr>
                <a:r>
                  <a:rPr lang="es-MX" sz="2200" dirty="0" smtClean="0">
                    <a:solidFill>
                      <a:schemeClr val="tx1"/>
                    </a:solidFill>
                  </a:rPr>
                  <a:t>Sean </a:t>
                </a:r>
                <a14:m>
                  <m:oMath xmlns:m="http://schemas.openxmlformats.org/officeDocument/2006/math">
                    <m:r>
                      <a:rPr lang="es-MX" sz="2200" b="0" i="1" smtClean="0">
                        <a:solidFill>
                          <a:schemeClr val="tx1"/>
                        </a:solidFill>
                        <a:latin typeface="Cambria Math"/>
                      </a:rPr>
                      <m:t>𝑃</m:t>
                    </m:r>
                    <m:r>
                      <a:rPr lang="es-MX" sz="2200" b="0" i="1" smtClean="0">
                        <a:solidFill>
                          <a:schemeClr val="tx1"/>
                        </a:solidFill>
                        <a:latin typeface="Cambria Math"/>
                      </a:rPr>
                      <m:t>=</m:t>
                    </m:r>
                    <m:d>
                      <m:dPr>
                        <m:ctrlPr>
                          <a:rPr lang="es-MX" sz="2200" b="0" i="1" smtClean="0">
                            <a:solidFill>
                              <a:schemeClr val="tx1"/>
                            </a:solidFill>
                            <a:latin typeface="Cambria Math"/>
                          </a:rPr>
                        </m:ctrlPr>
                      </m:dPr>
                      <m:e>
                        <m:sSub>
                          <m:sSubPr>
                            <m:ctrlPr>
                              <a:rPr lang="es-MX" sz="2200" b="0" i="1" smtClean="0">
                                <a:solidFill>
                                  <a:schemeClr val="tx1"/>
                                </a:solidFill>
                                <a:latin typeface="Cambria Math"/>
                              </a:rPr>
                            </m:ctrlPr>
                          </m:sSubPr>
                          <m:e>
                            <m:r>
                              <a:rPr lang="es-MX" sz="2200" b="0" i="1" smtClean="0">
                                <a:solidFill>
                                  <a:schemeClr val="tx1"/>
                                </a:solidFill>
                                <a:latin typeface="Cambria Math"/>
                              </a:rPr>
                              <m:t>𝑥</m:t>
                            </m:r>
                          </m:e>
                          <m:sub>
                            <m:r>
                              <a:rPr lang="es-MX" sz="2200" b="0" i="1" smtClean="0">
                                <a:solidFill>
                                  <a:schemeClr val="tx1"/>
                                </a:solidFill>
                                <a:latin typeface="Cambria Math"/>
                              </a:rPr>
                              <m:t>1</m:t>
                            </m:r>
                          </m:sub>
                        </m:sSub>
                        <m:r>
                          <a:rPr lang="es-MX" sz="2200" b="0" i="1" smtClean="0">
                            <a:solidFill>
                              <a:schemeClr val="tx1"/>
                            </a:solidFill>
                            <a:latin typeface="Cambria Math"/>
                          </a:rPr>
                          <m:t>,</m:t>
                        </m:r>
                        <m:sSub>
                          <m:sSubPr>
                            <m:ctrlPr>
                              <a:rPr lang="es-MX" sz="2200" b="0" i="1" smtClean="0">
                                <a:solidFill>
                                  <a:schemeClr val="tx1"/>
                                </a:solidFill>
                                <a:latin typeface="Cambria Math"/>
                              </a:rPr>
                            </m:ctrlPr>
                          </m:sSubPr>
                          <m:e>
                            <m:r>
                              <a:rPr lang="es-MX" sz="2200" b="0" i="1" smtClean="0">
                                <a:solidFill>
                                  <a:schemeClr val="tx1"/>
                                </a:solidFill>
                                <a:latin typeface="Cambria Math"/>
                              </a:rPr>
                              <m:t>𝑦</m:t>
                            </m:r>
                          </m:e>
                          <m:sub>
                            <m:r>
                              <a:rPr lang="es-MX" sz="2200" b="0" i="1" smtClean="0">
                                <a:solidFill>
                                  <a:schemeClr val="tx1"/>
                                </a:solidFill>
                                <a:latin typeface="Cambria Math"/>
                              </a:rPr>
                              <m:t>1</m:t>
                            </m:r>
                          </m:sub>
                        </m:sSub>
                        <m:r>
                          <a:rPr lang="es-MX" sz="2200" b="0" i="1" smtClean="0">
                            <a:solidFill>
                              <a:schemeClr val="tx1"/>
                            </a:solidFill>
                            <a:latin typeface="Cambria Math"/>
                          </a:rPr>
                          <m:t>,</m:t>
                        </m:r>
                        <m:sSub>
                          <m:sSubPr>
                            <m:ctrlPr>
                              <a:rPr lang="es-MX" sz="2200" b="0" i="1" smtClean="0">
                                <a:solidFill>
                                  <a:schemeClr val="tx1"/>
                                </a:solidFill>
                                <a:latin typeface="Cambria Math"/>
                              </a:rPr>
                            </m:ctrlPr>
                          </m:sSubPr>
                          <m:e>
                            <m:r>
                              <a:rPr lang="es-MX" sz="2200" b="0" i="1" smtClean="0">
                                <a:solidFill>
                                  <a:schemeClr val="tx1"/>
                                </a:solidFill>
                                <a:latin typeface="Cambria Math"/>
                              </a:rPr>
                              <m:t>𝑧</m:t>
                            </m:r>
                          </m:e>
                          <m:sub>
                            <m:r>
                              <a:rPr lang="es-MX" sz="2200" b="0" i="1" smtClean="0">
                                <a:solidFill>
                                  <a:schemeClr val="tx1"/>
                                </a:solidFill>
                                <a:latin typeface="Cambria Math"/>
                              </a:rPr>
                              <m:t>1</m:t>
                            </m:r>
                          </m:sub>
                        </m:sSub>
                      </m:e>
                    </m:d>
                  </m:oMath>
                </a14:m>
                <a:r>
                  <a:rPr lang="es-MX" sz="2200" dirty="0" smtClean="0">
                    <a:solidFill>
                      <a:schemeClr val="tx1"/>
                    </a:solidFill>
                  </a:rPr>
                  <a:t> y Q</a:t>
                </a:r>
                <a14:m>
                  <m:oMath xmlns:m="http://schemas.openxmlformats.org/officeDocument/2006/math">
                    <m:r>
                      <a:rPr lang="es-MX" sz="2200" i="1">
                        <a:latin typeface="Cambria Math"/>
                      </a:rPr>
                      <m:t>=</m:t>
                    </m:r>
                    <m:d>
                      <m:dPr>
                        <m:ctrlPr>
                          <a:rPr lang="es-MX" sz="2200" i="1">
                            <a:latin typeface="Cambria Math"/>
                          </a:rPr>
                        </m:ctrlPr>
                      </m:dPr>
                      <m:e>
                        <m:sSub>
                          <m:sSubPr>
                            <m:ctrlPr>
                              <a:rPr lang="es-MX" sz="2200" i="1">
                                <a:latin typeface="Cambria Math"/>
                              </a:rPr>
                            </m:ctrlPr>
                          </m:sSubPr>
                          <m:e>
                            <m:r>
                              <a:rPr lang="es-MX" sz="2200" i="1">
                                <a:latin typeface="Cambria Math"/>
                              </a:rPr>
                              <m:t>𝑥</m:t>
                            </m:r>
                          </m:e>
                          <m:sub>
                            <m:r>
                              <a:rPr lang="es-MX" sz="2200" b="0" i="1" smtClean="0">
                                <a:latin typeface="Cambria Math"/>
                              </a:rPr>
                              <m:t>2</m:t>
                            </m:r>
                          </m:sub>
                        </m:sSub>
                        <m:r>
                          <a:rPr lang="es-MX" sz="2200" i="1">
                            <a:latin typeface="Cambria Math"/>
                          </a:rPr>
                          <m:t>,</m:t>
                        </m:r>
                        <m:sSub>
                          <m:sSubPr>
                            <m:ctrlPr>
                              <a:rPr lang="es-MX" sz="2200" i="1">
                                <a:latin typeface="Cambria Math"/>
                              </a:rPr>
                            </m:ctrlPr>
                          </m:sSubPr>
                          <m:e>
                            <m:r>
                              <a:rPr lang="es-MX" sz="2200" i="1">
                                <a:latin typeface="Cambria Math"/>
                              </a:rPr>
                              <m:t>𝑦</m:t>
                            </m:r>
                          </m:e>
                          <m:sub>
                            <m:r>
                              <a:rPr lang="es-MX" sz="2200" b="0" i="1" smtClean="0">
                                <a:latin typeface="Cambria Math"/>
                              </a:rPr>
                              <m:t>2</m:t>
                            </m:r>
                          </m:sub>
                        </m:sSub>
                        <m:r>
                          <a:rPr lang="es-MX" sz="2200" i="1">
                            <a:latin typeface="Cambria Math"/>
                          </a:rPr>
                          <m:t>,</m:t>
                        </m:r>
                        <m:sSub>
                          <m:sSubPr>
                            <m:ctrlPr>
                              <a:rPr lang="es-MX" sz="2200" i="1">
                                <a:latin typeface="Cambria Math"/>
                              </a:rPr>
                            </m:ctrlPr>
                          </m:sSubPr>
                          <m:e>
                            <m:r>
                              <a:rPr lang="es-MX" sz="2200" i="1">
                                <a:latin typeface="Cambria Math"/>
                              </a:rPr>
                              <m:t>𝑧</m:t>
                            </m:r>
                          </m:e>
                          <m:sub>
                            <m:r>
                              <a:rPr lang="es-MX" sz="2200" b="0" i="1" smtClean="0">
                                <a:latin typeface="Cambria Math"/>
                              </a:rPr>
                              <m:t>2</m:t>
                            </m:r>
                          </m:sub>
                        </m:sSub>
                      </m:e>
                    </m:d>
                  </m:oMath>
                </a14:m>
                <a:r>
                  <a:rPr lang="es-MX" sz="2200" dirty="0" smtClean="0">
                    <a:solidFill>
                      <a:schemeClr val="tx1"/>
                    </a:solidFill>
                  </a:rPr>
                  <a:t> dos puntos en el espacio. Entonces la distancia ente P y Q está dada por</a:t>
                </a:r>
              </a:p>
              <a:p>
                <a:pPr marL="0" indent="0">
                  <a:buNone/>
                </a:pPr>
                <a14:m>
                  <m:oMathPara xmlns:m="http://schemas.openxmlformats.org/officeDocument/2006/math">
                    <m:oMathParaPr>
                      <m:jc m:val="centerGroup"/>
                    </m:oMathParaPr>
                    <m:oMath xmlns:m="http://schemas.openxmlformats.org/officeDocument/2006/math">
                      <m:acc>
                        <m:accPr>
                          <m:chr m:val="̅"/>
                          <m:ctrlPr>
                            <a:rPr lang="es-MX" sz="2200" i="1" smtClean="0">
                              <a:solidFill>
                                <a:schemeClr val="tx1"/>
                              </a:solidFill>
                              <a:latin typeface="Cambria Math"/>
                            </a:rPr>
                          </m:ctrlPr>
                        </m:accPr>
                        <m:e>
                          <m:r>
                            <a:rPr lang="es-MX" sz="2200" b="0" i="1" smtClean="0">
                              <a:solidFill>
                                <a:schemeClr val="tx1"/>
                              </a:solidFill>
                              <a:latin typeface="Cambria Math"/>
                            </a:rPr>
                            <m:t>𝑃𝑄</m:t>
                          </m:r>
                        </m:e>
                      </m:acc>
                      <m:r>
                        <a:rPr lang="es-MX" sz="2200" b="0" i="1" smtClean="0">
                          <a:solidFill>
                            <a:schemeClr val="tx1"/>
                          </a:solidFill>
                          <a:latin typeface="Cambria Math"/>
                        </a:rPr>
                        <m:t>=</m:t>
                      </m:r>
                      <m:rad>
                        <m:radPr>
                          <m:degHide m:val="on"/>
                          <m:ctrlPr>
                            <a:rPr lang="es-MX" sz="2200" b="0" i="1" smtClean="0">
                              <a:solidFill>
                                <a:schemeClr val="tx1"/>
                              </a:solidFill>
                              <a:latin typeface="Cambria Math"/>
                            </a:rPr>
                          </m:ctrlPr>
                        </m:radPr>
                        <m:deg/>
                        <m:e>
                          <m:sSup>
                            <m:sSupPr>
                              <m:ctrlPr>
                                <a:rPr lang="es-MX" sz="2200" b="0" i="1" smtClean="0">
                                  <a:solidFill>
                                    <a:schemeClr val="tx1"/>
                                  </a:solidFill>
                                  <a:latin typeface="Cambria Math"/>
                                </a:rPr>
                              </m:ctrlPr>
                            </m:sSupPr>
                            <m:e>
                              <m:d>
                                <m:dPr>
                                  <m:ctrlPr>
                                    <a:rPr lang="es-MX" sz="2200" i="1">
                                      <a:latin typeface="Cambria Math"/>
                                    </a:rPr>
                                  </m:ctrlPr>
                                </m:dPr>
                                <m:e>
                                  <m:sSub>
                                    <m:sSubPr>
                                      <m:ctrlPr>
                                        <a:rPr lang="es-MX" sz="2200" i="1">
                                          <a:latin typeface="Cambria Math"/>
                                        </a:rPr>
                                      </m:ctrlPr>
                                    </m:sSubPr>
                                    <m:e>
                                      <m:r>
                                        <a:rPr lang="es-MX" sz="2200" i="1">
                                          <a:latin typeface="Cambria Math"/>
                                        </a:rPr>
                                        <m:t>𝑥</m:t>
                                      </m:r>
                                    </m:e>
                                    <m:sub>
                                      <m:r>
                                        <a:rPr lang="es-MX" sz="2200" i="1">
                                          <a:latin typeface="Cambria Math"/>
                                        </a:rPr>
                                        <m:t>1</m:t>
                                      </m:r>
                                    </m:sub>
                                  </m:sSub>
                                  <m:r>
                                    <a:rPr lang="es-MX" sz="2200" i="1">
                                      <a:latin typeface="Cambria Math"/>
                                    </a:rPr>
                                    <m:t>−</m:t>
                                  </m:r>
                                  <m:sSub>
                                    <m:sSubPr>
                                      <m:ctrlPr>
                                        <a:rPr lang="es-MX" sz="2200" i="1">
                                          <a:latin typeface="Cambria Math"/>
                                        </a:rPr>
                                      </m:ctrlPr>
                                    </m:sSubPr>
                                    <m:e>
                                      <m:r>
                                        <a:rPr lang="es-MX" sz="2200" i="1">
                                          <a:latin typeface="Cambria Math"/>
                                        </a:rPr>
                                        <m:t>𝑥</m:t>
                                      </m:r>
                                    </m:e>
                                    <m:sub>
                                      <m:r>
                                        <a:rPr lang="es-MX" sz="2200" i="1">
                                          <a:latin typeface="Cambria Math"/>
                                        </a:rPr>
                                        <m:t>2</m:t>
                                      </m:r>
                                    </m:sub>
                                  </m:sSub>
                                </m:e>
                              </m:d>
                            </m:e>
                            <m:sup>
                              <m:r>
                                <a:rPr lang="es-MX" sz="2200" b="0" i="1" smtClean="0">
                                  <a:solidFill>
                                    <a:schemeClr val="tx1"/>
                                  </a:solidFill>
                                  <a:latin typeface="Cambria Math"/>
                                </a:rPr>
                                <m:t>2</m:t>
                              </m:r>
                            </m:sup>
                          </m:sSup>
                          <m:r>
                            <a:rPr lang="es-MX" sz="2200" b="0" i="1" smtClean="0">
                              <a:solidFill>
                                <a:schemeClr val="tx1"/>
                              </a:solidFill>
                              <a:latin typeface="Cambria Math"/>
                            </a:rPr>
                            <m:t>+</m:t>
                          </m:r>
                          <m:sSup>
                            <m:sSupPr>
                              <m:ctrlPr>
                                <a:rPr lang="es-MX" sz="2200" i="1">
                                  <a:latin typeface="Cambria Math"/>
                                </a:rPr>
                              </m:ctrlPr>
                            </m:sSupPr>
                            <m:e>
                              <m:d>
                                <m:dPr>
                                  <m:ctrlPr>
                                    <a:rPr lang="es-MX" sz="2200" i="1">
                                      <a:latin typeface="Cambria Math"/>
                                    </a:rPr>
                                  </m:ctrlPr>
                                </m:dPr>
                                <m:e>
                                  <m:sSub>
                                    <m:sSubPr>
                                      <m:ctrlPr>
                                        <a:rPr lang="es-MX" sz="2200" i="1">
                                          <a:latin typeface="Cambria Math"/>
                                        </a:rPr>
                                      </m:ctrlPr>
                                    </m:sSubPr>
                                    <m:e>
                                      <m:r>
                                        <a:rPr lang="es-MX" sz="2200" b="0" i="1" smtClean="0">
                                          <a:latin typeface="Cambria Math"/>
                                        </a:rPr>
                                        <m:t>𝑦</m:t>
                                      </m:r>
                                    </m:e>
                                    <m:sub>
                                      <m:r>
                                        <a:rPr lang="es-MX" sz="2200" i="1">
                                          <a:latin typeface="Cambria Math"/>
                                        </a:rPr>
                                        <m:t>1</m:t>
                                      </m:r>
                                    </m:sub>
                                  </m:sSub>
                                  <m:r>
                                    <a:rPr lang="es-MX" sz="2200" i="1">
                                      <a:latin typeface="Cambria Math"/>
                                    </a:rPr>
                                    <m:t>−</m:t>
                                  </m:r>
                                  <m:sSub>
                                    <m:sSubPr>
                                      <m:ctrlPr>
                                        <a:rPr lang="es-MX" sz="2200" i="1">
                                          <a:latin typeface="Cambria Math"/>
                                        </a:rPr>
                                      </m:ctrlPr>
                                    </m:sSubPr>
                                    <m:e>
                                      <m:r>
                                        <a:rPr lang="es-MX" sz="2200" b="0" i="1" smtClean="0">
                                          <a:latin typeface="Cambria Math"/>
                                        </a:rPr>
                                        <m:t>𝑦</m:t>
                                      </m:r>
                                    </m:e>
                                    <m:sub>
                                      <m:r>
                                        <a:rPr lang="es-MX" sz="2200" i="1">
                                          <a:latin typeface="Cambria Math"/>
                                        </a:rPr>
                                        <m:t>2</m:t>
                                      </m:r>
                                    </m:sub>
                                  </m:sSub>
                                </m:e>
                              </m:d>
                            </m:e>
                            <m:sup>
                              <m:r>
                                <a:rPr lang="es-MX" sz="2200" i="1">
                                  <a:latin typeface="Cambria Math"/>
                                </a:rPr>
                                <m:t>2</m:t>
                              </m:r>
                            </m:sup>
                          </m:sSup>
                          <m:r>
                            <a:rPr lang="es-MX" sz="2200" b="0" i="1" smtClean="0">
                              <a:latin typeface="Cambria Math"/>
                            </a:rPr>
                            <m:t>+</m:t>
                          </m:r>
                          <m:sSup>
                            <m:sSupPr>
                              <m:ctrlPr>
                                <a:rPr lang="es-MX" sz="2200" i="1">
                                  <a:latin typeface="Cambria Math"/>
                                </a:rPr>
                              </m:ctrlPr>
                            </m:sSupPr>
                            <m:e>
                              <m:d>
                                <m:dPr>
                                  <m:ctrlPr>
                                    <a:rPr lang="es-MX" sz="2200" i="1">
                                      <a:latin typeface="Cambria Math"/>
                                    </a:rPr>
                                  </m:ctrlPr>
                                </m:dPr>
                                <m:e>
                                  <m:sSub>
                                    <m:sSubPr>
                                      <m:ctrlPr>
                                        <a:rPr lang="es-MX" sz="2200" i="1">
                                          <a:latin typeface="Cambria Math"/>
                                        </a:rPr>
                                      </m:ctrlPr>
                                    </m:sSubPr>
                                    <m:e>
                                      <m:r>
                                        <a:rPr lang="es-MX" sz="2200" b="0" i="1" smtClean="0">
                                          <a:latin typeface="Cambria Math"/>
                                        </a:rPr>
                                        <m:t>𝑧</m:t>
                                      </m:r>
                                    </m:e>
                                    <m:sub>
                                      <m:r>
                                        <a:rPr lang="es-MX" sz="2200" i="1">
                                          <a:latin typeface="Cambria Math"/>
                                        </a:rPr>
                                        <m:t>1</m:t>
                                      </m:r>
                                    </m:sub>
                                  </m:sSub>
                                  <m:r>
                                    <a:rPr lang="es-MX" sz="2200" i="1">
                                      <a:latin typeface="Cambria Math"/>
                                    </a:rPr>
                                    <m:t>−</m:t>
                                  </m:r>
                                  <m:sSub>
                                    <m:sSubPr>
                                      <m:ctrlPr>
                                        <a:rPr lang="es-MX" sz="2200" i="1" smtClean="0">
                                          <a:latin typeface="Cambria Math"/>
                                        </a:rPr>
                                      </m:ctrlPr>
                                    </m:sSubPr>
                                    <m:e>
                                      <m:r>
                                        <a:rPr lang="es-MX" sz="2200" b="0" i="1" smtClean="0">
                                          <a:latin typeface="Cambria Math"/>
                                        </a:rPr>
                                        <m:t>𝑧</m:t>
                                      </m:r>
                                    </m:e>
                                    <m:sub>
                                      <m:r>
                                        <a:rPr lang="es-MX" sz="2200" i="1">
                                          <a:latin typeface="Cambria Math"/>
                                        </a:rPr>
                                        <m:t>2</m:t>
                                      </m:r>
                                    </m:sub>
                                  </m:sSub>
                                </m:e>
                              </m:d>
                            </m:e>
                            <m:sup>
                              <m:r>
                                <a:rPr lang="es-MX" sz="2200" i="1">
                                  <a:latin typeface="Cambria Math"/>
                                </a:rPr>
                                <m:t>2</m:t>
                              </m:r>
                            </m:sup>
                          </m:sSup>
                        </m:e>
                      </m:rad>
                    </m:oMath>
                  </m:oMathPara>
                </a14:m>
                <a:endParaRPr lang="es-MX" sz="2200" dirty="0">
                  <a:solidFill>
                    <a:schemeClr val="tx1"/>
                  </a:solidFill>
                </a:endParaRPr>
              </a:p>
              <a:p>
                <a:pPr marL="0" indent="0" algn="just">
                  <a:buNone/>
                </a:pPr>
                <a:endParaRPr lang="es-MX" sz="2200" dirty="0" smtClean="0">
                  <a:solidFill>
                    <a:schemeClr val="tx1"/>
                  </a:solidFill>
                </a:endParaRPr>
              </a:p>
              <a:p>
                <a:pPr marL="0" indent="0" algn="just">
                  <a:buNone/>
                </a:pPr>
                <a:endParaRPr lang="es-MX" sz="2200" dirty="0"/>
              </a:p>
              <a:p>
                <a:pPr marL="0" indent="0" algn="just">
                  <a:buNone/>
                </a:pPr>
                <a:r>
                  <a:rPr lang="es-MX" sz="2200" dirty="0" smtClean="0">
                    <a:solidFill>
                      <a:schemeClr val="tx1"/>
                    </a:solidFill>
                  </a:rPr>
                  <a:t>Como recordatorio:</a:t>
                </a:r>
              </a:p>
              <a:p>
                <a:pPr algn="just">
                  <a:buFont typeface="Wingdings" panose="05000000000000000000" pitchFamily="2" charset="2"/>
                  <a:buChar char="§"/>
                </a:pPr>
                <a:r>
                  <a:rPr lang="es-MX" sz="2200" dirty="0" smtClean="0"/>
                  <a:t>Los vectores unitarios i, j y k están definidos como:</a:t>
                </a:r>
              </a:p>
              <a:p>
                <a:pPr lvl="1" algn="just">
                  <a:buFont typeface="Wingdings" panose="05000000000000000000" pitchFamily="2" charset="2"/>
                  <a:buChar char="Ø"/>
                </a:pPr>
                <a14:m>
                  <m:oMath xmlns:m="http://schemas.openxmlformats.org/officeDocument/2006/math">
                    <m:r>
                      <a:rPr lang="es-MX" sz="2200" b="1" i="1" smtClean="0">
                        <a:solidFill>
                          <a:schemeClr val="tx1"/>
                        </a:solidFill>
                        <a:latin typeface="Cambria Math"/>
                      </a:rPr>
                      <m:t>𝒊</m:t>
                    </m:r>
                    <m:r>
                      <a:rPr lang="es-MX" sz="2200" b="0" i="1" smtClean="0">
                        <a:solidFill>
                          <a:schemeClr val="tx1"/>
                        </a:solidFill>
                        <a:latin typeface="Cambria Math"/>
                      </a:rPr>
                      <m:t>=</m:t>
                    </m:r>
                    <m:d>
                      <m:dPr>
                        <m:ctrlPr>
                          <a:rPr lang="es-MX" sz="2200" b="0" i="1" smtClean="0">
                            <a:solidFill>
                              <a:schemeClr val="tx1"/>
                            </a:solidFill>
                            <a:latin typeface="Cambria Math"/>
                          </a:rPr>
                        </m:ctrlPr>
                      </m:dPr>
                      <m:e>
                        <m:r>
                          <a:rPr lang="es-MX" sz="2200" b="0" i="1" smtClean="0">
                            <a:solidFill>
                              <a:schemeClr val="tx1"/>
                            </a:solidFill>
                            <a:latin typeface="Cambria Math"/>
                          </a:rPr>
                          <m:t>1,0,0</m:t>
                        </m:r>
                      </m:e>
                    </m:d>
                  </m:oMath>
                </a14:m>
                <a:endParaRPr lang="es-MX" sz="2200" b="0" dirty="0" smtClean="0">
                  <a:solidFill>
                    <a:schemeClr val="tx1"/>
                  </a:solidFill>
                </a:endParaRPr>
              </a:p>
              <a:p>
                <a:pPr lvl="1" algn="just">
                  <a:buFont typeface="Wingdings" panose="05000000000000000000" pitchFamily="2" charset="2"/>
                  <a:buChar char="Ø"/>
                </a:pPr>
                <a14:m>
                  <m:oMath xmlns:m="http://schemas.openxmlformats.org/officeDocument/2006/math">
                    <m:r>
                      <a:rPr lang="es-MX" sz="2200" b="1" i="0" smtClean="0">
                        <a:latin typeface="Cambria Math"/>
                      </a:rPr>
                      <m:t>𝐣</m:t>
                    </m:r>
                    <m:r>
                      <a:rPr lang="es-MX" sz="2200" i="1">
                        <a:latin typeface="Cambria Math"/>
                      </a:rPr>
                      <m:t>=</m:t>
                    </m:r>
                    <m:d>
                      <m:dPr>
                        <m:ctrlPr>
                          <a:rPr lang="es-MX" sz="2200" i="1">
                            <a:latin typeface="Cambria Math"/>
                          </a:rPr>
                        </m:ctrlPr>
                      </m:dPr>
                      <m:e>
                        <m:r>
                          <a:rPr lang="es-MX" sz="2200" b="0" i="1" smtClean="0">
                            <a:latin typeface="Cambria Math"/>
                          </a:rPr>
                          <m:t>0</m:t>
                        </m:r>
                        <m:r>
                          <a:rPr lang="es-MX" sz="2200" i="1">
                            <a:latin typeface="Cambria Math"/>
                          </a:rPr>
                          <m:t>,</m:t>
                        </m:r>
                        <m:r>
                          <a:rPr lang="es-MX" sz="2200" b="0" i="1" smtClean="0">
                            <a:latin typeface="Cambria Math"/>
                          </a:rPr>
                          <m:t>1</m:t>
                        </m:r>
                        <m:r>
                          <a:rPr lang="es-MX" sz="2200" i="1">
                            <a:latin typeface="Cambria Math"/>
                          </a:rPr>
                          <m:t>,0</m:t>
                        </m:r>
                      </m:e>
                    </m:d>
                  </m:oMath>
                </a14:m>
                <a:endParaRPr lang="es-MX" sz="2200" b="0" dirty="0" smtClean="0">
                  <a:solidFill>
                    <a:schemeClr val="tx1"/>
                  </a:solidFill>
                </a:endParaRPr>
              </a:p>
              <a:p>
                <a:pPr lvl="1" algn="just">
                  <a:buFont typeface="Wingdings" panose="05000000000000000000" pitchFamily="2" charset="2"/>
                  <a:buChar char="Ø"/>
                </a:pPr>
                <a14:m>
                  <m:oMath xmlns:m="http://schemas.openxmlformats.org/officeDocument/2006/math">
                    <m:r>
                      <a:rPr lang="es-MX" sz="2200" b="1" i="0" smtClean="0">
                        <a:latin typeface="Cambria Math"/>
                      </a:rPr>
                      <m:t>𝐳</m:t>
                    </m:r>
                    <m:r>
                      <a:rPr lang="es-MX" sz="2200" i="1">
                        <a:latin typeface="Cambria Math"/>
                      </a:rPr>
                      <m:t>=</m:t>
                    </m:r>
                    <m:d>
                      <m:dPr>
                        <m:ctrlPr>
                          <a:rPr lang="es-MX" sz="2200" i="1">
                            <a:latin typeface="Cambria Math"/>
                          </a:rPr>
                        </m:ctrlPr>
                      </m:dPr>
                      <m:e>
                        <m:r>
                          <a:rPr lang="es-MX" sz="2200" b="0" i="1" smtClean="0">
                            <a:latin typeface="Cambria Math"/>
                          </a:rPr>
                          <m:t>0</m:t>
                        </m:r>
                        <m:r>
                          <a:rPr lang="es-MX" sz="2200" i="1">
                            <a:latin typeface="Cambria Math"/>
                          </a:rPr>
                          <m:t>,0,</m:t>
                        </m:r>
                        <m:r>
                          <a:rPr lang="es-MX" sz="2200" b="0" i="1" smtClean="0">
                            <a:latin typeface="Cambria Math"/>
                          </a:rPr>
                          <m:t>1</m:t>
                        </m:r>
                      </m:e>
                    </m:d>
                  </m:oMath>
                </a14:m>
                <a:endParaRPr lang="es-MX" sz="2200" dirty="0" smtClean="0"/>
              </a:p>
              <a:p>
                <a:pPr algn="just">
                  <a:buFont typeface="Wingdings" panose="05000000000000000000" pitchFamily="2" charset="2"/>
                  <a:buChar char="§"/>
                </a:pPr>
                <a14:m>
                  <m:oMath xmlns:m="http://schemas.openxmlformats.org/officeDocument/2006/math">
                    <m:r>
                      <a:rPr lang="es-MX" sz="2600" b="1" i="1" smtClean="0">
                        <a:solidFill>
                          <a:schemeClr val="tx1"/>
                        </a:solidFill>
                        <a:latin typeface="Cambria Math"/>
                      </a:rPr>
                      <m:t>𝒊</m:t>
                    </m:r>
                    <m:r>
                      <a:rPr lang="es-MX" sz="2600" b="1" i="1" smtClean="0">
                        <a:solidFill>
                          <a:schemeClr val="tx1"/>
                        </a:solidFill>
                        <a:latin typeface="Cambria Math"/>
                        <a:ea typeface="Cambria Math"/>
                      </a:rPr>
                      <m:t>∙</m:t>
                    </m:r>
                    <m:r>
                      <a:rPr lang="es-MX" sz="2600" b="1" i="1" smtClean="0">
                        <a:solidFill>
                          <a:schemeClr val="tx1"/>
                        </a:solidFill>
                        <a:latin typeface="Cambria Math"/>
                        <a:ea typeface="Cambria Math"/>
                      </a:rPr>
                      <m:t>𝒊</m:t>
                    </m:r>
                    <m:r>
                      <a:rPr lang="es-MX" sz="2600" b="0" i="1" smtClean="0">
                        <a:solidFill>
                          <a:schemeClr val="tx1"/>
                        </a:solidFill>
                        <a:latin typeface="Cambria Math"/>
                        <a:ea typeface="Cambria Math"/>
                      </a:rPr>
                      <m:t>=</m:t>
                    </m:r>
                    <m:r>
                      <a:rPr lang="es-MX" sz="2600" b="1" i="1" smtClean="0">
                        <a:solidFill>
                          <a:schemeClr val="tx1"/>
                        </a:solidFill>
                        <a:latin typeface="Cambria Math"/>
                        <a:ea typeface="Cambria Math"/>
                      </a:rPr>
                      <m:t>𝒋</m:t>
                    </m:r>
                    <m:r>
                      <a:rPr lang="es-MX" sz="2600" b="1" i="1" smtClean="0">
                        <a:solidFill>
                          <a:schemeClr val="tx1"/>
                        </a:solidFill>
                        <a:latin typeface="Cambria Math"/>
                        <a:ea typeface="Cambria Math"/>
                      </a:rPr>
                      <m:t>∙</m:t>
                    </m:r>
                    <m:r>
                      <a:rPr lang="es-MX" sz="2600" b="1" i="1" smtClean="0">
                        <a:solidFill>
                          <a:schemeClr val="tx1"/>
                        </a:solidFill>
                        <a:latin typeface="Cambria Math"/>
                        <a:ea typeface="Cambria Math"/>
                      </a:rPr>
                      <m:t>𝒋</m:t>
                    </m:r>
                    <m:r>
                      <a:rPr lang="es-MX" sz="2600" b="0" i="1" smtClean="0">
                        <a:solidFill>
                          <a:schemeClr val="tx1"/>
                        </a:solidFill>
                        <a:latin typeface="Cambria Math"/>
                        <a:ea typeface="Cambria Math"/>
                      </a:rPr>
                      <m:t>=</m:t>
                    </m:r>
                    <m:r>
                      <a:rPr lang="es-MX" sz="2600" b="1" i="1" smtClean="0">
                        <a:solidFill>
                          <a:schemeClr val="tx1"/>
                        </a:solidFill>
                        <a:latin typeface="Cambria Math"/>
                        <a:ea typeface="Cambria Math"/>
                      </a:rPr>
                      <m:t>𝒌</m:t>
                    </m:r>
                    <m:r>
                      <a:rPr lang="es-MX" sz="2600" b="1" i="1" smtClean="0">
                        <a:solidFill>
                          <a:schemeClr val="tx1"/>
                        </a:solidFill>
                        <a:latin typeface="Cambria Math"/>
                        <a:ea typeface="Cambria Math"/>
                      </a:rPr>
                      <m:t>∙</m:t>
                    </m:r>
                    <m:r>
                      <a:rPr lang="es-MX" sz="2600" b="1" i="1" smtClean="0">
                        <a:solidFill>
                          <a:schemeClr val="tx1"/>
                        </a:solidFill>
                        <a:latin typeface="Cambria Math"/>
                        <a:ea typeface="Cambria Math"/>
                      </a:rPr>
                      <m:t>𝒌</m:t>
                    </m:r>
                    <m:r>
                      <a:rPr lang="es-MX" sz="2600" b="0" i="1" smtClean="0">
                        <a:solidFill>
                          <a:schemeClr val="tx1"/>
                        </a:solidFill>
                        <a:latin typeface="Cambria Math"/>
                        <a:ea typeface="Cambria Math"/>
                      </a:rPr>
                      <m:t>=1</m:t>
                    </m:r>
                  </m:oMath>
                </a14:m>
                <a:endParaRPr lang="es-MX" sz="2600" b="0" dirty="0" smtClean="0">
                  <a:solidFill>
                    <a:schemeClr val="tx1"/>
                  </a:solidFill>
                  <a:ea typeface="Cambria Math"/>
                </a:endParaRPr>
              </a:p>
              <a:p>
                <a:pPr algn="just">
                  <a:buFont typeface="Wingdings" panose="05000000000000000000" pitchFamily="2" charset="2"/>
                  <a:buChar char="§"/>
                </a:pPr>
                <a14:m>
                  <m:oMath xmlns:m="http://schemas.openxmlformats.org/officeDocument/2006/math">
                    <m:r>
                      <a:rPr lang="es-MX" sz="2600" b="1" i="1" smtClean="0">
                        <a:solidFill>
                          <a:schemeClr val="tx1"/>
                        </a:solidFill>
                        <a:latin typeface="Cambria Math"/>
                      </a:rPr>
                      <m:t>𝒊</m:t>
                    </m:r>
                    <m:r>
                      <a:rPr lang="es-MX" sz="2600" b="1" i="1" smtClean="0">
                        <a:solidFill>
                          <a:schemeClr val="tx1"/>
                        </a:solidFill>
                        <a:latin typeface="Cambria Math"/>
                        <a:ea typeface="Cambria Math"/>
                      </a:rPr>
                      <m:t>∙</m:t>
                    </m:r>
                    <m:r>
                      <a:rPr lang="es-MX" sz="2600" b="1" i="1" smtClean="0">
                        <a:solidFill>
                          <a:schemeClr val="tx1"/>
                        </a:solidFill>
                        <a:latin typeface="Cambria Math"/>
                        <a:ea typeface="Cambria Math"/>
                      </a:rPr>
                      <m:t>𝒋</m:t>
                    </m:r>
                    <m:r>
                      <a:rPr lang="es-MX" sz="2600" b="0" i="1" smtClean="0">
                        <a:solidFill>
                          <a:schemeClr val="tx1"/>
                        </a:solidFill>
                        <a:latin typeface="Cambria Math"/>
                        <a:ea typeface="Cambria Math"/>
                      </a:rPr>
                      <m:t>=</m:t>
                    </m:r>
                    <m:r>
                      <a:rPr lang="es-MX" sz="2600" b="1" i="1" smtClean="0">
                        <a:solidFill>
                          <a:schemeClr val="tx1"/>
                        </a:solidFill>
                        <a:latin typeface="Cambria Math"/>
                        <a:ea typeface="Cambria Math"/>
                      </a:rPr>
                      <m:t>𝒋</m:t>
                    </m:r>
                    <m:r>
                      <a:rPr lang="es-MX" sz="2600" b="1" i="1" smtClean="0">
                        <a:solidFill>
                          <a:schemeClr val="tx1"/>
                        </a:solidFill>
                        <a:latin typeface="Cambria Math"/>
                        <a:ea typeface="Cambria Math"/>
                      </a:rPr>
                      <m:t>∙</m:t>
                    </m:r>
                    <m:r>
                      <a:rPr lang="es-MX" sz="2600" b="1" i="1" smtClean="0">
                        <a:solidFill>
                          <a:schemeClr val="tx1"/>
                        </a:solidFill>
                        <a:latin typeface="Cambria Math"/>
                        <a:ea typeface="Cambria Math"/>
                      </a:rPr>
                      <m:t>𝒊</m:t>
                    </m:r>
                    <m:r>
                      <a:rPr lang="es-MX" sz="2600" b="0" i="1" smtClean="0">
                        <a:solidFill>
                          <a:schemeClr val="tx1"/>
                        </a:solidFill>
                        <a:latin typeface="Cambria Math"/>
                        <a:ea typeface="Cambria Math"/>
                      </a:rPr>
                      <m:t>=</m:t>
                    </m:r>
                    <m:r>
                      <a:rPr lang="es-MX" sz="2600" b="1" i="1" smtClean="0">
                        <a:solidFill>
                          <a:schemeClr val="tx1"/>
                        </a:solidFill>
                        <a:latin typeface="Cambria Math"/>
                        <a:ea typeface="Cambria Math"/>
                      </a:rPr>
                      <m:t>𝒊</m:t>
                    </m:r>
                    <m:r>
                      <a:rPr lang="es-MX" sz="2600" b="1" i="1" smtClean="0">
                        <a:solidFill>
                          <a:schemeClr val="tx1"/>
                        </a:solidFill>
                        <a:latin typeface="Cambria Math"/>
                        <a:ea typeface="Cambria Math"/>
                      </a:rPr>
                      <m:t>∙</m:t>
                    </m:r>
                    <m:r>
                      <a:rPr lang="es-MX" sz="2600" b="1" i="1" smtClean="0">
                        <a:solidFill>
                          <a:schemeClr val="tx1"/>
                        </a:solidFill>
                        <a:latin typeface="Cambria Math"/>
                        <a:ea typeface="Cambria Math"/>
                      </a:rPr>
                      <m:t>𝒌</m:t>
                    </m:r>
                    <m:r>
                      <a:rPr lang="es-MX" sz="2600" b="0" i="1" smtClean="0">
                        <a:solidFill>
                          <a:schemeClr val="tx1"/>
                        </a:solidFill>
                        <a:latin typeface="Cambria Math"/>
                        <a:ea typeface="Cambria Math"/>
                      </a:rPr>
                      <m:t>=</m:t>
                    </m:r>
                    <m:r>
                      <a:rPr lang="es-MX" sz="2600" b="1" i="1" smtClean="0">
                        <a:solidFill>
                          <a:schemeClr val="tx1"/>
                        </a:solidFill>
                        <a:latin typeface="Cambria Math"/>
                        <a:ea typeface="Cambria Math"/>
                      </a:rPr>
                      <m:t>𝒌</m:t>
                    </m:r>
                    <m:r>
                      <a:rPr lang="es-MX" sz="2600" b="1" i="1" smtClean="0">
                        <a:solidFill>
                          <a:schemeClr val="tx1"/>
                        </a:solidFill>
                        <a:latin typeface="Cambria Math"/>
                        <a:ea typeface="Cambria Math"/>
                      </a:rPr>
                      <m:t>∙</m:t>
                    </m:r>
                    <m:r>
                      <a:rPr lang="es-MX" sz="2600" b="1" i="1" smtClean="0">
                        <a:solidFill>
                          <a:schemeClr val="tx1"/>
                        </a:solidFill>
                        <a:latin typeface="Cambria Math"/>
                        <a:ea typeface="Cambria Math"/>
                      </a:rPr>
                      <m:t>𝒊</m:t>
                    </m:r>
                    <m:r>
                      <a:rPr lang="es-MX" sz="2600" b="0" i="1" smtClean="0">
                        <a:solidFill>
                          <a:schemeClr val="tx1"/>
                        </a:solidFill>
                        <a:latin typeface="Cambria Math"/>
                        <a:ea typeface="Cambria Math"/>
                      </a:rPr>
                      <m:t>=</m:t>
                    </m:r>
                    <m:r>
                      <a:rPr lang="es-MX" sz="2600" b="1" i="1" smtClean="0">
                        <a:solidFill>
                          <a:schemeClr val="tx1"/>
                        </a:solidFill>
                        <a:latin typeface="Cambria Math"/>
                        <a:ea typeface="Cambria Math"/>
                      </a:rPr>
                      <m:t>𝒋</m:t>
                    </m:r>
                    <m:r>
                      <a:rPr lang="es-MX" sz="2600" b="1" i="1" smtClean="0">
                        <a:solidFill>
                          <a:schemeClr val="tx1"/>
                        </a:solidFill>
                        <a:latin typeface="Cambria Math"/>
                        <a:ea typeface="Cambria Math"/>
                      </a:rPr>
                      <m:t>∙</m:t>
                    </m:r>
                    <m:r>
                      <a:rPr lang="es-MX" sz="2600" b="1" i="1" smtClean="0">
                        <a:solidFill>
                          <a:schemeClr val="tx1"/>
                        </a:solidFill>
                        <a:latin typeface="Cambria Math"/>
                        <a:ea typeface="Cambria Math"/>
                      </a:rPr>
                      <m:t>𝒌</m:t>
                    </m:r>
                    <m:r>
                      <a:rPr lang="es-MX" sz="2600" b="0" i="1" smtClean="0">
                        <a:solidFill>
                          <a:schemeClr val="tx1"/>
                        </a:solidFill>
                        <a:latin typeface="Cambria Math"/>
                        <a:ea typeface="Cambria Math"/>
                      </a:rPr>
                      <m:t>=</m:t>
                    </m:r>
                    <m:r>
                      <a:rPr lang="es-MX" sz="2600" b="1" i="1" smtClean="0">
                        <a:solidFill>
                          <a:schemeClr val="tx1"/>
                        </a:solidFill>
                        <a:latin typeface="Cambria Math"/>
                        <a:ea typeface="Cambria Math"/>
                      </a:rPr>
                      <m:t>𝒌</m:t>
                    </m:r>
                    <m:r>
                      <a:rPr lang="es-MX" sz="2600" b="1" i="1" smtClean="0">
                        <a:solidFill>
                          <a:schemeClr val="tx1"/>
                        </a:solidFill>
                        <a:latin typeface="Cambria Math"/>
                        <a:ea typeface="Cambria Math"/>
                      </a:rPr>
                      <m:t>∙</m:t>
                    </m:r>
                    <m:r>
                      <a:rPr lang="es-MX" sz="2600" b="1" i="1" smtClean="0">
                        <a:solidFill>
                          <a:schemeClr val="tx1"/>
                        </a:solidFill>
                        <a:latin typeface="Cambria Math"/>
                        <a:ea typeface="Cambria Math"/>
                      </a:rPr>
                      <m:t>𝒋</m:t>
                    </m:r>
                    <m:r>
                      <a:rPr lang="es-MX" sz="2600" b="0" i="1" smtClean="0">
                        <a:solidFill>
                          <a:schemeClr val="tx1"/>
                        </a:solidFill>
                        <a:latin typeface="Cambria Math"/>
                        <a:ea typeface="Cambria Math"/>
                      </a:rPr>
                      <m:t>=0</m:t>
                    </m:r>
                  </m:oMath>
                </a14:m>
                <a:endParaRPr lang="es-MX" sz="2600" b="0" dirty="0" smtClean="0">
                  <a:solidFill>
                    <a:schemeClr val="tx1"/>
                  </a:solidFill>
                </a:endParaRPr>
              </a:p>
              <a:p>
                <a:pPr marL="0" indent="0" algn="just">
                  <a:buNone/>
                </a:pPr>
                <a:endParaRPr lang="es-MX" sz="2200" dirty="0" smtClean="0">
                  <a:solidFill>
                    <a:schemeClr val="tx1"/>
                  </a:solidFill>
                </a:endParaRPr>
              </a:p>
              <a:p>
                <a:pPr marL="0" indent="0" algn="just">
                  <a:buNone/>
                </a:pPr>
                <a:endParaRPr lang="es-MX" sz="22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a:r>
              <a:rPr lang="es-MX" sz="3600" dirty="0" smtClean="0"/>
              <a:t>Espacios vectoriales</a:t>
            </a:r>
            <a:endParaRPr lang="es-ES" sz="3600" dirty="0" smtClean="0"/>
          </a:p>
        </p:txBody>
      </p:sp>
    </p:spTree>
    <p:extLst>
      <p:ext uri="{BB962C8B-B14F-4D97-AF65-F5344CB8AC3E}">
        <p14:creationId xmlns:p14="http://schemas.microsoft.com/office/powerpoint/2010/main" val="2059990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5" end="5"/>
                                            </p:txEl>
                                          </p:spTgt>
                                        </p:tgtEl>
                                        <p:attrNameLst>
                                          <p:attrName>style.visibility</p:attrName>
                                        </p:attrNameLst>
                                      </p:cBhvr>
                                      <p:to>
                                        <p:strVal val="visible"/>
                                      </p:to>
                                    </p:set>
                                    <p:anim to="" calcmode="lin" valueType="num">
                                      <p:cBhvr>
                                        <p:cTn id="27" dur="1" fill="hold"/>
                                        <p:tgtEl>
                                          <p:spTgt spid="195587">
                                            <p:txEl>
                                              <p:pRg st="5" end="5"/>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6" end="6"/>
                                            </p:txEl>
                                          </p:spTgt>
                                        </p:tgtEl>
                                        <p:attrNameLst>
                                          <p:attrName>style.visibility</p:attrName>
                                        </p:attrNameLst>
                                      </p:cBhvr>
                                      <p:to>
                                        <p:strVal val="visible"/>
                                      </p:to>
                                    </p:set>
                                    <p:anim to="" calcmode="lin" valueType="num">
                                      <p:cBhvr>
                                        <p:cTn id="32" dur="1" fill="hold"/>
                                        <p:tgtEl>
                                          <p:spTgt spid="195587">
                                            <p:txEl>
                                              <p:pRg st="6" end="6"/>
                                            </p:txEl>
                                          </p:spTgt>
                                        </p:tgtEl>
                                        <p:attrNameLst>
                                          <p:attrName/>
                                        </p:attrNameLst>
                                      </p:cBhvr>
                                    </p:anim>
                                  </p:childTnLst>
                                </p:cTn>
                              </p:par>
                              <p:par>
                                <p:cTn id="33" presetID="24" presetClass="entr" presetSubtype="0" fill="hold" grpId="0" nodeType="withEffect">
                                  <p:stCondLst>
                                    <p:cond delay="0"/>
                                  </p:stCondLst>
                                  <p:childTnLst>
                                    <p:set>
                                      <p:cBhvr>
                                        <p:cTn id="34" dur="1" fill="hold">
                                          <p:stCondLst>
                                            <p:cond delay="0"/>
                                          </p:stCondLst>
                                        </p:cTn>
                                        <p:tgtEl>
                                          <p:spTgt spid="195587">
                                            <p:txEl>
                                              <p:pRg st="7" end="7"/>
                                            </p:txEl>
                                          </p:spTgt>
                                        </p:tgtEl>
                                        <p:attrNameLst>
                                          <p:attrName>style.visibility</p:attrName>
                                        </p:attrNameLst>
                                      </p:cBhvr>
                                      <p:to>
                                        <p:strVal val="visible"/>
                                      </p:to>
                                    </p:set>
                                    <p:anim to="" calcmode="lin" valueType="num">
                                      <p:cBhvr>
                                        <p:cTn id="35" dur="1" fill="hold"/>
                                        <p:tgtEl>
                                          <p:spTgt spid="195587">
                                            <p:txEl>
                                              <p:pRg st="7" end="7"/>
                                            </p:txEl>
                                          </p:spTgt>
                                        </p:tgtEl>
                                        <p:attrNameLst>
                                          <p:attrName/>
                                        </p:attrNameLst>
                                      </p:cBhvr>
                                    </p:anim>
                                  </p:childTnLst>
                                </p:cTn>
                              </p:par>
                              <p:par>
                                <p:cTn id="36" presetID="24" presetClass="entr" presetSubtype="0" fill="hold" grpId="0" nodeType="withEffect">
                                  <p:stCondLst>
                                    <p:cond delay="0"/>
                                  </p:stCondLst>
                                  <p:childTnLst>
                                    <p:set>
                                      <p:cBhvr>
                                        <p:cTn id="37" dur="1" fill="hold">
                                          <p:stCondLst>
                                            <p:cond delay="0"/>
                                          </p:stCondLst>
                                        </p:cTn>
                                        <p:tgtEl>
                                          <p:spTgt spid="195587">
                                            <p:txEl>
                                              <p:pRg st="8" end="8"/>
                                            </p:txEl>
                                          </p:spTgt>
                                        </p:tgtEl>
                                        <p:attrNameLst>
                                          <p:attrName>style.visibility</p:attrName>
                                        </p:attrNameLst>
                                      </p:cBhvr>
                                      <p:to>
                                        <p:strVal val="visible"/>
                                      </p:to>
                                    </p:set>
                                    <p:anim to="" calcmode="lin" valueType="num">
                                      <p:cBhvr>
                                        <p:cTn id="38" dur="1" fill="hold"/>
                                        <p:tgtEl>
                                          <p:spTgt spid="195587">
                                            <p:txEl>
                                              <p:pRg st="8" end="8"/>
                                            </p:txEl>
                                          </p:spTgt>
                                        </p:tgtEl>
                                        <p:attrNameLst>
                                          <p:attrName/>
                                        </p:attrNameLst>
                                      </p:cBhvr>
                                    </p:anim>
                                  </p:childTnLst>
                                </p:cTn>
                              </p:par>
                              <p:par>
                                <p:cTn id="39" presetID="24" presetClass="entr" presetSubtype="0" fill="hold" grpId="0" nodeType="withEffect">
                                  <p:stCondLst>
                                    <p:cond delay="0"/>
                                  </p:stCondLst>
                                  <p:childTnLst>
                                    <p:set>
                                      <p:cBhvr>
                                        <p:cTn id="40" dur="1" fill="hold">
                                          <p:stCondLst>
                                            <p:cond delay="0"/>
                                          </p:stCondLst>
                                        </p:cTn>
                                        <p:tgtEl>
                                          <p:spTgt spid="195587">
                                            <p:txEl>
                                              <p:pRg st="9" end="9"/>
                                            </p:txEl>
                                          </p:spTgt>
                                        </p:tgtEl>
                                        <p:attrNameLst>
                                          <p:attrName>style.visibility</p:attrName>
                                        </p:attrNameLst>
                                      </p:cBhvr>
                                      <p:to>
                                        <p:strVal val="visible"/>
                                      </p:to>
                                    </p:set>
                                    <p:anim to="" calcmode="lin" valueType="num">
                                      <p:cBhvr>
                                        <p:cTn id="41" dur="1" fill="hold"/>
                                        <p:tgtEl>
                                          <p:spTgt spid="195587">
                                            <p:txEl>
                                              <p:pRg st="9" end="9"/>
                                            </p:txEl>
                                          </p:spTgt>
                                        </p:tgtEl>
                                        <p:attrNameLst>
                                          <p:attrName/>
                                        </p:attrNameLst>
                                      </p:cBhvr>
                                    </p:anim>
                                  </p:childTnLst>
                                </p:cTn>
                              </p:par>
                            </p:childTnLst>
                          </p:cTn>
                        </p:par>
                      </p:childTnLst>
                    </p:cTn>
                  </p:par>
                  <p:par>
                    <p:cTn id="42" fill="hold">
                      <p:stCondLst>
                        <p:cond delay="indefinite"/>
                      </p:stCondLst>
                      <p:childTnLst>
                        <p:par>
                          <p:cTn id="43" fill="hold">
                            <p:stCondLst>
                              <p:cond delay="0"/>
                            </p:stCondLst>
                            <p:childTnLst>
                              <p:par>
                                <p:cTn id="44" presetID="24" presetClass="entr" presetSubtype="0" fill="hold" grpId="0" nodeType="clickEffect">
                                  <p:stCondLst>
                                    <p:cond delay="0"/>
                                  </p:stCondLst>
                                  <p:childTnLst>
                                    <p:set>
                                      <p:cBhvr>
                                        <p:cTn id="45" dur="1" fill="hold">
                                          <p:stCondLst>
                                            <p:cond delay="0"/>
                                          </p:stCondLst>
                                        </p:cTn>
                                        <p:tgtEl>
                                          <p:spTgt spid="195587">
                                            <p:txEl>
                                              <p:pRg st="10" end="10"/>
                                            </p:txEl>
                                          </p:spTgt>
                                        </p:tgtEl>
                                        <p:attrNameLst>
                                          <p:attrName>style.visibility</p:attrName>
                                        </p:attrNameLst>
                                      </p:cBhvr>
                                      <p:to>
                                        <p:strVal val="visible"/>
                                      </p:to>
                                    </p:set>
                                    <p:anim to="" calcmode="lin" valueType="num">
                                      <p:cBhvr>
                                        <p:cTn id="46" dur="1" fill="hold"/>
                                        <p:tgtEl>
                                          <p:spTgt spid="195587">
                                            <p:txEl>
                                              <p:pRg st="10" end="10"/>
                                            </p:txEl>
                                          </p:spTgt>
                                        </p:tgtEl>
                                        <p:attrNameLst>
                                          <p:attrName/>
                                        </p:attrNameLst>
                                      </p:cBhvr>
                                    </p:anim>
                                  </p:childTnLst>
                                </p:cTn>
                              </p:par>
                            </p:childTnLst>
                          </p:cTn>
                        </p:par>
                      </p:childTnLst>
                    </p:cTn>
                  </p:par>
                  <p:par>
                    <p:cTn id="47" fill="hold">
                      <p:stCondLst>
                        <p:cond delay="indefinite"/>
                      </p:stCondLst>
                      <p:childTnLst>
                        <p:par>
                          <p:cTn id="48" fill="hold">
                            <p:stCondLst>
                              <p:cond delay="0"/>
                            </p:stCondLst>
                            <p:childTnLst>
                              <p:par>
                                <p:cTn id="49" presetID="24" presetClass="entr" presetSubtype="0" fill="hold" grpId="0" nodeType="clickEffect">
                                  <p:stCondLst>
                                    <p:cond delay="0"/>
                                  </p:stCondLst>
                                  <p:childTnLst>
                                    <p:set>
                                      <p:cBhvr>
                                        <p:cTn id="50" dur="1" fill="hold">
                                          <p:stCondLst>
                                            <p:cond delay="0"/>
                                          </p:stCondLst>
                                        </p:cTn>
                                        <p:tgtEl>
                                          <p:spTgt spid="195587">
                                            <p:txEl>
                                              <p:pRg st="11" end="11"/>
                                            </p:txEl>
                                          </p:spTgt>
                                        </p:tgtEl>
                                        <p:attrNameLst>
                                          <p:attrName>style.visibility</p:attrName>
                                        </p:attrNameLst>
                                      </p:cBhvr>
                                      <p:to>
                                        <p:strVal val="visible"/>
                                      </p:to>
                                    </p:set>
                                    <p:anim to="" calcmode="lin" valueType="num">
                                      <p:cBhvr>
                                        <p:cTn id="51" dur="1" fill="hold"/>
                                        <p:tgtEl>
                                          <p:spTgt spid="195587">
                                            <p:txEl>
                                              <p:pRg st="11" end="1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smtClean="0">
                    <a:solidFill>
                      <a:schemeClr val="tx1"/>
                    </a:solidFill>
                  </a:rPr>
                  <a:t>Producto cruz de dos vectores</a:t>
                </a:r>
                <a:endParaRPr lang="es-MX" sz="2400" b="1" dirty="0">
                  <a:solidFill>
                    <a:schemeClr val="tx1"/>
                  </a:solidFill>
                </a:endParaRPr>
              </a:p>
              <a:p>
                <a:pPr marL="0" indent="0">
                  <a:buNone/>
                </a:pPr>
                <a:r>
                  <a:rPr lang="es-MX" sz="2200" dirty="0" smtClean="0">
                    <a:solidFill>
                      <a:schemeClr val="tx1"/>
                    </a:solidFill>
                  </a:rPr>
                  <a:t>Sean </a:t>
                </a:r>
                <a14:m>
                  <m:oMath xmlns:m="http://schemas.openxmlformats.org/officeDocument/2006/math">
                    <m:r>
                      <a:rPr lang="es-MX" sz="2200" b="1" i="1" smtClean="0">
                        <a:solidFill>
                          <a:schemeClr val="tx1"/>
                        </a:solidFill>
                        <a:latin typeface="Cambria Math"/>
                      </a:rPr>
                      <m:t>𝒖</m:t>
                    </m:r>
                    <m:r>
                      <a:rPr lang="es-MX" sz="2200" b="0" i="1" smtClean="0">
                        <a:solidFill>
                          <a:schemeClr val="tx1"/>
                        </a:solidFill>
                        <a:latin typeface="Cambria Math"/>
                      </a:rPr>
                      <m:t>=</m:t>
                    </m:r>
                    <m:sSub>
                      <m:sSubPr>
                        <m:ctrlPr>
                          <a:rPr lang="es-MX" sz="2200" b="0" i="1" smtClean="0">
                            <a:solidFill>
                              <a:schemeClr val="tx1"/>
                            </a:solidFill>
                            <a:latin typeface="Cambria Math"/>
                          </a:rPr>
                        </m:ctrlPr>
                      </m:sSubPr>
                      <m:e>
                        <m:r>
                          <a:rPr lang="es-MX" sz="2200" b="0" i="1" smtClean="0">
                            <a:solidFill>
                              <a:schemeClr val="tx1"/>
                            </a:solidFill>
                            <a:latin typeface="Cambria Math"/>
                          </a:rPr>
                          <m:t>𝑎</m:t>
                        </m:r>
                      </m:e>
                      <m:sub>
                        <m:r>
                          <a:rPr lang="es-MX" sz="2200" b="0" i="1" smtClean="0">
                            <a:solidFill>
                              <a:schemeClr val="tx1"/>
                            </a:solidFill>
                            <a:latin typeface="Cambria Math"/>
                          </a:rPr>
                          <m:t>1</m:t>
                        </m:r>
                      </m:sub>
                    </m:sSub>
                    <m:r>
                      <a:rPr lang="es-MX" sz="2200" b="1" i="1" smtClean="0">
                        <a:solidFill>
                          <a:schemeClr val="tx1"/>
                        </a:solidFill>
                        <a:latin typeface="Cambria Math"/>
                      </a:rPr>
                      <m:t>𝒊</m:t>
                    </m:r>
                    <m:r>
                      <a:rPr lang="es-MX" sz="2200" b="0" i="1" smtClean="0">
                        <a:solidFill>
                          <a:schemeClr val="tx1"/>
                        </a:solidFill>
                        <a:latin typeface="Cambria Math"/>
                      </a:rPr>
                      <m:t>+</m:t>
                    </m:r>
                    <m:sSub>
                      <m:sSubPr>
                        <m:ctrlPr>
                          <a:rPr lang="es-MX" sz="2200" i="1">
                            <a:latin typeface="Cambria Math"/>
                          </a:rPr>
                        </m:ctrlPr>
                      </m:sSubPr>
                      <m:e>
                        <m:r>
                          <a:rPr lang="es-MX" sz="2200" b="0" i="1" smtClean="0">
                            <a:latin typeface="Cambria Math"/>
                          </a:rPr>
                          <m:t>𝑏</m:t>
                        </m:r>
                      </m:e>
                      <m:sub>
                        <m:r>
                          <a:rPr lang="es-MX" sz="2200" i="1">
                            <a:latin typeface="Cambria Math"/>
                          </a:rPr>
                          <m:t>1</m:t>
                        </m:r>
                      </m:sub>
                    </m:sSub>
                    <m:r>
                      <a:rPr lang="es-MX" sz="2200" b="1" i="1" smtClean="0">
                        <a:latin typeface="Cambria Math"/>
                      </a:rPr>
                      <m:t>𝒋</m:t>
                    </m:r>
                  </m:oMath>
                </a14:m>
                <a:r>
                  <a:rPr lang="es-MX" sz="2200" b="0" dirty="0" smtClean="0">
                    <a:solidFill>
                      <a:schemeClr val="tx1"/>
                    </a:solidFill>
                  </a:rPr>
                  <a:t>+</a:t>
                </a:r>
                <a14:m>
                  <m:oMath xmlns:m="http://schemas.openxmlformats.org/officeDocument/2006/math">
                    <m:sSub>
                      <m:sSubPr>
                        <m:ctrlPr>
                          <a:rPr lang="es-MX" sz="2200" i="1">
                            <a:latin typeface="Cambria Math"/>
                          </a:rPr>
                        </m:ctrlPr>
                      </m:sSubPr>
                      <m:e>
                        <m:r>
                          <a:rPr lang="es-MX" sz="2200" b="0" i="1" smtClean="0">
                            <a:latin typeface="Cambria Math"/>
                          </a:rPr>
                          <m:t>𝑐</m:t>
                        </m:r>
                      </m:e>
                      <m:sub>
                        <m:r>
                          <a:rPr lang="es-MX" sz="2200" i="1">
                            <a:latin typeface="Cambria Math"/>
                          </a:rPr>
                          <m:t>1</m:t>
                        </m:r>
                      </m:sub>
                    </m:sSub>
                    <m:r>
                      <a:rPr lang="es-MX" sz="2200" b="1" i="1" smtClean="0">
                        <a:latin typeface="Cambria Math"/>
                      </a:rPr>
                      <m:t>𝒌</m:t>
                    </m:r>
                  </m:oMath>
                </a14:m>
                <a:r>
                  <a:rPr lang="es-MX" sz="2200" b="0" dirty="0" smtClean="0">
                    <a:solidFill>
                      <a:schemeClr val="tx1"/>
                    </a:solidFill>
                  </a:rPr>
                  <a:t>  y </a:t>
                </a:r>
                <a14:m>
                  <m:oMath xmlns:m="http://schemas.openxmlformats.org/officeDocument/2006/math">
                    <m:r>
                      <a:rPr lang="es-MX" sz="2200" b="1" i="1" dirty="0">
                        <a:latin typeface="Cambria Math"/>
                      </a:rPr>
                      <m:t>𝒗</m:t>
                    </m:r>
                    <m:r>
                      <a:rPr lang="es-MX" sz="2200" i="1">
                        <a:latin typeface="Cambria Math"/>
                      </a:rPr>
                      <m:t>=</m:t>
                    </m:r>
                    <m:sSub>
                      <m:sSubPr>
                        <m:ctrlPr>
                          <a:rPr lang="es-MX" sz="2200" i="1">
                            <a:latin typeface="Cambria Math"/>
                          </a:rPr>
                        </m:ctrlPr>
                      </m:sSubPr>
                      <m:e>
                        <m:r>
                          <a:rPr lang="es-MX" sz="2200" i="1">
                            <a:latin typeface="Cambria Math"/>
                          </a:rPr>
                          <m:t>𝑎</m:t>
                        </m:r>
                      </m:e>
                      <m:sub>
                        <m:r>
                          <a:rPr lang="es-MX" sz="2200" b="0" i="1" smtClean="0">
                            <a:latin typeface="Cambria Math"/>
                          </a:rPr>
                          <m:t>2</m:t>
                        </m:r>
                      </m:sub>
                    </m:sSub>
                    <m:r>
                      <a:rPr lang="es-MX" sz="2200" b="1" i="1">
                        <a:latin typeface="Cambria Math"/>
                      </a:rPr>
                      <m:t>𝒊</m:t>
                    </m:r>
                    <m:r>
                      <a:rPr lang="es-MX" sz="2200" i="1">
                        <a:latin typeface="Cambria Math"/>
                      </a:rPr>
                      <m:t>+</m:t>
                    </m:r>
                    <m:sSub>
                      <m:sSubPr>
                        <m:ctrlPr>
                          <a:rPr lang="es-MX" sz="2200" i="1">
                            <a:latin typeface="Cambria Math"/>
                          </a:rPr>
                        </m:ctrlPr>
                      </m:sSubPr>
                      <m:e>
                        <m:r>
                          <a:rPr lang="es-MX" sz="2200" i="1">
                            <a:latin typeface="Cambria Math"/>
                          </a:rPr>
                          <m:t>𝑏</m:t>
                        </m:r>
                      </m:e>
                      <m:sub>
                        <m:r>
                          <a:rPr lang="es-MX" sz="2200" b="0" i="1" smtClean="0">
                            <a:latin typeface="Cambria Math"/>
                          </a:rPr>
                          <m:t>2</m:t>
                        </m:r>
                      </m:sub>
                    </m:sSub>
                    <m:r>
                      <a:rPr lang="es-MX" sz="2200" b="1" i="1">
                        <a:latin typeface="Cambria Math"/>
                      </a:rPr>
                      <m:t>𝒋</m:t>
                    </m:r>
                  </m:oMath>
                </a14:m>
                <a:r>
                  <a:rPr lang="es-MX" sz="2200" dirty="0"/>
                  <a:t>+</a:t>
                </a:r>
                <a14:m>
                  <m:oMath xmlns:m="http://schemas.openxmlformats.org/officeDocument/2006/math">
                    <m:sSub>
                      <m:sSubPr>
                        <m:ctrlPr>
                          <a:rPr lang="es-MX" sz="2200" i="1">
                            <a:latin typeface="Cambria Math"/>
                          </a:rPr>
                        </m:ctrlPr>
                      </m:sSubPr>
                      <m:e>
                        <m:r>
                          <a:rPr lang="es-MX" sz="2200" i="1">
                            <a:latin typeface="Cambria Math"/>
                          </a:rPr>
                          <m:t>𝑐</m:t>
                        </m:r>
                      </m:e>
                      <m:sub>
                        <m:r>
                          <a:rPr lang="es-MX" sz="2200" b="0" i="1" smtClean="0">
                            <a:latin typeface="Cambria Math"/>
                          </a:rPr>
                          <m:t>2</m:t>
                        </m:r>
                      </m:sub>
                    </m:sSub>
                    <m:r>
                      <a:rPr lang="es-MX" sz="2200" b="1" i="1">
                        <a:latin typeface="Cambria Math"/>
                      </a:rPr>
                      <m:t>𝒌</m:t>
                    </m:r>
                  </m:oMath>
                </a14:m>
                <a:r>
                  <a:rPr lang="es-MX" sz="2200" dirty="0"/>
                  <a:t> </a:t>
                </a:r>
                <a:r>
                  <a:rPr lang="es-MX" sz="2200" dirty="0" smtClean="0"/>
                  <a:t>. Entonces el </a:t>
                </a:r>
                <a:r>
                  <a:rPr lang="es-MX" sz="2200" b="1" dirty="0" smtClean="0"/>
                  <a:t>producto cruz (cruz vectorial) </a:t>
                </a:r>
                <a:r>
                  <a:rPr lang="es-MX" sz="2200" dirty="0" smtClean="0"/>
                  <a:t>de </a:t>
                </a:r>
                <a:r>
                  <a:rPr lang="es-MX" sz="2200" b="1" dirty="0" smtClean="0"/>
                  <a:t>u</a:t>
                </a:r>
                <a:r>
                  <a:rPr lang="es-MX" sz="2200" dirty="0" smtClean="0"/>
                  <a:t> y </a:t>
                </a:r>
                <a:r>
                  <a:rPr lang="es-MX" sz="2200" b="1" dirty="0" smtClean="0"/>
                  <a:t>v</a:t>
                </a:r>
                <a:r>
                  <a:rPr lang="es-MX" sz="2200" dirty="0" smtClean="0"/>
                  <a:t>, denotado por </a:t>
                </a:r>
                <a14:m>
                  <m:oMath xmlns:m="http://schemas.openxmlformats.org/officeDocument/2006/math">
                    <m:r>
                      <a:rPr lang="es-MX" sz="2200" b="1" i="1" smtClean="0">
                        <a:latin typeface="Cambria Math"/>
                      </a:rPr>
                      <m:t>𝒖</m:t>
                    </m:r>
                    <m:r>
                      <a:rPr lang="es-MX" sz="2200" b="1" i="1" smtClean="0">
                        <a:latin typeface="Cambria Math"/>
                        <a:ea typeface="Cambria Math"/>
                      </a:rPr>
                      <m:t>×</m:t>
                    </m:r>
                    <m:r>
                      <a:rPr lang="es-MX" sz="2200" b="1" i="1" smtClean="0">
                        <a:latin typeface="Cambria Math"/>
                        <a:ea typeface="Cambria Math"/>
                      </a:rPr>
                      <m:t>𝒗</m:t>
                    </m:r>
                  </m:oMath>
                </a14:m>
                <a:r>
                  <a:rPr lang="es-MX" sz="2200" b="0" dirty="0" smtClean="0">
                    <a:solidFill>
                      <a:schemeClr val="tx1"/>
                    </a:solidFill>
                  </a:rPr>
                  <a:t>, es un vector definido por</a:t>
                </a:r>
              </a:p>
              <a:p>
                <a:pPr marL="0" indent="0">
                  <a:buNone/>
                </a:pPr>
                <a:endParaRPr lang="es-MX" sz="2200" b="0" dirty="0" smtClean="0">
                  <a:solidFill>
                    <a:schemeClr val="tx1"/>
                  </a:solidFill>
                </a:endParaRPr>
              </a:p>
              <a:p>
                <a:pPr marL="0" indent="0">
                  <a:buNone/>
                </a:pPr>
                <a14:m>
                  <m:oMathPara xmlns:m="http://schemas.openxmlformats.org/officeDocument/2006/math">
                    <m:oMathParaPr>
                      <m:jc m:val="centerGroup"/>
                    </m:oMathParaPr>
                    <m:oMath xmlns:m="http://schemas.openxmlformats.org/officeDocument/2006/math">
                      <m:r>
                        <a:rPr lang="es-MX" sz="2200" b="1" i="1" smtClean="0">
                          <a:solidFill>
                            <a:schemeClr val="tx1"/>
                          </a:solidFill>
                          <a:latin typeface="Cambria Math"/>
                        </a:rPr>
                        <m:t>𝒖</m:t>
                      </m:r>
                      <m:r>
                        <a:rPr lang="es-MX" sz="2200" b="0" i="1" smtClean="0">
                          <a:solidFill>
                            <a:schemeClr val="tx1"/>
                          </a:solidFill>
                          <a:latin typeface="Cambria Math"/>
                          <a:ea typeface="Cambria Math"/>
                        </a:rPr>
                        <m:t>×</m:t>
                      </m:r>
                      <m:r>
                        <a:rPr lang="es-MX" sz="2200" b="1" i="1" smtClean="0">
                          <a:solidFill>
                            <a:schemeClr val="tx1"/>
                          </a:solidFill>
                          <a:latin typeface="Cambria Math"/>
                          <a:ea typeface="Cambria Math"/>
                        </a:rPr>
                        <m:t>𝒗</m:t>
                      </m:r>
                      <m:r>
                        <a:rPr lang="es-MX" sz="2200" b="0" i="1" smtClean="0">
                          <a:solidFill>
                            <a:schemeClr val="tx1"/>
                          </a:solidFill>
                          <a:latin typeface="Cambria Math"/>
                          <a:ea typeface="Cambria Math"/>
                        </a:rPr>
                        <m:t>=</m:t>
                      </m:r>
                      <m:d>
                        <m:dPr>
                          <m:ctrlPr>
                            <a:rPr lang="es-MX" sz="2200" b="0" i="1" smtClean="0">
                              <a:solidFill>
                                <a:schemeClr val="tx1"/>
                              </a:solidFill>
                              <a:latin typeface="Cambria Math"/>
                              <a:ea typeface="Cambria Math"/>
                            </a:rPr>
                          </m:ctrlPr>
                        </m:dPr>
                        <m:e>
                          <m:sSub>
                            <m:sSubPr>
                              <m:ctrlPr>
                                <a:rPr lang="es-MX" sz="2200" i="1">
                                  <a:latin typeface="Cambria Math"/>
                                </a:rPr>
                              </m:ctrlPr>
                            </m:sSubPr>
                            <m:e>
                              <m:r>
                                <a:rPr lang="es-MX" sz="2200" i="1">
                                  <a:latin typeface="Cambria Math"/>
                                </a:rPr>
                                <m:t>𝑏</m:t>
                              </m:r>
                            </m:e>
                            <m:sub>
                              <m:r>
                                <a:rPr lang="es-MX" sz="2200" i="1">
                                  <a:latin typeface="Cambria Math"/>
                                </a:rPr>
                                <m:t>1</m:t>
                              </m:r>
                            </m:sub>
                          </m:sSub>
                          <m:sSub>
                            <m:sSubPr>
                              <m:ctrlPr>
                                <a:rPr lang="es-MX" sz="2200" i="1">
                                  <a:latin typeface="Cambria Math"/>
                                </a:rPr>
                              </m:ctrlPr>
                            </m:sSubPr>
                            <m:e>
                              <m:r>
                                <a:rPr lang="es-MX" sz="2200" i="1">
                                  <a:latin typeface="Cambria Math"/>
                                </a:rPr>
                                <m:t>𝑐</m:t>
                              </m:r>
                            </m:e>
                            <m:sub>
                              <m:r>
                                <a:rPr lang="es-MX" sz="2200" i="1">
                                  <a:latin typeface="Cambria Math"/>
                                </a:rPr>
                                <m:t>2</m:t>
                              </m:r>
                            </m:sub>
                          </m:sSub>
                          <m:r>
                            <a:rPr lang="es-MX" sz="2200" b="0" i="1" smtClean="0">
                              <a:latin typeface="Cambria Math"/>
                            </a:rPr>
                            <m:t>−</m:t>
                          </m:r>
                          <m:sSub>
                            <m:sSubPr>
                              <m:ctrlPr>
                                <a:rPr lang="es-MX" sz="2200" i="1">
                                  <a:latin typeface="Cambria Math"/>
                                </a:rPr>
                              </m:ctrlPr>
                            </m:sSubPr>
                            <m:e>
                              <m:r>
                                <a:rPr lang="es-MX" sz="2200" b="0" i="1" smtClean="0">
                                  <a:latin typeface="Cambria Math"/>
                                </a:rPr>
                                <m:t>𝑐</m:t>
                              </m:r>
                            </m:e>
                            <m:sub>
                              <m:r>
                                <a:rPr lang="es-MX" sz="2200" b="0" i="1" smtClean="0">
                                  <a:latin typeface="Cambria Math"/>
                                </a:rPr>
                                <m:t>1</m:t>
                              </m:r>
                            </m:sub>
                          </m:sSub>
                          <m:sSub>
                            <m:sSubPr>
                              <m:ctrlPr>
                                <a:rPr lang="es-MX" sz="2200" i="1">
                                  <a:latin typeface="Cambria Math"/>
                                </a:rPr>
                              </m:ctrlPr>
                            </m:sSubPr>
                            <m:e>
                              <m:r>
                                <a:rPr lang="es-MX" sz="2200" b="0" i="1" smtClean="0">
                                  <a:latin typeface="Cambria Math"/>
                                </a:rPr>
                                <m:t>𝑏</m:t>
                              </m:r>
                            </m:e>
                            <m:sub>
                              <m:r>
                                <a:rPr lang="es-MX" sz="2200" i="1">
                                  <a:latin typeface="Cambria Math"/>
                                </a:rPr>
                                <m:t>2</m:t>
                              </m:r>
                            </m:sub>
                          </m:sSub>
                        </m:e>
                      </m:d>
                      <m:r>
                        <a:rPr lang="es-MX" sz="2200" b="1" i="1" smtClean="0">
                          <a:latin typeface="Cambria Math"/>
                        </a:rPr>
                        <m:t>𝒊</m:t>
                      </m:r>
                      <m:r>
                        <a:rPr lang="es-MX" sz="2200" b="0" i="1" smtClean="0">
                          <a:latin typeface="Cambria Math"/>
                        </a:rPr>
                        <m:t>+</m:t>
                      </m:r>
                      <m:d>
                        <m:dPr>
                          <m:ctrlPr>
                            <a:rPr lang="es-MX" sz="2200" i="1">
                              <a:latin typeface="Cambria Math"/>
                              <a:ea typeface="Cambria Math"/>
                            </a:rPr>
                          </m:ctrlPr>
                        </m:dPr>
                        <m:e>
                          <m:sSub>
                            <m:sSubPr>
                              <m:ctrlPr>
                                <a:rPr lang="es-MX" sz="2200" i="1">
                                  <a:latin typeface="Cambria Math"/>
                                </a:rPr>
                              </m:ctrlPr>
                            </m:sSubPr>
                            <m:e>
                              <m:r>
                                <a:rPr lang="es-MX" sz="2200" b="0" i="1" smtClean="0">
                                  <a:latin typeface="Cambria Math"/>
                                </a:rPr>
                                <m:t>𝑐</m:t>
                              </m:r>
                            </m:e>
                            <m:sub>
                              <m:r>
                                <a:rPr lang="es-MX" sz="2200" i="1">
                                  <a:latin typeface="Cambria Math"/>
                                </a:rPr>
                                <m:t>1</m:t>
                              </m:r>
                            </m:sub>
                          </m:sSub>
                          <m:sSub>
                            <m:sSubPr>
                              <m:ctrlPr>
                                <a:rPr lang="es-MX" sz="2200" i="1" smtClean="0">
                                  <a:latin typeface="Cambria Math"/>
                                </a:rPr>
                              </m:ctrlPr>
                            </m:sSubPr>
                            <m:e>
                              <m:r>
                                <a:rPr lang="es-MX" sz="2200" b="0" i="1" smtClean="0">
                                  <a:latin typeface="Cambria Math"/>
                                </a:rPr>
                                <m:t>𝑎</m:t>
                              </m:r>
                            </m:e>
                            <m:sub>
                              <m:r>
                                <a:rPr lang="es-MX" sz="2200" i="1">
                                  <a:latin typeface="Cambria Math"/>
                                </a:rPr>
                                <m:t>2</m:t>
                              </m:r>
                            </m:sub>
                          </m:sSub>
                          <m:r>
                            <a:rPr lang="es-MX" sz="2200" i="1">
                              <a:latin typeface="Cambria Math"/>
                            </a:rPr>
                            <m:t>−</m:t>
                          </m:r>
                          <m:sSub>
                            <m:sSubPr>
                              <m:ctrlPr>
                                <a:rPr lang="es-MX" sz="2200" i="1">
                                  <a:latin typeface="Cambria Math"/>
                                </a:rPr>
                              </m:ctrlPr>
                            </m:sSubPr>
                            <m:e>
                              <m:r>
                                <a:rPr lang="es-MX" sz="2200" b="0" i="1" smtClean="0">
                                  <a:latin typeface="Cambria Math"/>
                                </a:rPr>
                                <m:t>𝑎</m:t>
                              </m:r>
                            </m:e>
                            <m:sub>
                              <m:r>
                                <a:rPr lang="es-MX" sz="2200" i="1">
                                  <a:latin typeface="Cambria Math"/>
                                </a:rPr>
                                <m:t>1</m:t>
                              </m:r>
                            </m:sub>
                          </m:sSub>
                          <m:sSub>
                            <m:sSubPr>
                              <m:ctrlPr>
                                <a:rPr lang="es-MX" sz="2200" i="1">
                                  <a:latin typeface="Cambria Math"/>
                                </a:rPr>
                              </m:ctrlPr>
                            </m:sSubPr>
                            <m:e>
                              <m:r>
                                <a:rPr lang="es-MX" sz="2200" b="0" i="1" smtClean="0">
                                  <a:latin typeface="Cambria Math"/>
                                </a:rPr>
                                <m:t>𝑐</m:t>
                              </m:r>
                            </m:e>
                            <m:sub>
                              <m:r>
                                <a:rPr lang="es-MX" sz="2200" i="1">
                                  <a:latin typeface="Cambria Math"/>
                                </a:rPr>
                                <m:t>2</m:t>
                              </m:r>
                            </m:sub>
                          </m:sSub>
                        </m:e>
                      </m:d>
                      <m:r>
                        <a:rPr lang="es-MX" sz="2200" b="1" i="1" smtClean="0">
                          <a:latin typeface="Cambria Math"/>
                        </a:rPr>
                        <m:t>𝒋</m:t>
                      </m:r>
                      <m:r>
                        <a:rPr lang="es-MX" sz="2200" b="0" i="1" smtClean="0">
                          <a:latin typeface="Cambria Math"/>
                        </a:rPr>
                        <m:t>+</m:t>
                      </m:r>
                      <m:d>
                        <m:dPr>
                          <m:ctrlPr>
                            <a:rPr lang="es-MX" sz="2200" i="1">
                              <a:latin typeface="Cambria Math"/>
                              <a:ea typeface="Cambria Math"/>
                            </a:rPr>
                          </m:ctrlPr>
                        </m:dPr>
                        <m:e>
                          <m:sSub>
                            <m:sSubPr>
                              <m:ctrlPr>
                                <a:rPr lang="es-MX" sz="2200" i="1">
                                  <a:latin typeface="Cambria Math"/>
                                </a:rPr>
                              </m:ctrlPr>
                            </m:sSubPr>
                            <m:e>
                              <m:r>
                                <a:rPr lang="es-MX" sz="2200" b="0" i="1" smtClean="0">
                                  <a:latin typeface="Cambria Math"/>
                                </a:rPr>
                                <m:t>𝑎</m:t>
                              </m:r>
                            </m:e>
                            <m:sub>
                              <m:r>
                                <a:rPr lang="es-MX" sz="2200" b="0" i="1">
                                  <a:latin typeface="Cambria Math"/>
                                </a:rPr>
                                <m:t>1</m:t>
                              </m:r>
                            </m:sub>
                          </m:sSub>
                          <m:sSub>
                            <m:sSubPr>
                              <m:ctrlPr>
                                <a:rPr lang="es-MX" sz="2200" i="1">
                                  <a:latin typeface="Cambria Math"/>
                                </a:rPr>
                              </m:ctrlPr>
                            </m:sSubPr>
                            <m:e>
                              <m:r>
                                <a:rPr lang="es-MX" sz="2200" b="0" i="1" smtClean="0">
                                  <a:latin typeface="Cambria Math"/>
                                </a:rPr>
                                <m:t>𝑏</m:t>
                              </m:r>
                            </m:e>
                            <m:sub>
                              <m:r>
                                <a:rPr lang="es-MX" sz="2200" b="0" i="1">
                                  <a:latin typeface="Cambria Math"/>
                                </a:rPr>
                                <m:t>2</m:t>
                              </m:r>
                            </m:sub>
                          </m:sSub>
                          <m:r>
                            <a:rPr lang="es-MX" sz="2200" b="0" i="1">
                              <a:latin typeface="Cambria Math"/>
                            </a:rPr>
                            <m:t>−</m:t>
                          </m:r>
                          <m:sSub>
                            <m:sSubPr>
                              <m:ctrlPr>
                                <a:rPr lang="es-MX" sz="2200" i="1">
                                  <a:latin typeface="Cambria Math"/>
                                </a:rPr>
                              </m:ctrlPr>
                            </m:sSubPr>
                            <m:e>
                              <m:r>
                                <a:rPr lang="es-MX" sz="2200" b="0" i="1" smtClean="0">
                                  <a:latin typeface="Cambria Math"/>
                                </a:rPr>
                                <m:t>𝑏</m:t>
                              </m:r>
                            </m:e>
                            <m:sub>
                              <m:r>
                                <a:rPr lang="es-MX" sz="2200" b="0" i="1">
                                  <a:latin typeface="Cambria Math"/>
                                </a:rPr>
                                <m:t>1</m:t>
                              </m:r>
                            </m:sub>
                          </m:sSub>
                          <m:sSub>
                            <m:sSubPr>
                              <m:ctrlPr>
                                <a:rPr lang="es-MX" sz="2200" i="1">
                                  <a:latin typeface="Cambria Math"/>
                                </a:rPr>
                              </m:ctrlPr>
                            </m:sSubPr>
                            <m:e>
                              <m:r>
                                <a:rPr lang="es-MX" sz="2200" b="0" i="1" smtClean="0">
                                  <a:latin typeface="Cambria Math"/>
                                </a:rPr>
                                <m:t>𝑎</m:t>
                              </m:r>
                            </m:e>
                            <m:sub>
                              <m:r>
                                <a:rPr lang="es-MX" sz="2200" b="0" i="1">
                                  <a:latin typeface="Cambria Math"/>
                                </a:rPr>
                                <m:t>2</m:t>
                              </m:r>
                            </m:sub>
                          </m:sSub>
                        </m:e>
                      </m:d>
                      <m:r>
                        <a:rPr lang="es-MX" sz="2200" b="1" i="1" smtClean="0">
                          <a:latin typeface="Cambria Math"/>
                        </a:rPr>
                        <m:t>𝒌</m:t>
                      </m:r>
                    </m:oMath>
                  </m:oMathPara>
                </a14:m>
                <a:endParaRPr lang="es-MX" sz="2200" b="1" dirty="0" smtClean="0">
                  <a:solidFill>
                    <a:schemeClr val="tx1"/>
                  </a:solidFill>
                </a:endParaRPr>
              </a:p>
              <a:p>
                <a:pPr marL="0" indent="0" algn="just">
                  <a:buNone/>
                </a:pPr>
                <a:endParaRPr lang="es-MX" sz="2200" dirty="0" smtClean="0">
                  <a:solidFill>
                    <a:schemeClr val="tx1"/>
                  </a:solidFill>
                </a:endParaRPr>
              </a:p>
              <a:p>
                <a:pPr marL="0" indent="0" algn="just">
                  <a:buNone/>
                </a:pPr>
                <a:r>
                  <a:rPr lang="es-MX" sz="2200" dirty="0" smtClean="0">
                    <a:solidFill>
                      <a:schemeClr val="tx1"/>
                    </a:solidFill>
                  </a:rPr>
                  <a:t>Otro arreglo para el producto cruz</a:t>
                </a:r>
              </a:p>
              <a:p>
                <a:pPr marL="0" indent="0" algn="just">
                  <a:buNone/>
                </a:pPr>
                <a14:m>
                  <m:oMathPara xmlns:m="http://schemas.openxmlformats.org/officeDocument/2006/math">
                    <m:oMathParaPr>
                      <m:jc m:val="centerGroup"/>
                    </m:oMathParaPr>
                    <m:oMath xmlns:m="http://schemas.openxmlformats.org/officeDocument/2006/math">
                      <m:r>
                        <a:rPr lang="es-MX" sz="2200" b="0" i="1" smtClean="0">
                          <a:solidFill>
                            <a:schemeClr val="tx1"/>
                          </a:solidFill>
                          <a:latin typeface="Cambria Math"/>
                        </a:rPr>
                        <m:t>𝑢</m:t>
                      </m:r>
                      <m:r>
                        <a:rPr lang="es-MX" sz="2200" b="0" i="1" smtClean="0">
                          <a:solidFill>
                            <a:schemeClr val="tx1"/>
                          </a:solidFill>
                          <a:latin typeface="Cambria Math"/>
                          <a:ea typeface="Cambria Math"/>
                        </a:rPr>
                        <m:t>×</m:t>
                      </m:r>
                      <m:r>
                        <a:rPr lang="es-MX" sz="2200" b="0" i="1" smtClean="0">
                          <a:solidFill>
                            <a:schemeClr val="tx1"/>
                          </a:solidFill>
                          <a:latin typeface="Cambria Math"/>
                          <a:ea typeface="Cambria Math"/>
                        </a:rPr>
                        <m:t>𝑣</m:t>
                      </m:r>
                      <m:r>
                        <a:rPr lang="es-MX" sz="2200" b="0" i="1" smtClean="0">
                          <a:solidFill>
                            <a:schemeClr val="tx1"/>
                          </a:solidFill>
                          <a:latin typeface="Cambria Math"/>
                          <a:ea typeface="Cambria Math"/>
                        </a:rPr>
                        <m:t>=</m:t>
                      </m:r>
                      <m:d>
                        <m:dPr>
                          <m:begChr m:val="|"/>
                          <m:endChr m:val="|"/>
                          <m:ctrlPr>
                            <a:rPr lang="es-MX" sz="2200" b="0" i="1" smtClean="0">
                              <a:solidFill>
                                <a:schemeClr val="tx1"/>
                              </a:solidFill>
                              <a:latin typeface="Cambria Math"/>
                              <a:ea typeface="Cambria Math"/>
                            </a:rPr>
                          </m:ctrlPr>
                        </m:dPr>
                        <m:e>
                          <m:m>
                            <m:mPr>
                              <m:mcs>
                                <m:mc>
                                  <m:mcPr>
                                    <m:count m:val="3"/>
                                    <m:mcJc m:val="center"/>
                                  </m:mcPr>
                                </m:mc>
                              </m:mcs>
                              <m:ctrlPr>
                                <a:rPr lang="es-MX" sz="2200" b="0" i="1" smtClean="0">
                                  <a:solidFill>
                                    <a:schemeClr val="tx1"/>
                                  </a:solidFill>
                                  <a:latin typeface="Cambria Math"/>
                                  <a:ea typeface="Cambria Math"/>
                                </a:rPr>
                              </m:ctrlPr>
                            </m:mPr>
                            <m:mr>
                              <m:e>
                                <m:r>
                                  <m:rPr>
                                    <m:brk m:alnAt="7"/>
                                  </m:rPr>
                                  <a:rPr lang="es-MX" sz="2200" b="1" i="1" smtClean="0">
                                    <a:solidFill>
                                      <a:schemeClr val="tx1"/>
                                    </a:solidFill>
                                    <a:latin typeface="Cambria Math"/>
                                    <a:ea typeface="Cambria Math"/>
                                  </a:rPr>
                                  <m:t>𝒊</m:t>
                                </m:r>
                              </m:e>
                              <m:e>
                                <m:r>
                                  <a:rPr lang="es-MX" sz="2200" b="1" i="1" smtClean="0">
                                    <a:solidFill>
                                      <a:schemeClr val="tx1"/>
                                    </a:solidFill>
                                    <a:latin typeface="Cambria Math"/>
                                    <a:ea typeface="Cambria Math"/>
                                  </a:rPr>
                                  <m:t>𝒋</m:t>
                                </m:r>
                              </m:e>
                              <m:e>
                                <m:r>
                                  <a:rPr lang="es-MX" sz="2200" b="1" i="1" smtClean="0">
                                    <a:solidFill>
                                      <a:schemeClr val="tx1"/>
                                    </a:solidFill>
                                    <a:latin typeface="Cambria Math"/>
                                    <a:ea typeface="Cambria Math"/>
                                  </a:rPr>
                                  <m:t>𝒌</m:t>
                                </m:r>
                              </m:e>
                            </m:mr>
                            <m:mr>
                              <m:e>
                                <m:sSub>
                                  <m:sSubPr>
                                    <m:ctrlPr>
                                      <a:rPr lang="es-MX" sz="2200" b="0" i="1" smtClean="0">
                                        <a:solidFill>
                                          <a:schemeClr val="tx1"/>
                                        </a:solidFill>
                                        <a:latin typeface="Cambria Math"/>
                                        <a:ea typeface="Cambria Math"/>
                                      </a:rPr>
                                    </m:ctrlPr>
                                  </m:sSubPr>
                                  <m:e>
                                    <m:r>
                                      <a:rPr lang="es-MX" sz="2200" b="0" i="1" smtClean="0">
                                        <a:solidFill>
                                          <a:schemeClr val="tx1"/>
                                        </a:solidFill>
                                        <a:latin typeface="Cambria Math"/>
                                        <a:ea typeface="Cambria Math"/>
                                      </a:rPr>
                                      <m:t>𝑎</m:t>
                                    </m:r>
                                  </m:e>
                                  <m:sub>
                                    <m:r>
                                      <a:rPr lang="es-MX" sz="2200" b="0" i="1" smtClean="0">
                                        <a:solidFill>
                                          <a:schemeClr val="tx1"/>
                                        </a:solidFill>
                                        <a:latin typeface="Cambria Math"/>
                                        <a:ea typeface="Cambria Math"/>
                                      </a:rPr>
                                      <m:t>1</m:t>
                                    </m:r>
                                  </m:sub>
                                </m:sSub>
                              </m:e>
                              <m:e>
                                <m:sSub>
                                  <m:sSubPr>
                                    <m:ctrlPr>
                                      <a:rPr lang="es-MX" sz="2200" b="0" i="1" smtClean="0">
                                        <a:solidFill>
                                          <a:schemeClr val="tx1"/>
                                        </a:solidFill>
                                        <a:latin typeface="Cambria Math"/>
                                        <a:ea typeface="Cambria Math"/>
                                      </a:rPr>
                                    </m:ctrlPr>
                                  </m:sSubPr>
                                  <m:e>
                                    <m:r>
                                      <a:rPr lang="es-MX" sz="2200" b="0" i="1" smtClean="0">
                                        <a:solidFill>
                                          <a:schemeClr val="tx1"/>
                                        </a:solidFill>
                                        <a:latin typeface="Cambria Math"/>
                                        <a:ea typeface="Cambria Math"/>
                                      </a:rPr>
                                      <m:t>𝑏</m:t>
                                    </m:r>
                                  </m:e>
                                  <m:sub>
                                    <m:r>
                                      <a:rPr lang="es-MX" sz="2200" b="0" i="1" smtClean="0">
                                        <a:solidFill>
                                          <a:schemeClr val="tx1"/>
                                        </a:solidFill>
                                        <a:latin typeface="Cambria Math"/>
                                        <a:ea typeface="Cambria Math"/>
                                      </a:rPr>
                                      <m:t>1</m:t>
                                    </m:r>
                                  </m:sub>
                                </m:sSub>
                              </m:e>
                              <m:e>
                                <m:sSub>
                                  <m:sSubPr>
                                    <m:ctrlPr>
                                      <a:rPr lang="es-MX" sz="2200" b="0" i="1" smtClean="0">
                                        <a:solidFill>
                                          <a:schemeClr val="tx1"/>
                                        </a:solidFill>
                                        <a:latin typeface="Cambria Math"/>
                                        <a:ea typeface="Cambria Math"/>
                                      </a:rPr>
                                    </m:ctrlPr>
                                  </m:sSubPr>
                                  <m:e>
                                    <m:r>
                                      <a:rPr lang="es-MX" sz="2200" b="0" i="1" smtClean="0">
                                        <a:solidFill>
                                          <a:schemeClr val="tx1"/>
                                        </a:solidFill>
                                        <a:latin typeface="Cambria Math"/>
                                        <a:ea typeface="Cambria Math"/>
                                      </a:rPr>
                                      <m:t>𝑐</m:t>
                                    </m:r>
                                  </m:e>
                                  <m:sub>
                                    <m:r>
                                      <a:rPr lang="es-MX" sz="2200" b="0" i="1" smtClean="0">
                                        <a:solidFill>
                                          <a:schemeClr val="tx1"/>
                                        </a:solidFill>
                                        <a:latin typeface="Cambria Math"/>
                                        <a:ea typeface="Cambria Math"/>
                                      </a:rPr>
                                      <m:t>1</m:t>
                                    </m:r>
                                  </m:sub>
                                </m:sSub>
                              </m:e>
                            </m:mr>
                            <m:mr>
                              <m:e>
                                <m:sSub>
                                  <m:sSubPr>
                                    <m:ctrlPr>
                                      <a:rPr lang="es-MX" sz="2200" i="1">
                                        <a:latin typeface="Cambria Math"/>
                                        <a:ea typeface="Cambria Math"/>
                                      </a:rPr>
                                    </m:ctrlPr>
                                  </m:sSubPr>
                                  <m:e>
                                    <m:r>
                                      <a:rPr lang="es-MX" sz="2200" i="1">
                                        <a:latin typeface="Cambria Math"/>
                                        <a:ea typeface="Cambria Math"/>
                                      </a:rPr>
                                      <m:t>𝑎</m:t>
                                    </m:r>
                                  </m:e>
                                  <m:sub>
                                    <m:r>
                                      <a:rPr lang="es-MX" sz="2200" b="0" i="1" smtClean="0">
                                        <a:latin typeface="Cambria Math"/>
                                        <a:ea typeface="Cambria Math"/>
                                      </a:rPr>
                                      <m:t>2</m:t>
                                    </m:r>
                                  </m:sub>
                                </m:sSub>
                              </m:e>
                              <m:e>
                                <m:sSub>
                                  <m:sSubPr>
                                    <m:ctrlPr>
                                      <a:rPr lang="es-MX" sz="2200" i="1">
                                        <a:latin typeface="Cambria Math"/>
                                        <a:ea typeface="Cambria Math"/>
                                      </a:rPr>
                                    </m:ctrlPr>
                                  </m:sSubPr>
                                  <m:e>
                                    <m:r>
                                      <a:rPr lang="es-MX" sz="2200" i="1">
                                        <a:latin typeface="Cambria Math"/>
                                        <a:ea typeface="Cambria Math"/>
                                      </a:rPr>
                                      <m:t>𝑏</m:t>
                                    </m:r>
                                  </m:e>
                                  <m:sub>
                                    <m:r>
                                      <a:rPr lang="es-MX" sz="2200" b="0" i="1" smtClean="0">
                                        <a:latin typeface="Cambria Math"/>
                                        <a:ea typeface="Cambria Math"/>
                                      </a:rPr>
                                      <m:t>2</m:t>
                                    </m:r>
                                  </m:sub>
                                </m:sSub>
                              </m:e>
                              <m:e>
                                <m:sSub>
                                  <m:sSubPr>
                                    <m:ctrlPr>
                                      <a:rPr lang="es-MX" sz="2200" i="1">
                                        <a:latin typeface="Cambria Math"/>
                                        <a:ea typeface="Cambria Math"/>
                                      </a:rPr>
                                    </m:ctrlPr>
                                  </m:sSubPr>
                                  <m:e>
                                    <m:r>
                                      <a:rPr lang="es-MX" sz="2200" i="1">
                                        <a:latin typeface="Cambria Math"/>
                                        <a:ea typeface="Cambria Math"/>
                                      </a:rPr>
                                      <m:t>𝑐</m:t>
                                    </m:r>
                                  </m:e>
                                  <m:sub>
                                    <m:r>
                                      <a:rPr lang="es-MX" sz="2200" b="0" i="1" smtClean="0">
                                        <a:latin typeface="Cambria Math"/>
                                        <a:ea typeface="Cambria Math"/>
                                      </a:rPr>
                                      <m:t>2</m:t>
                                    </m:r>
                                  </m:sub>
                                </m:sSub>
                              </m:e>
                            </m:mr>
                          </m:m>
                        </m:e>
                      </m:d>
                    </m:oMath>
                  </m:oMathPara>
                </a14:m>
                <a:endParaRPr lang="es-MX" sz="2200" dirty="0" smtClean="0">
                  <a:solidFill>
                    <a:schemeClr val="tx1"/>
                  </a:solidFill>
                </a:endParaRPr>
              </a:p>
              <a:p>
                <a:pPr marL="0" indent="0" algn="just">
                  <a:buNone/>
                </a:pPr>
                <a14:m>
                  <m:oMathPara xmlns:m="http://schemas.openxmlformats.org/officeDocument/2006/math">
                    <m:oMathParaPr>
                      <m:jc m:val="centerGroup"/>
                    </m:oMathParaPr>
                    <m:oMath xmlns:m="http://schemas.openxmlformats.org/officeDocument/2006/math">
                      <m:d>
                        <m:dPr>
                          <m:begChr m:val="|"/>
                          <m:endChr m:val="|"/>
                          <m:ctrlPr>
                            <a:rPr lang="es-MX" sz="2200" i="1">
                              <a:latin typeface="Cambria Math"/>
                              <a:ea typeface="Cambria Math"/>
                            </a:rPr>
                          </m:ctrlPr>
                        </m:dPr>
                        <m:e>
                          <m:m>
                            <m:mPr>
                              <m:mcs>
                                <m:mc>
                                  <m:mcPr>
                                    <m:count m:val="3"/>
                                    <m:mcJc m:val="center"/>
                                  </m:mcPr>
                                </m:mc>
                              </m:mcs>
                              <m:ctrlPr>
                                <a:rPr lang="es-MX" sz="2200" i="1">
                                  <a:latin typeface="Cambria Math"/>
                                  <a:ea typeface="Cambria Math"/>
                                </a:rPr>
                              </m:ctrlPr>
                            </m:mPr>
                            <m:mr>
                              <m:e>
                                <m:r>
                                  <m:rPr>
                                    <m:brk m:alnAt="7"/>
                                  </m:rPr>
                                  <a:rPr lang="es-MX" sz="2200" b="1" i="1">
                                    <a:latin typeface="Cambria Math"/>
                                    <a:ea typeface="Cambria Math"/>
                                  </a:rPr>
                                  <m:t>𝒊</m:t>
                                </m:r>
                              </m:e>
                              <m:e>
                                <m:r>
                                  <a:rPr lang="es-MX" sz="2200" b="1" i="1">
                                    <a:latin typeface="Cambria Math"/>
                                    <a:ea typeface="Cambria Math"/>
                                  </a:rPr>
                                  <m:t>𝒋</m:t>
                                </m:r>
                              </m:e>
                              <m:e>
                                <m:r>
                                  <a:rPr lang="es-MX" sz="2200" b="1" i="1">
                                    <a:latin typeface="Cambria Math"/>
                                    <a:ea typeface="Cambria Math"/>
                                  </a:rPr>
                                  <m:t>𝒌</m:t>
                                </m:r>
                              </m:e>
                            </m:mr>
                            <m:mr>
                              <m:e>
                                <m:sSub>
                                  <m:sSubPr>
                                    <m:ctrlPr>
                                      <a:rPr lang="es-MX" sz="2200" i="1">
                                        <a:latin typeface="Cambria Math"/>
                                        <a:ea typeface="Cambria Math"/>
                                      </a:rPr>
                                    </m:ctrlPr>
                                  </m:sSubPr>
                                  <m:e>
                                    <m:r>
                                      <a:rPr lang="es-MX" sz="2200" i="1">
                                        <a:latin typeface="Cambria Math"/>
                                        <a:ea typeface="Cambria Math"/>
                                      </a:rPr>
                                      <m:t>𝑎</m:t>
                                    </m:r>
                                  </m:e>
                                  <m:sub>
                                    <m:r>
                                      <a:rPr lang="es-MX" sz="2200" i="1">
                                        <a:latin typeface="Cambria Math"/>
                                        <a:ea typeface="Cambria Math"/>
                                      </a:rPr>
                                      <m:t>1</m:t>
                                    </m:r>
                                  </m:sub>
                                </m:sSub>
                              </m:e>
                              <m:e>
                                <m:sSub>
                                  <m:sSubPr>
                                    <m:ctrlPr>
                                      <a:rPr lang="es-MX" sz="2200" i="1">
                                        <a:latin typeface="Cambria Math"/>
                                        <a:ea typeface="Cambria Math"/>
                                      </a:rPr>
                                    </m:ctrlPr>
                                  </m:sSubPr>
                                  <m:e>
                                    <m:r>
                                      <a:rPr lang="es-MX" sz="2200" i="1">
                                        <a:latin typeface="Cambria Math"/>
                                        <a:ea typeface="Cambria Math"/>
                                      </a:rPr>
                                      <m:t>𝑏</m:t>
                                    </m:r>
                                  </m:e>
                                  <m:sub>
                                    <m:r>
                                      <a:rPr lang="es-MX" sz="2200" i="1">
                                        <a:latin typeface="Cambria Math"/>
                                        <a:ea typeface="Cambria Math"/>
                                      </a:rPr>
                                      <m:t>1</m:t>
                                    </m:r>
                                  </m:sub>
                                </m:sSub>
                              </m:e>
                              <m:e>
                                <m:sSub>
                                  <m:sSubPr>
                                    <m:ctrlPr>
                                      <a:rPr lang="es-MX" sz="2200" i="1">
                                        <a:latin typeface="Cambria Math"/>
                                        <a:ea typeface="Cambria Math"/>
                                      </a:rPr>
                                    </m:ctrlPr>
                                  </m:sSubPr>
                                  <m:e>
                                    <m:r>
                                      <a:rPr lang="es-MX" sz="2200" i="1">
                                        <a:latin typeface="Cambria Math"/>
                                        <a:ea typeface="Cambria Math"/>
                                      </a:rPr>
                                      <m:t>𝑐</m:t>
                                    </m:r>
                                  </m:e>
                                  <m:sub>
                                    <m:r>
                                      <a:rPr lang="es-MX" sz="2200" i="1">
                                        <a:latin typeface="Cambria Math"/>
                                        <a:ea typeface="Cambria Math"/>
                                      </a:rPr>
                                      <m:t>1</m:t>
                                    </m:r>
                                  </m:sub>
                                </m:sSub>
                              </m:e>
                            </m:mr>
                            <m:mr>
                              <m:e>
                                <m:sSub>
                                  <m:sSubPr>
                                    <m:ctrlPr>
                                      <a:rPr lang="es-MX" sz="2200" i="1">
                                        <a:latin typeface="Cambria Math"/>
                                        <a:ea typeface="Cambria Math"/>
                                      </a:rPr>
                                    </m:ctrlPr>
                                  </m:sSubPr>
                                  <m:e>
                                    <m:r>
                                      <a:rPr lang="es-MX" sz="2200" i="1">
                                        <a:latin typeface="Cambria Math"/>
                                        <a:ea typeface="Cambria Math"/>
                                      </a:rPr>
                                      <m:t>𝑎</m:t>
                                    </m:r>
                                  </m:e>
                                  <m:sub>
                                    <m:r>
                                      <a:rPr lang="es-MX" sz="2200" i="1">
                                        <a:latin typeface="Cambria Math"/>
                                        <a:ea typeface="Cambria Math"/>
                                      </a:rPr>
                                      <m:t>2</m:t>
                                    </m:r>
                                  </m:sub>
                                </m:sSub>
                              </m:e>
                              <m:e>
                                <m:sSub>
                                  <m:sSubPr>
                                    <m:ctrlPr>
                                      <a:rPr lang="es-MX" sz="2200" i="1">
                                        <a:latin typeface="Cambria Math"/>
                                        <a:ea typeface="Cambria Math"/>
                                      </a:rPr>
                                    </m:ctrlPr>
                                  </m:sSubPr>
                                  <m:e>
                                    <m:r>
                                      <a:rPr lang="es-MX" sz="2200" i="1">
                                        <a:latin typeface="Cambria Math"/>
                                        <a:ea typeface="Cambria Math"/>
                                      </a:rPr>
                                      <m:t>𝑏</m:t>
                                    </m:r>
                                  </m:e>
                                  <m:sub>
                                    <m:r>
                                      <a:rPr lang="es-MX" sz="2200" i="1">
                                        <a:latin typeface="Cambria Math"/>
                                        <a:ea typeface="Cambria Math"/>
                                      </a:rPr>
                                      <m:t>2</m:t>
                                    </m:r>
                                  </m:sub>
                                </m:sSub>
                              </m:e>
                              <m:e>
                                <m:sSub>
                                  <m:sSubPr>
                                    <m:ctrlPr>
                                      <a:rPr lang="es-MX" sz="2200" i="1">
                                        <a:latin typeface="Cambria Math"/>
                                        <a:ea typeface="Cambria Math"/>
                                      </a:rPr>
                                    </m:ctrlPr>
                                  </m:sSubPr>
                                  <m:e>
                                    <m:r>
                                      <a:rPr lang="es-MX" sz="2200" i="1">
                                        <a:latin typeface="Cambria Math"/>
                                        <a:ea typeface="Cambria Math"/>
                                      </a:rPr>
                                      <m:t>𝑐</m:t>
                                    </m:r>
                                  </m:e>
                                  <m:sub>
                                    <m:r>
                                      <a:rPr lang="es-MX" sz="2200" i="1">
                                        <a:latin typeface="Cambria Math"/>
                                        <a:ea typeface="Cambria Math"/>
                                      </a:rPr>
                                      <m:t>2</m:t>
                                    </m:r>
                                  </m:sub>
                                </m:sSub>
                              </m:e>
                            </m:mr>
                          </m:m>
                        </m:e>
                      </m:d>
                      <m:r>
                        <a:rPr lang="es-MX" sz="2200" b="0" i="1" smtClean="0">
                          <a:latin typeface="Cambria Math"/>
                          <a:ea typeface="Cambria Math"/>
                        </a:rPr>
                        <m:t>=</m:t>
                      </m:r>
                      <m:r>
                        <a:rPr lang="es-MX" sz="2200" b="1" i="1" smtClean="0">
                          <a:latin typeface="Cambria Math"/>
                          <a:ea typeface="Cambria Math"/>
                        </a:rPr>
                        <m:t>𝒊</m:t>
                      </m:r>
                      <m:d>
                        <m:dPr>
                          <m:begChr m:val="|"/>
                          <m:endChr m:val="|"/>
                          <m:ctrlPr>
                            <a:rPr lang="es-MX" sz="2200" b="0" i="1" smtClean="0">
                              <a:latin typeface="Cambria Math"/>
                              <a:ea typeface="Cambria Math"/>
                            </a:rPr>
                          </m:ctrlPr>
                        </m:dPr>
                        <m:e>
                          <m:m>
                            <m:mPr>
                              <m:mcs>
                                <m:mc>
                                  <m:mcPr>
                                    <m:count m:val="2"/>
                                    <m:mcJc m:val="center"/>
                                  </m:mcPr>
                                </m:mc>
                              </m:mcs>
                              <m:ctrlPr>
                                <a:rPr lang="es-MX" sz="2200" b="0" i="1" smtClean="0">
                                  <a:latin typeface="Cambria Math"/>
                                  <a:ea typeface="Cambria Math"/>
                                </a:rPr>
                              </m:ctrlPr>
                            </m:mPr>
                            <m:mr>
                              <m:e>
                                <m:sSub>
                                  <m:sSubPr>
                                    <m:ctrlPr>
                                      <a:rPr lang="es-MX" sz="2200" i="1">
                                        <a:latin typeface="Cambria Math"/>
                                        <a:ea typeface="Cambria Math"/>
                                      </a:rPr>
                                    </m:ctrlPr>
                                  </m:sSubPr>
                                  <m:e>
                                    <m:r>
                                      <a:rPr lang="es-MX" sz="2200" i="1">
                                        <a:latin typeface="Cambria Math"/>
                                        <a:ea typeface="Cambria Math"/>
                                      </a:rPr>
                                      <m:t>𝑏</m:t>
                                    </m:r>
                                  </m:e>
                                  <m:sub>
                                    <m:r>
                                      <a:rPr lang="es-MX" sz="2200" i="1">
                                        <a:latin typeface="Cambria Math"/>
                                        <a:ea typeface="Cambria Math"/>
                                      </a:rPr>
                                      <m:t>1</m:t>
                                    </m:r>
                                  </m:sub>
                                </m:sSub>
                              </m:e>
                              <m:e>
                                <m:sSub>
                                  <m:sSubPr>
                                    <m:ctrlPr>
                                      <a:rPr lang="es-MX" sz="2200" i="1">
                                        <a:latin typeface="Cambria Math"/>
                                        <a:ea typeface="Cambria Math"/>
                                      </a:rPr>
                                    </m:ctrlPr>
                                  </m:sSubPr>
                                  <m:e>
                                    <m:r>
                                      <a:rPr lang="es-MX" sz="2200" i="1">
                                        <a:latin typeface="Cambria Math"/>
                                        <a:ea typeface="Cambria Math"/>
                                      </a:rPr>
                                      <m:t>𝑐</m:t>
                                    </m:r>
                                  </m:e>
                                  <m:sub>
                                    <m:r>
                                      <a:rPr lang="es-MX" sz="2200" i="1">
                                        <a:latin typeface="Cambria Math"/>
                                        <a:ea typeface="Cambria Math"/>
                                      </a:rPr>
                                      <m:t>1</m:t>
                                    </m:r>
                                  </m:sub>
                                </m:sSub>
                              </m:e>
                            </m:mr>
                            <m:mr>
                              <m:e>
                                <m:sSub>
                                  <m:sSubPr>
                                    <m:ctrlPr>
                                      <a:rPr lang="es-MX" sz="2200" i="1">
                                        <a:latin typeface="Cambria Math"/>
                                        <a:ea typeface="Cambria Math"/>
                                      </a:rPr>
                                    </m:ctrlPr>
                                  </m:sSubPr>
                                  <m:e>
                                    <m:r>
                                      <a:rPr lang="es-MX" sz="2200" i="1">
                                        <a:latin typeface="Cambria Math"/>
                                        <a:ea typeface="Cambria Math"/>
                                      </a:rPr>
                                      <m:t>𝑏</m:t>
                                    </m:r>
                                  </m:e>
                                  <m:sub>
                                    <m:r>
                                      <a:rPr lang="es-MX" sz="2200" i="1">
                                        <a:latin typeface="Cambria Math"/>
                                        <a:ea typeface="Cambria Math"/>
                                      </a:rPr>
                                      <m:t>2</m:t>
                                    </m:r>
                                  </m:sub>
                                </m:sSub>
                              </m:e>
                              <m:e>
                                <m:sSub>
                                  <m:sSubPr>
                                    <m:ctrlPr>
                                      <a:rPr lang="es-MX" sz="2200" i="1">
                                        <a:latin typeface="Cambria Math"/>
                                        <a:ea typeface="Cambria Math"/>
                                      </a:rPr>
                                    </m:ctrlPr>
                                  </m:sSubPr>
                                  <m:e>
                                    <m:r>
                                      <a:rPr lang="es-MX" sz="2200" i="1">
                                        <a:latin typeface="Cambria Math"/>
                                        <a:ea typeface="Cambria Math"/>
                                      </a:rPr>
                                      <m:t>𝑐</m:t>
                                    </m:r>
                                  </m:e>
                                  <m:sub>
                                    <m:r>
                                      <a:rPr lang="es-MX" sz="2200" i="1">
                                        <a:latin typeface="Cambria Math"/>
                                        <a:ea typeface="Cambria Math"/>
                                      </a:rPr>
                                      <m:t>2</m:t>
                                    </m:r>
                                  </m:sub>
                                </m:sSub>
                              </m:e>
                            </m:mr>
                          </m:m>
                        </m:e>
                      </m:d>
                      <m:r>
                        <a:rPr lang="es-MX" sz="2200" b="0" i="1" smtClean="0">
                          <a:latin typeface="Cambria Math"/>
                          <a:ea typeface="Cambria Math"/>
                        </a:rPr>
                        <m:t>−</m:t>
                      </m:r>
                      <m:r>
                        <a:rPr lang="es-MX" sz="2200" b="1" i="1" smtClean="0">
                          <a:latin typeface="Cambria Math"/>
                          <a:ea typeface="Cambria Math"/>
                        </a:rPr>
                        <m:t>𝒋</m:t>
                      </m:r>
                      <m:d>
                        <m:dPr>
                          <m:begChr m:val="|"/>
                          <m:endChr m:val="|"/>
                          <m:ctrlPr>
                            <a:rPr lang="es-MX" sz="2200" i="1">
                              <a:latin typeface="Cambria Math"/>
                              <a:ea typeface="Cambria Math"/>
                            </a:rPr>
                          </m:ctrlPr>
                        </m:dPr>
                        <m:e>
                          <m:m>
                            <m:mPr>
                              <m:mcs>
                                <m:mc>
                                  <m:mcPr>
                                    <m:count m:val="2"/>
                                    <m:mcJc m:val="center"/>
                                  </m:mcPr>
                                </m:mc>
                              </m:mcs>
                              <m:ctrlPr>
                                <a:rPr lang="es-MX" sz="2200" i="1">
                                  <a:latin typeface="Cambria Math"/>
                                  <a:ea typeface="Cambria Math"/>
                                </a:rPr>
                              </m:ctrlPr>
                            </m:mPr>
                            <m:mr>
                              <m:e>
                                <m:sSub>
                                  <m:sSubPr>
                                    <m:ctrlPr>
                                      <a:rPr lang="es-MX" sz="2200" i="1">
                                        <a:latin typeface="Cambria Math"/>
                                        <a:ea typeface="Cambria Math"/>
                                      </a:rPr>
                                    </m:ctrlPr>
                                  </m:sSubPr>
                                  <m:e>
                                    <m:r>
                                      <a:rPr lang="es-MX" sz="2200" b="0" i="1" smtClean="0">
                                        <a:latin typeface="Cambria Math"/>
                                        <a:ea typeface="Cambria Math"/>
                                      </a:rPr>
                                      <m:t>𝑎</m:t>
                                    </m:r>
                                  </m:e>
                                  <m:sub>
                                    <m:r>
                                      <a:rPr lang="es-MX" sz="2200" i="1">
                                        <a:latin typeface="Cambria Math"/>
                                        <a:ea typeface="Cambria Math"/>
                                      </a:rPr>
                                      <m:t>1</m:t>
                                    </m:r>
                                  </m:sub>
                                </m:sSub>
                              </m:e>
                              <m:e>
                                <m:sSub>
                                  <m:sSubPr>
                                    <m:ctrlPr>
                                      <a:rPr lang="es-MX" sz="2200" i="1">
                                        <a:latin typeface="Cambria Math"/>
                                        <a:ea typeface="Cambria Math"/>
                                      </a:rPr>
                                    </m:ctrlPr>
                                  </m:sSubPr>
                                  <m:e>
                                    <m:r>
                                      <a:rPr lang="es-MX" sz="2200" b="0" i="1" smtClean="0">
                                        <a:latin typeface="Cambria Math"/>
                                        <a:ea typeface="Cambria Math"/>
                                      </a:rPr>
                                      <m:t>𝑐</m:t>
                                    </m:r>
                                  </m:e>
                                  <m:sub>
                                    <m:r>
                                      <a:rPr lang="es-MX" sz="2200" i="1">
                                        <a:latin typeface="Cambria Math"/>
                                        <a:ea typeface="Cambria Math"/>
                                      </a:rPr>
                                      <m:t>1</m:t>
                                    </m:r>
                                  </m:sub>
                                </m:sSub>
                              </m:e>
                            </m:mr>
                            <m:mr>
                              <m:e>
                                <m:sSub>
                                  <m:sSubPr>
                                    <m:ctrlPr>
                                      <a:rPr lang="es-MX" sz="2200" i="1">
                                        <a:latin typeface="Cambria Math"/>
                                        <a:ea typeface="Cambria Math"/>
                                      </a:rPr>
                                    </m:ctrlPr>
                                  </m:sSubPr>
                                  <m:e>
                                    <m:r>
                                      <a:rPr lang="es-MX" sz="2200" b="0" i="1" smtClean="0">
                                        <a:latin typeface="Cambria Math"/>
                                        <a:ea typeface="Cambria Math"/>
                                      </a:rPr>
                                      <m:t>𝑎</m:t>
                                    </m:r>
                                  </m:e>
                                  <m:sub>
                                    <m:r>
                                      <a:rPr lang="es-MX" sz="2200" i="1">
                                        <a:latin typeface="Cambria Math"/>
                                        <a:ea typeface="Cambria Math"/>
                                      </a:rPr>
                                      <m:t>2</m:t>
                                    </m:r>
                                  </m:sub>
                                </m:sSub>
                              </m:e>
                              <m:e>
                                <m:sSub>
                                  <m:sSubPr>
                                    <m:ctrlPr>
                                      <a:rPr lang="es-MX" sz="2200" i="1">
                                        <a:latin typeface="Cambria Math"/>
                                        <a:ea typeface="Cambria Math"/>
                                      </a:rPr>
                                    </m:ctrlPr>
                                  </m:sSubPr>
                                  <m:e>
                                    <m:r>
                                      <a:rPr lang="es-MX" sz="2200" b="0" i="1" smtClean="0">
                                        <a:latin typeface="Cambria Math"/>
                                        <a:ea typeface="Cambria Math"/>
                                      </a:rPr>
                                      <m:t>𝑐</m:t>
                                    </m:r>
                                  </m:e>
                                  <m:sub>
                                    <m:r>
                                      <a:rPr lang="es-MX" sz="2200" i="1">
                                        <a:latin typeface="Cambria Math"/>
                                        <a:ea typeface="Cambria Math"/>
                                      </a:rPr>
                                      <m:t>2</m:t>
                                    </m:r>
                                  </m:sub>
                                </m:sSub>
                              </m:e>
                            </m:mr>
                          </m:m>
                        </m:e>
                      </m:d>
                      <m:r>
                        <a:rPr lang="es-MX" sz="2200" b="0" i="1" smtClean="0">
                          <a:latin typeface="Cambria Math"/>
                          <a:ea typeface="Cambria Math"/>
                        </a:rPr>
                        <m:t>+</m:t>
                      </m:r>
                      <m:r>
                        <a:rPr lang="es-MX" sz="2200" b="1" i="1" smtClean="0">
                          <a:latin typeface="Cambria Math"/>
                          <a:ea typeface="Cambria Math"/>
                        </a:rPr>
                        <m:t>𝒌</m:t>
                      </m:r>
                      <m:d>
                        <m:dPr>
                          <m:begChr m:val="|"/>
                          <m:endChr m:val="|"/>
                          <m:ctrlPr>
                            <a:rPr lang="es-MX" sz="2200" i="1">
                              <a:latin typeface="Cambria Math"/>
                              <a:ea typeface="Cambria Math"/>
                            </a:rPr>
                          </m:ctrlPr>
                        </m:dPr>
                        <m:e>
                          <m:m>
                            <m:mPr>
                              <m:mcs>
                                <m:mc>
                                  <m:mcPr>
                                    <m:count m:val="2"/>
                                    <m:mcJc m:val="center"/>
                                  </m:mcPr>
                                </m:mc>
                              </m:mcs>
                              <m:ctrlPr>
                                <a:rPr lang="es-MX" sz="2200" i="1">
                                  <a:latin typeface="Cambria Math"/>
                                  <a:ea typeface="Cambria Math"/>
                                </a:rPr>
                              </m:ctrlPr>
                            </m:mPr>
                            <m:mr>
                              <m:e>
                                <m:sSub>
                                  <m:sSubPr>
                                    <m:ctrlPr>
                                      <a:rPr lang="es-MX" sz="2200" i="1">
                                        <a:latin typeface="Cambria Math"/>
                                        <a:ea typeface="Cambria Math"/>
                                      </a:rPr>
                                    </m:ctrlPr>
                                  </m:sSubPr>
                                  <m:e>
                                    <m:r>
                                      <a:rPr lang="es-MX" sz="2200" b="0" i="1" smtClean="0">
                                        <a:latin typeface="Cambria Math"/>
                                        <a:ea typeface="Cambria Math"/>
                                      </a:rPr>
                                      <m:t>𝑎</m:t>
                                    </m:r>
                                  </m:e>
                                  <m:sub>
                                    <m:r>
                                      <a:rPr lang="es-MX" sz="2200" i="1">
                                        <a:latin typeface="Cambria Math"/>
                                        <a:ea typeface="Cambria Math"/>
                                      </a:rPr>
                                      <m:t>1</m:t>
                                    </m:r>
                                  </m:sub>
                                </m:sSub>
                              </m:e>
                              <m:e>
                                <m:sSub>
                                  <m:sSubPr>
                                    <m:ctrlPr>
                                      <a:rPr lang="es-MX" sz="2200" i="1">
                                        <a:latin typeface="Cambria Math"/>
                                        <a:ea typeface="Cambria Math"/>
                                      </a:rPr>
                                    </m:ctrlPr>
                                  </m:sSubPr>
                                  <m:e>
                                    <m:r>
                                      <a:rPr lang="es-MX" sz="2200" b="0" i="1" smtClean="0">
                                        <a:latin typeface="Cambria Math"/>
                                        <a:ea typeface="Cambria Math"/>
                                      </a:rPr>
                                      <m:t>𝑏</m:t>
                                    </m:r>
                                  </m:e>
                                  <m:sub>
                                    <m:r>
                                      <a:rPr lang="es-MX" sz="2200" i="1">
                                        <a:latin typeface="Cambria Math"/>
                                        <a:ea typeface="Cambria Math"/>
                                      </a:rPr>
                                      <m:t>1</m:t>
                                    </m:r>
                                  </m:sub>
                                </m:sSub>
                              </m:e>
                            </m:mr>
                            <m:mr>
                              <m:e>
                                <m:sSub>
                                  <m:sSubPr>
                                    <m:ctrlPr>
                                      <a:rPr lang="es-MX" sz="2200" i="1">
                                        <a:latin typeface="Cambria Math"/>
                                        <a:ea typeface="Cambria Math"/>
                                      </a:rPr>
                                    </m:ctrlPr>
                                  </m:sSubPr>
                                  <m:e>
                                    <m:r>
                                      <a:rPr lang="es-MX" sz="2200" b="0" i="1" smtClean="0">
                                        <a:latin typeface="Cambria Math"/>
                                        <a:ea typeface="Cambria Math"/>
                                      </a:rPr>
                                      <m:t>𝑎</m:t>
                                    </m:r>
                                  </m:e>
                                  <m:sub>
                                    <m:r>
                                      <a:rPr lang="es-MX" sz="2200" i="1">
                                        <a:latin typeface="Cambria Math"/>
                                        <a:ea typeface="Cambria Math"/>
                                      </a:rPr>
                                      <m:t>2</m:t>
                                    </m:r>
                                  </m:sub>
                                </m:sSub>
                              </m:e>
                              <m:e>
                                <m:sSub>
                                  <m:sSubPr>
                                    <m:ctrlPr>
                                      <a:rPr lang="es-MX" sz="2200" i="1">
                                        <a:latin typeface="Cambria Math"/>
                                        <a:ea typeface="Cambria Math"/>
                                      </a:rPr>
                                    </m:ctrlPr>
                                  </m:sSubPr>
                                  <m:e>
                                    <m:r>
                                      <a:rPr lang="es-MX" sz="2200" b="0" i="1" smtClean="0">
                                        <a:latin typeface="Cambria Math"/>
                                        <a:ea typeface="Cambria Math"/>
                                      </a:rPr>
                                      <m:t>𝑏</m:t>
                                    </m:r>
                                  </m:e>
                                  <m:sub>
                                    <m:r>
                                      <a:rPr lang="es-MX" sz="2200" i="1">
                                        <a:latin typeface="Cambria Math"/>
                                        <a:ea typeface="Cambria Math"/>
                                      </a:rPr>
                                      <m:t>2</m:t>
                                    </m:r>
                                  </m:sub>
                                </m:sSub>
                              </m:e>
                            </m:mr>
                          </m:m>
                        </m:e>
                      </m:d>
                    </m:oMath>
                  </m:oMathPara>
                </a14:m>
                <a:endParaRPr lang="es-MX" sz="2200" dirty="0" smtClean="0">
                  <a:solidFill>
                    <a:schemeClr val="tx1"/>
                  </a:solidFill>
                </a:endParaRPr>
              </a:p>
              <a:p>
                <a:pPr marL="0" indent="0" algn="just">
                  <a:buNone/>
                </a:pPr>
                <a:endParaRPr lang="es-MX" sz="2200" dirty="0" smtClean="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a:r>
              <a:rPr lang="es-MX" sz="3600" dirty="0" smtClean="0"/>
              <a:t>Espacios vectoriales</a:t>
            </a:r>
            <a:endParaRPr lang="es-ES" sz="3600" dirty="0" smtClean="0"/>
          </a:p>
        </p:txBody>
      </p:sp>
    </p:spTree>
    <p:extLst>
      <p:ext uri="{BB962C8B-B14F-4D97-AF65-F5344CB8AC3E}">
        <p14:creationId xmlns:p14="http://schemas.microsoft.com/office/powerpoint/2010/main" val="3214119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3" end="3"/>
                                            </p:txEl>
                                          </p:spTgt>
                                        </p:tgtEl>
                                        <p:attrNameLst>
                                          <p:attrName>style.visibility</p:attrName>
                                        </p:attrNameLst>
                                      </p:cBhvr>
                                      <p:to>
                                        <p:strVal val="visible"/>
                                      </p:to>
                                    </p:set>
                                    <p:anim to="" calcmode="lin" valueType="num">
                                      <p:cBhvr>
                                        <p:cTn id="22" dur="1" fill="hold"/>
                                        <p:tgtEl>
                                          <p:spTgt spid="19558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5" end="5"/>
                                            </p:txEl>
                                          </p:spTgt>
                                        </p:tgtEl>
                                        <p:attrNameLst>
                                          <p:attrName>style.visibility</p:attrName>
                                        </p:attrNameLst>
                                      </p:cBhvr>
                                      <p:to>
                                        <p:strVal val="visible"/>
                                      </p:to>
                                    </p:set>
                                    <p:anim to="" calcmode="lin" valueType="num">
                                      <p:cBhvr>
                                        <p:cTn id="27" dur="1" fill="hold"/>
                                        <p:tgtEl>
                                          <p:spTgt spid="195587">
                                            <p:txEl>
                                              <p:pRg st="5" end="5"/>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6" end="6"/>
                                            </p:txEl>
                                          </p:spTgt>
                                        </p:tgtEl>
                                        <p:attrNameLst>
                                          <p:attrName>style.visibility</p:attrName>
                                        </p:attrNameLst>
                                      </p:cBhvr>
                                      <p:to>
                                        <p:strVal val="visible"/>
                                      </p:to>
                                    </p:set>
                                    <p:anim to="" calcmode="lin" valueType="num">
                                      <p:cBhvr>
                                        <p:cTn id="32" dur="1" fill="hold"/>
                                        <p:tgtEl>
                                          <p:spTgt spid="195587">
                                            <p:txEl>
                                              <p:pRg st="6" end="6"/>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7" end="7"/>
                                            </p:txEl>
                                          </p:spTgt>
                                        </p:tgtEl>
                                        <p:attrNameLst>
                                          <p:attrName>style.visibility</p:attrName>
                                        </p:attrNameLst>
                                      </p:cBhvr>
                                      <p:to>
                                        <p:strVal val="visible"/>
                                      </p:to>
                                    </p:set>
                                    <p:anim to="" calcmode="lin" valueType="num">
                                      <p:cBhvr>
                                        <p:cTn id="37" dur="1" fill="hold"/>
                                        <p:tgtEl>
                                          <p:spTgt spid="195587">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smtClean="0">
                    <a:solidFill>
                      <a:schemeClr val="tx1"/>
                    </a:solidFill>
                  </a:rPr>
                  <a:t>Interpretación geométrica </a:t>
                </a:r>
                <a:r>
                  <a:rPr lang="es-MX" sz="2400" b="1" dirty="0" smtClean="0"/>
                  <a:t>del p</a:t>
                </a:r>
                <a:r>
                  <a:rPr lang="es-MX" sz="2400" b="1" dirty="0" smtClean="0">
                    <a:solidFill>
                      <a:schemeClr val="tx1"/>
                    </a:solidFill>
                  </a:rPr>
                  <a:t>roducto cruz </a:t>
                </a:r>
              </a:p>
              <a:p>
                <a:pPr>
                  <a:buFont typeface="Wingdings" panose="05000000000000000000" pitchFamily="2" charset="2"/>
                  <a:buChar char="§"/>
                </a:pPr>
                <a:r>
                  <a:rPr lang="es-MX" sz="2400" dirty="0"/>
                  <a:t>La interpretación geométrica de </a:t>
                </a:r>
                <a14:m>
                  <m:oMath xmlns:m="http://schemas.openxmlformats.org/officeDocument/2006/math">
                    <m:d>
                      <m:dPr>
                        <m:begChr m:val="|"/>
                        <m:endChr m:val="|"/>
                        <m:ctrlPr>
                          <a:rPr lang="es-MX" sz="2400" i="1">
                            <a:latin typeface="Cambria Math"/>
                          </a:rPr>
                        </m:ctrlPr>
                      </m:dPr>
                      <m:e>
                        <m:r>
                          <a:rPr lang="es-MX" sz="2400" b="1" i="1">
                            <a:latin typeface="Cambria Math"/>
                          </a:rPr>
                          <m:t>𝒖</m:t>
                        </m:r>
                        <m:r>
                          <a:rPr lang="es-MX" sz="2400" i="1">
                            <a:latin typeface="Cambria Math"/>
                            <a:ea typeface="Cambria Math"/>
                          </a:rPr>
                          <m:t>×</m:t>
                        </m:r>
                        <m:r>
                          <a:rPr lang="es-MX" sz="2400" b="1" i="1">
                            <a:latin typeface="Cambria Math"/>
                            <a:ea typeface="Cambria Math"/>
                          </a:rPr>
                          <m:t>𝒗</m:t>
                        </m:r>
                      </m:e>
                    </m:d>
                  </m:oMath>
                </a14:m>
                <a:r>
                  <a:rPr lang="es-MX" sz="2400" dirty="0"/>
                  <a:t> es el área generada por ambos </a:t>
                </a:r>
                <a:r>
                  <a:rPr lang="es-MX" sz="2400" dirty="0" smtClean="0"/>
                  <a:t>vectores.</a:t>
                </a:r>
              </a:p>
              <a:p>
                <a:pPr>
                  <a:buFont typeface="Wingdings" panose="05000000000000000000" pitchFamily="2" charset="2"/>
                  <a:buChar char="§"/>
                </a:pPr>
                <a:r>
                  <a:rPr lang="es-MX" sz="2400" dirty="0" smtClean="0"/>
                  <a:t>El </a:t>
                </a:r>
                <a:r>
                  <a:rPr lang="es-MX" sz="2400" b="1" dirty="0" smtClean="0"/>
                  <a:t>vector </a:t>
                </a:r>
                <a14:m>
                  <m:oMath xmlns:m="http://schemas.openxmlformats.org/officeDocument/2006/math">
                    <m:r>
                      <a:rPr lang="es-MX" sz="2400" b="1" i="1">
                        <a:latin typeface="Cambria Math"/>
                      </a:rPr>
                      <m:t>𝒖</m:t>
                    </m:r>
                    <m:r>
                      <a:rPr lang="es-MX" sz="2400" b="1" i="1">
                        <a:latin typeface="Cambria Math"/>
                        <a:ea typeface="Cambria Math"/>
                      </a:rPr>
                      <m:t>×</m:t>
                    </m:r>
                    <m:r>
                      <a:rPr lang="es-MX" sz="2400" b="1" i="1">
                        <a:latin typeface="Cambria Math"/>
                        <a:ea typeface="Cambria Math"/>
                      </a:rPr>
                      <m:t>𝒗</m:t>
                    </m:r>
                  </m:oMath>
                </a14:m>
                <a:r>
                  <a:rPr lang="es-MX" sz="2400" b="1" dirty="0" smtClean="0"/>
                  <a:t> </a:t>
                </a:r>
                <a:r>
                  <a:rPr lang="es-MX" sz="2400" dirty="0" smtClean="0"/>
                  <a:t>es ortogonal tanto a</a:t>
                </a:r>
                <a:r>
                  <a:rPr lang="es-MX" sz="2400" b="1" i="1" dirty="0" smtClean="0"/>
                  <a:t> u </a:t>
                </a:r>
                <a:r>
                  <a:rPr lang="es-MX" sz="2400" dirty="0" smtClean="0"/>
                  <a:t>como a </a:t>
                </a:r>
                <a:r>
                  <a:rPr lang="es-MX" sz="2400" b="1" i="1" dirty="0" smtClean="0"/>
                  <a:t>v</a:t>
                </a:r>
                <a:r>
                  <a:rPr lang="es-MX" sz="2400" dirty="0" smtClean="0"/>
                  <a:t>.</a:t>
                </a:r>
                <a:endParaRPr lang="es-MX" sz="2400" dirty="0"/>
              </a:p>
              <a:p>
                <a:pPr marL="0" indent="0">
                  <a:buNone/>
                </a:pPr>
                <a:endParaRPr lang="es-MX" sz="2400" b="1" dirty="0"/>
              </a:p>
              <a:p>
                <a:pPr marL="0" indent="0">
                  <a:buNone/>
                </a:pPr>
                <a:endParaRPr lang="es-MX" sz="2200" dirty="0" smtClean="0">
                  <a:solidFill>
                    <a:schemeClr val="tx1"/>
                  </a:solidFill>
                </a:endParaRPr>
              </a:p>
              <a:p>
                <a:pPr marL="0" indent="0" algn="just">
                  <a:buNone/>
                </a:pPr>
                <a:endParaRPr lang="es-MX" sz="2200" dirty="0" smtClean="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1296"/>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a:r>
              <a:rPr lang="es-MX" sz="3600" dirty="0" smtClean="0"/>
              <a:t>Espacios vectoriales</a:t>
            </a:r>
            <a:endParaRPr lang="es-ES" sz="3600" dirty="0" smtClean="0"/>
          </a:p>
        </p:txBody>
      </p:sp>
    </p:spTree>
    <p:extLst>
      <p:ext uri="{BB962C8B-B14F-4D97-AF65-F5344CB8AC3E}">
        <p14:creationId xmlns:p14="http://schemas.microsoft.com/office/powerpoint/2010/main" val="1533835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smtClean="0">
                    <a:solidFill>
                      <a:schemeClr val="tx1"/>
                    </a:solidFill>
                  </a:rPr>
                  <a:t>Triple producto escalar</a:t>
                </a:r>
                <a:endParaRPr lang="es-MX" sz="2400" b="1" dirty="0">
                  <a:solidFill>
                    <a:schemeClr val="tx1"/>
                  </a:solidFill>
                </a:endParaRPr>
              </a:p>
              <a:p>
                <a:pPr marL="0" indent="0">
                  <a:buNone/>
                </a:pPr>
                <a:r>
                  <a:rPr lang="es-MX" sz="2200" dirty="0" smtClean="0">
                    <a:solidFill>
                      <a:schemeClr val="tx1"/>
                    </a:solidFill>
                  </a:rPr>
                  <a:t>El volumen del paralelepípedo determinado por los tres vectores </a:t>
                </a:r>
                <a:r>
                  <a:rPr lang="es-MX" sz="2200" b="1" i="1" dirty="0" smtClean="0">
                    <a:solidFill>
                      <a:schemeClr val="tx1"/>
                    </a:solidFill>
                  </a:rPr>
                  <a:t>u, v </a:t>
                </a:r>
                <a:r>
                  <a:rPr lang="es-MX" sz="2200" dirty="0" smtClean="0">
                    <a:solidFill>
                      <a:schemeClr val="tx1"/>
                    </a:solidFill>
                  </a:rPr>
                  <a:t>y</a:t>
                </a:r>
                <a:r>
                  <a:rPr lang="es-MX" sz="2200" b="1" i="1" dirty="0" smtClean="0">
                    <a:solidFill>
                      <a:schemeClr val="tx1"/>
                    </a:solidFill>
                  </a:rPr>
                  <a:t> w</a:t>
                </a:r>
                <a:r>
                  <a:rPr lang="es-MX" sz="2200" dirty="0" smtClean="0">
                    <a:solidFill>
                      <a:schemeClr val="tx1"/>
                    </a:solidFill>
                  </a:rPr>
                  <a:t> es igual a</a:t>
                </a:r>
                <a:endParaRPr lang="es-MX" sz="2200" dirty="0"/>
              </a:p>
              <a:p>
                <a:pPr marL="0" indent="0">
                  <a:buNone/>
                </a:pPr>
                <a14:m>
                  <m:oMathPara xmlns:m="http://schemas.openxmlformats.org/officeDocument/2006/math">
                    <m:oMathParaPr>
                      <m:jc m:val="centerGroup"/>
                    </m:oMathParaPr>
                    <m:oMath xmlns:m="http://schemas.openxmlformats.org/officeDocument/2006/math">
                      <m:d>
                        <m:dPr>
                          <m:begChr m:val="|"/>
                          <m:endChr m:val="|"/>
                          <m:ctrlPr>
                            <a:rPr lang="es-MX" sz="2200" i="1" smtClean="0">
                              <a:solidFill>
                                <a:schemeClr val="tx1"/>
                              </a:solidFill>
                              <a:latin typeface="Cambria Math"/>
                            </a:rPr>
                          </m:ctrlPr>
                        </m:dPr>
                        <m:e>
                          <m:r>
                            <a:rPr lang="es-MX" sz="2200" b="0" i="1" smtClean="0">
                              <a:solidFill>
                                <a:schemeClr val="tx1"/>
                              </a:solidFill>
                              <a:latin typeface="Cambria Math"/>
                            </a:rPr>
                            <m:t>(</m:t>
                          </m:r>
                          <m:r>
                            <a:rPr lang="es-MX" sz="2200" b="1" i="1" smtClean="0">
                              <a:solidFill>
                                <a:schemeClr val="tx1"/>
                              </a:solidFill>
                              <a:latin typeface="Cambria Math"/>
                            </a:rPr>
                            <m:t>𝒖</m:t>
                          </m:r>
                          <m:r>
                            <a:rPr lang="es-MX" sz="2200" b="0" i="1" smtClean="0">
                              <a:solidFill>
                                <a:schemeClr val="tx1"/>
                              </a:solidFill>
                              <a:latin typeface="Cambria Math"/>
                              <a:ea typeface="Cambria Math"/>
                            </a:rPr>
                            <m:t>×</m:t>
                          </m:r>
                          <m:r>
                            <a:rPr lang="es-MX" sz="2200" b="1" i="1" smtClean="0">
                              <a:solidFill>
                                <a:schemeClr val="tx1"/>
                              </a:solidFill>
                              <a:latin typeface="Cambria Math"/>
                              <a:ea typeface="Cambria Math"/>
                            </a:rPr>
                            <m:t>𝒗</m:t>
                          </m:r>
                          <m:r>
                            <a:rPr lang="es-MX" sz="2200" b="0" i="1" smtClean="0">
                              <a:solidFill>
                                <a:schemeClr val="tx1"/>
                              </a:solidFill>
                              <a:latin typeface="Cambria Math"/>
                              <a:ea typeface="Cambria Math"/>
                            </a:rPr>
                            <m:t>)∙</m:t>
                          </m:r>
                          <m:r>
                            <a:rPr lang="es-MX" sz="2200" b="1" i="1" smtClean="0">
                              <a:solidFill>
                                <a:schemeClr val="tx1"/>
                              </a:solidFill>
                              <a:latin typeface="Cambria Math"/>
                              <a:ea typeface="Cambria Math"/>
                            </a:rPr>
                            <m:t>𝒘</m:t>
                          </m:r>
                        </m:e>
                      </m:d>
                    </m:oMath>
                  </m:oMathPara>
                </a14:m>
                <a:endParaRPr lang="es-MX" sz="2200" dirty="0" smtClean="0">
                  <a:solidFill>
                    <a:schemeClr val="tx1"/>
                  </a:solidFill>
                </a:endParaRPr>
              </a:p>
              <a:p>
                <a:pPr marL="0" indent="0" algn="ctr">
                  <a:buNone/>
                </a:pPr>
                <a:r>
                  <a:rPr lang="es-MX" sz="2200" i="1" dirty="0" smtClean="0"/>
                  <a:t>(valor absoluto del triple vector escalar)</a:t>
                </a:r>
                <a:endParaRPr lang="es-MX" sz="2200" i="1" dirty="0" smtClean="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1677"/>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a:r>
              <a:rPr lang="es-MX" sz="3600" dirty="0" smtClean="0"/>
              <a:t>Espacios vectoriales</a:t>
            </a:r>
            <a:endParaRPr lang="es-ES" sz="3600" dirty="0" smtClean="0"/>
          </a:p>
        </p:txBody>
      </p:sp>
    </p:spTree>
    <p:extLst>
      <p:ext uri="{BB962C8B-B14F-4D97-AF65-F5344CB8AC3E}">
        <p14:creationId xmlns:p14="http://schemas.microsoft.com/office/powerpoint/2010/main" val="4116495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eaLnBrk="1" hangingPunct="1">
                  <a:buFont typeface="Wingdings" pitchFamily="2" charset="2"/>
                  <a:buNone/>
                </a:pPr>
                <a:r>
                  <a:rPr lang="es-MX" sz="2400" b="1" dirty="0" smtClean="0"/>
                  <a:t>V</a:t>
                </a:r>
                <a:r>
                  <a:rPr lang="es-MX" sz="2400" b="1" dirty="0" smtClean="0">
                    <a:solidFill>
                      <a:schemeClr val="tx1"/>
                    </a:solidFill>
                  </a:rPr>
                  <a:t>ector renglón </a:t>
                </a:r>
              </a:p>
              <a:p>
                <a:pPr marL="0" indent="0">
                  <a:buNone/>
                </a:pPr>
                <a:r>
                  <a:rPr lang="es-MX" sz="2400" dirty="0" smtClean="0">
                    <a:solidFill>
                      <a:schemeClr val="tx1"/>
                    </a:solidFill>
                  </a:rPr>
                  <a:t>Un </a:t>
                </a:r>
                <a:r>
                  <a:rPr lang="es-MX" sz="2400" dirty="0">
                    <a:solidFill>
                      <a:schemeClr val="tx1"/>
                    </a:solidFill>
                  </a:rPr>
                  <a:t>vector de n componentes se define como un conjunto de ordenados d n números escritos </a:t>
                </a:r>
                <a:r>
                  <a:rPr lang="es-MX" sz="2400" dirty="0" smtClean="0">
                    <a:solidFill>
                      <a:schemeClr val="tx1"/>
                    </a:solidFill>
                  </a:rPr>
                  <a:t>de </a:t>
                </a:r>
                <a:r>
                  <a:rPr lang="es-MX" sz="2400" dirty="0">
                    <a:solidFill>
                      <a:schemeClr val="tx1"/>
                    </a:solidFill>
                  </a:rPr>
                  <a:t>la siguiente manera:</a:t>
                </a:r>
              </a:p>
              <a:p>
                <a:pPr marL="0" indent="0">
                  <a:buNone/>
                </a:pPr>
                <a14:m>
                  <m:oMathPara xmlns:m="http://schemas.openxmlformats.org/officeDocument/2006/math">
                    <m:oMathParaPr>
                      <m:jc m:val="centerGroup"/>
                    </m:oMathParaPr>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𝑥</m:t>
                              </m:r>
                            </m:e>
                            <m:sub>
                              <m:r>
                                <a:rPr lang="es-MX" sz="2400" i="1">
                                  <a:solidFill>
                                    <a:schemeClr val="tx1"/>
                                  </a:solidFill>
                                  <a:latin typeface="Cambria Math" panose="02040503050406030204" pitchFamily="18" charset="0"/>
                                </a:rPr>
                                <m:t>1</m:t>
                              </m:r>
                            </m:sub>
                          </m:sSub>
                          <m:r>
                            <a:rPr lang="es-MX" sz="240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𝑥</m:t>
                              </m:r>
                            </m:e>
                            <m:sub>
                              <m:r>
                                <a:rPr lang="es-MX" sz="2400" i="1">
                                  <a:solidFill>
                                    <a:schemeClr val="tx1"/>
                                  </a:solidFill>
                                  <a:latin typeface="Cambria Math" panose="02040503050406030204" pitchFamily="18" charset="0"/>
                                </a:rPr>
                                <m:t>2</m:t>
                              </m:r>
                            </m:sub>
                          </m:sSub>
                          <m:r>
                            <a:rPr lang="es-MX" sz="2400" i="1">
                              <a:solidFill>
                                <a:schemeClr val="tx1"/>
                              </a:solidFill>
                              <a:latin typeface="Cambria Math" panose="02040503050406030204" pitchFamily="18" charset="0"/>
                            </a:rPr>
                            <m:t>, …,</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𝑥</m:t>
                              </m:r>
                            </m:e>
                            <m:sub>
                              <m:r>
                                <a:rPr lang="es-MX" sz="2400" i="1">
                                  <a:solidFill>
                                    <a:schemeClr val="tx1"/>
                                  </a:solidFill>
                                  <a:latin typeface="Cambria Math" panose="02040503050406030204" pitchFamily="18" charset="0"/>
                                </a:rPr>
                                <m:t>𝑛</m:t>
                              </m:r>
                            </m:sub>
                          </m:sSub>
                        </m:e>
                      </m:d>
                    </m:oMath>
                  </m:oMathPara>
                </a14:m>
                <a:endParaRPr lang="es-MX" sz="2400" dirty="0">
                  <a:solidFill>
                    <a:schemeClr val="tx1"/>
                  </a:solidFill>
                </a:endParaRPr>
              </a:p>
              <a:p>
                <a:pPr marL="0" indent="0">
                  <a:buNone/>
                </a:pPr>
                <a:endParaRPr lang="es-MX" sz="2200" dirty="0" smtClean="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p:spTree>
    <p:extLst>
      <p:ext uri="{BB962C8B-B14F-4D97-AF65-F5344CB8AC3E}">
        <p14:creationId xmlns:p14="http://schemas.microsoft.com/office/powerpoint/2010/main" val="3261867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a:t>V</a:t>
                </a:r>
                <a:r>
                  <a:rPr lang="es-MX" sz="2400" b="1" dirty="0" smtClean="0">
                    <a:solidFill>
                      <a:schemeClr val="tx1"/>
                    </a:solidFill>
                  </a:rPr>
                  <a:t>ector columna</a:t>
                </a:r>
              </a:p>
              <a:p>
                <a:pPr marL="0" indent="0">
                  <a:buNone/>
                </a:pPr>
                <a:r>
                  <a:rPr lang="es-MX" sz="2400" dirty="0" smtClean="0">
                    <a:solidFill>
                      <a:schemeClr val="tx1"/>
                    </a:solidFill>
                  </a:rPr>
                  <a:t>un </a:t>
                </a:r>
                <a:r>
                  <a:rPr lang="es-MX" sz="2400" dirty="0">
                    <a:solidFill>
                      <a:schemeClr val="tx1"/>
                    </a:solidFill>
                  </a:rPr>
                  <a:t>vector de n componentes es un conjunto ordenado de n números escritos de la siguiente manera:</a:t>
                </a:r>
              </a:p>
              <a:p>
                <a:pPr marL="0" indent="0">
                  <a:buNone/>
                </a:pPr>
                <a14:m>
                  <m:oMathPara xmlns:m="http://schemas.openxmlformats.org/officeDocument/2006/math">
                    <m:oMathParaPr>
                      <m:jc m:val="centerGroup"/>
                    </m:oMathParaPr>
                    <m:oMath xmlns:m="http://schemas.openxmlformats.org/officeDocument/2006/math">
                      <m:d>
                        <m:dPr>
                          <m:ctrlPr>
                            <a:rPr lang="es-MX" sz="2400" i="1">
                              <a:solidFill>
                                <a:schemeClr val="tx1"/>
                              </a:solidFill>
                              <a:latin typeface="Cambria Math"/>
                            </a:rPr>
                          </m:ctrlPr>
                        </m:dPr>
                        <m:e>
                          <m:m>
                            <m:mPr>
                              <m:mcs>
                                <m:mc>
                                  <m:mcPr>
                                    <m:count m:val="1"/>
                                    <m:mcJc m:val="center"/>
                                  </m:mcPr>
                                </m:mc>
                              </m:mcs>
                              <m:ctrlPr>
                                <a:rPr lang="es-MX" sz="2400" i="1">
                                  <a:solidFill>
                                    <a:schemeClr val="tx1"/>
                                  </a:solidFill>
                                  <a:latin typeface="Cambria Math"/>
                                </a:rPr>
                              </m:ctrlPr>
                            </m:mPr>
                            <m:mr>
                              <m:e>
                                <m:eqArr>
                                  <m:eqArrPr>
                                    <m:ctrlPr>
                                      <a:rPr lang="es-MX" sz="2400" i="1">
                                        <a:solidFill>
                                          <a:schemeClr val="tx1"/>
                                        </a:solidFill>
                                        <a:latin typeface="Cambria Math"/>
                                      </a:rPr>
                                    </m:ctrlPr>
                                  </m:eqArr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𝑥</m:t>
                                        </m:r>
                                      </m:e>
                                      <m:sub>
                                        <m:r>
                                          <a:rPr lang="es-MX" sz="2400" i="1">
                                            <a:solidFill>
                                              <a:schemeClr val="tx1"/>
                                            </a:solidFill>
                                            <a:latin typeface="Cambria Math" panose="02040503050406030204" pitchFamily="18" charset="0"/>
                                          </a:rPr>
                                          <m:t>1</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𝑥</m:t>
                                        </m:r>
                                      </m:e>
                                      <m:sub>
                                        <m:r>
                                          <a:rPr lang="es-MX" sz="2400" i="1">
                                            <a:solidFill>
                                              <a:schemeClr val="tx1"/>
                                            </a:solidFill>
                                            <a:latin typeface="Cambria Math" panose="02040503050406030204" pitchFamily="18" charset="0"/>
                                          </a:rPr>
                                          <m:t>2</m:t>
                                        </m:r>
                                      </m:sub>
                                    </m:sSub>
                                  </m:e>
                                </m:eqArr>
                              </m:e>
                            </m:mr>
                            <m:mr>
                              <m:e>
                                <m:r>
                                  <a:rPr lang="es-MX" sz="2400" i="1">
                                    <a:solidFill>
                                      <a:schemeClr val="tx1"/>
                                    </a:solidFill>
                                    <a:latin typeface="Cambria Math" panose="02040503050406030204" pitchFamily="18" charset="0"/>
                                  </a:rPr>
                                  <m:t>⋮</m:t>
                                </m:r>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𝑥</m:t>
                                    </m:r>
                                  </m:e>
                                  <m:sub>
                                    <m:r>
                                      <a:rPr lang="es-MX" sz="2400" i="1">
                                        <a:solidFill>
                                          <a:schemeClr val="tx1"/>
                                        </a:solidFill>
                                        <a:latin typeface="Cambria Math" panose="02040503050406030204" pitchFamily="18" charset="0"/>
                                      </a:rPr>
                                      <m:t>𝑛</m:t>
                                    </m:r>
                                  </m:sub>
                                </m:sSub>
                              </m:e>
                            </m:mr>
                          </m:m>
                        </m:e>
                      </m:d>
                    </m:oMath>
                  </m:oMathPara>
                </a14:m>
                <a:endParaRPr lang="es-MX" sz="2400" dirty="0">
                  <a:solidFill>
                    <a:schemeClr val="tx1"/>
                  </a:solidFill>
                </a:endParaRPr>
              </a:p>
              <a:p>
                <a:pPr marL="0" indent="0">
                  <a:buNone/>
                </a:pPr>
                <a:r>
                  <a:rPr lang="es-MX" sz="2400" dirty="0">
                    <a:solidFill>
                      <a:schemeClr val="tx1"/>
                    </a:solidFill>
                  </a:rPr>
                  <a:t>se le denomina a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𝑥</m:t>
                        </m:r>
                      </m:e>
                      <m:sub>
                        <m:r>
                          <a:rPr lang="es-MX" sz="2400" i="1">
                            <a:solidFill>
                              <a:schemeClr val="tx1"/>
                            </a:solidFill>
                            <a:latin typeface="Cambria Math" panose="02040503050406030204" pitchFamily="18" charset="0"/>
                          </a:rPr>
                          <m:t>1</m:t>
                        </m:r>
                      </m:sub>
                    </m:sSub>
                  </m:oMath>
                </a14:m>
                <a:r>
                  <a:rPr lang="es-MX" sz="2400" dirty="0">
                    <a:solidFill>
                      <a:schemeClr val="tx1"/>
                    </a:solidFill>
                  </a:rPr>
                  <a:t> primera componente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𝑥</m:t>
                        </m:r>
                      </m:e>
                      <m:sub>
                        <m:r>
                          <a:rPr lang="es-MX" sz="2400" i="1">
                            <a:solidFill>
                              <a:schemeClr val="tx1"/>
                            </a:solidFill>
                            <a:latin typeface="Cambria Math" panose="02040503050406030204" pitchFamily="18" charset="0"/>
                          </a:rPr>
                          <m:t>2</m:t>
                        </m:r>
                      </m:sub>
                    </m:sSub>
                  </m:oMath>
                </a14:m>
                <a:r>
                  <a:rPr lang="es-MX" sz="2400" dirty="0">
                    <a:solidFill>
                      <a:schemeClr val="tx1"/>
                    </a:solidFill>
                  </a:rPr>
                  <a:t> segunda componente y </a:t>
                </a:r>
                <a:r>
                  <a:rPr lang="es-MX" sz="2400" dirty="0" smtClean="0">
                    <a:solidFill>
                      <a:schemeClr val="tx1"/>
                    </a:solidFill>
                  </a:rPr>
                  <a:t>así </a:t>
                </a:r>
                <a:r>
                  <a:rPr lang="es-MX" sz="2400" dirty="0">
                    <a:solidFill>
                      <a:schemeClr val="tx1"/>
                    </a:solidFill>
                  </a:rPr>
                  <a:t>sucesivamente en términos generales.</a:t>
                </a:r>
              </a:p>
              <a:p>
                <a:pPr marL="0" indent="0">
                  <a:buNone/>
                </a:pPr>
                <a:endParaRPr lang="es-MX" sz="2200" dirty="0" smtClean="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p:spTree>
    <p:extLst>
      <p:ext uri="{BB962C8B-B14F-4D97-AF65-F5344CB8AC3E}">
        <p14:creationId xmlns:p14="http://schemas.microsoft.com/office/powerpoint/2010/main" val="2937074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Text Box 2"/>
          <p:cNvSpPr txBox="1">
            <a:spLocks noChangeArrowheads="1"/>
          </p:cNvSpPr>
          <p:nvPr/>
        </p:nvSpPr>
        <p:spPr bwMode="auto">
          <a:xfrm>
            <a:off x="539750" y="2798930"/>
            <a:ext cx="8208963" cy="1569660"/>
          </a:xfrm>
          <a:prstGeom prst="rect">
            <a:avLst/>
          </a:prstGeom>
          <a:noFill/>
          <a:ln w="9525">
            <a:noFill/>
            <a:miter lim="800000"/>
            <a:headEnd/>
            <a:tailEnd/>
          </a:ln>
        </p:spPr>
        <p:txBody>
          <a:bodyPr>
            <a:spAutoFit/>
          </a:bodyPr>
          <a:lstStyle/>
          <a:p>
            <a:pPr>
              <a:spcBef>
                <a:spcPct val="50000"/>
              </a:spcBef>
            </a:pPr>
            <a:r>
              <a:rPr lang="es-MX" sz="1600" b="1" dirty="0"/>
              <a:t>PRESENTACIÓN</a:t>
            </a:r>
          </a:p>
          <a:p>
            <a:pPr algn="just"/>
            <a:r>
              <a:rPr lang="es-MX" sz="1600" dirty="0"/>
              <a:t>El álgebra lineal es un curso fundamental en las distintas áreas de la ingeniería y una indispensable herramienta que tiene importantes aplicaciones en las ciencias computacionales. Para el alumno de la ingeniería en Sistemas Computacionales será de suma importancia el reforzamiento de los conceptos del Álgebra Lineal mediante el desarrollo de códigos en lenguajes de programación.   </a:t>
            </a:r>
          </a:p>
        </p:txBody>
      </p:sp>
      <p:sp>
        <p:nvSpPr>
          <p:cNvPr id="335875" name="Text Box 3"/>
          <p:cNvSpPr txBox="1">
            <a:spLocks noChangeArrowheads="1"/>
          </p:cNvSpPr>
          <p:nvPr/>
        </p:nvSpPr>
        <p:spPr bwMode="auto">
          <a:xfrm>
            <a:off x="539750" y="1317237"/>
            <a:ext cx="8135938" cy="1200329"/>
          </a:xfrm>
          <a:prstGeom prst="rect">
            <a:avLst/>
          </a:prstGeom>
          <a:noFill/>
          <a:ln w="9525">
            <a:noFill/>
            <a:miter lim="800000"/>
            <a:headEnd/>
            <a:tailEnd/>
          </a:ln>
        </p:spPr>
        <p:txBody>
          <a:bodyPr>
            <a:spAutoFit/>
          </a:bodyPr>
          <a:lstStyle/>
          <a:p>
            <a:pPr>
              <a:spcBef>
                <a:spcPct val="50000"/>
              </a:spcBef>
            </a:pPr>
            <a:r>
              <a:rPr lang="es-MX" sz="1600" b="1" dirty="0"/>
              <a:t>JUSTIFICACIÓN</a:t>
            </a:r>
          </a:p>
          <a:p>
            <a:pPr algn="just">
              <a:spcBef>
                <a:spcPct val="50000"/>
              </a:spcBef>
            </a:pPr>
            <a:r>
              <a:rPr lang="es-MX" sz="1600" dirty="0"/>
              <a:t>El presente material se elaboró con la intención de apoyar al docente al impartir la  materia de </a:t>
            </a:r>
            <a:r>
              <a:rPr lang="es-MX" sz="1600" dirty="0" smtClean="0"/>
              <a:t>álgebra lineal para </a:t>
            </a:r>
            <a:r>
              <a:rPr lang="es-MX" sz="1600" dirty="0"/>
              <a:t>facilitar el aprendizaje y aprovechar el tiempo dentro del salón de clases. Contempla también apoyar a los estudiantes a los que se les facilita el aprendizaje visual.</a:t>
            </a:r>
            <a:endParaRPr lang="es-ES" sz="1600" dirty="0"/>
          </a:p>
        </p:txBody>
      </p:sp>
      <p:sp>
        <p:nvSpPr>
          <p:cNvPr id="335876" name="Text Box 4"/>
          <p:cNvSpPr txBox="1">
            <a:spLocks noChangeArrowheads="1"/>
          </p:cNvSpPr>
          <p:nvPr/>
        </p:nvSpPr>
        <p:spPr bwMode="auto">
          <a:xfrm>
            <a:off x="566738" y="4725144"/>
            <a:ext cx="8137525" cy="954107"/>
          </a:xfrm>
          <a:prstGeom prst="rect">
            <a:avLst/>
          </a:prstGeom>
          <a:noFill/>
          <a:ln w="9525">
            <a:noFill/>
            <a:miter lim="800000"/>
            <a:headEnd/>
            <a:tailEnd/>
          </a:ln>
        </p:spPr>
        <p:txBody>
          <a:bodyPr>
            <a:spAutoFit/>
          </a:bodyPr>
          <a:lstStyle/>
          <a:p>
            <a:pPr>
              <a:spcBef>
                <a:spcPct val="50000"/>
              </a:spcBef>
            </a:pPr>
            <a:r>
              <a:rPr lang="es-MX" sz="1600" b="1" dirty="0"/>
              <a:t>PROPÓSITO GENERAL</a:t>
            </a:r>
          </a:p>
          <a:p>
            <a:pPr algn="just">
              <a:spcBef>
                <a:spcPct val="50000"/>
              </a:spcBef>
            </a:pPr>
            <a:r>
              <a:rPr lang="es-MX" sz="1600" dirty="0" smtClean="0"/>
              <a:t>Que el estudiante adquiera los conocimientos del álgebra lineal para aplicarlos como una herramienta para solucionar problemas práctico del área de ingeniería. </a:t>
            </a:r>
            <a:endParaRPr lang="es-E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35875"/>
                                        </p:tgtEl>
                                        <p:attrNameLst>
                                          <p:attrName>style.visibility</p:attrName>
                                        </p:attrNameLst>
                                      </p:cBhvr>
                                      <p:to>
                                        <p:strVal val="visible"/>
                                      </p:to>
                                    </p:set>
                                    <p:animEffect transition="in" filter="box(in)">
                                      <p:cBhvr>
                                        <p:cTn id="7" dur="500"/>
                                        <p:tgtEl>
                                          <p:spTgt spid="33587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35874"/>
                                        </p:tgtEl>
                                        <p:attrNameLst>
                                          <p:attrName>style.visibility</p:attrName>
                                        </p:attrNameLst>
                                      </p:cBhvr>
                                      <p:to>
                                        <p:strVal val="visible"/>
                                      </p:to>
                                    </p:set>
                                    <p:animEffect transition="in" filter="box(in)">
                                      <p:cBhvr>
                                        <p:cTn id="12" dur="500"/>
                                        <p:tgtEl>
                                          <p:spTgt spid="335874"/>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35876"/>
                                        </p:tgtEl>
                                        <p:attrNameLst>
                                          <p:attrName>style.visibility</p:attrName>
                                        </p:attrNameLst>
                                      </p:cBhvr>
                                      <p:to>
                                        <p:strVal val="visible"/>
                                      </p:to>
                                    </p:set>
                                    <p:animEffect transition="in" filter="box(in)">
                                      <p:cBhvr>
                                        <p:cTn id="17" dur="500"/>
                                        <p:tgtEl>
                                          <p:spTgt spid="3358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5874" grpId="0"/>
      <p:bldP spid="335875" grpId="0"/>
      <p:bldP spid="33587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smtClean="0"/>
                  <a:t>MATRIZ</a:t>
                </a:r>
                <a:endParaRPr lang="es-MX" sz="2400" b="1" dirty="0"/>
              </a:p>
              <a:p>
                <a:pPr marL="0" indent="0">
                  <a:buNone/>
                </a:pPr>
                <a:r>
                  <a:rPr lang="es-MX" sz="2400" dirty="0"/>
                  <a:t>Una matriz </a:t>
                </a:r>
                <a:r>
                  <a:rPr lang="es-MX" sz="2400" i="1" dirty="0"/>
                  <a:t>A</a:t>
                </a:r>
                <a:r>
                  <a:rPr lang="es-MX" sz="2400" dirty="0"/>
                  <a:t> de </a:t>
                </a:r>
                <a:r>
                  <a:rPr lang="es-MX" sz="2400" i="1" dirty="0" err="1" smtClean="0"/>
                  <a:t>mxn</a:t>
                </a:r>
                <a:r>
                  <a:rPr lang="es-MX" sz="2400" i="1" dirty="0" smtClean="0"/>
                  <a:t> </a:t>
                </a:r>
                <a:r>
                  <a:rPr lang="es-MX" sz="2400" dirty="0"/>
                  <a:t>es un arreglo rectangular de </a:t>
                </a:r>
                <a:r>
                  <a:rPr lang="es-MX" sz="2400" i="1" dirty="0" err="1" smtClean="0"/>
                  <a:t>mxn</a:t>
                </a:r>
                <a:r>
                  <a:rPr lang="es-MX" sz="2400" dirty="0" smtClean="0"/>
                  <a:t> </a:t>
                </a:r>
                <a:r>
                  <a:rPr lang="es-MX" sz="2400" dirty="0"/>
                  <a:t>números dispuestos en </a:t>
                </a:r>
                <a:r>
                  <a:rPr lang="es-MX" sz="2400" i="1" dirty="0"/>
                  <a:t>m</a:t>
                </a:r>
                <a:r>
                  <a:rPr lang="es-MX" sz="2400" dirty="0"/>
                  <a:t> renglones y </a:t>
                </a:r>
                <a:r>
                  <a:rPr lang="es-MX" sz="2400" i="1" dirty="0"/>
                  <a:t>n</a:t>
                </a:r>
                <a:r>
                  <a:rPr lang="es-MX" sz="2400" dirty="0"/>
                  <a:t> columnas</a:t>
                </a:r>
                <a:r>
                  <a:rPr lang="es-MX" sz="2400" dirty="0" smtClean="0"/>
                  <a:t>.</a:t>
                </a:r>
              </a:p>
              <a:p>
                <a:pPr marL="0" indent="0">
                  <a:buNone/>
                </a:pPr>
                <a:endParaRPr lang="es-MX" sz="2400" dirty="0"/>
              </a:p>
              <a:p>
                <a:pPr marL="0" indent="0">
                  <a:buNone/>
                </a:pPr>
                <a14:m>
                  <m:oMathPara xmlns:m="http://schemas.openxmlformats.org/officeDocument/2006/math">
                    <m:oMathParaPr>
                      <m:jc m:val="centerGroup"/>
                    </m:oMathParaPr>
                    <m:oMath xmlns:m="http://schemas.openxmlformats.org/officeDocument/2006/math">
                      <m:r>
                        <a:rPr lang="es-MX" sz="2800" i="1" smtClean="0">
                          <a:solidFill>
                            <a:schemeClr val="tx1"/>
                          </a:solidFill>
                          <a:latin typeface="Cambria Math" panose="02040503050406030204" pitchFamily="18" charset="0"/>
                        </a:rPr>
                        <m:t>𝐴</m:t>
                      </m:r>
                      <m:r>
                        <a:rPr lang="es-MX" sz="2800" i="1" smtClean="0">
                          <a:solidFill>
                            <a:schemeClr val="tx1"/>
                          </a:solidFill>
                          <a:latin typeface="Cambria Math" panose="02040503050406030204" pitchFamily="18" charset="0"/>
                        </a:rPr>
                        <m:t>= </m:t>
                      </m:r>
                      <m:d>
                        <m:dPr>
                          <m:begChr m:val="["/>
                          <m:endChr m:val="]"/>
                          <m:ctrlPr>
                            <a:rPr lang="es-MX" sz="2800" i="1">
                              <a:solidFill>
                                <a:schemeClr val="tx1"/>
                              </a:solidFill>
                              <a:latin typeface="Cambria Math"/>
                            </a:rPr>
                          </m:ctrlPr>
                        </m:dPr>
                        <m:e>
                          <m:m>
                            <m:mPr>
                              <m:mcs>
                                <m:mc>
                                  <m:mcPr>
                                    <m:count m:val="3"/>
                                    <m:mcJc m:val="center"/>
                                  </m:mcPr>
                                </m:mc>
                              </m:mcs>
                              <m:ctrlPr>
                                <a:rPr lang="es-MX" sz="2800" i="1" smtClean="0">
                                  <a:solidFill>
                                    <a:schemeClr val="tx1"/>
                                  </a:solidFill>
                                  <a:latin typeface="Cambria Math"/>
                                </a:rPr>
                              </m:ctrlPr>
                            </m:mPr>
                            <m:mr>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11</m:t>
                                    </m:r>
                                  </m:sub>
                                </m:sSub>
                              </m:e>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12</m:t>
                                    </m:r>
                                  </m:sub>
                                </m:sSub>
                              </m:e>
                              <m:e>
                                <m:r>
                                  <a:rPr lang="es-MX" sz="2800" i="1">
                                    <a:solidFill>
                                      <a:schemeClr val="tx1"/>
                                    </a:solidFill>
                                    <a:latin typeface="Cambria Math" panose="02040503050406030204" pitchFamily="18" charset="0"/>
                                  </a:rPr>
                                  <m:t>…</m:t>
                                </m:r>
                              </m:e>
                            </m:mr>
                            <m:mr>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21</m:t>
                                    </m:r>
                                  </m:sub>
                                </m:sSub>
                              </m:e>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22</m:t>
                                    </m:r>
                                  </m:sub>
                                </m:sSub>
                              </m:e>
                              <m:e>
                                <m:r>
                                  <a:rPr lang="es-MX" sz="2800" i="1">
                                    <a:solidFill>
                                      <a:schemeClr val="tx1"/>
                                    </a:solidFill>
                                    <a:latin typeface="Cambria Math" panose="02040503050406030204" pitchFamily="18" charset="0"/>
                                  </a:rPr>
                                  <m:t>…</m:t>
                                </m:r>
                              </m:e>
                            </m:mr>
                            <m:mr>
                              <m:e>
                                <m:eqArr>
                                  <m:eqArrPr>
                                    <m:ctrlPr>
                                      <a:rPr lang="es-MX" sz="2800" i="1">
                                        <a:solidFill>
                                          <a:schemeClr val="tx1"/>
                                        </a:solidFill>
                                        <a:latin typeface="Cambria Math"/>
                                      </a:rPr>
                                    </m:ctrlPr>
                                  </m:eqArrPr>
                                  <m:e>
                                    <m:r>
                                      <a:rPr lang="es-MX" sz="2800" i="1">
                                        <a:solidFill>
                                          <a:schemeClr val="tx1"/>
                                        </a:solidFill>
                                        <a:latin typeface="Cambria Math" panose="02040503050406030204" pitchFamily="18" charset="0"/>
                                      </a:rPr>
                                      <m:t>…</m:t>
                                    </m:r>
                                  </m:e>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𝑖</m:t>
                                        </m:r>
                                        <m:r>
                                          <a:rPr lang="es-MX" sz="2800" i="1">
                                            <a:solidFill>
                                              <a:schemeClr val="tx1"/>
                                            </a:solidFill>
                                            <a:latin typeface="Cambria Math" panose="02040503050406030204" pitchFamily="18" charset="0"/>
                                          </a:rPr>
                                          <m:t>1</m:t>
                                        </m:r>
                                      </m:sub>
                                    </m:sSub>
                                  </m:e>
                                  <m:e>
                                    <m:r>
                                      <a:rPr lang="es-MX" sz="2800" i="1">
                                        <a:solidFill>
                                          <a:schemeClr val="tx1"/>
                                        </a:solidFill>
                                        <a:latin typeface="Cambria Math" panose="02040503050406030204" pitchFamily="18" charset="0"/>
                                      </a:rPr>
                                      <m:t>…</m:t>
                                    </m:r>
                                  </m:e>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𝑚</m:t>
                                        </m:r>
                                        <m:r>
                                          <a:rPr lang="es-MX" sz="2800" i="1">
                                            <a:solidFill>
                                              <a:schemeClr val="tx1"/>
                                            </a:solidFill>
                                            <a:latin typeface="Cambria Math" panose="02040503050406030204" pitchFamily="18" charset="0"/>
                                          </a:rPr>
                                          <m:t>1</m:t>
                                        </m:r>
                                      </m:sub>
                                    </m:sSub>
                                  </m:e>
                                </m:eqArr>
                              </m:e>
                              <m:e>
                                <m:eqArr>
                                  <m:eqArrPr>
                                    <m:ctrlPr>
                                      <a:rPr lang="es-MX" sz="2800" i="1">
                                        <a:solidFill>
                                          <a:schemeClr val="tx1"/>
                                        </a:solidFill>
                                        <a:latin typeface="Cambria Math"/>
                                      </a:rPr>
                                    </m:ctrlPr>
                                  </m:eqArrPr>
                                  <m:e>
                                    <m:r>
                                      <a:rPr lang="es-MX" sz="2800" i="1">
                                        <a:solidFill>
                                          <a:schemeClr val="tx1"/>
                                        </a:solidFill>
                                        <a:latin typeface="Cambria Math" panose="02040503050406030204" pitchFamily="18" charset="0"/>
                                      </a:rPr>
                                      <m:t>…</m:t>
                                    </m:r>
                                  </m:e>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𝑖</m:t>
                                        </m:r>
                                        <m:r>
                                          <a:rPr lang="es-MX" sz="2800" i="1">
                                            <a:solidFill>
                                              <a:schemeClr val="tx1"/>
                                            </a:solidFill>
                                            <a:latin typeface="Cambria Math" panose="02040503050406030204" pitchFamily="18" charset="0"/>
                                          </a:rPr>
                                          <m:t>2</m:t>
                                        </m:r>
                                      </m:sub>
                                    </m:sSub>
                                  </m:e>
                                  <m:e>
                                    <m:r>
                                      <a:rPr lang="es-MX" sz="2800" i="1">
                                        <a:solidFill>
                                          <a:schemeClr val="tx1"/>
                                        </a:solidFill>
                                        <a:latin typeface="Cambria Math" panose="02040503050406030204" pitchFamily="18" charset="0"/>
                                      </a:rPr>
                                      <m:t>…</m:t>
                                    </m:r>
                                  </m:e>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𝑚</m:t>
                                        </m:r>
                                        <m:r>
                                          <a:rPr lang="es-MX" sz="2800" i="1">
                                            <a:solidFill>
                                              <a:schemeClr val="tx1"/>
                                            </a:solidFill>
                                            <a:latin typeface="Cambria Math" panose="02040503050406030204" pitchFamily="18" charset="0"/>
                                          </a:rPr>
                                          <m:t>2</m:t>
                                        </m:r>
                                      </m:sub>
                                    </m:sSub>
                                  </m:e>
                                </m:eqArr>
                              </m:e>
                              <m:e>
                                <m:eqArr>
                                  <m:eqArrPr>
                                    <m:ctrlPr>
                                      <a:rPr lang="es-MX" sz="2800" i="1">
                                        <a:solidFill>
                                          <a:schemeClr val="tx1"/>
                                        </a:solidFill>
                                        <a:latin typeface="Cambria Math"/>
                                      </a:rPr>
                                    </m:ctrlPr>
                                  </m:eqArrPr>
                                  <m:e>
                                    <m:r>
                                      <a:rPr lang="es-MX" sz="2800" i="1">
                                        <a:solidFill>
                                          <a:schemeClr val="tx1"/>
                                        </a:solidFill>
                                        <a:latin typeface="Cambria Math" panose="02040503050406030204" pitchFamily="18" charset="0"/>
                                      </a:rPr>
                                      <m:t>…</m:t>
                                    </m:r>
                                  </m:e>
                                  <m:e>
                                    <m:r>
                                      <a:rPr lang="es-MX" sz="2800" i="1">
                                        <a:solidFill>
                                          <a:schemeClr val="tx1"/>
                                        </a:solidFill>
                                        <a:latin typeface="Cambria Math" panose="02040503050406030204" pitchFamily="18" charset="0"/>
                                      </a:rPr>
                                      <m:t>…</m:t>
                                    </m:r>
                                  </m:e>
                                  <m:e>
                                    <m:r>
                                      <a:rPr lang="es-MX" sz="2800" i="1">
                                        <a:solidFill>
                                          <a:schemeClr val="tx1"/>
                                        </a:solidFill>
                                        <a:latin typeface="Cambria Math" panose="02040503050406030204" pitchFamily="18" charset="0"/>
                                      </a:rPr>
                                      <m:t>…</m:t>
                                    </m:r>
                                  </m:e>
                                  <m:e>
                                    <m:r>
                                      <a:rPr lang="es-MX" sz="2800" i="1">
                                        <a:solidFill>
                                          <a:schemeClr val="tx1"/>
                                        </a:solidFill>
                                        <a:latin typeface="Cambria Math" panose="02040503050406030204" pitchFamily="18" charset="0"/>
                                      </a:rPr>
                                      <m:t>…</m:t>
                                    </m:r>
                                  </m:e>
                                </m:eqArr>
                              </m:e>
                            </m:mr>
                          </m:m>
                          <m:r>
                            <a:rPr lang="es-MX" sz="2800" i="1">
                              <a:solidFill>
                                <a:schemeClr val="tx1"/>
                              </a:solidFill>
                              <a:latin typeface="Cambria Math" panose="02040503050406030204" pitchFamily="18" charset="0"/>
                            </a:rPr>
                            <m:t>     </m:t>
                          </m:r>
                          <m:m>
                            <m:mPr>
                              <m:mcs>
                                <m:mc>
                                  <m:mcPr>
                                    <m:count m:val="3"/>
                                    <m:mcJc m:val="center"/>
                                  </m:mcPr>
                                </m:mc>
                              </m:mcs>
                              <m:ctrlPr>
                                <a:rPr lang="es-MX" sz="2800" i="1">
                                  <a:solidFill>
                                    <a:schemeClr val="tx1"/>
                                  </a:solidFill>
                                  <a:latin typeface="Cambria Math"/>
                                </a:rPr>
                              </m:ctrlPr>
                            </m:mPr>
                            <m:mr>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12</m:t>
                                    </m:r>
                                  </m:sub>
                                </m:sSub>
                              </m:e>
                              <m:e>
                                <m:r>
                                  <a:rPr lang="es-MX" sz="2800" i="1">
                                    <a:solidFill>
                                      <a:schemeClr val="tx1"/>
                                    </a:solidFill>
                                    <a:latin typeface="Cambria Math" panose="02040503050406030204" pitchFamily="18" charset="0"/>
                                  </a:rPr>
                                  <m:t>…</m:t>
                                </m:r>
                              </m:e>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1</m:t>
                                    </m:r>
                                    <m:r>
                                      <a:rPr lang="es-MX" sz="2800" i="1">
                                        <a:solidFill>
                                          <a:schemeClr val="tx1"/>
                                        </a:solidFill>
                                        <a:latin typeface="Cambria Math" panose="02040503050406030204" pitchFamily="18" charset="0"/>
                                      </a:rPr>
                                      <m:t>𝑛</m:t>
                                    </m:r>
                                  </m:sub>
                                </m:sSub>
                              </m:e>
                            </m:mr>
                            <m:mr>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2</m:t>
                                    </m:r>
                                    <m:r>
                                      <a:rPr lang="es-MX" sz="2800" i="1">
                                        <a:solidFill>
                                          <a:schemeClr val="tx1"/>
                                        </a:solidFill>
                                        <a:latin typeface="Cambria Math" panose="02040503050406030204" pitchFamily="18" charset="0"/>
                                      </a:rPr>
                                      <m:t>𝑗</m:t>
                                    </m:r>
                                  </m:sub>
                                </m:sSub>
                              </m:e>
                              <m:e>
                                <m:r>
                                  <a:rPr lang="es-MX" sz="2800" i="1">
                                    <a:solidFill>
                                      <a:schemeClr val="tx1"/>
                                    </a:solidFill>
                                    <a:latin typeface="Cambria Math" panose="02040503050406030204" pitchFamily="18" charset="0"/>
                                  </a:rPr>
                                  <m:t>…</m:t>
                                </m:r>
                              </m:e>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2</m:t>
                                    </m:r>
                                    <m:r>
                                      <a:rPr lang="es-MX" sz="2800" i="1">
                                        <a:solidFill>
                                          <a:schemeClr val="tx1"/>
                                        </a:solidFill>
                                        <a:latin typeface="Cambria Math" panose="02040503050406030204" pitchFamily="18" charset="0"/>
                                      </a:rPr>
                                      <m:t>𝑛</m:t>
                                    </m:r>
                                  </m:sub>
                                </m:sSub>
                              </m:e>
                            </m:mr>
                            <m:mr>
                              <m:e>
                                <m:eqArr>
                                  <m:eqArrPr>
                                    <m:ctrlPr>
                                      <a:rPr lang="es-MX" sz="2800" i="1">
                                        <a:solidFill>
                                          <a:schemeClr val="tx1"/>
                                        </a:solidFill>
                                        <a:latin typeface="Cambria Math"/>
                                      </a:rPr>
                                    </m:ctrlPr>
                                  </m:eqArrPr>
                                  <m:e>
                                    <m:r>
                                      <a:rPr lang="es-MX" sz="2800" i="1">
                                        <a:solidFill>
                                          <a:schemeClr val="tx1"/>
                                        </a:solidFill>
                                        <a:latin typeface="Cambria Math" panose="02040503050406030204" pitchFamily="18" charset="0"/>
                                      </a:rPr>
                                      <m:t>…</m:t>
                                    </m:r>
                                  </m:e>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𝑖𝑗</m:t>
                                        </m:r>
                                      </m:sub>
                                    </m:sSub>
                                  </m:e>
                                  <m:e>
                                    <m:r>
                                      <a:rPr lang="es-MX" sz="2800" i="1">
                                        <a:solidFill>
                                          <a:schemeClr val="tx1"/>
                                        </a:solidFill>
                                        <a:latin typeface="Cambria Math" panose="02040503050406030204" pitchFamily="18" charset="0"/>
                                      </a:rPr>
                                      <m:t>…</m:t>
                                    </m:r>
                                  </m:e>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𝑚𝑗</m:t>
                                        </m:r>
                                      </m:sub>
                                    </m:sSub>
                                  </m:e>
                                </m:eqArr>
                              </m:e>
                              <m:e>
                                <m:eqArr>
                                  <m:eqArrPr>
                                    <m:ctrlPr>
                                      <a:rPr lang="es-MX" sz="2800" i="1">
                                        <a:solidFill>
                                          <a:schemeClr val="tx1"/>
                                        </a:solidFill>
                                        <a:latin typeface="Cambria Math"/>
                                      </a:rPr>
                                    </m:ctrlPr>
                                  </m:eqArrPr>
                                  <m:e>
                                    <m:r>
                                      <a:rPr lang="es-MX" sz="2800" i="1">
                                        <a:solidFill>
                                          <a:schemeClr val="tx1"/>
                                        </a:solidFill>
                                        <a:latin typeface="Cambria Math" panose="02040503050406030204" pitchFamily="18" charset="0"/>
                                      </a:rPr>
                                      <m:t>…</m:t>
                                    </m:r>
                                  </m:e>
                                  <m:e>
                                    <m:r>
                                      <a:rPr lang="es-MX" sz="2800" i="1">
                                        <a:solidFill>
                                          <a:schemeClr val="tx1"/>
                                        </a:solidFill>
                                        <a:latin typeface="Cambria Math" panose="02040503050406030204" pitchFamily="18" charset="0"/>
                                      </a:rPr>
                                      <m:t>…</m:t>
                                    </m:r>
                                  </m:e>
                                  <m:e>
                                    <m:r>
                                      <a:rPr lang="es-MX" sz="2800" i="1">
                                        <a:solidFill>
                                          <a:schemeClr val="tx1"/>
                                        </a:solidFill>
                                        <a:latin typeface="Cambria Math" panose="02040503050406030204" pitchFamily="18" charset="0"/>
                                      </a:rPr>
                                      <m:t>…</m:t>
                                    </m:r>
                                  </m:e>
                                  <m:e>
                                    <m:r>
                                      <a:rPr lang="es-MX" sz="2800" i="1">
                                        <a:solidFill>
                                          <a:schemeClr val="tx1"/>
                                        </a:solidFill>
                                        <a:latin typeface="Cambria Math" panose="02040503050406030204" pitchFamily="18" charset="0"/>
                                      </a:rPr>
                                      <m:t>…</m:t>
                                    </m:r>
                                  </m:e>
                                </m:eqArr>
                              </m:e>
                              <m:e>
                                <m:eqArr>
                                  <m:eqArrPr>
                                    <m:ctrlPr>
                                      <a:rPr lang="es-MX" sz="2800" i="1">
                                        <a:solidFill>
                                          <a:schemeClr val="tx1"/>
                                        </a:solidFill>
                                        <a:latin typeface="Cambria Math"/>
                                      </a:rPr>
                                    </m:ctrlPr>
                                  </m:eqArrPr>
                                  <m:e>
                                    <m:r>
                                      <a:rPr lang="es-MX" sz="2800" i="1">
                                        <a:solidFill>
                                          <a:schemeClr val="tx1"/>
                                        </a:solidFill>
                                        <a:latin typeface="Cambria Math" panose="02040503050406030204" pitchFamily="18" charset="0"/>
                                      </a:rPr>
                                      <m:t>…</m:t>
                                    </m:r>
                                  </m:e>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𝑖𝑛</m:t>
                                        </m:r>
                                      </m:sub>
                                    </m:sSub>
                                  </m:e>
                                  <m:e>
                                    <m:r>
                                      <a:rPr lang="es-MX" sz="2800" i="1">
                                        <a:solidFill>
                                          <a:schemeClr val="tx1"/>
                                        </a:solidFill>
                                        <a:latin typeface="Cambria Math" panose="02040503050406030204" pitchFamily="18" charset="0"/>
                                      </a:rPr>
                                      <m:t>…</m:t>
                                    </m:r>
                                  </m:e>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𝑚𝑛</m:t>
                                        </m:r>
                                      </m:sub>
                                    </m:sSub>
                                  </m:e>
                                </m:eqArr>
                              </m:e>
                            </m:mr>
                          </m:m>
                        </m:e>
                      </m:d>
                    </m:oMath>
                  </m:oMathPara>
                </a14:m>
                <a:endParaRPr lang="es-MX" sz="2800" dirty="0" smtClean="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p:spTree>
    <p:extLst>
      <p:ext uri="{BB962C8B-B14F-4D97-AF65-F5344CB8AC3E}">
        <p14:creationId xmlns:p14="http://schemas.microsoft.com/office/powerpoint/2010/main" val="3579814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3" end="3"/>
                                            </p:txEl>
                                          </p:spTgt>
                                        </p:tgtEl>
                                        <p:attrNameLst>
                                          <p:attrName>style.visibility</p:attrName>
                                        </p:attrNameLst>
                                      </p:cBhvr>
                                      <p:to>
                                        <p:strVal val="visible"/>
                                      </p:to>
                                    </p:set>
                                    <p:anim to="" calcmode="lin" valueType="num">
                                      <p:cBhvr>
                                        <p:cTn id="22" dur="1" fill="hold"/>
                                        <p:tgtEl>
                                          <p:spTgt spid="195587">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a:t>M</a:t>
                </a:r>
                <a:r>
                  <a:rPr lang="es-MX" sz="2400" b="1" dirty="0" smtClean="0">
                    <a:solidFill>
                      <a:schemeClr val="tx1"/>
                    </a:solidFill>
                  </a:rPr>
                  <a:t>atriz cuadrada:</a:t>
                </a:r>
              </a:p>
              <a:p>
                <a:pPr marL="0" indent="0">
                  <a:buNone/>
                </a:pPr>
                <a:r>
                  <a:rPr lang="es-MX" sz="2400" dirty="0" smtClean="0">
                    <a:solidFill>
                      <a:schemeClr val="tx1"/>
                    </a:solidFill>
                  </a:rPr>
                  <a:t>si </a:t>
                </a:r>
                <a:r>
                  <a:rPr lang="es-MX" sz="2400" i="1" dirty="0">
                    <a:solidFill>
                      <a:schemeClr val="tx1"/>
                    </a:solidFill>
                  </a:rPr>
                  <a:t>A</a:t>
                </a:r>
                <a:r>
                  <a:rPr lang="es-MX" sz="2400" dirty="0">
                    <a:solidFill>
                      <a:schemeClr val="tx1"/>
                    </a:solidFill>
                  </a:rPr>
                  <a:t> es una matriz </a:t>
                </a:r>
                <a:r>
                  <a:rPr lang="es-MX" sz="2400" i="1" dirty="0">
                    <a:solidFill>
                      <a:schemeClr val="tx1"/>
                    </a:solidFill>
                  </a:rPr>
                  <a:t>m × n </a:t>
                </a:r>
                <a:r>
                  <a:rPr lang="es-MX" sz="2400" dirty="0">
                    <a:solidFill>
                      <a:schemeClr val="tx1"/>
                    </a:solidFill>
                  </a:rPr>
                  <a:t>con </a:t>
                </a:r>
                <a:r>
                  <a:rPr lang="es-MX" sz="2400" i="1" dirty="0">
                    <a:solidFill>
                      <a:schemeClr val="tx1"/>
                    </a:solidFill>
                  </a:rPr>
                  <a:t>m = n                </a:t>
                </a:r>
                <a14:m>
                  <m:oMath xmlns:m="http://schemas.openxmlformats.org/officeDocument/2006/math">
                    <m:d>
                      <m:dPr>
                        <m:ctrlPr>
                          <a:rPr lang="es-MX" sz="2400" i="1">
                            <a:solidFill>
                              <a:schemeClr val="tx1"/>
                            </a:solidFill>
                            <a:latin typeface="Cambria Math"/>
                          </a:rPr>
                        </m:ctrlPr>
                      </m:dPr>
                      <m:e>
                        <m:m>
                          <m:mPr>
                            <m:mcs>
                              <m:mc>
                                <m:mcPr>
                                  <m:count m:val="2"/>
                                  <m:mcJc m:val="center"/>
                                </m:mcPr>
                              </m:mc>
                            </m:mcs>
                            <m:ctrlPr>
                              <a:rPr lang="es-MX" sz="2400" i="1">
                                <a:solidFill>
                                  <a:schemeClr val="tx1"/>
                                </a:solidFill>
                                <a:latin typeface="Cambria Math"/>
                              </a:rPr>
                            </m:ctrlPr>
                          </m:mPr>
                          <m:mr>
                            <m:e>
                              <m:r>
                                <m:rPr>
                                  <m:brk m:alnAt="7"/>
                                </m:rPr>
                                <a:rPr lang="es-MX" sz="2400" i="1">
                                  <a:solidFill>
                                    <a:schemeClr val="tx1"/>
                                  </a:solidFill>
                                  <a:latin typeface="Cambria Math"/>
                                </a:rPr>
                                <m:t>1</m:t>
                              </m:r>
                            </m:e>
                            <m:e>
                              <m:r>
                                <a:rPr lang="es-MX" sz="2400" i="1">
                                  <a:solidFill>
                                    <a:schemeClr val="tx1"/>
                                  </a:solidFill>
                                  <a:latin typeface="Cambria Math"/>
                                </a:rPr>
                                <m:t>3</m:t>
                              </m:r>
                            </m:e>
                          </m:mr>
                          <m:mr>
                            <m:e>
                              <m:r>
                                <a:rPr lang="es-MX" sz="2400" i="1">
                                  <a:solidFill>
                                    <a:schemeClr val="tx1"/>
                                  </a:solidFill>
                                  <a:latin typeface="Cambria Math"/>
                                </a:rPr>
                                <m:t>4</m:t>
                              </m:r>
                            </m:e>
                            <m:e>
                              <m:r>
                                <a:rPr lang="es-MX" sz="2400" i="1">
                                  <a:solidFill>
                                    <a:schemeClr val="tx1"/>
                                  </a:solidFill>
                                  <a:latin typeface="Cambria Math"/>
                                </a:rPr>
                                <m:t>2</m:t>
                              </m:r>
                            </m:e>
                          </m:mr>
                        </m:m>
                      </m:e>
                    </m:d>
                  </m:oMath>
                </a14:m>
                <a:endParaRPr lang="es-MX" sz="2400" dirty="0">
                  <a:solidFill>
                    <a:schemeClr val="tx1"/>
                  </a:solidFill>
                </a:endParaRPr>
              </a:p>
              <a:p>
                <a:pPr marL="0" indent="0">
                  <a:buNone/>
                </a:pPr>
                <a:r>
                  <a:rPr lang="es-MX" sz="2400" b="1" dirty="0" smtClean="0"/>
                  <a:t>Matriz cero</a:t>
                </a:r>
                <a:endParaRPr lang="es-MX" sz="2400" b="1" dirty="0">
                  <a:solidFill>
                    <a:schemeClr val="tx1"/>
                  </a:solidFill>
                </a:endParaRPr>
              </a:p>
              <a:p>
                <a:pPr marL="0" indent="0">
                  <a:buNone/>
                </a:pPr>
                <a:r>
                  <a:rPr lang="es-MX" sz="2400" dirty="0">
                    <a:solidFill>
                      <a:schemeClr val="tx1"/>
                    </a:solidFill>
                  </a:rPr>
                  <a:t>Matriz </a:t>
                </a:r>
                <a:r>
                  <a:rPr lang="es-MX" sz="2400" i="1" dirty="0">
                    <a:solidFill>
                      <a:schemeClr val="tx1"/>
                    </a:solidFill>
                  </a:rPr>
                  <a:t>m × n </a:t>
                </a:r>
                <a:r>
                  <a:rPr lang="es-MX" sz="2400" dirty="0">
                    <a:solidFill>
                      <a:schemeClr val="tx1"/>
                    </a:solidFill>
                  </a:rPr>
                  <a:t>con todos los elementos iguales a cero   </a:t>
                </a:r>
                <a14:m>
                  <m:oMath xmlns:m="http://schemas.openxmlformats.org/officeDocument/2006/math">
                    <m:d>
                      <m:dPr>
                        <m:ctrlPr>
                          <a:rPr lang="es-MX" sz="2400" i="1">
                            <a:solidFill>
                              <a:schemeClr val="tx1"/>
                            </a:solidFill>
                            <a:latin typeface="Cambria Math"/>
                          </a:rPr>
                        </m:ctrlPr>
                      </m:dPr>
                      <m:e>
                        <m:m>
                          <m:mPr>
                            <m:plcHide m:val="on"/>
                            <m:mcs>
                              <m:mc>
                                <m:mcPr>
                                  <m:count m:val="2"/>
                                  <m:mcJc m:val="center"/>
                                </m:mcPr>
                              </m:mc>
                            </m:mcs>
                            <m:ctrlPr>
                              <a:rPr lang="es-MX" sz="2400" i="1">
                                <a:solidFill>
                                  <a:schemeClr val="tx1"/>
                                </a:solidFill>
                                <a:latin typeface="Cambria Math"/>
                              </a:rPr>
                            </m:ctrlPr>
                          </m:mPr>
                          <m:mr>
                            <m:e>
                              <m:r>
                                <a:rPr lang="es-MX" sz="2400" i="1">
                                  <a:solidFill>
                                    <a:schemeClr val="tx1"/>
                                  </a:solidFill>
                                  <a:latin typeface="Cambria Math"/>
                                </a:rPr>
                                <m:t>0</m:t>
                              </m:r>
                            </m:e>
                            <m:e>
                              <m:r>
                                <a:rPr lang="es-MX" sz="2400" i="1">
                                  <a:solidFill>
                                    <a:schemeClr val="tx1"/>
                                  </a:solidFill>
                                  <a:latin typeface="Cambria Math"/>
                                </a:rPr>
                                <m:t>0</m:t>
                              </m:r>
                            </m:e>
                          </m:mr>
                          <m:mr>
                            <m:e>
                              <m:r>
                                <a:rPr lang="es-MX" sz="2400" i="1">
                                  <a:solidFill>
                                    <a:schemeClr val="tx1"/>
                                  </a:solidFill>
                                  <a:latin typeface="Cambria Math"/>
                                </a:rPr>
                                <m:t>0</m:t>
                              </m:r>
                            </m:e>
                            <m:e>
                              <m:r>
                                <a:rPr lang="es-MX" sz="2400" i="1">
                                  <a:solidFill>
                                    <a:schemeClr val="tx1"/>
                                  </a:solidFill>
                                  <a:latin typeface="Cambria Math"/>
                                </a:rPr>
                                <m:t>0</m:t>
                              </m:r>
                            </m:e>
                          </m:mr>
                        </m:m>
                        <m:r>
                          <a:rPr lang="es-MX" sz="2400" i="1">
                            <a:solidFill>
                              <a:schemeClr val="tx1"/>
                            </a:solidFill>
                            <a:latin typeface="Cambria Math"/>
                          </a:rPr>
                          <m:t>   </m:t>
                        </m:r>
                        <m:m>
                          <m:mPr>
                            <m:plcHide m:val="on"/>
                            <m:mcs>
                              <m:mc>
                                <m:mcPr>
                                  <m:count m:val="2"/>
                                  <m:mcJc m:val="center"/>
                                </m:mcPr>
                              </m:mc>
                            </m:mcs>
                            <m:ctrlPr>
                              <a:rPr lang="es-MX" sz="2400" i="1">
                                <a:solidFill>
                                  <a:schemeClr val="tx1"/>
                                </a:solidFill>
                                <a:latin typeface="Cambria Math"/>
                              </a:rPr>
                            </m:ctrlPr>
                          </m:mPr>
                          <m:mr>
                            <m:e>
                              <m:r>
                                <a:rPr lang="es-MX" sz="2400" i="1">
                                  <a:solidFill>
                                    <a:schemeClr val="tx1"/>
                                  </a:solidFill>
                                  <a:latin typeface="Cambria Math"/>
                                </a:rPr>
                                <m:t>0</m:t>
                              </m:r>
                            </m:e>
                            <m:e>
                              <m:r>
                                <a:rPr lang="es-MX" sz="2400" i="1">
                                  <a:solidFill>
                                    <a:schemeClr val="tx1"/>
                                  </a:solidFill>
                                  <a:latin typeface="Cambria Math"/>
                                </a:rPr>
                                <m:t>0</m:t>
                              </m:r>
                            </m:e>
                          </m:mr>
                          <m:mr>
                            <m:e>
                              <m:r>
                                <a:rPr lang="es-MX" sz="2400" i="1">
                                  <a:solidFill>
                                    <a:schemeClr val="tx1"/>
                                  </a:solidFill>
                                  <a:latin typeface="Cambria Math"/>
                                </a:rPr>
                                <m:t>0</m:t>
                              </m:r>
                            </m:e>
                            <m:e>
                              <m:r>
                                <a:rPr lang="es-MX" sz="2400" i="1">
                                  <a:solidFill>
                                    <a:schemeClr val="tx1"/>
                                  </a:solidFill>
                                  <a:latin typeface="Cambria Math"/>
                                </a:rPr>
                                <m:t>0</m:t>
                              </m:r>
                            </m:e>
                          </m:mr>
                        </m:m>
                      </m:e>
                    </m:d>
                  </m:oMath>
                </a14:m>
                <a:r>
                  <a:rPr lang="es-MX" sz="2400" dirty="0">
                    <a:solidFill>
                      <a:schemeClr val="tx1"/>
                    </a:solidFill>
                  </a:rPr>
                  <a:t> (matriz cero de </a:t>
                </a:r>
                <a:r>
                  <a:rPr lang="es-MX" sz="2400" dirty="0" smtClean="0">
                    <a:solidFill>
                      <a:schemeClr val="tx1"/>
                    </a:solidFill>
                  </a:rPr>
                  <a:t>2x4)</a:t>
                </a:r>
              </a:p>
              <a:p>
                <a:endParaRPr lang="es-MX" sz="2400" b="1" dirty="0"/>
              </a:p>
              <a:p>
                <a:pPr marL="0" indent="0">
                  <a:buNone/>
                </a:pPr>
                <a:r>
                  <a:rPr lang="es-MX" sz="2400" b="1" dirty="0" smtClean="0">
                    <a:solidFill>
                      <a:schemeClr val="tx1"/>
                    </a:solidFill>
                  </a:rPr>
                  <a:t>Matriz de </a:t>
                </a:r>
                <a:r>
                  <a:rPr lang="es-MX" sz="2400" b="1" dirty="0">
                    <a:solidFill>
                      <a:schemeClr val="tx1"/>
                    </a:solidFill>
                  </a:rPr>
                  <a:t>3X2                                                          </a:t>
                </a:r>
              </a:p>
              <a:p>
                <a:pPr marL="0" indent="0">
                  <a:buNone/>
                </a:pPr>
                <a14:m>
                  <m:oMathPara xmlns:m="http://schemas.openxmlformats.org/officeDocument/2006/math">
                    <m:oMathParaPr>
                      <m:jc m:val="left"/>
                    </m:oMathParaPr>
                    <m:oMath xmlns:m="http://schemas.openxmlformats.org/officeDocument/2006/math">
                      <m:d>
                        <m:dPr>
                          <m:ctrlPr>
                            <a:rPr lang="es-MX" sz="2400" i="1">
                              <a:solidFill>
                                <a:schemeClr val="tx1"/>
                              </a:solidFill>
                              <a:latin typeface="Cambria Math"/>
                            </a:rPr>
                          </m:ctrlPr>
                        </m:dPr>
                        <m:e>
                          <m:m>
                            <m:mPr>
                              <m:mcs>
                                <m:mc>
                                  <m:mcPr>
                                    <m:count m:val="2"/>
                                    <m:mcJc m:val="center"/>
                                  </m:mcPr>
                                </m:mc>
                              </m:mcs>
                              <m:ctrlPr>
                                <a:rPr lang="es-MX" sz="2400" i="1">
                                  <a:solidFill>
                                    <a:schemeClr val="tx1"/>
                                  </a:solidFill>
                                  <a:latin typeface="Cambria Math"/>
                                </a:rPr>
                              </m:ctrlPr>
                            </m:mPr>
                            <m:mr>
                              <m:e>
                                <m:r>
                                  <m:rPr>
                                    <m:brk m:alnAt="7"/>
                                  </m:rPr>
                                  <a:rPr lang="es-MX" sz="2400" i="1">
                                    <a:solidFill>
                                      <a:schemeClr val="tx1"/>
                                    </a:solidFill>
                                    <a:latin typeface="Cambria Math"/>
                                  </a:rPr>
                                  <m:t>−</m:t>
                                </m:r>
                                <m:r>
                                  <a:rPr lang="es-MX" sz="2400" i="1">
                                    <a:solidFill>
                                      <a:schemeClr val="tx1"/>
                                    </a:solidFill>
                                    <a:latin typeface="Cambria Math"/>
                                  </a:rPr>
                                  <m:t>1</m:t>
                                </m:r>
                              </m:e>
                              <m:e>
                                <m:r>
                                  <a:rPr lang="es-MX" sz="2400" i="1">
                                    <a:solidFill>
                                      <a:schemeClr val="tx1"/>
                                    </a:solidFill>
                                    <a:latin typeface="Cambria Math"/>
                                  </a:rPr>
                                  <m:t>3</m:t>
                                </m:r>
                              </m:e>
                            </m:mr>
                            <m:mr>
                              <m:e>
                                <m:r>
                                  <a:rPr lang="es-MX" sz="2400" i="1">
                                    <a:solidFill>
                                      <a:schemeClr val="tx1"/>
                                    </a:solidFill>
                                    <a:latin typeface="Cambria Math"/>
                                  </a:rPr>
                                  <m:t>4</m:t>
                                </m:r>
                              </m:e>
                              <m:e>
                                <m:r>
                                  <a:rPr lang="es-MX" sz="2400" i="1">
                                    <a:solidFill>
                                      <a:schemeClr val="tx1"/>
                                    </a:solidFill>
                                    <a:latin typeface="Cambria Math"/>
                                  </a:rPr>
                                  <m:t>0</m:t>
                                </m:r>
                              </m:e>
                            </m:mr>
                            <m:mr>
                              <m:e>
                                <m:r>
                                  <a:rPr lang="es-MX" sz="2400" i="1">
                                    <a:solidFill>
                                      <a:schemeClr val="tx1"/>
                                    </a:solidFill>
                                    <a:latin typeface="Cambria Math"/>
                                  </a:rPr>
                                  <m:t>1</m:t>
                                </m:r>
                              </m:e>
                              <m:e>
                                <m:r>
                                  <a:rPr lang="es-MX" sz="2400" i="1">
                                    <a:solidFill>
                                      <a:schemeClr val="tx1"/>
                                    </a:solidFill>
                                    <a:latin typeface="Cambria Math"/>
                                  </a:rPr>
                                  <m:t>−2</m:t>
                                </m:r>
                              </m:e>
                            </m:mr>
                          </m:m>
                        </m:e>
                      </m:d>
                      <m:r>
                        <a:rPr lang="es-MX" sz="2400">
                          <a:solidFill>
                            <a:schemeClr val="tx1"/>
                          </a:solidFill>
                          <a:latin typeface="Cambria Math"/>
                        </a:rPr>
                        <m:t> </m:t>
                      </m:r>
                    </m:oMath>
                  </m:oMathPara>
                </a14:m>
                <a:endParaRPr lang="es-MX" sz="2400" dirty="0">
                  <a:solidFill>
                    <a:schemeClr val="tx1"/>
                  </a:solidFill>
                </a:endParaRPr>
              </a:p>
              <a:p>
                <a:pPr marL="0" indent="0">
                  <a:buNone/>
                </a:pPr>
                <a:r>
                  <a:rPr lang="es-MX" sz="2400" dirty="0">
                    <a:solidFill>
                      <a:schemeClr val="tx1"/>
                    </a:solidFill>
                  </a:rPr>
                  <a:t>                             </a:t>
                </a: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p:spTree>
    <p:extLst>
      <p:ext uri="{BB962C8B-B14F-4D97-AF65-F5344CB8AC3E}">
        <p14:creationId xmlns:p14="http://schemas.microsoft.com/office/powerpoint/2010/main" val="1672576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5" end="5"/>
                                            </p:txEl>
                                          </p:spTgt>
                                        </p:tgtEl>
                                        <p:attrNameLst>
                                          <p:attrName>style.visibility</p:attrName>
                                        </p:attrNameLst>
                                      </p:cBhvr>
                                      <p:to>
                                        <p:strVal val="visible"/>
                                      </p:to>
                                    </p:set>
                                    <p:anim to="" calcmode="lin" valueType="num">
                                      <p:cBhvr>
                                        <p:cTn id="32" dur="1" fill="hold"/>
                                        <p:tgtEl>
                                          <p:spTgt spid="195587">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6" end="6"/>
                                            </p:txEl>
                                          </p:spTgt>
                                        </p:tgtEl>
                                        <p:attrNameLst>
                                          <p:attrName>style.visibility</p:attrName>
                                        </p:attrNameLst>
                                      </p:cBhvr>
                                      <p:to>
                                        <p:strVal val="visible"/>
                                      </p:to>
                                    </p:set>
                                    <p:anim to="" calcmode="lin" valueType="num">
                                      <p:cBhvr>
                                        <p:cTn id="37" dur="1" fill="hold"/>
                                        <p:tgtEl>
                                          <p:spTgt spid="195587">
                                            <p:txEl>
                                              <p:pRg st="6" end="6"/>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5587">
                                            <p:txEl>
                                              <p:pRg st="7" end="7"/>
                                            </p:txEl>
                                          </p:spTgt>
                                        </p:tgtEl>
                                        <p:attrNameLst>
                                          <p:attrName>style.visibility</p:attrName>
                                        </p:attrNameLst>
                                      </p:cBhvr>
                                      <p:to>
                                        <p:strVal val="visible"/>
                                      </p:to>
                                    </p:set>
                                    <p:anim to="" calcmode="lin" valueType="num">
                                      <p:cBhvr>
                                        <p:cTn id="42" dur="1" fill="hold"/>
                                        <p:tgtEl>
                                          <p:spTgt spid="195587">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a:t>I</a:t>
                </a:r>
                <a:r>
                  <a:rPr lang="es-MX" sz="2400" b="1" dirty="0" smtClean="0">
                    <a:solidFill>
                      <a:schemeClr val="tx1"/>
                    </a:solidFill>
                  </a:rPr>
                  <a:t>gualdad de matrices</a:t>
                </a:r>
              </a:p>
              <a:p>
                <a:pPr marL="0" indent="0">
                  <a:buNone/>
                </a:pPr>
                <a:r>
                  <a:rPr lang="es-MX" sz="2400" dirty="0" smtClean="0">
                    <a:solidFill>
                      <a:schemeClr val="tx1"/>
                    </a:solidFill>
                  </a:rPr>
                  <a:t>dos </a:t>
                </a:r>
                <a:r>
                  <a:rPr lang="es-MX" sz="2400" dirty="0">
                    <a:solidFill>
                      <a:schemeClr val="tx1"/>
                    </a:solidFill>
                  </a:rPr>
                  <a:t>matrices A=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b="0" i="1">
                                <a:solidFill>
                                  <a:schemeClr val="tx1"/>
                                </a:solidFill>
                                <a:latin typeface="Cambria Math"/>
                              </a:rPr>
                              <m:t>𝑎</m:t>
                            </m:r>
                          </m:e>
                          <m:sub>
                            <m:r>
                              <a:rPr lang="es-MX" sz="2400" b="0" i="1">
                                <a:solidFill>
                                  <a:schemeClr val="tx1"/>
                                </a:solidFill>
                                <a:latin typeface="Cambria Math"/>
                              </a:rPr>
                              <m:t>𝑖𝑗</m:t>
                            </m:r>
                          </m:sub>
                        </m:sSub>
                      </m:e>
                    </m:d>
                  </m:oMath>
                </a14:m>
                <a:r>
                  <a:rPr lang="es-MX" sz="2400" dirty="0">
                    <a:solidFill>
                      <a:schemeClr val="tx1"/>
                    </a:solidFill>
                  </a:rPr>
                  <a:t> y  b=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b="0" i="1">
                                <a:solidFill>
                                  <a:schemeClr val="tx1"/>
                                </a:solidFill>
                                <a:latin typeface="Cambria Math"/>
                              </a:rPr>
                              <m:t>𝑏</m:t>
                            </m:r>
                          </m:e>
                          <m:sub>
                            <m:r>
                              <a:rPr lang="es-MX" sz="2400" b="0" i="1">
                                <a:solidFill>
                                  <a:schemeClr val="tx1"/>
                                </a:solidFill>
                                <a:latin typeface="Cambria Math"/>
                              </a:rPr>
                              <m:t>𝑖𝑗</m:t>
                            </m:r>
                          </m:sub>
                        </m:sSub>
                      </m:e>
                    </m:d>
                  </m:oMath>
                </a14:m>
                <a:r>
                  <a:rPr lang="es-MX" sz="2400" dirty="0">
                    <a:solidFill>
                      <a:schemeClr val="tx1"/>
                    </a:solidFill>
                  </a:rPr>
                  <a:t> son ihuales si (1) son del mismo tamaño y (2) las componentes correspondientes son iguales</a:t>
                </a:r>
                <a:r>
                  <a:rPr lang="es-MX" sz="2400" dirty="0" smtClean="0">
                    <a:solidFill>
                      <a:schemeClr val="tx1"/>
                    </a:solidFill>
                  </a:rPr>
                  <a:t>.</a:t>
                </a:r>
              </a:p>
              <a:p>
                <a:pPr marL="0" indent="0">
                  <a:buNone/>
                </a:pPr>
                <a:r>
                  <a:rPr lang="es-MX" sz="2400" dirty="0" smtClean="0">
                    <a:solidFill>
                      <a:schemeClr val="tx1"/>
                    </a:solidFill>
                  </a:rPr>
                  <a:t>                                                </a:t>
                </a:r>
                <a14:m>
                  <m:oMath xmlns:m="http://schemas.openxmlformats.org/officeDocument/2006/math">
                    <m:d>
                      <m:dPr>
                        <m:ctrlPr>
                          <a:rPr lang="es-MX" sz="2400" i="1">
                            <a:solidFill>
                              <a:schemeClr val="tx1"/>
                            </a:solidFill>
                            <a:latin typeface="Cambria Math"/>
                          </a:rPr>
                        </m:ctrlPr>
                      </m:dPr>
                      <m:e>
                        <m:m>
                          <m:mPr>
                            <m:plcHide m:val="on"/>
                            <m:mcs>
                              <m:mc>
                                <m:mcPr>
                                  <m:count m:val="2"/>
                                  <m:mcJc m:val="center"/>
                                </m:mcPr>
                              </m:mc>
                            </m:mcs>
                            <m:ctrlPr>
                              <a:rPr lang="es-MX" sz="2400" i="1">
                                <a:solidFill>
                                  <a:schemeClr val="tx1"/>
                                </a:solidFill>
                                <a:latin typeface="Cambria Math"/>
                              </a:rPr>
                            </m:ctrlPr>
                          </m:mPr>
                          <m:mr>
                            <m:e>
                              <m:r>
                                <a:rPr lang="es-MX" sz="2400" b="0" i="1">
                                  <a:solidFill>
                                    <a:schemeClr val="tx1"/>
                                  </a:solidFill>
                                  <a:latin typeface="Cambria Math"/>
                                </a:rPr>
                                <m:t>1</m:t>
                              </m:r>
                            </m:e>
                            <m:e>
                              <m:r>
                                <a:rPr lang="es-MX" sz="2400" b="0" i="1">
                                  <a:solidFill>
                                    <a:schemeClr val="tx1"/>
                                  </a:solidFill>
                                  <a:latin typeface="Cambria Math"/>
                                </a:rPr>
                                <m:t>0</m:t>
                              </m:r>
                            </m:e>
                          </m:mr>
                          <m:mr>
                            <m:e>
                              <m:r>
                                <a:rPr lang="es-MX" sz="2400" b="0" i="1">
                                  <a:solidFill>
                                    <a:schemeClr val="tx1"/>
                                  </a:solidFill>
                                  <a:latin typeface="Cambria Math"/>
                                </a:rPr>
                                <m:t>0</m:t>
                              </m:r>
                            </m:e>
                            <m:e>
                              <m:r>
                                <a:rPr lang="es-MX" sz="2400" b="0" i="1">
                                  <a:solidFill>
                                    <a:schemeClr val="tx1"/>
                                  </a:solidFill>
                                  <a:latin typeface="Cambria Math"/>
                                </a:rPr>
                                <m:t>1</m:t>
                              </m:r>
                            </m:e>
                          </m:mr>
                        </m:m>
                      </m:e>
                    </m:d>
                  </m:oMath>
                </a14:m>
                <a:r>
                  <a:rPr lang="es-MX" sz="2400" dirty="0">
                    <a:solidFill>
                      <a:schemeClr val="tx1"/>
                    </a:solidFill>
                  </a:rPr>
                  <a:t> Y </a:t>
                </a:r>
                <a14:m>
                  <m:oMath xmlns:m="http://schemas.openxmlformats.org/officeDocument/2006/math">
                    <m:d>
                      <m:dPr>
                        <m:ctrlPr>
                          <a:rPr lang="es-MX" sz="2400" i="1">
                            <a:solidFill>
                              <a:schemeClr val="tx1"/>
                            </a:solidFill>
                            <a:latin typeface="Cambria Math"/>
                          </a:rPr>
                        </m:ctrlPr>
                      </m:dPr>
                      <m:e>
                        <m:m>
                          <m:mPr>
                            <m:mcs>
                              <m:mc>
                                <m:mcPr>
                                  <m:count m:val="3"/>
                                  <m:mcJc m:val="center"/>
                                </m:mcPr>
                              </m:mc>
                            </m:mcs>
                            <m:ctrlPr>
                              <a:rPr lang="es-MX" sz="2400" i="1">
                                <a:solidFill>
                                  <a:schemeClr val="tx1"/>
                                </a:solidFill>
                                <a:latin typeface="Cambria Math"/>
                              </a:rPr>
                            </m:ctrlPr>
                          </m:mPr>
                          <m:mr>
                            <m:e>
                              <m:r>
                                <m:rPr>
                                  <m:brk m:alnAt="7"/>
                                </m:rPr>
                                <a:rPr lang="es-MX" sz="2400" b="0" i="1">
                                  <a:solidFill>
                                    <a:schemeClr val="tx1"/>
                                  </a:solidFill>
                                  <a:latin typeface="Cambria Math"/>
                                </a:rPr>
                                <m:t>1</m:t>
                              </m:r>
                            </m:e>
                            <m:e>
                              <m:r>
                                <a:rPr lang="es-MX" sz="2400" b="0" i="1">
                                  <a:solidFill>
                                    <a:schemeClr val="tx1"/>
                                  </a:solidFill>
                                  <a:latin typeface="Cambria Math"/>
                                </a:rPr>
                                <m:t>0</m:t>
                              </m:r>
                            </m:e>
                            <m:e>
                              <m:r>
                                <a:rPr lang="es-MX" sz="2400" b="0" i="1">
                                  <a:solidFill>
                                    <a:schemeClr val="tx1"/>
                                  </a:solidFill>
                                  <a:latin typeface="Cambria Math"/>
                                </a:rPr>
                                <m:t>0</m:t>
                              </m:r>
                            </m:e>
                          </m:mr>
                          <m:mr>
                            <m:e>
                              <m:r>
                                <a:rPr lang="es-MX" sz="2400" b="0" i="1">
                                  <a:solidFill>
                                    <a:schemeClr val="tx1"/>
                                  </a:solidFill>
                                  <a:latin typeface="Cambria Math"/>
                                </a:rPr>
                                <m:t>0</m:t>
                              </m:r>
                            </m:e>
                            <m:e>
                              <m:r>
                                <a:rPr lang="es-MX" sz="2400" b="0" i="1">
                                  <a:solidFill>
                                    <a:schemeClr val="tx1"/>
                                  </a:solidFill>
                                  <a:latin typeface="Cambria Math"/>
                                </a:rPr>
                                <m:t>1</m:t>
                              </m:r>
                            </m:e>
                            <m:e>
                              <m:r>
                                <a:rPr lang="es-MX" sz="2400" b="0" i="1">
                                  <a:solidFill>
                                    <a:schemeClr val="tx1"/>
                                  </a:solidFill>
                                  <a:latin typeface="Cambria Math"/>
                                </a:rPr>
                                <m:t>0</m:t>
                              </m:r>
                            </m:e>
                          </m:mr>
                        </m:m>
                      </m:e>
                    </m:d>
                  </m:oMath>
                </a14:m>
                <a:endParaRPr lang="es-MX" sz="2400" dirty="0">
                  <a:solidFill>
                    <a:schemeClr val="tx1"/>
                  </a:solidFill>
                </a:endParaRPr>
              </a:p>
              <a:p>
                <a:pPr marL="0" indent="0">
                  <a:buNone/>
                </a:pPr>
                <a:r>
                  <a:rPr lang="es-MX" sz="2400" b="1" dirty="0"/>
                  <a:t>L</a:t>
                </a:r>
                <a:r>
                  <a:rPr lang="es-MX" sz="2400" b="1" dirty="0" smtClean="0">
                    <a:solidFill>
                      <a:schemeClr val="tx1"/>
                    </a:solidFill>
                  </a:rPr>
                  <a:t>os vectores matrices de un renglón o columna</a:t>
                </a:r>
              </a:p>
              <a:p>
                <a:pPr marL="0" indent="0">
                  <a:buNone/>
                </a:pPr>
                <a:r>
                  <a:rPr lang="es-MX" sz="2400" dirty="0" smtClean="0">
                    <a:solidFill>
                      <a:schemeClr val="tx1"/>
                    </a:solidFill>
                  </a:rPr>
                  <a:t>cada </a:t>
                </a:r>
                <a:r>
                  <a:rPr lang="es-MX" sz="2400" dirty="0">
                    <a:solidFill>
                      <a:schemeClr val="tx1"/>
                    </a:solidFill>
                  </a:rPr>
                  <a:t>vector es un tipo especial de matriz. el vector de  </a:t>
                </a:r>
                <a:r>
                  <a:rPr lang="es-MX" sz="2400" i="1" dirty="0">
                    <a:solidFill>
                      <a:schemeClr val="tx1"/>
                    </a:solidFill>
                  </a:rPr>
                  <a:t>n </a:t>
                </a:r>
                <a:r>
                  <a:rPr lang="es-MX" sz="2400" dirty="0">
                    <a:solidFill>
                      <a:schemeClr val="tx1"/>
                    </a:solidFill>
                  </a:rPr>
                  <a:t>componentes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b="0" i="1">
                                <a:solidFill>
                                  <a:schemeClr val="tx1"/>
                                </a:solidFill>
                                <a:latin typeface="Cambria Math"/>
                              </a:rPr>
                              <m:t>𝑎</m:t>
                            </m:r>
                          </m:e>
                          <m:sub>
                            <m:r>
                              <a:rPr lang="es-MX" sz="2400" b="0" i="1">
                                <a:solidFill>
                                  <a:schemeClr val="tx1"/>
                                </a:solidFill>
                                <a:latin typeface="Cambria Math"/>
                              </a:rPr>
                              <m:t>1</m:t>
                            </m:r>
                          </m:sub>
                        </m:sSub>
                        <m:r>
                          <a:rPr lang="es-MX" sz="2400" b="0" i="1">
                            <a:solidFill>
                              <a:schemeClr val="tx1"/>
                            </a:solidFill>
                            <a:latin typeface="Cambria Math"/>
                          </a:rPr>
                          <m:t>,</m:t>
                        </m:r>
                        <m:sSub>
                          <m:sSubPr>
                            <m:ctrlPr>
                              <a:rPr lang="es-MX" sz="2400" i="1">
                                <a:solidFill>
                                  <a:schemeClr val="tx1"/>
                                </a:solidFill>
                                <a:latin typeface="Cambria Math"/>
                              </a:rPr>
                            </m:ctrlPr>
                          </m:sSubPr>
                          <m:e>
                            <m:r>
                              <a:rPr lang="es-MX" sz="2400" b="0" i="1">
                                <a:solidFill>
                                  <a:schemeClr val="tx1"/>
                                </a:solidFill>
                                <a:latin typeface="Cambria Math"/>
                              </a:rPr>
                              <m:t>𝑎</m:t>
                            </m:r>
                          </m:e>
                          <m:sub>
                            <m:r>
                              <a:rPr lang="es-MX" sz="2400" b="0" i="1">
                                <a:solidFill>
                                  <a:schemeClr val="tx1"/>
                                </a:solidFill>
                                <a:latin typeface="Cambria Math"/>
                              </a:rPr>
                              <m:t>2</m:t>
                            </m:r>
                          </m:sub>
                        </m:sSub>
                        <m:r>
                          <a:rPr lang="es-MX" sz="2400" b="0" i="1">
                            <a:solidFill>
                              <a:schemeClr val="tx1"/>
                            </a:solidFill>
                            <a:latin typeface="Cambria Math"/>
                          </a:rPr>
                          <m:t>,…</m:t>
                        </m:r>
                        <m:sSub>
                          <m:sSubPr>
                            <m:ctrlPr>
                              <a:rPr lang="es-MX" sz="2400" i="1">
                                <a:solidFill>
                                  <a:schemeClr val="tx1"/>
                                </a:solidFill>
                                <a:latin typeface="Cambria Math"/>
                              </a:rPr>
                            </m:ctrlPr>
                          </m:sSubPr>
                          <m:e>
                            <m:r>
                              <a:rPr lang="es-MX" sz="2400" b="0" i="1">
                                <a:solidFill>
                                  <a:schemeClr val="tx1"/>
                                </a:solidFill>
                                <a:latin typeface="Cambria Math"/>
                              </a:rPr>
                              <m:t>𝑐</m:t>
                            </m:r>
                          </m:e>
                          <m:sub>
                            <m:r>
                              <a:rPr lang="es-MX" sz="2400" b="0" i="1">
                                <a:solidFill>
                                  <a:schemeClr val="tx1"/>
                                </a:solidFill>
                                <a:latin typeface="Cambria Math"/>
                              </a:rPr>
                              <m:t>𝑛</m:t>
                            </m:r>
                          </m:sub>
                        </m:sSub>
                      </m:e>
                    </m:d>
                  </m:oMath>
                </a14:m>
                <a:r>
                  <a:rPr lang="es-MX" sz="2400" dirty="0">
                    <a:solidFill>
                      <a:schemeClr val="tx1"/>
                    </a:solidFill>
                  </a:rPr>
                  <a:t> es una matriz de </a:t>
                </a:r>
                <a:r>
                  <a:rPr lang="es-MX" sz="2400" i="1" dirty="0">
                    <a:solidFill>
                      <a:schemeClr val="tx1"/>
                    </a:solidFill>
                  </a:rPr>
                  <a:t>1 x n</a:t>
                </a:r>
                <a:r>
                  <a:rPr lang="es-MX" sz="2400" dirty="0">
                    <a:solidFill>
                      <a:schemeClr val="tx1"/>
                    </a:solidFill>
                  </a:rPr>
                  <a:t>, mientras que el vector columna de n componentes :</a:t>
                </a:r>
              </a:p>
              <a:p>
                <a:pPr marL="0" indent="0">
                  <a:buNone/>
                </a:pPr>
                <a14:m>
                  <m:oMath xmlns:m="http://schemas.openxmlformats.org/officeDocument/2006/math">
                    <m:d>
                      <m:dPr>
                        <m:ctrlPr>
                          <a:rPr lang="es-MX" sz="2400" i="1">
                            <a:solidFill>
                              <a:schemeClr val="tx1"/>
                            </a:solidFill>
                            <a:latin typeface="Cambria Math"/>
                          </a:rPr>
                        </m:ctrlPr>
                      </m:dPr>
                      <m:e>
                        <m:m>
                          <m:mPr>
                            <m:mcs>
                              <m:mc>
                                <m:mcPr>
                                  <m:count m:val="1"/>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b="0" i="1">
                                      <a:solidFill>
                                        <a:schemeClr val="tx1"/>
                                      </a:solidFill>
                                      <a:latin typeface="Cambria Math"/>
                                    </a:rPr>
                                    <m:t>𝑎</m:t>
                                  </m:r>
                                </m:e>
                                <m:sub>
                                  <m:r>
                                    <a:rPr lang="es-MX" sz="2400" b="0" i="1">
                                      <a:solidFill>
                                        <a:schemeClr val="tx1"/>
                                      </a:solidFill>
                                      <a:latin typeface="Cambria Math"/>
                                    </a:rPr>
                                    <m:t>1</m:t>
                                  </m:r>
                                </m:sub>
                              </m:sSub>
                            </m:e>
                          </m:mr>
                          <m:mr>
                            <m:e>
                              <m:sSub>
                                <m:sSubPr>
                                  <m:ctrlPr>
                                    <a:rPr lang="es-MX" sz="2400" i="1">
                                      <a:solidFill>
                                        <a:schemeClr val="tx1"/>
                                      </a:solidFill>
                                      <a:latin typeface="Cambria Math"/>
                                    </a:rPr>
                                  </m:ctrlPr>
                                </m:sSubPr>
                                <m:e>
                                  <m:r>
                                    <a:rPr lang="es-MX" sz="2400" b="0" i="1">
                                      <a:solidFill>
                                        <a:schemeClr val="tx1"/>
                                      </a:solidFill>
                                      <a:latin typeface="Cambria Math"/>
                                    </a:rPr>
                                    <m:t>𝑎</m:t>
                                  </m:r>
                                </m:e>
                                <m:sub>
                                  <m:r>
                                    <a:rPr lang="es-MX" sz="2400" b="0" i="1">
                                      <a:solidFill>
                                        <a:schemeClr val="tx1"/>
                                      </a:solidFill>
                                      <a:latin typeface="Cambria Math"/>
                                    </a:rPr>
                                    <m:t>2</m:t>
                                  </m:r>
                                </m:sub>
                              </m:sSub>
                            </m:e>
                          </m:mr>
                          <m:mr>
                            <m:e>
                              <m:eqArr>
                                <m:eqArrPr>
                                  <m:ctrlPr>
                                    <a:rPr lang="es-MX" sz="2400" i="1">
                                      <a:solidFill>
                                        <a:schemeClr val="tx1"/>
                                      </a:solidFill>
                                      <a:latin typeface="Cambria Math"/>
                                    </a:rPr>
                                  </m:ctrlPr>
                                </m:eqArrPr>
                                <m:e>
                                  <m:r>
                                    <a:rPr lang="es-MX" sz="2400" b="0" i="1">
                                      <a:solidFill>
                                        <a:schemeClr val="tx1"/>
                                      </a:solidFill>
                                      <a:latin typeface="Cambria Math"/>
                                    </a:rPr>
                                    <m:t>⋮</m:t>
                                  </m:r>
                                </m:e>
                                <m:e>
                                  <m:sSub>
                                    <m:sSubPr>
                                      <m:ctrlPr>
                                        <a:rPr lang="es-MX" sz="2400" i="1">
                                          <a:solidFill>
                                            <a:schemeClr val="tx1"/>
                                          </a:solidFill>
                                          <a:latin typeface="Cambria Math"/>
                                        </a:rPr>
                                      </m:ctrlPr>
                                    </m:sSubPr>
                                    <m:e>
                                      <m:r>
                                        <a:rPr lang="es-MX" sz="2400" b="0" i="1">
                                          <a:solidFill>
                                            <a:schemeClr val="tx1"/>
                                          </a:solidFill>
                                          <a:latin typeface="Cambria Math"/>
                                        </a:rPr>
                                        <m:t>𝑎</m:t>
                                      </m:r>
                                    </m:e>
                                    <m:sub>
                                      <m:r>
                                        <a:rPr lang="es-MX" sz="2400" b="0" i="1">
                                          <a:solidFill>
                                            <a:schemeClr val="tx1"/>
                                          </a:solidFill>
                                          <a:latin typeface="Cambria Math"/>
                                        </a:rPr>
                                        <m:t>𝑛</m:t>
                                      </m:r>
                                    </m:sub>
                                  </m:sSub>
                                </m:e>
                              </m:eqArr>
                            </m:e>
                          </m:mr>
                        </m:m>
                      </m:e>
                    </m:d>
                  </m:oMath>
                </a14:m>
                <a:r>
                  <a:rPr lang="es-MX" sz="2400" dirty="0">
                    <a:solidFill>
                      <a:schemeClr val="tx1"/>
                    </a:solidFill>
                  </a:rPr>
                  <a:t> es una matriz de </a:t>
                </a:r>
                <a:r>
                  <a:rPr lang="es-MX" sz="2400" i="1" dirty="0">
                    <a:solidFill>
                      <a:schemeClr val="tx1"/>
                    </a:solidFill>
                  </a:rPr>
                  <a:t>n x 1 </a:t>
                </a:r>
                <a:r>
                  <a:rPr lang="es-MX" sz="2400" dirty="0">
                    <a:solidFill>
                      <a:schemeClr val="tx1"/>
                    </a:solidFill>
                  </a:rPr>
                  <a:t>.</a:t>
                </a:r>
              </a:p>
              <a:p>
                <a:pPr marL="0" indent="0">
                  <a:buNone/>
                </a:pPr>
                <a:r>
                  <a:rPr lang="es-MX" sz="2400" b="1" dirty="0" smtClean="0">
                    <a:solidFill>
                      <a:schemeClr val="tx1"/>
                    </a:solidFill>
                  </a:rPr>
                  <a:t>                   </a:t>
                </a:r>
                <a:endParaRPr lang="es-MX" sz="2400" b="1"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b="-4757"/>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p:spTree>
    <p:extLst>
      <p:ext uri="{BB962C8B-B14F-4D97-AF65-F5344CB8AC3E}">
        <p14:creationId xmlns:p14="http://schemas.microsoft.com/office/powerpoint/2010/main" val="3966324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5" end="5"/>
                                            </p:txEl>
                                          </p:spTgt>
                                        </p:tgtEl>
                                        <p:attrNameLst>
                                          <p:attrName>style.visibility</p:attrName>
                                        </p:attrNameLst>
                                      </p:cBhvr>
                                      <p:to>
                                        <p:strVal val="visible"/>
                                      </p:to>
                                    </p:set>
                                    <p:anim to="" calcmode="lin" valueType="num">
                                      <p:cBhvr>
                                        <p:cTn id="37" dur="1" fill="hold"/>
                                        <p:tgtEl>
                                          <p:spTgt spid="195587">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5587">
                                            <p:txEl>
                                              <p:pRg st="6" end="6"/>
                                            </p:txEl>
                                          </p:spTgt>
                                        </p:tgtEl>
                                        <p:attrNameLst>
                                          <p:attrName>style.visibility</p:attrName>
                                        </p:attrNameLst>
                                      </p:cBhvr>
                                      <p:to>
                                        <p:strVal val="visible"/>
                                      </p:to>
                                    </p:set>
                                    <p:anim to="" calcmode="lin" valueType="num">
                                      <p:cBhvr>
                                        <p:cTn id="42" dur="1" fill="hold"/>
                                        <p:tgtEl>
                                          <p:spTgt spid="195587">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smtClean="0">
                    <a:solidFill>
                      <a:schemeClr val="tx1"/>
                    </a:solidFill>
                  </a:rPr>
                  <a:t>Suma </a:t>
                </a:r>
                <a:r>
                  <a:rPr lang="es-MX" sz="2400" b="1" dirty="0">
                    <a:solidFill>
                      <a:schemeClr val="tx1"/>
                    </a:solidFill>
                  </a:rPr>
                  <a:t>de matrices</a:t>
                </a:r>
              </a:p>
              <a:p>
                <a:pPr marL="0" indent="0">
                  <a:buNone/>
                </a:pPr>
                <a:r>
                  <a:rPr lang="es-MX" sz="2400" dirty="0">
                    <a:solidFill>
                      <a:schemeClr val="tx1"/>
                    </a:solidFill>
                  </a:rPr>
                  <a:t>Sean a=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𝑖𝑗</m:t>
                            </m:r>
                          </m:sub>
                        </m:sSub>
                      </m:e>
                    </m:d>
                  </m:oMath>
                </a14:m>
                <a:r>
                  <a:rPr lang="es-MX" sz="2400" dirty="0">
                    <a:solidFill>
                      <a:schemeClr val="tx1"/>
                    </a:solidFill>
                  </a:rPr>
                  <a:t> y b=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a:rPr>
                              <m:t>𝑏</m:t>
                            </m:r>
                          </m:e>
                          <m:sub>
                            <m:r>
                              <a:rPr lang="es-MX" sz="2400" i="1">
                                <a:solidFill>
                                  <a:schemeClr val="tx1"/>
                                </a:solidFill>
                                <a:latin typeface="Cambria Math"/>
                              </a:rPr>
                              <m:t>𝑖𝑗</m:t>
                            </m:r>
                          </m:sub>
                        </m:sSub>
                      </m:e>
                    </m:d>
                  </m:oMath>
                </a14:m>
                <a:r>
                  <a:rPr lang="es-MX" sz="2400" dirty="0">
                    <a:solidFill>
                      <a:schemeClr val="tx1"/>
                    </a:solidFill>
                  </a:rPr>
                  <a:t> dos matrices de </a:t>
                </a:r>
                <a:r>
                  <a:rPr lang="es-MX" sz="2400" i="1" dirty="0">
                    <a:solidFill>
                      <a:schemeClr val="tx1"/>
                    </a:solidFill>
                  </a:rPr>
                  <a:t>m x n</a:t>
                </a:r>
                <a:r>
                  <a:rPr lang="es-MX" sz="2400" dirty="0">
                    <a:solidFill>
                      <a:schemeClr val="tx1"/>
                    </a:solidFill>
                  </a:rPr>
                  <a:t>. por lo tanto la </a:t>
                </a:r>
                <a:r>
                  <a:rPr lang="es-MX" sz="2400" dirty="0" smtClean="0">
                    <a:solidFill>
                      <a:schemeClr val="tx1"/>
                    </a:solidFill>
                  </a:rPr>
                  <a:t>suma de A y B es la matriz m x n, A + B dada  por</a:t>
                </a:r>
              </a:p>
              <a:p>
                <a:pPr marL="0" indent="0">
                  <a:buNone/>
                </a:pPr>
                <a:endParaRPr lang="es-MX" sz="2400" i="1" dirty="0" smtClean="0">
                  <a:solidFill>
                    <a:schemeClr val="tx1"/>
                  </a:solidFill>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s-MX" sz="2400" i="1">
                          <a:solidFill>
                            <a:schemeClr val="tx1"/>
                          </a:solidFill>
                          <a:latin typeface="Cambria Math" panose="02040503050406030204" pitchFamily="18" charset="0"/>
                        </a:rPr>
                        <m:t>𝐴</m:t>
                      </m:r>
                      <m:r>
                        <a:rPr lang="es-MX" sz="2400" i="1">
                          <a:solidFill>
                            <a:schemeClr val="tx1"/>
                          </a:solidFill>
                          <a:latin typeface="Cambria Math" panose="02040503050406030204" pitchFamily="18" charset="0"/>
                        </a:rPr>
                        <m:t>+</m:t>
                      </m:r>
                      <m:r>
                        <a:rPr lang="es-MX" sz="2400" i="1">
                          <a:solidFill>
                            <a:schemeClr val="tx1"/>
                          </a:solidFill>
                          <a:latin typeface="Cambria Math" panose="02040503050406030204" pitchFamily="18" charset="0"/>
                        </a:rPr>
                        <m:t>𝐵</m:t>
                      </m:r>
                      <m:r>
                        <a:rPr lang="es-MX" sz="2400" i="1">
                          <a:solidFill>
                            <a:schemeClr val="tx1"/>
                          </a:solidFill>
                          <a:latin typeface="Cambria Math" panose="02040503050406030204" pitchFamily="18" charset="0"/>
                        </a:rPr>
                        <m:t>=</m:t>
                      </m:r>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𝑖𝑗</m:t>
                              </m:r>
                            </m:sub>
                          </m:sSub>
                          <m:r>
                            <a:rPr lang="es-MX" sz="2400" i="1">
                              <a:solidFill>
                                <a:schemeClr val="tx1"/>
                              </a:solidFill>
                              <a:latin typeface="Cambria Math" panose="02040503050406030204" pitchFamily="18" charset="0"/>
                            </a:rPr>
                            <m:t>+ </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𝑖𝑗</m:t>
                              </m:r>
                            </m:sub>
                          </m:sSub>
                          <m:r>
                            <a:rPr lang="es-MX" sz="2400" i="1">
                              <a:solidFill>
                                <a:schemeClr val="tx1"/>
                              </a:solidFill>
                              <a:latin typeface="Cambria Math" panose="02040503050406030204" pitchFamily="18" charset="0"/>
                            </a:rPr>
                            <m:t> </m:t>
                          </m:r>
                        </m:e>
                      </m:d>
                      <m:r>
                        <a:rPr lang="es-MX" sz="2400" b="0" i="1" smtClean="0">
                          <a:solidFill>
                            <a:schemeClr val="tx1"/>
                          </a:solidFill>
                          <a:latin typeface="Cambria Math"/>
                        </a:rPr>
                        <m:t>=</m:t>
                      </m:r>
                      <m:r>
                        <a:rPr lang="es-MX" sz="2400" i="1">
                          <a:solidFill>
                            <a:schemeClr val="tx1"/>
                          </a:solidFill>
                          <a:latin typeface="Cambria Math" panose="02040503050406030204" pitchFamily="18" charset="0"/>
                        </a:rPr>
                        <m:t>= </m:t>
                      </m:r>
                      <m:d>
                        <m:dPr>
                          <m:begChr m:val="["/>
                          <m:endChr m:val="]"/>
                          <m:ctrlPr>
                            <a:rPr lang="es-MX" sz="2400" i="1">
                              <a:solidFill>
                                <a:schemeClr val="tx1"/>
                              </a:solidFill>
                              <a:latin typeface="Cambria Math"/>
                            </a:rPr>
                          </m:ctrlPr>
                        </m:dPr>
                        <m:e>
                          <m:m>
                            <m:mPr>
                              <m:mcs>
                                <m:mc>
                                  <m:mcPr>
                                    <m:count m:val="3"/>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11</m:t>
                                    </m:r>
                                  </m:sub>
                                </m:sSub>
                              </m:e>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11</m:t>
                                    </m:r>
                                  </m:sub>
                                </m:sSub>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21</m:t>
                                    </m:r>
                                  </m:sub>
                                </m:sSub>
                              </m:e>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21</m:t>
                                    </m:r>
                                  </m:sub>
                                </m:sSub>
                              </m:e>
                            </m:mr>
                            <m:mr>
                              <m:e>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𝑚𝑙</m:t>
                                        </m:r>
                                      </m:sub>
                                    </m:sSub>
                                  </m:e>
                                </m:eqArr>
                              </m:e>
                              <m:e>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r>
                                      <a:rPr lang="es-MX" sz="2400" i="1">
                                        <a:solidFill>
                                          <a:schemeClr val="tx1"/>
                                        </a:solidFill>
                                        <a:latin typeface="Cambria Math" panose="02040503050406030204" pitchFamily="18" charset="0"/>
                                      </a:rPr>
                                      <m:t>+</m:t>
                                    </m:r>
                                  </m:e>
                                </m:eqArr>
                              </m:e>
                              <m:e>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𝑚𝑙</m:t>
                                        </m:r>
                                      </m:sub>
                                    </m:sSub>
                                  </m:e>
                                </m:eqArr>
                              </m:e>
                            </m:mr>
                          </m:m>
                          <m:r>
                            <a:rPr lang="es-MX" sz="2400" i="1">
                              <a:solidFill>
                                <a:schemeClr val="tx1"/>
                              </a:solidFill>
                              <a:latin typeface="Cambria Math" panose="02040503050406030204" pitchFamily="18" charset="0"/>
                            </a:rPr>
                            <m:t>     </m:t>
                          </m:r>
                          <m:m>
                            <m:mPr>
                              <m:mcs>
                                <m:mc>
                                  <m:mcPr>
                                    <m:count m:val="3"/>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12</m:t>
                                    </m:r>
                                  </m:sub>
                                </m:sSub>
                              </m:e>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12</m:t>
                                    </m:r>
                                  </m:sub>
                                </m:sSub>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22</m:t>
                                    </m:r>
                                  </m:sub>
                                </m:sSub>
                              </m:e>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22</m:t>
                                    </m:r>
                                  </m:sub>
                                </m:sSub>
                              </m:e>
                            </m:mr>
                            <m:mr>
                              <m:e>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𝑚</m:t>
                                        </m:r>
                                        <m:r>
                                          <a:rPr lang="es-MX" sz="2400" i="1">
                                            <a:solidFill>
                                              <a:schemeClr val="tx1"/>
                                            </a:solidFill>
                                            <a:latin typeface="Cambria Math" panose="02040503050406030204" pitchFamily="18" charset="0"/>
                                          </a:rPr>
                                          <m:t>2</m:t>
                                        </m:r>
                                      </m:sub>
                                    </m:sSub>
                                  </m:e>
                                </m:eqArr>
                              </m:e>
                              <m:e>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r>
                                      <a:rPr lang="es-MX" sz="2400" i="1">
                                        <a:solidFill>
                                          <a:schemeClr val="tx1"/>
                                        </a:solidFill>
                                        <a:latin typeface="Cambria Math" panose="02040503050406030204" pitchFamily="18" charset="0"/>
                                      </a:rPr>
                                      <m:t>+</m:t>
                                    </m:r>
                                  </m:e>
                                </m:eqArr>
                              </m:e>
                              <m:e>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𝑚</m:t>
                                        </m:r>
                                        <m:r>
                                          <a:rPr lang="es-MX" sz="2400" i="1">
                                            <a:solidFill>
                                              <a:schemeClr val="tx1"/>
                                            </a:solidFill>
                                            <a:latin typeface="Cambria Math" panose="02040503050406030204" pitchFamily="18" charset="0"/>
                                          </a:rPr>
                                          <m:t>2</m:t>
                                        </m:r>
                                      </m:sub>
                                    </m:sSub>
                                  </m:e>
                                </m:eqArr>
                              </m:e>
                            </m:mr>
                          </m:m>
                          <m:r>
                            <a:rPr lang="es-MX" sz="2400" i="1">
                              <a:solidFill>
                                <a:schemeClr val="tx1"/>
                              </a:solidFill>
                              <a:latin typeface="Cambria Math" panose="02040503050406030204" pitchFamily="18" charset="0"/>
                            </a:rPr>
                            <m:t>     </m:t>
                          </m:r>
                          <m:m>
                            <m:mPr>
                              <m:mcs>
                                <m:mc>
                                  <m:mcPr>
                                    <m:count m:val="3"/>
                                    <m:mcJc m:val="center"/>
                                  </m:mcPr>
                                </m:mc>
                              </m:mcs>
                              <m:ctrlPr>
                                <a:rPr lang="es-MX" sz="2400" i="1">
                                  <a:solidFill>
                                    <a:schemeClr val="tx1"/>
                                  </a:solidFill>
                                  <a:latin typeface="Cambria Math"/>
                                </a:rPr>
                              </m:ctrlPr>
                            </m:mPr>
                            <m:mr>
                              <m:e>
                                <m:r>
                                  <m:rPr>
                                    <m:brk m:alnAt="7"/>
                                  </m:rP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m:t>
                                    </m:r>
                                    <m:r>
                                      <a:rPr lang="es-MX" sz="2400" i="1">
                                        <a:solidFill>
                                          <a:schemeClr val="tx1"/>
                                        </a:solidFill>
                                        <a:latin typeface="Cambria Math" panose="02040503050406030204" pitchFamily="18" charset="0"/>
                                      </a:rPr>
                                      <m:t>𝑛</m:t>
                                    </m:r>
                                  </m:sub>
                                </m:sSub>
                              </m:e>
                              <m:e>
                                <m:r>
                                  <a:rPr lang="es-MX" sz="2400" i="1">
                                    <a:solidFill>
                                      <a:schemeClr val="tx1"/>
                                    </a:solidFill>
                                    <a:latin typeface="Cambria Math" panose="02040503050406030204" pitchFamily="18" charset="0"/>
                                  </a:rPr>
                                  <m:t>+</m:t>
                                </m:r>
                              </m:e>
                            </m:mr>
                            <m:mr>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m:t>
                                    </m:r>
                                    <m:r>
                                      <a:rPr lang="es-MX" sz="2400" i="1">
                                        <a:solidFill>
                                          <a:schemeClr val="tx1"/>
                                        </a:solidFill>
                                        <a:latin typeface="Cambria Math" panose="02040503050406030204" pitchFamily="18" charset="0"/>
                                      </a:rPr>
                                      <m:t>𝑛</m:t>
                                    </m:r>
                                  </m:sub>
                                </m:sSub>
                              </m:e>
                              <m:e>
                                <m:r>
                                  <a:rPr lang="es-MX" sz="2400" i="1">
                                    <a:solidFill>
                                      <a:schemeClr val="tx1"/>
                                    </a:solidFill>
                                    <a:latin typeface="Cambria Math" panose="02040503050406030204" pitchFamily="18" charset="0"/>
                                  </a:rPr>
                                  <m:t>+</m:t>
                                </m:r>
                              </m:e>
                            </m:mr>
                            <m:mr>
                              <m:e>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r>
                                      <a:rPr lang="es-MX" sz="2400" i="1">
                                        <a:solidFill>
                                          <a:schemeClr val="tx1"/>
                                        </a:solidFill>
                                        <a:latin typeface="Cambria Math" panose="02040503050406030204" pitchFamily="18" charset="0"/>
                                      </a:rPr>
                                      <m:t>…</m:t>
                                    </m:r>
                                  </m:e>
                                </m:eqArr>
                              </m:e>
                              <m:e>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𝑚𝑛</m:t>
                                        </m:r>
                                      </m:sub>
                                    </m:sSub>
                                  </m:e>
                                </m:eqArr>
                              </m:e>
                              <m:e>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r>
                                      <a:rPr lang="es-MX" sz="2400" i="1">
                                        <a:solidFill>
                                          <a:schemeClr val="tx1"/>
                                        </a:solidFill>
                                        <a:latin typeface="Cambria Math" panose="02040503050406030204" pitchFamily="18" charset="0"/>
                                      </a:rPr>
                                      <m:t>+</m:t>
                                    </m:r>
                                  </m:e>
                                </m:eqArr>
                              </m:e>
                            </m:mr>
                          </m:m>
                          <m:r>
                            <a:rPr lang="es-MX" sz="2400" i="1">
                              <a:solidFill>
                                <a:schemeClr val="tx1"/>
                              </a:solidFill>
                              <a:latin typeface="Cambria Math" panose="02040503050406030204" pitchFamily="18" charset="0"/>
                            </a:rPr>
                            <m:t>  </m:t>
                          </m:r>
                          <m:m>
                            <m:mPr>
                              <m:mcs>
                                <m:mc>
                                  <m:mcPr>
                                    <m:count m:val="1"/>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1</m:t>
                                    </m:r>
                                    <m:r>
                                      <a:rPr lang="es-MX" sz="2400" i="1">
                                        <a:solidFill>
                                          <a:schemeClr val="tx1"/>
                                        </a:solidFill>
                                        <a:latin typeface="Cambria Math" panose="02040503050406030204" pitchFamily="18" charset="0"/>
                                      </a:rPr>
                                      <m:t>𝑛</m:t>
                                    </m:r>
                                  </m:sub>
                                </m:sSub>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2</m:t>
                                    </m:r>
                                    <m:r>
                                      <a:rPr lang="es-MX" sz="2400" i="1">
                                        <a:solidFill>
                                          <a:schemeClr val="tx1"/>
                                        </a:solidFill>
                                        <a:latin typeface="Cambria Math" panose="02040503050406030204" pitchFamily="18" charset="0"/>
                                      </a:rPr>
                                      <m:t>𝑛</m:t>
                                    </m:r>
                                  </m:sub>
                                </m:sSub>
                              </m:e>
                            </m:mr>
                            <m:mr>
                              <m:e>
                                <m:r>
                                  <a:rPr lang="es-MX" sz="2400" i="1">
                                    <a:solidFill>
                                      <a:schemeClr val="tx1"/>
                                    </a:solidFill>
                                    <a:latin typeface="Cambria Math" panose="02040503050406030204" pitchFamily="18" charset="0"/>
                                  </a:rPr>
                                  <m:t>  </m:t>
                                </m:r>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𝑚𝑛</m:t>
                                        </m:r>
                                      </m:sub>
                                    </m:sSub>
                                  </m:e>
                                </m:eqArr>
                              </m:e>
                            </m:mr>
                          </m:m>
                        </m:e>
                      </m:d>
                    </m:oMath>
                  </m:oMathPara>
                </a14:m>
                <a:endParaRPr lang="es-MX" sz="2400" dirty="0">
                  <a:solidFill>
                    <a:schemeClr val="tx1"/>
                  </a:solidFill>
                </a:endParaRPr>
              </a:p>
              <a:p>
                <a:pPr marL="0" indent="0">
                  <a:buNone/>
                </a:pPr>
                <a:r>
                  <a:rPr lang="es-MX" sz="2400" dirty="0" smtClean="0">
                    <a:solidFill>
                      <a:schemeClr val="tx1"/>
                    </a:solidFill>
                  </a:rPr>
                  <a:t>Es </a:t>
                </a:r>
                <a:r>
                  <a:rPr lang="es-MX" sz="2400" dirty="0">
                    <a:solidFill>
                      <a:schemeClr val="tx1"/>
                    </a:solidFill>
                  </a:rPr>
                  <a:t>decir, A+ B es la matriz m x n que se obtiene al sumar las componentes  correspondientes de A y B.</a:t>
                </a:r>
              </a:p>
              <a:p>
                <a:pPr marL="0" indent="0">
                  <a:buNone/>
                </a:pPr>
                <a:r>
                  <a:rPr lang="es-MX" sz="2400" dirty="0" smtClean="0">
                    <a:solidFill>
                      <a:schemeClr val="tx1"/>
                    </a:solidFill>
                  </a:rPr>
                  <a:t>Se </a:t>
                </a:r>
                <a:r>
                  <a:rPr lang="es-MX" sz="2400" dirty="0">
                    <a:solidFill>
                      <a:schemeClr val="tx1"/>
                    </a:solidFill>
                  </a:rPr>
                  <a:t>define únicamente cuando las matrices son del mismo tamaño  por ejemplo de 2 x 2, 3 x 3, etc. </a:t>
                </a:r>
              </a:p>
              <a:p>
                <a:endParaRPr lang="es-MX" sz="2400" dirty="0">
                  <a:solidFill>
                    <a:schemeClr val="tx1"/>
                  </a:solidFill>
                </a:endParaRP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p:spTree>
    <p:extLst>
      <p:ext uri="{BB962C8B-B14F-4D97-AF65-F5344CB8AC3E}">
        <p14:creationId xmlns:p14="http://schemas.microsoft.com/office/powerpoint/2010/main" val="3287784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3" end="3"/>
                                            </p:txEl>
                                          </p:spTgt>
                                        </p:tgtEl>
                                        <p:attrNameLst>
                                          <p:attrName>style.visibility</p:attrName>
                                        </p:attrNameLst>
                                      </p:cBhvr>
                                      <p:to>
                                        <p:strVal val="visible"/>
                                      </p:to>
                                    </p:set>
                                    <p:anim to="" calcmode="lin" valueType="num">
                                      <p:cBhvr>
                                        <p:cTn id="22" dur="1" fill="hold"/>
                                        <p:tgtEl>
                                          <p:spTgt spid="19558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4" end="4"/>
                                            </p:txEl>
                                          </p:spTgt>
                                        </p:tgtEl>
                                        <p:attrNameLst>
                                          <p:attrName>style.visibility</p:attrName>
                                        </p:attrNameLst>
                                      </p:cBhvr>
                                      <p:to>
                                        <p:strVal val="visible"/>
                                      </p:to>
                                    </p:set>
                                    <p:anim to="" calcmode="lin" valueType="num">
                                      <p:cBhvr>
                                        <p:cTn id="27" dur="1" fill="hold"/>
                                        <p:tgtEl>
                                          <p:spTgt spid="19558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5" end="5"/>
                                            </p:txEl>
                                          </p:spTgt>
                                        </p:tgtEl>
                                        <p:attrNameLst>
                                          <p:attrName>style.visibility</p:attrName>
                                        </p:attrNameLst>
                                      </p:cBhvr>
                                      <p:to>
                                        <p:strVal val="visible"/>
                                      </p:to>
                                    </p:set>
                                    <p:anim to="" calcmode="lin" valueType="num">
                                      <p:cBhvr>
                                        <p:cTn id="32" dur="1" fill="hold"/>
                                        <p:tgtEl>
                                          <p:spTgt spid="195587">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7" end="7"/>
                                            </p:txEl>
                                          </p:spTgt>
                                        </p:tgtEl>
                                        <p:attrNameLst>
                                          <p:attrName>style.visibility</p:attrName>
                                        </p:attrNameLst>
                                      </p:cBhvr>
                                      <p:to>
                                        <p:strVal val="visible"/>
                                      </p:to>
                                    </p:set>
                                    <p:anim to="" calcmode="lin" valueType="num">
                                      <p:cBhvr>
                                        <p:cTn id="37" dur="1" fill="hold"/>
                                        <p:tgtEl>
                                          <p:spTgt spid="195587">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smtClean="0">
                    <a:solidFill>
                      <a:schemeClr val="tx1"/>
                    </a:solidFill>
                  </a:rPr>
                  <a:t>Multiplicación </a:t>
                </a:r>
                <a:r>
                  <a:rPr lang="es-MX" sz="2400" b="1" dirty="0">
                    <a:solidFill>
                      <a:schemeClr val="tx1"/>
                    </a:solidFill>
                  </a:rPr>
                  <a:t>de una matriz por un escalar </a:t>
                </a:r>
              </a:p>
              <a:p>
                <a:pPr marL="0" indent="0">
                  <a:buNone/>
                </a:pPr>
                <a:r>
                  <a:rPr lang="es-MX" sz="2400" dirty="0" smtClean="0">
                    <a:solidFill>
                      <a:schemeClr val="tx1"/>
                    </a:solidFill>
                  </a:rPr>
                  <a:t>Si A </a:t>
                </a:r>
                <a:r>
                  <a:rPr lang="es-MX" sz="2400" dirty="0">
                    <a:solidFill>
                      <a:schemeClr val="tx1"/>
                    </a:solidFill>
                  </a:rPr>
                  <a:t>=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𝑖𝑗</m:t>
                            </m:r>
                          </m:sub>
                        </m:sSub>
                      </m:e>
                    </m:d>
                  </m:oMath>
                </a14:m>
                <a:r>
                  <a:rPr lang="es-MX" sz="2400" dirty="0">
                    <a:solidFill>
                      <a:schemeClr val="tx1"/>
                    </a:solidFill>
                  </a:rPr>
                  <a:t> es una matriz de m x n y si </a:t>
                </a:r>
                <a14:m>
                  <m:oMath xmlns:m="http://schemas.openxmlformats.org/officeDocument/2006/math">
                    <m:r>
                      <a:rPr lang="es-MX" sz="2400" i="1">
                        <a:solidFill>
                          <a:schemeClr val="tx1"/>
                        </a:solidFill>
                        <a:latin typeface="Cambria Math"/>
                        <a:ea typeface="Cambria Math"/>
                      </a:rPr>
                      <m:t>𝛼</m:t>
                    </m:r>
                  </m:oMath>
                </a14:m>
                <a:r>
                  <a:rPr lang="es-MX" sz="2400" dirty="0">
                    <a:solidFill>
                      <a:schemeClr val="tx1"/>
                    </a:solidFill>
                  </a:rPr>
                  <a:t> es un escalar, entonces la matriz m x n, </a:t>
                </a:r>
                <a14:m>
                  <m:oMath xmlns:m="http://schemas.openxmlformats.org/officeDocument/2006/math">
                    <m:r>
                      <a:rPr lang="es-MX" sz="2400" i="1">
                        <a:solidFill>
                          <a:schemeClr val="tx1"/>
                        </a:solidFill>
                        <a:latin typeface="Cambria Math"/>
                        <a:ea typeface="Cambria Math"/>
                      </a:rPr>
                      <m:t>𝛼</m:t>
                    </m:r>
                  </m:oMath>
                </a14:m>
                <a:r>
                  <a:rPr lang="es-MX" sz="2400" dirty="0">
                    <a:solidFill>
                      <a:schemeClr val="tx1"/>
                    </a:solidFill>
                  </a:rPr>
                  <a:t>A , esta dada por:</a:t>
                </a:r>
              </a:p>
              <a:p>
                <a:pPr marL="0" indent="0">
                  <a:buNone/>
                </a:pPr>
                <a:r>
                  <a:rPr lang="es-ES" sz="2400" dirty="0">
                    <a:solidFill>
                      <a:schemeClr val="tx1"/>
                    </a:solidFill>
                  </a:rPr>
                  <a:t>( a  b  c ) </a:t>
                </a:r>
                <a14:m>
                  <m:oMath xmlns:m="http://schemas.openxmlformats.org/officeDocument/2006/math">
                    <m:d>
                      <m:dPr>
                        <m:ctrlPr>
                          <a:rPr lang="es-ES" sz="2400" i="1">
                            <a:solidFill>
                              <a:schemeClr val="tx1"/>
                            </a:solidFill>
                            <a:latin typeface="Cambria Math"/>
                          </a:rPr>
                        </m:ctrlPr>
                      </m:dPr>
                      <m:e>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𝐷</m:t>
                            </m:r>
                          </m:e>
                          <m:e>
                            <m:r>
                              <a:rPr lang="es-MX" sz="2400" i="1">
                                <a:solidFill>
                                  <a:schemeClr val="tx1"/>
                                </a:solidFill>
                                <a:latin typeface="Cambria Math" panose="02040503050406030204" pitchFamily="18" charset="0"/>
                              </a:rPr>
                              <m:t>𝐸</m:t>
                            </m:r>
                          </m:e>
                          <m:e>
                            <m:r>
                              <a:rPr lang="es-MX" sz="2400" i="1">
                                <a:solidFill>
                                  <a:schemeClr val="tx1"/>
                                </a:solidFill>
                                <a:latin typeface="Cambria Math" panose="02040503050406030204" pitchFamily="18" charset="0"/>
                              </a:rPr>
                              <m:t>𝐹</m:t>
                            </m:r>
                          </m:e>
                        </m:eqArr>
                      </m:e>
                    </m:d>
                  </m:oMath>
                </a14:m>
                <a:r>
                  <a:rPr lang="es-ES" sz="2400" dirty="0">
                    <a:solidFill>
                      <a:schemeClr val="tx1"/>
                    </a:solidFill>
                  </a:rPr>
                  <a:t>  = </a:t>
                </a:r>
                <a:r>
                  <a:rPr lang="es-ES" sz="2400" dirty="0" err="1">
                    <a:solidFill>
                      <a:schemeClr val="tx1"/>
                    </a:solidFill>
                  </a:rPr>
                  <a:t>a.d</a:t>
                </a:r>
                <a:r>
                  <a:rPr lang="es-ES" sz="2400" dirty="0">
                    <a:solidFill>
                      <a:schemeClr val="tx1"/>
                    </a:solidFill>
                  </a:rPr>
                  <a:t> + </a:t>
                </a:r>
                <a:r>
                  <a:rPr lang="es-ES" sz="2400" dirty="0" err="1">
                    <a:solidFill>
                      <a:schemeClr val="tx1"/>
                    </a:solidFill>
                  </a:rPr>
                  <a:t>b.e</a:t>
                </a:r>
                <a:r>
                  <a:rPr lang="es-ES" sz="2400" dirty="0">
                    <a:solidFill>
                      <a:schemeClr val="tx1"/>
                    </a:solidFill>
                  </a:rPr>
                  <a:t> + </a:t>
                </a:r>
                <a:r>
                  <a:rPr lang="es-ES" sz="2400" dirty="0" err="1">
                    <a:solidFill>
                      <a:schemeClr val="tx1"/>
                    </a:solidFill>
                  </a:rPr>
                  <a:t>c.f</a:t>
                </a:r>
                <a:r>
                  <a:rPr lang="es-ES" sz="2400" dirty="0">
                    <a:solidFill>
                      <a:schemeClr val="tx1"/>
                    </a:solidFill>
                  </a:rPr>
                  <a:t> </a:t>
                </a:r>
              </a:p>
              <a:p>
                <a:pPr marL="0" indent="0" algn="ctr">
                  <a:buNone/>
                </a:pPr>
                <a:r>
                  <a:rPr lang="es-MX" sz="2400" dirty="0">
                    <a:solidFill>
                      <a:schemeClr val="tx1"/>
                    </a:solidFill>
                  </a:rPr>
                  <a:t> </a:t>
                </a:r>
                <a14:m>
                  <m:oMath xmlns:m="http://schemas.openxmlformats.org/officeDocument/2006/math">
                    <m:r>
                      <a:rPr lang="es-MX" sz="2400" i="1">
                        <a:solidFill>
                          <a:schemeClr val="tx1"/>
                        </a:solidFill>
                        <a:latin typeface="Cambria Math" panose="02040503050406030204" pitchFamily="18" charset="0"/>
                      </a:rPr>
                      <m:t>𝑎𝐴</m:t>
                    </m:r>
                    <m:r>
                      <a:rPr lang="es-MX" sz="2400" i="1">
                        <a:solidFill>
                          <a:schemeClr val="tx1"/>
                        </a:solidFill>
                        <a:latin typeface="Cambria Math" panose="02040503050406030204" pitchFamily="18" charset="0"/>
                      </a:rPr>
                      <m:t>=</m:t>
                    </m:r>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𝑎𝑎</m:t>
                            </m:r>
                          </m:e>
                          <m:sub>
                            <m:r>
                              <a:rPr lang="es-MX" sz="2400" i="1">
                                <a:solidFill>
                                  <a:schemeClr val="tx1"/>
                                </a:solidFill>
                                <a:latin typeface="Cambria Math" panose="02040503050406030204" pitchFamily="18" charset="0"/>
                              </a:rPr>
                              <m:t>𝑖𝑗</m:t>
                            </m:r>
                          </m:sub>
                        </m:sSub>
                      </m:e>
                    </m:d>
                    <m:r>
                      <a:rPr lang="es-MX" sz="2400" i="1">
                        <a:solidFill>
                          <a:schemeClr val="tx1"/>
                        </a:solidFill>
                        <a:latin typeface="Cambria Math" panose="02040503050406030204" pitchFamily="18" charset="0"/>
                      </a:rPr>
                      <m:t>= </m:t>
                    </m:r>
                    <m:d>
                      <m:dPr>
                        <m:begChr m:val="["/>
                        <m:endChr m:val="]"/>
                        <m:ctrlPr>
                          <a:rPr lang="es-MX" sz="2400" i="1">
                            <a:solidFill>
                              <a:schemeClr val="tx1"/>
                            </a:solidFill>
                            <a:latin typeface="Cambria Math"/>
                          </a:rPr>
                        </m:ctrlPr>
                      </m:dPr>
                      <m:e>
                        <m:m>
                          <m:mPr>
                            <m:mcs>
                              <m:mc>
                                <m:mcPr>
                                  <m:count m:val="3"/>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𝑎𝑎</m:t>
                                  </m:r>
                                </m:e>
                                <m:sub>
                                  <m:r>
                                    <a:rPr lang="es-MX" sz="2400" i="1">
                                      <a:solidFill>
                                        <a:schemeClr val="tx1"/>
                                      </a:solidFill>
                                      <a:latin typeface="Cambria Math" panose="02040503050406030204" pitchFamily="18" charset="0"/>
                                    </a:rPr>
                                    <m:t>11</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𝑎𝑎</m:t>
                                  </m:r>
                                </m:e>
                                <m:sub>
                                  <m:r>
                                    <a:rPr lang="es-MX" sz="2400" i="1">
                                      <a:solidFill>
                                        <a:schemeClr val="tx1"/>
                                      </a:solidFill>
                                      <a:latin typeface="Cambria Math" panose="02040503050406030204" pitchFamily="18" charset="0"/>
                                    </a:rPr>
                                    <m:t>12</m:t>
                                  </m:r>
                                </m:sub>
                              </m:sSub>
                            </m:e>
                            <m:e>
                              <m:r>
                                <a:rPr lang="es-MX" sz="2400" i="1">
                                  <a:solidFill>
                                    <a:schemeClr val="tx1"/>
                                  </a:solidFill>
                                  <a:latin typeface="Cambria Math" panose="02040503050406030204" pitchFamily="18" charset="0"/>
                                </a:rPr>
                                <m:t>…</m:t>
                              </m:r>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𝑎𝑎</m:t>
                                  </m:r>
                                </m:e>
                                <m:sub>
                                  <m:r>
                                    <a:rPr lang="es-MX" sz="2400" i="1">
                                      <a:solidFill>
                                        <a:schemeClr val="tx1"/>
                                      </a:solidFill>
                                      <a:latin typeface="Cambria Math" panose="02040503050406030204" pitchFamily="18" charset="0"/>
                                    </a:rPr>
                                    <m:t>21</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𝑎𝑎</m:t>
                                  </m:r>
                                </m:e>
                                <m:sub>
                                  <m:r>
                                    <a:rPr lang="es-MX" sz="2400" i="1">
                                      <a:solidFill>
                                        <a:schemeClr val="tx1"/>
                                      </a:solidFill>
                                      <a:latin typeface="Cambria Math" panose="02040503050406030204" pitchFamily="18" charset="0"/>
                                    </a:rPr>
                                    <m:t>22</m:t>
                                  </m:r>
                                </m:sub>
                              </m:sSub>
                            </m:e>
                            <m:e>
                              <m:r>
                                <a:rPr lang="es-MX" sz="2400" i="1">
                                  <a:solidFill>
                                    <a:schemeClr val="tx1"/>
                                  </a:solidFill>
                                  <a:latin typeface="Cambria Math" panose="02040503050406030204" pitchFamily="18" charset="0"/>
                                </a:rPr>
                                <m:t>…</m:t>
                              </m:r>
                            </m:e>
                          </m:mr>
                          <m:mr>
                            <m:e>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𝑎𝑎</m:t>
                                      </m:r>
                                    </m:e>
                                    <m:sub>
                                      <m:r>
                                        <a:rPr lang="es-MX" sz="2400" i="1">
                                          <a:solidFill>
                                            <a:schemeClr val="tx1"/>
                                          </a:solidFill>
                                          <a:latin typeface="Cambria Math" panose="02040503050406030204" pitchFamily="18" charset="0"/>
                                        </a:rPr>
                                        <m:t>𝑥𝑡</m:t>
                                      </m:r>
                                    </m:sub>
                                  </m:sSub>
                                </m:e>
                              </m:eqArr>
                            </m:e>
                            <m:e>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𝑎𝑎</m:t>
                                      </m:r>
                                    </m:e>
                                    <m:sub>
                                      <m:r>
                                        <a:rPr lang="es-MX" sz="2400" i="1">
                                          <a:solidFill>
                                            <a:schemeClr val="tx1"/>
                                          </a:solidFill>
                                          <a:latin typeface="Cambria Math" panose="02040503050406030204" pitchFamily="18" charset="0"/>
                                        </a:rPr>
                                        <m:t>𝑥</m:t>
                                      </m:r>
                                      <m:r>
                                        <a:rPr lang="es-MX" sz="2400" i="1">
                                          <a:solidFill>
                                            <a:schemeClr val="tx1"/>
                                          </a:solidFill>
                                          <a:latin typeface="Cambria Math" panose="02040503050406030204" pitchFamily="18" charset="0"/>
                                        </a:rPr>
                                        <m:t>2</m:t>
                                      </m:r>
                                    </m:sub>
                                  </m:sSub>
                                </m:e>
                              </m:eqArr>
                            </m:e>
                            <m:e>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r>
                                    <a:rPr lang="es-MX" sz="2400" i="1">
                                      <a:solidFill>
                                        <a:schemeClr val="tx1"/>
                                      </a:solidFill>
                                      <a:latin typeface="Cambria Math" panose="02040503050406030204" pitchFamily="18" charset="0"/>
                                    </a:rPr>
                                    <m:t>…</m:t>
                                  </m:r>
                                </m:e>
                              </m:eqArr>
                            </m:e>
                          </m:mr>
                        </m:m>
                        <m:r>
                          <a:rPr lang="es-MX" sz="2400" i="1">
                            <a:solidFill>
                              <a:schemeClr val="tx1"/>
                            </a:solidFill>
                            <a:latin typeface="Cambria Math" panose="02040503050406030204" pitchFamily="18" charset="0"/>
                          </a:rPr>
                          <m:t>     </m:t>
                        </m:r>
                        <m:m>
                          <m:mPr>
                            <m:mcs>
                              <m:mc>
                                <m:mcPr>
                                  <m:count m:val="1"/>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𝑎𝑎</m:t>
                                  </m:r>
                                </m:e>
                                <m:sub>
                                  <m:r>
                                    <a:rPr lang="es-MX" sz="2400" i="1">
                                      <a:solidFill>
                                        <a:schemeClr val="tx1"/>
                                      </a:solidFill>
                                      <a:latin typeface="Cambria Math" panose="02040503050406030204" pitchFamily="18" charset="0"/>
                                    </a:rPr>
                                    <m:t>1</m:t>
                                  </m:r>
                                  <m:r>
                                    <a:rPr lang="es-MX" sz="2400" i="1">
                                      <a:solidFill>
                                        <a:schemeClr val="tx1"/>
                                      </a:solidFill>
                                      <a:latin typeface="Cambria Math" panose="02040503050406030204" pitchFamily="18" charset="0"/>
                                    </a:rPr>
                                    <m:t>𝑥</m:t>
                                  </m:r>
                                </m:sub>
                              </m:sSub>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𝑎𝑎</m:t>
                                  </m:r>
                                </m:e>
                                <m:sub>
                                  <m:r>
                                    <a:rPr lang="es-MX" sz="2400" i="1">
                                      <a:solidFill>
                                        <a:schemeClr val="tx1"/>
                                      </a:solidFill>
                                      <a:latin typeface="Cambria Math" panose="02040503050406030204" pitchFamily="18" charset="0"/>
                                    </a:rPr>
                                    <m:t>2</m:t>
                                  </m:r>
                                  <m:r>
                                    <a:rPr lang="es-MX" sz="2400" i="1">
                                      <a:solidFill>
                                        <a:schemeClr val="tx1"/>
                                      </a:solidFill>
                                      <a:latin typeface="Cambria Math" panose="02040503050406030204" pitchFamily="18" charset="0"/>
                                    </a:rPr>
                                    <m:t>𝑛</m:t>
                                  </m:r>
                                </m:sub>
                              </m:sSub>
                            </m:e>
                          </m:mr>
                          <m:mr>
                            <m:e>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𝑎𝑎</m:t>
                                      </m:r>
                                    </m:e>
                                    <m:sub>
                                      <m:r>
                                        <a:rPr lang="es-MX" sz="2400" i="1">
                                          <a:solidFill>
                                            <a:schemeClr val="tx1"/>
                                          </a:solidFill>
                                          <a:latin typeface="Cambria Math" panose="02040503050406030204" pitchFamily="18" charset="0"/>
                                        </a:rPr>
                                        <m:t>𝑥𝑛</m:t>
                                      </m:r>
                                    </m:sub>
                                  </m:sSub>
                                </m:e>
                              </m:eqArr>
                            </m:e>
                          </m:mr>
                        </m:m>
                      </m:e>
                    </m:d>
                  </m:oMath>
                </a14:m>
                <a:endParaRPr lang="es-MX" sz="2400" dirty="0">
                  <a:solidFill>
                    <a:schemeClr val="tx1"/>
                  </a:solidFill>
                </a:endParaRPr>
              </a:p>
              <a:p>
                <a:endParaRPr lang="es-MX" sz="2400" dirty="0">
                  <a:solidFill>
                    <a:schemeClr val="tx1"/>
                  </a:solidFill>
                </a:endParaRPr>
              </a:p>
              <a:p>
                <a:pPr marL="0" indent="0">
                  <a:buNone/>
                </a:pPr>
                <a:r>
                  <a:rPr lang="es-MX" sz="2400" dirty="0">
                    <a:solidFill>
                      <a:schemeClr val="tx1"/>
                    </a:solidFill>
                  </a:rPr>
                  <a:t>Esto es </a:t>
                </a:r>
                <a14:m>
                  <m:oMath xmlns:m="http://schemas.openxmlformats.org/officeDocument/2006/math">
                    <m:r>
                      <a:rPr lang="es-MX" sz="2400" i="1">
                        <a:solidFill>
                          <a:schemeClr val="tx1"/>
                        </a:solidFill>
                        <a:latin typeface="Cambria Math"/>
                        <a:ea typeface="Cambria Math"/>
                      </a:rPr>
                      <m:t>𝛼</m:t>
                    </m:r>
                    <m:r>
                      <m:rPr>
                        <m:sty m:val="p"/>
                      </m:rPr>
                      <a:rPr lang="es-MX" sz="2400">
                        <a:solidFill>
                          <a:schemeClr val="tx1"/>
                        </a:solidFill>
                        <a:latin typeface="Cambria Math"/>
                        <a:ea typeface="Cambria Math"/>
                      </a:rPr>
                      <m:t>A</m:t>
                    </m:r>
                  </m:oMath>
                </a14:m>
                <a:r>
                  <a:rPr lang="es-MX" sz="2400" dirty="0">
                    <a:solidFill>
                      <a:schemeClr val="tx1"/>
                    </a:solidFill>
                  </a:rPr>
                  <a:t>= (</a:t>
                </a:r>
                <a14:m>
                  <m:oMath xmlns:m="http://schemas.openxmlformats.org/officeDocument/2006/math">
                    <m:r>
                      <a:rPr lang="es-MX" sz="2400" i="1">
                        <a:solidFill>
                          <a:schemeClr val="tx1"/>
                        </a:solidFill>
                        <a:latin typeface="Cambria Math"/>
                        <a:ea typeface="Cambria Math"/>
                      </a:rPr>
                      <m:t>𝛼</m:t>
                    </m:r>
                    <m:sSub>
                      <m:sSubPr>
                        <m:ctrlPr>
                          <a:rPr lang="es-MX" sz="2400" i="1">
                            <a:solidFill>
                              <a:schemeClr val="tx1"/>
                            </a:solidFill>
                            <a:latin typeface="Cambria Math"/>
                            <a:ea typeface="Cambria Math"/>
                          </a:rPr>
                        </m:ctrlPr>
                      </m:sSubPr>
                      <m:e>
                        <m:r>
                          <a:rPr lang="es-MX" sz="2400" i="1">
                            <a:solidFill>
                              <a:schemeClr val="tx1"/>
                            </a:solidFill>
                            <a:latin typeface="Cambria Math"/>
                            <a:ea typeface="Cambria Math"/>
                          </a:rPr>
                          <m:t>𝑎</m:t>
                        </m:r>
                      </m:e>
                      <m:sub>
                        <m:r>
                          <a:rPr lang="es-MX" sz="2400" i="1">
                            <a:solidFill>
                              <a:schemeClr val="tx1"/>
                            </a:solidFill>
                            <a:latin typeface="Cambria Math"/>
                            <a:ea typeface="Cambria Math"/>
                          </a:rPr>
                          <m:t>𝑖𝑗</m:t>
                        </m:r>
                      </m:sub>
                    </m:sSub>
                    <m:r>
                      <a:rPr lang="es-MX" sz="2400" i="1">
                        <a:solidFill>
                          <a:schemeClr val="tx1"/>
                        </a:solidFill>
                        <a:latin typeface="Cambria Math"/>
                        <a:ea typeface="Cambria Math"/>
                      </a:rPr>
                      <m:t>)</m:t>
                    </m:r>
                  </m:oMath>
                </a14:m>
                <a:r>
                  <a:rPr lang="es-MX" sz="2400" dirty="0">
                    <a:solidFill>
                      <a:schemeClr val="tx1"/>
                    </a:solidFill>
                  </a:rPr>
                  <a:t> es la matriz obtenida al multiplicar cada componente de A por </a:t>
                </a:r>
                <a14:m>
                  <m:oMath xmlns:m="http://schemas.openxmlformats.org/officeDocument/2006/math">
                    <m:r>
                      <a:rPr lang="es-MX" sz="2400" i="1">
                        <a:solidFill>
                          <a:schemeClr val="tx1"/>
                        </a:solidFill>
                        <a:latin typeface="Cambria Math"/>
                        <a:ea typeface="Cambria Math"/>
                      </a:rPr>
                      <m:t>𝛼</m:t>
                    </m:r>
                    <m:r>
                      <a:rPr lang="es-MX" sz="2400">
                        <a:solidFill>
                          <a:schemeClr val="tx1"/>
                        </a:solidFill>
                        <a:latin typeface="Cambria Math"/>
                        <a:ea typeface="Cambria Math"/>
                      </a:rPr>
                      <m:t>, </m:t>
                    </m:r>
                    <m:r>
                      <m:rPr>
                        <m:sty m:val="p"/>
                      </m:rPr>
                      <a:rPr lang="es-MX" sz="2400">
                        <a:solidFill>
                          <a:schemeClr val="tx1"/>
                        </a:solidFill>
                        <a:latin typeface="Cambria Math"/>
                        <a:ea typeface="Cambria Math"/>
                      </a:rPr>
                      <m:t>si</m:t>
                    </m:r>
                  </m:oMath>
                </a14:m>
                <a:r>
                  <a:rPr lang="es-MX" sz="2400" dirty="0">
                    <a:solidFill>
                      <a:schemeClr val="tx1"/>
                    </a:solidFill>
                  </a:rPr>
                  <a:t> </a:t>
                </a:r>
                <a14:m>
                  <m:oMath xmlns:m="http://schemas.openxmlformats.org/officeDocument/2006/math">
                    <m:r>
                      <a:rPr lang="es-MX" sz="2400" i="1">
                        <a:solidFill>
                          <a:schemeClr val="tx1"/>
                        </a:solidFill>
                        <a:latin typeface="Cambria Math"/>
                        <a:ea typeface="Cambria Math"/>
                      </a:rPr>
                      <m:t>𝛼</m:t>
                    </m:r>
                    <m:r>
                      <m:rPr>
                        <m:sty m:val="p"/>
                      </m:rPr>
                      <a:rPr lang="es-MX" sz="2400">
                        <a:solidFill>
                          <a:schemeClr val="tx1"/>
                        </a:solidFill>
                        <a:latin typeface="Cambria Math" panose="02040503050406030204" pitchFamily="18" charset="0"/>
                        <a:ea typeface="Cambria Math"/>
                      </a:rPr>
                      <m:t>A</m:t>
                    </m:r>
                    <m:r>
                      <a:rPr lang="es-MX" sz="2400">
                        <a:solidFill>
                          <a:schemeClr val="tx1"/>
                        </a:solidFill>
                        <a:latin typeface="Cambria Math"/>
                        <a:ea typeface="Cambria Math"/>
                      </a:rPr>
                      <m:t>=</m:t>
                    </m:r>
                    <m:r>
                      <m:rPr>
                        <m:sty m:val="p"/>
                      </m:rPr>
                      <a:rPr lang="es-MX" sz="2400">
                        <a:solidFill>
                          <a:schemeClr val="tx1"/>
                        </a:solidFill>
                        <a:latin typeface="Cambria Math"/>
                        <a:ea typeface="Cambria Math"/>
                      </a:rPr>
                      <m:t>B</m:t>
                    </m:r>
                    <m:r>
                      <a:rPr lang="es-MX" sz="2400">
                        <a:solidFill>
                          <a:schemeClr val="tx1"/>
                        </a:solidFill>
                        <a:latin typeface="Cambria Math"/>
                        <a:ea typeface="Cambria Math"/>
                      </a:rPr>
                      <m:t> </m:t>
                    </m:r>
                  </m:oMath>
                </a14:m>
                <a:r>
                  <a:rPr lang="es-MX" sz="2400" dirty="0">
                    <a:solidFill>
                      <a:schemeClr val="tx1"/>
                    </a:solidFill>
                  </a:rPr>
                  <a:t>(</a:t>
                </a:r>
                <a14:m>
                  <m:oMath xmlns:m="http://schemas.openxmlformats.org/officeDocument/2006/math">
                    <m:sSub>
                      <m:sSubPr>
                        <m:ctrlPr>
                          <a:rPr lang="es-MX" sz="2400" i="1">
                            <a:solidFill>
                              <a:schemeClr val="tx1"/>
                            </a:solidFill>
                            <a:latin typeface="Cambria Math"/>
                            <a:ea typeface="Cambria Math"/>
                          </a:rPr>
                        </m:ctrlPr>
                      </m:sSubPr>
                      <m:e>
                        <m:r>
                          <a:rPr lang="es-MX" sz="2400" i="1">
                            <a:solidFill>
                              <a:schemeClr val="tx1"/>
                            </a:solidFill>
                            <a:latin typeface="Cambria Math"/>
                            <a:ea typeface="Cambria Math"/>
                          </a:rPr>
                          <m:t>𝑏</m:t>
                        </m:r>
                      </m:e>
                      <m:sub>
                        <m:r>
                          <a:rPr lang="es-MX" sz="2400" i="1">
                            <a:solidFill>
                              <a:schemeClr val="tx1"/>
                            </a:solidFill>
                            <a:latin typeface="Cambria Math"/>
                            <a:ea typeface="Cambria Math"/>
                          </a:rPr>
                          <m:t>𝑖𝑗</m:t>
                        </m:r>
                      </m:sub>
                    </m:sSub>
                    <m:r>
                      <a:rPr lang="es-MX" sz="2400" i="1">
                        <a:solidFill>
                          <a:schemeClr val="tx1"/>
                        </a:solidFill>
                        <a:latin typeface="Cambria Math"/>
                        <a:ea typeface="Cambria Math"/>
                      </a:rPr>
                      <m:t>)</m:t>
                    </m:r>
                  </m:oMath>
                </a14:m>
                <a:r>
                  <a:rPr lang="es-MX" sz="2400" dirty="0">
                    <a:solidFill>
                      <a:schemeClr val="tx1"/>
                    </a:solidFill>
                  </a:rPr>
                  <a:t>, entonces </a:t>
                </a:r>
                <a14:m>
                  <m:oMath xmlns:m="http://schemas.openxmlformats.org/officeDocument/2006/math">
                    <m:sSub>
                      <m:sSubPr>
                        <m:ctrlPr>
                          <a:rPr lang="es-MX" sz="2400" i="1">
                            <a:solidFill>
                              <a:schemeClr val="tx1"/>
                            </a:solidFill>
                            <a:latin typeface="Cambria Math"/>
                            <a:ea typeface="Cambria Math"/>
                          </a:rPr>
                        </m:ctrlPr>
                      </m:sSubPr>
                      <m:e>
                        <m:r>
                          <a:rPr lang="es-MX" sz="2400" i="1">
                            <a:solidFill>
                              <a:schemeClr val="tx1"/>
                            </a:solidFill>
                            <a:latin typeface="Cambria Math"/>
                            <a:ea typeface="Cambria Math"/>
                          </a:rPr>
                          <m:t>𝑏</m:t>
                        </m:r>
                      </m:e>
                      <m:sub>
                        <m:r>
                          <a:rPr lang="es-MX" sz="2400" i="1">
                            <a:solidFill>
                              <a:schemeClr val="tx1"/>
                            </a:solidFill>
                            <a:latin typeface="Cambria Math"/>
                            <a:ea typeface="Cambria Math"/>
                          </a:rPr>
                          <m:t>𝑖𝑗</m:t>
                        </m:r>
                      </m:sub>
                    </m:sSub>
                  </m:oMath>
                </a14:m>
                <a:r>
                  <a:rPr lang="es-MX" sz="2400" dirty="0">
                    <a:solidFill>
                      <a:schemeClr val="tx1"/>
                    </a:solidFill>
                  </a:rPr>
                  <a:t>= </a:t>
                </a:r>
                <a14:m>
                  <m:oMath xmlns:m="http://schemas.openxmlformats.org/officeDocument/2006/math">
                    <m:r>
                      <a:rPr lang="es-MX" sz="2400" i="1">
                        <a:solidFill>
                          <a:schemeClr val="tx1"/>
                        </a:solidFill>
                        <a:latin typeface="Cambria Math"/>
                        <a:ea typeface="Cambria Math"/>
                      </a:rPr>
                      <m:t>𝛼</m:t>
                    </m:r>
                    <m:sSub>
                      <m:sSubPr>
                        <m:ctrlPr>
                          <a:rPr lang="es-MX" sz="2400" i="1">
                            <a:solidFill>
                              <a:schemeClr val="tx1"/>
                            </a:solidFill>
                            <a:latin typeface="Cambria Math"/>
                            <a:ea typeface="Cambria Math"/>
                          </a:rPr>
                        </m:ctrlPr>
                      </m:sSubPr>
                      <m:e>
                        <m:r>
                          <a:rPr lang="es-MX" sz="2400" i="1">
                            <a:solidFill>
                              <a:schemeClr val="tx1"/>
                            </a:solidFill>
                            <a:latin typeface="Cambria Math"/>
                            <a:ea typeface="Cambria Math"/>
                          </a:rPr>
                          <m:t>𝑎</m:t>
                        </m:r>
                      </m:e>
                      <m:sub>
                        <m:r>
                          <a:rPr lang="es-MX" sz="2400" i="1">
                            <a:solidFill>
                              <a:schemeClr val="tx1"/>
                            </a:solidFill>
                            <a:latin typeface="Cambria Math"/>
                            <a:ea typeface="Cambria Math"/>
                          </a:rPr>
                          <m:t>𝑖𝑗</m:t>
                        </m:r>
                      </m:sub>
                    </m:sSub>
                  </m:oMath>
                </a14:m>
                <a:r>
                  <a:rPr lang="es-MX" sz="2400" dirty="0">
                    <a:solidFill>
                      <a:schemeClr val="tx1"/>
                    </a:solidFill>
                  </a:rPr>
                  <a:t> para i = 1,2, …, m y j = 1,2,…,n.</a:t>
                </a: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b="-9853"/>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p:spTree>
    <p:extLst>
      <p:ext uri="{BB962C8B-B14F-4D97-AF65-F5344CB8AC3E}">
        <p14:creationId xmlns:p14="http://schemas.microsoft.com/office/powerpoint/2010/main" val="4187720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5" end="5"/>
                                            </p:txEl>
                                          </p:spTgt>
                                        </p:tgtEl>
                                        <p:attrNameLst>
                                          <p:attrName>style.visibility</p:attrName>
                                        </p:attrNameLst>
                                      </p:cBhvr>
                                      <p:to>
                                        <p:strVal val="visible"/>
                                      </p:to>
                                    </p:set>
                                    <p:anim to="" calcmode="lin" valueType="num">
                                      <p:cBhvr>
                                        <p:cTn id="32" dur="1" fill="hold"/>
                                        <p:tgtEl>
                                          <p:spTgt spid="195587">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6" end="6"/>
                                            </p:txEl>
                                          </p:spTgt>
                                        </p:tgtEl>
                                        <p:attrNameLst>
                                          <p:attrName>style.visibility</p:attrName>
                                        </p:attrNameLst>
                                      </p:cBhvr>
                                      <p:to>
                                        <p:strVal val="visible"/>
                                      </p:to>
                                    </p:set>
                                    <p:anim to="" calcmode="lin" valueType="num">
                                      <p:cBhvr>
                                        <p:cTn id="37" dur="1" fill="hold"/>
                                        <p:tgtEl>
                                          <p:spTgt spid="195587">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dirty="0" smtClean="0">
                    <a:solidFill>
                      <a:schemeClr val="tx1"/>
                    </a:solidFill>
                  </a:rPr>
                  <a:t>Sean </a:t>
                </a:r>
                <a:r>
                  <a:rPr lang="es-MX" sz="2400" dirty="0">
                    <a:solidFill>
                      <a:schemeClr val="tx1"/>
                    </a:solidFill>
                  </a:rPr>
                  <a:t>A, b y C tres matrices  de m x n y sean </a:t>
                </a:r>
                <a14:m>
                  <m:oMath xmlns:m="http://schemas.openxmlformats.org/officeDocument/2006/math">
                    <m:r>
                      <a:rPr lang="es-MX" sz="2400" i="1">
                        <a:solidFill>
                          <a:schemeClr val="tx1"/>
                        </a:solidFill>
                        <a:latin typeface="Cambria Math"/>
                        <a:ea typeface="Cambria Math"/>
                      </a:rPr>
                      <m:t>𝛼</m:t>
                    </m:r>
                  </m:oMath>
                </a14:m>
                <a:r>
                  <a:rPr lang="es-MX" sz="2400" dirty="0">
                    <a:solidFill>
                      <a:schemeClr val="tx1"/>
                    </a:solidFill>
                  </a:rPr>
                  <a:t> y </a:t>
                </a:r>
                <a14:m>
                  <m:oMath xmlns:m="http://schemas.openxmlformats.org/officeDocument/2006/math">
                    <m:r>
                      <a:rPr lang="es-MX" sz="2400" i="1">
                        <a:solidFill>
                          <a:schemeClr val="tx1"/>
                        </a:solidFill>
                        <a:latin typeface="Cambria Math"/>
                        <a:ea typeface="Cambria Math"/>
                      </a:rPr>
                      <m:t>𝛽</m:t>
                    </m:r>
                  </m:oMath>
                </a14:m>
                <a:r>
                  <a:rPr lang="es-MX" sz="2400" dirty="0">
                    <a:solidFill>
                      <a:schemeClr val="tx1"/>
                    </a:solidFill>
                  </a:rPr>
                  <a:t> dos escalares entonces :</a:t>
                </a:r>
              </a:p>
              <a:p>
                <a:pPr>
                  <a:buFont typeface="+mj-lt"/>
                  <a:buAutoNum type="arabicPeriod"/>
                </a:pPr>
                <a:r>
                  <a:rPr lang="es-MX" sz="2400" dirty="0">
                    <a:solidFill>
                      <a:schemeClr val="tx1"/>
                    </a:solidFill>
                  </a:rPr>
                  <a:t>A +0 = A</a:t>
                </a:r>
              </a:p>
              <a:p>
                <a:pPr>
                  <a:buFont typeface="+mj-lt"/>
                  <a:buAutoNum type="arabicPeriod"/>
                </a:pPr>
                <a:r>
                  <a:rPr lang="es-MX" sz="2400" dirty="0">
                    <a:solidFill>
                      <a:schemeClr val="tx1"/>
                    </a:solidFill>
                  </a:rPr>
                  <a:t>A0 = 0</a:t>
                </a:r>
              </a:p>
              <a:p>
                <a:pPr>
                  <a:buFont typeface="+mj-lt"/>
                  <a:buAutoNum type="arabicPeriod"/>
                </a:pPr>
                <a:r>
                  <a:rPr lang="es-MX" sz="2400" dirty="0">
                    <a:solidFill>
                      <a:schemeClr val="tx1"/>
                    </a:solidFill>
                  </a:rPr>
                  <a:t>A+B = B +A                          </a:t>
                </a:r>
              </a:p>
              <a:p>
                <a:pPr>
                  <a:buFont typeface="+mj-lt"/>
                  <a:buAutoNum type="arabicPeriod"/>
                </a:pPr>
                <a:r>
                  <a:rPr lang="es-MX" sz="2400" dirty="0">
                    <a:solidFill>
                      <a:schemeClr val="tx1"/>
                    </a:solidFill>
                  </a:rPr>
                  <a:t>(A + B) + C = A +(B + C) </a:t>
                </a:r>
              </a:p>
              <a:p>
                <a:pPr>
                  <a:buFont typeface="+mj-lt"/>
                  <a:buAutoNum type="arabicPeriod"/>
                </a:pPr>
                <a14:m>
                  <m:oMath xmlns:m="http://schemas.openxmlformats.org/officeDocument/2006/math">
                    <m:r>
                      <m:rPr>
                        <m:sty m:val="p"/>
                      </m:rPr>
                      <a:rPr lang="es-MX" sz="2400" i="0">
                        <a:solidFill>
                          <a:schemeClr val="tx1"/>
                        </a:solidFill>
                        <a:latin typeface="Cambria Math"/>
                        <a:ea typeface="Cambria Math"/>
                      </a:rPr>
                      <m:t>α</m:t>
                    </m:r>
                  </m:oMath>
                </a14:m>
                <a:r>
                  <a:rPr lang="es-MX" sz="2400" dirty="0">
                    <a:solidFill>
                      <a:schemeClr val="tx1"/>
                    </a:solidFill>
                  </a:rPr>
                  <a:t> (A + B ) = </a:t>
                </a:r>
                <a14:m>
                  <m:oMath xmlns:m="http://schemas.openxmlformats.org/officeDocument/2006/math">
                    <m:r>
                      <m:rPr>
                        <m:sty m:val="p"/>
                      </m:rPr>
                      <a:rPr lang="es-MX" sz="2400" i="0">
                        <a:solidFill>
                          <a:schemeClr val="tx1"/>
                        </a:solidFill>
                        <a:latin typeface="Cambria Math"/>
                        <a:ea typeface="Cambria Math"/>
                      </a:rPr>
                      <m:t>α</m:t>
                    </m:r>
                  </m:oMath>
                </a14:m>
                <a:r>
                  <a:rPr lang="es-MX" sz="2400" dirty="0">
                    <a:solidFill>
                      <a:schemeClr val="tx1"/>
                    </a:solidFill>
                  </a:rPr>
                  <a:t>A + </a:t>
                </a:r>
                <a14:m>
                  <m:oMath xmlns:m="http://schemas.openxmlformats.org/officeDocument/2006/math">
                    <m:r>
                      <m:rPr>
                        <m:sty m:val="p"/>
                      </m:rPr>
                      <a:rPr lang="es-MX" sz="2400" i="0">
                        <a:solidFill>
                          <a:schemeClr val="tx1"/>
                        </a:solidFill>
                        <a:latin typeface="Cambria Math"/>
                        <a:ea typeface="Cambria Math"/>
                      </a:rPr>
                      <m:t>αB</m:t>
                    </m:r>
                  </m:oMath>
                </a14:m>
                <a:endParaRPr lang="es-MX" sz="2400" dirty="0">
                  <a:solidFill>
                    <a:schemeClr val="tx1"/>
                  </a:solidFill>
                </a:endParaRPr>
              </a:p>
              <a:p>
                <a:pPr>
                  <a:buFont typeface="+mj-lt"/>
                  <a:buAutoNum type="arabicPeriod"/>
                </a:pPr>
                <a:r>
                  <a:rPr lang="es-MX" sz="2400" dirty="0">
                    <a:solidFill>
                      <a:schemeClr val="tx1"/>
                    </a:solidFill>
                  </a:rPr>
                  <a:t>1A =A </a:t>
                </a:r>
              </a:p>
              <a:p>
                <a:pPr>
                  <a:buFont typeface="+mj-lt"/>
                  <a:buAutoNum type="arabicPeriod"/>
                </a:pPr>
                <a:r>
                  <a:rPr lang="es-MX" sz="2400" dirty="0">
                    <a:solidFill>
                      <a:schemeClr val="tx1"/>
                    </a:solidFill>
                  </a:rPr>
                  <a:t>(</a:t>
                </a:r>
                <a14:m>
                  <m:oMath xmlns:m="http://schemas.openxmlformats.org/officeDocument/2006/math">
                    <m:r>
                      <m:rPr>
                        <m:sty m:val="p"/>
                      </m:rPr>
                      <a:rPr lang="es-MX" sz="2400" i="0">
                        <a:solidFill>
                          <a:schemeClr val="tx1"/>
                        </a:solidFill>
                        <a:latin typeface="Cambria Math"/>
                        <a:ea typeface="Cambria Math"/>
                      </a:rPr>
                      <m:t>α</m:t>
                    </m:r>
                    <m:r>
                      <a:rPr lang="es-MX" sz="2400" i="0">
                        <a:solidFill>
                          <a:schemeClr val="tx1"/>
                        </a:solidFill>
                        <a:latin typeface="Cambria Math"/>
                        <a:ea typeface="Cambria Math"/>
                      </a:rPr>
                      <m:t>+ </m:t>
                    </m:r>
                    <m:r>
                      <m:rPr>
                        <m:sty m:val="p"/>
                      </m:rPr>
                      <a:rPr lang="es-MX" sz="2400" i="0">
                        <a:solidFill>
                          <a:schemeClr val="tx1"/>
                        </a:solidFill>
                        <a:latin typeface="Cambria Math"/>
                        <a:ea typeface="Cambria Math"/>
                      </a:rPr>
                      <m:t>β</m:t>
                    </m:r>
                  </m:oMath>
                </a14:m>
                <a:r>
                  <a:rPr lang="es-MX" sz="2400" dirty="0">
                    <a:solidFill>
                      <a:schemeClr val="tx1"/>
                    </a:solidFill>
                  </a:rPr>
                  <a:t> )A = </a:t>
                </a:r>
                <a14:m>
                  <m:oMath xmlns:m="http://schemas.openxmlformats.org/officeDocument/2006/math">
                    <m:r>
                      <m:rPr>
                        <m:sty m:val="p"/>
                      </m:rPr>
                      <a:rPr lang="es-MX" sz="2400" i="0">
                        <a:solidFill>
                          <a:schemeClr val="tx1"/>
                        </a:solidFill>
                        <a:latin typeface="Cambria Math"/>
                        <a:ea typeface="Cambria Math"/>
                      </a:rPr>
                      <m:t>α</m:t>
                    </m:r>
                  </m:oMath>
                </a14:m>
                <a:r>
                  <a:rPr lang="es-MX" sz="2400" dirty="0">
                    <a:solidFill>
                      <a:schemeClr val="tx1"/>
                    </a:solidFill>
                  </a:rPr>
                  <a:t>A + </a:t>
                </a:r>
                <a14:m>
                  <m:oMath xmlns:m="http://schemas.openxmlformats.org/officeDocument/2006/math">
                    <m:r>
                      <m:rPr>
                        <m:sty m:val="p"/>
                      </m:rPr>
                      <a:rPr lang="es-MX" sz="2400" i="0">
                        <a:solidFill>
                          <a:schemeClr val="tx1"/>
                        </a:solidFill>
                        <a:latin typeface="Cambria Math"/>
                        <a:ea typeface="Cambria Math"/>
                      </a:rPr>
                      <m:t>βA</m:t>
                    </m:r>
                  </m:oMath>
                </a14:m>
                <a:endParaRPr lang="es-MX" sz="2400" dirty="0">
                  <a:solidFill>
                    <a:schemeClr val="tx1"/>
                  </a:solidFill>
                </a:endParaRP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1067"/>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p:spTree>
    <p:extLst>
      <p:ext uri="{BB962C8B-B14F-4D97-AF65-F5344CB8AC3E}">
        <p14:creationId xmlns:p14="http://schemas.microsoft.com/office/powerpoint/2010/main" val="2056675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5" end="5"/>
                                            </p:txEl>
                                          </p:spTgt>
                                        </p:tgtEl>
                                        <p:attrNameLst>
                                          <p:attrName>style.visibility</p:attrName>
                                        </p:attrNameLst>
                                      </p:cBhvr>
                                      <p:to>
                                        <p:strVal val="visible"/>
                                      </p:to>
                                    </p:set>
                                    <p:anim to="" calcmode="lin" valueType="num">
                                      <p:cBhvr>
                                        <p:cTn id="37" dur="1" fill="hold"/>
                                        <p:tgtEl>
                                          <p:spTgt spid="195587">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5587">
                                            <p:txEl>
                                              <p:pRg st="6" end="6"/>
                                            </p:txEl>
                                          </p:spTgt>
                                        </p:tgtEl>
                                        <p:attrNameLst>
                                          <p:attrName>style.visibility</p:attrName>
                                        </p:attrNameLst>
                                      </p:cBhvr>
                                      <p:to>
                                        <p:strVal val="visible"/>
                                      </p:to>
                                    </p:set>
                                    <p:anim to="" calcmode="lin" valueType="num">
                                      <p:cBhvr>
                                        <p:cTn id="42" dur="1" fill="hold"/>
                                        <p:tgtEl>
                                          <p:spTgt spid="195587">
                                            <p:txEl>
                                              <p:pRg st="6" end="6"/>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195587">
                                            <p:txEl>
                                              <p:pRg st="7" end="7"/>
                                            </p:txEl>
                                          </p:spTgt>
                                        </p:tgtEl>
                                        <p:attrNameLst>
                                          <p:attrName>style.visibility</p:attrName>
                                        </p:attrNameLst>
                                      </p:cBhvr>
                                      <p:to>
                                        <p:strVal val="visible"/>
                                      </p:to>
                                    </p:set>
                                    <p:anim to="" calcmode="lin" valueType="num">
                                      <p:cBhvr>
                                        <p:cTn id="47" dur="1" fill="hold"/>
                                        <p:tgtEl>
                                          <p:spTgt spid="195587">
                                            <p:txEl>
                                              <p:pRg st="7" end="7"/>
                                            </p:txEl>
                                          </p:spTgt>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grpId="0" nodeType="clickEffect">
                                  <p:stCondLst>
                                    <p:cond delay="0"/>
                                  </p:stCondLst>
                                  <p:childTnLst>
                                    <p:set>
                                      <p:cBhvr>
                                        <p:cTn id="51" dur="1" fill="hold">
                                          <p:stCondLst>
                                            <p:cond delay="0"/>
                                          </p:stCondLst>
                                        </p:cTn>
                                        <p:tgtEl>
                                          <p:spTgt spid="195587">
                                            <p:txEl>
                                              <p:pRg st="8" end="8"/>
                                            </p:txEl>
                                          </p:spTgt>
                                        </p:tgtEl>
                                        <p:attrNameLst>
                                          <p:attrName>style.visibility</p:attrName>
                                        </p:attrNameLst>
                                      </p:cBhvr>
                                      <p:to>
                                        <p:strVal val="visible"/>
                                      </p:to>
                                    </p:set>
                                    <p:anim to="" calcmode="lin" valueType="num">
                                      <p:cBhvr>
                                        <p:cTn id="52" dur="1" fill="hold"/>
                                        <p:tgtEl>
                                          <p:spTgt spid="195587">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a:t>P</a:t>
                </a:r>
                <a:r>
                  <a:rPr lang="es-MX" sz="2400" b="1" dirty="0" smtClean="0">
                    <a:solidFill>
                      <a:schemeClr val="tx1"/>
                    </a:solidFill>
                  </a:rPr>
                  <a:t>roducto escalar</a:t>
                </a:r>
              </a:p>
              <a:p>
                <a:pPr marL="0" indent="0">
                  <a:buNone/>
                </a:pPr>
                <a:r>
                  <a:rPr lang="es-MX" sz="2400" dirty="0" smtClean="0">
                    <a:solidFill>
                      <a:schemeClr val="tx1"/>
                    </a:solidFill>
                  </a:rPr>
                  <a:t>Sean </a:t>
                </a:r>
                <a:r>
                  <a:rPr lang="es-MX" sz="2400" dirty="0">
                    <a:solidFill>
                      <a:schemeClr val="tx1"/>
                    </a:solidFill>
                  </a:rPr>
                  <a:t>a= </a:t>
                </a:r>
                <a14:m>
                  <m:oMath xmlns:m="http://schemas.openxmlformats.org/officeDocument/2006/math">
                    <m:d>
                      <m:dPr>
                        <m:ctrlPr>
                          <a:rPr lang="es-MX" sz="2400" i="1">
                            <a:solidFill>
                              <a:schemeClr val="tx1"/>
                            </a:solidFill>
                            <a:latin typeface="Cambria Math"/>
                          </a:rPr>
                        </m:ctrlPr>
                      </m:dPr>
                      <m:e>
                        <m:eqArr>
                          <m:eqArrPr>
                            <m:ctrlPr>
                              <a:rPr lang="es-MX" sz="2400" i="1">
                                <a:solidFill>
                                  <a:schemeClr val="tx1"/>
                                </a:solidFill>
                                <a:latin typeface="Cambria Math"/>
                              </a:rPr>
                            </m:ctrlPr>
                          </m:eqArrPr>
                          <m:e>
                            <m:m>
                              <m:mPr>
                                <m:mcs>
                                  <m:mc>
                                    <m:mcPr>
                                      <m:count m:val="1"/>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1</m:t>
                                      </m:r>
                                    </m:sub>
                                  </m:sSub>
                                </m:e>
                              </m:mr>
                              <m:mr>
                                <m:e>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2</m:t>
                                      </m:r>
                                    </m:sub>
                                  </m:sSub>
                                </m:e>
                              </m:mr>
                              <m:mr>
                                <m:e>
                                  <m:r>
                                    <a:rPr lang="es-MX" sz="2400" i="1">
                                      <a:solidFill>
                                        <a:schemeClr val="tx1"/>
                                      </a:solidFill>
                                      <a:latin typeface="Cambria Math"/>
                                    </a:rPr>
                                    <m:t>⋮</m:t>
                                  </m:r>
                                </m:e>
                              </m:mr>
                            </m:m>
                          </m:e>
                          <m:e>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𝑛</m:t>
                                </m:r>
                              </m:sub>
                            </m:sSub>
                          </m:e>
                        </m:eqArr>
                      </m:e>
                    </m:d>
                  </m:oMath>
                </a14:m>
                <a:r>
                  <a:rPr lang="es-MX" sz="2400" dirty="0">
                    <a:solidFill>
                      <a:schemeClr val="tx1"/>
                    </a:solidFill>
                  </a:rPr>
                  <a:t> y b= </a:t>
                </a:r>
                <a14:m>
                  <m:oMath xmlns:m="http://schemas.openxmlformats.org/officeDocument/2006/math">
                    <m:d>
                      <m:dPr>
                        <m:ctrlPr>
                          <a:rPr lang="es-MX" sz="2400" i="1">
                            <a:solidFill>
                              <a:schemeClr val="tx1"/>
                            </a:solidFill>
                            <a:latin typeface="Cambria Math"/>
                          </a:rPr>
                        </m:ctrlPr>
                      </m:dPr>
                      <m:e>
                        <m:eqArr>
                          <m:eqArrPr>
                            <m:ctrlPr>
                              <a:rPr lang="es-MX" sz="2400" i="1">
                                <a:solidFill>
                                  <a:schemeClr val="tx1"/>
                                </a:solidFill>
                                <a:latin typeface="Cambria Math"/>
                              </a:rPr>
                            </m:ctrlPr>
                          </m:eqArrPr>
                          <m:e>
                            <m:m>
                              <m:mPr>
                                <m:mcs>
                                  <m:mc>
                                    <m:mcPr>
                                      <m:count m:val="1"/>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a:rPr>
                                        <m:t>𝑏</m:t>
                                      </m:r>
                                    </m:e>
                                    <m:sub>
                                      <m:r>
                                        <a:rPr lang="es-MX" sz="2400" i="1">
                                          <a:solidFill>
                                            <a:schemeClr val="tx1"/>
                                          </a:solidFill>
                                          <a:latin typeface="Cambria Math"/>
                                        </a:rPr>
                                        <m:t>1</m:t>
                                      </m:r>
                                    </m:sub>
                                  </m:sSub>
                                </m:e>
                              </m:mr>
                              <m:mr>
                                <m:e>
                                  <m:sSub>
                                    <m:sSubPr>
                                      <m:ctrlPr>
                                        <a:rPr lang="es-MX" sz="2400" i="1">
                                          <a:solidFill>
                                            <a:schemeClr val="tx1"/>
                                          </a:solidFill>
                                          <a:latin typeface="Cambria Math"/>
                                        </a:rPr>
                                      </m:ctrlPr>
                                    </m:sSubPr>
                                    <m:e>
                                      <m:r>
                                        <a:rPr lang="es-MX" sz="2400" i="1">
                                          <a:solidFill>
                                            <a:schemeClr val="tx1"/>
                                          </a:solidFill>
                                          <a:latin typeface="Cambria Math"/>
                                        </a:rPr>
                                        <m:t>𝑏</m:t>
                                      </m:r>
                                    </m:e>
                                    <m:sub>
                                      <m:r>
                                        <a:rPr lang="es-MX" sz="2400" i="1">
                                          <a:solidFill>
                                            <a:schemeClr val="tx1"/>
                                          </a:solidFill>
                                          <a:latin typeface="Cambria Math"/>
                                        </a:rPr>
                                        <m:t>2</m:t>
                                      </m:r>
                                    </m:sub>
                                  </m:sSub>
                                </m:e>
                              </m:mr>
                              <m:mr>
                                <m:e>
                                  <m:r>
                                    <a:rPr lang="es-MX" sz="2400" i="1">
                                      <a:solidFill>
                                        <a:schemeClr val="tx1"/>
                                      </a:solidFill>
                                      <a:latin typeface="Cambria Math"/>
                                    </a:rPr>
                                    <m:t>⋮</m:t>
                                  </m:r>
                                </m:e>
                              </m:mr>
                            </m:m>
                          </m:e>
                          <m:e>
                            <m:sSub>
                              <m:sSubPr>
                                <m:ctrlPr>
                                  <a:rPr lang="es-MX" sz="2400" i="1">
                                    <a:solidFill>
                                      <a:schemeClr val="tx1"/>
                                    </a:solidFill>
                                    <a:latin typeface="Cambria Math"/>
                                  </a:rPr>
                                </m:ctrlPr>
                              </m:sSubPr>
                              <m:e>
                                <m:r>
                                  <a:rPr lang="es-MX" sz="2400" i="1">
                                    <a:solidFill>
                                      <a:schemeClr val="tx1"/>
                                    </a:solidFill>
                                    <a:latin typeface="Cambria Math"/>
                                  </a:rPr>
                                  <m:t>𝑏</m:t>
                                </m:r>
                              </m:e>
                              <m:sub>
                                <m:r>
                                  <a:rPr lang="es-MX" sz="2400" i="1">
                                    <a:solidFill>
                                      <a:schemeClr val="tx1"/>
                                    </a:solidFill>
                                    <a:latin typeface="Cambria Math"/>
                                  </a:rPr>
                                  <m:t>𝑛</m:t>
                                </m:r>
                              </m:sub>
                            </m:sSub>
                          </m:e>
                        </m:eqArr>
                      </m:e>
                    </m:d>
                  </m:oMath>
                </a14:m>
                <a:r>
                  <a:rPr lang="es-MX" sz="2400" dirty="0">
                    <a:solidFill>
                      <a:schemeClr val="tx1"/>
                    </a:solidFill>
                  </a:rPr>
                  <a:t> dos vectores. Entonces el producto escalar de a y b denotado a por b, esta dado por:    </a:t>
                </a:r>
                <a:endParaRPr lang="es-MX" sz="2400" dirty="0" smtClean="0">
                  <a:solidFill>
                    <a:schemeClr val="tx1"/>
                  </a:solidFill>
                </a:endParaRPr>
              </a:p>
              <a:p>
                <a:pPr marL="0" indent="0">
                  <a:buNone/>
                </a:pPr>
                <a:r>
                  <a:rPr lang="es-MX" sz="2400" dirty="0"/>
                  <a:t> </a:t>
                </a:r>
                <a:r>
                  <a:rPr lang="es-MX" sz="2400" dirty="0" smtClean="0"/>
                  <a:t>               </a:t>
                </a:r>
                <a:r>
                  <a:rPr lang="es-MX" sz="2400" dirty="0" smtClean="0">
                    <a:solidFill>
                      <a:schemeClr val="tx1"/>
                    </a:solidFill>
                  </a:rPr>
                  <a:t>   </a:t>
                </a:r>
                <a:r>
                  <a:rPr lang="es-MX" sz="2400" dirty="0">
                    <a:solidFill>
                      <a:schemeClr val="tx1"/>
                    </a:solidFill>
                  </a:rPr>
                  <a:t>a </a:t>
                </a:r>
                <a14:m>
                  <m:oMath xmlns:m="http://schemas.openxmlformats.org/officeDocument/2006/math">
                    <m:r>
                      <a:rPr lang="es-MX" sz="2400" i="1">
                        <a:solidFill>
                          <a:schemeClr val="tx1"/>
                        </a:solidFill>
                        <a:latin typeface="Cambria Math"/>
                        <a:ea typeface="Cambria Math"/>
                      </a:rPr>
                      <m:t>∙</m:t>
                    </m:r>
                  </m:oMath>
                </a14:m>
                <a:r>
                  <a:rPr lang="es-MX" sz="2400" dirty="0">
                    <a:solidFill>
                      <a:schemeClr val="tx1"/>
                    </a:solidFill>
                  </a:rPr>
                  <a:t> b =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1</m:t>
                        </m:r>
                      </m:sub>
                    </m:sSub>
                    <m:sSub>
                      <m:sSubPr>
                        <m:ctrlPr>
                          <a:rPr lang="es-MX" sz="2400" i="1">
                            <a:solidFill>
                              <a:schemeClr val="tx1"/>
                            </a:solidFill>
                            <a:latin typeface="Cambria Math"/>
                          </a:rPr>
                        </m:ctrlPr>
                      </m:sSubPr>
                      <m:e>
                        <m:r>
                          <a:rPr lang="es-MX" sz="2400" i="1">
                            <a:solidFill>
                              <a:schemeClr val="tx1"/>
                            </a:solidFill>
                            <a:latin typeface="Cambria Math"/>
                          </a:rPr>
                          <m:t>𝑏</m:t>
                        </m:r>
                      </m:e>
                      <m:sub>
                        <m:r>
                          <a:rPr lang="es-MX" sz="2400" i="1">
                            <a:solidFill>
                              <a:schemeClr val="tx1"/>
                            </a:solidFill>
                            <a:latin typeface="Cambria Math"/>
                          </a:rPr>
                          <m:t>1</m:t>
                        </m:r>
                      </m:sub>
                    </m:sSub>
                    <m:r>
                      <a:rPr lang="es-MX" sz="2400" i="1">
                        <a:solidFill>
                          <a:schemeClr val="tx1"/>
                        </a:solidFill>
                        <a:latin typeface="Cambria Math"/>
                      </a:rPr>
                      <m:t>+</m:t>
                    </m:r>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2</m:t>
                        </m:r>
                      </m:sub>
                    </m:sSub>
                    <m:sSub>
                      <m:sSubPr>
                        <m:ctrlPr>
                          <a:rPr lang="es-MX" sz="2400" i="1">
                            <a:solidFill>
                              <a:schemeClr val="tx1"/>
                            </a:solidFill>
                            <a:latin typeface="Cambria Math"/>
                          </a:rPr>
                        </m:ctrlPr>
                      </m:sSubPr>
                      <m:e>
                        <m:r>
                          <a:rPr lang="es-MX" sz="2400" i="1">
                            <a:solidFill>
                              <a:schemeClr val="tx1"/>
                            </a:solidFill>
                            <a:latin typeface="Cambria Math"/>
                          </a:rPr>
                          <m:t>𝑏</m:t>
                        </m:r>
                      </m:e>
                      <m:sub>
                        <m:r>
                          <a:rPr lang="es-MX" sz="2400" i="1">
                            <a:solidFill>
                              <a:schemeClr val="tx1"/>
                            </a:solidFill>
                            <a:latin typeface="Cambria Math"/>
                          </a:rPr>
                          <m:t>2</m:t>
                        </m:r>
                      </m:sub>
                    </m:sSub>
                    <m:r>
                      <a:rPr lang="es-MX" sz="2400" i="1">
                        <a:solidFill>
                          <a:schemeClr val="tx1"/>
                        </a:solidFill>
                        <a:latin typeface="Cambria Math"/>
                      </a:rPr>
                      <m:t>+,…, </m:t>
                    </m:r>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𝑛</m:t>
                        </m:r>
                      </m:sub>
                    </m:sSub>
                    <m:sSub>
                      <m:sSubPr>
                        <m:ctrlPr>
                          <a:rPr lang="es-MX" sz="2400" i="1">
                            <a:solidFill>
                              <a:schemeClr val="tx1"/>
                            </a:solidFill>
                            <a:latin typeface="Cambria Math"/>
                          </a:rPr>
                        </m:ctrlPr>
                      </m:sSubPr>
                      <m:e>
                        <m:r>
                          <a:rPr lang="es-MX" sz="2400" i="1">
                            <a:solidFill>
                              <a:schemeClr val="tx1"/>
                            </a:solidFill>
                            <a:latin typeface="Cambria Math"/>
                          </a:rPr>
                          <m:t>𝑏</m:t>
                        </m:r>
                      </m:e>
                      <m:sub>
                        <m:r>
                          <a:rPr lang="es-MX" sz="2400" i="1">
                            <a:solidFill>
                              <a:schemeClr val="tx1"/>
                            </a:solidFill>
                            <a:latin typeface="Cambria Math"/>
                          </a:rPr>
                          <m:t>𝑛</m:t>
                        </m:r>
                      </m:sub>
                    </m:sSub>
                  </m:oMath>
                </a14:m>
                <a:r>
                  <a:rPr lang="es-MX" sz="2400" dirty="0">
                    <a:solidFill>
                      <a:schemeClr val="tx1"/>
                    </a:solidFill>
                  </a:rPr>
                  <a:t> </a:t>
                </a:r>
              </a:p>
              <a:p>
                <a:pPr marL="0" indent="0">
                  <a:buNone/>
                </a:pPr>
                <a:r>
                  <a:rPr lang="es-MX" sz="2400" dirty="0">
                    <a:solidFill>
                      <a:schemeClr val="tx1"/>
                    </a:solidFill>
                  </a:rPr>
                  <a:t>A este producto escalar se le llama producto punto o producto interno de los vectores </a:t>
                </a:r>
                <a:r>
                  <a:rPr lang="es-MX" sz="2400" dirty="0" smtClean="0">
                    <a:solidFill>
                      <a:schemeClr val="tx1"/>
                    </a:solidFill>
                  </a:rPr>
                  <a:t>                                                  </a:t>
                </a:r>
                <a14:m>
                  <m:oMath xmlns:m="http://schemas.openxmlformats.org/officeDocument/2006/math">
                    <m:d>
                      <m:dPr>
                        <m:ctrlPr>
                          <a:rPr lang="es-MX" sz="2400" i="1">
                            <a:solidFill>
                              <a:schemeClr val="tx1"/>
                            </a:solidFill>
                            <a:latin typeface="Cambria Math"/>
                          </a:rPr>
                        </m:ctrlPr>
                      </m:dPr>
                      <m:e>
                        <m:m>
                          <m:mPr>
                            <m:mcs>
                              <m:mc>
                                <m:mcPr>
                                  <m:count m:val="3"/>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1</m:t>
                                  </m:r>
                                </m:sub>
                              </m:sSub>
                            </m:e>
                            <m:e>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2</m:t>
                                  </m:r>
                                </m:sub>
                              </m:sSub>
                              <m:r>
                                <a:rPr lang="es-MX" sz="2400" i="1">
                                  <a:solidFill>
                                    <a:schemeClr val="tx1"/>
                                  </a:solidFill>
                                  <a:latin typeface="Cambria Math"/>
                                </a:rPr>
                                <m:t> …</m:t>
                              </m:r>
                            </m:e>
                            <m:e>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𝑛</m:t>
                                  </m:r>
                                </m:sub>
                              </m:sSub>
                            </m:e>
                          </m:mr>
                        </m:m>
                      </m:e>
                    </m:d>
                  </m:oMath>
                </a14:m>
                <a:r>
                  <a:rPr lang="es-MX" sz="2400" dirty="0">
                    <a:solidFill>
                      <a:schemeClr val="tx1"/>
                    </a:solidFill>
                  </a:rPr>
                  <a:t> </a:t>
                </a:r>
                <a14:m>
                  <m:oMath xmlns:m="http://schemas.openxmlformats.org/officeDocument/2006/math">
                    <m:d>
                      <m:dPr>
                        <m:ctrlPr>
                          <a:rPr lang="es-MX" sz="2400" i="1">
                            <a:solidFill>
                              <a:schemeClr val="tx1"/>
                            </a:solidFill>
                            <a:latin typeface="Cambria Math"/>
                          </a:rPr>
                        </m:ctrlPr>
                      </m:dPr>
                      <m:e>
                        <m:eqArr>
                          <m:eqArrPr>
                            <m:ctrlPr>
                              <a:rPr lang="es-MX" sz="2400" i="1">
                                <a:solidFill>
                                  <a:schemeClr val="tx1"/>
                                </a:solidFill>
                                <a:latin typeface="Cambria Math"/>
                              </a:rPr>
                            </m:ctrlPr>
                          </m:eqArrPr>
                          <m:e>
                            <m:m>
                              <m:mPr>
                                <m:mcs>
                                  <m:mc>
                                    <m:mcPr>
                                      <m:count m:val="1"/>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a:rPr>
                                        <m:t>𝑏</m:t>
                                      </m:r>
                                    </m:e>
                                    <m:sub>
                                      <m:r>
                                        <a:rPr lang="es-MX" sz="2400" i="1">
                                          <a:solidFill>
                                            <a:schemeClr val="tx1"/>
                                          </a:solidFill>
                                          <a:latin typeface="Cambria Math"/>
                                        </a:rPr>
                                        <m:t>1</m:t>
                                      </m:r>
                                    </m:sub>
                                  </m:sSub>
                                </m:e>
                              </m:mr>
                              <m:mr>
                                <m:e>
                                  <m:sSub>
                                    <m:sSubPr>
                                      <m:ctrlPr>
                                        <a:rPr lang="es-MX" sz="2400" i="1">
                                          <a:solidFill>
                                            <a:schemeClr val="tx1"/>
                                          </a:solidFill>
                                          <a:latin typeface="Cambria Math"/>
                                        </a:rPr>
                                      </m:ctrlPr>
                                    </m:sSubPr>
                                    <m:e>
                                      <m:r>
                                        <a:rPr lang="es-MX" sz="2400" i="1">
                                          <a:solidFill>
                                            <a:schemeClr val="tx1"/>
                                          </a:solidFill>
                                          <a:latin typeface="Cambria Math"/>
                                        </a:rPr>
                                        <m:t>𝑏</m:t>
                                      </m:r>
                                    </m:e>
                                    <m:sub>
                                      <m:r>
                                        <a:rPr lang="es-MX" sz="2400" i="1">
                                          <a:solidFill>
                                            <a:schemeClr val="tx1"/>
                                          </a:solidFill>
                                          <a:latin typeface="Cambria Math"/>
                                        </a:rPr>
                                        <m:t>2</m:t>
                                      </m:r>
                                    </m:sub>
                                  </m:sSub>
                                </m:e>
                              </m:mr>
                              <m:mr>
                                <m:e>
                                  <m:r>
                                    <a:rPr lang="es-MX" sz="2400" i="1">
                                      <a:solidFill>
                                        <a:schemeClr val="tx1"/>
                                      </a:solidFill>
                                      <a:latin typeface="Cambria Math"/>
                                    </a:rPr>
                                    <m:t>⋮</m:t>
                                  </m:r>
                                </m:e>
                              </m:mr>
                            </m:m>
                          </m:e>
                          <m:e>
                            <m:sSub>
                              <m:sSubPr>
                                <m:ctrlPr>
                                  <a:rPr lang="es-MX" sz="2400" i="1">
                                    <a:solidFill>
                                      <a:schemeClr val="tx1"/>
                                    </a:solidFill>
                                    <a:latin typeface="Cambria Math"/>
                                  </a:rPr>
                                </m:ctrlPr>
                              </m:sSubPr>
                              <m:e>
                                <m:r>
                                  <a:rPr lang="es-MX" sz="2400" i="1">
                                    <a:solidFill>
                                      <a:schemeClr val="tx1"/>
                                    </a:solidFill>
                                    <a:latin typeface="Cambria Math"/>
                                  </a:rPr>
                                  <m:t>𝑏</m:t>
                                </m:r>
                              </m:e>
                              <m:sub>
                                <m:r>
                                  <a:rPr lang="es-MX" sz="2400" i="1">
                                    <a:solidFill>
                                      <a:schemeClr val="tx1"/>
                                    </a:solidFill>
                                    <a:latin typeface="Cambria Math"/>
                                  </a:rPr>
                                  <m:t>𝑛</m:t>
                                </m:r>
                              </m:sub>
                            </m:sSub>
                          </m:e>
                        </m:eqArr>
                      </m:e>
                    </m:d>
                  </m:oMath>
                </a14:m>
                <a:r>
                  <a:rPr lang="es-MX" sz="2400" dirty="0">
                    <a:solidFill>
                      <a:schemeClr val="tx1"/>
                    </a:solidFill>
                  </a:rPr>
                  <a:t> =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1</m:t>
                        </m:r>
                      </m:sub>
                    </m:sSub>
                    <m:sSub>
                      <m:sSubPr>
                        <m:ctrlPr>
                          <a:rPr lang="es-MX" sz="2400" i="1">
                            <a:solidFill>
                              <a:schemeClr val="tx1"/>
                            </a:solidFill>
                            <a:latin typeface="Cambria Math"/>
                          </a:rPr>
                        </m:ctrlPr>
                      </m:sSubPr>
                      <m:e>
                        <m:r>
                          <a:rPr lang="es-MX" sz="2400" i="1">
                            <a:solidFill>
                              <a:schemeClr val="tx1"/>
                            </a:solidFill>
                            <a:latin typeface="Cambria Math"/>
                          </a:rPr>
                          <m:t>𝑏</m:t>
                        </m:r>
                      </m:e>
                      <m:sub>
                        <m:r>
                          <a:rPr lang="es-MX" sz="2400" i="1">
                            <a:solidFill>
                              <a:schemeClr val="tx1"/>
                            </a:solidFill>
                            <a:latin typeface="Cambria Math"/>
                          </a:rPr>
                          <m:t>1</m:t>
                        </m:r>
                      </m:sub>
                    </m:sSub>
                    <m:r>
                      <a:rPr lang="es-MX" sz="2400" i="1">
                        <a:solidFill>
                          <a:schemeClr val="tx1"/>
                        </a:solidFill>
                        <a:latin typeface="Cambria Math"/>
                      </a:rPr>
                      <m:t>+</m:t>
                    </m:r>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2</m:t>
                        </m:r>
                      </m:sub>
                    </m:sSub>
                    <m:sSub>
                      <m:sSubPr>
                        <m:ctrlPr>
                          <a:rPr lang="es-MX" sz="2400" i="1">
                            <a:solidFill>
                              <a:schemeClr val="tx1"/>
                            </a:solidFill>
                            <a:latin typeface="Cambria Math"/>
                          </a:rPr>
                        </m:ctrlPr>
                      </m:sSubPr>
                      <m:e>
                        <m:r>
                          <a:rPr lang="es-MX" sz="2400" i="1">
                            <a:solidFill>
                              <a:schemeClr val="tx1"/>
                            </a:solidFill>
                            <a:latin typeface="Cambria Math"/>
                          </a:rPr>
                          <m:t>𝑏</m:t>
                        </m:r>
                      </m:e>
                      <m:sub>
                        <m:r>
                          <a:rPr lang="es-MX" sz="2400" i="1">
                            <a:solidFill>
                              <a:schemeClr val="tx1"/>
                            </a:solidFill>
                            <a:latin typeface="Cambria Math"/>
                          </a:rPr>
                          <m:t>2</m:t>
                        </m:r>
                      </m:sub>
                    </m:sSub>
                    <m:r>
                      <a:rPr lang="es-MX" sz="2400" i="1">
                        <a:solidFill>
                          <a:schemeClr val="tx1"/>
                        </a:solidFill>
                        <a:latin typeface="Cambria Math"/>
                      </a:rPr>
                      <m:t>+,…, </m:t>
                    </m:r>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𝑛</m:t>
                        </m:r>
                      </m:sub>
                    </m:sSub>
                    <m:sSub>
                      <m:sSubPr>
                        <m:ctrlPr>
                          <a:rPr lang="es-MX" sz="2400" i="1">
                            <a:solidFill>
                              <a:schemeClr val="tx1"/>
                            </a:solidFill>
                            <a:latin typeface="Cambria Math"/>
                          </a:rPr>
                        </m:ctrlPr>
                      </m:sSubPr>
                      <m:e>
                        <m:r>
                          <a:rPr lang="es-MX" sz="2400" i="1">
                            <a:solidFill>
                              <a:schemeClr val="tx1"/>
                            </a:solidFill>
                            <a:latin typeface="Cambria Math"/>
                          </a:rPr>
                          <m:t>𝑏</m:t>
                        </m:r>
                      </m:e>
                      <m:sub>
                        <m:r>
                          <a:rPr lang="es-MX" sz="2400" i="1">
                            <a:solidFill>
                              <a:schemeClr val="tx1"/>
                            </a:solidFill>
                            <a:latin typeface="Cambria Math"/>
                          </a:rPr>
                          <m:t>𝑛</m:t>
                        </m:r>
                      </m:sub>
                    </m:sSub>
                  </m:oMath>
                </a14:m>
                <a:endParaRPr lang="es-MX" sz="2400" dirty="0">
                  <a:solidFill>
                    <a:schemeClr val="tx1"/>
                  </a:solidFill>
                </a:endParaRP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534"/>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p:spTree>
    <p:extLst>
      <p:ext uri="{BB962C8B-B14F-4D97-AF65-F5344CB8AC3E}">
        <p14:creationId xmlns:p14="http://schemas.microsoft.com/office/powerpoint/2010/main" val="2581985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a:t>P</a:t>
                </a:r>
                <a:r>
                  <a:rPr lang="es-MX" sz="2400" b="1" dirty="0" smtClean="0">
                    <a:solidFill>
                      <a:schemeClr val="tx1"/>
                    </a:solidFill>
                  </a:rPr>
                  <a:t>roducto de dos matrices </a:t>
                </a:r>
              </a:p>
              <a:p>
                <a:pPr marL="0" indent="0">
                  <a:buNone/>
                </a:pPr>
                <a:r>
                  <a:rPr lang="es-MX" sz="2400" dirty="0" smtClean="0">
                    <a:solidFill>
                      <a:schemeClr val="tx1"/>
                    </a:solidFill>
                  </a:rPr>
                  <a:t>Sea </a:t>
                </a:r>
                <a:r>
                  <a:rPr lang="es-MX" sz="2400" dirty="0">
                    <a:solidFill>
                      <a:schemeClr val="tx1"/>
                    </a:solidFill>
                  </a:rPr>
                  <a:t>A =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𝑖𝑗</m:t>
                            </m:r>
                          </m:sub>
                        </m:sSub>
                      </m:e>
                    </m:d>
                  </m:oMath>
                </a14:m>
                <a:r>
                  <a:rPr lang="es-MX" sz="2400" dirty="0">
                    <a:solidFill>
                      <a:schemeClr val="tx1"/>
                    </a:solidFill>
                  </a:rPr>
                  <a:t> una matriz de m X n y sea B =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𝑖𝑗</m:t>
                            </m:r>
                          </m:sub>
                        </m:sSub>
                      </m:e>
                    </m:d>
                  </m:oMath>
                </a14:m>
                <a:r>
                  <a:rPr lang="es-MX" sz="2400" dirty="0">
                    <a:solidFill>
                      <a:schemeClr val="tx1"/>
                    </a:solidFill>
                  </a:rPr>
                  <a:t> una matriz de n X p </a:t>
                </a:r>
                <a14:m>
                  <m:oMath xmlns:m="http://schemas.openxmlformats.org/officeDocument/2006/math">
                    <m:r>
                      <a:rPr lang="es-MX" sz="2400" i="1">
                        <a:solidFill>
                          <a:schemeClr val="tx1"/>
                        </a:solidFill>
                        <a:latin typeface="Cambria Math" panose="02040503050406030204" pitchFamily="18" charset="0"/>
                        <a:ea typeface="Cambria Math" panose="02040503050406030204" pitchFamily="18" charset="0"/>
                      </a:rPr>
                      <m:t>∴</m:t>
                    </m:r>
                  </m:oMath>
                </a14:m>
                <a:r>
                  <a:rPr lang="es-MX" sz="2400" dirty="0">
                    <a:solidFill>
                      <a:schemeClr val="tx1"/>
                    </a:solidFill>
                  </a:rPr>
                  <a:t> el producto de A y B es una matriz de m X p, C =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𝑐</m:t>
                            </m:r>
                          </m:e>
                          <m:sub>
                            <m:r>
                              <a:rPr lang="es-MX" sz="2400" i="1">
                                <a:solidFill>
                                  <a:schemeClr val="tx1"/>
                                </a:solidFill>
                                <a:latin typeface="Cambria Math" panose="02040503050406030204" pitchFamily="18" charset="0"/>
                              </a:rPr>
                              <m:t>𝑖𝑗</m:t>
                            </m:r>
                          </m:sub>
                        </m:sSub>
                      </m:e>
                    </m:d>
                  </m:oMath>
                </a14:m>
                <a:endParaRPr lang="es-MX" sz="2400" dirty="0">
                  <a:solidFill>
                    <a:schemeClr val="tx1"/>
                  </a:solidFill>
                </a:endParaRPr>
              </a:p>
              <a:p>
                <a:pPr marL="0" indent="0" algn="ctr">
                  <a:buNone/>
                </a:pPr>
                <a:r>
                  <a:rPr lang="es-MX" sz="2400" dirty="0">
                    <a:solidFill>
                      <a:schemeClr val="tx1"/>
                    </a:solidFill>
                  </a:rPr>
                  <a:t>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𝑐</m:t>
                        </m:r>
                      </m:e>
                      <m:sub>
                        <m:r>
                          <a:rPr lang="es-MX" sz="2400" i="1">
                            <a:solidFill>
                              <a:schemeClr val="tx1"/>
                            </a:solidFill>
                            <a:latin typeface="Cambria Math" panose="02040503050406030204" pitchFamily="18" charset="0"/>
                          </a:rPr>
                          <m:t>𝑖𝑗</m:t>
                        </m:r>
                      </m:sub>
                    </m:sSub>
                  </m:oMath>
                </a14:m>
                <a:r>
                  <a:rPr lang="es-MX" sz="2400" dirty="0">
                    <a:solidFill>
                      <a:schemeClr val="tx1"/>
                    </a:solidFill>
                  </a:rPr>
                  <a:t> = </a:t>
                </a:r>
                <a14:m>
                  <m:oMath xmlns:m="http://schemas.openxmlformats.org/officeDocument/2006/math">
                    <m:d>
                      <m:dPr>
                        <m:ctrlPr>
                          <a:rPr lang="es-MX" sz="2400" i="1">
                            <a:solidFill>
                              <a:schemeClr val="tx1"/>
                            </a:solidFill>
                            <a:latin typeface="Cambria Math"/>
                          </a:rPr>
                        </m:ctrlPr>
                      </m:dPr>
                      <m:e>
                        <m:r>
                          <a:rPr lang="es-MX" sz="2400" i="1">
                            <a:solidFill>
                              <a:schemeClr val="tx1"/>
                            </a:solidFill>
                            <a:latin typeface="Cambria Math" panose="02040503050406030204" pitchFamily="18" charset="0"/>
                          </a:rPr>
                          <m:t>𝑟𝑒𝑛𝑔𝑙𝑜𝑛</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𝑖</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𝑑𝑒</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𝐴</m:t>
                        </m:r>
                      </m:e>
                    </m:d>
                    <m:r>
                      <a:rPr lang="es-MX" sz="2400" i="1">
                        <a:solidFill>
                          <a:schemeClr val="tx1"/>
                        </a:solidFill>
                        <a:latin typeface="Cambria Math" panose="02040503050406030204" pitchFamily="18" charset="0"/>
                        <a:ea typeface="Cambria Math" panose="02040503050406030204" pitchFamily="18" charset="0"/>
                      </a:rPr>
                      <m:t>∙ </m:t>
                    </m:r>
                    <m:d>
                      <m:dPr>
                        <m:ctrlPr>
                          <a:rPr lang="es-MX" sz="2400" i="1">
                            <a:solidFill>
                              <a:schemeClr val="tx1"/>
                            </a:solidFill>
                            <a:latin typeface="Cambria Math"/>
                          </a:rPr>
                        </m:ctrlPr>
                      </m:dPr>
                      <m:e>
                        <m:r>
                          <a:rPr lang="es-MX" sz="2400" i="1">
                            <a:solidFill>
                              <a:schemeClr val="tx1"/>
                            </a:solidFill>
                            <a:latin typeface="Cambria Math" panose="02040503050406030204" pitchFamily="18" charset="0"/>
                          </a:rPr>
                          <m:t>𝑟𝑒𝑛𝑔𝑙𝑜𝑛</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𝑗</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𝑑𝑒</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𝐵</m:t>
                        </m:r>
                      </m:e>
                    </m:d>
                  </m:oMath>
                </a14:m>
                <a:endParaRPr lang="es-MX" sz="2400" dirty="0">
                  <a:solidFill>
                    <a:schemeClr val="tx1"/>
                  </a:solidFill>
                </a:endParaRPr>
              </a:p>
              <a:p>
                <a:pPr marL="0" indent="0">
                  <a:buNone/>
                </a:pPr>
                <a:endParaRPr lang="es-MX" sz="2400" dirty="0" smtClean="0">
                  <a:solidFill>
                    <a:schemeClr val="tx1"/>
                  </a:solidFill>
                </a:endParaRPr>
              </a:p>
              <a:p>
                <a:pPr marL="0" indent="0">
                  <a:buNone/>
                </a:pPr>
                <a:r>
                  <a:rPr lang="es-MX" sz="2400" dirty="0" smtClean="0">
                    <a:solidFill>
                      <a:schemeClr val="tx1"/>
                    </a:solidFill>
                  </a:rPr>
                  <a:t>el </a:t>
                </a:r>
                <a:r>
                  <a:rPr lang="es-MX" sz="2400" dirty="0">
                    <a:solidFill>
                      <a:schemeClr val="tx1"/>
                    </a:solidFill>
                  </a:rPr>
                  <a:t>elemento </a:t>
                </a:r>
                <a14:m>
                  <m:oMath xmlns:m="http://schemas.openxmlformats.org/officeDocument/2006/math">
                    <m:r>
                      <a:rPr lang="es-MX" sz="2400" i="1">
                        <a:solidFill>
                          <a:schemeClr val="tx1"/>
                        </a:solidFill>
                        <a:latin typeface="Cambria Math" panose="02040503050406030204" pitchFamily="18" charset="0"/>
                      </a:rPr>
                      <m:t>𝑖𝑗</m:t>
                    </m:r>
                  </m:oMath>
                </a14:m>
                <a:r>
                  <a:rPr lang="es-MX" sz="2400" dirty="0">
                    <a:solidFill>
                      <a:schemeClr val="tx1"/>
                    </a:solidFill>
                  </a:rPr>
                  <a:t> de A y B es el producto punto del renglón i de A y la columna j de B y se obtiene:</a:t>
                </a:r>
              </a:p>
              <a:p>
                <a:pPr marL="0" indent="0" algn="ctr">
                  <a:buNone/>
                </a:pPr>
                <a:r>
                  <a:rPr lang="es-MX" sz="2400" dirty="0">
                    <a:solidFill>
                      <a:schemeClr val="tx1"/>
                    </a:solidFill>
                  </a:rPr>
                  <a:t>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𝑐</m:t>
                        </m:r>
                      </m:e>
                      <m:sub>
                        <m:r>
                          <a:rPr lang="es-MX" sz="2400" i="1">
                            <a:solidFill>
                              <a:schemeClr val="tx1"/>
                            </a:solidFill>
                            <a:latin typeface="Cambria Math" panose="02040503050406030204" pitchFamily="18" charset="0"/>
                          </a:rPr>
                          <m:t>𝑖𝑗</m:t>
                        </m:r>
                      </m:sub>
                    </m:sSub>
                  </m:oMath>
                </a14:m>
                <a:r>
                  <a:rPr lang="es-MX" sz="2400" dirty="0">
                    <a:solidFill>
                      <a:schemeClr val="tx1"/>
                    </a:solidFill>
                  </a:rPr>
                  <a:t> =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𝑖</m:t>
                        </m:r>
                        <m:r>
                          <a:rPr lang="es-MX" sz="2400" i="1">
                            <a:solidFill>
                              <a:schemeClr val="tx1"/>
                            </a:solidFill>
                            <a:latin typeface="Cambria Math" panose="02040503050406030204" pitchFamily="18" charset="0"/>
                          </a:rPr>
                          <m:t>1</m:t>
                        </m:r>
                      </m:sub>
                    </m:sSub>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1</m:t>
                        </m:r>
                        <m:r>
                          <a:rPr lang="es-MX" sz="2400" i="1">
                            <a:solidFill>
                              <a:schemeClr val="tx1"/>
                            </a:solidFill>
                            <a:latin typeface="Cambria Math" panose="02040503050406030204" pitchFamily="18" charset="0"/>
                          </a:rPr>
                          <m:t>𝑗</m:t>
                        </m:r>
                      </m:sub>
                    </m:sSub>
                  </m:oMath>
                </a14:m>
                <a:r>
                  <a:rPr lang="es-MX" sz="2400" dirty="0">
                    <a:solidFill>
                      <a:schemeClr val="tx1"/>
                    </a:solidFill>
                  </a:rPr>
                  <a:t>+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𝑖</m:t>
                        </m:r>
                        <m:r>
                          <a:rPr lang="es-MX" sz="2400" i="1">
                            <a:solidFill>
                              <a:schemeClr val="tx1"/>
                            </a:solidFill>
                            <a:latin typeface="Cambria Math" panose="02040503050406030204" pitchFamily="18" charset="0"/>
                          </a:rPr>
                          <m:t>2</m:t>
                        </m:r>
                      </m:sub>
                    </m:sSub>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2</m:t>
                        </m:r>
                        <m:r>
                          <a:rPr lang="es-MX" sz="2400" i="1">
                            <a:solidFill>
                              <a:schemeClr val="tx1"/>
                            </a:solidFill>
                            <a:latin typeface="Cambria Math" panose="02040503050406030204" pitchFamily="18" charset="0"/>
                          </a:rPr>
                          <m:t>𝑗</m:t>
                        </m:r>
                      </m:sub>
                    </m:sSub>
                  </m:oMath>
                </a14:m>
                <a:r>
                  <a:rPr lang="es-MX" sz="2400" dirty="0">
                    <a:solidFill>
                      <a:schemeClr val="tx1"/>
                    </a:solidFill>
                  </a:rPr>
                  <a:t>+ …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𝑖𝑛</m:t>
                        </m:r>
                      </m:sub>
                    </m:sSub>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𝑛𝑗</m:t>
                        </m:r>
                      </m:sub>
                    </m:sSub>
                  </m:oMath>
                </a14:m>
                <a:endParaRPr lang="es-MX" sz="2400" dirty="0">
                  <a:solidFill>
                    <a:schemeClr val="tx1"/>
                  </a:solidFill>
                </a:endParaRPr>
              </a:p>
              <a:p>
                <a:pPr marL="0" indent="0" algn="just">
                  <a:buNone/>
                </a:pPr>
                <a:endParaRPr lang="es-MX" sz="2400" dirty="0" smtClean="0">
                  <a:solidFill>
                    <a:schemeClr val="tx1"/>
                  </a:solidFill>
                </a:endParaRPr>
              </a:p>
              <a:p>
                <a:pPr marL="0" indent="0" algn="just">
                  <a:buNone/>
                </a:pPr>
                <a:r>
                  <a:rPr lang="es-MX" sz="2400" dirty="0" smtClean="0">
                    <a:solidFill>
                      <a:schemeClr val="tx1"/>
                    </a:solidFill>
                  </a:rPr>
                  <a:t>Las </a:t>
                </a:r>
                <a:r>
                  <a:rPr lang="es-MX" sz="2400" dirty="0">
                    <a:solidFill>
                      <a:schemeClr val="tx1"/>
                    </a:solidFill>
                  </a:rPr>
                  <a:t>matrices se pueden multiplicar solamente si el numero de columnas de la matriz uno es igual al numero de renglones de la matriz dos. </a:t>
                </a: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1448"/>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p:spTree>
    <p:extLst>
      <p:ext uri="{BB962C8B-B14F-4D97-AF65-F5344CB8AC3E}">
        <p14:creationId xmlns:p14="http://schemas.microsoft.com/office/powerpoint/2010/main" val="758885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4" end="4"/>
                                            </p:txEl>
                                          </p:spTgt>
                                        </p:tgtEl>
                                        <p:attrNameLst>
                                          <p:attrName>style.visibility</p:attrName>
                                        </p:attrNameLst>
                                      </p:cBhvr>
                                      <p:to>
                                        <p:strVal val="visible"/>
                                      </p:to>
                                    </p:set>
                                    <p:anim to="" calcmode="lin" valueType="num">
                                      <p:cBhvr>
                                        <p:cTn id="27" dur="1" fill="hold"/>
                                        <p:tgtEl>
                                          <p:spTgt spid="19558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5" end="5"/>
                                            </p:txEl>
                                          </p:spTgt>
                                        </p:tgtEl>
                                        <p:attrNameLst>
                                          <p:attrName>style.visibility</p:attrName>
                                        </p:attrNameLst>
                                      </p:cBhvr>
                                      <p:to>
                                        <p:strVal val="visible"/>
                                      </p:to>
                                    </p:set>
                                    <p:anim to="" calcmode="lin" valueType="num">
                                      <p:cBhvr>
                                        <p:cTn id="32" dur="1" fill="hold"/>
                                        <p:tgtEl>
                                          <p:spTgt spid="195587">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7" end="7"/>
                                            </p:txEl>
                                          </p:spTgt>
                                        </p:tgtEl>
                                        <p:attrNameLst>
                                          <p:attrName>style.visibility</p:attrName>
                                        </p:attrNameLst>
                                      </p:cBhvr>
                                      <p:to>
                                        <p:strVal val="visible"/>
                                      </p:to>
                                    </p:set>
                                    <p:anim to="" calcmode="lin" valueType="num">
                                      <p:cBhvr>
                                        <p:cTn id="37" dur="1" fill="hold"/>
                                        <p:tgtEl>
                                          <p:spTgt spid="195587">
                                            <p:txEl>
                                              <p:pRg st="7" end="7"/>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5587">
                                            <p:txEl>
                                              <p:pRg st="8" end="8"/>
                                            </p:txEl>
                                          </p:spTgt>
                                        </p:tgtEl>
                                        <p:attrNameLst>
                                          <p:attrName>style.visibility</p:attrName>
                                        </p:attrNameLst>
                                      </p:cBhvr>
                                      <p:to>
                                        <p:strVal val="visible"/>
                                      </p:to>
                                    </p:set>
                                    <p:anim to="" calcmode="lin" valueType="num">
                                      <p:cBhvr>
                                        <p:cTn id="42" dur="1" fill="hold"/>
                                        <p:tgtEl>
                                          <p:spTgt spid="195587">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dirty="0" smtClean="0">
                    <a:solidFill>
                      <a:schemeClr val="tx1"/>
                    </a:solidFill>
                  </a:rPr>
                  <a:t> </a:t>
                </a:r>
                <a:r>
                  <a:rPr lang="es-MX" sz="2400" b="1" dirty="0"/>
                  <a:t>L</a:t>
                </a:r>
                <a:r>
                  <a:rPr lang="es-MX" sz="2400" b="1" dirty="0" smtClean="0">
                    <a:solidFill>
                      <a:schemeClr val="tx1"/>
                    </a:solidFill>
                  </a:rPr>
                  <a:t>ey asociativa para la multiplicación de matrices </a:t>
                </a:r>
              </a:p>
              <a:p>
                <a:pPr marL="0" indent="0">
                  <a:buNone/>
                </a:pPr>
                <a:r>
                  <a:rPr lang="es-MX" sz="2400" dirty="0" smtClean="0">
                    <a:solidFill>
                      <a:schemeClr val="tx1"/>
                    </a:solidFill>
                  </a:rPr>
                  <a:t>Sea </a:t>
                </a:r>
                <a:r>
                  <a:rPr lang="es-MX" sz="2400" dirty="0">
                    <a:solidFill>
                      <a:schemeClr val="tx1"/>
                    </a:solidFill>
                  </a:rPr>
                  <a:t>A =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𝑖𝑗</m:t>
                            </m:r>
                          </m:sub>
                        </m:sSub>
                      </m:e>
                    </m:d>
                  </m:oMath>
                </a14:m>
                <a:r>
                  <a:rPr lang="es-MX" sz="2400" dirty="0">
                    <a:solidFill>
                      <a:schemeClr val="tx1"/>
                    </a:solidFill>
                  </a:rPr>
                  <a:t> una matriz de n x m, B =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𝑖𝑗</m:t>
                            </m:r>
                          </m:sub>
                        </m:sSub>
                      </m:e>
                    </m:d>
                  </m:oMath>
                </a14:m>
                <a:r>
                  <a:rPr lang="es-MX" sz="2400" dirty="0">
                    <a:solidFill>
                      <a:schemeClr val="tx1"/>
                    </a:solidFill>
                  </a:rPr>
                  <a:t> una matriz de m x p y C=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𝑐</m:t>
                            </m:r>
                          </m:e>
                          <m:sub>
                            <m:r>
                              <a:rPr lang="es-MX" sz="2400" i="1">
                                <a:solidFill>
                                  <a:schemeClr val="tx1"/>
                                </a:solidFill>
                                <a:latin typeface="Cambria Math" panose="02040503050406030204" pitchFamily="18" charset="0"/>
                              </a:rPr>
                              <m:t>𝑖𝑗</m:t>
                            </m:r>
                          </m:sub>
                        </m:sSub>
                      </m:e>
                    </m:d>
                  </m:oMath>
                </a14:m>
                <a:r>
                  <a:rPr lang="es-MX" sz="2400" dirty="0">
                    <a:solidFill>
                      <a:schemeClr val="tx1"/>
                    </a:solidFill>
                  </a:rPr>
                  <a:t> una matriz de p x q.</a:t>
                </a:r>
              </a:p>
              <a:p>
                <a:pPr marL="0" indent="0" algn="ctr">
                  <a:buNone/>
                </a:pPr>
                <a:r>
                  <a:rPr lang="es-MX" sz="2400" dirty="0">
                    <a:solidFill>
                      <a:schemeClr val="tx1"/>
                    </a:solidFill>
                  </a:rPr>
                  <a:t>A(BC)= (AB)C</a:t>
                </a:r>
              </a:p>
              <a:p>
                <a:pPr marL="0" indent="0">
                  <a:buNone/>
                </a:pPr>
                <a:r>
                  <a:rPr lang="es-MX" sz="2400" dirty="0">
                    <a:solidFill>
                      <a:schemeClr val="tx1"/>
                    </a:solidFill>
                  </a:rPr>
                  <a:t>ABC definida por cualquiera de los lados de la ecuación, es una matriz de n x q </a:t>
                </a:r>
              </a:p>
              <a:p>
                <a:endParaRPr lang="es-MX" sz="2400" b="1" dirty="0">
                  <a:solidFill>
                    <a:schemeClr val="tx1"/>
                  </a:solidFill>
                </a:endParaRPr>
              </a:p>
              <a:p>
                <a:pPr marL="0" indent="0">
                  <a:buNone/>
                </a:pPr>
                <a:r>
                  <a:rPr lang="es-MX" sz="2400" b="1" dirty="0"/>
                  <a:t>L</a:t>
                </a:r>
                <a:r>
                  <a:rPr lang="es-MX" sz="2400" b="1" dirty="0" smtClean="0">
                    <a:solidFill>
                      <a:schemeClr val="tx1"/>
                    </a:solidFill>
                  </a:rPr>
                  <a:t>eyes distributivas para la multiplicación de matrices </a:t>
                </a:r>
              </a:p>
              <a:p>
                <a:endParaRPr lang="es-MX" sz="2400" b="1" dirty="0">
                  <a:solidFill>
                    <a:schemeClr val="tx1"/>
                  </a:solidFill>
                </a:endParaRPr>
              </a:p>
              <a:p>
                <a:pPr marL="0" indent="0" algn="ctr">
                  <a:buNone/>
                </a:pPr>
                <a:r>
                  <a:rPr lang="es-MX" sz="2400" dirty="0">
                    <a:solidFill>
                      <a:schemeClr val="tx1"/>
                    </a:solidFill>
                  </a:rPr>
                  <a:t>A (B + C) = </a:t>
                </a:r>
                <a:r>
                  <a:rPr lang="es-MX" sz="2400" b="1" dirty="0">
                    <a:solidFill>
                      <a:schemeClr val="tx1"/>
                    </a:solidFill>
                  </a:rPr>
                  <a:t> </a:t>
                </a:r>
                <a:r>
                  <a:rPr lang="es-MX" sz="2400" dirty="0">
                    <a:solidFill>
                      <a:schemeClr val="tx1"/>
                    </a:solidFill>
                  </a:rPr>
                  <a:t>A B + AC </a:t>
                </a:r>
              </a:p>
              <a:p>
                <a:pPr marL="0" indent="0" algn="ctr">
                  <a:buNone/>
                </a:pPr>
                <a:r>
                  <a:rPr lang="es-MX" sz="2400" dirty="0">
                    <a:solidFill>
                      <a:schemeClr val="tx1"/>
                    </a:solidFill>
                  </a:rPr>
                  <a:t>(A + B) C = AC + BC</a:t>
                </a:r>
              </a:p>
              <a:p>
                <a:endParaRPr lang="es-MX" sz="2400" b="1" dirty="0">
                  <a:solidFill>
                    <a:schemeClr val="tx1"/>
                  </a:solidFill>
                </a:endParaRP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1220"/>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p:spTree>
    <p:extLst>
      <p:ext uri="{BB962C8B-B14F-4D97-AF65-F5344CB8AC3E}">
        <p14:creationId xmlns:p14="http://schemas.microsoft.com/office/powerpoint/2010/main" val="2424869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195587">
                                            <p:txEl>
                                              <p:pRg st="5" end="5"/>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24" presetClass="entr" presetSubtype="0" fill="hold" grpId="0" nodeType="clickEffect">
                                  <p:stCondLst>
                                    <p:cond delay="0"/>
                                  </p:stCondLst>
                                  <p:childTnLst>
                                    <p:set>
                                      <p:cBhvr>
                                        <p:cTn id="35" dur="1" fill="hold">
                                          <p:stCondLst>
                                            <p:cond delay="0"/>
                                          </p:stCondLst>
                                        </p:cTn>
                                        <p:tgtEl>
                                          <p:spTgt spid="195587">
                                            <p:txEl>
                                              <p:pRg st="7" end="7"/>
                                            </p:txEl>
                                          </p:spTgt>
                                        </p:tgtEl>
                                        <p:attrNameLst>
                                          <p:attrName>style.visibility</p:attrName>
                                        </p:attrNameLst>
                                      </p:cBhvr>
                                      <p:to>
                                        <p:strVal val="visible"/>
                                      </p:to>
                                    </p:set>
                                    <p:anim to="" calcmode="lin" valueType="num">
                                      <p:cBhvr>
                                        <p:cTn id="36" dur="1" fill="hold"/>
                                        <p:tgtEl>
                                          <p:spTgt spid="195587">
                                            <p:txEl>
                                              <p:pRg st="7" end="7"/>
                                            </p:txEl>
                                          </p:spTgt>
                                        </p:tgtEl>
                                        <p:attrNameLst>
                                          <p:attrName/>
                                        </p:attrNameLst>
                                      </p:cBhvr>
                                    </p:anim>
                                  </p:childTnLst>
                                </p:cTn>
                              </p:par>
                            </p:childTnLst>
                          </p:cTn>
                        </p:par>
                      </p:childTnLst>
                    </p:cTn>
                  </p:par>
                  <p:par>
                    <p:cTn id="37" fill="hold">
                      <p:stCondLst>
                        <p:cond delay="indefinite"/>
                      </p:stCondLst>
                      <p:childTnLst>
                        <p:par>
                          <p:cTn id="38" fill="hold">
                            <p:stCondLst>
                              <p:cond delay="0"/>
                            </p:stCondLst>
                            <p:childTnLst>
                              <p:par>
                                <p:cTn id="39" presetID="24" presetClass="entr" presetSubtype="0" fill="hold" grpId="0" nodeType="clickEffect">
                                  <p:stCondLst>
                                    <p:cond delay="0"/>
                                  </p:stCondLst>
                                  <p:childTnLst>
                                    <p:set>
                                      <p:cBhvr>
                                        <p:cTn id="40" dur="1" fill="hold">
                                          <p:stCondLst>
                                            <p:cond delay="0"/>
                                          </p:stCondLst>
                                        </p:cTn>
                                        <p:tgtEl>
                                          <p:spTgt spid="195587">
                                            <p:txEl>
                                              <p:pRg st="8" end="8"/>
                                            </p:txEl>
                                          </p:spTgt>
                                        </p:tgtEl>
                                        <p:attrNameLst>
                                          <p:attrName>style.visibility</p:attrName>
                                        </p:attrNameLst>
                                      </p:cBhvr>
                                      <p:to>
                                        <p:strVal val="visible"/>
                                      </p:to>
                                    </p:set>
                                    <p:anim to="" calcmode="lin" valueType="num">
                                      <p:cBhvr>
                                        <p:cTn id="41" dur="1" fill="hold"/>
                                        <p:tgtEl>
                                          <p:spTgt spid="195587">
                                            <p:txEl>
                                              <p:pRg st="8" end="8"/>
                                            </p:txEl>
                                          </p:spTgt>
                                        </p:tgtEl>
                                        <p:attrNameLst>
                                          <p:attrName/>
                                        </p:attrNameLst>
                                      </p:cBhvr>
                                    </p:anim>
                                  </p:childTnLst>
                                </p:cTn>
                              </p:par>
                            </p:childTnLst>
                          </p:cTn>
                        </p:par>
                      </p:childTnLst>
                    </p:cTn>
                  </p:par>
                  <p:par>
                    <p:cTn id="42" fill="hold">
                      <p:stCondLst>
                        <p:cond delay="indefinite"/>
                      </p:stCondLst>
                      <p:childTnLst>
                        <p:par>
                          <p:cTn id="43" fill="hold">
                            <p:stCondLst>
                              <p:cond delay="0"/>
                            </p:stCondLst>
                            <p:childTnLst>
                              <p:par>
                                <p:cTn id="44" presetID="24" presetClass="entr" presetSubtype="0" fill="hold" grpId="0" nodeType="clickEffect">
                                  <p:stCondLst>
                                    <p:cond delay="0"/>
                                  </p:stCondLst>
                                  <p:childTnLst>
                                    <p:set>
                                      <p:cBhvr>
                                        <p:cTn id="45" dur="1" fill="hold">
                                          <p:stCondLst>
                                            <p:cond delay="0"/>
                                          </p:stCondLst>
                                        </p:cTn>
                                        <p:tgtEl>
                                          <p:spTgt spid="195587">
                                            <p:txEl>
                                              <p:pRg st="10" end="10"/>
                                            </p:txEl>
                                          </p:spTgt>
                                        </p:tgtEl>
                                        <p:attrNameLst>
                                          <p:attrName>style.visibility</p:attrName>
                                        </p:attrNameLst>
                                      </p:cBhvr>
                                      <p:to>
                                        <p:strVal val="visible"/>
                                      </p:to>
                                    </p:set>
                                    <p:anim to="" calcmode="lin" valueType="num">
                                      <p:cBhvr>
                                        <p:cTn id="46" dur="1" fill="hold"/>
                                        <p:tgtEl>
                                          <p:spTgt spid="195587">
                                            <p:txEl>
                                              <p:pRg st="10" end="1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smtClean="0"/>
                  <a:t>M</a:t>
                </a:r>
                <a:r>
                  <a:rPr lang="es-MX" sz="2400" b="1" dirty="0" smtClean="0">
                    <a:solidFill>
                      <a:schemeClr val="tx1"/>
                    </a:solidFill>
                  </a:rPr>
                  <a:t>atriz identidad </a:t>
                </a:r>
              </a:p>
              <a:p>
                <a:pPr marL="0" indent="0">
                  <a:buNone/>
                </a:pPr>
                <a:r>
                  <a:rPr lang="es-MX" sz="2400" dirty="0" smtClean="0">
                    <a:solidFill>
                      <a:schemeClr val="tx1"/>
                    </a:solidFill>
                  </a:rPr>
                  <a:t>La </a:t>
                </a:r>
                <a:r>
                  <a:rPr lang="es-MX" sz="2400" dirty="0">
                    <a:solidFill>
                      <a:schemeClr val="tx1"/>
                    </a:solidFill>
                  </a:rPr>
                  <a:t>matriz identidad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𝐼</m:t>
                        </m:r>
                      </m:e>
                      <m:sub>
                        <m:r>
                          <a:rPr lang="es-MX" sz="2400" i="1">
                            <a:solidFill>
                              <a:schemeClr val="tx1"/>
                            </a:solidFill>
                            <a:latin typeface="Cambria Math" panose="02040503050406030204" pitchFamily="18" charset="0"/>
                          </a:rPr>
                          <m:t>𝑛</m:t>
                        </m:r>
                      </m:sub>
                    </m:sSub>
                  </m:oMath>
                </a14:m>
                <a:r>
                  <a:rPr lang="es-MX" sz="2400" dirty="0">
                    <a:solidFill>
                      <a:schemeClr val="tx1"/>
                    </a:solidFill>
                  </a:rPr>
                  <a:t> de n x n es una matriz de n x n y cuyos elementos de la diagonal principal son iguales a 1 y todos los demás son 0, esto es:</a:t>
                </a:r>
              </a:p>
              <a:p>
                <a:pPr marL="0" indent="0">
                  <a:buNone/>
                </a:pP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𝐼</m:t>
                        </m:r>
                      </m:e>
                      <m:sub>
                        <m:r>
                          <a:rPr lang="es-MX" sz="2400" i="1">
                            <a:solidFill>
                              <a:schemeClr val="tx1"/>
                            </a:solidFill>
                            <a:latin typeface="Cambria Math" panose="02040503050406030204" pitchFamily="18" charset="0"/>
                          </a:rPr>
                          <m:t>𝑛</m:t>
                        </m:r>
                      </m:sub>
                    </m:sSub>
                  </m:oMath>
                </a14:m>
                <a:r>
                  <a:rPr lang="es-MX" sz="2400" dirty="0">
                    <a:solidFill>
                      <a:schemeClr val="tx1"/>
                    </a:solidFill>
                  </a:rPr>
                  <a:t> = </a:t>
                </a:r>
                <a14:m>
                  <m:oMath xmlns:m="http://schemas.openxmlformats.org/officeDocument/2006/math">
                    <m:r>
                      <a:rPr lang="es-MX" sz="2400">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𝑖𝑗</m:t>
                        </m:r>
                      </m:sub>
                    </m:sSub>
                    <m:r>
                      <a:rPr lang="es-MX" sz="2400" i="1">
                        <a:solidFill>
                          <a:schemeClr val="tx1"/>
                        </a:solidFill>
                        <a:latin typeface="Cambria Math" panose="02040503050406030204" pitchFamily="18" charset="0"/>
                      </a:rPr>
                      <m:t>)</m:t>
                    </m:r>
                  </m:oMath>
                </a14:m>
                <a:r>
                  <a:rPr lang="es-MX" sz="2400" dirty="0">
                    <a:solidFill>
                      <a:schemeClr val="tx1"/>
                    </a:solidFill>
                  </a:rPr>
                  <a:t> donde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𝑖𝑗</m:t>
                        </m:r>
                      </m:sub>
                    </m:sSub>
                  </m:oMath>
                </a14:m>
                <a:r>
                  <a:rPr lang="es-MX" sz="2400" dirty="0">
                    <a:solidFill>
                      <a:schemeClr val="tx1"/>
                    </a:solidFill>
                  </a:rPr>
                  <a:t> = </a:t>
                </a:r>
                <a14:m>
                  <m:oMath xmlns:m="http://schemas.openxmlformats.org/officeDocument/2006/math">
                    <m:d>
                      <m:dPr>
                        <m:begChr m:val="{"/>
                        <m:endChr m:val=""/>
                        <m:ctrlPr>
                          <a:rPr lang="es-MX" sz="2400" i="1">
                            <a:solidFill>
                              <a:schemeClr val="tx1"/>
                            </a:solidFill>
                            <a:latin typeface="Cambria Math"/>
                          </a:rPr>
                        </m:ctrlPr>
                      </m:dPr>
                      <m:e>
                        <m:m>
                          <m:mPr>
                            <m:mcs>
                              <m:mc>
                                <m:mcPr>
                                  <m:count m:val="1"/>
                                  <m:mcJc m:val="center"/>
                                </m:mcPr>
                              </m:mc>
                            </m:mcs>
                            <m:ctrlPr>
                              <a:rPr lang="es-MX" sz="2400" i="1">
                                <a:solidFill>
                                  <a:schemeClr val="tx1"/>
                                </a:solidFill>
                                <a:latin typeface="Cambria Math"/>
                              </a:rPr>
                            </m:ctrlPr>
                          </m:mPr>
                          <m:mr>
                            <m:e>
                              <m:r>
                                <m:rPr>
                                  <m:brk m:alnAt="7"/>
                                </m:rPr>
                                <a:rPr lang="es-MX" sz="2400" i="1">
                                  <a:solidFill>
                                    <a:schemeClr val="tx1"/>
                                  </a:solidFill>
                                  <a:latin typeface="Cambria Math" panose="02040503050406030204" pitchFamily="18" charset="0"/>
                                </a:rPr>
                                <m:t>1</m:t>
                              </m:r>
                            </m:e>
                          </m:mr>
                          <m:mr>
                            <m:e>
                              <m:r>
                                <a:rPr lang="es-MX" sz="2400" i="1">
                                  <a:solidFill>
                                    <a:schemeClr val="tx1"/>
                                  </a:solidFill>
                                  <a:latin typeface="Cambria Math" panose="02040503050406030204" pitchFamily="18" charset="0"/>
                                </a:rPr>
                                <m:t>0</m:t>
                              </m:r>
                            </m:e>
                          </m:mr>
                        </m:m>
                      </m:e>
                    </m:d>
                  </m:oMath>
                </a14:m>
                <a:r>
                  <a:rPr lang="es-MX" sz="2400" dirty="0">
                    <a:solidFill>
                      <a:schemeClr val="tx1"/>
                    </a:solidFill>
                  </a:rPr>
                  <a:t>   </a:t>
                </a: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mc:AlternateContent xmlns:mc="http://schemas.openxmlformats.org/markup-compatibility/2006" xmlns:a14="http://schemas.microsoft.com/office/drawing/2010/main">
        <mc:Choice Requires="a14">
          <p:sp>
            <p:nvSpPr>
              <p:cNvPr id="4" name="CuadroTexto 5"/>
              <p:cNvSpPr txBox="1"/>
              <p:nvPr/>
            </p:nvSpPr>
            <p:spPr>
              <a:xfrm>
                <a:off x="4127011" y="3203684"/>
                <a:ext cx="805029" cy="369332"/>
              </a:xfrm>
              <a:prstGeom prst="rect">
                <a:avLst/>
              </a:prstGeom>
              <a:noFill/>
            </p:spPr>
            <p:txBody>
              <a:bodyPr wrap="none" rtlCol="0">
                <a:spAutoFit/>
              </a:bodyPr>
              <a:lstStyle/>
              <a:p>
                <a:r>
                  <a:rPr lang="es-MX" dirty="0" smtClean="0">
                    <a:solidFill>
                      <a:schemeClr val="tx1"/>
                    </a:solidFill>
                  </a:rPr>
                  <a:t>Si i </a:t>
                </a:r>
                <a14:m>
                  <m:oMath xmlns:m="http://schemas.openxmlformats.org/officeDocument/2006/math">
                    <m:r>
                      <a:rPr lang="es-MX" i="1" smtClean="0">
                        <a:solidFill>
                          <a:schemeClr val="tx1"/>
                        </a:solidFill>
                        <a:latin typeface="Cambria Math" panose="02040503050406030204" pitchFamily="18" charset="0"/>
                        <a:ea typeface="Cambria Math" panose="02040503050406030204" pitchFamily="18" charset="0"/>
                      </a:rPr>
                      <m:t>≠</m:t>
                    </m:r>
                  </m:oMath>
                </a14:m>
                <a:r>
                  <a:rPr lang="es-MX" dirty="0" smtClean="0">
                    <a:solidFill>
                      <a:schemeClr val="tx1"/>
                    </a:solidFill>
                  </a:rPr>
                  <a:t> j</a:t>
                </a:r>
                <a:endParaRPr lang="es-MX" dirty="0">
                  <a:solidFill>
                    <a:schemeClr val="tx1"/>
                  </a:solidFill>
                </a:endParaRPr>
              </a:p>
            </p:txBody>
          </p:sp>
        </mc:Choice>
        <mc:Fallback xmlns="">
          <p:sp>
            <p:nvSpPr>
              <p:cNvPr id="4" name="CuadroTexto 5"/>
              <p:cNvSpPr txBox="1">
                <a:spLocks noRot="1" noChangeAspect="1" noMove="1" noResize="1" noEditPoints="1" noAdjustHandles="1" noChangeArrowheads="1" noChangeShapeType="1" noTextEdit="1"/>
              </p:cNvSpPr>
              <p:nvPr/>
            </p:nvSpPr>
            <p:spPr>
              <a:xfrm>
                <a:off x="4127011" y="3203684"/>
                <a:ext cx="805029" cy="369332"/>
              </a:xfrm>
              <a:prstGeom prst="rect">
                <a:avLst/>
              </a:prstGeom>
              <a:blipFill rotWithShape="1">
                <a:blip r:embed="rId4"/>
                <a:stretch>
                  <a:fillRect l="-6061" t="-8333" r="-3030" b="-26667"/>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6" name="CuadroTexto 1"/>
              <p:cNvSpPr txBox="1"/>
              <p:nvPr/>
            </p:nvSpPr>
            <p:spPr>
              <a:xfrm>
                <a:off x="4090736" y="2843644"/>
                <a:ext cx="805029" cy="369332"/>
              </a:xfrm>
              <a:prstGeom prst="rect">
                <a:avLst/>
              </a:prstGeom>
              <a:noFill/>
            </p:spPr>
            <p:txBody>
              <a:bodyPr wrap="none" rtlCol="0">
                <a:spAutoFit/>
              </a:bodyPr>
              <a:lstStyle/>
              <a:p>
                <a:r>
                  <a:rPr lang="es-MX" dirty="0" smtClean="0">
                    <a:solidFill>
                      <a:schemeClr val="tx1"/>
                    </a:solidFill>
                  </a:rPr>
                  <a:t>Si i </a:t>
                </a:r>
                <a14:m>
                  <m:oMath xmlns:m="http://schemas.openxmlformats.org/officeDocument/2006/math">
                    <m:r>
                      <a:rPr lang="es-MX" i="1" smtClean="0">
                        <a:solidFill>
                          <a:schemeClr val="tx1"/>
                        </a:solidFill>
                        <a:latin typeface="Cambria Math" panose="02040503050406030204" pitchFamily="18" charset="0"/>
                        <a:ea typeface="Cambria Math" panose="02040503050406030204" pitchFamily="18" charset="0"/>
                      </a:rPr>
                      <m:t>=</m:t>
                    </m:r>
                  </m:oMath>
                </a14:m>
                <a:r>
                  <a:rPr lang="es-MX" dirty="0" smtClean="0">
                    <a:solidFill>
                      <a:schemeClr val="tx1"/>
                    </a:solidFill>
                  </a:rPr>
                  <a:t> j</a:t>
                </a:r>
                <a:endParaRPr lang="es-MX" dirty="0">
                  <a:solidFill>
                    <a:schemeClr val="tx1"/>
                  </a:solidFill>
                </a:endParaRPr>
              </a:p>
            </p:txBody>
          </p:sp>
        </mc:Choice>
        <mc:Fallback xmlns="">
          <p:sp>
            <p:nvSpPr>
              <p:cNvPr id="6" name="CuadroTexto 1"/>
              <p:cNvSpPr txBox="1">
                <a:spLocks noRot="1" noChangeAspect="1" noMove="1" noResize="1" noEditPoints="1" noAdjustHandles="1" noChangeArrowheads="1" noChangeShapeType="1" noTextEdit="1"/>
              </p:cNvSpPr>
              <p:nvPr/>
            </p:nvSpPr>
            <p:spPr>
              <a:xfrm>
                <a:off x="4090736" y="2843644"/>
                <a:ext cx="805029" cy="369332"/>
              </a:xfrm>
              <a:prstGeom prst="rect">
                <a:avLst/>
              </a:prstGeom>
              <a:blipFill rotWithShape="1">
                <a:blip r:embed="rId5"/>
                <a:stretch>
                  <a:fillRect l="-6061" t="-8197" r="-3030" b="-24590"/>
                </a:stretch>
              </a:blipFill>
            </p:spPr>
            <p:txBody>
              <a:bodyPr/>
              <a:lstStyle/>
              <a:p>
                <a:r>
                  <a:rPr lang="es-MX">
                    <a:noFill/>
                  </a:rPr>
                  <a:t> </a:t>
                </a:r>
              </a:p>
            </p:txBody>
          </p:sp>
        </mc:Fallback>
      </mc:AlternateContent>
    </p:spTree>
    <p:extLst>
      <p:ext uri="{BB962C8B-B14F-4D97-AF65-F5344CB8AC3E}">
        <p14:creationId xmlns:p14="http://schemas.microsoft.com/office/powerpoint/2010/main" val="4170662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864232" y="1807945"/>
            <a:ext cx="7308167" cy="3939540"/>
          </a:xfrm>
          <a:prstGeom prst="rect">
            <a:avLst/>
          </a:prstGeom>
          <a:noFill/>
          <a:ln w="9525">
            <a:noFill/>
            <a:miter lim="800000"/>
            <a:headEnd/>
            <a:tailEnd/>
          </a:ln>
        </p:spPr>
        <p:txBody>
          <a:bodyPr wrap="square">
            <a:spAutoFit/>
          </a:bodyPr>
          <a:lstStyle/>
          <a:p>
            <a:pPr>
              <a:buFont typeface="Wingdings" pitchFamily="2" charset="2"/>
              <a:buNone/>
            </a:pPr>
            <a:r>
              <a:rPr lang="es-MX" sz="2000" b="1" dirty="0">
                <a:latin typeface="Arial" pitchFamily="34" charset="0"/>
                <a:cs typeface="Arial" pitchFamily="34" charset="0"/>
              </a:rPr>
              <a:t>COMPETENCIAS GENÉRICAS</a:t>
            </a:r>
          </a:p>
          <a:p>
            <a:pPr>
              <a:buFont typeface="Wingdings" pitchFamily="2" charset="2"/>
              <a:buNone/>
            </a:pPr>
            <a:endParaRPr lang="es-MX" sz="2000" b="1" dirty="0">
              <a:latin typeface="Arial" pitchFamily="34" charset="0"/>
              <a:cs typeface="Arial" pitchFamily="34" charset="0"/>
            </a:endParaRPr>
          </a:p>
          <a:p>
            <a:pPr marL="627063" lvl="1" indent="-169863">
              <a:lnSpc>
                <a:spcPct val="150000"/>
              </a:lnSpc>
              <a:buFont typeface="Wingdings" pitchFamily="2" charset="2"/>
              <a:buChar char="§"/>
            </a:pPr>
            <a:r>
              <a:rPr lang="es-MX" sz="2000" dirty="0">
                <a:latin typeface="Arial" pitchFamily="34" charset="0"/>
                <a:cs typeface="Arial" pitchFamily="34" charset="0"/>
              </a:rPr>
              <a:t> </a:t>
            </a:r>
            <a:r>
              <a:rPr lang="es-MX" sz="2000" b="1" dirty="0" smtClean="0">
                <a:latin typeface="Arial" pitchFamily="34" charset="0"/>
                <a:cs typeface="Arial" pitchFamily="34" charset="0"/>
              </a:rPr>
              <a:t>Resolver un sistema de ecuaciones lineales</a:t>
            </a:r>
          </a:p>
          <a:p>
            <a:pPr marL="627063" lvl="1" indent="-169863">
              <a:lnSpc>
                <a:spcPct val="150000"/>
              </a:lnSpc>
              <a:buFont typeface="Wingdings" pitchFamily="2" charset="2"/>
              <a:buChar char="§"/>
            </a:pPr>
            <a:r>
              <a:rPr lang="es-MX" sz="2000" b="1" dirty="0" smtClean="0">
                <a:latin typeface="Arial" pitchFamily="34" charset="0"/>
                <a:cs typeface="Arial" pitchFamily="34" charset="0"/>
              </a:rPr>
              <a:t>Manejo de las propiedades y operaciones de matrices</a:t>
            </a:r>
          </a:p>
          <a:p>
            <a:pPr marL="627063" lvl="1" indent="-169863">
              <a:lnSpc>
                <a:spcPct val="150000"/>
              </a:lnSpc>
              <a:buFont typeface="Wingdings" pitchFamily="2" charset="2"/>
              <a:buChar char="§"/>
            </a:pPr>
            <a:r>
              <a:rPr lang="es-MX" sz="2000" b="1" dirty="0">
                <a:latin typeface="Arial" pitchFamily="34" charset="0"/>
                <a:cs typeface="Arial" pitchFamily="34" charset="0"/>
              </a:rPr>
              <a:t> </a:t>
            </a:r>
            <a:r>
              <a:rPr lang="es-MX" sz="2000" b="1" dirty="0" smtClean="0">
                <a:latin typeface="Arial" pitchFamily="34" charset="0"/>
                <a:cs typeface="Arial" pitchFamily="34" charset="0"/>
              </a:rPr>
              <a:t>Comprensión de los espacios vectoriales</a:t>
            </a:r>
          </a:p>
          <a:p>
            <a:pPr marL="627063" lvl="1" indent="-169863">
              <a:lnSpc>
                <a:spcPct val="150000"/>
              </a:lnSpc>
              <a:buFont typeface="Wingdings" pitchFamily="2" charset="2"/>
              <a:buChar char="§"/>
            </a:pPr>
            <a:r>
              <a:rPr lang="es-MX" sz="2000" b="1" dirty="0" smtClean="0">
                <a:latin typeface="Arial" pitchFamily="34" charset="0"/>
                <a:cs typeface="Arial" pitchFamily="34" charset="0"/>
              </a:rPr>
              <a:t>Manejo de las transformaciones lineales, vectores y valores característicos.</a:t>
            </a:r>
            <a:endParaRPr lang="es-MX" sz="2000" dirty="0" smtClean="0">
              <a:latin typeface="Arial" pitchFamily="34" charset="0"/>
              <a:cs typeface="Arial" pitchFamily="34" charset="0"/>
            </a:endParaRPr>
          </a:p>
          <a:p>
            <a:pPr lvl="1">
              <a:lnSpc>
                <a:spcPct val="150000"/>
              </a:lnSpc>
              <a:buFont typeface="Wingdings" pitchFamily="2" charset="2"/>
              <a:buChar char="§"/>
            </a:pPr>
            <a:endParaRPr lang="es-MX" sz="2000" b="1"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box(in)">
                                      <p:cBhvr>
                                        <p:cTn id="7" dur="500"/>
                                        <p:tgtEl>
                                          <p:spTgt spid="245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a:t>I</a:t>
                </a:r>
                <a:r>
                  <a:rPr lang="es-MX" sz="2400" b="1" dirty="0" smtClean="0">
                    <a:solidFill>
                      <a:schemeClr val="tx1"/>
                    </a:solidFill>
                  </a:rPr>
                  <a:t>nversa de la  matriz </a:t>
                </a:r>
              </a:p>
              <a:p>
                <a:pPr marL="0" indent="0">
                  <a:buNone/>
                </a:pPr>
                <a:r>
                  <a:rPr lang="es-MX" sz="2400" dirty="0" smtClean="0">
                    <a:solidFill>
                      <a:schemeClr val="tx1"/>
                    </a:solidFill>
                  </a:rPr>
                  <a:t>sean </a:t>
                </a:r>
                <a:r>
                  <a:rPr lang="es-MX" sz="2400" dirty="0">
                    <a:solidFill>
                      <a:schemeClr val="tx1"/>
                    </a:solidFill>
                  </a:rPr>
                  <a:t>A y B dos matrices de n x n se dice que :</a:t>
                </a:r>
              </a:p>
              <a:p>
                <a:pPr marL="0" indent="0" algn="ctr">
                  <a:buNone/>
                </a:pPr>
                <a:r>
                  <a:rPr lang="es-MX" sz="2400" dirty="0">
                    <a:solidFill>
                      <a:schemeClr val="tx1"/>
                    </a:solidFill>
                  </a:rPr>
                  <a:t>AB = BA = I</a:t>
                </a:r>
              </a:p>
              <a:p>
                <a:pPr marL="0" indent="0">
                  <a:buNone/>
                </a:pPr>
                <a:r>
                  <a:rPr lang="es-MX" sz="2400" dirty="0">
                    <a:solidFill>
                      <a:schemeClr val="tx1"/>
                    </a:solidFill>
                  </a:rPr>
                  <a:t>entonces B  se le llama la inversa de A  y se denota por </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𝐴</m:t>
                        </m:r>
                      </m:e>
                      <m:sup>
                        <m:r>
                          <a:rPr lang="es-MX" sz="2400" i="1">
                            <a:solidFill>
                              <a:schemeClr val="tx1"/>
                            </a:solidFill>
                            <a:latin typeface="Cambria Math" panose="02040503050406030204" pitchFamily="18" charset="0"/>
                          </a:rPr>
                          <m:t>−1</m:t>
                        </m:r>
                      </m:sup>
                    </m:sSup>
                  </m:oMath>
                </a14:m>
                <a:r>
                  <a:rPr lang="es-MX" sz="2400" dirty="0">
                    <a:solidFill>
                      <a:schemeClr val="tx1"/>
                    </a:solidFill>
                  </a:rPr>
                  <a:t> por lo tanto tenemos:</a:t>
                </a:r>
              </a:p>
              <a:p>
                <a:pPr marL="0" indent="0" algn="ctr">
                  <a:buNone/>
                </a:pPr>
                <a:r>
                  <a:rPr lang="es-MX" sz="2400" dirty="0">
                    <a:solidFill>
                      <a:schemeClr val="tx1"/>
                    </a:solidFill>
                  </a:rPr>
                  <a:t> </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𝐴𝐴</m:t>
                        </m:r>
                      </m:e>
                      <m:sup>
                        <m:r>
                          <a:rPr lang="es-MX" sz="2400" i="1">
                            <a:solidFill>
                              <a:schemeClr val="tx1"/>
                            </a:solidFill>
                            <a:latin typeface="Cambria Math" panose="02040503050406030204" pitchFamily="18" charset="0"/>
                          </a:rPr>
                          <m:t>−1</m:t>
                        </m:r>
                      </m:sup>
                    </m:sSup>
                    <m:r>
                      <a:rPr lang="es-MX" sz="2400" b="1" i="1">
                        <a:solidFill>
                          <a:schemeClr val="tx1"/>
                        </a:solidFill>
                        <a:latin typeface="Cambria Math" panose="02040503050406030204" pitchFamily="18" charset="0"/>
                      </a:rPr>
                      <m:t>=</m:t>
                    </m:r>
                    <m:r>
                      <a:rPr lang="es-MX" sz="2400" i="1">
                        <a:solidFill>
                          <a:schemeClr val="tx1"/>
                        </a:solidFill>
                        <a:latin typeface="Cambria Math" panose="02040503050406030204" pitchFamily="18" charset="0"/>
                      </a:rPr>
                      <m:t> </m:t>
                    </m:r>
                  </m:oMath>
                </a14:m>
                <a:r>
                  <a:rPr lang="es-MX" sz="2400" dirty="0">
                    <a:solidFill>
                      <a:schemeClr val="tx1"/>
                    </a:solidFill>
                  </a:rPr>
                  <a:t> </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𝐴</m:t>
                        </m:r>
                      </m:e>
                      <m:sup>
                        <m:r>
                          <a:rPr lang="es-MX" sz="2400" i="1">
                            <a:solidFill>
                              <a:schemeClr val="tx1"/>
                            </a:solidFill>
                            <a:latin typeface="Cambria Math" panose="02040503050406030204" pitchFamily="18" charset="0"/>
                          </a:rPr>
                          <m:t>−1</m:t>
                        </m:r>
                      </m:sup>
                    </m:sSup>
                    <m:r>
                      <a:rPr lang="es-MX" sz="2400" i="1">
                        <a:solidFill>
                          <a:schemeClr val="tx1"/>
                        </a:solidFill>
                        <a:latin typeface="Cambria Math" panose="02040503050406030204" pitchFamily="18" charset="0"/>
                      </a:rPr>
                      <m:t>𝐴</m:t>
                    </m:r>
                    <m:r>
                      <a:rPr lang="es-MX" sz="2400" i="1">
                        <a:solidFill>
                          <a:schemeClr val="tx1"/>
                        </a:solidFill>
                        <a:latin typeface="Cambria Math" panose="02040503050406030204" pitchFamily="18" charset="0"/>
                      </a:rPr>
                      <m:t>=</m:t>
                    </m:r>
                    <m:r>
                      <a:rPr lang="es-MX" sz="2400" i="1">
                        <a:solidFill>
                          <a:schemeClr val="tx1"/>
                        </a:solidFill>
                        <a:latin typeface="Cambria Math" panose="02040503050406030204" pitchFamily="18" charset="0"/>
                      </a:rPr>
                      <m:t>𝐼</m:t>
                    </m:r>
                  </m:oMath>
                </a14:m>
                <a:endParaRPr lang="es-MX" sz="2400" dirty="0">
                  <a:solidFill>
                    <a:schemeClr val="tx1"/>
                  </a:solidFill>
                </a:endParaRPr>
              </a:p>
              <a:p>
                <a:pPr marL="0" indent="0">
                  <a:buNone/>
                </a:pPr>
                <a:r>
                  <a:rPr lang="es-MX" sz="2400" dirty="0" smtClean="0">
                    <a:solidFill>
                      <a:schemeClr val="tx1"/>
                    </a:solidFill>
                  </a:rPr>
                  <a:t>si </a:t>
                </a:r>
                <a:r>
                  <a:rPr lang="es-MX" sz="2400" dirty="0">
                    <a:solidFill>
                      <a:schemeClr val="tx1"/>
                    </a:solidFill>
                  </a:rPr>
                  <a:t>A tiene inversa se dice que  A es invertible.</a:t>
                </a:r>
              </a:p>
              <a:p>
                <a:pPr marL="0" indent="0">
                  <a:buNone/>
                </a:pPr>
                <a:r>
                  <a:rPr lang="es-MX" sz="2400" dirty="0">
                    <a:solidFill>
                      <a:schemeClr val="tx1"/>
                    </a:solidFill>
                  </a:rPr>
                  <a:t>Si A es invertible se dice que su inversa en única.</a:t>
                </a: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1448"/>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p:spTree>
    <p:extLst>
      <p:ext uri="{BB962C8B-B14F-4D97-AF65-F5344CB8AC3E}">
        <p14:creationId xmlns:p14="http://schemas.microsoft.com/office/powerpoint/2010/main" val="2436243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5" end="5"/>
                                            </p:txEl>
                                          </p:spTgt>
                                        </p:tgtEl>
                                        <p:attrNameLst>
                                          <p:attrName>style.visibility</p:attrName>
                                        </p:attrNameLst>
                                      </p:cBhvr>
                                      <p:to>
                                        <p:strVal val="visible"/>
                                      </p:to>
                                    </p:set>
                                    <p:anim to="" calcmode="lin" valueType="num">
                                      <p:cBhvr>
                                        <p:cTn id="37" dur="1" fill="hold"/>
                                        <p:tgtEl>
                                          <p:spTgt spid="195587">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5587">
                                            <p:txEl>
                                              <p:pRg st="6" end="6"/>
                                            </p:txEl>
                                          </p:spTgt>
                                        </p:tgtEl>
                                        <p:attrNameLst>
                                          <p:attrName>style.visibility</p:attrName>
                                        </p:attrNameLst>
                                      </p:cBhvr>
                                      <p:to>
                                        <p:strVal val="visible"/>
                                      </p:to>
                                    </p:set>
                                    <p:anim to="" calcmode="lin" valueType="num">
                                      <p:cBhvr>
                                        <p:cTn id="42" dur="1" fill="hold"/>
                                        <p:tgtEl>
                                          <p:spTgt spid="195587">
                                            <p:txEl>
                                              <p:pRg st="6" end="6"/>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195587">
                                            <p:txEl>
                                              <p:pRg st="7" end="7"/>
                                            </p:txEl>
                                          </p:spTgt>
                                        </p:tgtEl>
                                        <p:attrNameLst>
                                          <p:attrName>style.visibility</p:attrName>
                                        </p:attrNameLst>
                                      </p:cBhvr>
                                      <p:to>
                                        <p:strVal val="visible"/>
                                      </p:to>
                                    </p:set>
                                    <p:anim to="" calcmode="lin" valueType="num">
                                      <p:cBhvr>
                                        <p:cTn id="47" dur="1" fill="hold"/>
                                        <p:tgtEl>
                                          <p:spTgt spid="195587">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dirty="0" smtClean="0">
                    <a:solidFill>
                      <a:schemeClr val="tx1"/>
                    </a:solidFill>
                  </a:rPr>
                  <a:t>Sean </a:t>
                </a:r>
                <a:r>
                  <a:rPr lang="es-MX" sz="2400" dirty="0">
                    <a:solidFill>
                      <a:schemeClr val="tx1"/>
                    </a:solidFill>
                  </a:rPr>
                  <a:t>A y B dos matrices invertibles de n x n. entonces AB es invertible </a:t>
                </a:r>
              </a:p>
              <a:p>
                <a:pPr marL="0" indent="0" algn="ctr">
                  <a:buNone/>
                </a:pPr>
                <a14:m>
                  <m:oMath xmlns:m="http://schemas.openxmlformats.org/officeDocument/2006/math">
                    <m:sSup>
                      <m:sSupPr>
                        <m:ctrlPr>
                          <a:rPr lang="es-MX" sz="2400" i="1">
                            <a:solidFill>
                              <a:schemeClr val="tx1"/>
                            </a:solidFill>
                            <a:latin typeface="Cambria Math"/>
                          </a:rPr>
                        </m:ctrlPr>
                      </m:sSupPr>
                      <m:e>
                        <m:d>
                          <m:dPr>
                            <m:ctrlPr>
                              <a:rPr lang="es-MX" sz="2400" i="1">
                                <a:solidFill>
                                  <a:schemeClr val="tx1"/>
                                </a:solidFill>
                                <a:latin typeface="Cambria Math"/>
                              </a:rPr>
                            </m:ctrlPr>
                          </m:dPr>
                          <m:e>
                            <m:r>
                              <a:rPr lang="es-MX" sz="2400" b="0" i="1">
                                <a:solidFill>
                                  <a:schemeClr val="tx1"/>
                                </a:solidFill>
                                <a:latin typeface="Cambria Math" panose="02040503050406030204" pitchFamily="18" charset="0"/>
                              </a:rPr>
                              <m:t>𝐴𝐵</m:t>
                            </m:r>
                          </m:e>
                        </m:d>
                      </m:e>
                      <m:sup>
                        <m:r>
                          <a:rPr lang="es-MX" sz="2400" b="0" i="1">
                            <a:solidFill>
                              <a:schemeClr val="tx1"/>
                            </a:solidFill>
                            <a:latin typeface="Cambria Math" panose="02040503050406030204" pitchFamily="18" charset="0"/>
                          </a:rPr>
                          <m:t>−1</m:t>
                        </m:r>
                      </m:sup>
                    </m:sSup>
                    <m:r>
                      <a:rPr lang="es-MX" sz="2400" b="0" i="1">
                        <a:solidFill>
                          <a:schemeClr val="tx1"/>
                        </a:solidFill>
                        <a:latin typeface="Cambria Math" panose="02040503050406030204" pitchFamily="18" charset="0"/>
                      </a:rPr>
                      <m:t>=</m:t>
                    </m:r>
                    <m:sSup>
                      <m:sSupPr>
                        <m:ctrlPr>
                          <a:rPr lang="es-MX" sz="2400" i="1">
                            <a:solidFill>
                              <a:schemeClr val="tx1"/>
                            </a:solidFill>
                            <a:latin typeface="Cambria Math"/>
                          </a:rPr>
                        </m:ctrlPr>
                      </m:sSupPr>
                      <m:e>
                        <m:r>
                          <a:rPr lang="es-MX" sz="2400" b="0" i="1">
                            <a:solidFill>
                              <a:schemeClr val="tx1"/>
                            </a:solidFill>
                            <a:latin typeface="Cambria Math" panose="02040503050406030204" pitchFamily="18" charset="0"/>
                          </a:rPr>
                          <m:t>𝐵</m:t>
                        </m:r>
                      </m:e>
                      <m:sup>
                        <m:r>
                          <a:rPr lang="es-MX" sz="2400" b="0" i="1">
                            <a:solidFill>
                              <a:schemeClr val="tx1"/>
                            </a:solidFill>
                            <a:latin typeface="Cambria Math" panose="02040503050406030204" pitchFamily="18" charset="0"/>
                          </a:rPr>
                          <m:t>−1</m:t>
                        </m:r>
                      </m:sup>
                    </m:sSup>
                  </m:oMath>
                </a14:m>
                <a:r>
                  <a:rPr lang="es-MX" sz="2400" dirty="0">
                    <a:solidFill>
                      <a:schemeClr val="tx1"/>
                    </a:solidFill>
                  </a:rPr>
                  <a:t> </a:t>
                </a:r>
                <a14:m>
                  <m:oMath xmlns:m="http://schemas.openxmlformats.org/officeDocument/2006/math">
                    <m:sSup>
                      <m:sSupPr>
                        <m:ctrlPr>
                          <a:rPr lang="es-MX" sz="2400" i="1">
                            <a:solidFill>
                              <a:schemeClr val="tx1"/>
                            </a:solidFill>
                            <a:latin typeface="Cambria Math"/>
                          </a:rPr>
                        </m:ctrlPr>
                      </m:sSupPr>
                      <m:e>
                        <m:r>
                          <a:rPr lang="es-MX" sz="2400" b="0" i="1">
                            <a:solidFill>
                              <a:schemeClr val="tx1"/>
                            </a:solidFill>
                            <a:latin typeface="Cambria Math" panose="02040503050406030204" pitchFamily="18" charset="0"/>
                          </a:rPr>
                          <m:t> </m:t>
                        </m:r>
                        <m:r>
                          <a:rPr lang="es-MX" sz="2400" b="0" i="1">
                            <a:solidFill>
                              <a:schemeClr val="tx1"/>
                            </a:solidFill>
                            <a:latin typeface="Cambria Math" panose="02040503050406030204" pitchFamily="18" charset="0"/>
                          </a:rPr>
                          <m:t>𝐴</m:t>
                        </m:r>
                      </m:e>
                      <m:sup>
                        <m:r>
                          <a:rPr lang="es-MX" sz="2400" b="0" i="1">
                            <a:solidFill>
                              <a:schemeClr val="tx1"/>
                            </a:solidFill>
                            <a:latin typeface="Cambria Math" panose="02040503050406030204" pitchFamily="18" charset="0"/>
                          </a:rPr>
                          <m:t>−1</m:t>
                        </m:r>
                      </m:sup>
                    </m:sSup>
                  </m:oMath>
                </a14:m>
                <a:endParaRPr lang="es-MX" sz="2400" dirty="0">
                  <a:solidFill>
                    <a:schemeClr val="tx1"/>
                  </a:solidFill>
                </a:endParaRPr>
              </a:p>
              <a:p>
                <a:pPr marL="0" indent="0" algn="ctr">
                  <a:buNone/>
                </a:pPr>
                <a:r>
                  <a:rPr lang="es-MX" sz="2400" dirty="0">
                    <a:solidFill>
                      <a:schemeClr val="tx1"/>
                    </a:solidFill>
                  </a:rPr>
                  <a:t>Si A es invertible, el sistema Ax = b </a:t>
                </a:r>
              </a:p>
              <a:p>
                <a:pPr marL="0" indent="0" algn="ctr">
                  <a:buNone/>
                </a:pPr>
                <a:r>
                  <a:rPr lang="es-MX" sz="2400" dirty="0">
                    <a:solidFill>
                      <a:schemeClr val="tx1"/>
                    </a:solidFill>
                  </a:rPr>
                  <a:t>Tiene una solución única x =  </a:t>
                </a:r>
                <a14:m>
                  <m:oMath xmlns:m="http://schemas.openxmlformats.org/officeDocument/2006/math">
                    <m:sSup>
                      <m:sSupPr>
                        <m:ctrlPr>
                          <a:rPr lang="es-MX" sz="2400" i="1">
                            <a:solidFill>
                              <a:schemeClr val="tx1"/>
                            </a:solidFill>
                            <a:latin typeface="Cambria Math"/>
                          </a:rPr>
                        </m:ctrlPr>
                      </m:sSupPr>
                      <m:e>
                        <m:r>
                          <a:rPr lang="es-MX" sz="2400" b="0" i="1">
                            <a:solidFill>
                              <a:schemeClr val="tx1"/>
                            </a:solidFill>
                            <a:latin typeface="Cambria Math" panose="02040503050406030204" pitchFamily="18" charset="0"/>
                          </a:rPr>
                          <m:t> </m:t>
                        </m:r>
                        <m:r>
                          <a:rPr lang="es-MX" sz="2400" b="0" i="1">
                            <a:solidFill>
                              <a:schemeClr val="tx1"/>
                            </a:solidFill>
                            <a:latin typeface="Cambria Math" panose="02040503050406030204" pitchFamily="18" charset="0"/>
                          </a:rPr>
                          <m:t>𝐴</m:t>
                        </m:r>
                      </m:e>
                      <m:sup>
                        <m:r>
                          <a:rPr lang="es-MX" sz="2400" b="0" i="1">
                            <a:solidFill>
                              <a:schemeClr val="tx1"/>
                            </a:solidFill>
                            <a:latin typeface="Cambria Math" panose="02040503050406030204" pitchFamily="18" charset="0"/>
                          </a:rPr>
                          <m:t>−1</m:t>
                        </m:r>
                      </m:sup>
                    </m:sSup>
                    <m:r>
                      <a:rPr lang="es-MX" sz="2400" b="0" i="1">
                        <a:solidFill>
                          <a:schemeClr val="tx1"/>
                        </a:solidFill>
                        <a:latin typeface="Cambria Math" panose="02040503050406030204" pitchFamily="18" charset="0"/>
                      </a:rPr>
                      <m:t>𝑏</m:t>
                    </m:r>
                  </m:oMath>
                </a14:m>
                <a:endParaRPr lang="es-MX" sz="2400" dirty="0">
                  <a:solidFill>
                    <a:schemeClr val="tx1"/>
                  </a:solidFill>
                </a:endParaRPr>
              </a:p>
              <a:p>
                <a:pPr algn="just"/>
                <a:endParaRPr lang="es-MX" sz="2400" dirty="0">
                  <a:solidFill>
                    <a:schemeClr val="tx1"/>
                  </a:solidFill>
                </a:endParaRP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p:spTree>
    <p:extLst>
      <p:ext uri="{BB962C8B-B14F-4D97-AF65-F5344CB8AC3E}">
        <p14:creationId xmlns:p14="http://schemas.microsoft.com/office/powerpoint/2010/main" val="832803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5" end="5"/>
                                            </p:txEl>
                                          </p:spTgt>
                                        </p:tgtEl>
                                        <p:attrNameLst>
                                          <p:attrName>style.visibility</p:attrName>
                                        </p:attrNameLst>
                                      </p:cBhvr>
                                      <p:to>
                                        <p:strVal val="visible"/>
                                      </p:to>
                                    </p:set>
                                    <p:anim to="" calcmode="lin" valueType="num">
                                      <p:cBhvr>
                                        <p:cTn id="32" dur="1" fill="hold"/>
                                        <p:tgtEl>
                                          <p:spTgt spid="195587">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smtClean="0">
                    <a:solidFill>
                      <a:schemeClr val="tx1"/>
                    </a:solidFill>
                  </a:rPr>
                  <a:t>Procedimiento </a:t>
                </a:r>
                <a:r>
                  <a:rPr lang="es-MX" sz="2400" b="1" dirty="0">
                    <a:solidFill>
                      <a:schemeClr val="tx1"/>
                    </a:solidFill>
                  </a:rPr>
                  <a:t>para encontrar la inversa de una matriz A</a:t>
                </a:r>
              </a:p>
              <a:p>
                <a:pPr marL="457200" indent="-457200">
                  <a:buFont typeface="+mj-lt"/>
                  <a:buAutoNum type="arabicPeriod"/>
                </a:pPr>
                <a:r>
                  <a:rPr lang="es-MX" sz="2400" dirty="0">
                    <a:solidFill>
                      <a:schemeClr val="tx1"/>
                    </a:solidFill>
                  </a:rPr>
                  <a:t>Se escribe la matriz aumentada (matriz identidad).</a:t>
                </a:r>
              </a:p>
              <a:p>
                <a:pPr marL="457200" indent="-457200">
                  <a:buFont typeface="+mj-lt"/>
                  <a:buAutoNum type="arabicPeriod"/>
                </a:pPr>
                <a:r>
                  <a:rPr lang="es-MX" sz="2400" dirty="0">
                    <a:solidFill>
                      <a:schemeClr val="tx1"/>
                    </a:solidFill>
                  </a:rPr>
                  <a:t>Se utilizan la reducción por renglones para poner la matriz de A  su forma escalonada reducida por renglones.</a:t>
                </a:r>
              </a:p>
              <a:p>
                <a:pPr marL="457200" indent="-457200">
                  <a:buFont typeface="+mj-lt"/>
                  <a:buAutoNum type="arabicPeriod"/>
                </a:pPr>
                <a:r>
                  <a:rPr lang="es-MX" sz="2400" dirty="0">
                    <a:solidFill>
                      <a:schemeClr val="tx1"/>
                    </a:solidFill>
                  </a:rPr>
                  <a:t>Se decide si A es invertible.</a:t>
                </a:r>
              </a:p>
              <a:p>
                <a:pPr marL="857250" lvl="1" indent="-457200">
                  <a:buFont typeface="+mj-lt"/>
                  <a:buAutoNum type="alphaLcParenR"/>
                </a:pPr>
                <a:r>
                  <a:rPr lang="es-MX" sz="2000" dirty="0">
                    <a:solidFill>
                      <a:schemeClr val="tx1"/>
                    </a:solidFill>
                  </a:rPr>
                  <a:t>Si la forma escalonada reducida por renglones de A es la matriz identidad  I, entonces </a:t>
                </a:r>
                <a14:m>
                  <m:oMath xmlns:m="http://schemas.openxmlformats.org/officeDocument/2006/math">
                    <m:sSup>
                      <m:sSupPr>
                        <m:ctrlPr>
                          <a:rPr lang="es-MX" sz="2000" i="1">
                            <a:solidFill>
                              <a:schemeClr val="tx1"/>
                            </a:solidFill>
                            <a:latin typeface="Cambria Math"/>
                          </a:rPr>
                        </m:ctrlPr>
                      </m:sSupPr>
                      <m:e>
                        <m:r>
                          <a:rPr lang="es-MX" sz="2000" i="1">
                            <a:solidFill>
                              <a:schemeClr val="tx1"/>
                            </a:solidFill>
                            <a:latin typeface="Cambria Math" panose="02040503050406030204" pitchFamily="18" charset="0"/>
                          </a:rPr>
                          <m:t>𝐴</m:t>
                        </m:r>
                      </m:e>
                      <m:sup>
                        <m:r>
                          <a:rPr lang="es-MX" sz="2000" i="1">
                            <a:solidFill>
                              <a:schemeClr val="tx1"/>
                            </a:solidFill>
                            <a:latin typeface="Cambria Math" panose="02040503050406030204" pitchFamily="18" charset="0"/>
                          </a:rPr>
                          <m:t>−1</m:t>
                        </m:r>
                      </m:sup>
                    </m:sSup>
                  </m:oMath>
                </a14:m>
                <a:r>
                  <a:rPr lang="es-MX" sz="2000" dirty="0">
                    <a:solidFill>
                      <a:schemeClr val="tx1"/>
                    </a:solidFill>
                  </a:rPr>
                  <a:t> es la matriz que se tiene a la derecha de la barra vertical.</a:t>
                </a:r>
              </a:p>
              <a:p>
                <a:pPr marL="857250" lvl="1" indent="-457200">
                  <a:buFont typeface="+mj-lt"/>
                  <a:buAutoNum type="alphaLcParenR"/>
                </a:pPr>
                <a:r>
                  <a:rPr lang="es-MX" sz="2000" dirty="0">
                    <a:solidFill>
                      <a:schemeClr val="tx1"/>
                    </a:solidFill>
                  </a:rPr>
                  <a:t>Si la reducción de A conduce a un renglón de ceros a la izquierda de la barra vertical , entonces A no es invertible.</a:t>
                </a:r>
              </a:p>
              <a:p>
                <a:pPr marL="457200" indent="-457200">
                  <a:buFont typeface="+mj-lt"/>
                  <a:buAutoNum type="arabicPeriod"/>
                </a:pPr>
                <a:r>
                  <a:rPr lang="es-MX" sz="2400" dirty="0">
                    <a:solidFill>
                      <a:schemeClr val="tx1"/>
                    </a:solidFill>
                  </a:rPr>
                  <a:t>Una matriz A de n x n es invertible si y solo si su forma escalonada reducida </a:t>
                </a:r>
                <a:r>
                  <a:rPr lang="es-MX" sz="2400" dirty="0" smtClean="0">
                    <a:solidFill>
                      <a:schemeClr val="tx1"/>
                    </a:solidFill>
                  </a:rPr>
                  <a:t>por </a:t>
                </a:r>
                <a:r>
                  <a:rPr lang="es-MX" sz="2400" dirty="0">
                    <a:solidFill>
                      <a:schemeClr val="tx1"/>
                    </a:solidFill>
                  </a:rPr>
                  <a:t>renglones de la matriz identidad; es decir, si su forma escalonada reducida por renglones tiene n pivotes.</a:t>
                </a: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534" b="-1472"/>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p:spTree>
    <p:extLst>
      <p:ext uri="{BB962C8B-B14F-4D97-AF65-F5344CB8AC3E}">
        <p14:creationId xmlns:p14="http://schemas.microsoft.com/office/powerpoint/2010/main" val="1074446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par>
                                <p:cTn id="28" presetID="24" presetClass="entr" presetSubtype="0" fill="hold" grpId="0" nodeType="withEffect">
                                  <p:stCondLst>
                                    <p:cond delay="0"/>
                                  </p:stCondLst>
                                  <p:childTnLst>
                                    <p:set>
                                      <p:cBhvr>
                                        <p:cTn id="29" dur="1" fill="hold">
                                          <p:stCondLst>
                                            <p:cond delay="0"/>
                                          </p:stCondLst>
                                        </p:cTn>
                                        <p:tgtEl>
                                          <p:spTgt spid="195587">
                                            <p:txEl>
                                              <p:pRg st="4" end="4"/>
                                            </p:txEl>
                                          </p:spTgt>
                                        </p:tgtEl>
                                        <p:attrNameLst>
                                          <p:attrName>style.visibility</p:attrName>
                                        </p:attrNameLst>
                                      </p:cBhvr>
                                      <p:to>
                                        <p:strVal val="visible"/>
                                      </p:to>
                                    </p:set>
                                    <p:anim to="" calcmode="lin" valueType="num">
                                      <p:cBhvr>
                                        <p:cTn id="30" dur="1" fill="hold"/>
                                        <p:tgtEl>
                                          <p:spTgt spid="195587">
                                            <p:txEl>
                                              <p:pRg st="4" end="4"/>
                                            </p:txEl>
                                          </p:spTgt>
                                        </p:tgtEl>
                                        <p:attrNameLst>
                                          <p:attrName/>
                                        </p:attrNameLst>
                                      </p:cBhvr>
                                    </p:anim>
                                  </p:childTnLst>
                                </p:cTn>
                              </p:par>
                              <p:par>
                                <p:cTn id="31" presetID="24" presetClass="entr" presetSubtype="0" fill="hold" grpId="0" nodeType="withEffect">
                                  <p:stCondLst>
                                    <p:cond delay="0"/>
                                  </p:stCondLst>
                                  <p:childTnLst>
                                    <p:set>
                                      <p:cBhvr>
                                        <p:cTn id="32" dur="1" fill="hold">
                                          <p:stCondLst>
                                            <p:cond delay="0"/>
                                          </p:stCondLst>
                                        </p:cTn>
                                        <p:tgtEl>
                                          <p:spTgt spid="195587">
                                            <p:txEl>
                                              <p:pRg st="5" end="5"/>
                                            </p:txEl>
                                          </p:spTgt>
                                        </p:tgtEl>
                                        <p:attrNameLst>
                                          <p:attrName>style.visibility</p:attrName>
                                        </p:attrNameLst>
                                      </p:cBhvr>
                                      <p:to>
                                        <p:strVal val="visible"/>
                                      </p:to>
                                    </p:set>
                                    <p:anim to="" calcmode="lin" valueType="num">
                                      <p:cBhvr>
                                        <p:cTn id="33" dur="1" fill="hold"/>
                                        <p:tgtEl>
                                          <p:spTgt spid="195587">
                                            <p:txEl>
                                              <p:pRg st="5" end="5"/>
                                            </p:txEl>
                                          </p:spTgt>
                                        </p:tgtEl>
                                        <p:attrNameLst>
                                          <p:attrName/>
                                        </p:attrNameLst>
                                      </p:cBhvr>
                                    </p:anim>
                                  </p:childTnLst>
                                </p:cTn>
                              </p:par>
                            </p:childTnLst>
                          </p:cTn>
                        </p:par>
                      </p:childTnLst>
                    </p:cTn>
                  </p:par>
                  <p:par>
                    <p:cTn id="34" fill="hold">
                      <p:stCondLst>
                        <p:cond delay="indefinite"/>
                      </p:stCondLst>
                      <p:childTnLst>
                        <p:par>
                          <p:cTn id="35" fill="hold">
                            <p:stCondLst>
                              <p:cond delay="0"/>
                            </p:stCondLst>
                            <p:childTnLst>
                              <p:par>
                                <p:cTn id="36" presetID="24" presetClass="entr" presetSubtype="0" fill="hold" grpId="0" nodeType="clickEffect">
                                  <p:stCondLst>
                                    <p:cond delay="0"/>
                                  </p:stCondLst>
                                  <p:childTnLst>
                                    <p:set>
                                      <p:cBhvr>
                                        <p:cTn id="37" dur="1" fill="hold">
                                          <p:stCondLst>
                                            <p:cond delay="0"/>
                                          </p:stCondLst>
                                        </p:cTn>
                                        <p:tgtEl>
                                          <p:spTgt spid="195587">
                                            <p:txEl>
                                              <p:pRg st="6" end="6"/>
                                            </p:txEl>
                                          </p:spTgt>
                                        </p:tgtEl>
                                        <p:attrNameLst>
                                          <p:attrName>style.visibility</p:attrName>
                                        </p:attrNameLst>
                                      </p:cBhvr>
                                      <p:to>
                                        <p:strVal val="visible"/>
                                      </p:to>
                                    </p:set>
                                    <p:anim to="" calcmode="lin" valueType="num">
                                      <p:cBhvr>
                                        <p:cTn id="38" dur="1" fill="hold"/>
                                        <p:tgtEl>
                                          <p:spTgt spid="195587">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a:t>T</a:t>
                </a:r>
                <a:r>
                  <a:rPr lang="es-MX" sz="2400" b="1" dirty="0" smtClean="0">
                    <a:solidFill>
                      <a:schemeClr val="tx1"/>
                    </a:solidFill>
                  </a:rPr>
                  <a:t>ranspuesta de una matriz</a:t>
                </a:r>
              </a:p>
              <a:p>
                <a:pPr marL="0" indent="0">
                  <a:buNone/>
                </a:pPr>
                <a:r>
                  <a:rPr lang="es-MX" sz="2400" dirty="0" smtClean="0">
                    <a:solidFill>
                      <a:schemeClr val="tx1"/>
                    </a:solidFill>
                  </a:rPr>
                  <a:t>Sea </a:t>
                </a:r>
                <a:r>
                  <a:rPr lang="es-MX" sz="2400" dirty="0">
                    <a:solidFill>
                      <a:schemeClr val="tx1"/>
                    </a:solidFill>
                  </a:rPr>
                  <a:t>A =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𝑖𝑗</m:t>
                            </m:r>
                          </m:sub>
                        </m:sSub>
                      </m:e>
                    </m:d>
                  </m:oMath>
                </a14:m>
                <a:r>
                  <a:rPr lang="es-MX" sz="2400" dirty="0">
                    <a:solidFill>
                      <a:schemeClr val="tx1"/>
                    </a:solidFill>
                  </a:rPr>
                  <a:t>una matriz de m x n , entonces  la transpuesta de A , que se describe </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𝐴</m:t>
                        </m:r>
                      </m:e>
                      <m:sup>
                        <m:r>
                          <a:rPr lang="es-MX" sz="2400" i="1">
                            <a:solidFill>
                              <a:schemeClr val="tx1"/>
                            </a:solidFill>
                            <a:latin typeface="Cambria Math" panose="02040503050406030204" pitchFamily="18" charset="0"/>
                          </a:rPr>
                          <m:t>𝑡</m:t>
                        </m:r>
                      </m:sup>
                    </m:sSup>
                    <m:r>
                      <a:rPr lang="es-MX" sz="2400">
                        <a:solidFill>
                          <a:schemeClr val="tx1"/>
                        </a:solidFill>
                        <a:latin typeface="Cambria Math" panose="02040503050406030204" pitchFamily="18" charset="0"/>
                      </a:rPr>
                      <m:t>, </m:t>
                    </m:r>
                  </m:oMath>
                </a14:m>
                <a:r>
                  <a:rPr lang="es-MX" sz="2400" dirty="0">
                    <a:solidFill>
                      <a:schemeClr val="tx1"/>
                    </a:solidFill>
                  </a:rPr>
                  <a:t>es la matriz de m x n que se obtiene al intercambiar los renglones por las columnas de A. se puede escribir </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𝐴</m:t>
                        </m:r>
                      </m:e>
                      <m:sup>
                        <m:r>
                          <a:rPr lang="es-MX" sz="2400" i="1">
                            <a:solidFill>
                              <a:schemeClr val="tx1"/>
                            </a:solidFill>
                            <a:latin typeface="Cambria Math" panose="02040503050406030204" pitchFamily="18" charset="0"/>
                          </a:rPr>
                          <m:t>𝑡</m:t>
                        </m:r>
                      </m:sup>
                    </m:sSup>
                    <m:r>
                      <a:rPr lang="es-MX" sz="2400" i="1">
                        <a:solidFill>
                          <a:schemeClr val="tx1"/>
                        </a:solidFill>
                        <a:latin typeface="Cambria Math" panose="02040503050406030204" pitchFamily="18" charset="0"/>
                      </a:rPr>
                      <m:t>=</m:t>
                    </m:r>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𝑖𝑗</m:t>
                            </m:r>
                          </m:sub>
                        </m:sSub>
                      </m:e>
                    </m:d>
                  </m:oMath>
                </a14:m>
                <a:r>
                  <a:rPr lang="es-MX" sz="2400" dirty="0">
                    <a:solidFill>
                      <a:schemeClr val="tx1"/>
                    </a:solidFill>
                  </a:rPr>
                  <a:t> :</a:t>
                </a:r>
              </a:p>
              <a:p>
                <a:endParaRPr lang="es-MX" sz="2400" dirty="0">
                  <a:solidFill>
                    <a:schemeClr val="tx1"/>
                  </a:solidFill>
                </a:endParaRPr>
              </a:p>
              <a:p>
                <a:endParaRPr lang="es-MX" sz="2400" dirty="0">
                  <a:solidFill>
                    <a:schemeClr val="tx1"/>
                  </a:solidFill>
                </a:endParaRPr>
              </a:p>
              <a:p>
                <a:endParaRPr lang="es-MX" sz="2400" dirty="0">
                  <a:solidFill>
                    <a:schemeClr val="tx1"/>
                  </a:solidFill>
                </a:endParaRPr>
              </a:p>
              <a:p>
                <a:pPr marL="0" indent="0">
                  <a:buNone/>
                </a:pPr>
                <a:endParaRPr lang="es-MX" sz="2400" dirty="0">
                  <a:solidFill>
                    <a:schemeClr val="tx1"/>
                  </a:solidFill>
                </a:endParaRPr>
              </a:p>
              <a:p>
                <a:endParaRPr lang="es-MX" sz="2400" dirty="0">
                  <a:solidFill>
                    <a:schemeClr val="tx1"/>
                  </a:solidFill>
                </a:endParaRPr>
              </a:p>
              <a:p>
                <a:pPr marL="0" indent="0">
                  <a:buNone/>
                </a:pPr>
                <a:r>
                  <a:rPr lang="es-MX" sz="2400" dirty="0">
                    <a:solidFill>
                      <a:schemeClr val="tx1"/>
                    </a:solidFill>
                  </a:rPr>
                  <a:t>Se coloca el renglón i de A como la columna i de </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𝐴</m:t>
                        </m:r>
                      </m:e>
                      <m:sup>
                        <m:r>
                          <a:rPr lang="es-MX" sz="2400" i="1">
                            <a:solidFill>
                              <a:schemeClr val="tx1"/>
                            </a:solidFill>
                            <a:latin typeface="Cambria Math" panose="02040503050406030204" pitchFamily="18" charset="0"/>
                          </a:rPr>
                          <m:t>𝑡</m:t>
                        </m:r>
                      </m:sup>
                    </m:sSup>
                  </m:oMath>
                </a14:m>
                <a:r>
                  <a:rPr lang="es-MX" sz="2400" dirty="0">
                    <a:solidFill>
                      <a:schemeClr val="tx1"/>
                    </a:solidFill>
                  </a:rPr>
                  <a:t> y la columna j de A como el renglón j de </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𝐴</m:t>
                        </m:r>
                      </m:e>
                      <m:sup>
                        <m:r>
                          <a:rPr lang="es-MX" sz="2400" i="1">
                            <a:solidFill>
                              <a:schemeClr val="tx1"/>
                            </a:solidFill>
                            <a:latin typeface="Cambria Math" panose="02040503050406030204" pitchFamily="18" charset="0"/>
                          </a:rPr>
                          <m:t>𝑡</m:t>
                        </m:r>
                      </m:sup>
                    </m:sSup>
                  </m:oMath>
                </a14:m>
                <a:endParaRPr lang="es-MX" sz="2400" dirty="0">
                  <a:solidFill>
                    <a:schemeClr val="tx1"/>
                  </a:solidFill>
                </a:endParaRP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76"/>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mc:AlternateContent xmlns:mc="http://schemas.openxmlformats.org/markup-compatibility/2006" xmlns:a14="http://schemas.microsoft.com/office/drawing/2010/main">
        <mc:Choice Requires="a14">
          <p:sp>
            <p:nvSpPr>
              <p:cNvPr id="4" name="CuadroTexto 10"/>
              <p:cNvSpPr txBox="1"/>
              <p:nvPr/>
            </p:nvSpPr>
            <p:spPr>
              <a:xfrm>
                <a:off x="1475656" y="3576286"/>
                <a:ext cx="2843920" cy="136062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s-MX" sz="2400" i="1" smtClean="0">
                              <a:solidFill>
                                <a:schemeClr val="tx1"/>
                              </a:solidFill>
                              <a:latin typeface="Cambria Math"/>
                            </a:rPr>
                          </m:ctrlPr>
                        </m:dPr>
                        <m:e>
                          <m:m>
                            <m:mPr>
                              <m:mcs>
                                <m:mc>
                                  <m:mcPr>
                                    <m:count m:val="3"/>
                                    <m:mcJc m:val="center"/>
                                  </m:mcPr>
                                </m:mc>
                              </m:mcs>
                              <m:ctrlPr>
                                <a:rPr lang="es-MX" sz="2400" i="1" smtClean="0">
                                  <a:solidFill>
                                    <a:schemeClr val="tx1"/>
                                  </a:solidFill>
                                  <a:latin typeface="Cambria Math"/>
                                </a:rPr>
                              </m:ctrlPr>
                            </m:mPr>
                            <m:mr>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11</m:t>
                                    </m:r>
                                  </m:sub>
                                </m:sSub>
                              </m:e>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12</m:t>
                                    </m:r>
                                  </m:sub>
                                </m:sSub>
                              </m:e>
                              <m:e>
                                <m:r>
                                  <a:rPr lang="es-MX" sz="2400" i="1" smtClean="0">
                                    <a:solidFill>
                                      <a:schemeClr val="tx1"/>
                                    </a:solidFill>
                                    <a:latin typeface="Cambria Math" panose="02040503050406030204" pitchFamily="18" charset="0"/>
                                  </a:rPr>
                                  <m:t>…</m:t>
                                </m:r>
                              </m:e>
                            </m:mr>
                            <m:mr>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21</m:t>
                                    </m:r>
                                  </m:sub>
                                </m:sSub>
                              </m:e>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22</m:t>
                                    </m:r>
                                  </m:sub>
                                </m:sSub>
                              </m:e>
                              <m:e>
                                <m:r>
                                  <a:rPr lang="es-MX" sz="2400" i="1" smtClean="0">
                                    <a:solidFill>
                                      <a:schemeClr val="tx1"/>
                                    </a:solidFill>
                                    <a:latin typeface="Cambria Math" panose="02040503050406030204" pitchFamily="18" charset="0"/>
                                  </a:rPr>
                                  <m:t>…</m:t>
                                </m:r>
                              </m:e>
                            </m:mr>
                            <m:mr>
                              <m:e>
                                <m:eqArr>
                                  <m:eqArrPr>
                                    <m:ctrlPr>
                                      <a:rPr lang="es-MX" sz="2400" i="1" smtClean="0">
                                        <a:solidFill>
                                          <a:schemeClr val="tx1"/>
                                        </a:solidFill>
                                        <a:latin typeface="Cambria Math"/>
                                      </a:rPr>
                                    </m:ctrlPr>
                                  </m:eqArrPr>
                                  <m:e>
                                    <m:r>
                                      <a:rPr lang="es-MX" sz="2400" i="1" smtClean="0">
                                        <a:solidFill>
                                          <a:schemeClr val="tx1"/>
                                        </a:solidFill>
                                        <a:latin typeface="Cambria Math" panose="02040503050406030204" pitchFamily="18" charset="0"/>
                                      </a:rPr>
                                      <m:t>⋮</m:t>
                                    </m:r>
                                  </m:e>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𝑛</m:t>
                                        </m:r>
                                        <m:r>
                                          <a:rPr lang="es-MX" sz="2400" b="0" i="1" smtClean="0">
                                            <a:solidFill>
                                              <a:schemeClr val="tx1"/>
                                            </a:solidFill>
                                            <a:latin typeface="Cambria Math" panose="02040503050406030204" pitchFamily="18" charset="0"/>
                                          </a:rPr>
                                          <m:t>1</m:t>
                                        </m:r>
                                      </m:sub>
                                    </m:sSub>
                                  </m:e>
                                </m:eqArr>
                              </m:e>
                              <m:e>
                                <m:eqArr>
                                  <m:eqArrPr>
                                    <m:ctrlPr>
                                      <a:rPr lang="es-MX" sz="2400" i="1" smtClean="0">
                                        <a:solidFill>
                                          <a:schemeClr val="tx1"/>
                                        </a:solidFill>
                                        <a:latin typeface="Cambria Math"/>
                                      </a:rPr>
                                    </m:ctrlPr>
                                  </m:eqArrPr>
                                  <m:e>
                                    <m:r>
                                      <a:rPr lang="es-MX" sz="2400" i="1" smtClean="0">
                                        <a:solidFill>
                                          <a:schemeClr val="tx1"/>
                                        </a:solidFill>
                                        <a:latin typeface="Cambria Math" panose="02040503050406030204" pitchFamily="18" charset="0"/>
                                      </a:rPr>
                                      <m:t>⋮</m:t>
                                    </m:r>
                                  </m:e>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𝑛</m:t>
                                        </m:r>
                                        <m:r>
                                          <a:rPr lang="es-MX" sz="2400" b="0" i="1" smtClean="0">
                                            <a:solidFill>
                                              <a:schemeClr val="tx1"/>
                                            </a:solidFill>
                                            <a:latin typeface="Cambria Math" panose="02040503050406030204" pitchFamily="18" charset="0"/>
                                          </a:rPr>
                                          <m:t>2</m:t>
                                        </m:r>
                                      </m:sub>
                                    </m:sSub>
                                  </m:e>
                                </m:eqArr>
                              </m:e>
                              <m:e>
                                <m:eqArr>
                                  <m:eqArrPr>
                                    <m:ctrlPr>
                                      <a:rPr lang="es-MX" sz="2400" i="1" smtClean="0">
                                        <a:solidFill>
                                          <a:schemeClr val="tx1"/>
                                        </a:solidFill>
                                        <a:latin typeface="Cambria Math"/>
                                      </a:rPr>
                                    </m:ctrlPr>
                                  </m:eqArrPr>
                                  <m:e>
                                    <m:r>
                                      <a:rPr lang="es-MX" sz="2400" i="1" smtClean="0">
                                        <a:solidFill>
                                          <a:schemeClr val="tx1"/>
                                        </a:solidFill>
                                        <a:latin typeface="Cambria Math" panose="02040503050406030204" pitchFamily="18" charset="0"/>
                                      </a:rPr>
                                      <m:t>⋮</m:t>
                                    </m:r>
                                  </m:e>
                                  <m:e>
                                    <m:r>
                                      <a:rPr lang="es-MX" sz="2400" i="1" smtClean="0">
                                        <a:solidFill>
                                          <a:schemeClr val="tx1"/>
                                        </a:solidFill>
                                        <a:latin typeface="Cambria Math" panose="02040503050406030204" pitchFamily="18" charset="0"/>
                                      </a:rPr>
                                      <m:t>…</m:t>
                                    </m:r>
                                  </m:e>
                                </m:eqArr>
                              </m:e>
                            </m:mr>
                          </m:m>
                          <m:r>
                            <a:rPr lang="es-MX" sz="2400" b="0" i="1" smtClean="0">
                              <a:solidFill>
                                <a:schemeClr val="tx1"/>
                              </a:solidFill>
                              <a:latin typeface="Cambria Math" panose="02040503050406030204" pitchFamily="18" charset="0"/>
                            </a:rPr>
                            <m:t>    </m:t>
                          </m:r>
                          <m:m>
                            <m:mPr>
                              <m:mcs>
                                <m:mc>
                                  <m:mcPr>
                                    <m:count m:val="1"/>
                                    <m:mcJc m:val="center"/>
                                  </m:mcPr>
                                </m:mc>
                              </m:mcs>
                              <m:ctrlPr>
                                <a:rPr lang="es-MX" sz="2400" i="1" smtClean="0">
                                  <a:solidFill>
                                    <a:schemeClr val="tx1"/>
                                  </a:solidFill>
                                  <a:latin typeface="Cambria Math"/>
                                </a:rPr>
                              </m:ctrlPr>
                            </m:mPr>
                            <m:mr>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1</m:t>
                                    </m:r>
                                    <m:r>
                                      <a:rPr lang="es-MX" sz="2400" b="0" i="1" smtClean="0">
                                        <a:solidFill>
                                          <a:schemeClr val="tx1"/>
                                        </a:solidFill>
                                        <a:latin typeface="Cambria Math" panose="02040503050406030204" pitchFamily="18" charset="0"/>
                                      </a:rPr>
                                      <m:t>𝑛</m:t>
                                    </m:r>
                                  </m:sub>
                                </m:sSub>
                              </m:e>
                            </m:mr>
                            <m:mr>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2</m:t>
                                    </m:r>
                                    <m:r>
                                      <a:rPr lang="es-MX" sz="2400" b="0" i="1" smtClean="0">
                                        <a:solidFill>
                                          <a:schemeClr val="tx1"/>
                                        </a:solidFill>
                                        <a:latin typeface="Cambria Math" panose="02040503050406030204" pitchFamily="18" charset="0"/>
                                      </a:rPr>
                                      <m:t>𝑛</m:t>
                                    </m:r>
                                  </m:sub>
                                </m:sSub>
                              </m:e>
                            </m:mr>
                            <m:mr>
                              <m:e>
                                <m:eqArr>
                                  <m:eqArrPr>
                                    <m:ctrlPr>
                                      <a:rPr lang="es-MX" sz="2400" i="1" smtClean="0">
                                        <a:solidFill>
                                          <a:schemeClr val="tx1"/>
                                        </a:solidFill>
                                        <a:latin typeface="Cambria Math"/>
                                      </a:rPr>
                                    </m:ctrlPr>
                                  </m:eqArrPr>
                                  <m:e>
                                    <m:r>
                                      <a:rPr lang="es-MX" sz="2400" i="1" smtClean="0">
                                        <a:solidFill>
                                          <a:schemeClr val="tx1"/>
                                        </a:solidFill>
                                        <a:latin typeface="Cambria Math" panose="02040503050406030204" pitchFamily="18" charset="0"/>
                                      </a:rPr>
                                      <m:t>⋮</m:t>
                                    </m:r>
                                  </m:e>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𝑛𝑛</m:t>
                                        </m:r>
                                      </m:sub>
                                    </m:sSub>
                                  </m:e>
                                </m:eqArr>
                              </m:e>
                            </m:mr>
                          </m:m>
                        </m:e>
                      </m:d>
                    </m:oMath>
                  </m:oMathPara>
                </a14:m>
                <a:endParaRPr lang="es-MX" sz="2400" dirty="0">
                  <a:solidFill>
                    <a:schemeClr val="tx1"/>
                  </a:solidFill>
                </a:endParaRPr>
              </a:p>
            </p:txBody>
          </p:sp>
        </mc:Choice>
        <mc:Fallback xmlns="">
          <p:sp>
            <p:nvSpPr>
              <p:cNvPr id="4" name="CuadroTexto 10"/>
              <p:cNvSpPr txBox="1">
                <a:spLocks noRot="1" noChangeAspect="1" noMove="1" noResize="1" noEditPoints="1" noAdjustHandles="1" noChangeArrowheads="1" noChangeShapeType="1" noTextEdit="1"/>
              </p:cNvSpPr>
              <p:nvPr/>
            </p:nvSpPr>
            <p:spPr>
              <a:xfrm>
                <a:off x="1475656" y="3576286"/>
                <a:ext cx="2843920" cy="1360629"/>
              </a:xfrm>
              <a:prstGeom prst="rect">
                <a:avLst/>
              </a:prstGeom>
              <a:blipFill rotWithShape="1">
                <a:blip r:embed="rId4"/>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6" name="CuadroTexto 7"/>
              <p:cNvSpPr txBox="1"/>
              <p:nvPr/>
            </p:nvSpPr>
            <p:spPr>
              <a:xfrm>
                <a:off x="5868144" y="3576285"/>
                <a:ext cx="2844497" cy="136062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s-MX" sz="2400" i="1" smtClean="0">
                              <a:solidFill>
                                <a:schemeClr val="tx1"/>
                              </a:solidFill>
                              <a:latin typeface="Cambria Math"/>
                            </a:rPr>
                          </m:ctrlPr>
                        </m:dPr>
                        <m:e>
                          <m:m>
                            <m:mPr>
                              <m:mcs>
                                <m:mc>
                                  <m:mcPr>
                                    <m:count m:val="3"/>
                                    <m:mcJc m:val="center"/>
                                  </m:mcPr>
                                </m:mc>
                              </m:mcs>
                              <m:ctrlPr>
                                <a:rPr lang="es-MX" sz="2400" i="1" smtClean="0">
                                  <a:solidFill>
                                    <a:schemeClr val="tx1"/>
                                  </a:solidFill>
                                  <a:latin typeface="Cambria Math"/>
                                </a:rPr>
                              </m:ctrlPr>
                            </m:mPr>
                            <m:mr>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11</m:t>
                                    </m:r>
                                  </m:sub>
                                </m:sSub>
                              </m:e>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21</m:t>
                                    </m:r>
                                  </m:sub>
                                </m:sSub>
                              </m:e>
                              <m:e>
                                <m:r>
                                  <a:rPr lang="es-MX" sz="2400" i="1" smtClean="0">
                                    <a:solidFill>
                                      <a:schemeClr val="tx1"/>
                                    </a:solidFill>
                                    <a:latin typeface="Cambria Math" panose="02040503050406030204" pitchFamily="18" charset="0"/>
                                  </a:rPr>
                                  <m:t>…</m:t>
                                </m:r>
                              </m:e>
                            </m:mr>
                            <m:mr>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12</m:t>
                                    </m:r>
                                  </m:sub>
                                </m:sSub>
                              </m:e>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22</m:t>
                                    </m:r>
                                  </m:sub>
                                </m:sSub>
                              </m:e>
                              <m:e>
                                <m:r>
                                  <a:rPr lang="es-MX" sz="2400" i="1" smtClean="0">
                                    <a:solidFill>
                                      <a:schemeClr val="tx1"/>
                                    </a:solidFill>
                                    <a:latin typeface="Cambria Math" panose="02040503050406030204" pitchFamily="18" charset="0"/>
                                  </a:rPr>
                                  <m:t>…</m:t>
                                </m:r>
                              </m:e>
                            </m:mr>
                            <m:mr>
                              <m:e>
                                <m:eqArr>
                                  <m:eqArrPr>
                                    <m:ctrlPr>
                                      <a:rPr lang="es-MX" sz="2400" i="1" smtClean="0">
                                        <a:solidFill>
                                          <a:schemeClr val="tx1"/>
                                        </a:solidFill>
                                        <a:latin typeface="Cambria Math"/>
                                      </a:rPr>
                                    </m:ctrlPr>
                                  </m:eqArrPr>
                                  <m:e>
                                    <m:r>
                                      <a:rPr lang="es-MX" sz="2400" i="1" smtClean="0">
                                        <a:solidFill>
                                          <a:schemeClr val="tx1"/>
                                        </a:solidFill>
                                        <a:latin typeface="Cambria Math" panose="02040503050406030204" pitchFamily="18" charset="0"/>
                                      </a:rPr>
                                      <m:t>⋮</m:t>
                                    </m:r>
                                  </m:e>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1</m:t>
                                        </m:r>
                                        <m:r>
                                          <a:rPr lang="es-MX" sz="2400" b="0" i="1" smtClean="0">
                                            <a:solidFill>
                                              <a:schemeClr val="tx1"/>
                                            </a:solidFill>
                                            <a:latin typeface="Cambria Math" panose="02040503050406030204" pitchFamily="18" charset="0"/>
                                          </a:rPr>
                                          <m:t>𝑛</m:t>
                                        </m:r>
                                      </m:sub>
                                    </m:sSub>
                                  </m:e>
                                </m:eqArr>
                              </m:e>
                              <m:e>
                                <m:eqArr>
                                  <m:eqArrPr>
                                    <m:ctrlPr>
                                      <a:rPr lang="es-MX" sz="2400" i="1" smtClean="0">
                                        <a:solidFill>
                                          <a:schemeClr val="tx1"/>
                                        </a:solidFill>
                                        <a:latin typeface="Cambria Math"/>
                                      </a:rPr>
                                    </m:ctrlPr>
                                  </m:eqArrPr>
                                  <m:e>
                                    <m:r>
                                      <a:rPr lang="es-MX" sz="2400" i="1" smtClean="0">
                                        <a:solidFill>
                                          <a:schemeClr val="tx1"/>
                                        </a:solidFill>
                                        <a:latin typeface="Cambria Math" panose="02040503050406030204" pitchFamily="18" charset="0"/>
                                      </a:rPr>
                                      <m:t>⋮</m:t>
                                    </m:r>
                                  </m:e>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2</m:t>
                                        </m:r>
                                        <m:r>
                                          <a:rPr lang="es-MX" sz="2400" b="0" i="1" smtClean="0">
                                            <a:solidFill>
                                              <a:schemeClr val="tx1"/>
                                            </a:solidFill>
                                            <a:latin typeface="Cambria Math" panose="02040503050406030204" pitchFamily="18" charset="0"/>
                                          </a:rPr>
                                          <m:t>𝑛</m:t>
                                        </m:r>
                                      </m:sub>
                                    </m:sSub>
                                  </m:e>
                                </m:eqArr>
                              </m:e>
                              <m:e>
                                <m:eqArr>
                                  <m:eqArrPr>
                                    <m:ctrlPr>
                                      <a:rPr lang="es-MX" sz="2400" i="1" smtClean="0">
                                        <a:solidFill>
                                          <a:schemeClr val="tx1"/>
                                        </a:solidFill>
                                        <a:latin typeface="Cambria Math"/>
                                      </a:rPr>
                                    </m:ctrlPr>
                                  </m:eqArrPr>
                                  <m:e>
                                    <m:r>
                                      <a:rPr lang="es-MX" sz="2400" i="1" smtClean="0">
                                        <a:solidFill>
                                          <a:schemeClr val="tx1"/>
                                        </a:solidFill>
                                        <a:latin typeface="Cambria Math" panose="02040503050406030204" pitchFamily="18" charset="0"/>
                                      </a:rPr>
                                      <m:t>⋮</m:t>
                                    </m:r>
                                  </m:e>
                                  <m:e>
                                    <m:r>
                                      <a:rPr lang="es-MX" sz="2400" i="1" smtClean="0">
                                        <a:solidFill>
                                          <a:schemeClr val="tx1"/>
                                        </a:solidFill>
                                        <a:latin typeface="Cambria Math" panose="02040503050406030204" pitchFamily="18" charset="0"/>
                                      </a:rPr>
                                      <m:t>…</m:t>
                                    </m:r>
                                  </m:e>
                                </m:eqArr>
                              </m:e>
                            </m:mr>
                          </m:m>
                          <m:r>
                            <a:rPr lang="es-MX" sz="2400" b="0" i="1" smtClean="0">
                              <a:solidFill>
                                <a:schemeClr val="tx1"/>
                              </a:solidFill>
                              <a:latin typeface="Cambria Math" panose="02040503050406030204" pitchFamily="18" charset="0"/>
                            </a:rPr>
                            <m:t>    </m:t>
                          </m:r>
                          <m:m>
                            <m:mPr>
                              <m:mcs>
                                <m:mc>
                                  <m:mcPr>
                                    <m:count m:val="1"/>
                                    <m:mcJc m:val="center"/>
                                  </m:mcPr>
                                </m:mc>
                              </m:mcs>
                              <m:ctrlPr>
                                <a:rPr lang="es-MX" sz="2400" i="1" smtClean="0">
                                  <a:solidFill>
                                    <a:schemeClr val="tx1"/>
                                  </a:solidFill>
                                  <a:latin typeface="Cambria Math"/>
                                </a:rPr>
                              </m:ctrlPr>
                            </m:mPr>
                            <m:mr>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𝑛</m:t>
                                    </m:r>
                                    <m:r>
                                      <a:rPr lang="es-MX" sz="2400" b="0" i="1" smtClean="0">
                                        <a:solidFill>
                                          <a:schemeClr val="tx1"/>
                                        </a:solidFill>
                                        <a:latin typeface="Cambria Math" panose="02040503050406030204" pitchFamily="18" charset="0"/>
                                      </a:rPr>
                                      <m:t>1</m:t>
                                    </m:r>
                                  </m:sub>
                                </m:sSub>
                              </m:e>
                            </m:mr>
                            <m:mr>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𝑛</m:t>
                                    </m:r>
                                    <m:r>
                                      <a:rPr lang="es-MX" sz="2400" b="0" i="1" smtClean="0">
                                        <a:solidFill>
                                          <a:schemeClr val="tx1"/>
                                        </a:solidFill>
                                        <a:latin typeface="Cambria Math" panose="02040503050406030204" pitchFamily="18" charset="0"/>
                                      </a:rPr>
                                      <m:t>2</m:t>
                                    </m:r>
                                  </m:sub>
                                </m:sSub>
                              </m:e>
                            </m:mr>
                            <m:mr>
                              <m:e>
                                <m:eqArr>
                                  <m:eqArrPr>
                                    <m:ctrlPr>
                                      <a:rPr lang="es-MX" sz="2400" i="1" smtClean="0">
                                        <a:solidFill>
                                          <a:schemeClr val="tx1"/>
                                        </a:solidFill>
                                        <a:latin typeface="Cambria Math"/>
                                      </a:rPr>
                                    </m:ctrlPr>
                                  </m:eqArrPr>
                                  <m:e>
                                    <m:r>
                                      <a:rPr lang="es-MX" sz="2400" i="1" smtClean="0">
                                        <a:solidFill>
                                          <a:schemeClr val="tx1"/>
                                        </a:solidFill>
                                        <a:latin typeface="Cambria Math" panose="02040503050406030204" pitchFamily="18" charset="0"/>
                                      </a:rPr>
                                      <m:t>⋮</m:t>
                                    </m:r>
                                  </m:e>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𝑛𝑛</m:t>
                                        </m:r>
                                      </m:sub>
                                    </m:sSub>
                                  </m:e>
                                </m:eqArr>
                              </m:e>
                            </m:mr>
                          </m:m>
                        </m:e>
                      </m:d>
                    </m:oMath>
                  </m:oMathPara>
                </a14:m>
                <a:endParaRPr lang="es-MX" sz="2400" dirty="0">
                  <a:solidFill>
                    <a:schemeClr val="tx1"/>
                  </a:solidFill>
                </a:endParaRPr>
              </a:p>
            </p:txBody>
          </p:sp>
        </mc:Choice>
        <mc:Fallback xmlns="">
          <p:sp>
            <p:nvSpPr>
              <p:cNvPr id="6" name="CuadroTexto 7"/>
              <p:cNvSpPr txBox="1">
                <a:spLocks noRot="1" noChangeAspect="1" noMove="1" noResize="1" noEditPoints="1" noAdjustHandles="1" noChangeArrowheads="1" noChangeShapeType="1" noTextEdit="1"/>
              </p:cNvSpPr>
              <p:nvPr/>
            </p:nvSpPr>
            <p:spPr>
              <a:xfrm>
                <a:off x="5868144" y="3576285"/>
                <a:ext cx="2844497" cy="1360629"/>
              </a:xfrm>
              <a:prstGeom prst="rect">
                <a:avLst/>
              </a:prstGeom>
              <a:blipFill rotWithShape="1">
                <a:blip r:embed="rId5"/>
                <a:stretch>
                  <a:fillRect/>
                </a:stretch>
              </a:blipFill>
            </p:spPr>
            <p:txBody>
              <a:bodyPr/>
              <a:lstStyle/>
              <a:p>
                <a:r>
                  <a:rPr lang="es-MX">
                    <a:noFill/>
                  </a:rPr>
                  <a:t> </a:t>
                </a:r>
              </a:p>
            </p:txBody>
          </p:sp>
        </mc:Fallback>
      </mc:AlternateContent>
      <p:sp>
        <p:nvSpPr>
          <p:cNvPr id="7" name="CuadroTexto 5"/>
          <p:cNvSpPr txBox="1"/>
          <p:nvPr/>
        </p:nvSpPr>
        <p:spPr>
          <a:xfrm>
            <a:off x="467544" y="4071933"/>
            <a:ext cx="865943" cy="461665"/>
          </a:xfrm>
          <a:prstGeom prst="rect">
            <a:avLst/>
          </a:prstGeom>
          <a:noFill/>
        </p:spPr>
        <p:txBody>
          <a:bodyPr wrap="none" rtlCol="0">
            <a:spAutoFit/>
          </a:bodyPr>
          <a:lstStyle/>
          <a:p>
            <a:r>
              <a:rPr lang="es-MX" sz="2400" dirty="0" smtClean="0"/>
              <a:t>Si A =</a:t>
            </a:r>
            <a:endParaRPr lang="es-MX" sz="2400" dirty="0"/>
          </a:p>
        </p:txBody>
      </p:sp>
      <mc:AlternateContent xmlns:mc="http://schemas.openxmlformats.org/markup-compatibility/2006" xmlns:a14="http://schemas.microsoft.com/office/drawing/2010/main">
        <mc:Choice Requires="a14">
          <p:sp>
            <p:nvSpPr>
              <p:cNvPr id="8" name="CuadroTexto 9"/>
              <p:cNvSpPr txBox="1"/>
              <p:nvPr/>
            </p:nvSpPr>
            <p:spPr>
              <a:xfrm>
                <a:off x="4468792" y="4071933"/>
                <a:ext cx="1490536" cy="369332"/>
              </a:xfrm>
              <a:prstGeom prst="rect">
                <a:avLst/>
              </a:prstGeom>
              <a:noFill/>
            </p:spPr>
            <p:txBody>
              <a:bodyPr wrap="none" rtlCol="0">
                <a:spAutoFit/>
              </a:bodyPr>
              <a:lstStyle/>
              <a:p>
                <a:r>
                  <a:rPr lang="es-MX" dirty="0" smtClean="0">
                    <a:solidFill>
                      <a:schemeClr val="tx1"/>
                    </a:solidFill>
                  </a:rPr>
                  <a:t>Entonces </a:t>
                </a:r>
                <a14:m>
                  <m:oMath xmlns:m="http://schemas.openxmlformats.org/officeDocument/2006/math">
                    <m:sSup>
                      <m:sSupPr>
                        <m:ctrlPr>
                          <a:rPr lang="es-MX" i="1" smtClean="0">
                            <a:solidFill>
                              <a:schemeClr val="tx1"/>
                            </a:solidFill>
                            <a:latin typeface="Cambria Math"/>
                          </a:rPr>
                        </m:ctrlPr>
                      </m:sSupPr>
                      <m:e>
                        <m:r>
                          <a:rPr lang="es-MX" b="0" i="1" smtClean="0">
                            <a:solidFill>
                              <a:schemeClr val="tx1"/>
                            </a:solidFill>
                            <a:latin typeface="Cambria Math" panose="02040503050406030204" pitchFamily="18" charset="0"/>
                          </a:rPr>
                          <m:t>𝐴</m:t>
                        </m:r>
                      </m:e>
                      <m:sup>
                        <m:r>
                          <a:rPr lang="es-MX" b="0" i="1" smtClean="0">
                            <a:solidFill>
                              <a:schemeClr val="tx1"/>
                            </a:solidFill>
                            <a:latin typeface="Cambria Math" panose="02040503050406030204" pitchFamily="18" charset="0"/>
                          </a:rPr>
                          <m:t>𝑡</m:t>
                        </m:r>
                      </m:sup>
                    </m:sSup>
                  </m:oMath>
                </a14:m>
                <a:r>
                  <a:rPr lang="es-MX" dirty="0" smtClean="0">
                    <a:solidFill>
                      <a:schemeClr val="tx1"/>
                    </a:solidFill>
                  </a:rPr>
                  <a:t> =</a:t>
                </a:r>
                <a:endParaRPr lang="es-MX" dirty="0">
                  <a:solidFill>
                    <a:schemeClr val="tx1"/>
                  </a:solidFill>
                </a:endParaRPr>
              </a:p>
            </p:txBody>
          </p:sp>
        </mc:Choice>
        <mc:Fallback xmlns="">
          <p:sp>
            <p:nvSpPr>
              <p:cNvPr id="8" name="CuadroTexto 9"/>
              <p:cNvSpPr txBox="1">
                <a:spLocks noRot="1" noChangeAspect="1" noMove="1" noResize="1" noEditPoints="1" noAdjustHandles="1" noChangeArrowheads="1" noChangeShapeType="1" noTextEdit="1"/>
              </p:cNvSpPr>
              <p:nvPr/>
            </p:nvSpPr>
            <p:spPr>
              <a:xfrm>
                <a:off x="4468792" y="4071933"/>
                <a:ext cx="1490536" cy="369332"/>
              </a:xfrm>
              <a:prstGeom prst="rect">
                <a:avLst/>
              </a:prstGeom>
              <a:blipFill rotWithShape="1">
                <a:blip r:embed="rId6"/>
                <a:stretch>
                  <a:fillRect l="-3265" t="-8197" r="-2857" b="-24590"/>
                </a:stretch>
              </a:blipFill>
            </p:spPr>
            <p:txBody>
              <a:bodyPr/>
              <a:lstStyle/>
              <a:p>
                <a:r>
                  <a:rPr lang="es-MX">
                    <a:noFill/>
                  </a:rPr>
                  <a:t> </a:t>
                </a:r>
              </a:p>
            </p:txBody>
          </p:sp>
        </mc:Fallback>
      </mc:AlternateContent>
    </p:spTree>
    <p:extLst>
      <p:ext uri="{BB962C8B-B14F-4D97-AF65-F5344CB8AC3E}">
        <p14:creationId xmlns:p14="http://schemas.microsoft.com/office/powerpoint/2010/main" val="1581990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7" end="7"/>
                                            </p:txEl>
                                          </p:spTgt>
                                        </p:tgtEl>
                                        <p:attrNameLst>
                                          <p:attrName>style.visibility</p:attrName>
                                        </p:attrNameLst>
                                      </p:cBhvr>
                                      <p:to>
                                        <p:strVal val="visible"/>
                                      </p:to>
                                    </p:set>
                                    <p:anim to="" calcmode="lin" valueType="num">
                                      <p:cBhvr>
                                        <p:cTn id="22" dur="1" fill="hold"/>
                                        <p:tgtEl>
                                          <p:spTgt spid="195587">
                                            <p:txEl>
                                              <p:pRg st="7" end="7"/>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8" end="8"/>
                                            </p:txEl>
                                          </p:spTgt>
                                        </p:tgtEl>
                                        <p:attrNameLst>
                                          <p:attrName>style.visibility</p:attrName>
                                        </p:attrNameLst>
                                      </p:cBhvr>
                                      <p:to>
                                        <p:strVal val="visible"/>
                                      </p:to>
                                    </p:set>
                                    <p:anim to="" calcmode="lin" valueType="num">
                                      <p:cBhvr>
                                        <p:cTn id="27" dur="1" fill="hold"/>
                                        <p:tgtEl>
                                          <p:spTgt spid="195587">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smtClean="0"/>
                  <a:t>D</a:t>
                </a:r>
                <a:r>
                  <a:rPr lang="es-MX" sz="2400" b="1" dirty="0" smtClean="0">
                    <a:solidFill>
                      <a:schemeClr val="tx1"/>
                    </a:solidFill>
                  </a:rPr>
                  <a:t>eterminantes</a:t>
                </a:r>
                <a:endParaRPr lang="es-MX" sz="2400" b="1" dirty="0">
                  <a:solidFill>
                    <a:schemeClr val="tx1"/>
                  </a:solidFill>
                </a:endParaRPr>
              </a:p>
              <a:p>
                <a:pPr marL="0" indent="0">
                  <a:buNone/>
                </a:pPr>
                <a:r>
                  <a:rPr lang="es-MX" sz="2400" b="1" dirty="0">
                    <a:solidFill>
                      <a:schemeClr val="tx1"/>
                    </a:solidFill>
                  </a:rPr>
                  <a:t> </a:t>
                </a:r>
                <a:r>
                  <a:rPr lang="es-MX" sz="2400" dirty="0">
                    <a:solidFill>
                      <a:schemeClr val="tx1"/>
                    </a:solidFill>
                  </a:rPr>
                  <a:t>sea A : </a:t>
                </a:r>
                <a14:m>
                  <m:oMath xmlns:m="http://schemas.openxmlformats.org/officeDocument/2006/math">
                    <m:d>
                      <m:dPr>
                        <m:ctrlPr>
                          <a:rPr lang="es-MX" sz="2400" i="1">
                            <a:solidFill>
                              <a:schemeClr val="tx1"/>
                            </a:solidFill>
                            <a:latin typeface="Cambria Math"/>
                          </a:rPr>
                        </m:ctrlPr>
                      </m:dPr>
                      <m:e>
                        <m:m>
                          <m:mPr>
                            <m:mcs>
                              <m:mc>
                                <m:mcPr>
                                  <m:count m:val="2"/>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11</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12</m:t>
                                  </m:r>
                                </m:sub>
                              </m:sSub>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21</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22</m:t>
                                  </m:r>
                                </m:sub>
                              </m:sSub>
                            </m:e>
                          </m:mr>
                        </m:m>
                      </m:e>
                    </m:d>
                  </m:oMath>
                </a14:m>
                <a:r>
                  <a:rPr lang="es-MX" sz="2400" dirty="0">
                    <a:solidFill>
                      <a:schemeClr val="tx1"/>
                    </a:solidFill>
                  </a:rPr>
                  <a:t> una matriz de 2 x 2  se define el determinante de la matriz </a:t>
                </a:r>
                <a:r>
                  <a:rPr lang="es-MX" sz="2400" dirty="0" smtClean="0">
                    <a:solidFill>
                      <a:schemeClr val="tx1"/>
                    </a:solidFill>
                  </a:rPr>
                  <a:t>A y </a:t>
                </a:r>
                <a:r>
                  <a:rPr lang="es-MX" sz="2400" dirty="0">
                    <a:solidFill>
                      <a:schemeClr val="tx1"/>
                    </a:solidFill>
                  </a:rPr>
                  <a:t>se expresa como det</a:t>
                </a:r>
                <a14:m>
                  <m:oMath xmlns:m="http://schemas.openxmlformats.org/officeDocument/2006/math">
                    <m:d>
                      <m:dPr>
                        <m:begChr m:val="["/>
                        <m:endChr m:val="]"/>
                        <m:ctrlPr>
                          <a:rPr lang="es-MX" sz="2400" i="1">
                            <a:solidFill>
                              <a:schemeClr val="tx1"/>
                            </a:solidFill>
                            <a:latin typeface="Cambria Math"/>
                          </a:rPr>
                        </m:ctrlPr>
                      </m:dPr>
                      <m:e>
                        <m:r>
                          <a:rPr lang="es-MX" sz="2400" i="1">
                            <a:solidFill>
                              <a:schemeClr val="tx1"/>
                            </a:solidFill>
                            <a:latin typeface="Cambria Math" panose="02040503050406030204" pitchFamily="18" charset="0"/>
                          </a:rPr>
                          <m:t>𝐴</m:t>
                        </m:r>
                      </m:e>
                    </m:d>
                  </m:oMath>
                </a14:m>
                <a:r>
                  <a:rPr lang="es-MX" sz="2400" dirty="0">
                    <a:solidFill>
                      <a:schemeClr val="tx1"/>
                    </a:solidFill>
                  </a:rPr>
                  <a:t> </a:t>
                </a:r>
              </a:p>
              <a:p>
                <a:pPr marL="0" indent="0" algn="ctr">
                  <a:buNone/>
                </a:pPr>
                <a:endParaRPr lang="es-MX" sz="2400" i="1" dirty="0" smtClean="0">
                  <a:solidFill>
                    <a:schemeClr val="tx1"/>
                  </a:solidFill>
                  <a:latin typeface="Cambria Math"/>
                </a:endParaRPr>
              </a:p>
              <a:p>
                <a:pPr marL="0" indent="0" algn="ctr">
                  <a:buNone/>
                </a:pPr>
                <a14:m>
                  <m:oMath xmlns:m="http://schemas.openxmlformats.org/officeDocument/2006/math">
                    <m:func>
                      <m:funcPr>
                        <m:ctrlPr>
                          <a:rPr lang="es-MX" sz="2400" i="1">
                            <a:solidFill>
                              <a:schemeClr val="tx1"/>
                            </a:solidFill>
                            <a:latin typeface="Cambria Math"/>
                          </a:rPr>
                        </m:ctrlPr>
                      </m:funcPr>
                      <m:fName>
                        <m:r>
                          <m:rPr>
                            <m:sty m:val="p"/>
                          </m:rPr>
                          <a:rPr lang="es-MX" sz="2400">
                            <a:solidFill>
                              <a:schemeClr val="tx1"/>
                            </a:solidFill>
                            <a:latin typeface="Cambria Math" panose="02040503050406030204" pitchFamily="18" charset="0"/>
                          </a:rPr>
                          <m:t>det</m:t>
                        </m:r>
                      </m:fName>
                      <m:e>
                        <m:r>
                          <a:rPr lang="es-MX" sz="2400" i="1">
                            <a:solidFill>
                              <a:schemeClr val="tx1"/>
                            </a:solidFill>
                            <a:latin typeface="Cambria Math" panose="02040503050406030204" pitchFamily="18" charset="0"/>
                          </a:rPr>
                          <m:t>𝐴</m:t>
                        </m:r>
                        <m:r>
                          <a:rPr lang="es-MX" sz="2400" i="1">
                            <a:solidFill>
                              <a:schemeClr val="tx1"/>
                            </a:solidFill>
                            <a:latin typeface="Cambria Math" panose="02040503050406030204" pitchFamily="18" charset="0"/>
                          </a:rPr>
                          <m:t>= </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11</m:t>
                            </m:r>
                          </m:sub>
                        </m:sSub>
                        <m:r>
                          <a:rPr lang="es-MX" sz="2400" i="1">
                            <a:solidFill>
                              <a:schemeClr val="tx1"/>
                            </a:solidFill>
                            <a:latin typeface="Cambria Math" panose="02040503050406030204" pitchFamily="18" charset="0"/>
                          </a:rPr>
                          <m:t> </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22</m:t>
                            </m:r>
                          </m:sub>
                        </m:sSub>
                        <m:r>
                          <a:rPr lang="es-MX" sz="2400" i="1">
                            <a:solidFill>
                              <a:schemeClr val="tx1"/>
                            </a:solidFill>
                            <a:latin typeface="Cambria Math" panose="02040503050406030204" pitchFamily="18" charset="0"/>
                          </a:rPr>
                          <m:t> − </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12</m:t>
                            </m:r>
                          </m:sub>
                        </m:sSub>
                        <m:r>
                          <a:rPr lang="es-MX" sz="2400" i="1">
                            <a:solidFill>
                              <a:schemeClr val="tx1"/>
                            </a:solidFill>
                            <a:latin typeface="Cambria Math" panose="02040503050406030204" pitchFamily="18" charset="0"/>
                          </a:rPr>
                          <m:t> </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21</m:t>
                            </m:r>
                          </m:sub>
                        </m:sSub>
                      </m:e>
                    </m:func>
                  </m:oMath>
                </a14:m>
                <a:r>
                  <a:rPr lang="es-MX" sz="2400" dirty="0">
                    <a:solidFill>
                      <a:schemeClr val="tx1"/>
                    </a:solidFill>
                  </a:rPr>
                  <a:t> </a:t>
                </a:r>
              </a:p>
              <a:p>
                <a:pPr algn="ctr"/>
                <a:endParaRPr lang="es-MX" sz="2400" dirty="0">
                  <a:solidFill>
                    <a:schemeClr val="tx1"/>
                  </a:solidFill>
                </a:endParaRPr>
              </a:p>
              <a:p>
                <a:pPr marL="0" indent="0" algn="ctr">
                  <a:buNone/>
                </a:pPr>
                <a14:m>
                  <m:oMath xmlns:m="http://schemas.openxmlformats.org/officeDocument/2006/math">
                    <m:d>
                      <m:dPr>
                        <m:begChr m:val="["/>
                        <m:endChr m:val="]"/>
                        <m:ctrlPr>
                          <a:rPr lang="es-MX" sz="2400" i="1">
                            <a:solidFill>
                              <a:schemeClr val="tx1"/>
                            </a:solidFill>
                            <a:latin typeface="Cambria Math"/>
                          </a:rPr>
                        </m:ctrlPr>
                      </m:dPr>
                      <m:e>
                        <m:r>
                          <a:rPr lang="es-MX" sz="2400" i="1">
                            <a:solidFill>
                              <a:schemeClr val="tx1"/>
                            </a:solidFill>
                            <a:latin typeface="Cambria Math" panose="02040503050406030204" pitchFamily="18" charset="0"/>
                          </a:rPr>
                          <m:t>𝐴</m:t>
                        </m:r>
                      </m:e>
                    </m:d>
                  </m:oMath>
                </a14:m>
                <a:r>
                  <a:rPr lang="es-MX" sz="2400" dirty="0" smtClean="0">
                    <a:solidFill>
                      <a:schemeClr val="tx1"/>
                    </a:solidFill>
                  </a:rPr>
                  <a:t>= </a:t>
                </a:r>
                <a14:m>
                  <m:oMath xmlns:m="http://schemas.openxmlformats.org/officeDocument/2006/math">
                    <m:d>
                      <m:dPr>
                        <m:begChr m:val="|"/>
                        <m:endChr m:val="|"/>
                        <m:ctrlPr>
                          <a:rPr lang="es-MX" sz="2400" i="1" dirty="0" smtClean="0">
                            <a:solidFill>
                              <a:schemeClr val="tx1"/>
                            </a:solidFill>
                            <a:latin typeface="Cambria Math"/>
                          </a:rPr>
                        </m:ctrlPr>
                      </m:dPr>
                      <m:e>
                        <m:r>
                          <a:rPr lang="es-MX" sz="2400" b="0" i="1" dirty="0" smtClean="0">
                            <a:solidFill>
                              <a:schemeClr val="tx1"/>
                            </a:solidFill>
                            <a:latin typeface="Cambria Math"/>
                          </a:rPr>
                          <m:t>𝐴</m:t>
                        </m:r>
                      </m:e>
                    </m:d>
                  </m:oMath>
                </a14:m>
                <a:r>
                  <a:rPr lang="es-MX" sz="2400" dirty="0" smtClean="0">
                    <a:solidFill>
                      <a:schemeClr val="tx1"/>
                    </a:solidFill>
                  </a:rPr>
                  <a:t> </a:t>
                </a:r>
                <a:r>
                  <a:rPr lang="es-MX" sz="2400" dirty="0">
                    <a:solidFill>
                      <a:schemeClr val="tx1"/>
                    </a:solidFill>
                  </a:rPr>
                  <a:t>= </a:t>
                </a:r>
                <a14:m>
                  <m:oMath xmlns:m="http://schemas.openxmlformats.org/officeDocument/2006/math">
                    <m:d>
                      <m:dPr>
                        <m:begChr m:val="⌊"/>
                        <m:endChr m:val="⌋"/>
                        <m:ctrlPr>
                          <a:rPr lang="es-MX" sz="2400" i="1">
                            <a:solidFill>
                              <a:schemeClr val="tx1"/>
                            </a:solidFill>
                            <a:latin typeface="Cambria Math"/>
                          </a:rPr>
                        </m:ctrlPr>
                      </m:dPr>
                      <m:e>
                        <m:m>
                          <m:mPr>
                            <m:mcs>
                              <m:mc>
                                <m:mcPr>
                                  <m:count m:val="2"/>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11</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12</m:t>
                                  </m:r>
                                </m:sub>
                              </m:sSub>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21</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22</m:t>
                                  </m:r>
                                </m:sub>
                              </m:sSub>
                            </m:e>
                          </m:mr>
                        </m:m>
                      </m:e>
                    </m:d>
                  </m:oMath>
                </a14:m>
                <a:endParaRPr lang="es-MX" sz="2400" dirty="0">
                  <a:solidFill>
                    <a:schemeClr val="tx1"/>
                  </a:solidFill>
                </a:endParaRPr>
              </a:p>
              <a:p>
                <a:pPr marL="0" indent="0" algn="just">
                  <a:buNone/>
                </a:pPr>
                <a:endParaRPr lang="es-MX" sz="2400" dirty="0" smtClean="0">
                  <a:solidFill>
                    <a:schemeClr val="tx1"/>
                  </a:solidFill>
                </a:endParaRPr>
              </a:p>
              <a:p>
                <a:pPr marL="0" indent="0" algn="just">
                  <a:buNone/>
                </a:pPr>
                <a:r>
                  <a:rPr lang="es-MX" sz="2400" dirty="0" smtClean="0">
                    <a:solidFill>
                      <a:schemeClr val="tx1"/>
                    </a:solidFill>
                  </a:rPr>
                  <a:t>Se </a:t>
                </a:r>
                <a:r>
                  <a:rPr lang="es-MX" sz="2400" dirty="0">
                    <a:solidFill>
                      <a:schemeClr val="tx1"/>
                    </a:solidFill>
                  </a:rPr>
                  <a:t>demostró que A es invertible si y solo si </a:t>
                </a:r>
                <a:r>
                  <a:rPr lang="es-MX" sz="2400" dirty="0" err="1" smtClean="0">
                    <a:solidFill>
                      <a:schemeClr val="tx1"/>
                    </a:solidFill>
                  </a:rPr>
                  <a:t>det</a:t>
                </a:r>
                <a:r>
                  <a:rPr lang="es-MX" sz="2400" dirty="0" smtClean="0">
                    <a:solidFill>
                      <a:schemeClr val="tx1"/>
                    </a:solidFill>
                  </a:rPr>
                  <a:t> A </a:t>
                </a:r>
                <a14:m>
                  <m:oMath xmlns:m="http://schemas.openxmlformats.org/officeDocument/2006/math">
                    <m:r>
                      <a:rPr lang="es-MX" sz="2400" i="1">
                        <a:solidFill>
                          <a:schemeClr val="tx1"/>
                        </a:solidFill>
                        <a:latin typeface="Cambria Math" panose="02040503050406030204" pitchFamily="18" charset="0"/>
                        <a:ea typeface="Cambria Math" panose="02040503050406030204" pitchFamily="18" charset="0"/>
                      </a:rPr>
                      <m:t>≠</m:t>
                    </m:r>
                  </m:oMath>
                </a14:m>
                <a:r>
                  <a:rPr lang="es-MX" sz="2400" dirty="0">
                    <a:solidFill>
                      <a:schemeClr val="tx1"/>
                    </a:solidFill>
                  </a:rPr>
                  <a:t> 0 valido para matrices de n x n </a:t>
                </a: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1143"/>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p:spTree>
    <p:extLst>
      <p:ext uri="{BB962C8B-B14F-4D97-AF65-F5344CB8AC3E}">
        <p14:creationId xmlns:p14="http://schemas.microsoft.com/office/powerpoint/2010/main" val="1342692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3" end="3"/>
                                            </p:txEl>
                                          </p:spTgt>
                                        </p:tgtEl>
                                        <p:attrNameLst>
                                          <p:attrName>style.visibility</p:attrName>
                                        </p:attrNameLst>
                                      </p:cBhvr>
                                      <p:to>
                                        <p:strVal val="visible"/>
                                      </p:to>
                                    </p:set>
                                    <p:anim to="" calcmode="lin" valueType="num">
                                      <p:cBhvr>
                                        <p:cTn id="22" dur="1" fill="hold"/>
                                        <p:tgtEl>
                                          <p:spTgt spid="19558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5" end="5"/>
                                            </p:txEl>
                                          </p:spTgt>
                                        </p:tgtEl>
                                        <p:attrNameLst>
                                          <p:attrName>style.visibility</p:attrName>
                                        </p:attrNameLst>
                                      </p:cBhvr>
                                      <p:to>
                                        <p:strVal val="visible"/>
                                      </p:to>
                                    </p:set>
                                    <p:anim to="" calcmode="lin" valueType="num">
                                      <p:cBhvr>
                                        <p:cTn id="27" dur="1" fill="hold"/>
                                        <p:tgtEl>
                                          <p:spTgt spid="195587">
                                            <p:txEl>
                                              <p:pRg st="5" end="5"/>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7" end="7"/>
                                            </p:txEl>
                                          </p:spTgt>
                                        </p:tgtEl>
                                        <p:attrNameLst>
                                          <p:attrName>style.visibility</p:attrName>
                                        </p:attrNameLst>
                                      </p:cBhvr>
                                      <p:to>
                                        <p:strVal val="visible"/>
                                      </p:to>
                                    </p:set>
                                    <p:anim to="" calcmode="lin" valueType="num">
                                      <p:cBhvr>
                                        <p:cTn id="32" dur="1" fill="hold"/>
                                        <p:tgtEl>
                                          <p:spTgt spid="195587">
                                            <p:txEl>
                                              <p:pRg st="7" end="7"/>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8" end="8"/>
                                            </p:txEl>
                                          </p:spTgt>
                                        </p:tgtEl>
                                        <p:attrNameLst>
                                          <p:attrName>style.visibility</p:attrName>
                                        </p:attrNameLst>
                                      </p:cBhvr>
                                      <p:to>
                                        <p:strVal val="visible"/>
                                      </p:to>
                                    </p:set>
                                    <p:anim to="" calcmode="lin" valueType="num">
                                      <p:cBhvr>
                                        <p:cTn id="37" dur="1" fill="hold"/>
                                        <p:tgtEl>
                                          <p:spTgt spid="195587">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smtClean="0">
                    <a:solidFill>
                      <a:schemeClr val="tx1"/>
                    </a:solidFill>
                  </a:rPr>
                  <a:t>Determinante de 3 x 3</a:t>
                </a:r>
              </a:p>
              <a:p>
                <a:pPr marL="0" indent="0">
                  <a:buNone/>
                </a:pPr>
                <a:r>
                  <a:rPr lang="es-MX" sz="2400" dirty="0">
                    <a:solidFill>
                      <a:schemeClr val="tx1"/>
                    </a:solidFill>
                  </a:rPr>
                  <a:t>Sea A = </a:t>
                </a:r>
                <a14:m>
                  <m:oMath xmlns:m="http://schemas.openxmlformats.org/officeDocument/2006/math">
                    <m:d>
                      <m:dPr>
                        <m:ctrlPr>
                          <a:rPr lang="es-MX" sz="2400" i="1">
                            <a:solidFill>
                              <a:schemeClr val="tx1"/>
                            </a:solidFill>
                            <a:latin typeface="Cambria Math"/>
                          </a:rPr>
                        </m:ctrlPr>
                      </m:dPr>
                      <m:e>
                        <m:m>
                          <m:mPr>
                            <m:mcs>
                              <m:mc>
                                <m:mcPr>
                                  <m:count m:val="3"/>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11</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12</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13</m:t>
                                  </m:r>
                                </m:sub>
                              </m:sSub>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21</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22</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23</m:t>
                                  </m:r>
                                </m:sub>
                              </m:sSub>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31</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32</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33</m:t>
                                  </m:r>
                                </m:sub>
                              </m:sSub>
                            </m:e>
                          </m:mr>
                        </m:m>
                      </m:e>
                    </m:d>
                  </m:oMath>
                </a14:m>
                <a:r>
                  <a:rPr lang="es-MX" sz="2400" dirty="0">
                    <a:solidFill>
                      <a:schemeClr val="tx1"/>
                    </a:solidFill>
                  </a:rPr>
                  <a:t> </a:t>
                </a:r>
                <a14:m>
                  <m:oMath xmlns:m="http://schemas.openxmlformats.org/officeDocument/2006/math">
                    <m:r>
                      <a:rPr lang="es-MX" sz="2400" i="1" dirty="0">
                        <a:solidFill>
                          <a:schemeClr val="tx1"/>
                        </a:solidFill>
                        <a:latin typeface="Cambria Math" panose="02040503050406030204" pitchFamily="18" charset="0"/>
                        <a:ea typeface="Cambria Math" panose="02040503050406030204" pitchFamily="18" charset="0"/>
                      </a:rPr>
                      <m:t>∴</m:t>
                    </m:r>
                  </m:oMath>
                </a14:m>
                <a:r>
                  <a:rPr lang="es-MX" sz="2400" dirty="0">
                    <a:solidFill>
                      <a:schemeClr val="tx1"/>
                    </a:solidFill>
                  </a:rPr>
                  <a:t> </a:t>
                </a:r>
                <a:r>
                  <a:rPr lang="es-MX" sz="2400" dirty="0" err="1" smtClean="0">
                    <a:solidFill>
                      <a:schemeClr val="tx1"/>
                    </a:solidFill>
                  </a:rPr>
                  <a:t>Det</a:t>
                </a:r>
                <a:r>
                  <a:rPr lang="es-MX" sz="2400" dirty="0" smtClean="0">
                    <a:solidFill>
                      <a:schemeClr val="tx1"/>
                    </a:solidFill>
                  </a:rPr>
                  <a:t> </a:t>
                </a:r>
                <a:r>
                  <a:rPr lang="es-MX" sz="2400" dirty="0">
                    <a:solidFill>
                      <a:schemeClr val="tx1"/>
                    </a:solidFill>
                  </a:rPr>
                  <a:t>A= </a:t>
                </a:r>
                <a14:m>
                  <m:oMath xmlns:m="http://schemas.openxmlformats.org/officeDocument/2006/math">
                    <m:d>
                      <m:dPr>
                        <m:begChr m:val="|"/>
                        <m:endChr m:val="|"/>
                        <m:ctrlPr>
                          <a:rPr lang="es-MX" sz="2400" i="1" smtClean="0">
                            <a:solidFill>
                              <a:schemeClr val="tx1"/>
                            </a:solidFill>
                            <a:latin typeface="Cambria Math"/>
                          </a:rPr>
                        </m:ctrlPr>
                      </m:dPr>
                      <m:e>
                        <m:r>
                          <a:rPr lang="es-MX" sz="2400" b="0" i="1" smtClean="0">
                            <a:solidFill>
                              <a:schemeClr val="tx1"/>
                            </a:solidFill>
                            <a:latin typeface="Cambria Math"/>
                          </a:rPr>
                          <m:t>𝐴</m:t>
                        </m:r>
                      </m:e>
                    </m:d>
                  </m:oMath>
                </a14:m>
                <a:r>
                  <a:rPr lang="es-MX" sz="2400" dirty="0" smtClean="0">
                    <a:solidFill>
                      <a:schemeClr val="tx1"/>
                    </a:solidFill>
                  </a:rPr>
                  <a:t>=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11</m:t>
                        </m:r>
                      </m:sub>
                    </m:sSub>
                  </m:oMath>
                </a14:m>
                <a:r>
                  <a:rPr lang="es-MX" sz="2400" dirty="0">
                    <a:solidFill>
                      <a:schemeClr val="tx1"/>
                    </a:solidFill>
                  </a:rPr>
                  <a:t> </a:t>
                </a:r>
                <a14:m>
                  <m:oMath xmlns:m="http://schemas.openxmlformats.org/officeDocument/2006/math">
                    <m:d>
                      <m:dPr>
                        <m:begChr m:val="⌊"/>
                        <m:endChr m:val="⌋"/>
                        <m:ctrlPr>
                          <a:rPr lang="es-MX" sz="2400" i="1">
                            <a:solidFill>
                              <a:schemeClr val="tx1"/>
                            </a:solidFill>
                            <a:latin typeface="Cambria Math"/>
                          </a:rPr>
                        </m:ctrlPr>
                      </m:dPr>
                      <m:e>
                        <m:m>
                          <m:mPr>
                            <m:mcs>
                              <m:mc>
                                <m:mcPr>
                                  <m:count m:val="2"/>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22</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23</m:t>
                                  </m:r>
                                </m:sub>
                              </m:sSub>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32</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33</m:t>
                                  </m:r>
                                </m:sub>
                              </m:sSub>
                            </m:e>
                          </m:mr>
                        </m:m>
                      </m:e>
                    </m:d>
                    <m:r>
                      <a:rPr lang="es-MX" sz="2400">
                        <a:solidFill>
                          <a:schemeClr val="tx1"/>
                        </a:solidFill>
                        <a:latin typeface="Cambria Math" panose="02040503050406030204" pitchFamily="18" charset="0"/>
                      </a:rPr>
                      <m:t> − </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12</m:t>
                        </m:r>
                      </m:sub>
                    </m:sSub>
                  </m:oMath>
                </a14:m>
                <a:r>
                  <a:rPr lang="es-MX" sz="2400" dirty="0">
                    <a:solidFill>
                      <a:schemeClr val="tx1"/>
                    </a:solidFill>
                  </a:rPr>
                  <a:t> </a:t>
                </a:r>
                <a14:m>
                  <m:oMath xmlns:m="http://schemas.openxmlformats.org/officeDocument/2006/math">
                    <m:d>
                      <m:dPr>
                        <m:begChr m:val="⌊"/>
                        <m:endChr m:val="⌋"/>
                        <m:ctrlPr>
                          <a:rPr lang="es-MX" sz="2400" i="1">
                            <a:solidFill>
                              <a:schemeClr val="tx1"/>
                            </a:solidFill>
                            <a:latin typeface="Cambria Math"/>
                          </a:rPr>
                        </m:ctrlPr>
                      </m:dPr>
                      <m:e>
                        <m:m>
                          <m:mPr>
                            <m:mcs>
                              <m:mc>
                                <m:mcPr>
                                  <m:count m:val="2"/>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21</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23</m:t>
                                  </m:r>
                                </m:sub>
                              </m:sSub>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31</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33</m:t>
                                  </m:r>
                                </m:sub>
                              </m:sSub>
                            </m:e>
                          </m:mr>
                        </m:m>
                      </m:e>
                    </m:d>
                    <m:r>
                      <a:rPr lang="es-MX" sz="2400">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13</m:t>
                        </m:r>
                      </m:sub>
                    </m:sSub>
                    <m:r>
                      <m:rPr>
                        <m:nor/>
                      </m:rPr>
                      <a:rPr lang="es-MX" sz="2400" b="1" dirty="0">
                        <a:solidFill>
                          <a:schemeClr val="tx1"/>
                        </a:solidFill>
                      </a:rPr>
                      <m:t> </m:t>
                    </m:r>
                    <m:d>
                      <m:dPr>
                        <m:begChr m:val="⌊"/>
                        <m:endChr m:val="⌋"/>
                        <m:ctrlPr>
                          <a:rPr lang="es-MX" sz="2400" b="1" i="1">
                            <a:solidFill>
                              <a:schemeClr val="tx1"/>
                            </a:solidFill>
                            <a:latin typeface="Cambria Math"/>
                          </a:rPr>
                        </m:ctrlPr>
                      </m:dPr>
                      <m:e>
                        <m:m>
                          <m:mPr>
                            <m:mcs>
                              <m:mc>
                                <m:mcPr>
                                  <m:count m:val="2"/>
                                  <m:mcJc m:val="center"/>
                                </m:mcPr>
                              </m:mc>
                            </m:mcs>
                            <m:ctrlPr>
                              <a:rPr lang="es-MX" sz="2400" b="1" i="1">
                                <a:solidFill>
                                  <a:schemeClr val="tx1"/>
                                </a:solidFill>
                                <a:latin typeface="Cambria Math"/>
                              </a:rPr>
                            </m:ctrlPr>
                          </m:mPr>
                          <m:mr>
                            <m:e>
                              <m:sSub>
                                <m:sSubPr>
                                  <m:ctrlPr>
                                    <a:rPr lang="es-MX" sz="2400" b="1" i="1">
                                      <a:solidFill>
                                        <a:schemeClr val="tx1"/>
                                      </a:solidFill>
                                      <a:latin typeface="Cambria Math"/>
                                    </a:rPr>
                                  </m:ctrlPr>
                                </m:sSubPr>
                                <m:e>
                                  <m:r>
                                    <a:rPr lang="es-MX" sz="2400" b="1" i="1">
                                      <a:solidFill>
                                        <a:schemeClr val="tx1"/>
                                      </a:solidFill>
                                      <a:latin typeface="Cambria Math" panose="02040503050406030204" pitchFamily="18" charset="0"/>
                                    </a:rPr>
                                    <m:t>𝒂</m:t>
                                  </m:r>
                                </m:e>
                                <m:sub>
                                  <m:r>
                                    <a:rPr lang="es-MX" sz="2400" b="1" i="1">
                                      <a:solidFill>
                                        <a:schemeClr val="tx1"/>
                                      </a:solidFill>
                                      <a:latin typeface="Cambria Math" panose="02040503050406030204" pitchFamily="18" charset="0"/>
                                    </a:rPr>
                                    <m:t>𝟐𝟏</m:t>
                                  </m:r>
                                </m:sub>
                              </m:sSub>
                            </m:e>
                            <m:e>
                              <m:sSub>
                                <m:sSubPr>
                                  <m:ctrlPr>
                                    <a:rPr lang="es-MX" sz="2400" b="1" i="1">
                                      <a:solidFill>
                                        <a:schemeClr val="tx1"/>
                                      </a:solidFill>
                                      <a:latin typeface="Cambria Math"/>
                                    </a:rPr>
                                  </m:ctrlPr>
                                </m:sSubPr>
                                <m:e>
                                  <m:r>
                                    <a:rPr lang="es-MX" sz="2400" b="1" i="1">
                                      <a:solidFill>
                                        <a:schemeClr val="tx1"/>
                                      </a:solidFill>
                                      <a:latin typeface="Cambria Math" panose="02040503050406030204" pitchFamily="18" charset="0"/>
                                    </a:rPr>
                                    <m:t>𝒂</m:t>
                                  </m:r>
                                </m:e>
                                <m:sub>
                                  <m:r>
                                    <a:rPr lang="es-MX" sz="2400" b="1" i="1">
                                      <a:solidFill>
                                        <a:schemeClr val="tx1"/>
                                      </a:solidFill>
                                      <a:latin typeface="Cambria Math" panose="02040503050406030204" pitchFamily="18" charset="0"/>
                                    </a:rPr>
                                    <m:t>𝟐𝟐</m:t>
                                  </m:r>
                                </m:sub>
                              </m:sSub>
                            </m:e>
                          </m:mr>
                          <m:mr>
                            <m:e>
                              <m:sSub>
                                <m:sSubPr>
                                  <m:ctrlPr>
                                    <a:rPr lang="es-MX" sz="2400" b="1" i="1">
                                      <a:solidFill>
                                        <a:schemeClr val="tx1"/>
                                      </a:solidFill>
                                      <a:latin typeface="Cambria Math"/>
                                    </a:rPr>
                                  </m:ctrlPr>
                                </m:sSubPr>
                                <m:e>
                                  <m:r>
                                    <a:rPr lang="es-MX" sz="2400" b="1" i="1">
                                      <a:solidFill>
                                        <a:schemeClr val="tx1"/>
                                      </a:solidFill>
                                      <a:latin typeface="Cambria Math" panose="02040503050406030204" pitchFamily="18" charset="0"/>
                                    </a:rPr>
                                    <m:t>𝒂</m:t>
                                  </m:r>
                                </m:e>
                                <m:sub>
                                  <m:r>
                                    <a:rPr lang="es-MX" sz="2400" b="1" i="1">
                                      <a:solidFill>
                                        <a:schemeClr val="tx1"/>
                                      </a:solidFill>
                                      <a:latin typeface="Cambria Math" panose="02040503050406030204" pitchFamily="18" charset="0"/>
                                    </a:rPr>
                                    <m:t>𝟑𝟏</m:t>
                                  </m:r>
                                </m:sub>
                              </m:sSub>
                            </m:e>
                            <m:e>
                              <m:sSub>
                                <m:sSubPr>
                                  <m:ctrlPr>
                                    <a:rPr lang="es-MX" sz="2400" b="1" i="1">
                                      <a:solidFill>
                                        <a:schemeClr val="tx1"/>
                                      </a:solidFill>
                                      <a:latin typeface="Cambria Math"/>
                                    </a:rPr>
                                  </m:ctrlPr>
                                </m:sSubPr>
                                <m:e>
                                  <m:r>
                                    <a:rPr lang="es-MX" sz="2400" b="1" i="1">
                                      <a:solidFill>
                                        <a:schemeClr val="tx1"/>
                                      </a:solidFill>
                                      <a:latin typeface="Cambria Math" panose="02040503050406030204" pitchFamily="18" charset="0"/>
                                    </a:rPr>
                                    <m:t>𝒂</m:t>
                                  </m:r>
                                </m:e>
                                <m:sub>
                                  <m:r>
                                    <a:rPr lang="es-MX" sz="2400" b="1" i="1">
                                      <a:solidFill>
                                        <a:schemeClr val="tx1"/>
                                      </a:solidFill>
                                      <a:latin typeface="Cambria Math" panose="02040503050406030204" pitchFamily="18" charset="0"/>
                                    </a:rPr>
                                    <m:t>𝟑𝟐</m:t>
                                  </m:r>
                                </m:sub>
                              </m:sSub>
                            </m:e>
                          </m:mr>
                        </m:m>
                      </m:e>
                    </m:d>
                  </m:oMath>
                </a14:m>
                <a:endParaRPr lang="es-MX" sz="2400" b="1" dirty="0">
                  <a:solidFill>
                    <a:schemeClr val="tx1"/>
                  </a:solidFill>
                </a:endParaRPr>
              </a:p>
              <a:p>
                <a:endParaRPr lang="es-MX" sz="2400" b="1" dirty="0">
                  <a:solidFill>
                    <a:schemeClr val="tx1"/>
                  </a:solidFill>
                </a:endParaRP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p:spTree>
    <p:extLst>
      <p:ext uri="{BB962C8B-B14F-4D97-AF65-F5344CB8AC3E}">
        <p14:creationId xmlns:p14="http://schemas.microsoft.com/office/powerpoint/2010/main" val="3238440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3" end="3"/>
                                            </p:txEl>
                                          </p:spTgt>
                                        </p:tgtEl>
                                        <p:attrNameLst>
                                          <p:attrName>style.visibility</p:attrName>
                                        </p:attrNameLst>
                                      </p:cBhvr>
                                      <p:to>
                                        <p:strVal val="visible"/>
                                      </p:to>
                                    </p:set>
                                    <p:anim to="" calcmode="lin" valueType="num">
                                      <p:cBhvr>
                                        <p:cTn id="22" dur="1" fill="hold"/>
                                        <p:tgtEl>
                                          <p:spTgt spid="195587">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smtClean="0">
                    <a:solidFill>
                      <a:schemeClr val="tx1"/>
                    </a:solidFill>
                  </a:rPr>
                  <a:t>La </a:t>
                </a:r>
                <a:r>
                  <a:rPr lang="es-MX" sz="2400" b="1" dirty="0">
                    <a:solidFill>
                      <a:schemeClr val="tx1"/>
                    </a:solidFill>
                  </a:rPr>
                  <a:t>menor</a:t>
                </a:r>
              </a:p>
              <a:p>
                <a:pPr marL="0" indent="0" algn="just">
                  <a:buNone/>
                </a:pPr>
                <a:r>
                  <a:rPr lang="es-MX" sz="2400" dirty="0" smtClean="0">
                    <a:solidFill>
                      <a:schemeClr val="tx1"/>
                    </a:solidFill>
                  </a:rPr>
                  <a:t>Sea </a:t>
                </a:r>
                <a:r>
                  <a:rPr lang="es-MX" sz="2400" b="1" dirty="0" smtClean="0">
                    <a:solidFill>
                      <a:schemeClr val="tx1"/>
                    </a:solidFill>
                  </a:rPr>
                  <a:t>A</a:t>
                </a:r>
                <a:r>
                  <a:rPr lang="es-MX" sz="2400" dirty="0" smtClean="0">
                    <a:solidFill>
                      <a:schemeClr val="tx1"/>
                    </a:solidFill>
                  </a:rPr>
                  <a:t> una matriz de </a:t>
                </a:r>
                <a:r>
                  <a:rPr lang="es-MX" sz="2400" dirty="0" err="1" smtClean="0">
                    <a:solidFill>
                      <a:schemeClr val="tx1"/>
                    </a:solidFill>
                  </a:rPr>
                  <a:t>nxn</a:t>
                </a:r>
                <a:r>
                  <a:rPr lang="es-MX" sz="2400" dirty="0" smtClean="0">
                    <a:solidFill>
                      <a:schemeClr val="tx1"/>
                    </a:solidFill>
                  </a:rPr>
                  <a:t> y sea </a:t>
                </a:r>
                <a14:m>
                  <m:oMath xmlns:m="http://schemas.openxmlformats.org/officeDocument/2006/math">
                    <m:sSub>
                      <m:sSubPr>
                        <m:ctrlPr>
                          <a:rPr lang="es-MX" sz="2400" b="1" i="1" smtClean="0">
                            <a:solidFill>
                              <a:schemeClr val="tx1"/>
                            </a:solidFill>
                            <a:latin typeface="Cambria Math"/>
                          </a:rPr>
                        </m:ctrlPr>
                      </m:sSubPr>
                      <m:e>
                        <m:r>
                          <a:rPr lang="es-MX" sz="2400" b="1" i="1" smtClean="0">
                            <a:solidFill>
                              <a:schemeClr val="tx1"/>
                            </a:solidFill>
                            <a:latin typeface="Cambria Math"/>
                          </a:rPr>
                          <m:t>𝑴</m:t>
                        </m:r>
                      </m:e>
                      <m:sub>
                        <m:r>
                          <a:rPr lang="es-MX" sz="2400" b="1" i="1" smtClean="0">
                            <a:solidFill>
                              <a:schemeClr val="tx1"/>
                            </a:solidFill>
                            <a:latin typeface="Cambria Math"/>
                          </a:rPr>
                          <m:t>𝒊𝒋</m:t>
                        </m:r>
                      </m:sub>
                    </m:sSub>
                  </m:oMath>
                </a14:m>
                <a:r>
                  <a:rPr lang="es-MX" sz="2400" dirty="0" smtClean="0">
                    <a:solidFill>
                      <a:schemeClr val="tx1"/>
                    </a:solidFill>
                  </a:rPr>
                  <a:t> la matriz </a:t>
                </a:r>
                <a:r>
                  <a:rPr lang="es-MX" sz="2400" b="1" dirty="0" smtClean="0">
                    <a:solidFill>
                      <a:schemeClr val="tx1"/>
                    </a:solidFill>
                  </a:rPr>
                  <a:t>(n-1)x(n-1) </a:t>
                </a:r>
                <a:r>
                  <a:rPr lang="es-MX" sz="2400" dirty="0" smtClean="0">
                    <a:solidFill>
                      <a:schemeClr val="tx1"/>
                    </a:solidFill>
                  </a:rPr>
                  <a:t>que se obtiene de </a:t>
                </a:r>
                <a:r>
                  <a:rPr lang="es-MX" sz="2400" b="1" dirty="0" smtClean="0">
                    <a:solidFill>
                      <a:schemeClr val="tx1"/>
                    </a:solidFill>
                  </a:rPr>
                  <a:t>A</a:t>
                </a:r>
                <a:r>
                  <a:rPr lang="es-MX" sz="2400" dirty="0" smtClean="0">
                    <a:solidFill>
                      <a:schemeClr val="tx1"/>
                    </a:solidFill>
                  </a:rPr>
                  <a:t> eliminando el renglón </a:t>
                </a:r>
                <a:r>
                  <a:rPr lang="es-MX" sz="2400" b="1" dirty="0" smtClean="0">
                    <a:solidFill>
                      <a:schemeClr val="tx1"/>
                    </a:solidFill>
                  </a:rPr>
                  <a:t>i</a:t>
                </a:r>
                <a:r>
                  <a:rPr lang="es-MX" sz="2400" dirty="0" smtClean="0">
                    <a:solidFill>
                      <a:schemeClr val="tx1"/>
                    </a:solidFill>
                  </a:rPr>
                  <a:t> y la columna </a:t>
                </a:r>
                <a:r>
                  <a:rPr lang="es-MX" sz="2400" b="1" dirty="0" smtClean="0">
                    <a:solidFill>
                      <a:schemeClr val="tx1"/>
                    </a:solidFill>
                  </a:rPr>
                  <a:t>j</a:t>
                </a:r>
                <a:r>
                  <a:rPr lang="es-MX" sz="2400" dirty="0" smtClean="0">
                    <a:solidFill>
                      <a:schemeClr val="tx1"/>
                    </a:solidFill>
                  </a:rPr>
                  <a:t>. </a:t>
                </a:r>
              </a:p>
              <a:p>
                <a:pPr marL="0" indent="0" algn="just">
                  <a:buNone/>
                </a:pPr>
                <a14:m>
                  <m:oMath xmlns:m="http://schemas.openxmlformats.org/officeDocument/2006/math">
                    <m:sSub>
                      <m:sSubPr>
                        <m:ctrlPr>
                          <a:rPr lang="es-MX" sz="2400" b="1" i="1">
                            <a:latin typeface="Cambria Math"/>
                          </a:rPr>
                        </m:ctrlPr>
                      </m:sSubPr>
                      <m:e>
                        <m:r>
                          <a:rPr lang="es-MX" sz="2400" b="1" i="1">
                            <a:latin typeface="Cambria Math"/>
                          </a:rPr>
                          <m:t>𝑴</m:t>
                        </m:r>
                      </m:e>
                      <m:sub>
                        <m:r>
                          <a:rPr lang="es-MX" sz="2400" b="1" i="1">
                            <a:latin typeface="Cambria Math"/>
                          </a:rPr>
                          <m:t>𝒊𝒋</m:t>
                        </m:r>
                      </m:sub>
                    </m:sSub>
                  </m:oMath>
                </a14:m>
                <a:r>
                  <a:rPr lang="es-MX" sz="2400" dirty="0" smtClean="0">
                    <a:solidFill>
                      <a:schemeClr val="tx1"/>
                    </a:solidFill>
                  </a:rPr>
                  <a:t> se llama menor </a:t>
                </a:r>
                <a:r>
                  <a:rPr lang="es-MX" sz="2400" b="1" dirty="0" err="1" smtClean="0">
                    <a:solidFill>
                      <a:schemeClr val="tx1"/>
                    </a:solidFill>
                  </a:rPr>
                  <a:t>ij</a:t>
                </a:r>
                <a:r>
                  <a:rPr lang="es-MX" sz="2400" dirty="0" smtClean="0">
                    <a:solidFill>
                      <a:schemeClr val="tx1"/>
                    </a:solidFill>
                  </a:rPr>
                  <a:t> de </a:t>
                </a:r>
                <a:r>
                  <a:rPr lang="es-MX" sz="2400" b="1" dirty="0" smtClean="0">
                    <a:solidFill>
                      <a:schemeClr val="tx1"/>
                    </a:solidFill>
                  </a:rPr>
                  <a:t>A</a:t>
                </a:r>
                <a:r>
                  <a:rPr lang="es-MX" sz="2400" dirty="0" smtClean="0">
                    <a:solidFill>
                      <a:schemeClr val="tx1"/>
                    </a:solidFill>
                  </a:rPr>
                  <a:t>.</a:t>
                </a: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1143"/>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p:spTree>
    <p:extLst>
      <p:ext uri="{BB962C8B-B14F-4D97-AF65-F5344CB8AC3E}">
        <p14:creationId xmlns:p14="http://schemas.microsoft.com/office/powerpoint/2010/main" val="2731183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smtClean="0">
                    <a:solidFill>
                      <a:schemeClr val="tx1"/>
                    </a:solidFill>
                  </a:rPr>
                  <a:t>Cofactor</a:t>
                </a:r>
                <a:endParaRPr lang="es-MX" sz="2400" b="1" dirty="0">
                  <a:solidFill>
                    <a:schemeClr val="tx1"/>
                  </a:solidFill>
                </a:endParaRPr>
              </a:p>
              <a:p>
                <a:pPr marL="0" indent="0">
                  <a:buNone/>
                </a:pPr>
                <a:r>
                  <a:rPr lang="es-MX" sz="2400" dirty="0">
                    <a:solidFill>
                      <a:schemeClr val="tx1"/>
                    </a:solidFill>
                  </a:rPr>
                  <a:t>Sea A una matriz de n x n. el cofactor de </a:t>
                </a:r>
                <a:r>
                  <a:rPr lang="es-MX" sz="2400" i="1" dirty="0" err="1">
                    <a:solidFill>
                      <a:schemeClr val="tx1"/>
                    </a:solidFill>
                  </a:rPr>
                  <a:t>ij</a:t>
                </a:r>
                <a:r>
                  <a:rPr lang="es-MX" sz="2400" dirty="0">
                    <a:solidFill>
                      <a:schemeClr val="tx1"/>
                    </a:solidFill>
                  </a:rPr>
                  <a:t> de A, denotado por </a:t>
                </a:r>
                <a14:m>
                  <m:oMath xmlns:m="http://schemas.openxmlformats.org/officeDocument/2006/math">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𝐴</m:t>
                        </m:r>
                      </m:e>
                      <m:sub>
                        <m:r>
                          <a:rPr lang="es-MX" sz="2400" b="0" i="1">
                            <a:solidFill>
                              <a:schemeClr val="tx1"/>
                            </a:solidFill>
                            <a:latin typeface="Cambria Math" panose="02040503050406030204" pitchFamily="18" charset="0"/>
                          </a:rPr>
                          <m:t>𝑖𝑗</m:t>
                        </m:r>
                      </m:sub>
                    </m:sSub>
                  </m:oMath>
                </a14:m>
                <a:r>
                  <a:rPr lang="es-MX" sz="2400" dirty="0">
                    <a:solidFill>
                      <a:schemeClr val="tx1"/>
                    </a:solidFill>
                  </a:rPr>
                  <a:t> esta dado por :</a:t>
                </a:r>
              </a:p>
              <a:p>
                <a:pPr marL="0" indent="0" algn="ctr">
                  <a:buNone/>
                </a:pPr>
                <a14:m>
                  <m:oMath xmlns:m="http://schemas.openxmlformats.org/officeDocument/2006/math">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𝐴</m:t>
                        </m:r>
                      </m:e>
                      <m:sub>
                        <m:r>
                          <a:rPr lang="es-MX" sz="2400" b="0" i="1">
                            <a:solidFill>
                              <a:schemeClr val="tx1"/>
                            </a:solidFill>
                            <a:latin typeface="Cambria Math" panose="02040503050406030204" pitchFamily="18" charset="0"/>
                          </a:rPr>
                          <m:t>𝑖𝑗</m:t>
                        </m:r>
                      </m:sub>
                    </m:sSub>
                  </m:oMath>
                </a14:m>
                <a:r>
                  <a:rPr lang="es-MX" sz="2400" dirty="0">
                    <a:solidFill>
                      <a:schemeClr val="tx1"/>
                    </a:solidFill>
                  </a:rPr>
                  <a:t>= </a:t>
                </a:r>
                <a14:m>
                  <m:oMath xmlns:m="http://schemas.openxmlformats.org/officeDocument/2006/math">
                    <m:sSup>
                      <m:sSupPr>
                        <m:ctrlPr>
                          <a:rPr lang="es-MX" sz="2400" i="1">
                            <a:solidFill>
                              <a:schemeClr val="tx1"/>
                            </a:solidFill>
                            <a:latin typeface="Cambria Math"/>
                          </a:rPr>
                        </m:ctrlPr>
                      </m:sSupPr>
                      <m:e>
                        <m:d>
                          <m:dPr>
                            <m:ctrlPr>
                              <a:rPr lang="es-MX" sz="2400" i="1">
                                <a:solidFill>
                                  <a:schemeClr val="tx1"/>
                                </a:solidFill>
                                <a:latin typeface="Cambria Math"/>
                              </a:rPr>
                            </m:ctrlPr>
                          </m:dPr>
                          <m:e>
                            <m:r>
                              <a:rPr lang="es-MX" sz="2400" b="0" i="1">
                                <a:solidFill>
                                  <a:schemeClr val="tx1"/>
                                </a:solidFill>
                                <a:latin typeface="Cambria Math" panose="02040503050406030204" pitchFamily="18" charset="0"/>
                              </a:rPr>
                              <m:t>−1</m:t>
                            </m:r>
                          </m:e>
                        </m:d>
                      </m:e>
                      <m:sup>
                        <m:r>
                          <a:rPr lang="es-MX" sz="2400" b="0" i="1">
                            <a:solidFill>
                              <a:schemeClr val="tx1"/>
                            </a:solidFill>
                            <a:latin typeface="Cambria Math" panose="02040503050406030204" pitchFamily="18" charset="0"/>
                          </a:rPr>
                          <m:t>𝑖</m:t>
                        </m:r>
                        <m:r>
                          <a:rPr lang="es-MX" sz="2400" b="0" i="1">
                            <a:solidFill>
                              <a:schemeClr val="tx1"/>
                            </a:solidFill>
                            <a:latin typeface="Cambria Math" panose="02040503050406030204" pitchFamily="18" charset="0"/>
                          </a:rPr>
                          <m:t>+</m:t>
                        </m:r>
                        <m:r>
                          <a:rPr lang="es-MX" sz="2400" b="0" i="1">
                            <a:solidFill>
                              <a:schemeClr val="tx1"/>
                            </a:solidFill>
                            <a:latin typeface="Cambria Math" panose="02040503050406030204" pitchFamily="18" charset="0"/>
                          </a:rPr>
                          <m:t>𝑗</m:t>
                        </m:r>
                      </m:sup>
                    </m:sSup>
                    <m:d>
                      <m:dPr>
                        <m:begChr m:val="⌊"/>
                        <m:endChr m:val="⌋"/>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𝑀</m:t>
                            </m:r>
                          </m:e>
                          <m:sub>
                            <m:r>
                              <a:rPr lang="es-MX" sz="2400" b="0" i="1">
                                <a:solidFill>
                                  <a:schemeClr val="tx1"/>
                                </a:solidFill>
                                <a:latin typeface="Cambria Math" panose="02040503050406030204" pitchFamily="18" charset="0"/>
                              </a:rPr>
                              <m:t>𝑖𝑗</m:t>
                            </m:r>
                          </m:sub>
                        </m:sSub>
                      </m:e>
                    </m:d>
                  </m:oMath>
                </a14:m>
                <a:endParaRPr lang="es-MX" sz="2400" dirty="0">
                  <a:solidFill>
                    <a:schemeClr val="tx1"/>
                  </a:solidFill>
                </a:endParaRPr>
              </a:p>
              <a:p>
                <a:pPr marL="0" indent="0" algn="just">
                  <a:buNone/>
                </a:pPr>
                <a:endParaRPr lang="es-MX" sz="2400" dirty="0" smtClean="0">
                  <a:solidFill>
                    <a:schemeClr val="tx1"/>
                  </a:solidFill>
                </a:endParaRPr>
              </a:p>
              <a:p>
                <a:pPr marL="0" indent="0" algn="just">
                  <a:buNone/>
                </a:pPr>
                <a:r>
                  <a:rPr lang="es-MX" sz="2400" dirty="0" smtClean="0">
                    <a:solidFill>
                      <a:schemeClr val="tx1"/>
                    </a:solidFill>
                  </a:rPr>
                  <a:t>Esto </a:t>
                </a:r>
                <a:r>
                  <a:rPr lang="es-MX" sz="2400" dirty="0">
                    <a:solidFill>
                      <a:schemeClr val="tx1"/>
                    </a:solidFill>
                  </a:rPr>
                  <a:t>es, el cofactor </a:t>
                </a:r>
                <a:r>
                  <a:rPr lang="es-MX" sz="2400" dirty="0" err="1">
                    <a:solidFill>
                      <a:schemeClr val="tx1"/>
                    </a:solidFill>
                  </a:rPr>
                  <a:t>ij</a:t>
                </a:r>
                <a:r>
                  <a:rPr lang="es-MX" sz="2400" dirty="0">
                    <a:solidFill>
                      <a:schemeClr val="tx1"/>
                    </a:solidFill>
                  </a:rPr>
                  <a:t> de A se obtiene tomado el determinante del menor </a:t>
                </a:r>
                <a:r>
                  <a:rPr lang="es-MX" sz="2400" dirty="0" err="1">
                    <a:solidFill>
                      <a:schemeClr val="tx1"/>
                    </a:solidFill>
                  </a:rPr>
                  <a:t>ij</a:t>
                </a:r>
                <a:r>
                  <a:rPr lang="es-MX" sz="2400" dirty="0">
                    <a:solidFill>
                      <a:schemeClr val="tx1"/>
                    </a:solidFill>
                  </a:rPr>
                  <a:t> y multiplicándolo por  </a:t>
                </a:r>
                <a14:m>
                  <m:oMath xmlns:m="http://schemas.openxmlformats.org/officeDocument/2006/math">
                    <m:sSup>
                      <m:sSupPr>
                        <m:ctrlPr>
                          <a:rPr lang="es-MX" sz="2400" i="1">
                            <a:solidFill>
                              <a:schemeClr val="tx1"/>
                            </a:solidFill>
                            <a:latin typeface="Cambria Math"/>
                          </a:rPr>
                        </m:ctrlPr>
                      </m:sSupPr>
                      <m:e>
                        <m:d>
                          <m:dPr>
                            <m:ctrlPr>
                              <a:rPr lang="es-MX" sz="2400" i="1">
                                <a:solidFill>
                                  <a:schemeClr val="tx1"/>
                                </a:solidFill>
                                <a:latin typeface="Cambria Math"/>
                              </a:rPr>
                            </m:ctrlPr>
                          </m:dPr>
                          <m:e>
                            <m:r>
                              <a:rPr lang="es-MX" sz="2400" b="0" i="1">
                                <a:solidFill>
                                  <a:schemeClr val="tx1"/>
                                </a:solidFill>
                                <a:latin typeface="Cambria Math" panose="02040503050406030204" pitchFamily="18" charset="0"/>
                              </a:rPr>
                              <m:t>−1</m:t>
                            </m:r>
                          </m:e>
                        </m:d>
                      </m:e>
                      <m:sup>
                        <m:r>
                          <a:rPr lang="es-MX" sz="2400" b="0" i="1">
                            <a:solidFill>
                              <a:schemeClr val="tx1"/>
                            </a:solidFill>
                            <a:latin typeface="Cambria Math" panose="02040503050406030204" pitchFamily="18" charset="0"/>
                          </a:rPr>
                          <m:t>𝑖</m:t>
                        </m:r>
                        <m:r>
                          <a:rPr lang="es-MX" sz="2400" b="0" i="1">
                            <a:solidFill>
                              <a:schemeClr val="tx1"/>
                            </a:solidFill>
                            <a:latin typeface="Cambria Math" panose="02040503050406030204" pitchFamily="18" charset="0"/>
                          </a:rPr>
                          <m:t>+</m:t>
                        </m:r>
                        <m:r>
                          <a:rPr lang="es-MX" sz="2400" b="0" i="1">
                            <a:solidFill>
                              <a:schemeClr val="tx1"/>
                            </a:solidFill>
                            <a:latin typeface="Cambria Math" panose="02040503050406030204" pitchFamily="18" charset="0"/>
                          </a:rPr>
                          <m:t>𝑗</m:t>
                        </m:r>
                      </m:sup>
                    </m:sSup>
                  </m:oMath>
                </a14:m>
                <a:r>
                  <a:rPr lang="es-MX" sz="2400" dirty="0">
                    <a:solidFill>
                      <a:schemeClr val="tx1"/>
                    </a:solidFill>
                  </a:rPr>
                  <a:t> </a:t>
                </a:r>
                <a:r>
                  <a:rPr lang="es-MX" sz="2400" dirty="0" smtClean="0">
                    <a:solidFill>
                      <a:schemeClr val="tx1"/>
                    </a:solidFill>
                  </a:rPr>
                  <a:t>:</a:t>
                </a:r>
              </a:p>
              <a:p>
                <a:pPr marL="0" indent="0" algn="just">
                  <a:buNone/>
                </a:pPr>
                <a:endParaRPr lang="es-MX" sz="2400" dirty="0" smtClean="0">
                  <a:solidFill>
                    <a:schemeClr val="tx1"/>
                  </a:solidFill>
                </a:endParaRPr>
              </a:p>
              <a:p>
                <a:pPr marL="0" indent="0" algn="just">
                  <a:buNone/>
                </a:pPr>
                <a14:m>
                  <m:oMathPara xmlns:m="http://schemas.openxmlformats.org/officeDocument/2006/math">
                    <m:oMathParaPr>
                      <m:jc m:val="centerGroup"/>
                    </m:oMathParaPr>
                    <m:oMath xmlns:m="http://schemas.openxmlformats.org/officeDocument/2006/math">
                      <m:sSup>
                        <m:sSupPr>
                          <m:ctrlPr>
                            <a:rPr lang="es-MX" sz="2600" i="1">
                              <a:solidFill>
                                <a:schemeClr val="tx1"/>
                              </a:solidFill>
                              <a:latin typeface="Cambria Math"/>
                            </a:rPr>
                          </m:ctrlPr>
                        </m:sSupPr>
                        <m:e>
                          <m:d>
                            <m:dPr>
                              <m:ctrlPr>
                                <a:rPr lang="es-MX" sz="2600" i="1">
                                  <a:solidFill>
                                    <a:schemeClr val="tx1"/>
                                  </a:solidFill>
                                  <a:latin typeface="Cambria Math"/>
                                </a:rPr>
                              </m:ctrlPr>
                            </m:dPr>
                            <m:e>
                              <m:r>
                                <a:rPr lang="es-MX" sz="2600" b="0" i="1">
                                  <a:solidFill>
                                    <a:schemeClr val="tx1"/>
                                  </a:solidFill>
                                  <a:latin typeface="Cambria Math" panose="02040503050406030204" pitchFamily="18" charset="0"/>
                                </a:rPr>
                                <m:t>−1</m:t>
                              </m:r>
                            </m:e>
                          </m:d>
                        </m:e>
                        <m:sup>
                          <m:r>
                            <a:rPr lang="es-MX" sz="2600" b="0" i="1">
                              <a:solidFill>
                                <a:schemeClr val="tx1"/>
                              </a:solidFill>
                              <a:latin typeface="Cambria Math" panose="02040503050406030204" pitchFamily="18" charset="0"/>
                            </a:rPr>
                            <m:t>𝑖</m:t>
                          </m:r>
                          <m:r>
                            <a:rPr lang="es-MX" sz="2600" b="0" i="1">
                              <a:solidFill>
                                <a:schemeClr val="tx1"/>
                              </a:solidFill>
                              <a:latin typeface="Cambria Math" panose="02040503050406030204" pitchFamily="18" charset="0"/>
                            </a:rPr>
                            <m:t>+</m:t>
                          </m:r>
                          <m:r>
                            <a:rPr lang="es-MX" sz="2600" b="0" i="1">
                              <a:solidFill>
                                <a:schemeClr val="tx1"/>
                              </a:solidFill>
                              <a:latin typeface="Cambria Math" panose="02040503050406030204" pitchFamily="18" charset="0"/>
                            </a:rPr>
                            <m:t>𝑗</m:t>
                          </m:r>
                        </m:sup>
                      </m:sSup>
                      <m:d>
                        <m:dPr>
                          <m:begChr m:val="{"/>
                          <m:endChr m:val=""/>
                          <m:ctrlPr>
                            <a:rPr lang="es-MX" sz="2600" i="1">
                              <a:solidFill>
                                <a:schemeClr val="tx1"/>
                              </a:solidFill>
                              <a:latin typeface="Cambria Math"/>
                            </a:rPr>
                          </m:ctrlPr>
                        </m:dPr>
                        <m:e>
                          <m:eqArr>
                            <m:eqArrPr>
                              <m:ctrlPr>
                                <a:rPr lang="es-MX" sz="2600" i="1">
                                  <a:solidFill>
                                    <a:schemeClr val="tx1"/>
                                  </a:solidFill>
                                  <a:latin typeface="Cambria Math"/>
                                </a:rPr>
                              </m:ctrlPr>
                            </m:eqArrPr>
                            <m:e>
                              <m:r>
                                <a:rPr lang="es-MX" sz="2600" b="0" i="1">
                                  <a:solidFill>
                                    <a:schemeClr val="tx1"/>
                                  </a:solidFill>
                                  <a:latin typeface="Cambria Math" panose="02040503050406030204" pitchFamily="18" charset="0"/>
                                </a:rPr>
                                <m:t>1</m:t>
                              </m:r>
                            </m:e>
                            <m:e>
                              <m:r>
                                <a:rPr lang="es-MX" sz="2600" b="0" i="1">
                                  <a:solidFill>
                                    <a:schemeClr val="tx1"/>
                                  </a:solidFill>
                                  <a:latin typeface="Cambria Math" panose="02040503050406030204" pitchFamily="18" charset="0"/>
                                </a:rPr>
                                <m:t>−1</m:t>
                              </m:r>
                            </m:e>
                          </m:eqArr>
                        </m:e>
                      </m:d>
                    </m:oMath>
                  </m:oMathPara>
                </a14:m>
                <a:endParaRPr lang="es-MX" sz="2600" dirty="0">
                  <a:solidFill>
                    <a:schemeClr val="tx1"/>
                  </a:solidFill>
                </a:endParaRP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1143"/>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p:sp>
        <p:nvSpPr>
          <p:cNvPr id="4" name="CuadroTexto 11"/>
          <p:cNvSpPr txBox="1"/>
          <p:nvPr/>
        </p:nvSpPr>
        <p:spPr>
          <a:xfrm>
            <a:off x="5834569" y="4571836"/>
            <a:ext cx="1539204" cy="430887"/>
          </a:xfrm>
          <a:prstGeom prst="rect">
            <a:avLst/>
          </a:prstGeom>
          <a:noFill/>
        </p:spPr>
        <p:txBody>
          <a:bodyPr wrap="none" rtlCol="0">
            <a:spAutoFit/>
          </a:bodyPr>
          <a:lstStyle/>
          <a:p>
            <a:r>
              <a:rPr lang="es-MX" sz="2200" dirty="0" smtClean="0"/>
              <a:t>Si  </a:t>
            </a:r>
            <a:r>
              <a:rPr lang="es-MX" sz="2200" dirty="0" err="1" smtClean="0"/>
              <a:t>i+j</a:t>
            </a:r>
            <a:r>
              <a:rPr lang="es-MX" sz="2200" dirty="0" smtClean="0"/>
              <a:t> es par</a:t>
            </a:r>
            <a:endParaRPr lang="es-MX" sz="2200" dirty="0"/>
          </a:p>
        </p:txBody>
      </p:sp>
      <p:sp>
        <p:nvSpPr>
          <p:cNvPr id="6" name="CuadroTexto 12"/>
          <p:cNvSpPr txBox="1"/>
          <p:nvPr/>
        </p:nvSpPr>
        <p:spPr>
          <a:xfrm>
            <a:off x="5796136" y="4941168"/>
            <a:ext cx="1829347" cy="430887"/>
          </a:xfrm>
          <a:prstGeom prst="rect">
            <a:avLst/>
          </a:prstGeom>
          <a:noFill/>
        </p:spPr>
        <p:txBody>
          <a:bodyPr wrap="none" rtlCol="0">
            <a:spAutoFit/>
          </a:bodyPr>
          <a:lstStyle/>
          <a:p>
            <a:r>
              <a:rPr lang="es-MX" sz="2200" dirty="0" smtClean="0"/>
              <a:t>Si  </a:t>
            </a:r>
            <a:r>
              <a:rPr lang="es-MX" sz="2200" dirty="0" err="1" smtClean="0"/>
              <a:t>i+j</a:t>
            </a:r>
            <a:r>
              <a:rPr lang="es-MX" sz="2200" dirty="0" smtClean="0"/>
              <a:t> es impar</a:t>
            </a:r>
            <a:endParaRPr lang="es-MX" sz="2200" dirty="0"/>
          </a:p>
        </p:txBody>
      </p:sp>
    </p:spTree>
    <p:extLst>
      <p:ext uri="{BB962C8B-B14F-4D97-AF65-F5344CB8AC3E}">
        <p14:creationId xmlns:p14="http://schemas.microsoft.com/office/powerpoint/2010/main" val="2684122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4" end="4"/>
                                            </p:txEl>
                                          </p:spTgt>
                                        </p:tgtEl>
                                        <p:attrNameLst>
                                          <p:attrName>style.visibility</p:attrName>
                                        </p:attrNameLst>
                                      </p:cBhvr>
                                      <p:to>
                                        <p:strVal val="visible"/>
                                      </p:to>
                                    </p:set>
                                    <p:anim to="" calcmode="lin" valueType="num">
                                      <p:cBhvr>
                                        <p:cTn id="27" dur="1" fill="hold"/>
                                        <p:tgtEl>
                                          <p:spTgt spid="19558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6" end="6"/>
                                            </p:txEl>
                                          </p:spTgt>
                                        </p:tgtEl>
                                        <p:attrNameLst>
                                          <p:attrName>style.visibility</p:attrName>
                                        </p:attrNameLst>
                                      </p:cBhvr>
                                      <p:to>
                                        <p:strVal val="visible"/>
                                      </p:to>
                                    </p:set>
                                    <p:anim to="" calcmode="lin" valueType="num">
                                      <p:cBhvr>
                                        <p:cTn id="32" dur="1" fill="hold"/>
                                        <p:tgtEl>
                                          <p:spTgt spid="195587">
                                            <p:txEl>
                                              <p:pRg st="6" end="6"/>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7" end="7"/>
                                            </p:txEl>
                                          </p:spTgt>
                                        </p:tgtEl>
                                        <p:attrNameLst>
                                          <p:attrName>style.visibility</p:attrName>
                                        </p:attrNameLst>
                                      </p:cBhvr>
                                      <p:to>
                                        <p:strVal val="visible"/>
                                      </p:to>
                                    </p:set>
                                    <p:anim to="" calcmode="lin" valueType="num">
                                      <p:cBhvr>
                                        <p:cTn id="37" dur="1" fill="hold"/>
                                        <p:tgtEl>
                                          <p:spTgt spid="195587">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smtClean="0"/>
                  <a:t>D</a:t>
                </a:r>
                <a:r>
                  <a:rPr lang="es-MX" sz="2400" b="1" dirty="0" smtClean="0">
                    <a:solidFill>
                      <a:schemeClr val="tx1"/>
                    </a:solidFill>
                  </a:rPr>
                  <a:t>eterminante de n x n </a:t>
                </a:r>
              </a:p>
              <a:p>
                <a:pPr marL="0" indent="0">
                  <a:buNone/>
                </a:pPr>
                <a:r>
                  <a:rPr lang="es-MX" sz="2400" dirty="0" smtClean="0">
                    <a:solidFill>
                      <a:schemeClr val="tx1"/>
                    </a:solidFill>
                  </a:rPr>
                  <a:t>Sea </a:t>
                </a:r>
                <a:r>
                  <a:rPr lang="es-MX" sz="2400" dirty="0">
                    <a:solidFill>
                      <a:schemeClr val="tx1"/>
                    </a:solidFill>
                  </a:rPr>
                  <a:t>A una matriz de n x n, entonces el determinante de A denotado por </a:t>
                </a:r>
                <a:r>
                  <a:rPr lang="es-MX" sz="2400" dirty="0" err="1" smtClean="0">
                    <a:solidFill>
                      <a:schemeClr val="tx1"/>
                    </a:solidFill>
                  </a:rPr>
                  <a:t>det</a:t>
                </a:r>
                <a:r>
                  <a:rPr lang="es-MX" sz="2400" dirty="0" smtClean="0">
                    <a:solidFill>
                      <a:schemeClr val="tx1"/>
                    </a:solidFill>
                  </a:rPr>
                  <a:t> </a:t>
                </a:r>
                <a:r>
                  <a:rPr lang="es-MX" sz="2400" dirty="0">
                    <a:solidFill>
                      <a:schemeClr val="tx1"/>
                    </a:solidFill>
                  </a:rPr>
                  <a:t>A o </a:t>
                </a:r>
                <a14:m>
                  <m:oMath xmlns:m="http://schemas.openxmlformats.org/officeDocument/2006/math">
                    <m:d>
                      <m:dPr>
                        <m:begChr m:val="|"/>
                        <m:endChr m:val="|"/>
                        <m:ctrlPr>
                          <a:rPr lang="es-MX" sz="2400" i="1" smtClean="0">
                            <a:solidFill>
                              <a:schemeClr val="tx1"/>
                            </a:solidFill>
                            <a:latin typeface="Cambria Math"/>
                          </a:rPr>
                        </m:ctrlPr>
                      </m:dPr>
                      <m:e>
                        <m:r>
                          <a:rPr lang="es-MX" sz="2400" b="0" i="1" smtClean="0">
                            <a:solidFill>
                              <a:schemeClr val="tx1"/>
                            </a:solidFill>
                            <a:latin typeface="Cambria Math"/>
                          </a:rPr>
                          <m:t>𝐴</m:t>
                        </m:r>
                      </m:e>
                    </m:d>
                  </m:oMath>
                </a14:m>
                <a:r>
                  <a:rPr lang="es-MX" sz="2400" dirty="0" smtClean="0">
                    <a:solidFill>
                      <a:schemeClr val="tx1"/>
                    </a:solidFill>
                  </a:rPr>
                  <a:t>esta </a:t>
                </a:r>
                <a:r>
                  <a:rPr lang="es-MX" sz="2400" dirty="0">
                    <a:solidFill>
                      <a:schemeClr val="tx1"/>
                    </a:solidFill>
                  </a:rPr>
                  <a:t>dado por:</a:t>
                </a:r>
              </a:p>
              <a:p>
                <a:pPr marL="0" indent="0">
                  <a:buNone/>
                </a:pPr>
                <a14:m>
                  <m:oMath xmlns:m="http://schemas.openxmlformats.org/officeDocument/2006/math">
                    <m:d>
                      <m:dPr>
                        <m:begChr m:val="|"/>
                        <m:endChr m:val="|"/>
                        <m:ctrlPr>
                          <a:rPr lang="es-MX" sz="2400" i="1" smtClean="0">
                            <a:solidFill>
                              <a:schemeClr val="tx1"/>
                            </a:solidFill>
                            <a:latin typeface="Cambria Math"/>
                          </a:rPr>
                        </m:ctrlPr>
                      </m:dPr>
                      <m:e>
                        <m:r>
                          <a:rPr lang="es-MX" sz="2400" b="0" i="1" smtClean="0">
                            <a:solidFill>
                              <a:schemeClr val="tx1"/>
                            </a:solidFill>
                            <a:latin typeface="Cambria Math"/>
                          </a:rPr>
                          <m:t>𝐴</m:t>
                        </m:r>
                      </m:e>
                    </m:d>
                  </m:oMath>
                </a14:m>
                <a:r>
                  <a:rPr lang="es-MX" sz="2400" dirty="0" smtClean="0">
                    <a:solidFill>
                      <a:schemeClr val="tx1"/>
                    </a:solidFill>
                  </a:rPr>
                  <a:t>=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11</m:t>
                        </m:r>
                      </m:sub>
                    </m:sSub>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i="1">
                            <a:solidFill>
                              <a:schemeClr val="tx1"/>
                            </a:solidFill>
                            <a:latin typeface="Cambria Math" panose="02040503050406030204" pitchFamily="18" charset="0"/>
                          </a:rPr>
                          <m:t>11</m:t>
                        </m:r>
                      </m:sub>
                    </m:sSub>
                    <m:r>
                      <a:rPr lang="es-MX" sz="240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12</m:t>
                        </m:r>
                      </m:sub>
                    </m:sSub>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i="1">
                            <a:solidFill>
                              <a:schemeClr val="tx1"/>
                            </a:solidFill>
                            <a:latin typeface="Cambria Math" panose="02040503050406030204" pitchFamily="18" charset="0"/>
                          </a:rPr>
                          <m:t>12</m:t>
                        </m:r>
                      </m:sub>
                    </m:sSub>
                    <m:r>
                      <a:rPr lang="es-MX" sz="240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13</m:t>
                        </m:r>
                      </m:sub>
                    </m:sSub>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i="1">
                            <a:solidFill>
                              <a:schemeClr val="tx1"/>
                            </a:solidFill>
                            <a:latin typeface="Cambria Math" panose="02040503050406030204" pitchFamily="18" charset="0"/>
                          </a:rPr>
                          <m:t>13</m:t>
                        </m:r>
                      </m:sub>
                    </m:sSub>
                    <m:r>
                      <a:rPr lang="es-MX" sz="240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b="0" i="1" smtClean="0">
                            <a:solidFill>
                              <a:schemeClr val="tx1"/>
                            </a:solidFill>
                            <a:latin typeface="Cambria Math"/>
                          </a:rPr>
                          <m:t>1</m:t>
                        </m:r>
                        <m:r>
                          <a:rPr lang="es-MX" sz="2400" i="1">
                            <a:solidFill>
                              <a:schemeClr val="tx1"/>
                            </a:solidFill>
                            <a:latin typeface="Cambria Math" panose="02040503050406030204" pitchFamily="18" charset="0"/>
                          </a:rPr>
                          <m:t>𝑛</m:t>
                        </m:r>
                      </m:sub>
                    </m:sSub>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b="0" i="1" smtClean="0">
                            <a:solidFill>
                              <a:schemeClr val="tx1"/>
                            </a:solidFill>
                            <a:latin typeface="Cambria Math"/>
                          </a:rPr>
                          <m:t>1</m:t>
                        </m:r>
                        <m:r>
                          <a:rPr lang="es-MX" sz="2400" i="1">
                            <a:solidFill>
                              <a:schemeClr val="tx1"/>
                            </a:solidFill>
                            <a:latin typeface="Cambria Math" panose="02040503050406030204" pitchFamily="18" charset="0"/>
                          </a:rPr>
                          <m:t>𝑛</m:t>
                        </m:r>
                      </m:sub>
                    </m:sSub>
                    <m:r>
                      <a:rPr lang="es-MX" sz="2400" i="1">
                        <a:solidFill>
                          <a:schemeClr val="tx1"/>
                        </a:solidFill>
                        <a:latin typeface="Cambria Math" panose="02040503050406030204" pitchFamily="18" charset="0"/>
                      </a:rPr>
                      <m:t>= </m:t>
                    </m:r>
                    <m:nary>
                      <m:naryPr>
                        <m:chr m:val="∑"/>
                        <m:ctrlPr>
                          <a:rPr lang="es-MX" sz="2400" i="1" smtClean="0">
                            <a:solidFill>
                              <a:schemeClr val="tx1"/>
                            </a:solidFill>
                            <a:latin typeface="Cambria Math"/>
                          </a:rPr>
                        </m:ctrlPr>
                      </m:naryPr>
                      <m:sub>
                        <m:r>
                          <m:rPr>
                            <m:brk m:alnAt="23"/>
                          </m:rPr>
                          <a:rPr lang="es-MX" sz="2400" b="0" i="1" smtClean="0">
                            <a:solidFill>
                              <a:schemeClr val="tx1"/>
                            </a:solidFill>
                            <a:latin typeface="Cambria Math"/>
                          </a:rPr>
                          <m:t>𝑘</m:t>
                        </m:r>
                        <m:r>
                          <a:rPr lang="es-MX" sz="2400" b="0" i="1" smtClean="0">
                            <a:solidFill>
                              <a:schemeClr val="tx1"/>
                            </a:solidFill>
                            <a:latin typeface="Cambria Math"/>
                          </a:rPr>
                          <m:t>=1</m:t>
                        </m:r>
                      </m:sub>
                      <m:sup>
                        <m:r>
                          <a:rPr lang="es-MX" sz="2400" b="0" i="1" smtClean="0">
                            <a:solidFill>
                              <a:schemeClr val="tx1"/>
                            </a:solidFill>
                            <a:latin typeface="Cambria Math"/>
                          </a:rPr>
                          <m:t>𝑛</m:t>
                        </m:r>
                      </m:sup>
                      <m:e>
                        <m:sSub>
                          <m:sSubPr>
                            <m:ctrlPr>
                              <a:rPr lang="el-GR" sz="2400" i="1">
                                <a:latin typeface="Cambria Math"/>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𝑎</m:t>
                            </m:r>
                          </m:e>
                          <m:sub>
                            <m:r>
                              <a:rPr lang="es-MX" sz="2400" b="0" i="1" smtClean="0">
                                <a:latin typeface="Cambria Math"/>
                                <a:ea typeface="Cambria Math" panose="02040503050406030204" pitchFamily="18" charset="0"/>
                              </a:rPr>
                              <m:t>1</m:t>
                            </m:r>
                            <m:r>
                              <a:rPr lang="es-MX" sz="2400" i="1">
                                <a:latin typeface="Cambria Math" panose="02040503050406030204" pitchFamily="18" charset="0"/>
                                <a:ea typeface="Cambria Math" panose="02040503050406030204" pitchFamily="18" charset="0"/>
                              </a:rPr>
                              <m:t>𝑘</m:t>
                            </m:r>
                          </m:sub>
                        </m:sSub>
                        <m:sSub>
                          <m:sSubPr>
                            <m:ctrlPr>
                              <a:rPr lang="el-GR" sz="2400" i="1">
                                <a:latin typeface="Cambria Math"/>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𝐴</m:t>
                            </m:r>
                          </m:e>
                          <m:sub>
                            <m:r>
                              <a:rPr lang="es-MX" sz="2400" b="0" i="1" smtClean="0">
                                <a:latin typeface="Cambria Math"/>
                                <a:ea typeface="Cambria Math" panose="02040503050406030204" pitchFamily="18" charset="0"/>
                              </a:rPr>
                              <m:t>1</m:t>
                            </m:r>
                            <m:r>
                              <a:rPr lang="es-MX" sz="2400" i="1">
                                <a:latin typeface="Cambria Math" panose="02040503050406030204" pitchFamily="18" charset="0"/>
                                <a:ea typeface="Cambria Math" panose="02040503050406030204" pitchFamily="18" charset="0"/>
                              </a:rPr>
                              <m:t>𝑘</m:t>
                            </m:r>
                          </m:sub>
                        </m:sSub>
                      </m:e>
                    </m:nary>
                  </m:oMath>
                </a14:m>
                <a:endParaRPr lang="es-MX" sz="2400" dirty="0">
                  <a:solidFill>
                    <a:schemeClr val="tx1"/>
                  </a:solidFill>
                </a:endParaRPr>
              </a:p>
              <a:p>
                <a:pPr marL="0" indent="0">
                  <a:buNone/>
                </a:pPr>
                <a:r>
                  <a:rPr lang="es-MX" sz="2400" dirty="0" smtClean="0">
                    <a:solidFill>
                      <a:schemeClr val="tx1"/>
                    </a:solidFill>
                  </a:rPr>
                  <a:t>La </a:t>
                </a:r>
                <a:r>
                  <a:rPr lang="es-MX" sz="2400" dirty="0">
                    <a:solidFill>
                      <a:schemeClr val="tx1"/>
                    </a:solidFill>
                  </a:rPr>
                  <a:t>expresión del lado derecho se llama </a:t>
                </a:r>
                <a:r>
                  <a:rPr lang="es-MX" sz="2400" b="1" dirty="0" smtClean="0">
                    <a:solidFill>
                      <a:schemeClr val="tx1"/>
                    </a:solidFill>
                  </a:rPr>
                  <a:t>expansión </a:t>
                </a:r>
                <a:r>
                  <a:rPr lang="es-MX" sz="2400" b="1" dirty="0">
                    <a:solidFill>
                      <a:schemeClr val="tx1"/>
                    </a:solidFill>
                  </a:rPr>
                  <a:t>por cofactores</a:t>
                </a:r>
                <a:r>
                  <a:rPr lang="es-MX" sz="2400" b="1" dirty="0" smtClean="0">
                    <a:solidFill>
                      <a:schemeClr val="tx1"/>
                    </a:solidFill>
                  </a:rPr>
                  <a:t>.</a:t>
                </a:r>
              </a:p>
              <a:p>
                <a:pPr marL="0" indent="0">
                  <a:buNone/>
                </a:pPr>
                <a:r>
                  <a:rPr lang="es-MX" sz="2400" dirty="0" smtClean="0">
                    <a:solidFill>
                      <a:schemeClr val="tx1"/>
                    </a:solidFill>
                  </a:rPr>
                  <a:t>En general:</a:t>
                </a:r>
              </a:p>
              <a:p>
                <a:pPr marL="0" indent="0">
                  <a:buNone/>
                </a:pPr>
                <a:r>
                  <a:rPr lang="es-MX" sz="2400" b="1" dirty="0" smtClean="0"/>
                  <a:t>i. Expansión por cofactores en cualquier renglón:</a:t>
                </a:r>
                <a:endParaRPr lang="es-MX" sz="2400" b="1" dirty="0" smtClean="0">
                  <a:solidFill>
                    <a:schemeClr val="tx1"/>
                  </a:solidFill>
                </a:endParaRPr>
              </a:p>
              <a:p>
                <a:pPr marL="0" indent="0">
                  <a:buNone/>
                </a:pPr>
                <a14:m>
                  <m:oMath xmlns:m="http://schemas.openxmlformats.org/officeDocument/2006/math">
                    <m:d>
                      <m:dPr>
                        <m:begChr m:val="|"/>
                        <m:endChr m:val="|"/>
                        <m:ctrlPr>
                          <a:rPr lang="es-MX" sz="2400" i="1">
                            <a:latin typeface="Cambria Math"/>
                          </a:rPr>
                        </m:ctrlPr>
                      </m:dPr>
                      <m:e>
                        <m:r>
                          <a:rPr lang="es-MX" sz="2400" i="1">
                            <a:latin typeface="Cambria Math"/>
                          </a:rPr>
                          <m:t>𝐴</m:t>
                        </m:r>
                      </m:e>
                    </m:d>
                  </m:oMath>
                </a14:m>
                <a:r>
                  <a:rPr lang="es-MX" sz="2400" dirty="0"/>
                  <a:t>= </a:t>
                </a:r>
                <a14:m>
                  <m:oMath xmlns:m="http://schemas.openxmlformats.org/officeDocument/2006/math">
                    <m:sSub>
                      <m:sSubPr>
                        <m:ctrlPr>
                          <a:rPr lang="es-MX" sz="2400" i="1">
                            <a:latin typeface="Cambria Math"/>
                          </a:rPr>
                        </m:ctrlPr>
                      </m:sSubPr>
                      <m:e>
                        <m:r>
                          <a:rPr lang="es-MX" sz="2400" i="1">
                            <a:latin typeface="Cambria Math" panose="02040503050406030204" pitchFamily="18" charset="0"/>
                          </a:rPr>
                          <m:t>𝑎</m:t>
                        </m:r>
                      </m:e>
                      <m:sub>
                        <m:r>
                          <a:rPr lang="es-MX" sz="2400" b="0" i="1" smtClean="0">
                            <a:latin typeface="Cambria Math"/>
                          </a:rPr>
                          <m:t>𝑖</m:t>
                        </m:r>
                        <m:r>
                          <a:rPr lang="es-MX" sz="2400" i="1">
                            <a:latin typeface="Cambria Math" panose="02040503050406030204" pitchFamily="18" charset="0"/>
                          </a:rPr>
                          <m:t>1</m:t>
                        </m:r>
                      </m:sub>
                    </m:sSub>
                    <m:sSub>
                      <m:sSubPr>
                        <m:ctrlPr>
                          <a:rPr lang="es-MX" sz="2400" i="1">
                            <a:latin typeface="Cambria Math"/>
                          </a:rPr>
                        </m:ctrlPr>
                      </m:sSubPr>
                      <m:e>
                        <m:r>
                          <a:rPr lang="es-MX" sz="2400" i="1">
                            <a:latin typeface="Cambria Math" panose="02040503050406030204" pitchFamily="18" charset="0"/>
                          </a:rPr>
                          <m:t>𝐴</m:t>
                        </m:r>
                      </m:e>
                      <m:sub>
                        <m:r>
                          <a:rPr lang="es-MX" sz="2400" b="0" i="1" smtClean="0">
                            <a:latin typeface="Cambria Math"/>
                          </a:rPr>
                          <m:t>𝑖</m:t>
                        </m:r>
                        <m:r>
                          <a:rPr lang="es-MX" sz="2400" i="1">
                            <a:latin typeface="Cambria Math" panose="02040503050406030204" pitchFamily="18" charset="0"/>
                          </a:rPr>
                          <m:t>1</m:t>
                        </m:r>
                      </m:sub>
                    </m:sSub>
                    <m:r>
                      <a:rPr lang="es-MX" sz="2400" i="1">
                        <a:latin typeface="Cambria Math" panose="02040503050406030204" pitchFamily="18" charset="0"/>
                      </a:rPr>
                      <m:t>+</m:t>
                    </m:r>
                    <m:sSub>
                      <m:sSubPr>
                        <m:ctrlPr>
                          <a:rPr lang="es-MX" sz="2400" i="1">
                            <a:latin typeface="Cambria Math"/>
                          </a:rPr>
                        </m:ctrlPr>
                      </m:sSubPr>
                      <m:e>
                        <m:r>
                          <a:rPr lang="es-MX" sz="2400" i="1">
                            <a:latin typeface="Cambria Math" panose="02040503050406030204" pitchFamily="18" charset="0"/>
                          </a:rPr>
                          <m:t>𝑎</m:t>
                        </m:r>
                      </m:e>
                      <m:sub>
                        <m:r>
                          <a:rPr lang="es-MX" sz="2400" b="0" i="1" smtClean="0">
                            <a:latin typeface="Cambria Math"/>
                          </a:rPr>
                          <m:t>𝑖</m:t>
                        </m:r>
                        <m:r>
                          <a:rPr lang="es-MX" sz="2400" i="1">
                            <a:latin typeface="Cambria Math" panose="02040503050406030204" pitchFamily="18" charset="0"/>
                          </a:rPr>
                          <m:t>2</m:t>
                        </m:r>
                      </m:sub>
                    </m:sSub>
                    <m:sSub>
                      <m:sSubPr>
                        <m:ctrlPr>
                          <a:rPr lang="es-MX" sz="2400" i="1">
                            <a:latin typeface="Cambria Math"/>
                          </a:rPr>
                        </m:ctrlPr>
                      </m:sSubPr>
                      <m:e>
                        <m:r>
                          <a:rPr lang="es-MX" sz="2400" i="1">
                            <a:latin typeface="Cambria Math" panose="02040503050406030204" pitchFamily="18" charset="0"/>
                          </a:rPr>
                          <m:t>𝐴</m:t>
                        </m:r>
                      </m:e>
                      <m:sub>
                        <m:r>
                          <a:rPr lang="es-MX" sz="2400" b="0" i="1" smtClean="0">
                            <a:latin typeface="Cambria Math"/>
                          </a:rPr>
                          <m:t>𝑖</m:t>
                        </m:r>
                        <m:r>
                          <a:rPr lang="es-MX" sz="2400" i="1">
                            <a:latin typeface="Cambria Math" panose="02040503050406030204" pitchFamily="18" charset="0"/>
                          </a:rPr>
                          <m:t>2</m:t>
                        </m:r>
                      </m:sub>
                    </m:sSub>
                    <m:r>
                      <a:rPr lang="es-MX" sz="2400" b="0" i="1" smtClean="0">
                        <a:latin typeface="Cambria Math"/>
                      </a:rPr>
                      <m:t>+</m:t>
                    </m:r>
                    <m:r>
                      <a:rPr lang="es-MX" sz="2400" i="1">
                        <a:latin typeface="Cambria Math" panose="02040503050406030204" pitchFamily="18" charset="0"/>
                      </a:rPr>
                      <m:t>…+</m:t>
                    </m:r>
                    <m:sSub>
                      <m:sSubPr>
                        <m:ctrlPr>
                          <a:rPr lang="es-MX" sz="2400" i="1">
                            <a:latin typeface="Cambria Math"/>
                          </a:rPr>
                        </m:ctrlPr>
                      </m:sSubPr>
                      <m:e>
                        <m:r>
                          <a:rPr lang="es-MX" sz="2400" i="1">
                            <a:latin typeface="Cambria Math" panose="02040503050406030204" pitchFamily="18" charset="0"/>
                          </a:rPr>
                          <m:t>𝑎</m:t>
                        </m:r>
                      </m:e>
                      <m:sub>
                        <m:r>
                          <a:rPr lang="es-MX" sz="2400" b="0" i="1" smtClean="0">
                            <a:latin typeface="Cambria Math"/>
                          </a:rPr>
                          <m:t>𝑖</m:t>
                        </m:r>
                        <m:r>
                          <a:rPr lang="es-MX" sz="2400" i="1">
                            <a:latin typeface="Cambria Math" panose="02040503050406030204" pitchFamily="18" charset="0"/>
                          </a:rPr>
                          <m:t>𝑛</m:t>
                        </m:r>
                      </m:sub>
                    </m:sSub>
                    <m:sSub>
                      <m:sSubPr>
                        <m:ctrlPr>
                          <a:rPr lang="es-MX" sz="2400" i="1">
                            <a:latin typeface="Cambria Math"/>
                          </a:rPr>
                        </m:ctrlPr>
                      </m:sSubPr>
                      <m:e>
                        <m:r>
                          <a:rPr lang="es-MX" sz="2400" i="1">
                            <a:latin typeface="Cambria Math" panose="02040503050406030204" pitchFamily="18" charset="0"/>
                          </a:rPr>
                          <m:t>𝐴</m:t>
                        </m:r>
                      </m:e>
                      <m:sub>
                        <m:r>
                          <a:rPr lang="es-MX" sz="2400" b="0" i="1" smtClean="0">
                            <a:latin typeface="Cambria Math"/>
                          </a:rPr>
                          <m:t>𝑖</m:t>
                        </m:r>
                        <m:r>
                          <a:rPr lang="es-MX" sz="2400" i="1">
                            <a:latin typeface="Cambria Math" panose="02040503050406030204" pitchFamily="18" charset="0"/>
                          </a:rPr>
                          <m:t>𝑛</m:t>
                        </m:r>
                      </m:sub>
                    </m:sSub>
                    <m:r>
                      <a:rPr lang="es-MX" sz="2400" i="1">
                        <a:latin typeface="Cambria Math" panose="02040503050406030204" pitchFamily="18" charset="0"/>
                      </a:rPr>
                      <m:t>= </m:t>
                    </m:r>
                    <m:nary>
                      <m:naryPr>
                        <m:chr m:val="∑"/>
                        <m:ctrlPr>
                          <a:rPr lang="es-MX" sz="2400" i="1">
                            <a:latin typeface="Cambria Math"/>
                          </a:rPr>
                        </m:ctrlPr>
                      </m:naryPr>
                      <m:sub>
                        <m:r>
                          <m:rPr>
                            <m:brk m:alnAt="23"/>
                          </m:rPr>
                          <a:rPr lang="es-MX" sz="2400" i="1">
                            <a:latin typeface="Cambria Math"/>
                          </a:rPr>
                          <m:t>𝑘</m:t>
                        </m:r>
                        <m:r>
                          <a:rPr lang="es-MX" sz="2400" i="1">
                            <a:latin typeface="Cambria Math"/>
                          </a:rPr>
                          <m:t>=1</m:t>
                        </m:r>
                      </m:sub>
                      <m:sup>
                        <m:r>
                          <a:rPr lang="es-MX" sz="2400" i="1">
                            <a:latin typeface="Cambria Math"/>
                          </a:rPr>
                          <m:t>𝑛</m:t>
                        </m:r>
                      </m:sup>
                      <m:e>
                        <m:sSub>
                          <m:sSubPr>
                            <m:ctrlPr>
                              <a:rPr lang="el-GR" sz="2400" i="1">
                                <a:latin typeface="Cambria Math"/>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𝑎</m:t>
                            </m:r>
                          </m:e>
                          <m:sub>
                            <m:r>
                              <a:rPr lang="es-MX" sz="2400" b="0" i="1" smtClean="0">
                                <a:latin typeface="Cambria Math"/>
                                <a:ea typeface="Cambria Math" panose="02040503050406030204" pitchFamily="18" charset="0"/>
                              </a:rPr>
                              <m:t>𝑖</m:t>
                            </m:r>
                            <m:r>
                              <a:rPr lang="es-MX" sz="2400" i="1">
                                <a:latin typeface="Cambria Math" panose="02040503050406030204" pitchFamily="18" charset="0"/>
                                <a:ea typeface="Cambria Math" panose="02040503050406030204" pitchFamily="18" charset="0"/>
                              </a:rPr>
                              <m:t>𝑘</m:t>
                            </m:r>
                          </m:sub>
                        </m:sSub>
                        <m:sSub>
                          <m:sSubPr>
                            <m:ctrlPr>
                              <a:rPr lang="el-GR" sz="2400" i="1">
                                <a:latin typeface="Cambria Math"/>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𝐴</m:t>
                            </m:r>
                          </m:e>
                          <m:sub>
                            <m:r>
                              <a:rPr lang="es-MX" sz="2400" b="0" i="1" smtClean="0">
                                <a:latin typeface="Cambria Math"/>
                                <a:ea typeface="Cambria Math" panose="02040503050406030204" pitchFamily="18" charset="0"/>
                              </a:rPr>
                              <m:t>𝑖</m:t>
                            </m:r>
                            <m:r>
                              <a:rPr lang="es-MX" sz="2400" i="1">
                                <a:latin typeface="Cambria Math" panose="02040503050406030204" pitchFamily="18" charset="0"/>
                                <a:ea typeface="Cambria Math" panose="02040503050406030204" pitchFamily="18" charset="0"/>
                              </a:rPr>
                              <m:t>𝑘</m:t>
                            </m:r>
                          </m:sub>
                        </m:sSub>
                      </m:e>
                    </m:nary>
                  </m:oMath>
                </a14:m>
                <a:endParaRPr lang="es-MX" sz="2400" dirty="0"/>
              </a:p>
              <a:p>
                <a:pPr marL="0" indent="0">
                  <a:buNone/>
                </a:pPr>
                <a:endParaRPr lang="es-MX" sz="2400" b="1" dirty="0" smtClean="0"/>
              </a:p>
              <a:p>
                <a:pPr marL="0" indent="0">
                  <a:buNone/>
                </a:pPr>
                <a:r>
                  <a:rPr lang="es-MX" sz="2400" b="1" dirty="0" smtClean="0"/>
                  <a:t>ii</a:t>
                </a:r>
                <a:r>
                  <a:rPr lang="es-MX" sz="2400" b="1" dirty="0"/>
                  <a:t>. Expansión por cofactores en cualquier </a:t>
                </a:r>
                <a:r>
                  <a:rPr lang="es-MX" sz="2400" b="1" dirty="0" smtClean="0"/>
                  <a:t>columna:</a:t>
                </a:r>
                <a:endParaRPr lang="es-MX" sz="2400" b="1" dirty="0"/>
              </a:p>
              <a:p>
                <a:pPr marL="0" indent="0">
                  <a:buNone/>
                </a:pPr>
                <a14:m>
                  <m:oMath xmlns:m="http://schemas.openxmlformats.org/officeDocument/2006/math">
                    <m:d>
                      <m:dPr>
                        <m:begChr m:val="|"/>
                        <m:endChr m:val="|"/>
                        <m:ctrlPr>
                          <a:rPr lang="es-MX" sz="2400" i="1">
                            <a:latin typeface="Cambria Math"/>
                          </a:rPr>
                        </m:ctrlPr>
                      </m:dPr>
                      <m:e>
                        <m:r>
                          <a:rPr lang="es-MX" sz="2400" i="1">
                            <a:latin typeface="Cambria Math"/>
                          </a:rPr>
                          <m:t>𝐴</m:t>
                        </m:r>
                      </m:e>
                    </m:d>
                  </m:oMath>
                </a14:m>
                <a:r>
                  <a:rPr lang="es-MX" sz="2400" dirty="0"/>
                  <a:t>= </a:t>
                </a:r>
                <a14:m>
                  <m:oMath xmlns:m="http://schemas.openxmlformats.org/officeDocument/2006/math">
                    <m:sSub>
                      <m:sSubPr>
                        <m:ctrlPr>
                          <a:rPr lang="es-MX" sz="2400" i="1">
                            <a:latin typeface="Cambria Math"/>
                          </a:rPr>
                        </m:ctrlPr>
                      </m:sSubPr>
                      <m:e>
                        <m:r>
                          <a:rPr lang="es-MX" sz="2400" i="1">
                            <a:latin typeface="Cambria Math" panose="02040503050406030204" pitchFamily="18" charset="0"/>
                          </a:rPr>
                          <m:t>𝑎</m:t>
                        </m:r>
                      </m:e>
                      <m:sub>
                        <m:r>
                          <a:rPr lang="es-MX" sz="2400" i="1">
                            <a:latin typeface="Cambria Math" panose="02040503050406030204" pitchFamily="18" charset="0"/>
                          </a:rPr>
                          <m:t>1</m:t>
                        </m:r>
                        <m:r>
                          <a:rPr lang="es-MX" sz="2400" b="0" i="1" smtClean="0">
                            <a:latin typeface="Cambria Math"/>
                          </a:rPr>
                          <m:t>𝑗</m:t>
                        </m:r>
                      </m:sub>
                    </m:sSub>
                    <m:sSub>
                      <m:sSubPr>
                        <m:ctrlPr>
                          <a:rPr lang="es-MX" sz="2400" i="1">
                            <a:latin typeface="Cambria Math"/>
                          </a:rPr>
                        </m:ctrlPr>
                      </m:sSubPr>
                      <m:e>
                        <m:r>
                          <a:rPr lang="es-MX" sz="2400" i="1">
                            <a:latin typeface="Cambria Math" panose="02040503050406030204" pitchFamily="18" charset="0"/>
                          </a:rPr>
                          <m:t>𝐴</m:t>
                        </m:r>
                      </m:e>
                      <m:sub>
                        <m:r>
                          <a:rPr lang="es-MX" sz="2400" i="1">
                            <a:latin typeface="Cambria Math" panose="02040503050406030204" pitchFamily="18" charset="0"/>
                          </a:rPr>
                          <m:t>1</m:t>
                        </m:r>
                        <m:r>
                          <a:rPr lang="es-MX" sz="2400" b="0" i="1" smtClean="0">
                            <a:latin typeface="Cambria Math"/>
                          </a:rPr>
                          <m:t>𝑗</m:t>
                        </m:r>
                      </m:sub>
                    </m:sSub>
                    <m:r>
                      <a:rPr lang="es-MX" sz="2400" i="1">
                        <a:latin typeface="Cambria Math" panose="02040503050406030204" pitchFamily="18" charset="0"/>
                      </a:rPr>
                      <m:t>+</m:t>
                    </m:r>
                    <m:sSub>
                      <m:sSubPr>
                        <m:ctrlPr>
                          <a:rPr lang="es-MX" sz="2400" i="1">
                            <a:latin typeface="Cambria Math"/>
                          </a:rPr>
                        </m:ctrlPr>
                      </m:sSubPr>
                      <m:e>
                        <m:r>
                          <a:rPr lang="es-MX" sz="2400" i="1">
                            <a:latin typeface="Cambria Math" panose="02040503050406030204" pitchFamily="18" charset="0"/>
                          </a:rPr>
                          <m:t>𝑎</m:t>
                        </m:r>
                      </m:e>
                      <m:sub>
                        <m:r>
                          <a:rPr lang="es-MX" sz="2400" b="0" i="1" smtClean="0">
                            <a:latin typeface="Cambria Math"/>
                          </a:rPr>
                          <m:t>2</m:t>
                        </m:r>
                        <m:r>
                          <a:rPr lang="es-MX" sz="2400" b="0" i="1" smtClean="0">
                            <a:latin typeface="Cambria Math"/>
                          </a:rPr>
                          <m:t>𝑗</m:t>
                        </m:r>
                      </m:sub>
                    </m:sSub>
                    <m:sSub>
                      <m:sSubPr>
                        <m:ctrlPr>
                          <a:rPr lang="es-MX" sz="2400" i="1">
                            <a:latin typeface="Cambria Math"/>
                          </a:rPr>
                        </m:ctrlPr>
                      </m:sSubPr>
                      <m:e>
                        <m:r>
                          <a:rPr lang="es-MX" sz="2400" i="1">
                            <a:latin typeface="Cambria Math" panose="02040503050406030204" pitchFamily="18" charset="0"/>
                          </a:rPr>
                          <m:t>𝐴</m:t>
                        </m:r>
                      </m:e>
                      <m:sub>
                        <m:r>
                          <a:rPr lang="es-MX" sz="2400" b="0" i="1" smtClean="0">
                            <a:latin typeface="Cambria Math"/>
                          </a:rPr>
                          <m:t>2</m:t>
                        </m:r>
                        <m:r>
                          <a:rPr lang="es-MX" sz="2400" b="0" i="1" smtClean="0">
                            <a:latin typeface="Cambria Math"/>
                          </a:rPr>
                          <m:t>𝑗</m:t>
                        </m:r>
                      </m:sub>
                    </m:sSub>
                    <m:r>
                      <a:rPr lang="es-MX" sz="2400" i="1">
                        <a:latin typeface="Cambria Math" panose="02040503050406030204" pitchFamily="18" charset="0"/>
                      </a:rPr>
                      <m:t>+…+</m:t>
                    </m:r>
                    <m:sSub>
                      <m:sSubPr>
                        <m:ctrlPr>
                          <a:rPr lang="es-MX" sz="2400" i="1">
                            <a:latin typeface="Cambria Math"/>
                          </a:rPr>
                        </m:ctrlPr>
                      </m:sSubPr>
                      <m:e>
                        <m:r>
                          <a:rPr lang="es-MX" sz="2400" i="1">
                            <a:latin typeface="Cambria Math" panose="02040503050406030204" pitchFamily="18" charset="0"/>
                          </a:rPr>
                          <m:t>𝑎</m:t>
                        </m:r>
                      </m:e>
                      <m:sub>
                        <m:r>
                          <a:rPr lang="es-MX" sz="2400" b="0" i="1" smtClean="0">
                            <a:latin typeface="Cambria Math"/>
                          </a:rPr>
                          <m:t>𝑛𝑗</m:t>
                        </m:r>
                      </m:sub>
                    </m:sSub>
                    <m:sSub>
                      <m:sSubPr>
                        <m:ctrlPr>
                          <a:rPr lang="es-MX" sz="2400" i="1">
                            <a:latin typeface="Cambria Math"/>
                          </a:rPr>
                        </m:ctrlPr>
                      </m:sSubPr>
                      <m:e>
                        <m:r>
                          <a:rPr lang="es-MX" sz="2400" i="1">
                            <a:latin typeface="Cambria Math" panose="02040503050406030204" pitchFamily="18" charset="0"/>
                          </a:rPr>
                          <m:t>𝐴</m:t>
                        </m:r>
                      </m:e>
                      <m:sub>
                        <m:r>
                          <a:rPr lang="es-MX" sz="2400" b="0" i="1" smtClean="0">
                            <a:latin typeface="Cambria Math"/>
                          </a:rPr>
                          <m:t>𝑛𝑗</m:t>
                        </m:r>
                      </m:sub>
                    </m:sSub>
                    <m:r>
                      <a:rPr lang="es-MX" sz="2400" i="1">
                        <a:latin typeface="Cambria Math" panose="02040503050406030204" pitchFamily="18" charset="0"/>
                      </a:rPr>
                      <m:t>= </m:t>
                    </m:r>
                    <m:nary>
                      <m:naryPr>
                        <m:chr m:val="∑"/>
                        <m:ctrlPr>
                          <a:rPr lang="es-MX" sz="2400" i="1">
                            <a:latin typeface="Cambria Math"/>
                          </a:rPr>
                        </m:ctrlPr>
                      </m:naryPr>
                      <m:sub>
                        <m:r>
                          <m:rPr>
                            <m:brk m:alnAt="23"/>
                          </m:rPr>
                          <a:rPr lang="es-MX" sz="2400" i="1">
                            <a:latin typeface="Cambria Math"/>
                          </a:rPr>
                          <m:t>𝑘</m:t>
                        </m:r>
                        <m:r>
                          <a:rPr lang="es-MX" sz="2400" i="1">
                            <a:latin typeface="Cambria Math"/>
                          </a:rPr>
                          <m:t>=1</m:t>
                        </m:r>
                      </m:sub>
                      <m:sup>
                        <m:r>
                          <a:rPr lang="es-MX" sz="2400" i="1">
                            <a:latin typeface="Cambria Math"/>
                          </a:rPr>
                          <m:t>𝑛</m:t>
                        </m:r>
                      </m:sup>
                      <m:e>
                        <m:sSub>
                          <m:sSubPr>
                            <m:ctrlPr>
                              <a:rPr lang="el-GR" sz="2400" i="1">
                                <a:latin typeface="Cambria Math"/>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𝑎</m:t>
                            </m:r>
                          </m:e>
                          <m:sub>
                            <m:r>
                              <a:rPr lang="es-MX" sz="2400" b="0" i="1" smtClean="0">
                                <a:latin typeface="Cambria Math"/>
                                <a:ea typeface="Cambria Math" panose="02040503050406030204" pitchFamily="18" charset="0"/>
                              </a:rPr>
                              <m:t>𝑘𝑗</m:t>
                            </m:r>
                          </m:sub>
                        </m:sSub>
                        <m:sSub>
                          <m:sSubPr>
                            <m:ctrlPr>
                              <a:rPr lang="el-GR" sz="2400" i="1">
                                <a:latin typeface="Cambria Math"/>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𝐴</m:t>
                            </m:r>
                          </m:e>
                          <m:sub>
                            <m:r>
                              <a:rPr lang="es-MX" sz="2400" b="0" i="1" smtClean="0">
                                <a:latin typeface="Cambria Math"/>
                                <a:ea typeface="Cambria Math" panose="02040503050406030204" pitchFamily="18" charset="0"/>
                              </a:rPr>
                              <m:t>𝑘𝑗</m:t>
                            </m:r>
                          </m:sub>
                        </m:sSub>
                      </m:e>
                    </m:nary>
                  </m:oMath>
                </a14:m>
                <a:endParaRPr lang="es-MX" sz="2400" dirty="0"/>
              </a:p>
              <a:p>
                <a:pPr marL="0" indent="0">
                  <a:buNone/>
                </a:pPr>
                <a:endParaRPr lang="es-MX" sz="2400" dirty="0">
                  <a:solidFill>
                    <a:schemeClr val="tx1"/>
                  </a:solidFill>
                </a:endParaRP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b="-12458"/>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p:spTree>
    <p:extLst>
      <p:ext uri="{BB962C8B-B14F-4D97-AF65-F5344CB8AC3E}">
        <p14:creationId xmlns:p14="http://schemas.microsoft.com/office/powerpoint/2010/main" val="2073686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5" end="5"/>
                                            </p:txEl>
                                          </p:spTgt>
                                        </p:tgtEl>
                                        <p:attrNameLst>
                                          <p:attrName>style.visibility</p:attrName>
                                        </p:attrNameLst>
                                      </p:cBhvr>
                                      <p:to>
                                        <p:strVal val="visible"/>
                                      </p:to>
                                    </p:set>
                                    <p:anim to="" calcmode="lin" valueType="num">
                                      <p:cBhvr>
                                        <p:cTn id="37" dur="1" fill="hold"/>
                                        <p:tgtEl>
                                          <p:spTgt spid="195587">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5587">
                                            <p:txEl>
                                              <p:pRg st="6" end="6"/>
                                            </p:txEl>
                                          </p:spTgt>
                                        </p:tgtEl>
                                        <p:attrNameLst>
                                          <p:attrName>style.visibility</p:attrName>
                                        </p:attrNameLst>
                                      </p:cBhvr>
                                      <p:to>
                                        <p:strVal val="visible"/>
                                      </p:to>
                                    </p:set>
                                    <p:anim to="" calcmode="lin" valueType="num">
                                      <p:cBhvr>
                                        <p:cTn id="42" dur="1" fill="hold"/>
                                        <p:tgtEl>
                                          <p:spTgt spid="195587">
                                            <p:txEl>
                                              <p:pRg st="6" end="6"/>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195587">
                                            <p:txEl>
                                              <p:pRg st="8" end="8"/>
                                            </p:txEl>
                                          </p:spTgt>
                                        </p:tgtEl>
                                        <p:attrNameLst>
                                          <p:attrName>style.visibility</p:attrName>
                                        </p:attrNameLst>
                                      </p:cBhvr>
                                      <p:to>
                                        <p:strVal val="visible"/>
                                      </p:to>
                                    </p:set>
                                    <p:anim to="" calcmode="lin" valueType="num">
                                      <p:cBhvr>
                                        <p:cTn id="47" dur="1" fill="hold"/>
                                        <p:tgtEl>
                                          <p:spTgt spid="195587">
                                            <p:txEl>
                                              <p:pRg st="8" end="8"/>
                                            </p:txEl>
                                          </p:spTgt>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grpId="0" nodeType="clickEffect">
                                  <p:stCondLst>
                                    <p:cond delay="0"/>
                                  </p:stCondLst>
                                  <p:childTnLst>
                                    <p:set>
                                      <p:cBhvr>
                                        <p:cTn id="51" dur="1" fill="hold">
                                          <p:stCondLst>
                                            <p:cond delay="0"/>
                                          </p:stCondLst>
                                        </p:cTn>
                                        <p:tgtEl>
                                          <p:spTgt spid="195587">
                                            <p:txEl>
                                              <p:pRg st="9" end="9"/>
                                            </p:txEl>
                                          </p:spTgt>
                                        </p:tgtEl>
                                        <p:attrNameLst>
                                          <p:attrName>style.visibility</p:attrName>
                                        </p:attrNameLst>
                                      </p:cBhvr>
                                      <p:to>
                                        <p:strVal val="visible"/>
                                      </p:to>
                                    </p:set>
                                    <p:anim to="" calcmode="lin" valueType="num">
                                      <p:cBhvr>
                                        <p:cTn id="52" dur="1" fill="hold"/>
                                        <p:tgtEl>
                                          <p:spTgt spid="195587">
                                            <p:txEl>
                                              <p:pRg st="9" end="9"/>
                                            </p:txEl>
                                          </p:spTgt>
                                        </p:tgtEl>
                                        <p:attrNameLst>
                                          <p:attrName/>
                                        </p:attrNameLst>
                                      </p:cBhvr>
                                    </p:anim>
                                  </p:childTnLst>
                                </p:cTn>
                              </p:par>
                            </p:childTnLst>
                          </p:cTn>
                        </p:par>
                      </p:childTnLst>
                    </p:cTn>
                  </p:par>
                  <p:par>
                    <p:cTn id="53" fill="hold">
                      <p:stCondLst>
                        <p:cond delay="indefinite"/>
                      </p:stCondLst>
                      <p:childTnLst>
                        <p:par>
                          <p:cTn id="54" fill="hold">
                            <p:stCondLst>
                              <p:cond delay="0"/>
                            </p:stCondLst>
                            <p:childTnLst>
                              <p:par>
                                <p:cTn id="55" presetID="24" presetClass="entr" presetSubtype="0" fill="hold" grpId="0" nodeType="clickEffect">
                                  <p:stCondLst>
                                    <p:cond delay="0"/>
                                  </p:stCondLst>
                                  <p:childTnLst>
                                    <p:set>
                                      <p:cBhvr>
                                        <p:cTn id="56" dur="1" fill="hold">
                                          <p:stCondLst>
                                            <p:cond delay="0"/>
                                          </p:stCondLst>
                                        </p:cTn>
                                        <p:tgtEl>
                                          <p:spTgt spid="195587">
                                            <p:txEl>
                                              <p:pRg st="11" end="11"/>
                                            </p:txEl>
                                          </p:spTgt>
                                        </p:tgtEl>
                                        <p:attrNameLst>
                                          <p:attrName>style.visibility</p:attrName>
                                        </p:attrNameLst>
                                      </p:cBhvr>
                                      <p:to>
                                        <p:strVal val="visible"/>
                                      </p:to>
                                    </p:set>
                                    <p:anim to="" calcmode="lin" valueType="num">
                                      <p:cBhvr>
                                        <p:cTn id="57" dur="1" fill="hold"/>
                                        <p:tgtEl>
                                          <p:spTgt spid="195587">
                                            <p:txEl>
                                              <p:pRg st="11" end="1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a:t>M</a:t>
                </a:r>
                <a:r>
                  <a:rPr lang="es-MX" sz="2400" b="1" dirty="0" smtClean="0">
                    <a:solidFill>
                      <a:schemeClr val="tx1"/>
                    </a:solidFill>
                  </a:rPr>
                  <a:t>atriz triangular</a:t>
                </a:r>
              </a:p>
              <a:p>
                <a:pPr marL="0" indent="0">
                  <a:buNone/>
                </a:pPr>
                <a:r>
                  <a:rPr lang="es-MX" sz="2400" dirty="0" smtClean="0">
                    <a:solidFill>
                      <a:schemeClr val="tx1"/>
                    </a:solidFill>
                  </a:rPr>
                  <a:t>Una </a:t>
                </a:r>
                <a:r>
                  <a:rPr lang="es-MX" sz="2400" dirty="0">
                    <a:solidFill>
                      <a:schemeClr val="tx1"/>
                    </a:solidFill>
                  </a:rPr>
                  <a:t>matriz cuadrada se denomina triangular superior si todas sus componentes debajo de la diagonal son cero. Es una matriz triangular superior si todas sus componentes arriba de la diagonal son cero y se le denomina diagonal a una matriz si todos los elementos que no se encuentran sobre la diagonal son cero; es decir A = </a:t>
                </a:r>
                <a:r>
                  <a:rPr lang="es-MX" sz="2400" b="1" dirty="0">
                    <a:solidFill>
                      <a:schemeClr val="tx1"/>
                    </a:solidFill>
                  </a:rPr>
                  <a:t>(</a:t>
                </a:r>
                <a14:m>
                  <m:oMath xmlns:m="http://schemas.openxmlformats.org/officeDocument/2006/math">
                    <m:sSub>
                      <m:sSubPr>
                        <m:ctrlPr>
                          <a:rPr lang="es-MX" sz="2400" b="1" i="1">
                            <a:solidFill>
                              <a:schemeClr val="tx1"/>
                            </a:solidFill>
                            <a:latin typeface="Cambria Math"/>
                          </a:rPr>
                        </m:ctrlPr>
                      </m:sSubPr>
                      <m:e>
                        <m:r>
                          <a:rPr lang="es-MX" sz="2400" b="1" i="1">
                            <a:solidFill>
                              <a:schemeClr val="tx1"/>
                            </a:solidFill>
                            <a:latin typeface="Cambria Math" panose="02040503050406030204" pitchFamily="18" charset="0"/>
                          </a:rPr>
                          <m:t>𝒂</m:t>
                        </m:r>
                      </m:e>
                      <m:sub>
                        <m:r>
                          <a:rPr lang="es-MX" sz="2400" b="1" i="1">
                            <a:solidFill>
                              <a:schemeClr val="tx1"/>
                            </a:solidFill>
                            <a:latin typeface="Cambria Math" panose="02040503050406030204" pitchFamily="18" charset="0"/>
                          </a:rPr>
                          <m:t>𝒊𝒋</m:t>
                        </m:r>
                      </m:sub>
                    </m:sSub>
                  </m:oMath>
                </a14:m>
                <a:r>
                  <a:rPr lang="es-MX" sz="2400" dirty="0">
                    <a:solidFill>
                      <a:schemeClr val="tx1"/>
                    </a:solidFill>
                  </a:rPr>
                  <a:t>) es </a:t>
                </a:r>
                <a:r>
                  <a:rPr lang="es-MX" sz="2400" dirty="0" smtClean="0">
                    <a:solidFill>
                      <a:schemeClr val="tx1"/>
                    </a:solidFill>
                  </a:rPr>
                  <a:t>triangular </a:t>
                </a:r>
                <a:r>
                  <a:rPr lang="es-MX" sz="2400" dirty="0">
                    <a:solidFill>
                      <a:schemeClr val="tx1"/>
                    </a:solidFill>
                  </a:rPr>
                  <a:t>superior si </a:t>
                </a:r>
                <a14:m>
                  <m:oMath xmlns:m="http://schemas.openxmlformats.org/officeDocument/2006/math">
                    <m:sSub>
                      <m:sSubPr>
                        <m:ctrlPr>
                          <a:rPr lang="es-MX" sz="2400" b="1" i="1">
                            <a:solidFill>
                              <a:schemeClr val="tx1"/>
                            </a:solidFill>
                            <a:latin typeface="Cambria Math"/>
                          </a:rPr>
                        </m:ctrlPr>
                      </m:sSubPr>
                      <m:e>
                        <m:r>
                          <a:rPr lang="es-MX" sz="2400" b="1" i="1">
                            <a:solidFill>
                              <a:schemeClr val="tx1"/>
                            </a:solidFill>
                            <a:latin typeface="Cambria Math" panose="02040503050406030204" pitchFamily="18" charset="0"/>
                          </a:rPr>
                          <m:t>𝒂</m:t>
                        </m:r>
                      </m:e>
                      <m:sub>
                        <m:r>
                          <a:rPr lang="es-MX" sz="2400" b="1" i="1">
                            <a:solidFill>
                              <a:schemeClr val="tx1"/>
                            </a:solidFill>
                            <a:latin typeface="Cambria Math" panose="02040503050406030204" pitchFamily="18" charset="0"/>
                          </a:rPr>
                          <m:t>𝒊𝒋</m:t>
                        </m:r>
                      </m:sub>
                    </m:sSub>
                  </m:oMath>
                </a14:m>
                <a:r>
                  <a:rPr lang="es-MX" sz="2400" dirty="0">
                    <a:solidFill>
                      <a:schemeClr val="tx1"/>
                    </a:solidFill>
                  </a:rPr>
                  <a:t> = 0 i </a:t>
                </a:r>
                <a14:m>
                  <m:oMath xmlns:m="http://schemas.openxmlformats.org/officeDocument/2006/math">
                    <m:r>
                      <a:rPr lang="es-MX" sz="2400" i="1">
                        <a:solidFill>
                          <a:schemeClr val="tx1"/>
                        </a:solidFill>
                        <a:latin typeface="Cambria Math" panose="02040503050406030204" pitchFamily="18" charset="0"/>
                        <a:ea typeface="Cambria Math" panose="02040503050406030204" pitchFamily="18" charset="0"/>
                      </a:rPr>
                      <m:t>&gt;</m:t>
                    </m:r>
                  </m:oMath>
                </a14:m>
                <a:r>
                  <a:rPr lang="es-MX" sz="2400" dirty="0">
                    <a:solidFill>
                      <a:schemeClr val="tx1"/>
                    </a:solidFill>
                  </a:rPr>
                  <a:t> j , triangular inferior si  </a:t>
                </a:r>
                <a14:m>
                  <m:oMath xmlns:m="http://schemas.openxmlformats.org/officeDocument/2006/math">
                    <m:sSub>
                      <m:sSubPr>
                        <m:ctrlPr>
                          <a:rPr lang="es-MX" sz="2400" b="1" i="1">
                            <a:solidFill>
                              <a:schemeClr val="tx1"/>
                            </a:solidFill>
                            <a:latin typeface="Cambria Math"/>
                          </a:rPr>
                        </m:ctrlPr>
                      </m:sSubPr>
                      <m:e>
                        <m:r>
                          <a:rPr lang="es-MX" sz="2400" b="1" i="1">
                            <a:solidFill>
                              <a:schemeClr val="tx1"/>
                            </a:solidFill>
                            <a:latin typeface="Cambria Math" panose="02040503050406030204" pitchFamily="18" charset="0"/>
                          </a:rPr>
                          <m:t>𝒂</m:t>
                        </m:r>
                      </m:e>
                      <m:sub>
                        <m:r>
                          <a:rPr lang="es-MX" sz="2400" b="1" i="1">
                            <a:solidFill>
                              <a:schemeClr val="tx1"/>
                            </a:solidFill>
                            <a:latin typeface="Cambria Math" panose="02040503050406030204" pitchFamily="18" charset="0"/>
                          </a:rPr>
                          <m:t>𝒊𝒋</m:t>
                        </m:r>
                      </m:sub>
                    </m:sSub>
                  </m:oMath>
                </a14:m>
                <a:r>
                  <a:rPr lang="es-MX" sz="2400" dirty="0">
                    <a:solidFill>
                      <a:schemeClr val="tx1"/>
                    </a:solidFill>
                  </a:rPr>
                  <a:t>  = 0 para i </a:t>
                </a:r>
                <a14:m>
                  <m:oMath xmlns:m="http://schemas.openxmlformats.org/officeDocument/2006/math">
                    <m:r>
                      <a:rPr lang="es-MX" sz="2400" i="1">
                        <a:solidFill>
                          <a:schemeClr val="tx1"/>
                        </a:solidFill>
                        <a:latin typeface="Cambria Math" panose="02040503050406030204" pitchFamily="18" charset="0"/>
                        <a:ea typeface="Cambria Math" panose="02040503050406030204" pitchFamily="18" charset="0"/>
                      </a:rPr>
                      <m:t>&lt;</m:t>
                    </m:r>
                    <m:r>
                      <m:rPr>
                        <m:sty m:val="p"/>
                      </m:rPr>
                      <a:rPr lang="es-MX" sz="2400">
                        <a:solidFill>
                          <a:schemeClr val="tx1"/>
                        </a:solidFill>
                        <a:latin typeface="Cambria Math" panose="02040503050406030204" pitchFamily="18" charset="0"/>
                        <a:ea typeface="Cambria Math" panose="02040503050406030204" pitchFamily="18" charset="0"/>
                      </a:rPr>
                      <m:t>j</m:t>
                    </m:r>
                    <m:r>
                      <a:rPr lang="es-MX" sz="2400">
                        <a:solidFill>
                          <a:schemeClr val="tx1"/>
                        </a:solidFill>
                        <a:latin typeface="Cambria Math" panose="02040503050406030204" pitchFamily="18" charset="0"/>
                        <a:ea typeface="Cambria Math" panose="02040503050406030204" pitchFamily="18" charset="0"/>
                      </a:rPr>
                      <m:t> </m:t>
                    </m:r>
                  </m:oMath>
                </a14:m>
                <a:r>
                  <a:rPr lang="es-MX" sz="2400" dirty="0">
                    <a:solidFill>
                      <a:schemeClr val="tx1"/>
                    </a:solidFill>
                  </a:rPr>
                  <a:t> y diagonal si </a:t>
                </a:r>
                <a14:m>
                  <m:oMath xmlns:m="http://schemas.openxmlformats.org/officeDocument/2006/math">
                    <m:sSub>
                      <m:sSubPr>
                        <m:ctrlPr>
                          <a:rPr lang="es-MX" sz="2400" b="1" i="1">
                            <a:solidFill>
                              <a:schemeClr val="tx1"/>
                            </a:solidFill>
                            <a:latin typeface="Cambria Math"/>
                          </a:rPr>
                        </m:ctrlPr>
                      </m:sSubPr>
                      <m:e>
                        <m:r>
                          <a:rPr lang="es-MX" sz="2400" b="1" i="1">
                            <a:solidFill>
                              <a:schemeClr val="tx1"/>
                            </a:solidFill>
                            <a:latin typeface="Cambria Math" panose="02040503050406030204" pitchFamily="18" charset="0"/>
                          </a:rPr>
                          <m:t>𝒂</m:t>
                        </m:r>
                      </m:e>
                      <m:sub>
                        <m:r>
                          <a:rPr lang="es-MX" sz="2400" b="1" i="1">
                            <a:solidFill>
                              <a:schemeClr val="tx1"/>
                            </a:solidFill>
                            <a:latin typeface="Cambria Math" panose="02040503050406030204" pitchFamily="18" charset="0"/>
                          </a:rPr>
                          <m:t>𝒊𝒋</m:t>
                        </m:r>
                      </m:sub>
                    </m:sSub>
                  </m:oMath>
                </a14:m>
                <a:r>
                  <a:rPr lang="es-MX" sz="2400" dirty="0">
                    <a:solidFill>
                      <a:schemeClr val="tx1"/>
                    </a:solidFill>
                  </a:rPr>
                  <a:t> = 0 para i </a:t>
                </a:r>
                <a14:m>
                  <m:oMath xmlns:m="http://schemas.openxmlformats.org/officeDocument/2006/math">
                    <m:r>
                      <a:rPr lang="es-MX" sz="2400" i="1">
                        <a:solidFill>
                          <a:schemeClr val="tx1"/>
                        </a:solidFill>
                        <a:latin typeface="Cambria Math" panose="02040503050406030204" pitchFamily="18" charset="0"/>
                        <a:ea typeface="Cambria Math" panose="02040503050406030204" pitchFamily="18" charset="0"/>
                      </a:rPr>
                      <m:t>≠</m:t>
                    </m:r>
                  </m:oMath>
                </a14:m>
                <a:endParaRPr lang="es-MX" sz="2400" dirty="0">
                  <a:solidFill>
                    <a:schemeClr val="tx1"/>
                  </a:solidFill>
                </a:endParaRP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1601"/>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p:spTree>
    <p:extLst>
      <p:ext uri="{BB962C8B-B14F-4D97-AF65-F5344CB8AC3E}">
        <p14:creationId xmlns:p14="http://schemas.microsoft.com/office/powerpoint/2010/main" val="1069450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611188" y="1124744"/>
            <a:ext cx="8065268" cy="5539978"/>
          </a:xfrm>
          <a:prstGeom prst="rect">
            <a:avLst/>
          </a:prstGeom>
          <a:noFill/>
          <a:ln w="9525">
            <a:noFill/>
            <a:miter lim="800000"/>
            <a:headEnd/>
            <a:tailEnd/>
          </a:ln>
        </p:spPr>
        <p:txBody>
          <a:bodyPr wrap="square">
            <a:spAutoFit/>
          </a:bodyPr>
          <a:lstStyle/>
          <a:p>
            <a:pPr marL="342900" indent="-342900" algn="ctr">
              <a:spcBef>
                <a:spcPct val="50000"/>
              </a:spcBef>
            </a:pPr>
            <a:r>
              <a:rPr lang="es-MX" sz="1800" b="1" dirty="0">
                <a:latin typeface="Arial" pitchFamily="34" charset="0"/>
                <a:cs typeface="Arial" pitchFamily="34" charset="0"/>
              </a:rPr>
              <a:t>BIBLIOGRAFÍA</a:t>
            </a:r>
          </a:p>
          <a:p>
            <a:pPr marL="342900" indent="-342900">
              <a:spcBef>
                <a:spcPct val="50000"/>
              </a:spcBef>
            </a:pPr>
            <a:r>
              <a:rPr lang="es-MX" sz="1600" b="1" dirty="0" smtClean="0">
                <a:latin typeface="Arial" pitchFamily="34" charset="0"/>
                <a:cs typeface="Arial" pitchFamily="34" charset="0"/>
              </a:rPr>
              <a:t>BÁSICA</a:t>
            </a:r>
            <a:endParaRPr lang="es-MX" sz="1600" b="1" dirty="0">
              <a:latin typeface="Arial" pitchFamily="34" charset="0"/>
              <a:cs typeface="Arial" pitchFamily="34" charset="0"/>
            </a:endParaRPr>
          </a:p>
          <a:p>
            <a:pPr marL="342900" lvl="0" indent="-342900">
              <a:buFont typeface="+mj-lt"/>
              <a:buAutoNum type="arabicPeriod"/>
            </a:pPr>
            <a:r>
              <a:rPr lang="es-MX" sz="1600" dirty="0" err="1"/>
              <a:t>Poole</a:t>
            </a:r>
            <a:r>
              <a:rPr lang="es-MX" sz="1600" dirty="0"/>
              <a:t> </a:t>
            </a:r>
            <a:r>
              <a:rPr lang="es-MX" sz="1600" dirty="0" smtClean="0"/>
              <a:t>David “Algebra </a:t>
            </a:r>
            <a:r>
              <a:rPr lang="es-MX" sz="1600" dirty="0"/>
              <a:t>Lineal Una Introducción  </a:t>
            </a:r>
            <a:r>
              <a:rPr lang="es-MX" sz="1600" dirty="0" smtClean="0"/>
              <a:t>Moderna” 2Ed</a:t>
            </a:r>
            <a:r>
              <a:rPr lang="es-MX" sz="1600" dirty="0"/>
              <a:t>. </a:t>
            </a:r>
            <a:r>
              <a:rPr lang="es-MX" sz="1600" dirty="0" err="1"/>
              <a:t>Cengage</a:t>
            </a:r>
            <a:r>
              <a:rPr lang="es-MX" sz="1600" dirty="0"/>
              <a:t> </a:t>
            </a:r>
            <a:r>
              <a:rPr lang="es-MX" sz="1600" dirty="0" smtClean="0"/>
              <a:t>2007.</a:t>
            </a:r>
            <a:endParaRPr lang="es-MX" sz="1600" dirty="0"/>
          </a:p>
          <a:p>
            <a:pPr marL="342900" lvl="0" indent="-342900">
              <a:buFont typeface="+mj-lt"/>
              <a:buAutoNum type="arabicPeriod"/>
            </a:pPr>
            <a:r>
              <a:rPr lang="es-MX" sz="1600" dirty="0" err="1"/>
              <a:t>Anton</a:t>
            </a:r>
            <a:r>
              <a:rPr lang="es-MX" sz="1600" dirty="0"/>
              <a:t>	</a:t>
            </a:r>
            <a:r>
              <a:rPr lang="es-MX" sz="1600" dirty="0" err="1" smtClean="0"/>
              <a:t>An</a:t>
            </a:r>
            <a:r>
              <a:rPr lang="es-MX" sz="1600" dirty="0" smtClean="0"/>
              <a:t> “Introducción  </a:t>
            </a:r>
            <a:r>
              <a:rPr lang="es-MX" sz="1600" dirty="0"/>
              <a:t>a la Algebra </a:t>
            </a:r>
            <a:r>
              <a:rPr lang="es-MX" sz="1600" dirty="0" smtClean="0"/>
              <a:t>Lineal” 5Ed. </a:t>
            </a:r>
            <a:r>
              <a:rPr lang="es-MX" sz="1600" dirty="0" err="1" smtClean="0"/>
              <a:t>Limusa</a:t>
            </a:r>
            <a:r>
              <a:rPr lang="es-MX" sz="1600" dirty="0" smtClean="0"/>
              <a:t>.</a:t>
            </a:r>
            <a:endParaRPr lang="es-MX" sz="1600" dirty="0"/>
          </a:p>
          <a:p>
            <a:pPr marL="342900" lvl="0" indent="-342900">
              <a:buFont typeface="+mj-lt"/>
              <a:buAutoNum type="arabicPeriod"/>
            </a:pPr>
            <a:r>
              <a:rPr lang="es-MX" sz="1600" dirty="0" err="1"/>
              <a:t>Larson</a:t>
            </a:r>
            <a:r>
              <a:rPr lang="es-MX" sz="1600" dirty="0"/>
              <a:t> </a:t>
            </a:r>
            <a:r>
              <a:rPr lang="es-MX" sz="1600" dirty="0" err="1" smtClean="0"/>
              <a:t>Falvo</a:t>
            </a:r>
            <a:r>
              <a:rPr lang="es-MX" sz="1600" dirty="0" smtClean="0"/>
              <a:t> “Fundamentos </a:t>
            </a:r>
            <a:r>
              <a:rPr lang="es-MX" sz="1600" dirty="0"/>
              <a:t>De Algebra Lineal” </a:t>
            </a:r>
            <a:r>
              <a:rPr lang="es-MX" sz="1600" dirty="0" smtClean="0"/>
              <a:t>6Ed. </a:t>
            </a:r>
            <a:r>
              <a:rPr lang="es-MX" sz="1600" dirty="0" err="1" smtClean="0"/>
              <a:t>Cengage</a:t>
            </a:r>
            <a:r>
              <a:rPr lang="es-MX" sz="1600" dirty="0" smtClean="0"/>
              <a:t> 2010.</a:t>
            </a:r>
            <a:endParaRPr lang="es-MX" sz="1600" dirty="0"/>
          </a:p>
          <a:p>
            <a:pPr marL="342900" lvl="0" indent="-342900">
              <a:buFont typeface="+mj-lt"/>
              <a:buAutoNum type="arabicPeriod"/>
            </a:pPr>
            <a:r>
              <a:rPr lang="es-MX" sz="1600" dirty="0" err="1"/>
              <a:t>Kaufmann</a:t>
            </a:r>
            <a:r>
              <a:rPr lang="es-MX" sz="1600" dirty="0"/>
              <a:t> Jerome E</a:t>
            </a:r>
            <a:r>
              <a:rPr lang="es-MX" sz="1600" dirty="0" smtClean="0"/>
              <a:t>. “Algebra” Ed</a:t>
            </a:r>
            <a:r>
              <a:rPr lang="es-MX" sz="1600" dirty="0"/>
              <a:t>. </a:t>
            </a:r>
            <a:r>
              <a:rPr lang="es-MX" sz="1600" dirty="0" err="1" smtClean="0"/>
              <a:t>Cengage</a:t>
            </a:r>
            <a:r>
              <a:rPr lang="es-MX" sz="1600" dirty="0" smtClean="0"/>
              <a:t> 2007.</a:t>
            </a:r>
            <a:endParaRPr lang="es-MX" sz="1600" dirty="0"/>
          </a:p>
          <a:p>
            <a:pPr marL="342900" lvl="0" indent="-342900">
              <a:buFont typeface="+mj-lt"/>
              <a:buAutoNum type="arabicPeriod"/>
            </a:pPr>
            <a:r>
              <a:rPr lang="es-MX" sz="1600" dirty="0"/>
              <a:t>Lay David C</a:t>
            </a:r>
            <a:r>
              <a:rPr lang="es-MX" sz="1600" dirty="0" smtClean="0"/>
              <a:t>. “</a:t>
            </a:r>
            <a:r>
              <a:rPr lang="es-MX" sz="1600" dirty="0"/>
              <a:t>Algebra Lineal Y Sus Aplicaciones” </a:t>
            </a:r>
            <a:r>
              <a:rPr lang="es-MX" sz="1600" dirty="0" smtClean="0"/>
              <a:t>Ed</a:t>
            </a:r>
            <a:r>
              <a:rPr lang="es-MX" sz="1600" dirty="0"/>
              <a:t>. </a:t>
            </a:r>
            <a:r>
              <a:rPr lang="es-MX" sz="1600" dirty="0" smtClean="0"/>
              <a:t>Pearson 2007.</a:t>
            </a:r>
            <a:endParaRPr lang="es-MX" sz="1600" dirty="0"/>
          </a:p>
          <a:p>
            <a:pPr marL="342900" lvl="0" indent="-342900">
              <a:buFont typeface="+mj-lt"/>
              <a:buAutoNum type="arabicPeriod"/>
            </a:pPr>
            <a:r>
              <a:rPr lang="en-US" sz="1600" dirty="0"/>
              <a:t>Grossman </a:t>
            </a:r>
            <a:r>
              <a:rPr lang="en-US" sz="1600" i="1" dirty="0"/>
              <a:t>Stanley L</a:t>
            </a:r>
            <a:r>
              <a:rPr lang="en-US" sz="1600" i="1" dirty="0" smtClean="0"/>
              <a:t>. “</a:t>
            </a:r>
            <a:r>
              <a:rPr lang="en-US" sz="1600" i="1" dirty="0"/>
              <a:t>Algebra Lineal” Ed. Mc </a:t>
            </a:r>
            <a:r>
              <a:rPr lang="en-US" sz="1600" i="1" dirty="0" err="1"/>
              <a:t>Graw</a:t>
            </a:r>
            <a:r>
              <a:rPr lang="en-US" sz="1600" i="1" dirty="0"/>
              <a:t> Hill </a:t>
            </a:r>
            <a:r>
              <a:rPr lang="en-US" sz="1600" i="1" dirty="0" smtClean="0"/>
              <a:t>2007.</a:t>
            </a:r>
            <a:endParaRPr lang="es-MX" sz="1600" dirty="0"/>
          </a:p>
          <a:p>
            <a:pPr marL="342900" indent="-342900">
              <a:buFont typeface="Wingdings" pitchFamily="2" charset="2"/>
              <a:buNone/>
            </a:pPr>
            <a:endParaRPr lang="es-MX" sz="1600" b="1" dirty="0" smtClean="0">
              <a:latin typeface="Arial" pitchFamily="34" charset="0"/>
              <a:cs typeface="Arial" pitchFamily="34" charset="0"/>
            </a:endParaRPr>
          </a:p>
          <a:p>
            <a:pPr marL="342900" indent="-342900">
              <a:buFont typeface="Wingdings" pitchFamily="2" charset="2"/>
              <a:buNone/>
            </a:pPr>
            <a:r>
              <a:rPr lang="es-MX" sz="1600" b="1" dirty="0" smtClean="0">
                <a:latin typeface="Arial" pitchFamily="34" charset="0"/>
                <a:cs typeface="Arial" pitchFamily="34" charset="0"/>
              </a:rPr>
              <a:t>COMPLEMENTARIA</a:t>
            </a:r>
            <a:r>
              <a:rPr lang="es-MX" sz="1600" dirty="0">
                <a:latin typeface="Arial" pitchFamily="34" charset="0"/>
                <a:cs typeface="Arial" pitchFamily="34" charset="0"/>
              </a:rPr>
              <a:t>	</a:t>
            </a:r>
          </a:p>
          <a:p>
            <a:pPr marL="342900" indent="-342900">
              <a:spcBef>
                <a:spcPct val="50000"/>
              </a:spcBef>
              <a:buAutoNum type="arabicPeriod" startAt="7"/>
            </a:pPr>
            <a:r>
              <a:rPr lang="es-ES" sz="1600" dirty="0" smtClean="0"/>
              <a:t>Cárdenas</a:t>
            </a:r>
            <a:r>
              <a:rPr lang="es-ES" sz="1600" dirty="0"/>
              <a:t>, H., </a:t>
            </a:r>
            <a:r>
              <a:rPr lang="es-ES" sz="1600" dirty="0" err="1"/>
              <a:t>Lluis</a:t>
            </a:r>
            <a:r>
              <a:rPr lang="es-ES" sz="1600" dirty="0"/>
              <a:t>, E. </a:t>
            </a:r>
            <a:r>
              <a:rPr lang="es-ES" sz="1600" dirty="0" err="1"/>
              <a:t>Raggi</a:t>
            </a:r>
            <a:r>
              <a:rPr lang="es-ES" sz="1600" dirty="0"/>
              <a:t>, F., Tomás, F. Álgebra Superior, Serie: Biblioteca Matemática Superior. Nueva Edición. Ed. Trillas. </a:t>
            </a:r>
            <a:r>
              <a:rPr lang="es-ES" sz="1600" dirty="0" smtClean="0"/>
              <a:t>México.</a:t>
            </a:r>
          </a:p>
          <a:p>
            <a:pPr marL="342900" indent="-342900">
              <a:spcBef>
                <a:spcPct val="50000"/>
              </a:spcBef>
              <a:buAutoNum type="arabicPeriod" startAt="7"/>
            </a:pPr>
            <a:r>
              <a:rPr lang="es-ES" sz="1600" dirty="0" err="1" smtClean="0"/>
              <a:t>Uspensky</a:t>
            </a:r>
            <a:r>
              <a:rPr lang="es-ES" sz="1600" dirty="0" smtClean="0"/>
              <a:t> </a:t>
            </a:r>
            <a:r>
              <a:rPr lang="es-ES" sz="1600" dirty="0"/>
              <a:t>J. V. </a:t>
            </a:r>
            <a:r>
              <a:rPr lang="es-ES" sz="1600" dirty="0" err="1"/>
              <a:t>Teoria</a:t>
            </a:r>
            <a:r>
              <a:rPr lang="es-ES" sz="1600" dirty="0"/>
              <a:t> De Ecuaciones. Ed. </a:t>
            </a:r>
            <a:r>
              <a:rPr lang="es-ES" sz="1600" dirty="0" err="1"/>
              <a:t>Limusa</a:t>
            </a:r>
            <a:r>
              <a:rPr lang="es-ES" sz="1600" dirty="0"/>
              <a:t>. México.</a:t>
            </a:r>
          </a:p>
          <a:p>
            <a:pPr marL="342900" indent="-342900">
              <a:spcBef>
                <a:spcPct val="50000"/>
              </a:spcBef>
            </a:pPr>
            <a:r>
              <a:rPr lang="es-ES" sz="1600" dirty="0"/>
              <a:t>9.	Lay, D. L. Algebra Lineal. Ed. Pearson</a:t>
            </a:r>
          </a:p>
          <a:p>
            <a:pPr marL="342900" indent="-342900">
              <a:spcBef>
                <a:spcPct val="50000"/>
              </a:spcBef>
            </a:pPr>
            <a:r>
              <a:rPr lang="es-ES" sz="1600" dirty="0"/>
              <a:t>10.	</a:t>
            </a:r>
            <a:r>
              <a:rPr lang="es-ES" sz="1600" dirty="0" err="1"/>
              <a:t>Anton</a:t>
            </a:r>
            <a:r>
              <a:rPr lang="es-ES" sz="1600" dirty="0"/>
              <a:t>, H. Introducción Al Álgebra Lineal. Ed. </a:t>
            </a:r>
            <a:r>
              <a:rPr lang="es-ES" sz="1600" dirty="0" err="1"/>
              <a:t>Limusa</a:t>
            </a:r>
            <a:endParaRPr lang="es-ES" sz="1600" dirty="0"/>
          </a:p>
          <a:p>
            <a:pPr marL="342900" indent="-342900">
              <a:spcBef>
                <a:spcPct val="50000"/>
              </a:spcBef>
            </a:pPr>
            <a:r>
              <a:rPr lang="es-ES" sz="1600" dirty="0"/>
              <a:t>11.	</a:t>
            </a:r>
            <a:r>
              <a:rPr lang="es-ES" sz="1600" dirty="0" err="1"/>
              <a:t>Lang</a:t>
            </a:r>
            <a:r>
              <a:rPr lang="es-ES" sz="1600" dirty="0"/>
              <a:t>, S., Álgebra Lineal.  Ed. Addison-Wesley, México</a:t>
            </a:r>
          </a:p>
          <a:p>
            <a:pPr marL="342900" indent="-342900">
              <a:spcBef>
                <a:spcPct val="50000"/>
              </a:spcBef>
            </a:pPr>
            <a:r>
              <a:rPr lang="es-ES" sz="1600" dirty="0"/>
              <a:t>12.	</a:t>
            </a:r>
            <a:r>
              <a:rPr lang="es-ES" sz="1600" dirty="0" err="1"/>
              <a:t>Spiegel</a:t>
            </a:r>
            <a:r>
              <a:rPr lang="es-ES" sz="1600" dirty="0"/>
              <a:t>, M.R., Álgebra Superior, Serie: </a:t>
            </a:r>
            <a:r>
              <a:rPr lang="es-ES" sz="1600" dirty="0" err="1"/>
              <a:t>Mcgraw-Hill</a:t>
            </a:r>
            <a:r>
              <a:rPr lang="es-ES" sz="1600" dirty="0"/>
              <a:t>, Nueva Edición. México.</a:t>
            </a:r>
          </a:p>
          <a:p>
            <a:pPr marL="342900" indent="-342900">
              <a:spcBef>
                <a:spcPct val="50000"/>
              </a:spcBef>
            </a:pPr>
            <a:endParaRPr lang="es-ES" sz="1600"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box(in)">
                                      <p:cBhvr>
                                        <p:cTn id="7" dur="500"/>
                                        <p:tgtEl>
                                          <p:spTgt spid="25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a:t>D</a:t>
                </a:r>
                <a:r>
                  <a:rPr lang="es-MX" sz="2400" b="1" dirty="0" smtClean="0">
                    <a:solidFill>
                      <a:schemeClr val="tx1"/>
                    </a:solidFill>
                  </a:rPr>
                  <a:t>eterminantes e inversas</a:t>
                </a:r>
              </a:p>
              <a:p>
                <a:pPr marL="0" indent="0">
                  <a:buNone/>
                </a:pPr>
                <a:r>
                  <a:rPr lang="es-MX" sz="2400" dirty="0" smtClean="0">
                    <a:solidFill>
                      <a:schemeClr val="tx1"/>
                    </a:solidFill>
                  </a:rPr>
                  <a:t>Si </a:t>
                </a:r>
                <a:r>
                  <a:rPr lang="es-MX" sz="2400" dirty="0">
                    <a:solidFill>
                      <a:schemeClr val="tx1"/>
                    </a:solidFill>
                  </a:rPr>
                  <a:t>A es invertible , entonces det A ≠ 0 y:</a:t>
                </a:r>
              </a:p>
              <a:p>
                <a:pPr marL="0" indent="0" algn="ctr">
                  <a:buNone/>
                </a:pPr>
                <a:r>
                  <a:rPr lang="es-MX" sz="2400" dirty="0">
                    <a:solidFill>
                      <a:schemeClr val="tx1"/>
                    </a:solidFill>
                  </a:rPr>
                  <a:t> det </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𝐴</m:t>
                        </m:r>
                      </m:e>
                      <m:sup>
                        <m:r>
                          <a:rPr lang="es-MX" sz="2400" i="1">
                            <a:solidFill>
                              <a:schemeClr val="tx1"/>
                            </a:solidFill>
                            <a:latin typeface="Cambria Math" panose="02040503050406030204" pitchFamily="18" charset="0"/>
                          </a:rPr>
                          <m:t>−1</m:t>
                        </m:r>
                      </m:sup>
                    </m:sSup>
                  </m:oMath>
                </a14:m>
                <a:r>
                  <a:rPr lang="es-MX" sz="2400" dirty="0">
                    <a:solidFill>
                      <a:schemeClr val="tx1"/>
                    </a:solidFill>
                  </a:rPr>
                  <a:t>= </a:t>
                </a:r>
                <a14:m>
                  <m:oMath xmlns:m="http://schemas.openxmlformats.org/officeDocument/2006/math">
                    <m:f>
                      <m:fPr>
                        <m:ctrlPr>
                          <a:rPr lang="es-MX" sz="2400" i="1">
                            <a:solidFill>
                              <a:schemeClr val="tx1"/>
                            </a:solidFill>
                            <a:latin typeface="Cambria Math"/>
                          </a:rPr>
                        </m:ctrlPr>
                      </m:fPr>
                      <m:num>
                        <m:r>
                          <a:rPr lang="es-MX" sz="2400" i="1">
                            <a:solidFill>
                              <a:schemeClr val="tx1"/>
                            </a:solidFill>
                            <a:latin typeface="Cambria Math" panose="02040503050406030204" pitchFamily="18" charset="0"/>
                          </a:rPr>
                          <m:t>1</m:t>
                        </m:r>
                      </m:num>
                      <m:den>
                        <m:func>
                          <m:funcPr>
                            <m:ctrlPr>
                              <a:rPr lang="es-MX" sz="2400" i="1">
                                <a:solidFill>
                                  <a:schemeClr val="tx1"/>
                                </a:solidFill>
                                <a:latin typeface="Cambria Math"/>
                              </a:rPr>
                            </m:ctrlPr>
                          </m:funcPr>
                          <m:fName>
                            <m:r>
                              <m:rPr>
                                <m:sty m:val="p"/>
                              </m:rPr>
                              <a:rPr lang="es-MX" sz="2400">
                                <a:solidFill>
                                  <a:schemeClr val="tx1"/>
                                </a:solidFill>
                                <a:latin typeface="Cambria Math" panose="02040503050406030204" pitchFamily="18" charset="0"/>
                              </a:rPr>
                              <m:t>det</m:t>
                            </m:r>
                          </m:fName>
                          <m:e>
                            <m:r>
                              <a:rPr lang="es-MX" sz="2400" i="1">
                                <a:solidFill>
                                  <a:schemeClr val="tx1"/>
                                </a:solidFill>
                                <a:latin typeface="Cambria Math" panose="02040503050406030204" pitchFamily="18" charset="0"/>
                              </a:rPr>
                              <m:t>𝐴</m:t>
                            </m:r>
                          </m:e>
                        </m:func>
                      </m:den>
                    </m:f>
                  </m:oMath>
                </a14:m>
                <a:r>
                  <a:rPr lang="es-MX" sz="2400" dirty="0">
                    <a:solidFill>
                      <a:schemeClr val="tx1"/>
                    </a:solidFill>
                  </a:rPr>
                  <a:t>  </a:t>
                </a:r>
              </a:p>
              <a:p>
                <a:pPr marL="0" indent="0">
                  <a:buNone/>
                </a:pPr>
                <a:endParaRPr lang="es-MX" sz="2400" dirty="0" smtClean="0">
                  <a:solidFill>
                    <a:schemeClr val="tx1"/>
                  </a:solidFill>
                </a:endParaRPr>
              </a:p>
              <a:p>
                <a:pPr marL="0" indent="0">
                  <a:buNone/>
                </a:pPr>
                <a:r>
                  <a:rPr lang="es-MX" sz="2400" dirty="0" smtClean="0">
                    <a:solidFill>
                      <a:schemeClr val="tx1"/>
                    </a:solidFill>
                  </a:rPr>
                  <a:t>Como </a:t>
                </a:r>
                <a:r>
                  <a:rPr lang="es-MX" sz="2400" dirty="0">
                    <a:solidFill>
                      <a:schemeClr val="tx1"/>
                    </a:solidFill>
                  </a:rPr>
                  <a:t>A es invertible por lo tanto:</a:t>
                </a:r>
              </a:p>
              <a:p>
                <a:pPr marL="0" indent="0" algn="ctr">
                  <a:buNone/>
                </a:pPr>
                <a:r>
                  <a:rPr lang="es-MX" sz="2400" dirty="0">
                    <a:solidFill>
                      <a:schemeClr val="tx1"/>
                    </a:solidFill>
                  </a:rPr>
                  <a:t>1=det I = det A</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𝐴</m:t>
                        </m:r>
                      </m:e>
                      <m:sup>
                        <m:r>
                          <a:rPr lang="es-MX" sz="2400" i="1">
                            <a:solidFill>
                              <a:schemeClr val="tx1"/>
                            </a:solidFill>
                            <a:latin typeface="Cambria Math" panose="02040503050406030204" pitchFamily="18" charset="0"/>
                          </a:rPr>
                          <m:t>−1</m:t>
                        </m:r>
                      </m:sup>
                    </m:sSup>
                  </m:oMath>
                </a14:m>
                <a:r>
                  <a:rPr lang="es-MX" sz="2400" dirty="0">
                    <a:solidFill>
                      <a:schemeClr val="tx1"/>
                    </a:solidFill>
                  </a:rPr>
                  <a:t>= det A det </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𝐴</m:t>
                        </m:r>
                      </m:e>
                      <m:sup>
                        <m:r>
                          <a:rPr lang="es-MX" sz="2400" i="1">
                            <a:solidFill>
                              <a:schemeClr val="tx1"/>
                            </a:solidFill>
                            <a:latin typeface="Cambria Math" panose="02040503050406030204" pitchFamily="18" charset="0"/>
                          </a:rPr>
                          <m:t>−1</m:t>
                        </m:r>
                      </m:sup>
                    </m:sSup>
                  </m:oMath>
                </a14:m>
                <a:r>
                  <a:rPr lang="es-MX" sz="2400" dirty="0">
                    <a:solidFill>
                      <a:schemeClr val="tx1"/>
                    </a:solidFill>
                  </a:rPr>
                  <a:t> </a:t>
                </a:r>
              </a:p>
              <a:p>
                <a:pPr algn="ctr"/>
                <a:endParaRPr lang="es-MX" sz="2400" dirty="0">
                  <a:solidFill>
                    <a:schemeClr val="tx1"/>
                  </a:solidFill>
                </a:endParaRPr>
              </a:p>
              <a:p>
                <a:pPr marL="0" indent="0">
                  <a:buNone/>
                </a:pPr>
                <a:r>
                  <a:rPr lang="es-MX" sz="2400" dirty="0">
                    <a:solidFill>
                      <a:schemeClr val="tx1"/>
                    </a:solidFill>
                  </a:rPr>
                  <a:t>esto implica que </a:t>
                </a:r>
              </a:p>
              <a:p>
                <a:pPr marL="0" indent="0" algn="ctr">
                  <a:buNone/>
                </a:pPr>
                <a:r>
                  <a:rPr lang="es-MX" sz="2400" dirty="0">
                    <a:solidFill>
                      <a:schemeClr val="tx1"/>
                    </a:solidFill>
                  </a:rPr>
                  <a:t> det </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𝐴</m:t>
                        </m:r>
                      </m:e>
                      <m:sup>
                        <m:r>
                          <a:rPr lang="es-MX" sz="2400" i="1">
                            <a:solidFill>
                              <a:schemeClr val="tx1"/>
                            </a:solidFill>
                            <a:latin typeface="Cambria Math" panose="02040503050406030204" pitchFamily="18" charset="0"/>
                          </a:rPr>
                          <m:t>−1</m:t>
                        </m:r>
                      </m:sup>
                    </m:sSup>
                  </m:oMath>
                </a14:m>
                <a:r>
                  <a:rPr lang="es-MX" sz="2400" dirty="0">
                    <a:solidFill>
                      <a:schemeClr val="tx1"/>
                    </a:solidFill>
                  </a:rPr>
                  <a:t> = 1/</a:t>
                </a:r>
                <a:r>
                  <a:rPr lang="es-MX" sz="2400" dirty="0" err="1">
                    <a:solidFill>
                      <a:schemeClr val="tx1"/>
                    </a:solidFill>
                  </a:rPr>
                  <a:t>det</a:t>
                </a:r>
                <a:r>
                  <a:rPr lang="es-MX" sz="2400" dirty="0">
                    <a:solidFill>
                      <a:schemeClr val="tx1"/>
                    </a:solidFill>
                  </a:rPr>
                  <a:t> A</a:t>
                </a: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p:spTree>
    <p:extLst>
      <p:ext uri="{BB962C8B-B14F-4D97-AF65-F5344CB8AC3E}">
        <p14:creationId xmlns:p14="http://schemas.microsoft.com/office/powerpoint/2010/main" val="2204404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4" end="4"/>
                                            </p:txEl>
                                          </p:spTgt>
                                        </p:tgtEl>
                                        <p:attrNameLst>
                                          <p:attrName>style.visibility</p:attrName>
                                        </p:attrNameLst>
                                      </p:cBhvr>
                                      <p:to>
                                        <p:strVal val="visible"/>
                                      </p:to>
                                    </p:set>
                                    <p:anim to="" calcmode="lin" valueType="num">
                                      <p:cBhvr>
                                        <p:cTn id="27" dur="1" fill="hold"/>
                                        <p:tgtEl>
                                          <p:spTgt spid="19558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5" end="5"/>
                                            </p:txEl>
                                          </p:spTgt>
                                        </p:tgtEl>
                                        <p:attrNameLst>
                                          <p:attrName>style.visibility</p:attrName>
                                        </p:attrNameLst>
                                      </p:cBhvr>
                                      <p:to>
                                        <p:strVal val="visible"/>
                                      </p:to>
                                    </p:set>
                                    <p:anim to="" calcmode="lin" valueType="num">
                                      <p:cBhvr>
                                        <p:cTn id="32" dur="1" fill="hold"/>
                                        <p:tgtEl>
                                          <p:spTgt spid="195587">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7" end="7"/>
                                            </p:txEl>
                                          </p:spTgt>
                                        </p:tgtEl>
                                        <p:attrNameLst>
                                          <p:attrName>style.visibility</p:attrName>
                                        </p:attrNameLst>
                                      </p:cBhvr>
                                      <p:to>
                                        <p:strVal val="visible"/>
                                      </p:to>
                                    </p:set>
                                    <p:anim to="" calcmode="lin" valueType="num">
                                      <p:cBhvr>
                                        <p:cTn id="37" dur="1" fill="hold"/>
                                        <p:tgtEl>
                                          <p:spTgt spid="195587">
                                            <p:txEl>
                                              <p:pRg st="7" end="7"/>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5587">
                                            <p:txEl>
                                              <p:pRg st="8" end="8"/>
                                            </p:txEl>
                                          </p:spTgt>
                                        </p:tgtEl>
                                        <p:attrNameLst>
                                          <p:attrName>style.visibility</p:attrName>
                                        </p:attrNameLst>
                                      </p:cBhvr>
                                      <p:to>
                                        <p:strVal val="visible"/>
                                      </p:to>
                                    </p:set>
                                    <p:anim to="" calcmode="lin" valueType="num">
                                      <p:cBhvr>
                                        <p:cTn id="42" dur="1" fill="hold"/>
                                        <p:tgtEl>
                                          <p:spTgt spid="195587">
                                            <p:txEl>
                                              <p:pRg st="8" end="8"/>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195587">
                                            <p:txEl>
                                              <p:pRg st="9" end="9"/>
                                            </p:txEl>
                                          </p:spTgt>
                                        </p:tgtEl>
                                        <p:attrNameLst>
                                          <p:attrName>style.visibility</p:attrName>
                                        </p:attrNameLst>
                                      </p:cBhvr>
                                      <p:to>
                                        <p:strVal val="visible"/>
                                      </p:to>
                                    </p:set>
                                    <p:anim to="" calcmode="lin" valueType="num">
                                      <p:cBhvr>
                                        <p:cTn id="47" dur="1" fill="hold"/>
                                        <p:tgtEl>
                                          <p:spTgt spid="195587">
                                            <p:txEl>
                                              <p:pRg st="9" end="9"/>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a:t>L</a:t>
                </a:r>
                <a:r>
                  <a:rPr lang="es-MX" sz="2400" b="1" dirty="0" smtClean="0">
                    <a:solidFill>
                      <a:schemeClr val="tx1"/>
                    </a:solidFill>
                  </a:rPr>
                  <a:t>a adjunta</a:t>
                </a:r>
              </a:p>
              <a:p>
                <a:pPr marL="0" indent="0">
                  <a:buNone/>
                </a:pPr>
                <a:r>
                  <a:rPr lang="es-MX" sz="2400" dirty="0" smtClean="0">
                    <a:solidFill>
                      <a:schemeClr val="tx1"/>
                    </a:solidFill>
                  </a:rPr>
                  <a:t>Es </a:t>
                </a:r>
                <a:r>
                  <a:rPr lang="es-MX" sz="2400" dirty="0">
                    <a:solidFill>
                      <a:schemeClr val="tx1"/>
                    </a:solidFill>
                  </a:rPr>
                  <a:t>una matriz A=</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𝑖𝑗</m:t>
                            </m:r>
                          </m:sub>
                        </m:sSub>
                      </m:e>
                    </m:d>
                  </m:oMath>
                </a14:m>
                <a:r>
                  <a:rPr lang="es-MX" sz="2400" dirty="0">
                    <a:solidFill>
                      <a:schemeClr val="tx1"/>
                    </a:solidFill>
                  </a:rPr>
                  <a:t>, B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i="1">
                                <a:solidFill>
                                  <a:schemeClr val="tx1"/>
                                </a:solidFill>
                                <a:latin typeface="Cambria Math" panose="02040503050406030204" pitchFamily="18" charset="0"/>
                              </a:rPr>
                              <m:t>𝑖𝑗</m:t>
                            </m:r>
                          </m:sub>
                        </m:sSub>
                      </m:e>
                    </m:d>
                  </m:oMath>
                </a14:m>
                <a:r>
                  <a:rPr lang="es-MX" sz="2400" dirty="0">
                    <a:solidFill>
                      <a:schemeClr val="tx1"/>
                    </a:solidFill>
                  </a:rPr>
                  <a:t> la matriz de  cofactores de A </a:t>
                </a:r>
              </a:p>
              <a:p>
                <a:pPr marL="0" indent="0">
                  <a:buNone/>
                </a:pPr>
                <a:r>
                  <a:rPr lang="es-MX" sz="2400" dirty="0">
                    <a:solidFill>
                      <a:schemeClr val="tx1"/>
                    </a:solidFill>
                  </a:rPr>
                  <a:t>Sea A una matriz de n x n y sea B, dada por (3) de sus cofactores. Entonces la adjunta de A , escrito adj A, es la transpuesta de la matriz B de n x n es decir :</a:t>
                </a:r>
              </a:p>
              <a:p>
                <a:endParaRPr lang="es-MX" sz="2400" dirty="0">
                  <a:solidFill>
                    <a:schemeClr val="tx1"/>
                  </a:solidFill>
                </a:endParaRPr>
              </a:p>
              <a:p>
                <a:pPr marL="0" indent="0">
                  <a:buNone/>
                </a:pPr>
                <a:r>
                  <a:rPr lang="es-MX" sz="2400" dirty="0" smtClean="0">
                    <a:solidFill>
                      <a:schemeClr val="tx1"/>
                    </a:solidFill>
                  </a:rPr>
                  <a:t>                 </a:t>
                </a:r>
                <a:r>
                  <a:rPr lang="es-MX" sz="2400" dirty="0" err="1" smtClean="0">
                    <a:solidFill>
                      <a:schemeClr val="tx1"/>
                    </a:solidFill>
                  </a:rPr>
                  <a:t>adj</a:t>
                </a:r>
                <a:r>
                  <a:rPr lang="es-MX" sz="2400" dirty="0" smtClean="0">
                    <a:solidFill>
                      <a:schemeClr val="tx1"/>
                    </a:solidFill>
                  </a:rPr>
                  <a:t> </a:t>
                </a:r>
                <a:r>
                  <a:rPr lang="es-MX" sz="2400" dirty="0">
                    <a:solidFill>
                      <a:schemeClr val="tx1"/>
                    </a:solidFill>
                  </a:rPr>
                  <a:t>A = </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𝐵</m:t>
                        </m:r>
                      </m:e>
                      <m:sup>
                        <m:r>
                          <a:rPr lang="es-MX" sz="2400" i="1">
                            <a:solidFill>
                              <a:schemeClr val="tx1"/>
                            </a:solidFill>
                            <a:latin typeface="Cambria Math" panose="02040503050406030204" pitchFamily="18" charset="0"/>
                          </a:rPr>
                          <m:t>𝑡</m:t>
                        </m:r>
                      </m:sup>
                    </m:sSup>
                  </m:oMath>
                </a14:m>
                <a:r>
                  <a:rPr lang="es-MX" sz="2400" dirty="0">
                    <a:solidFill>
                      <a:schemeClr val="tx1"/>
                    </a:solidFill>
                  </a:rPr>
                  <a:t> = </a:t>
                </a:r>
                <a14:m>
                  <m:oMath xmlns:m="http://schemas.openxmlformats.org/officeDocument/2006/math">
                    <m:d>
                      <m:dPr>
                        <m:ctrlPr>
                          <a:rPr lang="es-MX" sz="2400" i="1">
                            <a:solidFill>
                              <a:schemeClr val="tx1"/>
                            </a:solidFill>
                            <a:latin typeface="Cambria Math"/>
                          </a:rPr>
                        </m:ctrlPr>
                      </m:dPr>
                      <m:e>
                        <m:eqArr>
                          <m:eqArrPr>
                            <m:ctrlPr>
                              <a:rPr lang="es-MX" sz="2400" i="1">
                                <a:solidFill>
                                  <a:schemeClr val="tx1"/>
                                </a:solidFill>
                                <a:latin typeface="Cambria Math"/>
                              </a:rPr>
                            </m:ctrlPr>
                          </m:eqArrPr>
                          <m:e>
                            <m:m>
                              <m:mPr>
                                <m:mcs>
                                  <m:mc>
                                    <m:mcPr>
                                      <m:count m:val="3"/>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i="1">
                                          <a:solidFill>
                                            <a:schemeClr val="tx1"/>
                                          </a:solidFill>
                                          <a:latin typeface="Cambria Math" panose="02040503050406030204" pitchFamily="18" charset="0"/>
                                        </a:rPr>
                                        <m:t>11</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i="1">
                                          <a:solidFill>
                                            <a:schemeClr val="tx1"/>
                                          </a:solidFill>
                                          <a:latin typeface="Cambria Math" panose="02040503050406030204" pitchFamily="18" charset="0"/>
                                        </a:rPr>
                                        <m:t>21</m:t>
                                      </m:r>
                                    </m:sub>
                                  </m:sSub>
                                </m:e>
                                <m:e>
                                  <m:r>
                                    <a:rPr lang="es-MX" sz="2400" i="1">
                                      <a:solidFill>
                                        <a:schemeClr val="tx1"/>
                                      </a:solidFill>
                                      <a:latin typeface="Cambria Math" panose="02040503050406030204" pitchFamily="18" charset="0"/>
                                    </a:rPr>
                                    <m:t>…</m:t>
                                  </m:r>
                                </m:e>
                              </m:mr>
                            </m:m>
                            <m:r>
                              <m:rPr>
                                <m:brk m:alnAt="7"/>
                              </m:rP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    </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i="1">
                                    <a:solidFill>
                                      <a:schemeClr val="tx1"/>
                                    </a:solidFill>
                                    <a:latin typeface="Cambria Math" panose="02040503050406030204" pitchFamily="18" charset="0"/>
                                  </a:rPr>
                                  <m:t>𝑛</m:t>
                                </m:r>
                                <m:r>
                                  <a:rPr lang="es-MX" sz="2400" i="1">
                                    <a:solidFill>
                                      <a:schemeClr val="tx1"/>
                                    </a:solidFill>
                                    <a:latin typeface="Cambria Math" panose="02040503050406030204" pitchFamily="18" charset="0"/>
                                  </a:rPr>
                                  <m:t>1</m:t>
                                </m:r>
                              </m:sub>
                            </m:sSub>
                            <m:r>
                              <m:rPr>
                                <m:brk m:alnAt="7"/>
                              </m:rP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 </m:t>
                            </m:r>
                          </m:e>
                          <m:e>
                            <m:m>
                              <m:mPr>
                                <m:mcs>
                                  <m:mc>
                                    <m:mcPr>
                                      <m:count m:val="3"/>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i="1">
                                          <a:solidFill>
                                            <a:schemeClr val="tx1"/>
                                          </a:solidFill>
                                          <a:latin typeface="Cambria Math" panose="02040503050406030204" pitchFamily="18" charset="0"/>
                                        </a:rPr>
                                        <m:t>12</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i="1">
                                          <a:solidFill>
                                            <a:schemeClr val="tx1"/>
                                          </a:solidFill>
                                          <a:latin typeface="Cambria Math" panose="02040503050406030204" pitchFamily="18" charset="0"/>
                                        </a:rPr>
                                        <m:t>22</m:t>
                                      </m:r>
                                    </m:sub>
                                  </m:sSub>
                                </m:e>
                                <m:e>
                                  <m:r>
                                    <a:rPr lang="es-MX" sz="2400" i="1">
                                      <a:solidFill>
                                        <a:schemeClr val="tx1"/>
                                      </a:solidFill>
                                      <a:latin typeface="Cambria Math" panose="02040503050406030204" pitchFamily="18" charset="0"/>
                                    </a:rPr>
                                    <m:t>…</m:t>
                                  </m:r>
                                </m:e>
                              </m:mr>
                              <m:mr>
                                <m:e>
                                  <m:r>
                                    <a:rPr lang="es-MX" sz="2400" i="1">
                                      <a:solidFill>
                                        <a:schemeClr val="tx1"/>
                                      </a:solidFill>
                                      <a:latin typeface="Cambria Math" panose="02040503050406030204" pitchFamily="18" charset="0"/>
                                    </a:rPr>
                                    <m:t>⋮</m:t>
                                  </m:r>
                                </m:e>
                                <m:e>
                                  <m:r>
                                    <a:rPr lang="es-MX" sz="2400" i="1">
                                      <a:solidFill>
                                        <a:schemeClr val="tx1"/>
                                      </a:solidFill>
                                      <a:latin typeface="Cambria Math" panose="02040503050406030204" pitchFamily="18" charset="0"/>
                                    </a:rPr>
                                    <m:t>⋮</m:t>
                                  </m:r>
                                </m:e>
                                <m:e>
                                  <m:r>
                                    <a:rPr lang="es-MX" sz="2400" i="1">
                                      <a:solidFill>
                                        <a:schemeClr val="tx1"/>
                                      </a:solidFill>
                                      <a:latin typeface="Cambria Math" panose="02040503050406030204" pitchFamily="18" charset="0"/>
                                    </a:rPr>
                                    <m:t>.</m:t>
                                  </m:r>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i="1">
                                          <a:solidFill>
                                            <a:schemeClr val="tx1"/>
                                          </a:solidFill>
                                          <a:latin typeface="Cambria Math" panose="02040503050406030204" pitchFamily="18" charset="0"/>
                                        </a:rPr>
                                        <m:t>1</m:t>
                                      </m:r>
                                      <m:r>
                                        <a:rPr lang="es-MX" sz="2400" i="1">
                                          <a:solidFill>
                                            <a:schemeClr val="tx1"/>
                                          </a:solidFill>
                                          <a:latin typeface="Cambria Math" panose="02040503050406030204" pitchFamily="18" charset="0"/>
                                        </a:rPr>
                                        <m:t>𝑛</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i="1">
                                          <a:solidFill>
                                            <a:schemeClr val="tx1"/>
                                          </a:solidFill>
                                          <a:latin typeface="Cambria Math" panose="02040503050406030204" pitchFamily="18" charset="0"/>
                                        </a:rPr>
                                        <m:t>2</m:t>
                                      </m:r>
                                      <m:r>
                                        <a:rPr lang="es-MX" sz="2400" i="1">
                                          <a:solidFill>
                                            <a:schemeClr val="tx1"/>
                                          </a:solidFill>
                                          <a:latin typeface="Cambria Math" panose="02040503050406030204" pitchFamily="18" charset="0"/>
                                        </a:rPr>
                                        <m:t>𝑛</m:t>
                                      </m:r>
                                    </m:sub>
                                  </m:sSub>
                                </m:e>
                                <m:e>
                                  <m:r>
                                    <a:rPr lang="es-MX" sz="2400" i="1">
                                      <a:solidFill>
                                        <a:schemeClr val="tx1"/>
                                      </a:solidFill>
                                      <a:latin typeface="Cambria Math" panose="02040503050406030204" pitchFamily="18" charset="0"/>
                                    </a:rPr>
                                    <m:t>…</m:t>
                                  </m:r>
                                </m:e>
                              </m:mr>
                            </m:m>
                            <m:r>
                              <a:rPr lang="es-MX" sz="2400" i="1">
                                <a:solidFill>
                                  <a:schemeClr val="tx1"/>
                                </a:solidFill>
                                <a:latin typeface="Cambria Math" panose="02040503050406030204" pitchFamily="18" charset="0"/>
                              </a:rPr>
                              <m:t>    </m:t>
                            </m:r>
                            <m:m>
                              <m:mPr>
                                <m:mcs>
                                  <m:mc>
                                    <m:mcPr>
                                      <m:count m:val="1"/>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i="1">
                                          <a:solidFill>
                                            <a:schemeClr val="tx1"/>
                                          </a:solidFill>
                                          <a:latin typeface="Cambria Math" panose="02040503050406030204" pitchFamily="18" charset="0"/>
                                        </a:rPr>
                                        <m:t>𝑛</m:t>
                                      </m:r>
                                      <m:r>
                                        <a:rPr lang="es-MX" sz="2400" i="1">
                                          <a:solidFill>
                                            <a:schemeClr val="tx1"/>
                                          </a:solidFill>
                                          <a:latin typeface="Cambria Math" panose="02040503050406030204" pitchFamily="18" charset="0"/>
                                        </a:rPr>
                                        <m:t>2</m:t>
                                      </m:r>
                                    </m:sub>
                                  </m:sSub>
                                </m:e>
                              </m:mr>
                              <m:mr>
                                <m:e>
                                  <m:r>
                                    <a:rPr lang="es-MX" sz="2400" i="1">
                                      <a:solidFill>
                                        <a:schemeClr val="tx1"/>
                                      </a:solidFill>
                                      <a:latin typeface="Cambria Math" panose="02040503050406030204" pitchFamily="18" charset="0"/>
                                    </a:rPr>
                                    <m:t>⋮</m:t>
                                  </m:r>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i="1">
                                          <a:solidFill>
                                            <a:schemeClr val="tx1"/>
                                          </a:solidFill>
                                          <a:latin typeface="Cambria Math" panose="02040503050406030204" pitchFamily="18" charset="0"/>
                                        </a:rPr>
                                        <m:t>𝑛𝑛</m:t>
                                      </m:r>
                                    </m:sub>
                                  </m:sSub>
                                </m:e>
                              </m:mr>
                            </m:m>
                          </m:e>
                        </m:eqArr>
                      </m:e>
                    </m:d>
                  </m:oMath>
                </a14:m>
                <a:endParaRPr lang="es-MX" sz="2400" dirty="0">
                  <a:solidFill>
                    <a:schemeClr val="tx1"/>
                  </a:solidFill>
                </a:endParaRPr>
              </a:p>
              <a:p>
                <a:pPr marL="0" indent="0">
                  <a:buNone/>
                </a:pPr>
                <a:r>
                  <a:rPr lang="es-MX" sz="2400" dirty="0">
                    <a:solidFill>
                      <a:schemeClr val="tx1"/>
                    </a:solidFill>
                  </a:rPr>
                  <a:t> </a:t>
                </a: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p:spTree>
    <p:extLst>
      <p:ext uri="{BB962C8B-B14F-4D97-AF65-F5344CB8AC3E}">
        <p14:creationId xmlns:p14="http://schemas.microsoft.com/office/powerpoint/2010/main" val="1279343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4" end="4"/>
                                            </p:txEl>
                                          </p:spTgt>
                                        </p:tgtEl>
                                        <p:attrNameLst>
                                          <p:attrName>style.visibility</p:attrName>
                                        </p:attrNameLst>
                                      </p:cBhvr>
                                      <p:to>
                                        <p:strVal val="visible"/>
                                      </p:to>
                                    </p:set>
                                    <p:anim to="" calcmode="lin" valueType="num">
                                      <p:cBhvr>
                                        <p:cTn id="27" dur="1" fill="hold"/>
                                        <p:tgtEl>
                                          <p:spTgt spid="19558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5" end="5"/>
                                            </p:txEl>
                                          </p:spTgt>
                                        </p:tgtEl>
                                        <p:attrNameLst>
                                          <p:attrName>style.visibility</p:attrName>
                                        </p:attrNameLst>
                                      </p:cBhvr>
                                      <p:to>
                                        <p:strVal val="visible"/>
                                      </p:to>
                                    </p:set>
                                    <p:anim to="" calcmode="lin" valueType="num">
                                      <p:cBhvr>
                                        <p:cTn id="32" dur="1" fill="hold"/>
                                        <p:tgtEl>
                                          <p:spTgt spid="195587">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6" end="6"/>
                                            </p:txEl>
                                          </p:spTgt>
                                        </p:tgtEl>
                                        <p:attrNameLst>
                                          <p:attrName>style.visibility</p:attrName>
                                        </p:attrNameLst>
                                      </p:cBhvr>
                                      <p:to>
                                        <p:strVal val="visible"/>
                                      </p:to>
                                    </p:set>
                                    <p:anim to="" calcmode="lin" valueType="num">
                                      <p:cBhvr>
                                        <p:cTn id="37" dur="1" fill="hold"/>
                                        <p:tgtEl>
                                          <p:spTgt spid="195587">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75536" y="3086962"/>
            <a:ext cx="7650850" cy="630070"/>
          </a:xfrm>
          <a:prstGeom prst="rect">
            <a:avLst/>
          </a:prstGeom>
          <a:ln>
            <a:solidFill>
              <a:schemeClr val="tx1"/>
            </a:solidFill>
          </a:ln>
          <a:effectLst>
            <a:reflection blurRad="6350" stA="52000" endA="300" endPos="3500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674" name="Rectangle 2"/>
          <p:cNvSpPr>
            <a:spLocks noGrp="1" noChangeArrowheads="1"/>
          </p:cNvSpPr>
          <p:nvPr>
            <p:ph type="title"/>
          </p:nvPr>
        </p:nvSpPr>
        <p:spPr/>
        <p:txBody>
          <a:bodyPr/>
          <a:lstStyle/>
          <a:p>
            <a:pPr algn="ctr" eaLnBrk="1" hangingPunct="1"/>
            <a:r>
              <a:rPr lang="es-MX" dirty="0" smtClean="0"/>
              <a:t>Temario</a:t>
            </a:r>
            <a:endParaRPr lang="es-ES" dirty="0" smtClean="0"/>
          </a:p>
        </p:txBody>
      </p:sp>
      <p:sp>
        <p:nvSpPr>
          <p:cNvPr id="10243" name="Rectangle 3"/>
          <p:cNvSpPr>
            <a:spLocks noGrp="1" noChangeArrowheads="1"/>
          </p:cNvSpPr>
          <p:nvPr>
            <p:ph type="body" idx="1"/>
          </p:nvPr>
        </p:nvSpPr>
        <p:spPr>
          <a:xfrm>
            <a:off x="900113" y="2069145"/>
            <a:ext cx="7137272" cy="2980035"/>
          </a:xfrm>
        </p:spPr>
        <p:txBody>
          <a:bodyPr/>
          <a:lstStyle/>
          <a:p>
            <a:pPr marL="609600" indent="-609600" eaLnBrk="1" hangingPunct="1">
              <a:buFont typeface="Wingdings" pitchFamily="2" charset="2"/>
              <a:buAutoNum type="arabicPeriod"/>
            </a:pPr>
            <a:r>
              <a:rPr lang="es-MX" sz="2800" dirty="0" smtClean="0"/>
              <a:t>Sistemas de ecuaciones lineales</a:t>
            </a:r>
          </a:p>
          <a:p>
            <a:pPr marL="609600" indent="-609600" eaLnBrk="1" hangingPunct="1">
              <a:buFont typeface="Wingdings" pitchFamily="2" charset="2"/>
              <a:buAutoNum type="arabicPeriod"/>
            </a:pPr>
            <a:r>
              <a:rPr lang="es-MX" sz="2800" dirty="0" smtClean="0"/>
              <a:t>Matrices y determinantes</a:t>
            </a:r>
          </a:p>
          <a:p>
            <a:pPr marL="609600" indent="-609600" eaLnBrk="1" hangingPunct="1">
              <a:buFont typeface="Wingdings" pitchFamily="2" charset="2"/>
              <a:buAutoNum type="arabicPeriod"/>
            </a:pPr>
            <a:r>
              <a:rPr lang="es-MX" sz="2800" dirty="0" smtClean="0"/>
              <a:t>Espacios vectoriales</a:t>
            </a:r>
          </a:p>
          <a:p>
            <a:pPr marL="609600" indent="-609600" eaLnBrk="1" hangingPunct="1">
              <a:buFont typeface="Wingdings" pitchFamily="2" charset="2"/>
              <a:buAutoNum type="arabicPeriod"/>
            </a:pPr>
            <a:r>
              <a:rPr lang="es-MX" sz="2800" dirty="0" smtClean="0"/>
              <a:t>Transformaciones lineales</a:t>
            </a:r>
          </a:p>
          <a:p>
            <a:pPr marL="609600" indent="-609600" eaLnBrk="1" hangingPunct="1">
              <a:buFont typeface="Wingdings" pitchFamily="2" charset="2"/>
              <a:buAutoNum type="arabicPeriod"/>
            </a:pPr>
            <a:r>
              <a:rPr lang="es-MX" sz="2800" dirty="0" smtClean="0"/>
              <a:t>Vectores y valores característicos</a:t>
            </a:r>
            <a:endParaRPr lang="es-ES" sz="2800" dirty="0" smtClean="0"/>
          </a:p>
        </p:txBody>
      </p:sp>
    </p:spTree>
    <p:extLst>
      <p:ext uri="{BB962C8B-B14F-4D97-AF65-F5344CB8AC3E}">
        <p14:creationId xmlns:p14="http://schemas.microsoft.com/office/powerpoint/2010/main" val="3165955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box(in)">
                                      <p:cBhvr>
                                        <p:cTn id="7" dur="5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0243">
                                            <p:txEl>
                                              <p:pRg st="0" end="0"/>
                                            </p:txEl>
                                          </p:spTgt>
                                        </p:tgtEl>
                                        <p:attrNameLst>
                                          <p:attrName>style.visibility</p:attrName>
                                        </p:attrNameLst>
                                      </p:cBhvr>
                                      <p:to>
                                        <p:strVal val="visible"/>
                                      </p:to>
                                    </p:set>
                                    <p:anim to="" calcmode="lin" valueType="num">
                                      <p:cBhvr>
                                        <p:cTn id="12" dur="1" fill="hold"/>
                                        <p:tgtEl>
                                          <p:spTgt spid="1024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0243">
                                            <p:txEl>
                                              <p:pRg st="1" end="1"/>
                                            </p:txEl>
                                          </p:spTgt>
                                        </p:tgtEl>
                                        <p:attrNameLst>
                                          <p:attrName>style.visibility</p:attrName>
                                        </p:attrNameLst>
                                      </p:cBhvr>
                                      <p:to>
                                        <p:strVal val="visible"/>
                                      </p:to>
                                    </p:set>
                                    <p:anim to="" calcmode="lin" valueType="num">
                                      <p:cBhvr>
                                        <p:cTn id="17" dur="1" fill="hold"/>
                                        <p:tgtEl>
                                          <p:spTgt spid="10243">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0243">
                                            <p:txEl>
                                              <p:pRg st="2" end="2"/>
                                            </p:txEl>
                                          </p:spTgt>
                                        </p:tgtEl>
                                        <p:attrNameLst>
                                          <p:attrName>style.visibility</p:attrName>
                                        </p:attrNameLst>
                                      </p:cBhvr>
                                      <p:to>
                                        <p:strVal val="visible"/>
                                      </p:to>
                                    </p:set>
                                    <p:anim to="" calcmode="lin" valueType="num">
                                      <p:cBhvr>
                                        <p:cTn id="22" dur="1" fill="hold"/>
                                        <p:tgtEl>
                                          <p:spTgt spid="10243">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0243">
                                            <p:txEl>
                                              <p:pRg st="3" end="3"/>
                                            </p:txEl>
                                          </p:spTgt>
                                        </p:tgtEl>
                                        <p:attrNameLst>
                                          <p:attrName>style.visibility</p:attrName>
                                        </p:attrNameLst>
                                      </p:cBhvr>
                                      <p:to>
                                        <p:strVal val="visible"/>
                                      </p:to>
                                    </p:set>
                                    <p:anim to="" calcmode="lin" valueType="num">
                                      <p:cBhvr>
                                        <p:cTn id="27" dur="1" fill="hold"/>
                                        <p:tgtEl>
                                          <p:spTgt spid="10243">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0243">
                                            <p:txEl>
                                              <p:pRg st="4" end="4"/>
                                            </p:txEl>
                                          </p:spTgt>
                                        </p:tgtEl>
                                        <p:attrNameLst>
                                          <p:attrName>style.visibility</p:attrName>
                                        </p:attrNameLst>
                                      </p:cBhvr>
                                      <p:to>
                                        <p:strVal val="visible"/>
                                      </p:to>
                                    </p:set>
                                    <p:anim to="" calcmode="lin" valueType="num">
                                      <p:cBhvr>
                                        <p:cTn id="32" dur="1" fill="hold"/>
                                        <p:tgtEl>
                                          <p:spTgt spid="10243">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0" presetClass="entr" presetSubtype="0"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edge">
                                      <p:cBhvr>
                                        <p:cTn id="3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8674" grpId="0"/>
      <p:bldP spid="1024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smtClean="0">
                <a:solidFill>
                  <a:schemeClr val="tx1"/>
                </a:solidFill>
              </a:rPr>
              <a:t>Espacio vectorial</a:t>
            </a:r>
            <a:endParaRPr lang="es-MX" sz="2400" b="1" dirty="0">
              <a:solidFill>
                <a:schemeClr val="tx1"/>
              </a:solidFill>
            </a:endParaRPr>
          </a:p>
          <a:p>
            <a:pPr marL="0" indent="0" algn="just">
              <a:buNone/>
            </a:pPr>
            <a:r>
              <a:rPr lang="es-MX" sz="2200" dirty="0"/>
              <a:t>Es un conjunto de objetos , denominados </a:t>
            </a:r>
            <a:r>
              <a:rPr lang="es-MX" sz="2200" b="1" dirty="0"/>
              <a:t>vectores,</a:t>
            </a:r>
            <a:r>
              <a:rPr lang="es-MX" sz="2200" dirty="0"/>
              <a:t> junto con dos operaciones binarias llamadas suma y </a:t>
            </a:r>
            <a:r>
              <a:rPr lang="es-MX" sz="2200" b="1" dirty="0"/>
              <a:t>multiplicación por un escalar</a:t>
            </a:r>
            <a:r>
              <a:rPr lang="es-MX" sz="2200" dirty="0"/>
              <a:t> y que satisfacen las diez axiomas</a:t>
            </a:r>
          </a:p>
          <a:p>
            <a:pPr marL="0" indent="0" algn="just">
              <a:buNone/>
            </a:pPr>
            <a:endParaRPr lang="es-MX" sz="2200" dirty="0">
              <a:solidFill>
                <a:schemeClr val="tx1"/>
              </a:solidFill>
            </a:endParaRPr>
          </a:p>
        </p:txBody>
      </p:sp>
      <p:sp>
        <p:nvSpPr>
          <p:cNvPr id="5" name="Rectangle 2"/>
          <p:cNvSpPr>
            <a:spLocks noGrp="1" noChangeArrowheads="1"/>
          </p:cNvSpPr>
          <p:nvPr>
            <p:ph type="title"/>
          </p:nvPr>
        </p:nvSpPr>
        <p:spPr>
          <a:xfrm>
            <a:off x="214282" y="71414"/>
            <a:ext cx="8015288" cy="914400"/>
          </a:xfrm>
        </p:spPr>
        <p:txBody>
          <a:bodyPr/>
          <a:lstStyle/>
          <a:p>
            <a:pPr algn="l"/>
            <a:r>
              <a:rPr lang="es-MX" sz="3600" dirty="0" smtClean="0"/>
              <a:t>Espacios vectoriales</a:t>
            </a:r>
            <a:endParaRPr lang="es-ES" sz="3600" dirty="0" smtClean="0"/>
          </a:p>
        </p:txBody>
      </p:sp>
    </p:spTree>
    <p:extLst>
      <p:ext uri="{BB962C8B-B14F-4D97-AF65-F5344CB8AC3E}">
        <p14:creationId xmlns:p14="http://schemas.microsoft.com/office/powerpoint/2010/main" val="2790345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smtClean="0"/>
                  <a:t>Ax</a:t>
                </a:r>
                <a:r>
                  <a:rPr lang="es-MX" sz="2400" b="1" dirty="0" smtClean="0">
                    <a:solidFill>
                      <a:schemeClr val="tx1"/>
                    </a:solidFill>
                  </a:rPr>
                  <a:t>iomas de un espacio vectorial </a:t>
                </a:r>
              </a:p>
              <a:p>
                <a:pPr marL="400050" indent="-400050">
                  <a:buFont typeface="+mj-lt"/>
                  <a:buAutoNum type="romanUcPeriod"/>
                </a:pPr>
                <a:r>
                  <a:rPr lang="es-MX" sz="2200" dirty="0" smtClean="0">
                    <a:solidFill>
                      <a:schemeClr val="tx1"/>
                    </a:solidFill>
                  </a:rPr>
                  <a:t>si </a:t>
                </a:r>
                <a:r>
                  <a:rPr lang="es-MX" sz="2200" dirty="0">
                    <a:solidFill>
                      <a:schemeClr val="tx1"/>
                    </a:solidFill>
                  </a:rPr>
                  <a:t>x </a:t>
                </a:r>
                <a:r>
                  <a:rPr lang="az-Cyrl-AZ" sz="2200" dirty="0">
                    <a:solidFill>
                      <a:schemeClr val="tx1"/>
                    </a:solidFill>
                  </a:rPr>
                  <a:t>є</a:t>
                </a:r>
                <a:r>
                  <a:rPr lang="es-MX" sz="2200" dirty="0">
                    <a:solidFill>
                      <a:schemeClr val="tx1"/>
                    </a:solidFill>
                  </a:rPr>
                  <a:t> V y </a:t>
                </a:r>
                <a:r>
                  <a:rPr lang="es-MX" sz="2200" dirty="0" err="1">
                    <a:solidFill>
                      <a:schemeClr val="tx1"/>
                    </a:solidFill>
                  </a:rPr>
                  <a:t>Y</a:t>
                </a:r>
                <a:r>
                  <a:rPr lang="es-MX" sz="2200" dirty="0">
                    <a:solidFill>
                      <a:schemeClr val="tx1"/>
                    </a:solidFill>
                  </a:rPr>
                  <a:t> </a:t>
                </a:r>
                <a:r>
                  <a:rPr lang="az-Cyrl-AZ" sz="2200" dirty="0">
                    <a:solidFill>
                      <a:schemeClr val="tx1"/>
                    </a:solidFill>
                  </a:rPr>
                  <a:t>є</a:t>
                </a:r>
                <a:r>
                  <a:rPr lang="es-MX" sz="2200" dirty="0">
                    <a:solidFill>
                      <a:schemeClr val="tx1"/>
                    </a:solidFill>
                  </a:rPr>
                  <a:t> V, entonces x + y </a:t>
                </a:r>
                <a:r>
                  <a:rPr lang="az-Cyrl-AZ" sz="2200" dirty="0">
                    <a:solidFill>
                      <a:schemeClr val="tx1"/>
                    </a:solidFill>
                  </a:rPr>
                  <a:t>є</a:t>
                </a:r>
                <a:r>
                  <a:rPr lang="es-MX" sz="2200" dirty="0">
                    <a:solidFill>
                      <a:schemeClr val="tx1"/>
                    </a:solidFill>
                  </a:rPr>
                  <a:t> V(cerradura bajo la suma </a:t>
                </a:r>
              </a:p>
              <a:p>
                <a:pPr marL="400050" indent="-400050">
                  <a:buFont typeface="+mj-lt"/>
                  <a:buAutoNum type="romanUcPeriod"/>
                </a:pPr>
                <a:r>
                  <a:rPr lang="es-MX" sz="2200" dirty="0">
                    <a:solidFill>
                      <a:schemeClr val="tx1"/>
                    </a:solidFill>
                  </a:rPr>
                  <a:t>Para todo x, y </a:t>
                </a:r>
                <a:r>
                  <a:rPr lang="es-MX" sz="2200" dirty="0" err="1">
                    <a:solidFill>
                      <a:schemeClr val="tx1"/>
                    </a:solidFill>
                  </a:rPr>
                  <a:t>y</a:t>
                </a:r>
                <a:r>
                  <a:rPr lang="es-MX" sz="2200" dirty="0">
                    <a:solidFill>
                      <a:schemeClr val="tx1"/>
                    </a:solidFill>
                  </a:rPr>
                  <a:t> z en V , (x + y) + z = x + (y + z) (ley asociativa de la suma de vectores)</a:t>
                </a:r>
              </a:p>
              <a:p>
                <a:pPr marL="400050" indent="-400050">
                  <a:buFont typeface="+mj-lt"/>
                  <a:buAutoNum type="romanUcPeriod"/>
                </a:pPr>
                <a:r>
                  <a:rPr lang="es-MX" sz="2200" dirty="0">
                    <a:solidFill>
                      <a:schemeClr val="tx1"/>
                    </a:solidFill>
                  </a:rPr>
                  <a:t>existe un vector 0 que  </a:t>
                </a:r>
                <a:r>
                  <a:rPr lang="az-Cyrl-AZ" sz="2200" dirty="0">
                    <a:solidFill>
                      <a:schemeClr val="tx1"/>
                    </a:solidFill>
                  </a:rPr>
                  <a:t>є</a:t>
                </a:r>
                <a:r>
                  <a:rPr lang="es-MX" sz="2200" dirty="0">
                    <a:solidFill>
                      <a:schemeClr val="tx1"/>
                    </a:solidFill>
                  </a:rPr>
                  <a:t>  V tal que para todo x que  </a:t>
                </a:r>
                <a:r>
                  <a:rPr lang="az-Cyrl-AZ" sz="2200" dirty="0">
                    <a:solidFill>
                      <a:schemeClr val="tx1"/>
                    </a:solidFill>
                  </a:rPr>
                  <a:t>є</a:t>
                </a:r>
                <a:r>
                  <a:rPr lang="es-MX" sz="2200" dirty="0">
                    <a:solidFill>
                      <a:schemeClr val="tx1"/>
                    </a:solidFill>
                  </a:rPr>
                  <a:t>  V, x + 0 = 0 + x = x (vector cero o idéntico aditivo)</a:t>
                </a:r>
              </a:p>
              <a:p>
                <a:pPr marL="400050" indent="-400050">
                  <a:buFont typeface="+mj-lt"/>
                  <a:buAutoNum type="romanUcPeriod"/>
                </a:pPr>
                <a:r>
                  <a:rPr lang="es-MX" sz="2200" dirty="0">
                    <a:solidFill>
                      <a:schemeClr val="tx1"/>
                    </a:solidFill>
                  </a:rPr>
                  <a:t>Si x  </a:t>
                </a:r>
                <a:r>
                  <a:rPr lang="az-Cyrl-AZ" sz="2200" dirty="0">
                    <a:solidFill>
                      <a:schemeClr val="tx1"/>
                    </a:solidFill>
                  </a:rPr>
                  <a:t>є</a:t>
                </a:r>
                <a:r>
                  <a:rPr lang="es-MX" sz="2200" dirty="0">
                    <a:solidFill>
                      <a:schemeClr val="tx1"/>
                    </a:solidFill>
                  </a:rPr>
                  <a:t>  V , existe un vector –x  </a:t>
                </a:r>
                <a:r>
                  <a:rPr lang="az-Cyrl-AZ" sz="2200" dirty="0">
                    <a:solidFill>
                      <a:schemeClr val="tx1"/>
                    </a:solidFill>
                  </a:rPr>
                  <a:t>є</a:t>
                </a:r>
                <a:r>
                  <a:rPr lang="es-MX" sz="2200" dirty="0">
                    <a:solidFill>
                      <a:schemeClr val="tx1"/>
                    </a:solidFill>
                  </a:rPr>
                  <a:t>  V  tal que x + ( -x) = 0 (-x  inverso aditivo de x )</a:t>
                </a:r>
              </a:p>
              <a:p>
                <a:pPr marL="400050" indent="-400050">
                  <a:buFont typeface="+mj-lt"/>
                  <a:buAutoNum type="romanUcPeriod"/>
                </a:pPr>
                <a:r>
                  <a:rPr lang="es-MX" sz="2200" dirty="0">
                    <a:solidFill>
                      <a:schemeClr val="tx1"/>
                    </a:solidFill>
                  </a:rPr>
                  <a:t>Si x y </a:t>
                </a:r>
                <a:r>
                  <a:rPr lang="es-MX" sz="2200" dirty="0" err="1">
                    <a:solidFill>
                      <a:schemeClr val="tx1"/>
                    </a:solidFill>
                  </a:rPr>
                  <a:t>y</a:t>
                </a:r>
                <a:r>
                  <a:rPr lang="es-MX" sz="2200" dirty="0">
                    <a:solidFill>
                      <a:schemeClr val="tx1"/>
                    </a:solidFill>
                  </a:rPr>
                  <a:t> están en V, entonces x + y = y + x (ley conmutativa de la  suma de vectores)</a:t>
                </a:r>
              </a:p>
              <a:p>
                <a:pPr marL="400050" indent="-400050">
                  <a:buFont typeface="+mj-lt"/>
                  <a:buAutoNum type="romanUcPeriod"/>
                </a:pPr>
                <a:r>
                  <a:rPr lang="es-MX" sz="2200" dirty="0">
                    <a:solidFill>
                      <a:schemeClr val="tx1"/>
                    </a:solidFill>
                  </a:rPr>
                  <a:t>Si x  </a:t>
                </a:r>
                <a:r>
                  <a:rPr lang="az-Cyrl-AZ" sz="2200" dirty="0">
                    <a:solidFill>
                      <a:schemeClr val="tx1"/>
                    </a:solidFill>
                  </a:rPr>
                  <a:t>є</a:t>
                </a:r>
                <a:r>
                  <a:rPr lang="es-MX" sz="2200" dirty="0">
                    <a:solidFill>
                      <a:schemeClr val="tx1"/>
                    </a:solidFill>
                  </a:rPr>
                  <a:t>  V y </a:t>
                </a:r>
                <a14:m>
                  <m:oMath xmlns:m="http://schemas.openxmlformats.org/officeDocument/2006/math">
                    <m:r>
                      <a:rPr lang="es-MX" sz="2200" i="1">
                        <a:solidFill>
                          <a:schemeClr val="tx1"/>
                        </a:solidFill>
                        <a:latin typeface="Cambria Math" panose="02040503050406030204" pitchFamily="18" charset="0"/>
                        <a:ea typeface="Cambria Math" panose="02040503050406030204" pitchFamily="18" charset="0"/>
                      </a:rPr>
                      <m:t>∝</m:t>
                    </m:r>
                  </m:oMath>
                </a14:m>
                <a:r>
                  <a:rPr lang="es-MX" sz="2200" dirty="0">
                    <a:solidFill>
                      <a:schemeClr val="tx1"/>
                    </a:solidFill>
                  </a:rPr>
                  <a:t> es un escalar, entonces </a:t>
                </a:r>
                <a14:m>
                  <m:oMath xmlns:m="http://schemas.openxmlformats.org/officeDocument/2006/math">
                    <m:r>
                      <a:rPr lang="es-MX" sz="2200" i="1">
                        <a:solidFill>
                          <a:schemeClr val="tx1"/>
                        </a:solidFill>
                        <a:latin typeface="Cambria Math" panose="02040503050406030204" pitchFamily="18" charset="0"/>
                        <a:ea typeface="Cambria Math" panose="02040503050406030204" pitchFamily="18" charset="0"/>
                      </a:rPr>
                      <m:t>∝</m:t>
                    </m:r>
                    <m:r>
                      <m:rPr>
                        <m:sty m:val="p"/>
                      </m:rPr>
                      <a:rPr lang="es-MX" sz="2200">
                        <a:solidFill>
                          <a:schemeClr val="tx1"/>
                        </a:solidFill>
                        <a:latin typeface="Cambria Math" panose="02040503050406030204" pitchFamily="18" charset="0"/>
                        <a:ea typeface="Cambria Math" panose="02040503050406030204" pitchFamily="18" charset="0"/>
                      </a:rPr>
                      <m:t>x</m:t>
                    </m:r>
                  </m:oMath>
                </a14:m>
                <a:r>
                  <a:rPr lang="es-MX" sz="2200" dirty="0">
                    <a:solidFill>
                      <a:schemeClr val="tx1"/>
                    </a:solidFill>
                  </a:rPr>
                  <a:t> </a:t>
                </a:r>
                <a:r>
                  <a:rPr lang="az-Cyrl-AZ" sz="2200" dirty="0">
                    <a:solidFill>
                      <a:schemeClr val="tx1"/>
                    </a:solidFill>
                  </a:rPr>
                  <a:t>є</a:t>
                </a:r>
                <a:r>
                  <a:rPr lang="es-MX" sz="2200" dirty="0">
                    <a:solidFill>
                      <a:schemeClr val="tx1"/>
                    </a:solidFill>
                  </a:rPr>
                  <a:t> V (cerradura bajo la multiplicación por un escalar)</a:t>
                </a:r>
              </a:p>
              <a:p>
                <a:pPr marL="0" indent="0" algn="just">
                  <a:buNone/>
                </a:pPr>
                <a:endParaRPr lang="es-MX" sz="22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610"/>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a:r>
              <a:rPr lang="es-MX" sz="3600" dirty="0" smtClean="0"/>
              <a:t>Espacios vectoriales</a:t>
            </a:r>
            <a:endParaRPr lang="es-ES" sz="3600" dirty="0" smtClean="0"/>
          </a:p>
        </p:txBody>
      </p:sp>
    </p:spTree>
    <p:extLst>
      <p:ext uri="{BB962C8B-B14F-4D97-AF65-F5344CB8AC3E}">
        <p14:creationId xmlns:p14="http://schemas.microsoft.com/office/powerpoint/2010/main" val="3538955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5" end="5"/>
                                            </p:txEl>
                                          </p:spTgt>
                                        </p:tgtEl>
                                        <p:attrNameLst>
                                          <p:attrName>style.visibility</p:attrName>
                                        </p:attrNameLst>
                                      </p:cBhvr>
                                      <p:to>
                                        <p:strVal val="visible"/>
                                      </p:to>
                                    </p:set>
                                    <p:anim to="" calcmode="lin" valueType="num">
                                      <p:cBhvr>
                                        <p:cTn id="37" dur="1" fill="hold"/>
                                        <p:tgtEl>
                                          <p:spTgt spid="195587">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5587">
                                            <p:txEl>
                                              <p:pRg st="6" end="6"/>
                                            </p:txEl>
                                          </p:spTgt>
                                        </p:tgtEl>
                                        <p:attrNameLst>
                                          <p:attrName>style.visibility</p:attrName>
                                        </p:attrNameLst>
                                      </p:cBhvr>
                                      <p:to>
                                        <p:strVal val="visible"/>
                                      </p:to>
                                    </p:set>
                                    <p:anim to="" calcmode="lin" valueType="num">
                                      <p:cBhvr>
                                        <p:cTn id="42" dur="1" fill="hold"/>
                                        <p:tgtEl>
                                          <p:spTgt spid="195587">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smtClean="0">
                    <a:solidFill>
                      <a:schemeClr val="tx1"/>
                    </a:solidFill>
                  </a:rPr>
                  <a:t>Axiomas de un espacio vectorial </a:t>
                </a:r>
              </a:p>
              <a:p>
                <a:pPr marL="514350" indent="-514350">
                  <a:buFont typeface="+mj-lt"/>
                  <a:buAutoNum type="romanUcPeriod" startAt="7"/>
                </a:pPr>
                <a:r>
                  <a:rPr lang="es-MX" sz="2200" dirty="0" smtClean="0"/>
                  <a:t>si </a:t>
                </a:r>
                <a:r>
                  <a:rPr lang="es-MX" sz="2200" dirty="0"/>
                  <a:t>x y </a:t>
                </a:r>
                <a:r>
                  <a:rPr lang="es-MX" sz="2200" dirty="0" err="1"/>
                  <a:t>y</a:t>
                </a:r>
                <a:r>
                  <a:rPr lang="es-MX" sz="2200" dirty="0"/>
                  <a:t> están en V y </a:t>
                </a:r>
                <a14:m>
                  <m:oMath xmlns:m="http://schemas.openxmlformats.org/officeDocument/2006/math">
                    <m:r>
                      <a:rPr lang="es-MX" sz="2200">
                        <a:latin typeface="Cambria Math"/>
                      </a:rPr>
                      <m:t>∝</m:t>
                    </m:r>
                  </m:oMath>
                </a14:m>
                <a:r>
                  <a:rPr lang="es-MX" sz="2200" dirty="0"/>
                  <a:t> es un escalar, entonces </a:t>
                </a:r>
                <a14:m>
                  <m:oMath xmlns:m="http://schemas.openxmlformats.org/officeDocument/2006/math">
                    <m:r>
                      <a:rPr lang="es-MX" sz="2200">
                        <a:latin typeface="Cambria Math"/>
                      </a:rPr>
                      <m:t>∝</m:t>
                    </m:r>
                  </m:oMath>
                </a14:m>
                <a:r>
                  <a:rPr lang="es-MX" sz="2200" dirty="0"/>
                  <a:t> ( x +y )= </a:t>
                </a:r>
                <a14:m>
                  <m:oMath xmlns:m="http://schemas.openxmlformats.org/officeDocument/2006/math">
                    <m:r>
                      <a:rPr lang="es-MX" sz="2200">
                        <a:latin typeface="Cambria Math"/>
                      </a:rPr>
                      <m:t>∝</m:t>
                    </m:r>
                    <m:r>
                      <m:rPr>
                        <m:sty m:val="p"/>
                      </m:rPr>
                      <a:rPr lang="es-MX" sz="2200">
                        <a:latin typeface="Cambria Math"/>
                      </a:rPr>
                      <m:t>x</m:t>
                    </m:r>
                    <m:r>
                      <a:rPr lang="es-MX" sz="2200">
                        <a:latin typeface="Cambria Math"/>
                      </a:rPr>
                      <m:t>+∝</m:t>
                    </m:r>
                  </m:oMath>
                </a14:m>
                <a:r>
                  <a:rPr lang="es-MX" sz="2200" dirty="0"/>
                  <a:t>y ( primera ley distributiva)</a:t>
                </a:r>
              </a:p>
              <a:p>
                <a:pPr marL="400050" indent="-400050">
                  <a:buFont typeface="+mj-lt"/>
                  <a:buAutoNum type="romanUcPeriod" startAt="7"/>
                </a:pPr>
                <a:r>
                  <a:rPr lang="es-MX" sz="2200" dirty="0"/>
                  <a:t> </a:t>
                </a:r>
                <a:r>
                  <a:rPr lang="es-MX" sz="2200" dirty="0" smtClean="0"/>
                  <a:t>si </a:t>
                </a:r>
                <a:r>
                  <a:rPr lang="es-MX" sz="2200" dirty="0"/>
                  <a:t>x </a:t>
                </a:r>
                <a:r>
                  <a:rPr lang="az-Cyrl-AZ" sz="2200" dirty="0"/>
                  <a:t>є</a:t>
                </a:r>
                <a:r>
                  <a:rPr lang="es-MX" sz="2200" dirty="0"/>
                  <a:t> V y </a:t>
                </a:r>
                <a14:m>
                  <m:oMath xmlns:m="http://schemas.openxmlformats.org/officeDocument/2006/math">
                    <m:r>
                      <a:rPr lang="es-MX" sz="2200">
                        <a:latin typeface="Cambria Math"/>
                      </a:rPr>
                      <m:t>∝</m:t>
                    </m:r>
                  </m:oMath>
                </a14:m>
                <a:r>
                  <a:rPr lang="es-MX" sz="2200" dirty="0"/>
                  <a:t>  y </a:t>
                </a:r>
                <a:r>
                  <a:rPr lang="el-GR" sz="2200" dirty="0"/>
                  <a:t>β</a:t>
                </a:r>
                <a:r>
                  <a:rPr lang="es-MX" sz="2200" dirty="0"/>
                  <a:t> son escalares, entones (</a:t>
                </a:r>
                <a14:m>
                  <m:oMath xmlns:m="http://schemas.openxmlformats.org/officeDocument/2006/math">
                    <m:r>
                      <a:rPr lang="es-MX" sz="2200">
                        <a:latin typeface="Cambria Math"/>
                      </a:rPr>
                      <m:t>∝</m:t>
                    </m:r>
                  </m:oMath>
                </a14:m>
                <a:r>
                  <a:rPr lang="es-MX" sz="2200" dirty="0"/>
                  <a:t>  + </a:t>
                </a:r>
                <a:r>
                  <a:rPr lang="el-GR" sz="2200" dirty="0"/>
                  <a:t>β</a:t>
                </a:r>
                <a:r>
                  <a:rPr lang="es-MX" sz="2200" dirty="0"/>
                  <a:t> )x = </a:t>
                </a:r>
                <a14:m>
                  <m:oMath xmlns:m="http://schemas.openxmlformats.org/officeDocument/2006/math">
                    <m:r>
                      <a:rPr lang="es-MX" sz="2200">
                        <a:latin typeface="Cambria Math"/>
                      </a:rPr>
                      <m:t>∝</m:t>
                    </m:r>
                  </m:oMath>
                </a14:m>
                <a:r>
                  <a:rPr lang="es-MX" sz="2200" dirty="0"/>
                  <a:t>x  + </a:t>
                </a:r>
                <a:r>
                  <a:rPr lang="el-GR" sz="2200" dirty="0"/>
                  <a:t>β</a:t>
                </a:r>
                <a:r>
                  <a:rPr lang="es-MX" sz="2200" dirty="0"/>
                  <a:t>x (segunda ley distributiva)</a:t>
                </a:r>
              </a:p>
              <a:p>
                <a:pPr marL="400050" indent="-400050">
                  <a:buFont typeface="+mj-lt"/>
                  <a:buAutoNum type="romanUcPeriod" startAt="7"/>
                </a:pPr>
                <a:r>
                  <a:rPr lang="es-MX" sz="2200" dirty="0" smtClean="0"/>
                  <a:t>si </a:t>
                </a:r>
                <a:r>
                  <a:rPr lang="es-MX" sz="2200" dirty="0"/>
                  <a:t>x </a:t>
                </a:r>
                <a:r>
                  <a:rPr lang="az-Cyrl-AZ" sz="2200" dirty="0"/>
                  <a:t>є</a:t>
                </a:r>
                <a:r>
                  <a:rPr lang="es-MX" sz="2200" dirty="0"/>
                  <a:t> V y </a:t>
                </a:r>
                <a14:m>
                  <m:oMath xmlns:m="http://schemas.openxmlformats.org/officeDocument/2006/math">
                    <m:r>
                      <a:rPr lang="es-MX" sz="2200">
                        <a:latin typeface="Cambria Math"/>
                      </a:rPr>
                      <m:t>∝</m:t>
                    </m:r>
                  </m:oMath>
                </a14:m>
                <a:r>
                  <a:rPr lang="es-MX" sz="2200" dirty="0"/>
                  <a:t>  y </a:t>
                </a:r>
                <a:r>
                  <a:rPr lang="el-GR" sz="2200" dirty="0"/>
                  <a:t>β</a:t>
                </a:r>
                <a:r>
                  <a:rPr lang="es-MX" sz="2200" dirty="0"/>
                  <a:t>  son escalares, entonces </a:t>
                </a:r>
                <a14:m>
                  <m:oMath xmlns:m="http://schemas.openxmlformats.org/officeDocument/2006/math">
                    <m:r>
                      <a:rPr lang="es-MX" sz="2200">
                        <a:latin typeface="Cambria Math"/>
                      </a:rPr>
                      <m:t>∝</m:t>
                    </m:r>
                  </m:oMath>
                </a14:m>
                <a:r>
                  <a:rPr lang="es-MX" sz="2200" dirty="0"/>
                  <a:t> (</a:t>
                </a:r>
                <a:r>
                  <a:rPr lang="el-GR" sz="2200" dirty="0"/>
                  <a:t>β</a:t>
                </a:r>
                <a:r>
                  <a:rPr lang="es-MX" sz="2200" dirty="0"/>
                  <a:t>x) = (</a:t>
                </a:r>
                <a14:m>
                  <m:oMath xmlns:m="http://schemas.openxmlformats.org/officeDocument/2006/math">
                    <m:r>
                      <a:rPr lang="es-MX" sz="2200">
                        <a:latin typeface="Cambria Math"/>
                      </a:rPr>
                      <m:t>∝</m:t>
                    </m:r>
                  </m:oMath>
                </a14:m>
                <a:r>
                  <a:rPr lang="el-GR" sz="2200" dirty="0"/>
                  <a:t>β</a:t>
                </a:r>
                <a:r>
                  <a:rPr lang="es-MX" sz="2200" dirty="0"/>
                  <a:t>)x (ley asociativa de la multiplicación por escalares )</a:t>
                </a:r>
              </a:p>
              <a:p>
                <a:pPr marL="400050" indent="-400050">
                  <a:buFont typeface="+mj-lt"/>
                  <a:buAutoNum type="romanUcPeriod" startAt="7"/>
                </a:pPr>
                <a:r>
                  <a:rPr lang="es-MX" sz="2200" dirty="0" smtClean="0"/>
                  <a:t>para </a:t>
                </a:r>
                <a:r>
                  <a:rPr lang="es-MX" sz="2200" dirty="0"/>
                  <a:t>cada vector x </a:t>
                </a:r>
                <a:r>
                  <a:rPr lang="az-Cyrl-AZ" sz="2200" dirty="0"/>
                  <a:t>є</a:t>
                </a:r>
                <a:r>
                  <a:rPr lang="es-MX" sz="2200" dirty="0"/>
                  <a:t> V, 1x = x  </a:t>
                </a:r>
              </a:p>
              <a:p>
                <a:pPr marL="400050" indent="-400050">
                  <a:buFont typeface="+mj-lt"/>
                  <a:buAutoNum type="romanUcPeriod" startAt="7"/>
                </a:pPr>
                <a:endParaRPr lang="es-MX" sz="2200" dirty="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a:r>
              <a:rPr lang="es-MX" sz="3600" dirty="0" smtClean="0"/>
              <a:t>Espacios vectoriales</a:t>
            </a:r>
            <a:endParaRPr lang="es-ES" sz="3600" dirty="0" smtClean="0"/>
          </a:p>
        </p:txBody>
      </p:sp>
    </p:spTree>
    <p:extLst>
      <p:ext uri="{BB962C8B-B14F-4D97-AF65-F5344CB8AC3E}">
        <p14:creationId xmlns:p14="http://schemas.microsoft.com/office/powerpoint/2010/main" val="3592255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eaLnBrk="1" hangingPunct="1">
                  <a:buFont typeface="Wingdings" pitchFamily="2" charset="2"/>
                  <a:buNone/>
                </a:pPr>
                <a:r>
                  <a:rPr lang="es-MX" sz="2400" b="1" dirty="0"/>
                  <a:t>T</a:t>
                </a:r>
                <a:r>
                  <a:rPr lang="es-MX" sz="2400" b="1" dirty="0" smtClean="0">
                    <a:solidFill>
                      <a:schemeClr val="tx1"/>
                    </a:solidFill>
                  </a:rPr>
                  <a:t>eoremas </a:t>
                </a:r>
                <a:r>
                  <a:rPr lang="es-MX" sz="2400" b="1" dirty="0">
                    <a:solidFill>
                      <a:schemeClr val="tx1"/>
                    </a:solidFill>
                  </a:rPr>
                  <a:t>para un espacio vectorial</a:t>
                </a:r>
              </a:p>
              <a:p>
                <a:pPr marL="400050" indent="-400050">
                  <a:buFont typeface="+mj-lt"/>
                  <a:buAutoNum type="romanUcPeriod"/>
                </a:pPr>
                <a14:m>
                  <m:oMath xmlns:m="http://schemas.openxmlformats.org/officeDocument/2006/math">
                    <m:r>
                      <a:rPr lang="es-MX" sz="2400" i="0">
                        <a:solidFill>
                          <a:schemeClr val="tx1"/>
                        </a:solidFill>
                        <a:latin typeface="Cambria Math" panose="02040503050406030204" pitchFamily="18" charset="0"/>
                        <a:ea typeface="Cambria Math" panose="02040503050406030204" pitchFamily="18" charset="0"/>
                      </a:rPr>
                      <m:t>∝0=0 </m:t>
                    </m:r>
                    <m:r>
                      <m:rPr>
                        <m:sty m:val="p"/>
                      </m:rPr>
                      <a:rPr lang="es-MX" sz="2400" i="0">
                        <a:solidFill>
                          <a:schemeClr val="tx1"/>
                        </a:solidFill>
                        <a:latin typeface="Cambria Math" panose="02040503050406030204" pitchFamily="18" charset="0"/>
                        <a:ea typeface="Cambria Math" panose="02040503050406030204" pitchFamily="18" charset="0"/>
                      </a:rPr>
                      <m:t>para</m:t>
                    </m:r>
                    <m:r>
                      <a:rPr lang="es-MX" sz="2400" i="0">
                        <a:solidFill>
                          <a:schemeClr val="tx1"/>
                        </a:solidFill>
                        <a:latin typeface="Cambria Math" panose="02040503050406030204" pitchFamily="18" charset="0"/>
                        <a:ea typeface="Cambria Math" panose="02040503050406030204" pitchFamily="18" charset="0"/>
                      </a:rPr>
                      <m:t> </m:t>
                    </m:r>
                    <m:r>
                      <m:rPr>
                        <m:sty m:val="p"/>
                      </m:rPr>
                      <a:rPr lang="es-MX" sz="2400" i="0">
                        <a:solidFill>
                          <a:schemeClr val="tx1"/>
                        </a:solidFill>
                        <a:latin typeface="Cambria Math" panose="02040503050406030204" pitchFamily="18" charset="0"/>
                        <a:ea typeface="Cambria Math" panose="02040503050406030204" pitchFamily="18" charset="0"/>
                      </a:rPr>
                      <m:t>todo</m:t>
                    </m:r>
                    <m:r>
                      <a:rPr lang="es-MX" sz="2400" i="0">
                        <a:solidFill>
                          <a:schemeClr val="tx1"/>
                        </a:solidFill>
                        <a:latin typeface="Cambria Math" panose="02040503050406030204" pitchFamily="18" charset="0"/>
                        <a:ea typeface="Cambria Math" panose="02040503050406030204" pitchFamily="18" charset="0"/>
                      </a:rPr>
                      <m:t> </m:t>
                    </m:r>
                    <m:r>
                      <m:rPr>
                        <m:sty m:val="p"/>
                      </m:rPr>
                      <a:rPr lang="es-MX" sz="2400" i="0">
                        <a:solidFill>
                          <a:schemeClr val="tx1"/>
                        </a:solidFill>
                        <a:latin typeface="Cambria Math" panose="02040503050406030204" pitchFamily="18" charset="0"/>
                        <a:ea typeface="Cambria Math" panose="02040503050406030204" pitchFamily="18" charset="0"/>
                      </a:rPr>
                      <m:t>escalar</m:t>
                    </m:r>
                    <m:r>
                      <a:rPr lang="es-MX" sz="2400" i="0">
                        <a:solidFill>
                          <a:schemeClr val="tx1"/>
                        </a:solidFill>
                        <a:latin typeface="Cambria Math" panose="02040503050406030204" pitchFamily="18" charset="0"/>
                        <a:ea typeface="Cambria Math" panose="02040503050406030204" pitchFamily="18" charset="0"/>
                      </a:rPr>
                      <m:t> ∝</m:t>
                    </m:r>
                  </m:oMath>
                </a14:m>
                <a:endParaRPr lang="es-MX" sz="2400" dirty="0">
                  <a:solidFill>
                    <a:schemeClr val="tx1"/>
                  </a:solidFill>
                </a:endParaRPr>
              </a:p>
              <a:p>
                <a:pPr marL="400050" indent="-400050">
                  <a:buFont typeface="+mj-lt"/>
                  <a:buAutoNum type="romanUcPeriod"/>
                </a:pPr>
                <a:r>
                  <a:rPr lang="es-MX" sz="2400" dirty="0">
                    <a:solidFill>
                      <a:schemeClr val="tx1"/>
                    </a:solidFill>
                  </a:rPr>
                  <a:t>0 </a:t>
                </a:r>
                <a14:m>
                  <m:oMath xmlns:m="http://schemas.openxmlformats.org/officeDocument/2006/math">
                    <m:r>
                      <a:rPr lang="es-MX" sz="2400" i="1">
                        <a:solidFill>
                          <a:schemeClr val="tx1"/>
                        </a:solidFill>
                        <a:latin typeface="Cambria Math" panose="02040503050406030204" pitchFamily="18" charset="0"/>
                        <a:ea typeface="Cambria Math" panose="02040503050406030204" pitchFamily="18" charset="0"/>
                      </a:rPr>
                      <m:t>∙</m:t>
                    </m:r>
                  </m:oMath>
                </a14:m>
                <a:r>
                  <a:rPr lang="es-MX" sz="2400" dirty="0">
                    <a:solidFill>
                      <a:schemeClr val="tx1"/>
                    </a:solidFill>
                  </a:rPr>
                  <a:t> x = 0 para todo x </a:t>
                </a:r>
                <a14:m>
                  <m:oMath xmlns:m="http://schemas.openxmlformats.org/officeDocument/2006/math">
                    <m:r>
                      <a:rPr lang="es-MX" sz="2400" i="1">
                        <a:solidFill>
                          <a:schemeClr val="tx1"/>
                        </a:solidFill>
                        <a:latin typeface="Cambria Math" panose="02040503050406030204" pitchFamily="18" charset="0"/>
                        <a:ea typeface="Cambria Math" panose="02040503050406030204" pitchFamily="18" charset="0"/>
                      </a:rPr>
                      <m:t>∈</m:t>
                    </m:r>
                  </m:oMath>
                </a14:m>
                <a:r>
                  <a:rPr lang="es-MX" sz="2400" dirty="0">
                    <a:solidFill>
                      <a:schemeClr val="tx1"/>
                    </a:solidFill>
                  </a:rPr>
                  <a:t> V</a:t>
                </a:r>
              </a:p>
              <a:p>
                <a:pPr marL="400050" indent="-400050">
                  <a:buFont typeface="+mj-lt"/>
                  <a:buAutoNum type="romanUcPeriod"/>
                </a:pPr>
                <a:r>
                  <a:rPr lang="es-MX" sz="2400" dirty="0">
                    <a:solidFill>
                      <a:schemeClr val="tx1"/>
                    </a:solidFill>
                  </a:rPr>
                  <a:t>Si </a:t>
                </a:r>
                <a14:m>
                  <m:oMath xmlns:m="http://schemas.openxmlformats.org/officeDocument/2006/math">
                    <m:r>
                      <a:rPr lang="es-MX" sz="2400" i="1">
                        <a:solidFill>
                          <a:schemeClr val="tx1"/>
                        </a:solidFill>
                        <a:latin typeface="Cambria Math" panose="02040503050406030204" pitchFamily="18" charset="0"/>
                        <a:ea typeface="Cambria Math" panose="02040503050406030204" pitchFamily="18" charset="0"/>
                      </a:rPr>
                      <m:t>∝</m:t>
                    </m:r>
                  </m:oMath>
                </a14:m>
                <a:r>
                  <a:rPr lang="es-MX" sz="2400" dirty="0">
                    <a:solidFill>
                      <a:schemeClr val="tx1"/>
                    </a:solidFill>
                  </a:rPr>
                  <a:t> x = 0, entonces </a:t>
                </a:r>
                <a14:m>
                  <m:oMath xmlns:m="http://schemas.openxmlformats.org/officeDocument/2006/math">
                    <m:r>
                      <a:rPr lang="es-MX" sz="2400" i="1">
                        <a:solidFill>
                          <a:schemeClr val="tx1"/>
                        </a:solidFill>
                        <a:latin typeface="Cambria Math" panose="02040503050406030204" pitchFamily="18" charset="0"/>
                        <a:ea typeface="Cambria Math" panose="02040503050406030204" pitchFamily="18" charset="0"/>
                      </a:rPr>
                      <m:t>∝</m:t>
                    </m:r>
                  </m:oMath>
                </a14:m>
                <a:r>
                  <a:rPr lang="es-MX" sz="2400" dirty="0">
                    <a:solidFill>
                      <a:schemeClr val="tx1"/>
                    </a:solidFill>
                  </a:rPr>
                  <a:t> = 0 o x = 0</a:t>
                </a:r>
              </a:p>
              <a:p>
                <a:pPr marL="400050" indent="-400050">
                  <a:buFont typeface="+mj-lt"/>
                  <a:buAutoNum type="romanUcPeriod"/>
                </a:pPr>
                <a:r>
                  <a:rPr lang="es-MX" sz="2400" dirty="0">
                    <a:solidFill>
                      <a:schemeClr val="tx1"/>
                    </a:solidFill>
                  </a:rPr>
                  <a:t>(-1)x = -x para todo x </a:t>
                </a:r>
                <a:r>
                  <a:rPr lang="az-Cyrl-AZ" sz="2400" dirty="0">
                    <a:solidFill>
                      <a:schemeClr val="tx1"/>
                    </a:solidFill>
                  </a:rPr>
                  <a:t>є</a:t>
                </a:r>
                <a:r>
                  <a:rPr lang="es-MX" sz="2400" dirty="0">
                    <a:solidFill>
                      <a:schemeClr val="tx1"/>
                    </a:solidFill>
                  </a:rPr>
                  <a:t> V </a:t>
                </a:r>
              </a:p>
              <a:p>
                <a:pPr marL="0" indent="0">
                  <a:buNone/>
                </a:pPr>
                <a:endParaRPr lang="es-MX" sz="2400" dirty="0">
                  <a:solidFill>
                    <a:schemeClr val="tx1"/>
                  </a:solidFill>
                </a:endParaRPr>
              </a:p>
              <a:p>
                <a:endParaRPr lang="es-MX" sz="2400" dirty="0">
                  <a:solidFill>
                    <a:schemeClr val="tx1"/>
                  </a:solidFill>
                </a:endParaRPr>
              </a:p>
              <a:p>
                <a:pPr marL="0" indent="0" algn="just">
                  <a:buNone/>
                </a:pPr>
                <a:endParaRPr lang="es-MX" sz="22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a:r>
              <a:rPr lang="es-MX" sz="3600" dirty="0"/>
              <a:t>Espacios vectoriales</a:t>
            </a:r>
            <a:endParaRPr lang="es-ES" sz="3600" dirty="0" smtClean="0"/>
          </a:p>
        </p:txBody>
      </p:sp>
    </p:spTree>
    <p:extLst>
      <p:ext uri="{BB962C8B-B14F-4D97-AF65-F5344CB8AC3E}">
        <p14:creationId xmlns:p14="http://schemas.microsoft.com/office/powerpoint/2010/main" val="749072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err="1"/>
                  <a:t>S</a:t>
                </a:r>
                <a:r>
                  <a:rPr lang="es-MX" sz="2400" b="1" dirty="0" err="1" smtClean="0"/>
                  <a:t>ubespacios</a:t>
                </a:r>
                <a:endParaRPr lang="es-MX" sz="2400" b="1" dirty="0"/>
              </a:p>
              <a:p>
                <a:pPr marL="0" indent="0">
                  <a:buNone/>
                </a:pPr>
                <a:r>
                  <a:rPr lang="es-MX" sz="2400" dirty="0">
                    <a:solidFill>
                      <a:schemeClr val="tx1"/>
                    </a:solidFill>
                  </a:rPr>
                  <a:t>Sea H  un subconjunto no vacío en un espacio vectorial V y suponga que H es en si un espacio vectorial bajo las operaciones de suma y multiplicación por un escalar definidas en V, </a:t>
                </a:r>
                <a:r>
                  <a:rPr lang="es-MX" sz="2400" dirty="0" smtClean="0">
                    <a:solidFill>
                      <a:schemeClr val="tx1"/>
                    </a:solidFill>
                  </a:rPr>
                  <a:t>entonces </a:t>
                </a:r>
                <a:r>
                  <a:rPr lang="es-MX" sz="2400" dirty="0">
                    <a:solidFill>
                      <a:schemeClr val="tx1"/>
                    </a:solidFill>
                  </a:rPr>
                  <a:t>se dice que H es un subespacio de </a:t>
                </a:r>
                <a:r>
                  <a:rPr lang="es-MX" sz="2400" dirty="0" smtClean="0">
                    <a:solidFill>
                      <a:schemeClr val="tx1"/>
                    </a:solidFill>
                  </a:rPr>
                  <a:t>V.</a:t>
                </a:r>
                <a:endParaRPr lang="es-MX" sz="2400" dirty="0">
                  <a:solidFill>
                    <a:schemeClr val="tx1"/>
                  </a:solidFill>
                </a:endParaRPr>
              </a:p>
              <a:p>
                <a:endParaRPr lang="es-MX" sz="2400" dirty="0">
                  <a:solidFill>
                    <a:schemeClr val="tx1"/>
                  </a:solidFill>
                </a:endParaRPr>
              </a:p>
              <a:p>
                <a:pPr marL="0" indent="0">
                  <a:buNone/>
                </a:pPr>
                <a:r>
                  <a:rPr lang="es-MX" sz="2400" b="1" dirty="0" smtClean="0"/>
                  <a:t>Combinación lineal</a:t>
                </a:r>
              </a:p>
              <a:p>
                <a:pPr marL="0" indent="0">
                  <a:buNone/>
                </a:pPr>
                <a:r>
                  <a:rPr lang="es-MX" sz="2400" dirty="0" smtClean="0">
                    <a:solidFill>
                      <a:schemeClr val="tx1"/>
                    </a:solidFill>
                  </a:rPr>
                  <a:t>Sean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𝑉</m:t>
                        </m:r>
                      </m:e>
                      <m:sub>
                        <m:r>
                          <a:rPr lang="es-MX" sz="2400" i="1">
                            <a:solidFill>
                              <a:schemeClr val="tx1"/>
                            </a:solidFill>
                            <a:latin typeface="Cambria Math" panose="02040503050406030204" pitchFamily="18" charset="0"/>
                          </a:rPr>
                          <m:t>1, </m:t>
                        </m:r>
                      </m:sub>
                    </m:sSub>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𝑉</m:t>
                        </m:r>
                      </m:e>
                      <m:sub>
                        <m:r>
                          <a:rPr lang="es-MX" sz="2400" i="1">
                            <a:solidFill>
                              <a:schemeClr val="tx1"/>
                            </a:solidFill>
                            <a:latin typeface="Cambria Math" panose="02040503050406030204" pitchFamily="18" charset="0"/>
                          </a:rPr>
                          <m:t>2</m:t>
                        </m:r>
                      </m:sub>
                    </m:sSub>
                    <m:r>
                      <a:rPr lang="es-MX" sz="240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𝑉</m:t>
                        </m:r>
                      </m:e>
                      <m:sub>
                        <m:r>
                          <a:rPr lang="es-MX" sz="2400" i="1">
                            <a:solidFill>
                              <a:schemeClr val="tx1"/>
                            </a:solidFill>
                            <a:latin typeface="Cambria Math" panose="02040503050406030204" pitchFamily="18" charset="0"/>
                          </a:rPr>
                          <m:t>𝑛</m:t>
                        </m:r>
                      </m:sub>
                    </m:sSub>
                  </m:oMath>
                </a14:m>
                <a:r>
                  <a:rPr lang="es-MX" sz="2400" dirty="0">
                    <a:solidFill>
                      <a:schemeClr val="tx1"/>
                    </a:solidFill>
                  </a:rPr>
                  <a:t> vectores en un espacio vectorial V, </a:t>
                </a:r>
                <a:r>
                  <a:rPr lang="es-MX" sz="2400" dirty="0" smtClean="0">
                    <a:solidFill>
                      <a:schemeClr val="tx1"/>
                    </a:solidFill>
                  </a:rPr>
                  <a:t>entonces </a:t>
                </a:r>
                <a:r>
                  <a:rPr lang="es-MX" sz="2400" dirty="0">
                    <a:solidFill>
                      <a:schemeClr val="tx1"/>
                    </a:solidFill>
                  </a:rPr>
                  <a:t>cualquier vector de la forma </a:t>
                </a:r>
              </a:p>
              <a:p>
                <a:pPr marL="0" indent="0" algn="ctr">
                  <a:buNone/>
                </a:pP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m:t>
                        </m:r>
                      </m:sub>
                    </m:sSub>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𝑣</m:t>
                        </m:r>
                      </m:e>
                      <m:sub>
                        <m:r>
                          <a:rPr lang="es-MX" sz="2400" i="1">
                            <a:solidFill>
                              <a:schemeClr val="tx1"/>
                            </a:solidFill>
                            <a:latin typeface="Cambria Math" panose="02040503050406030204" pitchFamily="18" charset="0"/>
                          </a:rPr>
                          <m:t>1</m:t>
                        </m:r>
                      </m:sub>
                    </m:sSub>
                    <m:r>
                      <a:rPr lang="es-MX" sz="240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m:t>
                        </m:r>
                      </m:sub>
                    </m:sSub>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𝑣</m:t>
                        </m:r>
                      </m:e>
                      <m:sub>
                        <m:r>
                          <a:rPr lang="es-MX" sz="2400" i="1">
                            <a:solidFill>
                              <a:schemeClr val="tx1"/>
                            </a:solidFill>
                            <a:latin typeface="Cambria Math" panose="02040503050406030204" pitchFamily="18" charset="0"/>
                          </a:rPr>
                          <m:t>2</m:t>
                        </m:r>
                      </m:sub>
                    </m:sSub>
                    <m:r>
                      <a:rPr lang="es-MX" sz="240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𝑛</m:t>
                        </m:r>
                      </m:sub>
                    </m:sSub>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𝑣</m:t>
                        </m:r>
                      </m:e>
                      <m:sub>
                        <m:r>
                          <a:rPr lang="es-MX" sz="2400" i="1">
                            <a:solidFill>
                              <a:schemeClr val="tx1"/>
                            </a:solidFill>
                            <a:latin typeface="Cambria Math" panose="02040503050406030204" pitchFamily="18" charset="0"/>
                          </a:rPr>
                          <m:t>𝑛</m:t>
                        </m:r>
                      </m:sub>
                    </m:sSub>
                  </m:oMath>
                </a14:m>
                <a:r>
                  <a:rPr lang="es-MX" sz="2400" dirty="0">
                    <a:solidFill>
                      <a:schemeClr val="tx1"/>
                    </a:solidFill>
                  </a:rPr>
                  <a:t> </a:t>
                </a:r>
              </a:p>
              <a:p>
                <a:pPr marL="0" indent="0">
                  <a:buNone/>
                </a:pPr>
                <a:r>
                  <a:rPr lang="es-MX" sz="2400" dirty="0">
                    <a:solidFill>
                      <a:schemeClr val="tx1"/>
                    </a:solidFill>
                  </a:rPr>
                  <a:t>Donde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1, </m:t>
                        </m:r>
                      </m:sub>
                    </m:sSub>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m:t>
                        </m:r>
                      </m:sub>
                    </m:sSub>
                    <m:r>
                      <a:rPr lang="es-MX" sz="240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𝑛</m:t>
                        </m:r>
                      </m:sub>
                    </m:sSub>
                  </m:oMath>
                </a14:m>
                <a:r>
                  <a:rPr lang="es-MX" sz="2400" dirty="0">
                    <a:solidFill>
                      <a:schemeClr val="tx1"/>
                    </a:solidFill>
                  </a:rPr>
                  <a:t> son escalares se denomina una combinación lineal de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𝑉</m:t>
                        </m:r>
                      </m:e>
                      <m:sub>
                        <m:r>
                          <a:rPr lang="es-MX" sz="2400" i="1">
                            <a:solidFill>
                              <a:schemeClr val="tx1"/>
                            </a:solidFill>
                            <a:latin typeface="Cambria Math" panose="02040503050406030204" pitchFamily="18" charset="0"/>
                          </a:rPr>
                          <m:t>1, </m:t>
                        </m:r>
                      </m:sub>
                    </m:sSub>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𝑉</m:t>
                        </m:r>
                      </m:e>
                      <m:sub>
                        <m:r>
                          <a:rPr lang="es-MX" sz="2400" i="1">
                            <a:solidFill>
                              <a:schemeClr val="tx1"/>
                            </a:solidFill>
                            <a:latin typeface="Cambria Math" panose="02040503050406030204" pitchFamily="18" charset="0"/>
                          </a:rPr>
                          <m:t>2</m:t>
                        </m:r>
                      </m:sub>
                    </m:sSub>
                    <m:r>
                      <a:rPr lang="es-MX" sz="240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𝑉</m:t>
                        </m:r>
                      </m:e>
                      <m:sub>
                        <m:r>
                          <a:rPr lang="es-MX" sz="2400" i="1">
                            <a:solidFill>
                              <a:schemeClr val="tx1"/>
                            </a:solidFill>
                            <a:latin typeface="Cambria Math" panose="02040503050406030204" pitchFamily="18" charset="0"/>
                          </a:rPr>
                          <m:t>𝑛</m:t>
                        </m:r>
                      </m:sub>
                    </m:sSub>
                  </m:oMath>
                </a14:m>
                <a:r>
                  <a:rPr lang="es-MX" sz="2400" dirty="0">
                    <a:solidFill>
                      <a:schemeClr val="tx1"/>
                    </a:solidFill>
                  </a:rPr>
                  <a:t>.</a:t>
                </a:r>
              </a:p>
              <a:p>
                <a:pPr marL="400050" indent="-400050">
                  <a:buFont typeface="+mj-lt"/>
                  <a:buAutoNum type="romanUcPeriod"/>
                </a:pPr>
                <a:endParaRPr lang="es-MX" sz="2400" dirty="0">
                  <a:solidFill>
                    <a:schemeClr val="tx1"/>
                  </a:solidFill>
                </a:endParaRPr>
              </a:p>
              <a:p>
                <a:endParaRPr lang="es-MX" sz="2400" dirty="0">
                  <a:solidFill>
                    <a:schemeClr val="tx1"/>
                  </a:solidFill>
                </a:endParaRPr>
              </a:p>
              <a:p>
                <a:pPr marL="0" indent="0" algn="just">
                  <a:buNone/>
                </a:pPr>
                <a:endParaRPr lang="es-MX" sz="22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a:r>
              <a:rPr lang="es-MX" sz="3600" dirty="0"/>
              <a:t>Espacios vectoriales</a:t>
            </a:r>
            <a:endParaRPr lang="es-ES" sz="3600" dirty="0" smtClean="0"/>
          </a:p>
        </p:txBody>
      </p:sp>
    </p:spTree>
    <p:extLst>
      <p:ext uri="{BB962C8B-B14F-4D97-AF65-F5344CB8AC3E}">
        <p14:creationId xmlns:p14="http://schemas.microsoft.com/office/powerpoint/2010/main" val="3208062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3" end="3"/>
                                            </p:txEl>
                                          </p:spTgt>
                                        </p:tgtEl>
                                        <p:attrNameLst>
                                          <p:attrName>style.visibility</p:attrName>
                                        </p:attrNameLst>
                                      </p:cBhvr>
                                      <p:to>
                                        <p:strVal val="visible"/>
                                      </p:to>
                                    </p:set>
                                    <p:anim to="" calcmode="lin" valueType="num">
                                      <p:cBhvr>
                                        <p:cTn id="22" dur="1" fill="hold"/>
                                        <p:tgtEl>
                                          <p:spTgt spid="19558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4" end="4"/>
                                            </p:txEl>
                                          </p:spTgt>
                                        </p:tgtEl>
                                        <p:attrNameLst>
                                          <p:attrName>style.visibility</p:attrName>
                                        </p:attrNameLst>
                                      </p:cBhvr>
                                      <p:to>
                                        <p:strVal val="visible"/>
                                      </p:to>
                                    </p:set>
                                    <p:anim to="" calcmode="lin" valueType="num">
                                      <p:cBhvr>
                                        <p:cTn id="27" dur="1" fill="hold"/>
                                        <p:tgtEl>
                                          <p:spTgt spid="19558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5" end="5"/>
                                            </p:txEl>
                                          </p:spTgt>
                                        </p:tgtEl>
                                        <p:attrNameLst>
                                          <p:attrName>style.visibility</p:attrName>
                                        </p:attrNameLst>
                                      </p:cBhvr>
                                      <p:to>
                                        <p:strVal val="visible"/>
                                      </p:to>
                                    </p:set>
                                    <p:anim to="" calcmode="lin" valueType="num">
                                      <p:cBhvr>
                                        <p:cTn id="32" dur="1" fill="hold"/>
                                        <p:tgtEl>
                                          <p:spTgt spid="195587">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6" end="6"/>
                                            </p:txEl>
                                          </p:spTgt>
                                        </p:tgtEl>
                                        <p:attrNameLst>
                                          <p:attrName>style.visibility</p:attrName>
                                        </p:attrNameLst>
                                      </p:cBhvr>
                                      <p:to>
                                        <p:strVal val="visible"/>
                                      </p:to>
                                    </p:set>
                                    <p:anim to="" calcmode="lin" valueType="num">
                                      <p:cBhvr>
                                        <p:cTn id="37" dur="1" fill="hold"/>
                                        <p:tgtEl>
                                          <p:spTgt spid="195587">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eaLnBrk="1" hangingPunct="1">
                  <a:buFont typeface="Wingdings" pitchFamily="2" charset="2"/>
                  <a:buNone/>
                </a:pPr>
                <a:r>
                  <a:rPr lang="es-MX" sz="2400" b="1" dirty="0"/>
                  <a:t>E</a:t>
                </a:r>
                <a:r>
                  <a:rPr lang="es-MX" sz="2400" b="1" dirty="0" smtClean="0"/>
                  <a:t>spacio generado por un conjunto de vectores</a:t>
                </a:r>
              </a:p>
              <a:p>
                <a:pPr marL="0" indent="0">
                  <a:buNone/>
                </a:pPr>
                <a:r>
                  <a:rPr lang="es-MX" sz="2200" dirty="0" smtClean="0">
                    <a:solidFill>
                      <a:schemeClr val="tx1"/>
                    </a:solidFill>
                  </a:rPr>
                  <a:t>Sean </a:t>
                </a:r>
                <a14:m>
                  <m:oMath xmlns:m="http://schemas.openxmlformats.org/officeDocument/2006/math">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𝑉</m:t>
                        </m:r>
                      </m:e>
                      <m:sub>
                        <m:r>
                          <a:rPr lang="es-MX" sz="2200" i="1">
                            <a:solidFill>
                              <a:schemeClr val="tx1"/>
                            </a:solidFill>
                            <a:latin typeface="Cambria Math" panose="02040503050406030204" pitchFamily="18" charset="0"/>
                          </a:rPr>
                          <m:t>1, </m:t>
                        </m:r>
                      </m:sub>
                    </m:sSub>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𝑉</m:t>
                        </m:r>
                      </m:e>
                      <m:sub>
                        <m:r>
                          <a:rPr lang="es-MX" sz="2200" i="1">
                            <a:solidFill>
                              <a:schemeClr val="tx1"/>
                            </a:solidFill>
                            <a:latin typeface="Cambria Math" panose="02040503050406030204" pitchFamily="18" charset="0"/>
                          </a:rPr>
                          <m:t>2</m:t>
                        </m:r>
                      </m:sub>
                    </m:sSub>
                    <m:r>
                      <a:rPr lang="es-MX" sz="2200" i="1">
                        <a:solidFill>
                          <a:schemeClr val="tx1"/>
                        </a:solidFill>
                        <a:latin typeface="Cambria Math" panose="02040503050406030204" pitchFamily="18" charset="0"/>
                      </a:rPr>
                      <m:t>,…,</m:t>
                    </m:r>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𝑉</m:t>
                        </m:r>
                      </m:e>
                      <m:sub>
                        <m:r>
                          <a:rPr lang="es-MX" sz="2200" i="1">
                            <a:solidFill>
                              <a:schemeClr val="tx1"/>
                            </a:solidFill>
                            <a:latin typeface="Cambria Math" panose="02040503050406030204" pitchFamily="18" charset="0"/>
                          </a:rPr>
                          <m:t>𝐾</m:t>
                        </m:r>
                      </m:sub>
                    </m:sSub>
                    <m:r>
                      <a:rPr lang="es-MX" sz="2200" i="1">
                        <a:solidFill>
                          <a:schemeClr val="tx1"/>
                        </a:solidFill>
                        <a:latin typeface="Cambria Math" panose="02040503050406030204" pitchFamily="18" charset="0"/>
                      </a:rPr>
                      <m:t>, </m:t>
                    </m:r>
                    <m:r>
                      <a:rPr lang="es-MX" sz="2200" i="1">
                        <a:solidFill>
                          <a:schemeClr val="tx1"/>
                        </a:solidFill>
                        <a:latin typeface="Cambria Math" panose="02040503050406030204" pitchFamily="18" charset="0"/>
                      </a:rPr>
                      <m:t>𝐾</m:t>
                    </m:r>
                    <m:r>
                      <a:rPr lang="es-MX" sz="2200" i="1">
                        <a:solidFill>
                          <a:schemeClr val="tx1"/>
                        </a:solidFill>
                        <a:latin typeface="Cambria Math" panose="02040503050406030204" pitchFamily="18" charset="0"/>
                      </a:rPr>
                      <m:t> </m:t>
                    </m:r>
                  </m:oMath>
                </a14:m>
                <a:r>
                  <a:rPr lang="es-MX" sz="2200" dirty="0">
                    <a:solidFill>
                      <a:schemeClr val="tx1"/>
                    </a:solidFill>
                  </a:rPr>
                  <a:t>vectores de  un espacio vectorial V, el espacio generado por </a:t>
                </a:r>
                <a14:m>
                  <m:oMath xmlns:m="http://schemas.openxmlformats.org/officeDocument/2006/math">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𝑉</m:t>
                        </m:r>
                      </m:e>
                      <m:sub>
                        <m:r>
                          <a:rPr lang="es-MX" sz="2200" i="1">
                            <a:solidFill>
                              <a:schemeClr val="tx1"/>
                            </a:solidFill>
                            <a:latin typeface="Cambria Math" panose="02040503050406030204" pitchFamily="18" charset="0"/>
                          </a:rPr>
                          <m:t>1, </m:t>
                        </m:r>
                      </m:sub>
                    </m:sSub>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𝑉</m:t>
                        </m:r>
                      </m:e>
                      <m:sub>
                        <m:r>
                          <a:rPr lang="es-MX" sz="2200" i="1">
                            <a:solidFill>
                              <a:schemeClr val="tx1"/>
                            </a:solidFill>
                            <a:latin typeface="Cambria Math" panose="02040503050406030204" pitchFamily="18" charset="0"/>
                          </a:rPr>
                          <m:t>2</m:t>
                        </m:r>
                      </m:sub>
                    </m:sSub>
                    <m:r>
                      <a:rPr lang="es-MX" sz="2200" i="1">
                        <a:solidFill>
                          <a:schemeClr val="tx1"/>
                        </a:solidFill>
                        <a:latin typeface="Cambria Math" panose="02040503050406030204" pitchFamily="18" charset="0"/>
                      </a:rPr>
                      <m:t>,…,</m:t>
                    </m:r>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𝑉</m:t>
                        </m:r>
                      </m:e>
                      <m:sub>
                        <m:r>
                          <a:rPr lang="es-MX" sz="2200" i="1">
                            <a:solidFill>
                              <a:schemeClr val="tx1"/>
                            </a:solidFill>
                            <a:latin typeface="Cambria Math" panose="02040503050406030204" pitchFamily="18" charset="0"/>
                          </a:rPr>
                          <m:t>𝑘</m:t>
                        </m:r>
                      </m:sub>
                    </m:sSub>
                  </m:oMath>
                </a14:m>
                <a:r>
                  <a:rPr lang="es-MX" sz="2200" dirty="0">
                    <a:solidFill>
                      <a:schemeClr val="tx1"/>
                    </a:solidFill>
                  </a:rPr>
                  <a:t> es el conjunto de combinaciones lineales </a:t>
                </a:r>
                <a14:m>
                  <m:oMath xmlns:m="http://schemas.openxmlformats.org/officeDocument/2006/math">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𝑉</m:t>
                        </m:r>
                      </m:e>
                      <m:sub>
                        <m:r>
                          <a:rPr lang="es-MX" sz="2200" i="1">
                            <a:solidFill>
                              <a:schemeClr val="tx1"/>
                            </a:solidFill>
                            <a:latin typeface="Cambria Math" panose="02040503050406030204" pitchFamily="18" charset="0"/>
                          </a:rPr>
                          <m:t>1, </m:t>
                        </m:r>
                      </m:sub>
                    </m:sSub>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𝑉</m:t>
                        </m:r>
                      </m:e>
                      <m:sub>
                        <m:r>
                          <a:rPr lang="es-MX" sz="2200" i="1">
                            <a:solidFill>
                              <a:schemeClr val="tx1"/>
                            </a:solidFill>
                            <a:latin typeface="Cambria Math" panose="02040503050406030204" pitchFamily="18" charset="0"/>
                          </a:rPr>
                          <m:t>2</m:t>
                        </m:r>
                      </m:sub>
                    </m:sSub>
                    <m:r>
                      <a:rPr lang="es-MX" sz="2200" i="1">
                        <a:solidFill>
                          <a:schemeClr val="tx1"/>
                        </a:solidFill>
                        <a:latin typeface="Cambria Math" panose="02040503050406030204" pitchFamily="18" charset="0"/>
                      </a:rPr>
                      <m:t>,…,</m:t>
                    </m:r>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𝑉</m:t>
                        </m:r>
                      </m:e>
                      <m:sub>
                        <m:r>
                          <a:rPr lang="es-MX" sz="2200" i="1">
                            <a:solidFill>
                              <a:schemeClr val="tx1"/>
                            </a:solidFill>
                            <a:latin typeface="Cambria Math" panose="02040503050406030204" pitchFamily="18" charset="0"/>
                          </a:rPr>
                          <m:t>𝑘</m:t>
                        </m:r>
                      </m:sub>
                    </m:sSub>
                  </m:oMath>
                </a14:m>
                <a:r>
                  <a:rPr lang="es-MX" sz="2200" dirty="0">
                    <a:solidFill>
                      <a:schemeClr val="tx1"/>
                    </a:solidFill>
                  </a:rPr>
                  <a:t> es decir:</a:t>
                </a:r>
              </a:p>
              <a:p>
                <a:pPr marL="0" indent="0">
                  <a:buNone/>
                </a:pPr>
                <a:r>
                  <a:rPr lang="es-MX" sz="2200" dirty="0">
                    <a:solidFill>
                      <a:schemeClr val="tx1"/>
                    </a:solidFill>
                  </a:rPr>
                  <a:t> gen </a:t>
                </a:r>
                <a14:m>
                  <m:oMath xmlns:m="http://schemas.openxmlformats.org/officeDocument/2006/math">
                    <m:d>
                      <m:dPr>
                        <m:begChr m:val="{"/>
                        <m:endChr m:val="}"/>
                        <m:ctrlPr>
                          <a:rPr lang="es-MX" sz="2200" i="1">
                            <a:solidFill>
                              <a:schemeClr val="tx1"/>
                            </a:solidFill>
                            <a:latin typeface="Cambria Math"/>
                          </a:rPr>
                        </m:ctrlPr>
                      </m:dPr>
                      <m:e>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𝑣</m:t>
                            </m:r>
                          </m:e>
                          <m:sub>
                            <m:r>
                              <a:rPr lang="es-MX" sz="2200" i="1">
                                <a:solidFill>
                                  <a:schemeClr val="tx1"/>
                                </a:solidFill>
                                <a:latin typeface="Cambria Math" panose="02040503050406030204" pitchFamily="18" charset="0"/>
                              </a:rPr>
                              <m:t>1</m:t>
                            </m:r>
                          </m:sub>
                        </m:sSub>
                        <m:r>
                          <a:rPr lang="es-MX" sz="2200" i="1">
                            <a:solidFill>
                              <a:schemeClr val="tx1"/>
                            </a:solidFill>
                            <a:latin typeface="Cambria Math" panose="02040503050406030204" pitchFamily="18" charset="0"/>
                          </a:rPr>
                          <m:t>,</m:t>
                        </m:r>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𝑣</m:t>
                            </m:r>
                          </m:e>
                          <m:sub>
                            <m:r>
                              <a:rPr lang="es-MX" sz="2200" i="1">
                                <a:solidFill>
                                  <a:schemeClr val="tx1"/>
                                </a:solidFill>
                                <a:latin typeface="Cambria Math" panose="02040503050406030204" pitchFamily="18" charset="0"/>
                              </a:rPr>
                              <m:t>2</m:t>
                            </m:r>
                          </m:sub>
                        </m:sSub>
                        <m:r>
                          <a:rPr lang="es-MX" sz="2200" i="1">
                            <a:solidFill>
                              <a:schemeClr val="tx1"/>
                            </a:solidFill>
                            <a:latin typeface="Cambria Math" panose="02040503050406030204" pitchFamily="18" charset="0"/>
                          </a:rPr>
                          <m:t>,…,</m:t>
                        </m:r>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𝑣</m:t>
                            </m:r>
                          </m:e>
                          <m:sub>
                            <m:r>
                              <a:rPr lang="es-MX" sz="2200" i="1">
                                <a:solidFill>
                                  <a:schemeClr val="tx1"/>
                                </a:solidFill>
                                <a:latin typeface="Cambria Math" panose="02040503050406030204" pitchFamily="18" charset="0"/>
                              </a:rPr>
                              <m:t>𝑘</m:t>
                            </m:r>
                          </m:sub>
                        </m:sSub>
                      </m:e>
                    </m:d>
                  </m:oMath>
                </a14:m>
                <a:r>
                  <a:rPr lang="es-MX" sz="2200" dirty="0">
                    <a:solidFill>
                      <a:schemeClr val="tx1"/>
                    </a:solidFill>
                  </a:rPr>
                  <a:t> = </a:t>
                </a:r>
                <a14:m>
                  <m:oMath xmlns:m="http://schemas.openxmlformats.org/officeDocument/2006/math">
                    <m:d>
                      <m:dPr>
                        <m:begChr m:val="{"/>
                        <m:endChr m:val="}"/>
                        <m:ctrlPr>
                          <a:rPr lang="es-MX" sz="2200" i="1">
                            <a:solidFill>
                              <a:schemeClr val="tx1"/>
                            </a:solidFill>
                            <a:latin typeface="Cambria Math"/>
                          </a:rPr>
                        </m:ctrlPr>
                      </m:dPr>
                      <m:e>
                        <m:r>
                          <a:rPr lang="es-MX" sz="2200" i="1">
                            <a:solidFill>
                              <a:schemeClr val="tx1"/>
                            </a:solidFill>
                            <a:latin typeface="Cambria Math" panose="02040503050406030204" pitchFamily="18" charset="0"/>
                          </a:rPr>
                          <m:t> </m:t>
                        </m:r>
                        <m:r>
                          <a:rPr lang="es-MX" sz="2200" i="1">
                            <a:solidFill>
                              <a:schemeClr val="tx1"/>
                            </a:solidFill>
                            <a:latin typeface="Cambria Math" panose="02040503050406030204" pitchFamily="18" charset="0"/>
                          </a:rPr>
                          <m:t>𝑣</m:t>
                        </m:r>
                        <m:r>
                          <a:rPr lang="es-MX" sz="2200" i="1">
                            <a:solidFill>
                              <a:schemeClr val="tx1"/>
                            </a:solidFill>
                            <a:latin typeface="Cambria Math" panose="02040503050406030204" pitchFamily="18" charset="0"/>
                          </a:rPr>
                          <m:t>:</m:t>
                        </m:r>
                        <m:r>
                          <a:rPr lang="es-MX" sz="2200" i="1">
                            <a:solidFill>
                              <a:schemeClr val="tx1"/>
                            </a:solidFill>
                            <a:latin typeface="Cambria Math" panose="02040503050406030204" pitchFamily="18" charset="0"/>
                          </a:rPr>
                          <m:t>𝑣</m:t>
                        </m:r>
                        <m:r>
                          <a:rPr lang="es-MX" sz="2200" i="1">
                            <a:solidFill>
                              <a:schemeClr val="tx1"/>
                            </a:solidFill>
                            <a:latin typeface="Cambria Math" panose="02040503050406030204" pitchFamily="18" charset="0"/>
                          </a:rPr>
                          <m:t>= </m:t>
                        </m:r>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𝑎</m:t>
                            </m:r>
                          </m:e>
                          <m:sub>
                            <m:r>
                              <a:rPr lang="es-MX" sz="2200" i="1">
                                <a:solidFill>
                                  <a:schemeClr val="tx1"/>
                                </a:solidFill>
                                <a:latin typeface="Cambria Math" panose="02040503050406030204" pitchFamily="18" charset="0"/>
                              </a:rPr>
                              <m:t>1</m:t>
                            </m:r>
                          </m:sub>
                        </m:sSub>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𝑣</m:t>
                            </m:r>
                          </m:e>
                          <m:sub>
                            <m:r>
                              <a:rPr lang="es-MX" sz="2200" i="1">
                                <a:solidFill>
                                  <a:schemeClr val="tx1"/>
                                </a:solidFill>
                                <a:latin typeface="Cambria Math" panose="02040503050406030204" pitchFamily="18" charset="0"/>
                              </a:rPr>
                              <m:t>1</m:t>
                            </m:r>
                          </m:sub>
                        </m:sSub>
                        <m:r>
                          <a:rPr lang="es-MX" sz="2200" i="1">
                            <a:solidFill>
                              <a:schemeClr val="tx1"/>
                            </a:solidFill>
                            <a:latin typeface="Cambria Math" panose="02040503050406030204" pitchFamily="18" charset="0"/>
                          </a:rPr>
                          <m:t>+</m:t>
                        </m:r>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𝑎</m:t>
                            </m:r>
                          </m:e>
                          <m:sub>
                            <m:r>
                              <a:rPr lang="es-MX" sz="2200" i="1">
                                <a:solidFill>
                                  <a:schemeClr val="tx1"/>
                                </a:solidFill>
                                <a:latin typeface="Cambria Math" panose="02040503050406030204" pitchFamily="18" charset="0"/>
                              </a:rPr>
                              <m:t>2</m:t>
                            </m:r>
                          </m:sub>
                        </m:sSub>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𝑣</m:t>
                            </m:r>
                          </m:e>
                          <m:sub>
                            <m:r>
                              <a:rPr lang="es-MX" sz="2200" i="1">
                                <a:solidFill>
                                  <a:schemeClr val="tx1"/>
                                </a:solidFill>
                                <a:latin typeface="Cambria Math" panose="02040503050406030204" pitchFamily="18" charset="0"/>
                              </a:rPr>
                              <m:t>2</m:t>
                            </m:r>
                          </m:sub>
                        </m:sSub>
                        <m:r>
                          <a:rPr lang="es-MX" sz="2200" i="1">
                            <a:solidFill>
                              <a:schemeClr val="tx1"/>
                            </a:solidFill>
                            <a:latin typeface="Cambria Math" panose="02040503050406030204" pitchFamily="18" charset="0"/>
                          </a:rPr>
                          <m:t>+…+</m:t>
                        </m:r>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𝑎</m:t>
                            </m:r>
                          </m:e>
                          <m:sub>
                            <m:r>
                              <a:rPr lang="es-MX" sz="2200" i="1">
                                <a:solidFill>
                                  <a:schemeClr val="tx1"/>
                                </a:solidFill>
                                <a:latin typeface="Cambria Math" panose="02040503050406030204" pitchFamily="18" charset="0"/>
                              </a:rPr>
                              <m:t>𝑘</m:t>
                            </m:r>
                          </m:sub>
                        </m:sSub>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𝑣</m:t>
                            </m:r>
                          </m:e>
                          <m:sub>
                            <m:r>
                              <a:rPr lang="es-MX" sz="2200" i="1">
                                <a:solidFill>
                                  <a:schemeClr val="tx1"/>
                                </a:solidFill>
                                <a:latin typeface="Cambria Math" panose="02040503050406030204" pitchFamily="18" charset="0"/>
                              </a:rPr>
                              <m:t>𝑘</m:t>
                            </m:r>
                          </m:sub>
                        </m:sSub>
                      </m:e>
                    </m:d>
                  </m:oMath>
                </a14:m>
                <a:r>
                  <a:rPr lang="es-MX" sz="2200" dirty="0">
                    <a:solidFill>
                      <a:schemeClr val="tx1"/>
                    </a:solidFill>
                  </a:rPr>
                  <a:t> </a:t>
                </a:r>
              </a:p>
              <a:p>
                <a:pPr marL="0" indent="0">
                  <a:buNone/>
                </a:pPr>
                <a:r>
                  <a:rPr lang="es-MX" sz="2200" dirty="0">
                    <a:solidFill>
                      <a:schemeClr val="tx1"/>
                    </a:solidFill>
                  </a:rPr>
                  <a:t>Donde </a:t>
                </a:r>
                <a14:m>
                  <m:oMath xmlns:m="http://schemas.openxmlformats.org/officeDocument/2006/math">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𝑎</m:t>
                        </m:r>
                      </m:e>
                      <m:sub>
                        <m:r>
                          <a:rPr lang="es-MX" sz="2200" i="1">
                            <a:solidFill>
                              <a:schemeClr val="tx1"/>
                            </a:solidFill>
                            <a:latin typeface="Cambria Math" panose="02040503050406030204" pitchFamily="18" charset="0"/>
                          </a:rPr>
                          <m:t>1, </m:t>
                        </m:r>
                      </m:sub>
                    </m:sSub>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𝑎</m:t>
                        </m:r>
                      </m:e>
                      <m:sub>
                        <m:r>
                          <a:rPr lang="es-MX" sz="2200" i="1">
                            <a:solidFill>
                              <a:schemeClr val="tx1"/>
                            </a:solidFill>
                            <a:latin typeface="Cambria Math" panose="02040503050406030204" pitchFamily="18" charset="0"/>
                          </a:rPr>
                          <m:t>2</m:t>
                        </m:r>
                      </m:sub>
                    </m:sSub>
                    <m:r>
                      <a:rPr lang="es-MX" sz="2200" i="1">
                        <a:solidFill>
                          <a:schemeClr val="tx1"/>
                        </a:solidFill>
                        <a:latin typeface="Cambria Math" panose="02040503050406030204" pitchFamily="18" charset="0"/>
                      </a:rPr>
                      <m:t>,…,</m:t>
                    </m:r>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𝑎</m:t>
                        </m:r>
                      </m:e>
                      <m:sub>
                        <m:r>
                          <a:rPr lang="es-MX" sz="2200" i="1">
                            <a:solidFill>
                              <a:schemeClr val="tx1"/>
                            </a:solidFill>
                            <a:latin typeface="Cambria Math" panose="02040503050406030204" pitchFamily="18" charset="0"/>
                          </a:rPr>
                          <m:t>𝑘</m:t>
                        </m:r>
                      </m:sub>
                    </m:sSub>
                  </m:oMath>
                </a14:m>
                <a:r>
                  <a:rPr lang="es-MX" sz="2200" dirty="0">
                    <a:solidFill>
                      <a:schemeClr val="tx1"/>
                    </a:solidFill>
                  </a:rPr>
                  <a:t> son escalares arbitrarios</a:t>
                </a:r>
                <a:r>
                  <a:rPr lang="es-MX" sz="2200" dirty="0" smtClean="0">
                    <a:solidFill>
                      <a:schemeClr val="tx1"/>
                    </a:solidFill>
                  </a:rPr>
                  <a:t>.</a:t>
                </a:r>
                <a:endParaRPr lang="es-MX" sz="22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a:r>
              <a:rPr lang="es-MX" sz="3600" dirty="0"/>
              <a:t>Espacios vectoriales</a:t>
            </a:r>
            <a:endParaRPr lang="es-ES" sz="3600" dirty="0" smtClean="0"/>
          </a:p>
        </p:txBody>
      </p:sp>
    </p:spTree>
    <p:extLst>
      <p:ext uri="{BB962C8B-B14F-4D97-AF65-F5344CB8AC3E}">
        <p14:creationId xmlns:p14="http://schemas.microsoft.com/office/powerpoint/2010/main" val="1395387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eaLnBrk="1" hangingPunct="1">
                  <a:buFont typeface="Wingdings" pitchFamily="2" charset="2"/>
                  <a:buNone/>
                </a:pPr>
                <a:r>
                  <a:rPr lang="es-MX" sz="2400" b="1" dirty="0"/>
                  <a:t>D</a:t>
                </a:r>
                <a:r>
                  <a:rPr lang="es-MX" sz="2400" b="1" dirty="0" smtClean="0"/>
                  <a:t>ependencia e independencia lineal </a:t>
                </a:r>
              </a:p>
              <a:p>
                <a:pPr marL="0" indent="0">
                  <a:buNone/>
                </a:pPr>
                <a:r>
                  <a:rPr lang="es-MX" sz="2200" dirty="0" smtClean="0">
                    <a:solidFill>
                      <a:schemeClr val="tx1"/>
                    </a:solidFill>
                  </a:rPr>
                  <a:t>Sean </a:t>
                </a:r>
                <a14:m>
                  <m:oMath xmlns:m="http://schemas.openxmlformats.org/officeDocument/2006/math">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𝑉</m:t>
                        </m:r>
                      </m:e>
                      <m:sub>
                        <m:r>
                          <a:rPr lang="es-MX" sz="2200" i="1">
                            <a:solidFill>
                              <a:schemeClr val="tx1"/>
                            </a:solidFill>
                            <a:latin typeface="Cambria Math" panose="02040503050406030204" pitchFamily="18" charset="0"/>
                          </a:rPr>
                          <m:t>1, </m:t>
                        </m:r>
                      </m:sub>
                    </m:sSub>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𝑉</m:t>
                        </m:r>
                      </m:e>
                      <m:sub>
                        <m:r>
                          <a:rPr lang="es-MX" sz="2200" i="1">
                            <a:solidFill>
                              <a:schemeClr val="tx1"/>
                            </a:solidFill>
                            <a:latin typeface="Cambria Math" panose="02040503050406030204" pitchFamily="18" charset="0"/>
                          </a:rPr>
                          <m:t>2</m:t>
                        </m:r>
                      </m:sub>
                    </m:sSub>
                    <m:r>
                      <a:rPr lang="es-MX" sz="2200" i="1">
                        <a:solidFill>
                          <a:schemeClr val="tx1"/>
                        </a:solidFill>
                        <a:latin typeface="Cambria Math" panose="02040503050406030204" pitchFamily="18" charset="0"/>
                      </a:rPr>
                      <m:t>,…,</m:t>
                    </m:r>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𝑉</m:t>
                        </m:r>
                      </m:e>
                      <m:sub>
                        <m:r>
                          <a:rPr lang="es-MX" sz="2200" i="1">
                            <a:solidFill>
                              <a:schemeClr val="tx1"/>
                            </a:solidFill>
                            <a:latin typeface="Cambria Math" panose="02040503050406030204" pitchFamily="18" charset="0"/>
                          </a:rPr>
                          <m:t>𝑛</m:t>
                        </m:r>
                      </m:sub>
                    </m:sSub>
                  </m:oMath>
                </a14:m>
                <a:r>
                  <a:rPr lang="es-MX" sz="2200" dirty="0">
                    <a:solidFill>
                      <a:schemeClr val="tx1"/>
                    </a:solidFill>
                  </a:rPr>
                  <a:t> n vectores en un espacio vectorial V , entonces se dice que los vectores son linealmente dependientes  si existen n escalares </a:t>
                </a:r>
                <a14:m>
                  <m:oMath xmlns:m="http://schemas.openxmlformats.org/officeDocument/2006/math">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𝑐</m:t>
                        </m:r>
                      </m:e>
                      <m:sub>
                        <m:r>
                          <a:rPr lang="es-MX" sz="2200" i="1">
                            <a:solidFill>
                              <a:schemeClr val="tx1"/>
                            </a:solidFill>
                            <a:latin typeface="Cambria Math" panose="02040503050406030204" pitchFamily="18" charset="0"/>
                          </a:rPr>
                          <m:t>1, </m:t>
                        </m:r>
                      </m:sub>
                    </m:sSub>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𝑐</m:t>
                        </m:r>
                      </m:e>
                      <m:sub>
                        <m:r>
                          <a:rPr lang="es-MX" sz="2200" i="1">
                            <a:solidFill>
                              <a:schemeClr val="tx1"/>
                            </a:solidFill>
                            <a:latin typeface="Cambria Math" panose="02040503050406030204" pitchFamily="18" charset="0"/>
                          </a:rPr>
                          <m:t>2</m:t>
                        </m:r>
                      </m:sub>
                    </m:sSub>
                    <m:r>
                      <a:rPr lang="es-MX" sz="2200" i="1">
                        <a:solidFill>
                          <a:schemeClr val="tx1"/>
                        </a:solidFill>
                        <a:latin typeface="Cambria Math" panose="02040503050406030204" pitchFamily="18" charset="0"/>
                      </a:rPr>
                      <m:t>,…,</m:t>
                    </m:r>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𝑐</m:t>
                        </m:r>
                      </m:e>
                      <m:sub>
                        <m:r>
                          <a:rPr lang="es-MX" sz="2200" i="1">
                            <a:solidFill>
                              <a:schemeClr val="tx1"/>
                            </a:solidFill>
                            <a:latin typeface="Cambria Math" panose="02040503050406030204" pitchFamily="18" charset="0"/>
                          </a:rPr>
                          <m:t>𝑛</m:t>
                        </m:r>
                      </m:sub>
                    </m:sSub>
                  </m:oMath>
                </a14:m>
                <a:r>
                  <a:rPr lang="es-MX" sz="2200" dirty="0">
                    <a:solidFill>
                      <a:schemeClr val="tx1"/>
                    </a:solidFill>
                  </a:rPr>
                  <a:t> no todos cero tale que :</a:t>
                </a:r>
              </a:p>
              <a:p>
                <a:pPr algn="ctr"/>
                <a:endParaRPr lang="es-MX" sz="2200" i="1" dirty="0">
                  <a:solidFill>
                    <a:schemeClr val="tx1"/>
                  </a:solidFill>
                  <a:latin typeface="Cambria Math" panose="02040503050406030204" pitchFamily="18" charset="0"/>
                </a:endParaRPr>
              </a:p>
              <a:p>
                <a:pPr marL="0" indent="0" algn="ctr">
                  <a:buNone/>
                </a:pPr>
                <a14:m>
                  <m:oMath xmlns:m="http://schemas.openxmlformats.org/officeDocument/2006/math">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𝑐</m:t>
                        </m:r>
                      </m:e>
                      <m:sub>
                        <m:r>
                          <a:rPr lang="es-MX" sz="2200" i="1">
                            <a:solidFill>
                              <a:schemeClr val="tx1"/>
                            </a:solidFill>
                            <a:latin typeface="Cambria Math" panose="02040503050406030204" pitchFamily="18" charset="0"/>
                          </a:rPr>
                          <m:t>1</m:t>
                        </m:r>
                      </m:sub>
                    </m:sSub>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𝑣</m:t>
                        </m:r>
                      </m:e>
                      <m:sub>
                        <m:r>
                          <a:rPr lang="es-MX" sz="2200" i="1">
                            <a:solidFill>
                              <a:schemeClr val="tx1"/>
                            </a:solidFill>
                            <a:latin typeface="Cambria Math" panose="02040503050406030204" pitchFamily="18" charset="0"/>
                          </a:rPr>
                          <m:t>1</m:t>
                        </m:r>
                      </m:sub>
                    </m:sSub>
                    <m:r>
                      <a:rPr lang="es-MX" sz="2200" i="1">
                        <a:solidFill>
                          <a:schemeClr val="tx1"/>
                        </a:solidFill>
                        <a:latin typeface="Cambria Math" panose="02040503050406030204" pitchFamily="18" charset="0"/>
                      </a:rPr>
                      <m:t>+</m:t>
                    </m:r>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𝑐</m:t>
                        </m:r>
                      </m:e>
                      <m:sub>
                        <m:r>
                          <a:rPr lang="es-MX" sz="2200" i="1">
                            <a:solidFill>
                              <a:schemeClr val="tx1"/>
                            </a:solidFill>
                            <a:latin typeface="Cambria Math" panose="02040503050406030204" pitchFamily="18" charset="0"/>
                          </a:rPr>
                          <m:t>2</m:t>
                        </m:r>
                      </m:sub>
                    </m:sSub>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𝑣</m:t>
                        </m:r>
                      </m:e>
                      <m:sub>
                        <m:r>
                          <a:rPr lang="es-MX" sz="2200" i="1">
                            <a:solidFill>
                              <a:schemeClr val="tx1"/>
                            </a:solidFill>
                            <a:latin typeface="Cambria Math" panose="02040503050406030204" pitchFamily="18" charset="0"/>
                          </a:rPr>
                          <m:t>2</m:t>
                        </m:r>
                      </m:sub>
                    </m:sSub>
                    <m:r>
                      <a:rPr lang="es-MX" sz="2200" i="1">
                        <a:solidFill>
                          <a:schemeClr val="tx1"/>
                        </a:solidFill>
                        <a:latin typeface="Cambria Math" panose="02040503050406030204" pitchFamily="18" charset="0"/>
                      </a:rPr>
                      <m:t>+…+</m:t>
                    </m:r>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𝑐</m:t>
                        </m:r>
                      </m:e>
                      <m:sub>
                        <m:r>
                          <a:rPr lang="es-MX" sz="2200" i="1">
                            <a:solidFill>
                              <a:schemeClr val="tx1"/>
                            </a:solidFill>
                            <a:latin typeface="Cambria Math" panose="02040503050406030204" pitchFamily="18" charset="0"/>
                          </a:rPr>
                          <m:t>𝑛</m:t>
                        </m:r>
                      </m:sub>
                    </m:sSub>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𝑣</m:t>
                        </m:r>
                      </m:e>
                      <m:sub>
                        <m:r>
                          <a:rPr lang="es-MX" sz="2200" i="1">
                            <a:solidFill>
                              <a:schemeClr val="tx1"/>
                            </a:solidFill>
                            <a:latin typeface="Cambria Math" panose="02040503050406030204" pitchFamily="18" charset="0"/>
                          </a:rPr>
                          <m:t>𝑛</m:t>
                        </m:r>
                      </m:sub>
                    </m:sSub>
                  </m:oMath>
                </a14:m>
                <a:r>
                  <a:rPr lang="es-MX" sz="2200" dirty="0">
                    <a:solidFill>
                      <a:schemeClr val="tx1"/>
                    </a:solidFill>
                  </a:rPr>
                  <a:t>= 0</a:t>
                </a:r>
              </a:p>
              <a:p>
                <a:pPr marL="0" indent="0">
                  <a:buNone/>
                </a:pPr>
                <a:r>
                  <a:rPr lang="es-MX" sz="2200" dirty="0">
                    <a:solidFill>
                      <a:schemeClr val="tx1"/>
                    </a:solidFill>
                  </a:rPr>
                  <a:t>Si los vectores no son linealmente dependientes, se dice que son linealmente independientes.</a:t>
                </a:r>
              </a:p>
              <a:p>
                <a:pPr marL="0" indent="0" algn="just">
                  <a:buNone/>
                </a:pPr>
                <a:endParaRPr lang="es-MX" sz="22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a:r>
              <a:rPr lang="es-MX" sz="3600" dirty="0"/>
              <a:t>Espacios vectoriales</a:t>
            </a:r>
            <a:endParaRPr lang="es-ES" sz="3600" dirty="0" smtClean="0"/>
          </a:p>
        </p:txBody>
      </p:sp>
    </p:spTree>
    <p:extLst>
      <p:ext uri="{BB962C8B-B14F-4D97-AF65-F5344CB8AC3E}">
        <p14:creationId xmlns:p14="http://schemas.microsoft.com/office/powerpoint/2010/main" val="1661448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3" end="3"/>
                                            </p:txEl>
                                          </p:spTgt>
                                        </p:tgtEl>
                                        <p:attrNameLst>
                                          <p:attrName>style.visibility</p:attrName>
                                        </p:attrNameLst>
                                      </p:cBhvr>
                                      <p:to>
                                        <p:strVal val="visible"/>
                                      </p:to>
                                    </p:set>
                                    <p:anim to="" calcmode="lin" valueType="num">
                                      <p:cBhvr>
                                        <p:cTn id="22" dur="1" fill="hold"/>
                                        <p:tgtEl>
                                          <p:spTgt spid="19558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4" end="4"/>
                                            </p:txEl>
                                          </p:spTgt>
                                        </p:tgtEl>
                                        <p:attrNameLst>
                                          <p:attrName>style.visibility</p:attrName>
                                        </p:attrNameLst>
                                      </p:cBhvr>
                                      <p:to>
                                        <p:strVal val="visible"/>
                                      </p:to>
                                    </p:set>
                                    <p:anim to="" calcmode="lin" valueType="num">
                                      <p:cBhvr>
                                        <p:cTn id="27" dur="1" fill="hold"/>
                                        <p:tgtEl>
                                          <p:spTgt spid="195587">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ctrTitle"/>
          </p:nvPr>
        </p:nvSpPr>
        <p:spPr>
          <a:xfrm>
            <a:off x="701675" y="1819275"/>
            <a:ext cx="8077200" cy="1609725"/>
          </a:xfrm>
        </p:spPr>
        <p:txBody>
          <a:bodyPr/>
          <a:lstStyle/>
          <a:p>
            <a:pPr eaLnBrk="1" hangingPunct="1"/>
            <a:r>
              <a:rPr lang="es-MX" sz="4200" dirty="0" smtClean="0">
                <a:latin typeface="Arial" pitchFamily="34" charset="0"/>
                <a:cs typeface="Arial" pitchFamily="34" charset="0"/>
              </a:rPr>
              <a:t>Álgebra lineal</a:t>
            </a:r>
            <a:br>
              <a:rPr lang="es-MX" sz="4200" dirty="0" smtClean="0">
                <a:latin typeface="Arial" pitchFamily="34" charset="0"/>
                <a:cs typeface="Arial" pitchFamily="34" charset="0"/>
              </a:rPr>
            </a:br>
            <a:endParaRPr lang="es-ES" sz="4200" dirty="0" smtClean="0">
              <a:latin typeface="Arial" pitchFamily="34" charset="0"/>
              <a:cs typeface="Arial" pitchFamily="34" charset="0"/>
            </a:endParaRPr>
          </a:p>
        </p:txBody>
      </p:sp>
      <p:sp>
        <p:nvSpPr>
          <p:cNvPr id="57347" name="Rectangle 3"/>
          <p:cNvSpPr>
            <a:spLocks noGrp="1" noChangeArrowheads="1"/>
          </p:cNvSpPr>
          <p:nvPr>
            <p:ph type="subTitle" idx="1"/>
          </p:nvPr>
        </p:nvSpPr>
        <p:spPr>
          <a:xfrm>
            <a:off x="1309688" y="3743325"/>
            <a:ext cx="6629400" cy="1676400"/>
          </a:xfrm>
        </p:spPr>
        <p:txBody>
          <a:bodyPr/>
          <a:lstStyle/>
          <a:p>
            <a:pPr algn="l" eaLnBrk="1" hangingPunct="1"/>
            <a:r>
              <a:rPr lang="es-MX" dirty="0" smtClean="0">
                <a:solidFill>
                  <a:schemeClr val="tx1"/>
                </a:solidFill>
                <a:latin typeface="Arial" pitchFamily="34" charset="0"/>
                <a:cs typeface="Arial" pitchFamily="34" charset="0"/>
              </a:rPr>
              <a:t>(Instructor)</a:t>
            </a:r>
            <a:r>
              <a:rPr lang="es-MX" dirty="0" smtClean="0">
                <a:latin typeface="Arial" pitchFamily="34" charset="0"/>
                <a:cs typeface="Arial" pitchFamily="34" charset="0"/>
              </a:rPr>
              <a:t>		</a:t>
            </a:r>
            <a:endParaRPr lang="es-ES" dirty="0" smtClean="0">
              <a:latin typeface="Arial" pitchFamily="34" charset="0"/>
              <a:cs typeface="Arial" pitchFamily="34" charset="0"/>
            </a:endParaRPr>
          </a:p>
        </p:txBody>
      </p:sp>
      <p:sp>
        <p:nvSpPr>
          <p:cNvPr id="57348" name="Text Box 4"/>
          <p:cNvSpPr txBox="1">
            <a:spLocks noChangeArrowheads="1"/>
          </p:cNvSpPr>
          <p:nvPr/>
        </p:nvSpPr>
        <p:spPr bwMode="auto">
          <a:xfrm>
            <a:off x="7110413" y="5549900"/>
            <a:ext cx="873765" cy="369332"/>
          </a:xfrm>
          <a:prstGeom prst="rect">
            <a:avLst/>
          </a:prstGeom>
          <a:noFill/>
          <a:ln w="9525">
            <a:noFill/>
            <a:miter lim="800000"/>
            <a:headEnd/>
            <a:tailEnd/>
          </a:ln>
        </p:spPr>
        <p:txBody>
          <a:bodyPr wrap="none">
            <a:spAutoFit/>
          </a:bodyPr>
          <a:lstStyle/>
          <a:p>
            <a:r>
              <a:rPr lang="es-MX" sz="1800" dirty="0"/>
              <a:t>(Fecha)</a:t>
            </a:r>
            <a:endParaRPr lang="es-ES" sz="1800" dirty="0"/>
          </a:p>
        </p:txBody>
      </p:sp>
    </p:spTree>
    <p:extLst>
      <p:ext uri="{BB962C8B-B14F-4D97-AF65-F5344CB8AC3E}">
        <p14:creationId xmlns:p14="http://schemas.microsoft.com/office/powerpoint/2010/main" val="343375068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eaLnBrk="1" hangingPunct="1">
                  <a:buFont typeface="Wingdings" pitchFamily="2" charset="2"/>
                  <a:buNone/>
                </a:pPr>
                <a:r>
                  <a:rPr lang="es-MX" sz="2400" b="1" dirty="0" smtClean="0">
                    <a:solidFill>
                      <a:schemeClr val="tx1"/>
                    </a:solidFill>
                  </a:rPr>
                  <a:t>Base</a:t>
                </a:r>
              </a:p>
              <a:p>
                <a:pPr marL="0" indent="0">
                  <a:buNone/>
                </a:pPr>
                <a:r>
                  <a:rPr lang="es-MX" sz="2400" dirty="0" smtClean="0">
                    <a:solidFill>
                      <a:schemeClr val="tx1"/>
                    </a:solidFill>
                  </a:rPr>
                  <a:t>es </a:t>
                </a:r>
                <a:r>
                  <a:rPr lang="es-MX" sz="2400" dirty="0">
                    <a:solidFill>
                      <a:schemeClr val="tx1"/>
                    </a:solidFill>
                  </a:rPr>
                  <a:t>un conjunto finito de vectores </a:t>
                </a:r>
                <a14:m>
                  <m:oMath xmlns:m="http://schemas.openxmlformats.org/officeDocument/2006/math">
                    <m:d>
                      <m:dPr>
                        <m:begChr m:val="{"/>
                        <m:endChr m:val="}"/>
                        <m:ctrlPr>
                          <a:rPr lang="es-MX" sz="2400" i="1">
                            <a:solidFill>
                              <a:schemeClr val="tx1"/>
                            </a:solidFill>
                            <a:latin typeface="Cambria Math"/>
                          </a:rPr>
                        </m:ctrlPr>
                      </m:dPr>
                      <m:e>
                        <m:sSub>
                          <m:sSubPr>
                            <m:ctrlPr>
                              <a:rPr lang="es-MX" sz="2400" i="1">
                                <a:solidFill>
                                  <a:schemeClr val="tx1"/>
                                </a:solidFill>
                                <a:latin typeface="Cambria Math"/>
                              </a:rPr>
                            </m:ctrlPr>
                          </m:sSubPr>
                          <m:e>
                            <m:r>
                              <m:rPr>
                                <m:sty m:val="p"/>
                              </m:rPr>
                              <a:rPr lang="es-MX" sz="2400" i="0">
                                <a:solidFill>
                                  <a:schemeClr val="tx1"/>
                                </a:solidFill>
                                <a:latin typeface="Cambria Math" panose="02040503050406030204" pitchFamily="18" charset="0"/>
                              </a:rPr>
                              <m:t>v</m:t>
                            </m:r>
                          </m:e>
                          <m:sub>
                            <m:r>
                              <a:rPr lang="es-MX" sz="2400" i="0">
                                <a:solidFill>
                                  <a:schemeClr val="tx1"/>
                                </a:solidFill>
                                <a:latin typeface="Cambria Math" panose="02040503050406030204" pitchFamily="18" charset="0"/>
                              </a:rPr>
                              <m:t>1</m:t>
                            </m:r>
                          </m:sub>
                        </m:sSub>
                        <m:r>
                          <a:rPr lang="es-MX" sz="2400" i="0">
                            <a:solidFill>
                              <a:schemeClr val="tx1"/>
                            </a:solidFill>
                            <a:latin typeface="Cambria Math" panose="02040503050406030204" pitchFamily="18" charset="0"/>
                          </a:rPr>
                          <m:t>,</m:t>
                        </m:r>
                        <m:sSub>
                          <m:sSubPr>
                            <m:ctrlPr>
                              <a:rPr lang="es-MX" sz="2400" i="1">
                                <a:solidFill>
                                  <a:schemeClr val="tx1"/>
                                </a:solidFill>
                                <a:latin typeface="Cambria Math"/>
                              </a:rPr>
                            </m:ctrlPr>
                          </m:sSubPr>
                          <m:e>
                            <m:r>
                              <m:rPr>
                                <m:sty m:val="p"/>
                              </m:rPr>
                              <a:rPr lang="es-MX" sz="2400" i="0">
                                <a:solidFill>
                                  <a:schemeClr val="tx1"/>
                                </a:solidFill>
                                <a:latin typeface="Cambria Math" panose="02040503050406030204" pitchFamily="18" charset="0"/>
                              </a:rPr>
                              <m:t>v</m:t>
                            </m:r>
                          </m:e>
                          <m:sub>
                            <m:r>
                              <a:rPr lang="es-MX" sz="2400" i="0">
                                <a:solidFill>
                                  <a:schemeClr val="tx1"/>
                                </a:solidFill>
                                <a:latin typeface="Cambria Math" panose="02040503050406030204" pitchFamily="18" charset="0"/>
                              </a:rPr>
                              <m:t>2</m:t>
                            </m:r>
                          </m:sub>
                        </m:sSub>
                        <m:r>
                          <a:rPr lang="es-MX" sz="2400" i="0">
                            <a:solidFill>
                              <a:schemeClr val="tx1"/>
                            </a:solidFill>
                            <a:latin typeface="Cambria Math" panose="02040503050406030204" pitchFamily="18" charset="0"/>
                          </a:rPr>
                          <m:t>,…,</m:t>
                        </m:r>
                        <m:sSub>
                          <m:sSubPr>
                            <m:ctrlPr>
                              <a:rPr lang="es-MX" sz="2400" i="1">
                                <a:solidFill>
                                  <a:schemeClr val="tx1"/>
                                </a:solidFill>
                                <a:latin typeface="Cambria Math"/>
                              </a:rPr>
                            </m:ctrlPr>
                          </m:sSubPr>
                          <m:e>
                            <m:r>
                              <m:rPr>
                                <m:sty m:val="p"/>
                              </m:rPr>
                              <a:rPr lang="es-MX" sz="2400" i="0">
                                <a:solidFill>
                                  <a:schemeClr val="tx1"/>
                                </a:solidFill>
                                <a:latin typeface="Cambria Math" panose="02040503050406030204" pitchFamily="18" charset="0"/>
                              </a:rPr>
                              <m:t>v</m:t>
                            </m:r>
                          </m:e>
                          <m:sub>
                            <m:r>
                              <m:rPr>
                                <m:sty m:val="p"/>
                              </m:rPr>
                              <a:rPr lang="es-MX" sz="2400" i="0">
                                <a:solidFill>
                                  <a:schemeClr val="tx1"/>
                                </a:solidFill>
                                <a:latin typeface="Cambria Math" panose="02040503050406030204" pitchFamily="18" charset="0"/>
                              </a:rPr>
                              <m:t>n</m:t>
                            </m:r>
                          </m:sub>
                        </m:sSub>
                      </m:e>
                    </m:d>
                  </m:oMath>
                </a14:m>
                <a:r>
                  <a:rPr lang="es-MX" sz="2400" dirty="0">
                    <a:solidFill>
                      <a:schemeClr val="tx1"/>
                    </a:solidFill>
                  </a:rPr>
                  <a:t> es una base para un espacio vectorial V </a:t>
                </a:r>
                <a:r>
                  <a:rPr lang="es-MX" sz="2400" dirty="0" smtClean="0">
                    <a:solidFill>
                      <a:schemeClr val="tx1"/>
                    </a:solidFill>
                  </a:rPr>
                  <a:t>si: </a:t>
                </a:r>
                <a:endParaRPr lang="es-MX" sz="2400" dirty="0">
                  <a:solidFill>
                    <a:schemeClr val="tx1"/>
                  </a:solidFill>
                </a:endParaRPr>
              </a:p>
              <a:p>
                <a:pPr>
                  <a:buFont typeface="+mj-lt"/>
                  <a:buAutoNum type="arabicPeriod"/>
                </a:pPr>
                <a14:m>
                  <m:oMath xmlns:m="http://schemas.openxmlformats.org/officeDocument/2006/math">
                    <m:d>
                      <m:dPr>
                        <m:begChr m:val="{"/>
                        <m:endChr m:val="}"/>
                        <m:ctrlPr>
                          <a:rPr lang="es-MX" sz="2400" i="1">
                            <a:solidFill>
                              <a:schemeClr val="tx1"/>
                            </a:solidFill>
                            <a:latin typeface="Cambria Math"/>
                          </a:rPr>
                        </m:ctrlPr>
                      </m:dPr>
                      <m:e>
                        <m:sSub>
                          <m:sSubPr>
                            <m:ctrlPr>
                              <a:rPr lang="es-MX" sz="2400" i="1">
                                <a:solidFill>
                                  <a:schemeClr val="tx1"/>
                                </a:solidFill>
                                <a:latin typeface="Cambria Math"/>
                              </a:rPr>
                            </m:ctrlPr>
                          </m:sSubPr>
                          <m:e>
                            <m:r>
                              <m:rPr>
                                <m:sty m:val="p"/>
                              </m:rPr>
                              <a:rPr lang="es-MX" sz="2400" i="0">
                                <a:solidFill>
                                  <a:schemeClr val="tx1"/>
                                </a:solidFill>
                                <a:latin typeface="Cambria Math" panose="02040503050406030204" pitchFamily="18" charset="0"/>
                              </a:rPr>
                              <m:t>v</m:t>
                            </m:r>
                          </m:e>
                          <m:sub>
                            <m:r>
                              <a:rPr lang="es-MX" sz="2400" i="0">
                                <a:solidFill>
                                  <a:schemeClr val="tx1"/>
                                </a:solidFill>
                                <a:latin typeface="Cambria Math" panose="02040503050406030204" pitchFamily="18" charset="0"/>
                              </a:rPr>
                              <m:t>1</m:t>
                            </m:r>
                          </m:sub>
                        </m:sSub>
                        <m:r>
                          <a:rPr lang="es-MX" sz="2400" i="0">
                            <a:solidFill>
                              <a:schemeClr val="tx1"/>
                            </a:solidFill>
                            <a:latin typeface="Cambria Math" panose="02040503050406030204" pitchFamily="18" charset="0"/>
                          </a:rPr>
                          <m:t>,</m:t>
                        </m:r>
                        <m:sSub>
                          <m:sSubPr>
                            <m:ctrlPr>
                              <a:rPr lang="es-MX" sz="2400" i="1">
                                <a:solidFill>
                                  <a:schemeClr val="tx1"/>
                                </a:solidFill>
                                <a:latin typeface="Cambria Math"/>
                              </a:rPr>
                            </m:ctrlPr>
                          </m:sSubPr>
                          <m:e>
                            <m:r>
                              <m:rPr>
                                <m:sty m:val="p"/>
                              </m:rPr>
                              <a:rPr lang="es-MX" sz="2400" i="0">
                                <a:solidFill>
                                  <a:schemeClr val="tx1"/>
                                </a:solidFill>
                                <a:latin typeface="Cambria Math" panose="02040503050406030204" pitchFamily="18" charset="0"/>
                              </a:rPr>
                              <m:t>v</m:t>
                            </m:r>
                          </m:e>
                          <m:sub>
                            <m:r>
                              <a:rPr lang="es-MX" sz="2400" i="0">
                                <a:solidFill>
                                  <a:schemeClr val="tx1"/>
                                </a:solidFill>
                                <a:latin typeface="Cambria Math" panose="02040503050406030204" pitchFamily="18" charset="0"/>
                              </a:rPr>
                              <m:t>2</m:t>
                            </m:r>
                          </m:sub>
                        </m:sSub>
                        <m:r>
                          <a:rPr lang="es-MX" sz="2400" i="0">
                            <a:solidFill>
                              <a:schemeClr val="tx1"/>
                            </a:solidFill>
                            <a:latin typeface="Cambria Math" panose="02040503050406030204" pitchFamily="18" charset="0"/>
                          </a:rPr>
                          <m:t>,…,</m:t>
                        </m:r>
                        <m:sSub>
                          <m:sSubPr>
                            <m:ctrlPr>
                              <a:rPr lang="es-MX" sz="2400" i="1">
                                <a:solidFill>
                                  <a:schemeClr val="tx1"/>
                                </a:solidFill>
                                <a:latin typeface="Cambria Math"/>
                              </a:rPr>
                            </m:ctrlPr>
                          </m:sSubPr>
                          <m:e>
                            <m:r>
                              <m:rPr>
                                <m:sty m:val="p"/>
                              </m:rPr>
                              <a:rPr lang="es-MX" sz="2400" i="0">
                                <a:solidFill>
                                  <a:schemeClr val="tx1"/>
                                </a:solidFill>
                                <a:latin typeface="Cambria Math" panose="02040503050406030204" pitchFamily="18" charset="0"/>
                              </a:rPr>
                              <m:t>v</m:t>
                            </m:r>
                          </m:e>
                          <m:sub>
                            <m:r>
                              <m:rPr>
                                <m:sty m:val="p"/>
                              </m:rPr>
                              <a:rPr lang="es-MX" sz="2400" i="0">
                                <a:solidFill>
                                  <a:schemeClr val="tx1"/>
                                </a:solidFill>
                                <a:latin typeface="Cambria Math" panose="02040503050406030204" pitchFamily="18" charset="0"/>
                              </a:rPr>
                              <m:t>n</m:t>
                            </m:r>
                          </m:sub>
                        </m:sSub>
                      </m:e>
                    </m:d>
                  </m:oMath>
                </a14:m>
                <a:r>
                  <a:rPr lang="es-MX" sz="2400" dirty="0">
                    <a:solidFill>
                      <a:schemeClr val="tx1"/>
                    </a:solidFill>
                  </a:rPr>
                  <a:t> es linealmente independiente</a:t>
                </a:r>
              </a:p>
              <a:p>
                <a:pPr>
                  <a:buFont typeface="+mj-lt"/>
                  <a:buAutoNum type="arabicPeriod"/>
                </a:pPr>
                <a14:m>
                  <m:oMath xmlns:m="http://schemas.openxmlformats.org/officeDocument/2006/math">
                    <m:d>
                      <m:dPr>
                        <m:begChr m:val="{"/>
                        <m:endChr m:val="}"/>
                        <m:ctrlPr>
                          <a:rPr lang="es-MX" sz="2400" i="1">
                            <a:solidFill>
                              <a:schemeClr val="tx1"/>
                            </a:solidFill>
                            <a:latin typeface="Cambria Math"/>
                          </a:rPr>
                        </m:ctrlPr>
                      </m:dPr>
                      <m:e>
                        <m:sSub>
                          <m:sSubPr>
                            <m:ctrlPr>
                              <a:rPr lang="es-MX" sz="2400" i="1">
                                <a:solidFill>
                                  <a:schemeClr val="tx1"/>
                                </a:solidFill>
                                <a:latin typeface="Cambria Math"/>
                              </a:rPr>
                            </m:ctrlPr>
                          </m:sSubPr>
                          <m:e>
                            <m:r>
                              <m:rPr>
                                <m:sty m:val="p"/>
                              </m:rPr>
                              <a:rPr lang="es-MX" sz="2400" i="0">
                                <a:solidFill>
                                  <a:schemeClr val="tx1"/>
                                </a:solidFill>
                                <a:latin typeface="Cambria Math" panose="02040503050406030204" pitchFamily="18" charset="0"/>
                              </a:rPr>
                              <m:t>v</m:t>
                            </m:r>
                          </m:e>
                          <m:sub>
                            <m:r>
                              <a:rPr lang="es-MX" sz="2400" i="0">
                                <a:solidFill>
                                  <a:schemeClr val="tx1"/>
                                </a:solidFill>
                                <a:latin typeface="Cambria Math" panose="02040503050406030204" pitchFamily="18" charset="0"/>
                              </a:rPr>
                              <m:t>1</m:t>
                            </m:r>
                          </m:sub>
                        </m:sSub>
                        <m:r>
                          <a:rPr lang="es-MX" sz="2400" i="0">
                            <a:solidFill>
                              <a:schemeClr val="tx1"/>
                            </a:solidFill>
                            <a:latin typeface="Cambria Math" panose="02040503050406030204" pitchFamily="18" charset="0"/>
                          </a:rPr>
                          <m:t>,</m:t>
                        </m:r>
                        <m:sSub>
                          <m:sSubPr>
                            <m:ctrlPr>
                              <a:rPr lang="es-MX" sz="2400" i="1">
                                <a:solidFill>
                                  <a:schemeClr val="tx1"/>
                                </a:solidFill>
                                <a:latin typeface="Cambria Math"/>
                              </a:rPr>
                            </m:ctrlPr>
                          </m:sSubPr>
                          <m:e>
                            <m:r>
                              <m:rPr>
                                <m:sty m:val="p"/>
                              </m:rPr>
                              <a:rPr lang="es-MX" sz="2400" i="0">
                                <a:solidFill>
                                  <a:schemeClr val="tx1"/>
                                </a:solidFill>
                                <a:latin typeface="Cambria Math" panose="02040503050406030204" pitchFamily="18" charset="0"/>
                              </a:rPr>
                              <m:t>v</m:t>
                            </m:r>
                          </m:e>
                          <m:sub>
                            <m:r>
                              <a:rPr lang="es-MX" sz="2400" i="0">
                                <a:solidFill>
                                  <a:schemeClr val="tx1"/>
                                </a:solidFill>
                                <a:latin typeface="Cambria Math" panose="02040503050406030204" pitchFamily="18" charset="0"/>
                              </a:rPr>
                              <m:t>2</m:t>
                            </m:r>
                          </m:sub>
                        </m:sSub>
                        <m:r>
                          <a:rPr lang="es-MX" sz="2400" i="0">
                            <a:solidFill>
                              <a:schemeClr val="tx1"/>
                            </a:solidFill>
                            <a:latin typeface="Cambria Math" panose="02040503050406030204" pitchFamily="18" charset="0"/>
                          </a:rPr>
                          <m:t>,…,</m:t>
                        </m:r>
                        <m:sSub>
                          <m:sSubPr>
                            <m:ctrlPr>
                              <a:rPr lang="es-MX" sz="2400" i="1">
                                <a:solidFill>
                                  <a:schemeClr val="tx1"/>
                                </a:solidFill>
                                <a:latin typeface="Cambria Math"/>
                              </a:rPr>
                            </m:ctrlPr>
                          </m:sSubPr>
                          <m:e>
                            <m:r>
                              <m:rPr>
                                <m:sty m:val="p"/>
                              </m:rPr>
                              <a:rPr lang="es-MX" sz="2400" i="0">
                                <a:solidFill>
                                  <a:schemeClr val="tx1"/>
                                </a:solidFill>
                                <a:latin typeface="Cambria Math" panose="02040503050406030204" pitchFamily="18" charset="0"/>
                              </a:rPr>
                              <m:t>v</m:t>
                            </m:r>
                          </m:e>
                          <m:sub>
                            <m:r>
                              <m:rPr>
                                <m:sty m:val="p"/>
                              </m:rPr>
                              <a:rPr lang="es-MX" sz="2400" i="0">
                                <a:solidFill>
                                  <a:schemeClr val="tx1"/>
                                </a:solidFill>
                                <a:latin typeface="Cambria Math" panose="02040503050406030204" pitchFamily="18" charset="0"/>
                              </a:rPr>
                              <m:t>n</m:t>
                            </m:r>
                          </m:sub>
                        </m:sSub>
                      </m:e>
                    </m:d>
                  </m:oMath>
                </a14:m>
                <a:r>
                  <a:rPr lang="es-MX" sz="2400" dirty="0">
                    <a:solidFill>
                      <a:schemeClr val="tx1"/>
                    </a:solidFill>
                  </a:rPr>
                  <a:t> genera a V</a:t>
                </a:r>
              </a:p>
              <a:p>
                <a:pPr marL="0" indent="0" algn="just">
                  <a:buNone/>
                </a:pPr>
                <a:endParaRPr lang="es-MX" sz="22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a:r>
              <a:rPr lang="es-MX" sz="3600" dirty="0" smtClean="0"/>
              <a:t>Espacios </a:t>
            </a:r>
            <a:r>
              <a:rPr lang="es-MX" sz="3600" dirty="0"/>
              <a:t>vectoriales</a:t>
            </a:r>
            <a:endParaRPr lang="es-ES" sz="3600" dirty="0" smtClean="0"/>
          </a:p>
        </p:txBody>
      </p:sp>
    </p:spTree>
    <p:extLst>
      <p:ext uri="{BB962C8B-B14F-4D97-AF65-F5344CB8AC3E}">
        <p14:creationId xmlns:p14="http://schemas.microsoft.com/office/powerpoint/2010/main" val="2351575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eaLnBrk="1" hangingPunct="1">
                  <a:buFont typeface="Wingdings" pitchFamily="2" charset="2"/>
                  <a:buNone/>
                </a:pPr>
                <a:r>
                  <a:rPr lang="es-MX" sz="2400" b="1" dirty="0" smtClean="0">
                    <a:solidFill>
                      <a:schemeClr val="tx1"/>
                    </a:solidFill>
                  </a:rPr>
                  <a:t>Dimensión</a:t>
                </a:r>
              </a:p>
              <a:p>
                <a:pPr marL="0" indent="0">
                  <a:buNone/>
                </a:pPr>
                <a:r>
                  <a:rPr lang="es-MX" sz="2400" dirty="0" smtClean="0">
                    <a:solidFill>
                      <a:schemeClr val="tx1"/>
                    </a:solidFill>
                  </a:rPr>
                  <a:t>Si el espacio vectorial V tienen una base con un numero finito de elementos, entonces la dimensión de V es el numero de vectores en todas la bases y V se denomina espacio vectorial de dimensión finita . De otra manera, V se denomina espacio vectorial de dimensión infinita. Si V = </a:t>
                </a:r>
                <a14:m>
                  <m:oMath xmlns:m="http://schemas.openxmlformats.org/officeDocument/2006/math">
                    <m:d>
                      <m:dPr>
                        <m:begChr m:val="{"/>
                        <m:endChr m:val="}"/>
                        <m:ctrlPr>
                          <a:rPr lang="es-MX" sz="2400" i="1">
                            <a:solidFill>
                              <a:schemeClr val="tx1"/>
                            </a:solidFill>
                            <a:latin typeface="Cambria Math"/>
                          </a:rPr>
                        </m:ctrlPr>
                      </m:dPr>
                      <m:e>
                        <m:r>
                          <a:rPr lang="es-MX" sz="2400" i="1">
                            <a:solidFill>
                              <a:schemeClr val="tx1"/>
                            </a:solidFill>
                            <a:latin typeface="Cambria Math" panose="02040503050406030204" pitchFamily="18" charset="0"/>
                          </a:rPr>
                          <m:t>0</m:t>
                        </m:r>
                      </m:e>
                    </m:d>
                  </m:oMath>
                </a14:m>
                <a:r>
                  <a:rPr lang="es-MX" sz="2400" dirty="0">
                    <a:solidFill>
                      <a:schemeClr val="tx1"/>
                    </a:solidFill>
                  </a:rPr>
                  <a:t>, entonces se dice que V tiene dimensión cero.</a:t>
                </a:r>
              </a:p>
              <a:p>
                <a:endParaRPr lang="es-MX" sz="2400" dirty="0">
                  <a:solidFill>
                    <a:schemeClr val="tx1"/>
                  </a:solidFill>
                </a:endParaRPr>
              </a:p>
              <a:p>
                <a:pPr marL="0" indent="0" algn="just">
                  <a:buNone/>
                </a:pPr>
                <a:endParaRPr lang="es-MX" sz="22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1372"/>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a:r>
              <a:rPr lang="es-MX" sz="3600" dirty="0"/>
              <a:t>Espacios vectoriales</a:t>
            </a:r>
            <a:endParaRPr lang="es-ES" sz="3600" dirty="0" smtClean="0"/>
          </a:p>
        </p:txBody>
      </p:sp>
    </p:spTree>
    <p:extLst>
      <p:ext uri="{BB962C8B-B14F-4D97-AF65-F5344CB8AC3E}">
        <p14:creationId xmlns:p14="http://schemas.microsoft.com/office/powerpoint/2010/main" val="2940569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14282" y="71414"/>
            <a:ext cx="8015288" cy="914400"/>
          </a:xfrm>
        </p:spPr>
        <p:txBody>
          <a:bodyPr/>
          <a:lstStyle/>
          <a:p>
            <a:pPr algn="l"/>
            <a:r>
              <a:rPr lang="es-MX" sz="3600" dirty="0"/>
              <a:t>Espacios vectoriales</a:t>
            </a:r>
            <a:endParaRPr lang="es-ES" sz="3600" dirty="0" smtClean="0"/>
          </a:p>
        </p:txBody>
      </p:sp>
      <mc:AlternateContent xmlns:mc="http://schemas.openxmlformats.org/markup-compatibility/2006" xmlns:a14="http://schemas.microsoft.com/office/drawing/2010/main">
        <mc:Choice Requires="a14">
          <p:sp>
            <p:nvSpPr>
              <p:cNvPr id="5" name="4 CuadroTexto"/>
              <p:cNvSpPr txBox="1"/>
              <p:nvPr/>
            </p:nvSpPr>
            <p:spPr>
              <a:xfrm>
                <a:off x="539552" y="1340768"/>
                <a:ext cx="7848872" cy="4915448"/>
              </a:xfrm>
              <a:prstGeom prst="rect">
                <a:avLst/>
              </a:prstGeom>
              <a:noFill/>
            </p:spPr>
            <p:txBody>
              <a:bodyPr wrap="square" rtlCol="0">
                <a:spAutoFit/>
              </a:bodyPr>
              <a:lstStyle/>
              <a:p>
                <a:r>
                  <a:rPr lang="es-MX" sz="2400" b="1" dirty="0" smtClean="0"/>
                  <a:t>Espacio vectorial con producto interno y sus propiedades</a:t>
                </a:r>
              </a:p>
              <a:p>
                <a:endParaRPr lang="es-MX" sz="2400" b="1" dirty="0" smtClean="0"/>
              </a:p>
              <a:p>
                <a:pPr algn="just"/>
                <a:r>
                  <a:rPr lang="es-MX" sz="2200" dirty="0" smtClean="0"/>
                  <a:t>Un espacio vectorial complejo V se denomina </a:t>
                </a:r>
                <a:r>
                  <a:rPr lang="es-MX" sz="2200" b="1" dirty="0" smtClean="0"/>
                  <a:t>espacio con producto interno </a:t>
                </a:r>
                <a:r>
                  <a:rPr lang="es-MX" sz="2200" dirty="0" smtClean="0"/>
                  <a:t>si para cada par ordenada de vectores </a:t>
                </a:r>
                <a:r>
                  <a:rPr lang="es-MX" sz="2200" b="1" i="1" dirty="0" smtClean="0"/>
                  <a:t>u</a:t>
                </a:r>
                <a:r>
                  <a:rPr lang="es-MX" sz="2200" dirty="0" smtClean="0"/>
                  <a:t> y </a:t>
                </a:r>
                <a:r>
                  <a:rPr lang="es-MX" sz="2200" b="1" i="1" dirty="0" smtClean="0"/>
                  <a:t>v </a:t>
                </a:r>
                <a:r>
                  <a:rPr lang="es-MX" sz="2200" dirty="0" smtClean="0"/>
                  <a:t>en </a:t>
                </a:r>
                <a:r>
                  <a:rPr lang="es-MX" sz="2200" b="1" i="1" dirty="0" smtClean="0"/>
                  <a:t>V</a:t>
                </a:r>
                <a:r>
                  <a:rPr lang="es-MX" sz="2200" dirty="0" smtClean="0"/>
                  <a:t>, existe un número complejo único (</a:t>
                </a:r>
                <a:r>
                  <a:rPr lang="es-MX" sz="2200" b="1" dirty="0" smtClean="0"/>
                  <a:t>u, v</a:t>
                </a:r>
                <a:r>
                  <a:rPr lang="es-MX" sz="2200" dirty="0" smtClean="0"/>
                  <a:t>), denominado producto interno de </a:t>
                </a:r>
                <a:r>
                  <a:rPr lang="es-MX" sz="2200" b="1" i="1" dirty="0" smtClean="0"/>
                  <a:t>u</a:t>
                </a:r>
                <a:r>
                  <a:rPr lang="es-MX" sz="2200" dirty="0" smtClean="0"/>
                  <a:t> y </a:t>
                </a:r>
                <a:r>
                  <a:rPr lang="es-MX" sz="2200" b="1" i="1" dirty="0" smtClean="0"/>
                  <a:t>v</a:t>
                </a:r>
                <a:r>
                  <a:rPr lang="es-MX" sz="2200" dirty="0" smtClean="0"/>
                  <a:t>, tal que si </a:t>
                </a:r>
                <a:r>
                  <a:rPr lang="es-MX" sz="2200" b="1" i="1" dirty="0" smtClean="0"/>
                  <a:t>u, v </a:t>
                </a:r>
                <a:r>
                  <a:rPr lang="es-MX" sz="2200" dirty="0" smtClean="0"/>
                  <a:t>y </a:t>
                </a:r>
                <a:r>
                  <a:rPr lang="es-MX" sz="2200" b="1" i="1" dirty="0" smtClean="0"/>
                  <a:t>w</a:t>
                </a:r>
                <a:r>
                  <a:rPr lang="es-MX" sz="2200" dirty="0" smtClean="0"/>
                  <a:t> están en </a:t>
                </a:r>
                <a:r>
                  <a:rPr lang="es-MX" sz="2200" b="1" i="1" dirty="0" smtClean="0"/>
                  <a:t>V</a:t>
                </a:r>
                <a:r>
                  <a:rPr lang="es-MX" sz="2200" dirty="0" smtClean="0"/>
                  <a:t> y </a:t>
                </a:r>
                <a:r>
                  <a:rPr lang="el-GR" sz="2200" b="1" i="1" dirty="0" smtClean="0"/>
                  <a:t>α</a:t>
                </a:r>
                <a:r>
                  <a:rPr lang="es-MX" sz="2200" b="1" i="1" dirty="0" smtClean="0"/>
                  <a:t> </a:t>
                </a:r>
                <a:r>
                  <a:rPr lang="el-GR" sz="2200" b="1" i="1" dirty="0" smtClean="0"/>
                  <a:t>ϵ</a:t>
                </a:r>
                <a:r>
                  <a:rPr lang="es-MX" sz="2200" b="1" i="1" dirty="0" smtClean="0"/>
                  <a:t> C</a:t>
                </a:r>
                <a:r>
                  <a:rPr lang="es-MX" sz="2200" dirty="0" smtClean="0"/>
                  <a:t>, entonces:</a:t>
                </a:r>
              </a:p>
              <a:p>
                <a:pPr algn="just"/>
                <a:endParaRPr lang="es-MX" sz="2200" b="1" dirty="0"/>
              </a:p>
              <a:p>
                <a:pPr marL="514350" indent="-514350" algn="just">
                  <a:buFont typeface="+mj-lt"/>
                  <a:buAutoNum type="romanUcPeriod"/>
                </a:pPr>
                <a14:m>
                  <m:oMath xmlns:m="http://schemas.openxmlformats.org/officeDocument/2006/math">
                    <m:d>
                      <m:dPr>
                        <m:ctrlPr>
                          <a:rPr lang="es-MX" sz="2200" b="0" i="1" smtClean="0">
                            <a:latin typeface="Cambria Math"/>
                          </a:rPr>
                        </m:ctrlPr>
                      </m:dPr>
                      <m:e>
                        <m:r>
                          <m:rPr>
                            <m:sty m:val="p"/>
                          </m:rPr>
                          <a:rPr lang="es-MX" sz="2200" b="0" i="0" smtClean="0">
                            <a:latin typeface="Cambria Math"/>
                          </a:rPr>
                          <m:t>u</m:t>
                        </m:r>
                        <m:r>
                          <a:rPr lang="es-MX" sz="2200" b="0" i="0" smtClean="0">
                            <a:latin typeface="Cambria Math"/>
                          </a:rPr>
                          <m:t>, </m:t>
                        </m:r>
                        <m:r>
                          <m:rPr>
                            <m:sty m:val="p"/>
                          </m:rPr>
                          <a:rPr lang="es-MX" sz="2200" b="0" i="0" smtClean="0">
                            <a:latin typeface="Cambria Math"/>
                          </a:rPr>
                          <m:t>v</m:t>
                        </m:r>
                      </m:e>
                    </m:d>
                    <m:r>
                      <a:rPr lang="es-MX" sz="2200" b="0" i="1" smtClean="0">
                        <a:latin typeface="Cambria Math"/>
                      </a:rPr>
                      <m:t>≥0</m:t>
                    </m:r>
                  </m:oMath>
                </a14:m>
                <a:endParaRPr lang="es-MX" sz="2200" b="0" dirty="0" smtClean="0"/>
              </a:p>
              <a:p>
                <a:pPr marL="514350" indent="-514350" algn="just">
                  <a:buFont typeface="+mj-lt"/>
                  <a:buAutoNum type="romanUcPeriod"/>
                </a:pPr>
                <a14:m>
                  <m:oMath xmlns:m="http://schemas.openxmlformats.org/officeDocument/2006/math">
                    <m:d>
                      <m:dPr>
                        <m:ctrlPr>
                          <a:rPr lang="es-MX" sz="2200" b="0" i="1" smtClean="0">
                            <a:latin typeface="Cambria Math"/>
                          </a:rPr>
                        </m:ctrlPr>
                      </m:dPr>
                      <m:e>
                        <m:r>
                          <m:rPr>
                            <m:sty m:val="p"/>
                          </m:rPr>
                          <a:rPr lang="es-MX" sz="2200" b="0" i="0" smtClean="0">
                            <a:latin typeface="Cambria Math"/>
                          </a:rPr>
                          <m:t>v</m:t>
                        </m:r>
                        <m:r>
                          <a:rPr lang="es-MX" sz="2200" b="0" i="0" smtClean="0">
                            <a:latin typeface="Cambria Math"/>
                          </a:rPr>
                          <m:t>, </m:t>
                        </m:r>
                        <m:r>
                          <m:rPr>
                            <m:sty m:val="p"/>
                          </m:rPr>
                          <a:rPr lang="es-MX" sz="2200" b="0" i="0" smtClean="0">
                            <a:latin typeface="Cambria Math"/>
                          </a:rPr>
                          <m:t>v</m:t>
                        </m:r>
                      </m:e>
                    </m:d>
                    <m:r>
                      <a:rPr lang="es-MX" sz="2200" b="0" i="0" smtClean="0">
                        <a:latin typeface="Cambria Math"/>
                      </a:rPr>
                      <m:t>=0       </m:t>
                    </m:r>
                    <m:r>
                      <m:rPr>
                        <m:sty m:val="p"/>
                      </m:rPr>
                      <a:rPr lang="es-MX" sz="2200" b="0" i="0" smtClean="0">
                        <a:latin typeface="Cambria Math"/>
                      </a:rPr>
                      <m:t>si</m:t>
                    </m:r>
                    <m:r>
                      <a:rPr lang="es-MX" sz="2200" b="0" i="0" smtClean="0">
                        <a:latin typeface="Cambria Math"/>
                      </a:rPr>
                      <m:t> </m:t>
                    </m:r>
                    <m:r>
                      <m:rPr>
                        <m:sty m:val="p"/>
                      </m:rPr>
                      <a:rPr lang="es-MX" sz="2200" b="0" i="0" smtClean="0">
                        <a:latin typeface="Cambria Math"/>
                      </a:rPr>
                      <m:t>y</m:t>
                    </m:r>
                    <m:r>
                      <a:rPr lang="es-MX" sz="2200" b="0" i="0" smtClean="0">
                        <a:latin typeface="Cambria Math"/>
                      </a:rPr>
                      <m:t> </m:t>
                    </m:r>
                    <m:r>
                      <m:rPr>
                        <m:sty m:val="p"/>
                      </m:rPr>
                      <a:rPr lang="es-MX" sz="2200" b="0" i="0" smtClean="0">
                        <a:latin typeface="Cambria Math"/>
                      </a:rPr>
                      <m:t>solo</m:t>
                    </m:r>
                    <m:r>
                      <a:rPr lang="es-MX" sz="2200" b="0" i="0" smtClean="0">
                        <a:latin typeface="Cambria Math"/>
                      </a:rPr>
                      <m:t> </m:t>
                    </m:r>
                    <m:r>
                      <m:rPr>
                        <m:sty m:val="p"/>
                      </m:rPr>
                      <a:rPr lang="es-MX" sz="2200" b="0" i="0" smtClean="0">
                        <a:latin typeface="Cambria Math"/>
                      </a:rPr>
                      <m:t>si</m:t>
                    </m:r>
                    <m:r>
                      <a:rPr lang="es-MX" sz="2200" b="0" i="0" smtClean="0">
                        <a:latin typeface="Cambria Math"/>
                      </a:rPr>
                      <m:t>   </m:t>
                    </m:r>
                    <m:r>
                      <m:rPr>
                        <m:sty m:val="p"/>
                      </m:rPr>
                      <a:rPr lang="es-MX" sz="2200" b="0" i="0" smtClean="0">
                        <a:latin typeface="Cambria Math"/>
                      </a:rPr>
                      <m:t>v</m:t>
                    </m:r>
                    <m:r>
                      <a:rPr lang="es-MX" sz="2200" b="0" i="0" smtClean="0">
                        <a:latin typeface="Cambria Math"/>
                      </a:rPr>
                      <m:t>=0</m:t>
                    </m:r>
                  </m:oMath>
                </a14:m>
                <a:endParaRPr lang="es-MX" sz="2200" b="0" dirty="0" smtClean="0"/>
              </a:p>
              <a:p>
                <a:pPr marL="514350" indent="-514350" algn="just">
                  <a:buFont typeface="+mj-lt"/>
                  <a:buAutoNum type="romanUcPeriod"/>
                </a:pPr>
                <a14:m>
                  <m:oMath xmlns:m="http://schemas.openxmlformats.org/officeDocument/2006/math">
                    <m:d>
                      <m:dPr>
                        <m:ctrlPr>
                          <a:rPr lang="es-MX" sz="2200" b="0" i="1" smtClean="0">
                            <a:latin typeface="Cambria Math"/>
                          </a:rPr>
                        </m:ctrlPr>
                      </m:dPr>
                      <m:e>
                        <m:r>
                          <m:rPr>
                            <m:sty m:val="p"/>
                          </m:rPr>
                          <a:rPr lang="es-MX" sz="2200" b="0" i="0" smtClean="0">
                            <a:latin typeface="Cambria Math"/>
                          </a:rPr>
                          <m:t>u</m:t>
                        </m:r>
                        <m:r>
                          <a:rPr lang="es-MX" sz="2200" b="0" i="0" smtClean="0">
                            <a:latin typeface="Cambria Math"/>
                          </a:rPr>
                          <m:t>,</m:t>
                        </m:r>
                        <m:r>
                          <m:rPr>
                            <m:sty m:val="p"/>
                          </m:rPr>
                          <a:rPr lang="es-MX" sz="2200" b="0" i="0" smtClean="0">
                            <a:latin typeface="Cambria Math"/>
                          </a:rPr>
                          <m:t>v</m:t>
                        </m:r>
                        <m:r>
                          <a:rPr lang="es-MX" sz="2200" b="0" i="0" smtClean="0">
                            <a:latin typeface="Cambria Math"/>
                          </a:rPr>
                          <m:t>+</m:t>
                        </m:r>
                        <m:r>
                          <m:rPr>
                            <m:sty m:val="p"/>
                          </m:rPr>
                          <a:rPr lang="es-MX" sz="2200" b="0" i="0" smtClean="0">
                            <a:latin typeface="Cambria Math"/>
                          </a:rPr>
                          <m:t>w</m:t>
                        </m:r>
                      </m:e>
                    </m:d>
                    <m:r>
                      <a:rPr lang="es-MX" sz="2200" b="0" i="0" smtClean="0">
                        <a:latin typeface="Cambria Math"/>
                      </a:rPr>
                      <m:t>=</m:t>
                    </m:r>
                    <m:d>
                      <m:dPr>
                        <m:ctrlPr>
                          <a:rPr lang="es-MX" sz="2200" b="0" i="1" smtClean="0">
                            <a:latin typeface="Cambria Math"/>
                          </a:rPr>
                        </m:ctrlPr>
                      </m:dPr>
                      <m:e>
                        <m:r>
                          <m:rPr>
                            <m:sty m:val="p"/>
                          </m:rPr>
                          <a:rPr lang="es-MX" sz="2200" b="0" i="0" smtClean="0">
                            <a:latin typeface="Cambria Math"/>
                          </a:rPr>
                          <m:t>u</m:t>
                        </m:r>
                        <m:r>
                          <a:rPr lang="es-MX" sz="2200" b="0" i="0" smtClean="0">
                            <a:latin typeface="Cambria Math"/>
                          </a:rPr>
                          <m:t>,</m:t>
                        </m:r>
                        <m:r>
                          <m:rPr>
                            <m:sty m:val="p"/>
                          </m:rPr>
                          <a:rPr lang="es-MX" sz="2200" b="0" i="0" smtClean="0">
                            <a:latin typeface="Cambria Math"/>
                          </a:rPr>
                          <m:t>v</m:t>
                        </m:r>
                      </m:e>
                    </m:d>
                    <m:r>
                      <a:rPr lang="es-MX" sz="2200" b="0" i="0" smtClean="0">
                        <a:latin typeface="Cambria Math"/>
                      </a:rPr>
                      <m:t>+</m:t>
                    </m:r>
                    <m:d>
                      <m:dPr>
                        <m:ctrlPr>
                          <a:rPr lang="es-MX" sz="2200" b="0" i="1" smtClean="0">
                            <a:latin typeface="Cambria Math"/>
                          </a:rPr>
                        </m:ctrlPr>
                      </m:dPr>
                      <m:e>
                        <m:r>
                          <m:rPr>
                            <m:sty m:val="p"/>
                          </m:rPr>
                          <a:rPr lang="es-MX" sz="2200" b="0" i="0" smtClean="0">
                            <a:latin typeface="Cambria Math"/>
                          </a:rPr>
                          <m:t>u</m:t>
                        </m:r>
                        <m:r>
                          <a:rPr lang="es-MX" sz="2200" b="0" i="0" smtClean="0">
                            <a:latin typeface="Cambria Math"/>
                          </a:rPr>
                          <m:t>,</m:t>
                        </m:r>
                        <m:r>
                          <m:rPr>
                            <m:sty m:val="p"/>
                          </m:rPr>
                          <a:rPr lang="es-MX" sz="2200" b="0" i="0" smtClean="0">
                            <a:latin typeface="Cambria Math"/>
                          </a:rPr>
                          <m:t>w</m:t>
                        </m:r>
                      </m:e>
                    </m:d>
                  </m:oMath>
                </a14:m>
                <a:endParaRPr lang="es-MX" sz="2200" b="0" dirty="0" smtClean="0"/>
              </a:p>
              <a:p>
                <a:pPr marL="514350" indent="-514350" algn="just">
                  <a:buFont typeface="+mj-lt"/>
                  <a:buAutoNum type="romanUcPeriod"/>
                </a:pPr>
                <a14:m>
                  <m:oMath xmlns:m="http://schemas.openxmlformats.org/officeDocument/2006/math">
                    <m:d>
                      <m:dPr>
                        <m:ctrlPr>
                          <a:rPr lang="es-MX" sz="2200" b="0" i="1" smtClean="0">
                            <a:latin typeface="Cambria Math"/>
                          </a:rPr>
                        </m:ctrlPr>
                      </m:dPr>
                      <m:e>
                        <m:r>
                          <m:rPr>
                            <m:sty m:val="p"/>
                          </m:rPr>
                          <a:rPr lang="es-MX" sz="2200" b="0" i="0" smtClean="0">
                            <a:latin typeface="Cambria Math"/>
                          </a:rPr>
                          <m:t>u</m:t>
                        </m:r>
                        <m:r>
                          <a:rPr lang="es-MX" sz="2200" b="0" i="0" smtClean="0">
                            <a:latin typeface="Cambria Math"/>
                          </a:rPr>
                          <m:t>+</m:t>
                        </m:r>
                        <m:r>
                          <m:rPr>
                            <m:sty m:val="p"/>
                          </m:rPr>
                          <a:rPr lang="es-MX" sz="2200" b="0" i="0" smtClean="0">
                            <a:latin typeface="Cambria Math"/>
                          </a:rPr>
                          <m:t>v</m:t>
                        </m:r>
                        <m:r>
                          <a:rPr lang="es-MX" sz="2200" b="0" i="0" smtClean="0">
                            <a:latin typeface="Cambria Math"/>
                          </a:rPr>
                          <m:t>,</m:t>
                        </m:r>
                        <m:r>
                          <m:rPr>
                            <m:sty m:val="p"/>
                          </m:rPr>
                          <a:rPr lang="es-MX" sz="2200" b="0" i="0" smtClean="0">
                            <a:latin typeface="Cambria Math"/>
                          </a:rPr>
                          <m:t>w</m:t>
                        </m:r>
                      </m:e>
                    </m:d>
                    <m:r>
                      <a:rPr lang="es-MX" sz="2200" b="0" i="0" smtClean="0">
                        <a:latin typeface="Cambria Math"/>
                      </a:rPr>
                      <m:t>=</m:t>
                    </m:r>
                    <m:d>
                      <m:dPr>
                        <m:ctrlPr>
                          <a:rPr lang="es-MX" sz="2200" b="0" i="1" smtClean="0">
                            <a:latin typeface="Cambria Math"/>
                          </a:rPr>
                        </m:ctrlPr>
                      </m:dPr>
                      <m:e>
                        <m:r>
                          <m:rPr>
                            <m:sty m:val="p"/>
                          </m:rPr>
                          <a:rPr lang="es-MX" sz="2200" b="0" i="0" smtClean="0">
                            <a:latin typeface="Cambria Math"/>
                          </a:rPr>
                          <m:t>u</m:t>
                        </m:r>
                        <m:r>
                          <a:rPr lang="es-MX" sz="2200" b="0" i="0" smtClean="0">
                            <a:latin typeface="Cambria Math"/>
                          </a:rPr>
                          <m:t>,</m:t>
                        </m:r>
                        <m:r>
                          <m:rPr>
                            <m:sty m:val="p"/>
                          </m:rPr>
                          <a:rPr lang="es-MX" sz="2200" b="0" i="0" smtClean="0">
                            <a:latin typeface="Cambria Math"/>
                          </a:rPr>
                          <m:t>w</m:t>
                        </m:r>
                      </m:e>
                    </m:d>
                    <m:r>
                      <a:rPr lang="es-MX" sz="2200" b="0" i="0" smtClean="0">
                        <a:latin typeface="Cambria Math"/>
                      </a:rPr>
                      <m:t>+</m:t>
                    </m:r>
                    <m:d>
                      <m:dPr>
                        <m:ctrlPr>
                          <a:rPr lang="es-MX" sz="2200" b="0" i="1" smtClean="0">
                            <a:latin typeface="Cambria Math"/>
                          </a:rPr>
                        </m:ctrlPr>
                      </m:dPr>
                      <m:e>
                        <m:r>
                          <m:rPr>
                            <m:sty m:val="p"/>
                          </m:rPr>
                          <a:rPr lang="es-MX" sz="2200" b="0" i="0" smtClean="0">
                            <a:latin typeface="Cambria Math"/>
                          </a:rPr>
                          <m:t>v</m:t>
                        </m:r>
                        <m:r>
                          <a:rPr lang="es-MX" sz="2200" b="0" i="0" smtClean="0">
                            <a:latin typeface="Cambria Math"/>
                          </a:rPr>
                          <m:t>,</m:t>
                        </m:r>
                        <m:r>
                          <m:rPr>
                            <m:sty m:val="p"/>
                          </m:rPr>
                          <a:rPr lang="es-MX" sz="2200" b="0" i="0" smtClean="0">
                            <a:latin typeface="Cambria Math"/>
                          </a:rPr>
                          <m:t>w</m:t>
                        </m:r>
                      </m:e>
                    </m:d>
                  </m:oMath>
                </a14:m>
                <a:endParaRPr lang="es-MX" sz="2200" b="0" dirty="0" smtClean="0"/>
              </a:p>
              <a:p>
                <a:pPr marL="514350" indent="-514350" algn="just">
                  <a:buFont typeface="+mj-lt"/>
                  <a:buAutoNum type="romanUcPeriod"/>
                </a:pPr>
                <a:r>
                  <a:rPr lang="es-MX" sz="2200" dirty="0" smtClean="0"/>
                  <a:t> </a:t>
                </a:r>
                <a14:m>
                  <m:oMath xmlns:m="http://schemas.openxmlformats.org/officeDocument/2006/math">
                    <m:d>
                      <m:dPr>
                        <m:ctrlPr>
                          <a:rPr lang="es-MX" sz="2200" b="0" i="1" smtClean="0">
                            <a:latin typeface="Cambria Math"/>
                          </a:rPr>
                        </m:ctrlPr>
                      </m:dPr>
                      <m:e>
                        <m:r>
                          <m:rPr>
                            <m:sty m:val="p"/>
                          </m:rPr>
                          <a:rPr lang="es-MX" sz="2200" b="0" i="0" smtClean="0">
                            <a:latin typeface="Cambria Math"/>
                          </a:rPr>
                          <m:t>u</m:t>
                        </m:r>
                        <m:r>
                          <a:rPr lang="es-MX" sz="2200" b="0" i="0" smtClean="0">
                            <a:latin typeface="Cambria Math"/>
                          </a:rPr>
                          <m:t>,</m:t>
                        </m:r>
                        <m:r>
                          <m:rPr>
                            <m:sty m:val="p"/>
                          </m:rPr>
                          <a:rPr lang="es-MX" sz="2200" b="0" i="0" smtClean="0">
                            <a:latin typeface="Cambria Math"/>
                          </a:rPr>
                          <m:t>v</m:t>
                        </m:r>
                      </m:e>
                    </m:d>
                    <m:r>
                      <a:rPr lang="es-MX" sz="2200" b="0" i="0" smtClean="0">
                        <a:latin typeface="Cambria Math"/>
                      </a:rPr>
                      <m:t>=</m:t>
                    </m:r>
                    <m:acc>
                      <m:accPr>
                        <m:chr m:val="̅"/>
                        <m:ctrlPr>
                          <a:rPr lang="es-MX" sz="2200" b="0" i="1" smtClean="0">
                            <a:latin typeface="Cambria Math"/>
                          </a:rPr>
                        </m:ctrlPr>
                      </m:accPr>
                      <m:e>
                        <m:d>
                          <m:dPr>
                            <m:ctrlPr>
                              <a:rPr lang="es-MX" sz="2200" b="0" i="1" smtClean="0">
                                <a:latin typeface="Cambria Math"/>
                              </a:rPr>
                            </m:ctrlPr>
                          </m:dPr>
                          <m:e>
                            <m:r>
                              <m:rPr>
                                <m:sty m:val="p"/>
                              </m:rPr>
                              <a:rPr lang="es-MX" sz="2200" b="0" i="0" smtClean="0">
                                <a:latin typeface="Cambria Math"/>
                              </a:rPr>
                              <m:t>v</m:t>
                            </m:r>
                            <m:r>
                              <a:rPr lang="es-MX" sz="2200" b="0" i="0" smtClean="0">
                                <a:latin typeface="Cambria Math"/>
                              </a:rPr>
                              <m:t>,</m:t>
                            </m:r>
                            <m:r>
                              <m:rPr>
                                <m:sty m:val="p"/>
                              </m:rPr>
                              <a:rPr lang="es-MX" sz="2200" b="0" i="0" smtClean="0">
                                <a:latin typeface="Cambria Math"/>
                              </a:rPr>
                              <m:t>u</m:t>
                            </m:r>
                          </m:e>
                        </m:d>
                      </m:e>
                    </m:acc>
                  </m:oMath>
                </a14:m>
                <a:endParaRPr lang="es-MX" sz="2200" b="0" dirty="0" smtClean="0"/>
              </a:p>
              <a:p>
                <a:pPr marL="514350" indent="-514350" algn="just">
                  <a:buFont typeface="+mj-lt"/>
                  <a:buAutoNum type="romanUcPeriod"/>
                </a:pPr>
                <a14:m>
                  <m:oMath xmlns:m="http://schemas.openxmlformats.org/officeDocument/2006/math">
                    <m:d>
                      <m:dPr>
                        <m:ctrlPr>
                          <a:rPr lang="es-MX" sz="2200" b="0" i="1" smtClean="0">
                            <a:latin typeface="Cambria Math"/>
                          </a:rPr>
                        </m:ctrlPr>
                      </m:dPr>
                      <m:e>
                        <m:r>
                          <m:rPr>
                            <m:sty m:val="p"/>
                          </m:rPr>
                          <a:rPr lang="el-GR" sz="2200" b="0" i="0" smtClean="0">
                            <a:latin typeface="Cambria Math"/>
                          </a:rPr>
                          <m:t>α</m:t>
                        </m:r>
                        <m:r>
                          <m:rPr>
                            <m:sty m:val="p"/>
                          </m:rPr>
                          <a:rPr lang="es-MX" sz="2200" b="0" i="0" smtClean="0">
                            <a:latin typeface="Cambria Math"/>
                          </a:rPr>
                          <m:t>u</m:t>
                        </m:r>
                        <m:r>
                          <a:rPr lang="es-MX" sz="2200" b="0" i="0" smtClean="0">
                            <a:latin typeface="Cambria Math"/>
                          </a:rPr>
                          <m:t>, </m:t>
                        </m:r>
                        <m:r>
                          <m:rPr>
                            <m:sty m:val="p"/>
                          </m:rPr>
                          <a:rPr lang="es-MX" sz="2200" b="0" i="0" smtClean="0">
                            <a:latin typeface="Cambria Math"/>
                          </a:rPr>
                          <m:t>v</m:t>
                        </m:r>
                      </m:e>
                    </m:d>
                    <m:r>
                      <a:rPr lang="es-MX" sz="2200" b="0" i="0" smtClean="0">
                        <a:latin typeface="Cambria Math"/>
                      </a:rPr>
                      <m:t>=</m:t>
                    </m:r>
                    <m:r>
                      <m:rPr>
                        <m:sty m:val="p"/>
                      </m:rPr>
                      <a:rPr lang="el-GR" sz="2200" b="0" i="0" smtClean="0">
                        <a:latin typeface="Cambria Math"/>
                      </a:rPr>
                      <m:t>α</m:t>
                    </m:r>
                    <m:d>
                      <m:dPr>
                        <m:ctrlPr>
                          <a:rPr lang="es-MX" sz="2200" b="0" i="1" smtClean="0">
                            <a:latin typeface="Cambria Math"/>
                          </a:rPr>
                        </m:ctrlPr>
                      </m:dPr>
                      <m:e>
                        <m:r>
                          <m:rPr>
                            <m:sty m:val="p"/>
                          </m:rPr>
                          <a:rPr lang="es-MX" sz="2200" b="0" i="0" smtClean="0">
                            <a:latin typeface="Cambria Math"/>
                          </a:rPr>
                          <m:t>u</m:t>
                        </m:r>
                        <m:r>
                          <a:rPr lang="es-MX" sz="2200" b="0" i="0" smtClean="0">
                            <a:latin typeface="Cambria Math"/>
                          </a:rPr>
                          <m:t>,</m:t>
                        </m:r>
                        <m:r>
                          <m:rPr>
                            <m:sty m:val="p"/>
                          </m:rPr>
                          <a:rPr lang="es-MX" sz="2200" b="0" i="0" smtClean="0">
                            <a:latin typeface="Cambria Math"/>
                          </a:rPr>
                          <m:t>v</m:t>
                        </m:r>
                      </m:e>
                    </m:d>
                  </m:oMath>
                </a14:m>
                <a:endParaRPr lang="es-MX" sz="2200" b="0" dirty="0" smtClean="0"/>
              </a:p>
              <a:p>
                <a:pPr marL="514350" indent="-514350" algn="just">
                  <a:buFont typeface="+mj-lt"/>
                  <a:buAutoNum type="romanUcPeriod"/>
                </a:pPr>
                <a14:m>
                  <m:oMath xmlns:m="http://schemas.openxmlformats.org/officeDocument/2006/math">
                    <m:d>
                      <m:dPr>
                        <m:ctrlPr>
                          <a:rPr lang="es-MX" sz="2200" b="0" i="1" smtClean="0">
                            <a:latin typeface="Cambria Math"/>
                          </a:rPr>
                        </m:ctrlPr>
                      </m:dPr>
                      <m:e>
                        <m:r>
                          <m:rPr>
                            <m:sty m:val="p"/>
                          </m:rPr>
                          <a:rPr lang="es-MX" sz="2200" b="0" i="0" smtClean="0">
                            <a:latin typeface="Cambria Math"/>
                          </a:rPr>
                          <m:t>u</m:t>
                        </m:r>
                        <m:r>
                          <a:rPr lang="es-MX" sz="2200" b="0" i="0" smtClean="0">
                            <a:latin typeface="Cambria Math"/>
                          </a:rPr>
                          <m:t>,</m:t>
                        </m:r>
                        <m:r>
                          <m:rPr>
                            <m:sty m:val="p"/>
                          </m:rPr>
                          <a:rPr lang="el-GR" sz="2200" b="0" i="0" smtClean="0">
                            <a:latin typeface="Cambria Math"/>
                          </a:rPr>
                          <m:t>α</m:t>
                        </m:r>
                        <m:r>
                          <m:rPr>
                            <m:sty m:val="p"/>
                          </m:rPr>
                          <a:rPr lang="es-MX" sz="2200" b="0" i="0" smtClean="0">
                            <a:latin typeface="Cambria Math"/>
                          </a:rPr>
                          <m:t>v</m:t>
                        </m:r>
                      </m:e>
                    </m:d>
                    <m:r>
                      <a:rPr lang="es-MX" sz="2200" b="0" i="0" smtClean="0">
                        <a:latin typeface="Cambria Math"/>
                      </a:rPr>
                      <m:t>=</m:t>
                    </m:r>
                    <m:acc>
                      <m:accPr>
                        <m:chr m:val="̅"/>
                        <m:ctrlPr>
                          <a:rPr lang="es-MX" sz="2200" b="0" i="1" smtClean="0">
                            <a:latin typeface="Cambria Math"/>
                          </a:rPr>
                        </m:ctrlPr>
                      </m:accPr>
                      <m:e>
                        <m:r>
                          <m:rPr>
                            <m:sty m:val="p"/>
                          </m:rPr>
                          <a:rPr lang="el-GR" sz="2200" b="0" i="0" smtClean="0">
                            <a:latin typeface="Cambria Math"/>
                          </a:rPr>
                          <m:t>α</m:t>
                        </m:r>
                      </m:e>
                    </m:acc>
                    <m:r>
                      <a:rPr lang="es-MX" sz="2200" b="0" i="0" smtClean="0">
                        <a:latin typeface="Cambria Math"/>
                      </a:rPr>
                      <m:t>(</m:t>
                    </m:r>
                    <m:r>
                      <m:rPr>
                        <m:sty m:val="p"/>
                      </m:rPr>
                      <a:rPr lang="es-MX" sz="2200" b="0" i="0" smtClean="0">
                        <a:latin typeface="Cambria Math"/>
                      </a:rPr>
                      <m:t>u</m:t>
                    </m:r>
                    <m:r>
                      <a:rPr lang="es-MX" sz="2200" b="0" i="0" smtClean="0">
                        <a:latin typeface="Cambria Math"/>
                      </a:rPr>
                      <m:t>,</m:t>
                    </m:r>
                    <m:r>
                      <m:rPr>
                        <m:sty m:val="p"/>
                      </m:rPr>
                      <a:rPr lang="es-MX" sz="2200" b="0" i="0" smtClean="0">
                        <a:latin typeface="Cambria Math"/>
                      </a:rPr>
                      <m:t>v</m:t>
                    </m:r>
                    <m:r>
                      <a:rPr lang="es-MX" sz="2200" b="0" i="0" smtClean="0">
                        <a:latin typeface="Cambria Math"/>
                      </a:rPr>
                      <m:t>)</m:t>
                    </m:r>
                  </m:oMath>
                </a14:m>
                <a:endParaRPr lang="es-MX" sz="2200" dirty="0"/>
              </a:p>
            </p:txBody>
          </p:sp>
        </mc:Choice>
        <mc:Fallback xmlns="">
          <p:sp>
            <p:nvSpPr>
              <p:cNvPr id="5" name="4 CuadroTexto"/>
              <p:cNvSpPr txBox="1">
                <a:spLocks noRot="1" noChangeAspect="1" noMove="1" noResize="1" noEditPoints="1" noAdjustHandles="1" noChangeArrowheads="1" noChangeShapeType="1" noTextEdit="1"/>
              </p:cNvSpPr>
              <p:nvPr/>
            </p:nvSpPr>
            <p:spPr>
              <a:xfrm>
                <a:off x="539552" y="1340768"/>
                <a:ext cx="7848872" cy="4915448"/>
              </a:xfrm>
              <a:prstGeom prst="rect">
                <a:avLst/>
              </a:prstGeom>
              <a:blipFill rotWithShape="1">
                <a:blip r:embed="rId2"/>
                <a:stretch>
                  <a:fillRect l="-1243" t="-993" r="-1010" b="-1365"/>
                </a:stretch>
              </a:blipFill>
            </p:spPr>
            <p:txBody>
              <a:bodyPr/>
              <a:lstStyle/>
              <a:p>
                <a:r>
                  <a:rPr lang="es-MX">
                    <a:noFill/>
                  </a:rPr>
                  <a:t> </a:t>
                </a:r>
              </a:p>
            </p:txBody>
          </p:sp>
        </mc:Fallback>
      </mc:AlternateContent>
    </p:spTree>
    <p:extLst>
      <p:ext uri="{BB962C8B-B14F-4D97-AF65-F5344CB8AC3E}">
        <p14:creationId xmlns:p14="http://schemas.microsoft.com/office/powerpoint/2010/main" val="2034091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14282" y="71414"/>
            <a:ext cx="8015288" cy="914400"/>
          </a:xfrm>
        </p:spPr>
        <p:txBody>
          <a:bodyPr/>
          <a:lstStyle/>
          <a:p>
            <a:pPr algn="l"/>
            <a:r>
              <a:rPr lang="es-MX" sz="3600" dirty="0"/>
              <a:t>Espacios vectoriales</a:t>
            </a:r>
            <a:endParaRPr lang="es-ES" sz="3600" dirty="0" smtClean="0"/>
          </a:p>
        </p:txBody>
      </p:sp>
      <mc:AlternateContent xmlns:mc="http://schemas.openxmlformats.org/markup-compatibility/2006" xmlns:a14="http://schemas.microsoft.com/office/drawing/2010/main">
        <mc:Choice Requires="a14">
          <p:sp>
            <p:nvSpPr>
              <p:cNvPr id="5" name="4 CuadroTexto"/>
              <p:cNvSpPr txBox="1"/>
              <p:nvPr/>
            </p:nvSpPr>
            <p:spPr>
              <a:xfrm>
                <a:off x="755576" y="1412776"/>
                <a:ext cx="7776864" cy="3535776"/>
              </a:xfrm>
              <a:prstGeom prst="rect">
                <a:avLst/>
              </a:prstGeom>
              <a:noFill/>
            </p:spPr>
            <p:txBody>
              <a:bodyPr wrap="square" rtlCol="0">
                <a:spAutoFit/>
              </a:bodyPr>
              <a:lstStyle/>
              <a:p>
                <a:r>
                  <a:rPr lang="es-MX" sz="2400" b="1" dirty="0" smtClean="0"/>
                  <a:t>Base ortonormal</a:t>
                </a:r>
              </a:p>
              <a:p>
                <a:endParaRPr lang="es-MX" sz="2200" b="1" dirty="0"/>
              </a:p>
              <a:p>
                <a:pPr algn="just"/>
                <a:r>
                  <a:rPr lang="es-MX" sz="2200" dirty="0" smtClean="0"/>
                  <a:t>Un conjunto de vectores S </a:t>
                </a:r>
                <a14:m>
                  <m:oMath xmlns:m="http://schemas.openxmlformats.org/officeDocument/2006/math">
                    <m:r>
                      <a:rPr lang="es-MX" sz="2200" i="1" smtClean="0">
                        <a:latin typeface="Cambria Math"/>
                      </a:rPr>
                      <m:t>=</m:t>
                    </m:r>
                    <m:d>
                      <m:dPr>
                        <m:begChr m:val="{"/>
                        <m:endChr m:val="}"/>
                        <m:ctrlPr>
                          <a:rPr lang="es-MX" sz="2200" b="0" i="1" smtClean="0">
                            <a:latin typeface="Cambria Math"/>
                          </a:rPr>
                        </m:ctrlPr>
                      </m:dPr>
                      <m:e>
                        <m:sSub>
                          <m:sSubPr>
                            <m:ctrlPr>
                              <a:rPr lang="es-MX" sz="2200" b="0" i="1" smtClean="0">
                                <a:latin typeface="Cambria Math"/>
                              </a:rPr>
                            </m:ctrlPr>
                          </m:sSubPr>
                          <m:e>
                            <m:r>
                              <a:rPr lang="es-MX" sz="2200" b="0" i="1" smtClean="0">
                                <a:latin typeface="Cambria Math"/>
                              </a:rPr>
                              <m:t>𝑢</m:t>
                            </m:r>
                          </m:e>
                          <m:sub>
                            <m:r>
                              <a:rPr lang="es-MX" sz="2200" b="0" i="1" smtClean="0">
                                <a:latin typeface="Cambria Math"/>
                              </a:rPr>
                              <m:t>1</m:t>
                            </m:r>
                          </m:sub>
                        </m:sSub>
                        <m:r>
                          <a:rPr lang="es-MX" sz="2200" b="0" i="1" smtClean="0">
                            <a:latin typeface="Cambria Math"/>
                          </a:rPr>
                          <m:t>,</m:t>
                        </m:r>
                        <m:sSub>
                          <m:sSubPr>
                            <m:ctrlPr>
                              <a:rPr lang="es-MX" sz="2200" b="0" i="1" smtClean="0">
                                <a:latin typeface="Cambria Math"/>
                              </a:rPr>
                            </m:ctrlPr>
                          </m:sSubPr>
                          <m:e>
                            <m:r>
                              <a:rPr lang="es-MX" sz="2200" b="0" i="1" smtClean="0">
                                <a:latin typeface="Cambria Math"/>
                              </a:rPr>
                              <m:t>𝑢</m:t>
                            </m:r>
                          </m:e>
                          <m:sub>
                            <m:r>
                              <a:rPr lang="es-MX" sz="2200" b="0" i="1" smtClean="0">
                                <a:latin typeface="Cambria Math"/>
                              </a:rPr>
                              <m:t>2</m:t>
                            </m:r>
                          </m:sub>
                        </m:sSub>
                        <m:r>
                          <a:rPr lang="es-MX" sz="2200" b="0" i="1" smtClean="0">
                            <a:latin typeface="Cambria Math"/>
                          </a:rPr>
                          <m:t>….. </m:t>
                        </m:r>
                        <m:sSub>
                          <m:sSubPr>
                            <m:ctrlPr>
                              <a:rPr lang="es-MX" sz="2200" b="0" i="1" smtClean="0">
                                <a:latin typeface="Cambria Math"/>
                              </a:rPr>
                            </m:ctrlPr>
                          </m:sSubPr>
                          <m:e>
                            <m:r>
                              <a:rPr lang="es-MX" sz="2200" b="0" i="1" smtClean="0">
                                <a:latin typeface="Cambria Math"/>
                              </a:rPr>
                              <m:t>𝑢</m:t>
                            </m:r>
                          </m:e>
                          <m:sub>
                            <m:r>
                              <a:rPr lang="es-MX" sz="2200" b="0" i="1" smtClean="0">
                                <a:latin typeface="Cambria Math"/>
                              </a:rPr>
                              <m:t>𝑛</m:t>
                            </m:r>
                          </m:sub>
                        </m:sSub>
                      </m:e>
                    </m:d>
                    <m:r>
                      <a:rPr lang="es-MX" sz="2200" b="0" i="1" smtClean="0">
                        <a:latin typeface="Cambria Math"/>
                      </a:rPr>
                      <m:t> </m:t>
                    </m:r>
                  </m:oMath>
                </a14:m>
                <a:r>
                  <a:rPr lang="es-MX" sz="2200" dirty="0" smtClean="0"/>
                  <a:t>en </a:t>
                </a:r>
                <a14:m>
                  <m:oMath xmlns:m="http://schemas.openxmlformats.org/officeDocument/2006/math">
                    <m:sSup>
                      <m:sSupPr>
                        <m:ctrlPr>
                          <a:rPr lang="es-MX" sz="2200" i="1" smtClean="0">
                            <a:latin typeface="Cambria Math"/>
                          </a:rPr>
                        </m:ctrlPr>
                      </m:sSupPr>
                      <m:e>
                        <m:r>
                          <a:rPr lang="es-MX" sz="2200" b="0" i="1" smtClean="0">
                            <a:latin typeface="Cambria Math"/>
                          </a:rPr>
                          <m:t>𝑅</m:t>
                        </m:r>
                      </m:e>
                      <m:sup>
                        <m:r>
                          <a:rPr lang="es-MX" sz="2200" b="0" i="1" smtClean="0">
                            <a:latin typeface="Cambria Math"/>
                          </a:rPr>
                          <m:t>𝑛</m:t>
                        </m:r>
                      </m:sup>
                    </m:sSup>
                  </m:oMath>
                </a14:m>
                <a:r>
                  <a:rPr lang="es-MX" sz="2200" dirty="0" smtClean="0"/>
                  <a:t> es un </a:t>
                </a:r>
                <a:r>
                  <a:rPr lang="es-MX" sz="2200" b="1" dirty="0" smtClean="0"/>
                  <a:t>conjunto ortonormal </a:t>
                </a:r>
                <a:r>
                  <a:rPr lang="es-MX" sz="2200" dirty="0" smtClean="0"/>
                  <a:t>si:</a:t>
                </a:r>
              </a:p>
              <a:p>
                <a:pPr algn="just"/>
                <a:endParaRPr lang="es-MX" sz="2200" dirty="0"/>
              </a:p>
              <a:p>
                <a:pPr algn="just"/>
                <a14:m>
                  <m:oMathPara xmlns:m="http://schemas.openxmlformats.org/officeDocument/2006/math">
                    <m:oMathParaPr>
                      <m:jc m:val="centerGroup"/>
                    </m:oMathParaPr>
                    <m:oMath xmlns:m="http://schemas.openxmlformats.org/officeDocument/2006/math">
                      <m:sSub>
                        <m:sSubPr>
                          <m:ctrlPr>
                            <a:rPr lang="es-MX" sz="2200" i="1" smtClean="0">
                              <a:latin typeface="Cambria Math"/>
                            </a:rPr>
                          </m:ctrlPr>
                        </m:sSubPr>
                        <m:e>
                          <m:r>
                            <a:rPr lang="es-MX" sz="2200" b="0" i="1" smtClean="0">
                              <a:latin typeface="Cambria Math"/>
                            </a:rPr>
                            <m:t>𝑢</m:t>
                          </m:r>
                        </m:e>
                        <m:sub>
                          <m:r>
                            <a:rPr lang="es-MX" sz="2200" b="0" i="1" smtClean="0">
                              <a:latin typeface="Cambria Math"/>
                            </a:rPr>
                            <m:t>𝑖</m:t>
                          </m:r>
                        </m:sub>
                      </m:sSub>
                      <m:r>
                        <a:rPr lang="es-MX" sz="2200" b="0" i="1" smtClean="0">
                          <a:latin typeface="Cambria Math"/>
                        </a:rPr>
                        <m:t> .  </m:t>
                      </m:r>
                      <m:sSub>
                        <m:sSubPr>
                          <m:ctrlPr>
                            <a:rPr lang="es-MX" sz="2200" b="0" i="1" smtClean="0">
                              <a:latin typeface="Cambria Math"/>
                            </a:rPr>
                          </m:ctrlPr>
                        </m:sSubPr>
                        <m:e>
                          <m:r>
                            <a:rPr lang="es-MX" sz="2200" b="0" i="1" smtClean="0">
                              <a:latin typeface="Cambria Math"/>
                            </a:rPr>
                            <m:t>𝑢</m:t>
                          </m:r>
                        </m:e>
                        <m:sub>
                          <m:r>
                            <a:rPr lang="es-MX" sz="2200" b="0" i="1" smtClean="0">
                              <a:latin typeface="Cambria Math"/>
                            </a:rPr>
                            <m:t>𝑗</m:t>
                          </m:r>
                        </m:sub>
                      </m:sSub>
                      <m:r>
                        <a:rPr lang="es-MX" sz="2200" b="0" i="1" smtClean="0">
                          <a:latin typeface="Cambria Math"/>
                        </a:rPr>
                        <m:t>=0</m:t>
                      </m:r>
                    </m:oMath>
                  </m:oMathPara>
                </a14:m>
                <a:endParaRPr lang="es-MX" sz="2200" b="0" dirty="0" smtClean="0"/>
              </a:p>
              <a:p>
                <a:pPr algn="ctr"/>
                <a14:m>
                  <m:oMath xmlns:m="http://schemas.openxmlformats.org/officeDocument/2006/math">
                    <m:sSub>
                      <m:sSubPr>
                        <m:ctrlPr>
                          <a:rPr lang="es-MX" sz="2200" i="1" smtClean="0">
                            <a:latin typeface="Cambria Math"/>
                          </a:rPr>
                        </m:ctrlPr>
                      </m:sSubPr>
                      <m:e>
                        <m:r>
                          <a:rPr lang="es-MX" sz="2200" b="0" i="1" smtClean="0">
                            <a:latin typeface="Cambria Math"/>
                          </a:rPr>
                          <m:t>𝑢</m:t>
                        </m:r>
                      </m:e>
                      <m:sub>
                        <m:r>
                          <a:rPr lang="es-MX" sz="2200" b="0" i="1" smtClean="0">
                            <a:latin typeface="Cambria Math"/>
                          </a:rPr>
                          <m:t>𝑖</m:t>
                        </m:r>
                      </m:sub>
                    </m:sSub>
                    <m:r>
                      <a:rPr lang="es-MX" sz="2200" b="0" i="1" smtClean="0">
                        <a:latin typeface="Cambria Math"/>
                      </a:rPr>
                      <m:t> . </m:t>
                    </m:r>
                    <m:sSub>
                      <m:sSubPr>
                        <m:ctrlPr>
                          <a:rPr lang="es-MX" sz="2200" b="0" i="1" smtClean="0">
                            <a:latin typeface="Cambria Math"/>
                          </a:rPr>
                        </m:ctrlPr>
                      </m:sSubPr>
                      <m:e>
                        <m:r>
                          <a:rPr lang="es-MX" sz="2200" b="0" i="1" smtClean="0">
                            <a:latin typeface="Cambria Math"/>
                          </a:rPr>
                          <m:t>𝑢</m:t>
                        </m:r>
                      </m:e>
                      <m:sub>
                        <m:r>
                          <a:rPr lang="es-MX" sz="2200" b="0" i="1" smtClean="0">
                            <a:latin typeface="Cambria Math"/>
                          </a:rPr>
                          <m:t>𝑖</m:t>
                        </m:r>
                      </m:sub>
                    </m:sSub>
                    <m:r>
                      <a:rPr lang="es-MX" sz="2200" b="0" i="1" smtClean="0">
                        <a:latin typeface="Cambria Math"/>
                      </a:rPr>
                      <m:t>=1</m:t>
                    </m:r>
                  </m:oMath>
                </a14:m>
                <a:r>
                  <a:rPr lang="es-MX" sz="2200" dirty="0" smtClean="0"/>
                  <a:t> </a:t>
                </a:r>
              </a:p>
              <a:p>
                <a:pPr algn="ctr"/>
                <a:endParaRPr lang="es-MX" sz="2200" dirty="0"/>
              </a:p>
              <a:p>
                <a:pPr algn="just"/>
                <a:r>
                  <a:rPr lang="es-MX" sz="2200" dirty="0" smtClean="0"/>
                  <a:t>Si solo se satisface la ecuación (1) se dice que el conjunto es </a:t>
                </a:r>
                <a:r>
                  <a:rPr lang="es-MX" sz="2200" b="1" dirty="0" smtClean="0"/>
                  <a:t>ortogonal</a:t>
                </a:r>
                <a:r>
                  <a:rPr lang="es-MX" sz="2200" dirty="0" smtClean="0"/>
                  <a:t>  </a:t>
                </a:r>
                <a:endParaRPr lang="es-MX" sz="2200" dirty="0"/>
              </a:p>
            </p:txBody>
          </p:sp>
        </mc:Choice>
        <mc:Fallback xmlns="">
          <p:sp>
            <p:nvSpPr>
              <p:cNvPr id="5" name="4 CuadroTexto"/>
              <p:cNvSpPr txBox="1">
                <a:spLocks noRot="1" noChangeAspect="1" noMove="1" noResize="1" noEditPoints="1" noAdjustHandles="1" noChangeArrowheads="1" noChangeShapeType="1" noTextEdit="1"/>
              </p:cNvSpPr>
              <p:nvPr/>
            </p:nvSpPr>
            <p:spPr>
              <a:xfrm>
                <a:off x="755576" y="1412776"/>
                <a:ext cx="7776864" cy="3535776"/>
              </a:xfrm>
              <a:prstGeom prst="rect">
                <a:avLst/>
              </a:prstGeom>
              <a:blipFill rotWithShape="1">
                <a:blip r:embed="rId2"/>
                <a:stretch>
                  <a:fillRect l="-1254" t="-1379" r="-1019" b="-2414"/>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6" name="5 CuadroTexto"/>
              <p:cNvSpPr txBox="1"/>
              <p:nvPr/>
            </p:nvSpPr>
            <p:spPr>
              <a:xfrm>
                <a:off x="5868144" y="3170246"/>
                <a:ext cx="1224136" cy="369332"/>
              </a:xfrm>
              <a:prstGeom prst="rect">
                <a:avLst/>
              </a:prstGeom>
              <a:noFill/>
            </p:spPr>
            <p:txBody>
              <a:bodyPr wrap="square" rtlCol="0">
                <a:spAutoFit/>
              </a:bodyPr>
              <a:lstStyle/>
              <a:p>
                <a:r>
                  <a:rPr lang="es-MX" b="0" dirty="0" smtClean="0"/>
                  <a:t>S</a:t>
                </a:r>
                <a14:m>
                  <m:oMath xmlns:m="http://schemas.openxmlformats.org/officeDocument/2006/math">
                    <m:r>
                      <a:rPr lang="es-MX" b="0" i="1" smtClean="0">
                        <a:latin typeface="Cambria Math"/>
                      </a:rPr>
                      <m:t>𝑖</m:t>
                    </m:r>
                    <m:r>
                      <a:rPr lang="es-MX" b="0" i="1" smtClean="0">
                        <a:latin typeface="Cambria Math"/>
                      </a:rPr>
                      <m:t>  </m:t>
                    </m:r>
                    <m:r>
                      <a:rPr lang="es-MX" b="0" i="1" smtClean="0">
                        <a:latin typeface="Cambria Math"/>
                      </a:rPr>
                      <m:t>𝑖</m:t>
                    </m:r>
                    <m:r>
                      <a:rPr lang="es-MX" b="0" i="1" smtClean="0">
                        <a:latin typeface="Cambria Math"/>
                      </a:rPr>
                      <m:t> ≠</m:t>
                    </m:r>
                    <m:r>
                      <a:rPr lang="es-MX" b="0" i="1" smtClean="0">
                        <a:latin typeface="Cambria Math"/>
                        <a:ea typeface="Cambria Math"/>
                      </a:rPr>
                      <m:t>𝑗</m:t>
                    </m:r>
                  </m:oMath>
                </a14:m>
                <a:endParaRPr lang="es-MX" dirty="0"/>
              </a:p>
            </p:txBody>
          </p:sp>
        </mc:Choice>
        <mc:Fallback xmlns="">
          <p:sp>
            <p:nvSpPr>
              <p:cNvPr id="6" name="5 CuadroTexto"/>
              <p:cNvSpPr txBox="1">
                <a:spLocks noRot="1" noChangeAspect="1" noMove="1" noResize="1" noEditPoints="1" noAdjustHandles="1" noChangeArrowheads="1" noChangeShapeType="1" noTextEdit="1"/>
              </p:cNvSpPr>
              <p:nvPr/>
            </p:nvSpPr>
            <p:spPr>
              <a:xfrm>
                <a:off x="5868144" y="3170246"/>
                <a:ext cx="1224136" cy="369332"/>
              </a:xfrm>
              <a:prstGeom prst="rect">
                <a:avLst/>
              </a:prstGeom>
              <a:blipFill rotWithShape="1">
                <a:blip r:embed="rId3"/>
                <a:stretch>
                  <a:fillRect l="-4500" t="-8197" b="-24590"/>
                </a:stretch>
              </a:blipFill>
            </p:spPr>
            <p:txBody>
              <a:bodyPr/>
              <a:lstStyle/>
              <a:p>
                <a:r>
                  <a:rPr lang="es-MX">
                    <a:noFill/>
                  </a:rPr>
                  <a:t> </a:t>
                </a:r>
              </a:p>
            </p:txBody>
          </p:sp>
        </mc:Fallback>
      </mc:AlternateContent>
    </p:spTree>
    <p:extLst>
      <p:ext uri="{BB962C8B-B14F-4D97-AF65-F5344CB8AC3E}">
        <p14:creationId xmlns:p14="http://schemas.microsoft.com/office/powerpoint/2010/main" val="3837705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14282" y="71414"/>
            <a:ext cx="8015288" cy="914400"/>
          </a:xfrm>
        </p:spPr>
        <p:txBody>
          <a:bodyPr/>
          <a:lstStyle/>
          <a:p>
            <a:pPr algn="l"/>
            <a:r>
              <a:rPr lang="es-MX" sz="3600" dirty="0"/>
              <a:t>Espacios vectoriales</a:t>
            </a:r>
            <a:endParaRPr lang="es-ES" sz="3600" dirty="0" smtClean="0"/>
          </a:p>
        </p:txBody>
      </p:sp>
      <mc:AlternateContent xmlns:mc="http://schemas.openxmlformats.org/markup-compatibility/2006" xmlns:a14="http://schemas.microsoft.com/office/drawing/2010/main">
        <mc:Choice Requires="a14">
          <p:sp>
            <p:nvSpPr>
              <p:cNvPr id="5" name="4 CuadroTexto"/>
              <p:cNvSpPr txBox="1"/>
              <p:nvPr/>
            </p:nvSpPr>
            <p:spPr>
              <a:xfrm>
                <a:off x="755576" y="1462498"/>
                <a:ext cx="7560840" cy="2232855"/>
              </a:xfrm>
              <a:prstGeom prst="rect">
                <a:avLst/>
              </a:prstGeom>
              <a:noFill/>
            </p:spPr>
            <p:txBody>
              <a:bodyPr wrap="square" rtlCol="0">
                <a:spAutoFit/>
              </a:bodyPr>
              <a:lstStyle/>
              <a:p>
                <a:pPr algn="just"/>
                <a:r>
                  <a:rPr lang="es-MX" sz="2400" b="1" dirty="0" smtClean="0"/>
                  <a:t>Longitud o norma de un vector</a:t>
                </a:r>
              </a:p>
              <a:p>
                <a:pPr algn="just"/>
                <a:endParaRPr lang="es-MX" sz="2400" b="1" dirty="0"/>
              </a:p>
              <a:p>
                <a:pPr algn="just"/>
                <a:r>
                  <a:rPr lang="es-MX" sz="2200" dirty="0" smtClean="0"/>
                  <a:t>Si v  </a:t>
                </a:r>
                <a:r>
                  <a:rPr lang="el-GR" sz="2200" dirty="0" smtClean="0"/>
                  <a:t>ϵ</a:t>
                </a:r>
                <a:r>
                  <a:rPr lang="es-MX" sz="2200" dirty="0" smtClean="0"/>
                  <a:t> </a:t>
                </a:r>
                <a14:m>
                  <m:oMath xmlns:m="http://schemas.openxmlformats.org/officeDocument/2006/math">
                    <m:sSup>
                      <m:sSupPr>
                        <m:ctrlPr>
                          <a:rPr lang="es-MX" sz="2200" i="1" smtClean="0">
                            <a:latin typeface="Cambria Math"/>
                          </a:rPr>
                        </m:ctrlPr>
                      </m:sSupPr>
                      <m:e>
                        <m:r>
                          <a:rPr lang="es-MX" sz="2200" b="0" i="1" smtClean="0">
                            <a:latin typeface="Cambria Math"/>
                          </a:rPr>
                          <m:t>𝑅</m:t>
                        </m:r>
                      </m:e>
                      <m:sup>
                        <m:r>
                          <a:rPr lang="es-MX" sz="2200" b="0" i="1" smtClean="0">
                            <a:latin typeface="Cambria Math"/>
                          </a:rPr>
                          <m:t>𝑛</m:t>
                        </m:r>
                      </m:sup>
                    </m:sSup>
                    <m:r>
                      <a:rPr lang="es-MX" sz="2200" b="0" i="1" smtClean="0">
                        <a:latin typeface="Cambria Math"/>
                      </a:rPr>
                      <m:t>, </m:t>
                    </m:r>
                  </m:oMath>
                </a14:m>
                <a:r>
                  <a:rPr lang="es-MX" sz="2200" dirty="0" smtClean="0"/>
                  <a:t>entonces la longitud o norma de </a:t>
                </a:r>
                <a:r>
                  <a:rPr lang="es-MX" sz="2200" b="1" i="1" dirty="0" smtClean="0"/>
                  <a:t>v</a:t>
                </a:r>
                <a:r>
                  <a:rPr lang="es-MX" sz="2200" dirty="0" smtClean="0"/>
                  <a:t>, denota por </a:t>
                </a:r>
                <a14:m>
                  <m:oMath xmlns:m="http://schemas.openxmlformats.org/officeDocument/2006/math">
                    <m:d>
                      <m:dPr>
                        <m:begChr m:val="|"/>
                        <m:endChr m:val="|"/>
                        <m:ctrlPr>
                          <a:rPr lang="es-MX" sz="2200" i="1" smtClean="0">
                            <a:latin typeface="Cambria Math"/>
                          </a:rPr>
                        </m:ctrlPr>
                      </m:dPr>
                      <m:e>
                        <m:r>
                          <a:rPr lang="es-MX" sz="2200" b="0" i="1" smtClean="0">
                            <a:latin typeface="Cambria Math"/>
                          </a:rPr>
                          <m:t>𝑣</m:t>
                        </m:r>
                      </m:e>
                    </m:d>
                  </m:oMath>
                </a14:m>
                <a:r>
                  <a:rPr lang="es-MX" sz="2200" dirty="0" smtClean="0"/>
                  <a:t>, esta dado por:</a:t>
                </a:r>
              </a:p>
              <a:p>
                <a:pPr algn="just"/>
                <a:endParaRPr lang="es-MX" sz="2200" dirty="0"/>
              </a:p>
              <a:p>
                <a:pPr algn="ctr"/>
                <a14:m>
                  <m:oMath xmlns:m="http://schemas.openxmlformats.org/officeDocument/2006/math">
                    <m:d>
                      <m:dPr>
                        <m:begChr m:val="|"/>
                        <m:endChr m:val="|"/>
                        <m:ctrlPr>
                          <a:rPr lang="es-MX" sz="2200" i="1" smtClean="0">
                            <a:latin typeface="Cambria Math"/>
                          </a:rPr>
                        </m:ctrlPr>
                      </m:dPr>
                      <m:e>
                        <m:r>
                          <a:rPr lang="es-MX" sz="2200" b="0" i="1" smtClean="0">
                            <a:latin typeface="Cambria Math"/>
                          </a:rPr>
                          <m:t>𝑣</m:t>
                        </m:r>
                      </m:e>
                    </m:d>
                    <m:r>
                      <a:rPr lang="es-MX" sz="2200" b="0" i="1" smtClean="0">
                        <a:latin typeface="Cambria Math"/>
                      </a:rPr>
                      <m:t>=</m:t>
                    </m:r>
                    <m:rad>
                      <m:radPr>
                        <m:degHide m:val="on"/>
                        <m:ctrlPr>
                          <a:rPr lang="es-MX" sz="2200" b="0" i="1" smtClean="0">
                            <a:latin typeface="Cambria Math"/>
                          </a:rPr>
                        </m:ctrlPr>
                      </m:radPr>
                      <m:deg/>
                      <m:e>
                        <m:r>
                          <a:rPr lang="es-MX" sz="2200" b="0" i="1" smtClean="0">
                            <a:latin typeface="Cambria Math"/>
                          </a:rPr>
                          <m:t>𝑣</m:t>
                        </m:r>
                        <m:r>
                          <a:rPr lang="es-MX" sz="2200" b="0" i="1" smtClean="0">
                            <a:latin typeface="Cambria Math"/>
                            <a:ea typeface="Cambria Math"/>
                          </a:rPr>
                          <m:t>∙</m:t>
                        </m:r>
                        <m:r>
                          <a:rPr lang="es-MX" sz="2200" b="0" i="1" smtClean="0">
                            <a:latin typeface="Cambria Math"/>
                            <a:ea typeface="Cambria Math"/>
                          </a:rPr>
                          <m:t>𝑣</m:t>
                        </m:r>
                      </m:e>
                    </m:rad>
                  </m:oMath>
                </a14:m>
                <a:r>
                  <a:rPr lang="es-MX" sz="2200" dirty="0" smtClean="0"/>
                  <a:t>  </a:t>
                </a:r>
                <a:endParaRPr lang="es-MX" sz="2200" dirty="0"/>
              </a:p>
            </p:txBody>
          </p:sp>
        </mc:Choice>
        <mc:Fallback xmlns="">
          <p:sp>
            <p:nvSpPr>
              <p:cNvPr id="5" name="4 CuadroTexto"/>
              <p:cNvSpPr txBox="1">
                <a:spLocks noRot="1" noChangeAspect="1" noMove="1" noResize="1" noEditPoints="1" noAdjustHandles="1" noChangeArrowheads="1" noChangeShapeType="1" noTextEdit="1"/>
              </p:cNvSpPr>
              <p:nvPr/>
            </p:nvSpPr>
            <p:spPr>
              <a:xfrm>
                <a:off x="755576" y="1462498"/>
                <a:ext cx="7560840" cy="2232855"/>
              </a:xfrm>
              <a:prstGeom prst="rect">
                <a:avLst/>
              </a:prstGeom>
              <a:blipFill rotWithShape="1">
                <a:blip r:embed="rId2"/>
                <a:stretch>
                  <a:fillRect l="-1290" t="-2186" r="-1048"/>
                </a:stretch>
              </a:blipFill>
            </p:spPr>
            <p:txBody>
              <a:bodyPr/>
              <a:lstStyle/>
              <a:p>
                <a:r>
                  <a:rPr lang="es-MX">
                    <a:noFill/>
                  </a:rPr>
                  <a:t> </a:t>
                </a:r>
              </a:p>
            </p:txBody>
          </p:sp>
        </mc:Fallback>
      </mc:AlternateContent>
    </p:spTree>
    <p:extLst>
      <p:ext uri="{BB962C8B-B14F-4D97-AF65-F5344CB8AC3E}">
        <p14:creationId xmlns:p14="http://schemas.microsoft.com/office/powerpoint/2010/main" val="1332665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14282" y="71414"/>
            <a:ext cx="8015288" cy="914400"/>
          </a:xfrm>
        </p:spPr>
        <p:txBody>
          <a:bodyPr/>
          <a:lstStyle/>
          <a:p>
            <a:pPr algn="l"/>
            <a:r>
              <a:rPr lang="es-MX" sz="3600" dirty="0"/>
              <a:t>Espacios vectoriales</a:t>
            </a:r>
            <a:endParaRPr lang="es-ES" sz="3600" dirty="0" smtClean="0"/>
          </a:p>
        </p:txBody>
      </p:sp>
      <mc:AlternateContent xmlns:mc="http://schemas.openxmlformats.org/markup-compatibility/2006" xmlns:a14="http://schemas.microsoft.com/office/drawing/2010/main">
        <mc:Choice Requires="a14">
          <p:sp>
            <p:nvSpPr>
              <p:cNvPr id="5" name="4 CuadroTexto"/>
              <p:cNvSpPr txBox="1"/>
              <p:nvPr/>
            </p:nvSpPr>
            <p:spPr>
              <a:xfrm>
                <a:off x="611560" y="1196752"/>
                <a:ext cx="7920880" cy="5128905"/>
              </a:xfrm>
              <a:prstGeom prst="rect">
                <a:avLst/>
              </a:prstGeom>
              <a:noFill/>
            </p:spPr>
            <p:txBody>
              <a:bodyPr wrap="square" rtlCol="0">
                <a:spAutoFit/>
              </a:bodyPr>
              <a:lstStyle/>
              <a:p>
                <a:pPr algn="just"/>
                <a:r>
                  <a:rPr lang="es-MX" sz="2400" b="1" dirty="0" smtClean="0"/>
                  <a:t>Proceso de ortonormalización de Gram-Schmidt</a:t>
                </a:r>
              </a:p>
              <a:p>
                <a:pPr algn="just"/>
                <a:r>
                  <a:rPr lang="es-MX" sz="2200" dirty="0" smtClean="0"/>
                  <a:t>Sea </a:t>
                </a:r>
                <a:r>
                  <a:rPr lang="es-MX" sz="2200" i="1" dirty="0" smtClean="0"/>
                  <a:t>H </a:t>
                </a:r>
                <a:r>
                  <a:rPr lang="es-MX" sz="2200" dirty="0" smtClean="0"/>
                  <a:t>un subespacio de dimensión </a:t>
                </a:r>
                <a:r>
                  <a:rPr lang="es-MX" sz="2200" i="1" dirty="0" smtClean="0"/>
                  <a:t>m </a:t>
                </a:r>
                <a:r>
                  <a:rPr lang="es-MX" sz="2200" dirty="0" smtClean="0"/>
                  <a:t>de </a:t>
                </a:r>
                <a14:m>
                  <m:oMath xmlns:m="http://schemas.openxmlformats.org/officeDocument/2006/math">
                    <m:sSup>
                      <m:sSupPr>
                        <m:ctrlPr>
                          <a:rPr lang="es-MX" sz="2200" i="1" smtClean="0">
                            <a:latin typeface="Cambria Math"/>
                          </a:rPr>
                        </m:ctrlPr>
                      </m:sSupPr>
                      <m:e>
                        <m:r>
                          <a:rPr lang="es-MX" sz="2200" b="0" i="1" smtClean="0">
                            <a:latin typeface="Cambria Math"/>
                          </a:rPr>
                          <m:t>𝑅</m:t>
                        </m:r>
                      </m:e>
                      <m:sup>
                        <m:r>
                          <a:rPr lang="es-MX" sz="2200" b="0" i="1" smtClean="0">
                            <a:latin typeface="Cambria Math"/>
                          </a:rPr>
                          <m:t>𝑛</m:t>
                        </m:r>
                      </m:sup>
                    </m:sSup>
                  </m:oMath>
                </a14:m>
                <a:r>
                  <a:rPr lang="es-MX" sz="2200" i="1" dirty="0" smtClean="0"/>
                  <a:t> . </a:t>
                </a:r>
                <a:r>
                  <a:rPr lang="es-MX" sz="2200" dirty="0" smtClean="0"/>
                  <a:t>Entonces</a:t>
                </a:r>
                <a:r>
                  <a:rPr lang="es-MX" sz="2200" i="1" dirty="0" smtClean="0"/>
                  <a:t> H </a:t>
                </a:r>
                <a:r>
                  <a:rPr lang="es-MX" sz="2200" dirty="0" smtClean="0"/>
                  <a:t>tiene una base ortonormal.</a:t>
                </a:r>
              </a:p>
              <a:p>
                <a:pPr algn="just"/>
                <a:r>
                  <a:rPr lang="es-MX" sz="2200" dirty="0" smtClean="0"/>
                  <a:t>Sea </a:t>
                </a:r>
                <a14:m>
                  <m:oMath xmlns:m="http://schemas.openxmlformats.org/officeDocument/2006/math">
                    <m:r>
                      <a:rPr lang="es-MX" sz="2200" b="0" i="1" smtClean="0">
                        <a:latin typeface="Cambria Math"/>
                      </a:rPr>
                      <m:t>𝑆</m:t>
                    </m:r>
                    <m:r>
                      <a:rPr lang="es-MX" sz="2200" b="0" i="1" smtClean="0">
                        <a:latin typeface="Cambria Math"/>
                      </a:rPr>
                      <m:t>={</m:t>
                    </m:r>
                    <m:sSub>
                      <m:sSubPr>
                        <m:ctrlPr>
                          <a:rPr lang="es-MX" sz="2200" b="0" i="1" smtClean="0">
                            <a:latin typeface="Cambria Math"/>
                          </a:rPr>
                        </m:ctrlPr>
                      </m:sSubPr>
                      <m:e>
                        <m:r>
                          <a:rPr lang="es-MX" sz="2200" b="0" i="1" smtClean="0">
                            <a:latin typeface="Cambria Math"/>
                          </a:rPr>
                          <m:t>𝑉</m:t>
                        </m:r>
                      </m:e>
                      <m:sub>
                        <m:r>
                          <a:rPr lang="es-MX" sz="2200" b="0" i="1" smtClean="0">
                            <a:latin typeface="Cambria Math"/>
                          </a:rPr>
                          <m:t>1</m:t>
                        </m:r>
                      </m:sub>
                    </m:sSub>
                    <m:r>
                      <a:rPr lang="es-MX" sz="2200" b="0" i="1" smtClean="0">
                        <a:latin typeface="Cambria Math"/>
                      </a:rPr>
                      <m:t>, </m:t>
                    </m:r>
                    <m:sSub>
                      <m:sSubPr>
                        <m:ctrlPr>
                          <a:rPr lang="es-MX" sz="2200" b="0" i="1" smtClean="0">
                            <a:latin typeface="Cambria Math"/>
                          </a:rPr>
                        </m:ctrlPr>
                      </m:sSubPr>
                      <m:e>
                        <m:r>
                          <a:rPr lang="es-MX" sz="2200" b="0" i="1" smtClean="0">
                            <a:latin typeface="Cambria Math"/>
                          </a:rPr>
                          <m:t>𝑉</m:t>
                        </m:r>
                      </m:e>
                      <m:sub>
                        <m:r>
                          <a:rPr lang="es-MX" sz="2200" b="0" i="1" smtClean="0">
                            <a:latin typeface="Cambria Math"/>
                          </a:rPr>
                          <m:t>2</m:t>
                        </m:r>
                      </m:sub>
                    </m:sSub>
                    <m:r>
                      <a:rPr lang="es-MX" sz="2200" b="0" i="1" smtClean="0">
                        <a:latin typeface="Cambria Math"/>
                      </a:rPr>
                      <m:t>,….., </m:t>
                    </m:r>
                    <m:sSub>
                      <m:sSubPr>
                        <m:ctrlPr>
                          <a:rPr lang="es-MX" sz="2200" b="0" i="1" smtClean="0">
                            <a:latin typeface="Cambria Math"/>
                          </a:rPr>
                        </m:ctrlPr>
                      </m:sSubPr>
                      <m:e>
                        <m:r>
                          <a:rPr lang="es-MX" sz="2200" b="0" i="1" smtClean="0">
                            <a:latin typeface="Cambria Math"/>
                          </a:rPr>
                          <m:t>𝑉</m:t>
                        </m:r>
                      </m:e>
                      <m:sub>
                        <m:r>
                          <a:rPr lang="es-MX" sz="2200" b="0" i="1" smtClean="0">
                            <a:latin typeface="Cambria Math"/>
                          </a:rPr>
                          <m:t>𝑛</m:t>
                        </m:r>
                      </m:sub>
                    </m:sSub>
                  </m:oMath>
                </a14:m>
                <a:r>
                  <a:rPr lang="es-MX" sz="2200" dirty="0" smtClean="0"/>
                  <a:t>} una base de</a:t>
                </a:r>
                <a:r>
                  <a:rPr lang="es-MX" sz="2200" i="1" dirty="0" smtClean="0"/>
                  <a:t> H</a:t>
                </a:r>
                <a:r>
                  <a:rPr lang="es-MX" sz="2200" dirty="0" smtClean="0"/>
                  <a:t>. Se probara el teorema construyendo una base ortonormal a partir de los vectores de</a:t>
                </a:r>
                <a:r>
                  <a:rPr lang="es-MX" sz="2200" i="1" dirty="0" smtClean="0"/>
                  <a:t> S. </a:t>
                </a:r>
                <a:r>
                  <a:rPr lang="es-MX" sz="2200" dirty="0" smtClean="0"/>
                  <a:t>Este en un conjunto de vectores linealmente independiente no contiene al vector cero.</a:t>
                </a:r>
                <a:endParaRPr lang="es-MX" sz="2200" i="1" dirty="0"/>
              </a:p>
              <a:p>
                <a:pPr algn="just"/>
                <a:r>
                  <a:rPr lang="es-MX" sz="2200" b="1" dirty="0" smtClean="0"/>
                  <a:t>Paso 1. Elección del primer vector unitario</a:t>
                </a:r>
              </a:p>
              <a:p>
                <a:r>
                  <a:rPr lang="es-MX" sz="2200" dirty="0" smtClean="0"/>
                  <a:t>Sea    </a:t>
                </a:r>
              </a:p>
              <a:p>
                <a:pPr algn="ctr"/>
                <a:r>
                  <a:rPr lang="es-MX" sz="2200" dirty="0" smtClean="0"/>
                  <a:t> </a:t>
                </a:r>
                <a14:m>
                  <m:oMath xmlns:m="http://schemas.openxmlformats.org/officeDocument/2006/math">
                    <m:sSub>
                      <m:sSubPr>
                        <m:ctrlPr>
                          <a:rPr lang="es-MX" sz="2200" i="1" smtClean="0">
                            <a:latin typeface="Cambria Math"/>
                          </a:rPr>
                        </m:ctrlPr>
                      </m:sSubPr>
                      <m:e>
                        <m:r>
                          <a:rPr lang="es-MX" sz="2200" b="0" i="1" smtClean="0">
                            <a:latin typeface="Cambria Math"/>
                          </a:rPr>
                          <m:t>𝑢</m:t>
                        </m:r>
                      </m:e>
                      <m:sub>
                        <m:r>
                          <a:rPr lang="es-MX" sz="2200" b="0" i="1" smtClean="0">
                            <a:latin typeface="Cambria Math"/>
                          </a:rPr>
                          <m:t>1 </m:t>
                        </m:r>
                      </m:sub>
                    </m:sSub>
                    <m:r>
                      <a:rPr lang="es-MX" sz="2200" b="0" i="1" smtClean="0">
                        <a:latin typeface="Cambria Math"/>
                      </a:rPr>
                      <m:t>= </m:t>
                    </m:r>
                    <m:f>
                      <m:fPr>
                        <m:ctrlPr>
                          <a:rPr lang="es-MX" sz="2200" b="0" i="1" smtClean="0">
                            <a:latin typeface="Cambria Math"/>
                          </a:rPr>
                        </m:ctrlPr>
                      </m:fPr>
                      <m:num>
                        <m:sSub>
                          <m:sSubPr>
                            <m:ctrlPr>
                              <a:rPr lang="es-MX" sz="2200" b="0" i="1" smtClean="0">
                                <a:latin typeface="Cambria Math"/>
                              </a:rPr>
                            </m:ctrlPr>
                          </m:sSubPr>
                          <m:e>
                            <m:r>
                              <a:rPr lang="es-MX" sz="2200" b="0" i="1" smtClean="0">
                                <a:latin typeface="Cambria Math"/>
                              </a:rPr>
                              <m:t>𝑉</m:t>
                            </m:r>
                          </m:e>
                          <m:sub>
                            <m:r>
                              <a:rPr lang="es-MX" sz="2200" b="0" i="1" smtClean="0">
                                <a:latin typeface="Cambria Math"/>
                              </a:rPr>
                              <m:t>1</m:t>
                            </m:r>
                          </m:sub>
                        </m:sSub>
                      </m:num>
                      <m:den>
                        <m:d>
                          <m:dPr>
                            <m:begChr m:val="|"/>
                            <m:endChr m:val="|"/>
                            <m:ctrlPr>
                              <a:rPr lang="es-MX" sz="2200" b="0" i="1" smtClean="0">
                                <a:latin typeface="Cambria Math"/>
                              </a:rPr>
                            </m:ctrlPr>
                          </m:dPr>
                          <m:e>
                            <m:sSub>
                              <m:sSubPr>
                                <m:ctrlPr>
                                  <a:rPr lang="es-MX" sz="2200" b="0" i="1" smtClean="0">
                                    <a:latin typeface="Cambria Math"/>
                                  </a:rPr>
                                </m:ctrlPr>
                              </m:sSubPr>
                              <m:e>
                                <m:r>
                                  <a:rPr lang="es-MX" sz="2200" b="0" i="1" smtClean="0">
                                    <a:latin typeface="Cambria Math"/>
                                  </a:rPr>
                                  <m:t>𝑉</m:t>
                                </m:r>
                              </m:e>
                              <m:sub>
                                <m:r>
                                  <a:rPr lang="es-MX" sz="2200" b="0" i="1" smtClean="0">
                                    <a:latin typeface="Cambria Math"/>
                                  </a:rPr>
                                  <m:t>1</m:t>
                                </m:r>
                              </m:sub>
                            </m:sSub>
                          </m:e>
                        </m:d>
                      </m:den>
                    </m:f>
                  </m:oMath>
                </a14:m>
                <a:endParaRPr lang="es-MX" sz="2200" b="1" i="1" dirty="0" smtClean="0"/>
              </a:p>
              <a:p>
                <a:r>
                  <a:rPr lang="es-MX" sz="2200" dirty="0" smtClean="0"/>
                  <a:t>Entonces</a:t>
                </a:r>
              </a:p>
              <a:p>
                <a:pPr/>
                <a14:m>
                  <m:oMathPara xmlns:m="http://schemas.openxmlformats.org/officeDocument/2006/math">
                    <m:oMathParaPr>
                      <m:jc m:val="centerGroup"/>
                    </m:oMathParaPr>
                    <m:oMath xmlns:m="http://schemas.openxmlformats.org/officeDocument/2006/math">
                      <m:sSub>
                        <m:sSubPr>
                          <m:ctrlPr>
                            <a:rPr lang="es-MX" sz="2200" i="1" smtClean="0">
                              <a:latin typeface="Cambria Math"/>
                            </a:rPr>
                          </m:ctrlPr>
                        </m:sSubPr>
                        <m:e>
                          <m:r>
                            <a:rPr lang="es-MX" sz="2200" b="0" i="1" smtClean="0">
                              <a:latin typeface="Cambria Math"/>
                            </a:rPr>
                            <m:t>𝑢</m:t>
                          </m:r>
                        </m:e>
                        <m:sub>
                          <m:r>
                            <a:rPr lang="es-MX" sz="2200" b="0" i="1" smtClean="0">
                              <a:latin typeface="Cambria Math"/>
                            </a:rPr>
                            <m:t>1 </m:t>
                          </m:r>
                        </m:sub>
                      </m:sSub>
                      <m:r>
                        <a:rPr lang="es-MX" sz="2200" b="0" i="1" smtClean="0">
                          <a:latin typeface="Cambria Math"/>
                        </a:rPr>
                        <m:t>. </m:t>
                      </m:r>
                      <m:sSub>
                        <m:sSubPr>
                          <m:ctrlPr>
                            <a:rPr lang="es-MX" sz="2200" b="0" i="1" smtClean="0">
                              <a:latin typeface="Cambria Math"/>
                            </a:rPr>
                          </m:ctrlPr>
                        </m:sSubPr>
                        <m:e>
                          <m:r>
                            <a:rPr lang="es-MX" sz="2200" b="0" i="1" smtClean="0">
                              <a:latin typeface="Cambria Math"/>
                            </a:rPr>
                            <m:t>𝑢</m:t>
                          </m:r>
                        </m:e>
                        <m:sub>
                          <m:r>
                            <a:rPr lang="es-MX" sz="2200" b="0" i="1" smtClean="0">
                              <a:latin typeface="Cambria Math"/>
                            </a:rPr>
                            <m:t>1</m:t>
                          </m:r>
                        </m:sub>
                      </m:sSub>
                      <m:r>
                        <a:rPr lang="es-MX" sz="2200" b="0" i="1" smtClean="0">
                          <a:latin typeface="Cambria Math"/>
                        </a:rPr>
                        <m:t>=</m:t>
                      </m:r>
                      <m:d>
                        <m:dPr>
                          <m:ctrlPr>
                            <a:rPr lang="es-MX" sz="2200" b="0" i="1" smtClean="0">
                              <a:latin typeface="Cambria Math"/>
                            </a:rPr>
                          </m:ctrlPr>
                        </m:dPr>
                        <m:e>
                          <m:f>
                            <m:fPr>
                              <m:ctrlPr>
                                <a:rPr lang="es-MX" sz="2200" b="0" i="1" smtClean="0">
                                  <a:latin typeface="Cambria Math"/>
                                </a:rPr>
                              </m:ctrlPr>
                            </m:fPr>
                            <m:num>
                              <m:sSub>
                                <m:sSubPr>
                                  <m:ctrlPr>
                                    <a:rPr lang="es-MX" sz="2200" b="0" i="1" smtClean="0">
                                      <a:latin typeface="Cambria Math"/>
                                    </a:rPr>
                                  </m:ctrlPr>
                                </m:sSubPr>
                                <m:e>
                                  <m:r>
                                    <a:rPr lang="es-MX" sz="2200" b="0" i="1" smtClean="0">
                                      <a:latin typeface="Cambria Math"/>
                                    </a:rPr>
                                    <m:t>𝑉</m:t>
                                  </m:r>
                                </m:e>
                                <m:sub>
                                  <m:r>
                                    <a:rPr lang="es-MX" sz="2200" b="0" i="1" smtClean="0">
                                      <a:latin typeface="Cambria Math"/>
                                    </a:rPr>
                                    <m:t>1</m:t>
                                  </m:r>
                                </m:sub>
                              </m:sSub>
                            </m:num>
                            <m:den>
                              <m:d>
                                <m:dPr>
                                  <m:begChr m:val="|"/>
                                  <m:endChr m:val="|"/>
                                  <m:ctrlPr>
                                    <a:rPr lang="es-MX" sz="2200" b="0" i="1" smtClean="0">
                                      <a:latin typeface="Cambria Math"/>
                                    </a:rPr>
                                  </m:ctrlPr>
                                </m:dPr>
                                <m:e>
                                  <m:sSub>
                                    <m:sSubPr>
                                      <m:ctrlPr>
                                        <a:rPr lang="es-MX" sz="2200" b="0" i="1" smtClean="0">
                                          <a:latin typeface="Cambria Math"/>
                                        </a:rPr>
                                      </m:ctrlPr>
                                    </m:sSubPr>
                                    <m:e>
                                      <m:r>
                                        <a:rPr lang="es-MX" sz="2200" b="0" i="1" smtClean="0">
                                          <a:latin typeface="Cambria Math"/>
                                        </a:rPr>
                                        <m:t>𝑉</m:t>
                                      </m:r>
                                    </m:e>
                                    <m:sub>
                                      <m:r>
                                        <a:rPr lang="es-MX" sz="2200" b="0" i="1" smtClean="0">
                                          <a:latin typeface="Cambria Math"/>
                                        </a:rPr>
                                        <m:t>1</m:t>
                                      </m:r>
                                    </m:sub>
                                  </m:sSub>
                                </m:e>
                              </m:d>
                            </m:den>
                          </m:f>
                        </m:e>
                      </m:d>
                      <m:r>
                        <a:rPr lang="es-MX" sz="2200" b="0" i="1" smtClean="0">
                          <a:latin typeface="Cambria Math"/>
                        </a:rPr>
                        <m:t>.</m:t>
                      </m:r>
                      <m:d>
                        <m:dPr>
                          <m:ctrlPr>
                            <a:rPr lang="es-MX" sz="2200" i="1">
                              <a:latin typeface="Cambria Math"/>
                            </a:rPr>
                          </m:ctrlPr>
                        </m:dPr>
                        <m:e>
                          <m:f>
                            <m:fPr>
                              <m:ctrlPr>
                                <a:rPr lang="es-MX" sz="2200" i="1">
                                  <a:latin typeface="Cambria Math"/>
                                </a:rPr>
                              </m:ctrlPr>
                            </m:fPr>
                            <m:num>
                              <m:sSub>
                                <m:sSubPr>
                                  <m:ctrlPr>
                                    <a:rPr lang="es-MX" sz="2200" i="1">
                                      <a:latin typeface="Cambria Math"/>
                                    </a:rPr>
                                  </m:ctrlPr>
                                </m:sSubPr>
                                <m:e>
                                  <m:r>
                                    <a:rPr lang="es-MX" sz="2200" i="1">
                                      <a:latin typeface="Cambria Math"/>
                                    </a:rPr>
                                    <m:t>𝑉</m:t>
                                  </m:r>
                                </m:e>
                                <m:sub>
                                  <m:r>
                                    <a:rPr lang="es-MX" sz="2200" i="1">
                                      <a:latin typeface="Cambria Math"/>
                                    </a:rPr>
                                    <m:t>1</m:t>
                                  </m:r>
                                </m:sub>
                              </m:sSub>
                            </m:num>
                            <m:den>
                              <m:d>
                                <m:dPr>
                                  <m:begChr m:val="|"/>
                                  <m:endChr m:val="|"/>
                                  <m:ctrlPr>
                                    <a:rPr lang="es-MX" sz="2200" i="1">
                                      <a:latin typeface="Cambria Math"/>
                                    </a:rPr>
                                  </m:ctrlPr>
                                </m:dPr>
                                <m:e>
                                  <m:sSub>
                                    <m:sSubPr>
                                      <m:ctrlPr>
                                        <a:rPr lang="es-MX" sz="2200" i="1">
                                          <a:latin typeface="Cambria Math"/>
                                        </a:rPr>
                                      </m:ctrlPr>
                                    </m:sSubPr>
                                    <m:e>
                                      <m:r>
                                        <a:rPr lang="es-MX" sz="2200" i="1">
                                          <a:latin typeface="Cambria Math"/>
                                        </a:rPr>
                                        <m:t>𝑉</m:t>
                                      </m:r>
                                    </m:e>
                                    <m:sub>
                                      <m:r>
                                        <a:rPr lang="es-MX" sz="2200" i="1">
                                          <a:latin typeface="Cambria Math"/>
                                        </a:rPr>
                                        <m:t>1</m:t>
                                      </m:r>
                                    </m:sub>
                                  </m:sSub>
                                </m:e>
                              </m:d>
                            </m:den>
                          </m:f>
                        </m:e>
                      </m:d>
                      <m:r>
                        <a:rPr lang="es-MX" sz="2200" b="0" i="1" smtClean="0">
                          <a:latin typeface="Cambria Math"/>
                        </a:rPr>
                        <m:t>=</m:t>
                      </m:r>
                      <m:d>
                        <m:dPr>
                          <m:ctrlPr>
                            <a:rPr lang="es-MX" sz="2200" b="0" i="1" smtClean="0">
                              <a:latin typeface="Cambria Math"/>
                            </a:rPr>
                          </m:ctrlPr>
                        </m:dPr>
                        <m:e>
                          <m:f>
                            <m:fPr>
                              <m:ctrlPr>
                                <a:rPr lang="es-MX" sz="2200" b="0" i="1" smtClean="0">
                                  <a:latin typeface="Cambria Math"/>
                                </a:rPr>
                              </m:ctrlPr>
                            </m:fPr>
                            <m:num>
                              <m:r>
                                <a:rPr lang="es-MX" sz="2200" b="0" i="1" smtClean="0">
                                  <a:latin typeface="Cambria Math"/>
                                </a:rPr>
                                <m:t>1</m:t>
                              </m:r>
                            </m:num>
                            <m:den>
                              <m:sSup>
                                <m:sSupPr>
                                  <m:ctrlPr>
                                    <a:rPr lang="es-MX" sz="2200" b="0" i="1" smtClean="0">
                                      <a:latin typeface="Cambria Math"/>
                                    </a:rPr>
                                  </m:ctrlPr>
                                </m:sSupPr>
                                <m:e>
                                  <m:d>
                                    <m:dPr>
                                      <m:begChr m:val="|"/>
                                      <m:endChr m:val="|"/>
                                      <m:ctrlPr>
                                        <a:rPr lang="es-MX" sz="2200" b="0" i="1" smtClean="0">
                                          <a:latin typeface="Cambria Math"/>
                                        </a:rPr>
                                      </m:ctrlPr>
                                    </m:dPr>
                                    <m:e>
                                      <m:sSub>
                                        <m:sSubPr>
                                          <m:ctrlPr>
                                            <a:rPr lang="es-MX" sz="2200" b="0" i="1" smtClean="0">
                                              <a:latin typeface="Cambria Math"/>
                                            </a:rPr>
                                          </m:ctrlPr>
                                        </m:sSubPr>
                                        <m:e>
                                          <m:r>
                                            <a:rPr lang="es-MX" sz="2200" b="0" i="1" smtClean="0">
                                              <a:latin typeface="Cambria Math"/>
                                            </a:rPr>
                                            <m:t>𝑉</m:t>
                                          </m:r>
                                        </m:e>
                                        <m:sub>
                                          <m:r>
                                            <a:rPr lang="es-MX" sz="2200" b="0" i="1" smtClean="0">
                                              <a:latin typeface="Cambria Math"/>
                                            </a:rPr>
                                            <m:t>1</m:t>
                                          </m:r>
                                        </m:sub>
                                      </m:sSub>
                                    </m:e>
                                  </m:d>
                                </m:e>
                                <m:sup>
                                  <m:r>
                                    <a:rPr lang="es-MX" sz="2200" b="0" i="1" smtClean="0">
                                      <a:latin typeface="Cambria Math"/>
                                    </a:rPr>
                                    <m:t>2</m:t>
                                  </m:r>
                                </m:sup>
                              </m:sSup>
                            </m:den>
                          </m:f>
                        </m:e>
                      </m:d>
                      <m:r>
                        <a:rPr lang="es-MX" sz="2200" b="0" i="1" smtClean="0">
                          <a:latin typeface="Cambria Math"/>
                        </a:rPr>
                        <m:t> </m:t>
                      </m:r>
                      <m:d>
                        <m:dPr>
                          <m:ctrlPr>
                            <a:rPr lang="es-MX" sz="2200" b="0" i="1" smtClean="0">
                              <a:latin typeface="Cambria Math"/>
                            </a:rPr>
                          </m:ctrlPr>
                        </m:dPr>
                        <m:e>
                          <m:sSub>
                            <m:sSubPr>
                              <m:ctrlPr>
                                <a:rPr lang="es-MX" sz="2200" b="0" i="1" smtClean="0">
                                  <a:latin typeface="Cambria Math"/>
                                </a:rPr>
                              </m:ctrlPr>
                            </m:sSubPr>
                            <m:e>
                              <m:r>
                                <a:rPr lang="es-MX" sz="2200" b="0" i="1" smtClean="0">
                                  <a:latin typeface="Cambria Math"/>
                                </a:rPr>
                                <m:t>𝑉</m:t>
                              </m:r>
                            </m:e>
                            <m:sub>
                              <m:r>
                                <a:rPr lang="es-MX" sz="2200" b="0" i="1" smtClean="0">
                                  <a:latin typeface="Cambria Math"/>
                                </a:rPr>
                                <m:t>1</m:t>
                              </m:r>
                            </m:sub>
                          </m:sSub>
                          <m:r>
                            <a:rPr lang="es-MX" sz="2200" b="0" i="1" smtClean="0">
                              <a:latin typeface="Cambria Math"/>
                            </a:rPr>
                            <m:t>.</m:t>
                          </m:r>
                          <m:sSub>
                            <m:sSubPr>
                              <m:ctrlPr>
                                <a:rPr lang="es-MX" sz="2200" b="0" i="1" smtClean="0">
                                  <a:latin typeface="Cambria Math"/>
                                </a:rPr>
                              </m:ctrlPr>
                            </m:sSubPr>
                            <m:e>
                              <m:r>
                                <a:rPr lang="es-MX" sz="2200" b="0" i="1" smtClean="0">
                                  <a:latin typeface="Cambria Math"/>
                                </a:rPr>
                                <m:t>𝑉</m:t>
                              </m:r>
                            </m:e>
                            <m:sub>
                              <m:r>
                                <a:rPr lang="es-MX" sz="2200" b="0" i="1" smtClean="0">
                                  <a:latin typeface="Cambria Math"/>
                                </a:rPr>
                                <m:t>1</m:t>
                              </m:r>
                            </m:sub>
                          </m:sSub>
                        </m:e>
                      </m:d>
                      <m:r>
                        <a:rPr lang="es-MX" sz="2200" b="0" i="1" smtClean="0">
                          <a:latin typeface="Cambria Math"/>
                        </a:rPr>
                        <m:t>=1</m:t>
                      </m:r>
                    </m:oMath>
                  </m:oMathPara>
                </a14:m>
                <a:endParaRPr lang="es-MX" sz="2200" dirty="0" smtClean="0"/>
              </a:p>
              <a:p>
                <a:r>
                  <a:rPr lang="es-MX" sz="2200" dirty="0" smtClean="0"/>
                  <a:t>De manera que </a:t>
                </a:r>
                <a14:m>
                  <m:oMath xmlns:m="http://schemas.openxmlformats.org/officeDocument/2006/math">
                    <m:d>
                      <m:dPr>
                        <m:begChr m:val="|"/>
                        <m:endChr m:val="|"/>
                        <m:ctrlPr>
                          <a:rPr lang="es-MX" sz="2200" i="1" smtClean="0">
                            <a:latin typeface="Cambria Math"/>
                          </a:rPr>
                        </m:ctrlPr>
                      </m:dPr>
                      <m:e>
                        <m:sSub>
                          <m:sSubPr>
                            <m:ctrlPr>
                              <a:rPr lang="es-MX" sz="2200" i="1" smtClean="0">
                                <a:latin typeface="Cambria Math"/>
                              </a:rPr>
                            </m:ctrlPr>
                          </m:sSubPr>
                          <m:e>
                            <m:r>
                              <a:rPr lang="es-MX" sz="2200" b="0" i="1" smtClean="0">
                                <a:latin typeface="Cambria Math"/>
                              </a:rPr>
                              <m:t>𝑢</m:t>
                            </m:r>
                          </m:e>
                          <m:sub>
                            <m:r>
                              <a:rPr lang="es-MX" sz="2200" b="0" i="1" smtClean="0">
                                <a:latin typeface="Cambria Math"/>
                              </a:rPr>
                              <m:t>1</m:t>
                            </m:r>
                          </m:sub>
                        </m:sSub>
                      </m:e>
                    </m:d>
                    <m:r>
                      <a:rPr lang="es-MX" sz="2200" b="0" i="1" smtClean="0">
                        <a:latin typeface="Cambria Math"/>
                      </a:rPr>
                      <m:t>=1</m:t>
                    </m:r>
                  </m:oMath>
                </a14:m>
                <a:endParaRPr lang="es-MX" sz="2200" dirty="0"/>
              </a:p>
            </p:txBody>
          </p:sp>
        </mc:Choice>
        <mc:Fallback xmlns="">
          <p:sp>
            <p:nvSpPr>
              <p:cNvPr id="5" name="4 CuadroTexto"/>
              <p:cNvSpPr txBox="1">
                <a:spLocks noRot="1" noChangeAspect="1" noMove="1" noResize="1" noEditPoints="1" noAdjustHandles="1" noChangeArrowheads="1" noChangeShapeType="1" noTextEdit="1"/>
              </p:cNvSpPr>
              <p:nvPr/>
            </p:nvSpPr>
            <p:spPr>
              <a:xfrm>
                <a:off x="611560" y="1196752"/>
                <a:ext cx="7920880" cy="5128905"/>
              </a:xfrm>
              <a:prstGeom prst="rect">
                <a:avLst/>
              </a:prstGeom>
              <a:blipFill rotWithShape="1">
                <a:blip r:embed="rId2"/>
                <a:stretch>
                  <a:fillRect l="-1154" t="-950" r="-1000" b="-1306"/>
                </a:stretch>
              </a:blipFill>
            </p:spPr>
            <p:txBody>
              <a:bodyPr/>
              <a:lstStyle/>
              <a:p>
                <a:r>
                  <a:rPr lang="es-MX">
                    <a:noFill/>
                  </a:rPr>
                  <a:t> </a:t>
                </a:r>
              </a:p>
            </p:txBody>
          </p:sp>
        </mc:Fallback>
      </mc:AlternateContent>
    </p:spTree>
    <p:extLst>
      <p:ext uri="{BB962C8B-B14F-4D97-AF65-F5344CB8AC3E}">
        <p14:creationId xmlns:p14="http://schemas.microsoft.com/office/powerpoint/2010/main" val="4163276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14282" y="71414"/>
            <a:ext cx="8015288" cy="914400"/>
          </a:xfrm>
        </p:spPr>
        <p:txBody>
          <a:bodyPr/>
          <a:lstStyle/>
          <a:p>
            <a:pPr algn="l"/>
            <a:r>
              <a:rPr lang="es-MX" sz="3600" dirty="0"/>
              <a:t>Espacios vectoriales</a:t>
            </a:r>
            <a:endParaRPr lang="es-ES" sz="3600" dirty="0" smtClean="0"/>
          </a:p>
        </p:txBody>
      </p:sp>
      <mc:AlternateContent xmlns:mc="http://schemas.openxmlformats.org/markup-compatibility/2006" xmlns:a14="http://schemas.microsoft.com/office/drawing/2010/main">
        <mc:Choice Requires="a14">
          <p:sp>
            <p:nvSpPr>
              <p:cNvPr id="5" name="4 CuadroTexto"/>
              <p:cNvSpPr txBox="1"/>
              <p:nvPr/>
            </p:nvSpPr>
            <p:spPr>
              <a:xfrm>
                <a:off x="611560" y="1255789"/>
                <a:ext cx="7957411" cy="4166910"/>
              </a:xfrm>
              <a:prstGeom prst="rect">
                <a:avLst/>
              </a:prstGeom>
              <a:noFill/>
            </p:spPr>
            <p:txBody>
              <a:bodyPr wrap="square" rtlCol="0">
                <a:spAutoFit/>
              </a:bodyPr>
              <a:lstStyle/>
              <a:p>
                <a:r>
                  <a:rPr lang="es-MX" sz="2200" b="1" dirty="0" smtClean="0"/>
                  <a:t>Paso 2. Elección de un segundo vector ortogonal a </a:t>
                </a:r>
                <a14:m>
                  <m:oMath xmlns:m="http://schemas.openxmlformats.org/officeDocument/2006/math">
                    <m:sSub>
                      <m:sSubPr>
                        <m:ctrlPr>
                          <a:rPr lang="es-MX" sz="2200" b="1" i="1" smtClean="0">
                            <a:latin typeface="Cambria Math"/>
                          </a:rPr>
                        </m:ctrlPr>
                      </m:sSubPr>
                      <m:e>
                        <m:r>
                          <a:rPr lang="es-MX" sz="2200" b="1" i="1" smtClean="0">
                            <a:latin typeface="Cambria Math"/>
                          </a:rPr>
                          <m:t>𝒖</m:t>
                        </m:r>
                      </m:e>
                      <m:sub>
                        <m:r>
                          <a:rPr lang="es-MX" sz="2200" b="1" i="1" smtClean="0">
                            <a:latin typeface="Cambria Math"/>
                          </a:rPr>
                          <m:t>𝟏</m:t>
                        </m:r>
                      </m:sub>
                    </m:sSub>
                  </m:oMath>
                </a14:m>
                <a:endParaRPr lang="es-MX" sz="2200" b="1" dirty="0"/>
              </a:p>
              <a:p>
                <a:endParaRPr lang="es-MX" sz="2200" b="1" i="1" dirty="0" smtClean="0">
                  <a:latin typeface="Cambria Math"/>
                </a:endParaRPr>
              </a:p>
              <a:p>
                <a:r>
                  <a:rPr lang="es-MX" sz="2200" dirty="0" smtClean="0"/>
                  <a:t>El vector</a:t>
                </a:r>
              </a:p>
              <a:p>
                <a:pPr algn="ctr"/>
                <a:r>
                  <a:rPr lang="es-MX" sz="2200" dirty="0" smtClean="0"/>
                  <a:t> </a:t>
                </a:r>
                <a14:m>
                  <m:oMath xmlns:m="http://schemas.openxmlformats.org/officeDocument/2006/math">
                    <m:r>
                      <a:rPr lang="es-MX" sz="2200" b="1" i="1" smtClean="0">
                        <a:latin typeface="Cambria Math"/>
                      </a:rPr>
                      <m:t>𝒘</m:t>
                    </m:r>
                    <m:r>
                      <a:rPr lang="es-MX" sz="2200" b="1" i="1" smtClean="0">
                        <a:latin typeface="Cambria Math"/>
                      </a:rPr>
                      <m:t>=</m:t>
                    </m:r>
                    <m:f>
                      <m:fPr>
                        <m:ctrlPr>
                          <a:rPr lang="es-MX" sz="2200" i="1">
                            <a:latin typeface="Cambria Math"/>
                          </a:rPr>
                        </m:ctrlPr>
                      </m:fPr>
                      <m:num>
                        <m:r>
                          <a:rPr lang="es-MX" sz="2200" i="1">
                            <a:latin typeface="Cambria Math"/>
                          </a:rPr>
                          <m:t>𝑢</m:t>
                        </m:r>
                        <m:r>
                          <a:rPr lang="es-MX" sz="2200" i="1">
                            <a:latin typeface="Cambria Math"/>
                          </a:rPr>
                          <m:t> ∙ </m:t>
                        </m:r>
                        <m:r>
                          <a:rPr lang="es-MX" sz="2200" i="1" smtClean="0">
                            <a:latin typeface="Cambria Math"/>
                          </a:rPr>
                          <m:t>𝑉</m:t>
                        </m:r>
                      </m:num>
                      <m:den>
                        <m:sSup>
                          <m:sSupPr>
                            <m:ctrlPr>
                              <a:rPr lang="es-MX" sz="2200" i="1">
                                <a:latin typeface="Cambria Math"/>
                              </a:rPr>
                            </m:ctrlPr>
                          </m:sSupPr>
                          <m:e>
                            <m:d>
                              <m:dPr>
                                <m:begChr m:val="|"/>
                                <m:endChr m:val="|"/>
                                <m:ctrlPr>
                                  <a:rPr lang="es-MX" sz="2200" i="1">
                                    <a:latin typeface="Cambria Math"/>
                                  </a:rPr>
                                </m:ctrlPr>
                              </m:dPr>
                              <m:e>
                                <m:r>
                                  <a:rPr lang="es-MX" sz="2200" i="1">
                                    <a:latin typeface="Cambria Math"/>
                                  </a:rPr>
                                  <m:t>𝑉</m:t>
                                </m:r>
                              </m:e>
                            </m:d>
                          </m:e>
                          <m:sup>
                            <m:r>
                              <a:rPr lang="es-MX" sz="2200" i="1">
                                <a:latin typeface="Cambria Math"/>
                              </a:rPr>
                              <m:t>2</m:t>
                            </m:r>
                          </m:sup>
                        </m:sSup>
                      </m:den>
                    </m:f>
                    <m:r>
                      <a:rPr lang="es-MX" sz="2200" i="1">
                        <a:latin typeface="Cambria Math"/>
                      </a:rPr>
                      <m:t> </m:t>
                    </m:r>
                    <m:r>
                      <a:rPr lang="es-MX" sz="2200" i="1" smtClean="0">
                        <a:latin typeface="Cambria Math"/>
                      </a:rPr>
                      <m:t>𝑉</m:t>
                    </m:r>
                    <m:r>
                      <a:rPr lang="es-MX" sz="2200" b="1" i="0" smtClean="0">
                        <a:latin typeface="Cambria Math"/>
                      </a:rPr>
                      <m:t> </m:t>
                    </m:r>
                    <m:r>
                      <a:rPr lang="es-MX" sz="2200" b="0" i="1" smtClean="0">
                        <a:latin typeface="Cambria Math"/>
                      </a:rPr>
                      <m:t>𝑒𝑠</m:t>
                    </m:r>
                    <m:r>
                      <a:rPr lang="es-MX" sz="2200" b="0" i="1" smtClean="0">
                        <a:latin typeface="Cambria Math"/>
                      </a:rPr>
                      <m:t> </m:t>
                    </m:r>
                    <m:r>
                      <a:rPr lang="es-MX" sz="2200" b="0" i="1" smtClean="0">
                        <a:latin typeface="Cambria Math"/>
                      </a:rPr>
                      <m:t>𝑜𝑟𝑡𝑜𝑔𝑜𝑛𝑎𝑙</m:t>
                    </m:r>
                    <m:r>
                      <a:rPr lang="es-MX" sz="2200" b="0" i="1" smtClean="0">
                        <a:latin typeface="Cambria Math"/>
                      </a:rPr>
                      <m:t> </m:t>
                    </m:r>
                    <m:r>
                      <a:rPr lang="es-MX" sz="2200" b="0" i="1" smtClean="0">
                        <a:latin typeface="Cambria Math"/>
                      </a:rPr>
                      <m:t>𝑎</m:t>
                    </m:r>
                    <m:r>
                      <a:rPr lang="es-MX" sz="2200" b="0" i="1" smtClean="0">
                        <a:latin typeface="Cambria Math"/>
                      </a:rPr>
                      <m:t> </m:t>
                    </m:r>
                    <m:r>
                      <a:rPr lang="es-MX" sz="2200" b="0" i="1" smtClean="0">
                        <a:latin typeface="Cambria Math"/>
                      </a:rPr>
                      <m:t>𝑣</m:t>
                    </m:r>
                  </m:oMath>
                </a14:m>
                <a:endParaRPr lang="es-MX" sz="2200" i="1" dirty="0" smtClean="0"/>
              </a:p>
              <a:p>
                <a:endParaRPr lang="es-MX" sz="2200" dirty="0" smtClean="0"/>
              </a:p>
              <a:p>
                <a:r>
                  <a:rPr lang="es-MX" sz="2200" dirty="0" smtClean="0"/>
                  <a:t>En este caso  </a:t>
                </a:r>
              </a:p>
              <a:p>
                <a:pPr algn="ctr"/>
                <a14:m>
                  <m:oMath xmlns:m="http://schemas.openxmlformats.org/officeDocument/2006/math">
                    <m:f>
                      <m:fPr>
                        <m:ctrlPr>
                          <a:rPr lang="es-MX" sz="2200" i="1" smtClean="0">
                            <a:latin typeface="Cambria Math"/>
                          </a:rPr>
                        </m:ctrlPr>
                      </m:fPr>
                      <m:num>
                        <m:r>
                          <a:rPr lang="es-MX" sz="2200" b="0" i="1" smtClean="0">
                            <a:latin typeface="Cambria Math"/>
                          </a:rPr>
                          <m:t>𝑢</m:t>
                        </m:r>
                        <m:r>
                          <a:rPr lang="es-MX" sz="2200" b="0" i="1" smtClean="0">
                            <a:latin typeface="Cambria Math"/>
                          </a:rPr>
                          <m:t> ∙ </m:t>
                        </m:r>
                        <m:r>
                          <a:rPr lang="es-MX" sz="2200" b="0" i="1" smtClean="0">
                            <a:latin typeface="Cambria Math"/>
                          </a:rPr>
                          <m:t>𝑉</m:t>
                        </m:r>
                      </m:num>
                      <m:den>
                        <m:sSup>
                          <m:sSupPr>
                            <m:ctrlPr>
                              <a:rPr lang="es-MX" sz="2200" i="1" smtClean="0">
                                <a:latin typeface="Cambria Math"/>
                              </a:rPr>
                            </m:ctrlPr>
                          </m:sSupPr>
                          <m:e>
                            <m:d>
                              <m:dPr>
                                <m:begChr m:val="|"/>
                                <m:endChr m:val="|"/>
                                <m:ctrlPr>
                                  <a:rPr lang="es-MX" sz="2200" i="1" smtClean="0">
                                    <a:latin typeface="Cambria Math"/>
                                  </a:rPr>
                                </m:ctrlPr>
                              </m:dPr>
                              <m:e>
                                <m:r>
                                  <a:rPr lang="es-MX" sz="2200" b="0" i="1" smtClean="0">
                                    <a:latin typeface="Cambria Math"/>
                                  </a:rPr>
                                  <m:t>𝑉</m:t>
                                </m:r>
                              </m:e>
                            </m:d>
                          </m:e>
                          <m:sup>
                            <m:r>
                              <a:rPr lang="es-MX" sz="2200" b="0" i="1" smtClean="0">
                                <a:latin typeface="Cambria Math"/>
                              </a:rPr>
                              <m:t>2</m:t>
                            </m:r>
                          </m:sup>
                        </m:sSup>
                      </m:den>
                    </m:f>
                    <m:r>
                      <a:rPr lang="es-MX" sz="2200" b="0" i="1" smtClean="0">
                        <a:latin typeface="Cambria Math"/>
                      </a:rPr>
                      <m:t> </m:t>
                    </m:r>
                    <m:r>
                      <a:rPr lang="es-MX" sz="2200" b="0" i="1" smtClean="0">
                        <a:latin typeface="Cambria Math"/>
                      </a:rPr>
                      <m:t>𝑣</m:t>
                    </m:r>
                  </m:oMath>
                </a14:m>
                <a:r>
                  <a:rPr lang="es-MX" sz="2200" dirty="0" smtClean="0"/>
                  <a:t>es la proyección de </a:t>
                </a:r>
                <a:r>
                  <a:rPr lang="es-MX" sz="2200" b="1" i="1" dirty="0" smtClean="0"/>
                  <a:t>u</a:t>
                </a:r>
                <a:r>
                  <a:rPr lang="es-MX" sz="2200" dirty="0" smtClean="0"/>
                  <a:t> sobre </a:t>
                </a:r>
                <a:r>
                  <a:rPr lang="es-MX" sz="2200" b="1" i="1" dirty="0" smtClean="0"/>
                  <a:t>v.  </a:t>
                </a:r>
              </a:p>
              <a:p>
                <a:pPr algn="ctr"/>
                <a:endParaRPr lang="es-MX" sz="2200" b="1" i="1" dirty="0" smtClean="0"/>
              </a:p>
              <a:p>
                <a:r>
                  <a:rPr lang="es-MX" sz="2200" dirty="0" smtClean="0"/>
                  <a:t>Como se ilustra</a:t>
                </a:r>
              </a:p>
              <a:p>
                <a:endParaRPr lang="es-MX" sz="2200" dirty="0" smtClean="0"/>
              </a:p>
              <a:p>
                <a:endParaRPr lang="es-MX" sz="2200" dirty="0" smtClean="0"/>
              </a:p>
            </p:txBody>
          </p:sp>
        </mc:Choice>
        <mc:Fallback xmlns="">
          <p:sp>
            <p:nvSpPr>
              <p:cNvPr id="5" name="4 CuadroTexto"/>
              <p:cNvSpPr txBox="1">
                <a:spLocks noRot="1" noChangeAspect="1" noMove="1" noResize="1" noEditPoints="1" noAdjustHandles="1" noChangeArrowheads="1" noChangeShapeType="1" noTextEdit="1"/>
              </p:cNvSpPr>
              <p:nvPr/>
            </p:nvSpPr>
            <p:spPr>
              <a:xfrm>
                <a:off x="611560" y="1255789"/>
                <a:ext cx="7957411" cy="4166910"/>
              </a:xfrm>
              <a:prstGeom prst="rect">
                <a:avLst/>
              </a:prstGeom>
              <a:blipFill rotWithShape="1">
                <a:blip r:embed="rId2"/>
                <a:stretch>
                  <a:fillRect l="-919" t="-877"/>
                </a:stretch>
              </a:blipFill>
            </p:spPr>
            <p:txBody>
              <a:bodyPr/>
              <a:lstStyle/>
              <a:p>
                <a:r>
                  <a:rPr lang="es-MX">
                    <a:noFill/>
                  </a:rPr>
                  <a:t> </a:t>
                </a:r>
              </a:p>
            </p:txBody>
          </p:sp>
        </mc:Fallback>
      </mc:AlternateContent>
      <p:cxnSp>
        <p:nvCxnSpPr>
          <p:cNvPr id="3" name="2 Conector recto de flecha"/>
          <p:cNvCxnSpPr/>
          <p:nvPr/>
        </p:nvCxnSpPr>
        <p:spPr>
          <a:xfrm>
            <a:off x="2483768" y="6165304"/>
            <a:ext cx="4248472"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flipV="1">
            <a:off x="2627784" y="4509120"/>
            <a:ext cx="0" cy="18002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flipV="1">
            <a:off x="2627784" y="5733256"/>
            <a:ext cx="1152128" cy="432048"/>
          </a:xfrm>
          <a:prstGeom prst="straightConnector1">
            <a:avLst/>
          </a:prstGeom>
          <a:ln w="127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p:nvPr/>
        </p:nvCxnSpPr>
        <p:spPr>
          <a:xfrm flipV="1">
            <a:off x="3779912" y="5517232"/>
            <a:ext cx="576064" cy="216024"/>
          </a:xfrm>
          <a:prstGeom prst="straightConnector1">
            <a:avLst/>
          </a:prstGeom>
          <a:ln w="12700">
            <a:solidFill>
              <a:srgbClr val="0000FF"/>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flipV="1">
            <a:off x="4355976" y="5157192"/>
            <a:ext cx="914400" cy="360040"/>
          </a:xfrm>
          <a:prstGeom prst="line">
            <a:avLst/>
          </a:prstGeom>
          <a:ln w="127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p:nvPr/>
        </p:nvCxnSpPr>
        <p:spPr>
          <a:xfrm flipV="1">
            <a:off x="2627784" y="4437112"/>
            <a:ext cx="1152128" cy="1728192"/>
          </a:xfrm>
          <a:prstGeom prst="straightConnector1">
            <a:avLst/>
          </a:prstGeom>
          <a:ln w="127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p:nvPr/>
        </p:nvCxnSpPr>
        <p:spPr>
          <a:xfrm flipH="1" flipV="1">
            <a:off x="3851920" y="4437112"/>
            <a:ext cx="504056" cy="1080122"/>
          </a:xfrm>
          <a:prstGeom prst="straightConnector1">
            <a:avLst/>
          </a:prstGeom>
          <a:ln w="1270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41" name="40 CuadroTexto"/>
          <p:cNvSpPr txBox="1"/>
          <p:nvPr/>
        </p:nvSpPr>
        <p:spPr>
          <a:xfrm>
            <a:off x="2627784" y="4332800"/>
            <a:ext cx="360040" cy="338554"/>
          </a:xfrm>
          <a:prstGeom prst="rect">
            <a:avLst/>
          </a:prstGeom>
          <a:noFill/>
        </p:spPr>
        <p:txBody>
          <a:bodyPr wrap="square" rtlCol="0">
            <a:spAutoFit/>
          </a:bodyPr>
          <a:lstStyle/>
          <a:p>
            <a:r>
              <a:rPr lang="es-MX" sz="1600" i="1" dirty="0" smtClean="0"/>
              <a:t>y</a:t>
            </a:r>
            <a:endParaRPr lang="es-MX" sz="1600" i="1" dirty="0"/>
          </a:p>
        </p:txBody>
      </p:sp>
      <p:sp>
        <p:nvSpPr>
          <p:cNvPr id="42" name="41 CuadroTexto"/>
          <p:cNvSpPr txBox="1"/>
          <p:nvPr/>
        </p:nvSpPr>
        <p:spPr>
          <a:xfrm>
            <a:off x="6675110" y="5949280"/>
            <a:ext cx="360040" cy="338554"/>
          </a:xfrm>
          <a:prstGeom prst="rect">
            <a:avLst/>
          </a:prstGeom>
          <a:noFill/>
        </p:spPr>
        <p:txBody>
          <a:bodyPr wrap="square" rtlCol="0">
            <a:spAutoFit/>
          </a:bodyPr>
          <a:lstStyle/>
          <a:p>
            <a:r>
              <a:rPr lang="es-MX" sz="1600" i="1" dirty="0"/>
              <a:t>x</a:t>
            </a:r>
          </a:p>
        </p:txBody>
      </p:sp>
      <p:sp>
        <p:nvSpPr>
          <p:cNvPr id="43" name="42 CuadroTexto"/>
          <p:cNvSpPr txBox="1"/>
          <p:nvPr/>
        </p:nvSpPr>
        <p:spPr>
          <a:xfrm>
            <a:off x="3023828" y="4962654"/>
            <a:ext cx="360040" cy="338554"/>
          </a:xfrm>
          <a:prstGeom prst="rect">
            <a:avLst/>
          </a:prstGeom>
          <a:noFill/>
        </p:spPr>
        <p:txBody>
          <a:bodyPr wrap="square" rtlCol="0">
            <a:spAutoFit/>
          </a:bodyPr>
          <a:lstStyle/>
          <a:p>
            <a:r>
              <a:rPr lang="es-MX" sz="1600" i="1" dirty="0"/>
              <a:t>u</a:t>
            </a:r>
          </a:p>
        </p:txBody>
      </p:sp>
      <p:sp>
        <p:nvSpPr>
          <p:cNvPr id="44" name="43 CuadroTexto"/>
          <p:cNvSpPr txBox="1"/>
          <p:nvPr/>
        </p:nvSpPr>
        <p:spPr>
          <a:xfrm>
            <a:off x="3203848" y="5625244"/>
            <a:ext cx="360040" cy="338554"/>
          </a:xfrm>
          <a:prstGeom prst="rect">
            <a:avLst/>
          </a:prstGeom>
          <a:noFill/>
        </p:spPr>
        <p:txBody>
          <a:bodyPr wrap="square" rtlCol="0">
            <a:spAutoFit/>
          </a:bodyPr>
          <a:lstStyle/>
          <a:p>
            <a:r>
              <a:rPr lang="es-MX" sz="1600" i="1" dirty="0" smtClean="0"/>
              <a:t>v</a:t>
            </a:r>
            <a:endParaRPr lang="es-MX" sz="1600" i="1" dirty="0"/>
          </a:p>
        </p:txBody>
      </p:sp>
      <mc:AlternateContent xmlns:mc="http://schemas.openxmlformats.org/markup-compatibility/2006" xmlns:a14="http://schemas.microsoft.com/office/drawing/2010/main">
        <mc:Choice Requires="a14">
          <p:sp>
            <p:nvSpPr>
              <p:cNvPr id="47" name="46 CuadroTexto"/>
              <p:cNvSpPr txBox="1"/>
              <p:nvPr/>
            </p:nvSpPr>
            <p:spPr>
              <a:xfrm>
                <a:off x="4031007" y="4634293"/>
                <a:ext cx="1591013" cy="49763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MX" sz="1400" b="0" i="1" smtClean="0">
                          <a:latin typeface="Cambria Math"/>
                        </a:rPr>
                        <m:t>𝑢</m:t>
                      </m:r>
                      <m:r>
                        <a:rPr lang="es-MX" sz="1400" b="0" i="1" smtClean="0">
                          <a:latin typeface="Cambria Math"/>
                        </a:rPr>
                        <m:t>−</m:t>
                      </m:r>
                      <m:d>
                        <m:dPr>
                          <m:ctrlPr>
                            <a:rPr lang="es-MX" sz="1400" b="0" i="1" smtClean="0">
                              <a:latin typeface="Cambria Math"/>
                            </a:rPr>
                          </m:ctrlPr>
                        </m:dPr>
                        <m:e>
                          <m:f>
                            <m:fPr>
                              <m:ctrlPr>
                                <a:rPr lang="es-MX" sz="1400" b="0" i="1" smtClean="0">
                                  <a:latin typeface="Cambria Math"/>
                                </a:rPr>
                              </m:ctrlPr>
                            </m:fPr>
                            <m:num>
                              <m:r>
                                <a:rPr lang="es-MX" sz="1400" b="0" i="1" smtClean="0">
                                  <a:latin typeface="Cambria Math"/>
                                </a:rPr>
                                <m:t>𝑢</m:t>
                              </m:r>
                              <m:r>
                                <a:rPr lang="es-MX" sz="1400" b="0" i="1" smtClean="0">
                                  <a:latin typeface="Cambria Math"/>
                                  <a:ea typeface="Cambria Math"/>
                                </a:rPr>
                                <m:t>∙</m:t>
                              </m:r>
                              <m:r>
                                <a:rPr lang="es-MX" sz="1400" b="0" i="1" smtClean="0">
                                  <a:latin typeface="Cambria Math"/>
                                  <a:ea typeface="Cambria Math"/>
                                </a:rPr>
                                <m:t>𝑣</m:t>
                              </m:r>
                            </m:num>
                            <m:den>
                              <m:sSup>
                                <m:sSupPr>
                                  <m:ctrlPr>
                                    <a:rPr lang="es-MX" sz="1400" b="0" i="1" smtClean="0">
                                      <a:latin typeface="Cambria Math"/>
                                    </a:rPr>
                                  </m:ctrlPr>
                                </m:sSupPr>
                                <m:e>
                                  <m:d>
                                    <m:dPr>
                                      <m:begChr m:val="|"/>
                                      <m:endChr m:val="|"/>
                                      <m:ctrlPr>
                                        <a:rPr lang="es-MX" sz="1400" b="0" i="1" smtClean="0">
                                          <a:latin typeface="Cambria Math"/>
                                        </a:rPr>
                                      </m:ctrlPr>
                                    </m:dPr>
                                    <m:e>
                                      <m:r>
                                        <a:rPr lang="es-MX" sz="1400" b="0" i="1" smtClean="0">
                                          <a:latin typeface="Cambria Math"/>
                                        </a:rPr>
                                        <m:t>𝑣</m:t>
                                      </m:r>
                                    </m:e>
                                  </m:d>
                                </m:e>
                                <m:sup>
                                  <m:r>
                                    <a:rPr lang="es-MX" sz="1400" b="0" i="1" smtClean="0">
                                      <a:latin typeface="Cambria Math"/>
                                    </a:rPr>
                                    <m:t>2</m:t>
                                  </m:r>
                                </m:sup>
                              </m:sSup>
                            </m:den>
                          </m:f>
                        </m:e>
                      </m:d>
                      <m:r>
                        <a:rPr lang="es-MX" sz="1400" b="0" i="1" smtClean="0">
                          <a:latin typeface="Cambria Math"/>
                        </a:rPr>
                        <m:t>𝑣</m:t>
                      </m:r>
                      <m:r>
                        <a:rPr lang="es-MX" sz="1400" b="0" i="1" smtClean="0">
                          <a:latin typeface="Cambria Math"/>
                        </a:rPr>
                        <m:t>=</m:t>
                      </m:r>
                      <m:r>
                        <a:rPr lang="es-MX" sz="1400" b="0" i="1" smtClean="0">
                          <a:latin typeface="Cambria Math"/>
                        </a:rPr>
                        <m:t>𝑤</m:t>
                      </m:r>
                    </m:oMath>
                  </m:oMathPara>
                </a14:m>
                <a:endParaRPr lang="es-MX" sz="1400" dirty="0"/>
              </a:p>
            </p:txBody>
          </p:sp>
        </mc:Choice>
        <mc:Fallback xmlns="">
          <p:sp>
            <p:nvSpPr>
              <p:cNvPr id="47" name="46 CuadroTexto"/>
              <p:cNvSpPr txBox="1">
                <a:spLocks noRot="1" noChangeAspect="1" noMove="1" noResize="1" noEditPoints="1" noAdjustHandles="1" noChangeArrowheads="1" noChangeShapeType="1" noTextEdit="1"/>
              </p:cNvSpPr>
              <p:nvPr/>
            </p:nvSpPr>
            <p:spPr>
              <a:xfrm>
                <a:off x="4031007" y="4634293"/>
                <a:ext cx="1591013" cy="497637"/>
              </a:xfrm>
              <a:prstGeom prst="rect">
                <a:avLst/>
              </a:prstGeom>
              <a:blipFill rotWithShape="1">
                <a:blip r:embed="rId3"/>
                <a:stretch>
                  <a:fillRect/>
                </a:stretch>
              </a:blipFill>
            </p:spPr>
            <p:txBody>
              <a:bodyPr/>
              <a:lstStyle/>
              <a:p>
                <a:r>
                  <a:rPr lang="es-MX">
                    <a:noFill/>
                  </a:rPr>
                  <a:t> </a:t>
                </a:r>
              </a:p>
            </p:txBody>
          </p:sp>
        </mc:Fallback>
      </mc:AlternateContent>
      <p:sp>
        <p:nvSpPr>
          <p:cNvPr id="48" name="47 CuadroTexto"/>
          <p:cNvSpPr txBox="1"/>
          <p:nvPr/>
        </p:nvSpPr>
        <p:spPr>
          <a:xfrm>
            <a:off x="2358453" y="6102128"/>
            <a:ext cx="360040" cy="338554"/>
          </a:xfrm>
          <a:prstGeom prst="rect">
            <a:avLst/>
          </a:prstGeom>
          <a:noFill/>
        </p:spPr>
        <p:txBody>
          <a:bodyPr wrap="square" rtlCol="0">
            <a:spAutoFit/>
          </a:bodyPr>
          <a:lstStyle/>
          <a:p>
            <a:r>
              <a:rPr lang="es-MX" sz="1600" i="1" dirty="0"/>
              <a:t>0</a:t>
            </a:r>
          </a:p>
        </p:txBody>
      </p:sp>
      <p:sp>
        <p:nvSpPr>
          <p:cNvPr id="49" name="48 Cerrar llave"/>
          <p:cNvSpPr/>
          <p:nvPr/>
        </p:nvSpPr>
        <p:spPr>
          <a:xfrm rot="4292011">
            <a:off x="3464419" y="5184357"/>
            <a:ext cx="217262" cy="1752781"/>
          </a:xfrm>
          <a:prstGeom prst="rightBrace">
            <a:avLst>
              <a:gd name="adj1" fmla="val 27981"/>
              <a:gd name="adj2" fmla="val 49951"/>
            </a:avLst>
          </a:prstGeom>
          <a:ln>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mc:AlternateContent xmlns:mc="http://schemas.openxmlformats.org/markup-compatibility/2006" xmlns:a14="http://schemas.microsoft.com/office/drawing/2010/main">
        <mc:Choice Requires="a14">
          <p:sp>
            <p:nvSpPr>
              <p:cNvPr id="50" name="49 CuadroTexto"/>
              <p:cNvSpPr txBox="1"/>
              <p:nvPr/>
            </p:nvSpPr>
            <p:spPr>
              <a:xfrm>
                <a:off x="4897527" y="5458761"/>
                <a:ext cx="1448986" cy="49051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s-MX" sz="1400" i="1" smtClean="0">
                              <a:latin typeface="Cambria Math"/>
                            </a:rPr>
                          </m:ctrlPr>
                        </m:fPr>
                        <m:num>
                          <m:r>
                            <a:rPr lang="es-MX" sz="1400" b="0" i="1" smtClean="0">
                              <a:latin typeface="Cambria Math"/>
                            </a:rPr>
                            <m:t>𝑢</m:t>
                          </m:r>
                          <m:r>
                            <a:rPr lang="es-MX" sz="1400" b="0" i="1" smtClean="0">
                              <a:latin typeface="Cambria Math"/>
                            </a:rPr>
                            <m:t>.</m:t>
                          </m:r>
                          <m:r>
                            <a:rPr lang="es-MX" sz="1400" b="0" i="1" smtClean="0">
                              <a:latin typeface="Cambria Math"/>
                            </a:rPr>
                            <m:t>𝑣</m:t>
                          </m:r>
                        </m:num>
                        <m:den>
                          <m:sSup>
                            <m:sSupPr>
                              <m:ctrlPr>
                                <a:rPr lang="es-MX" sz="1400" i="1" smtClean="0">
                                  <a:latin typeface="Cambria Math"/>
                                </a:rPr>
                              </m:ctrlPr>
                            </m:sSupPr>
                            <m:e>
                              <m:d>
                                <m:dPr>
                                  <m:begChr m:val="|"/>
                                  <m:endChr m:val="|"/>
                                  <m:ctrlPr>
                                    <a:rPr lang="es-MX" sz="1400" i="1" smtClean="0">
                                      <a:latin typeface="Cambria Math"/>
                                    </a:rPr>
                                  </m:ctrlPr>
                                </m:dPr>
                                <m:e>
                                  <m:r>
                                    <a:rPr lang="es-MX" sz="1400" b="0" i="1" smtClean="0">
                                      <a:latin typeface="Cambria Math"/>
                                    </a:rPr>
                                    <m:t>𝑣</m:t>
                                  </m:r>
                                </m:e>
                              </m:d>
                            </m:e>
                            <m:sup>
                              <m:r>
                                <a:rPr lang="es-MX" sz="1400" b="0" i="1" smtClean="0">
                                  <a:latin typeface="Cambria Math"/>
                                </a:rPr>
                                <m:t>2</m:t>
                              </m:r>
                            </m:sup>
                          </m:sSup>
                        </m:den>
                      </m:f>
                      <m:r>
                        <a:rPr lang="es-MX" sz="1400" b="0" i="1" smtClean="0">
                          <a:latin typeface="Cambria Math"/>
                        </a:rPr>
                        <m:t>𝑣</m:t>
                      </m:r>
                      <m:r>
                        <a:rPr lang="es-MX" sz="1400" b="0" i="1" smtClean="0">
                          <a:latin typeface="Cambria Math"/>
                        </a:rPr>
                        <m:t>=</m:t>
                      </m:r>
                      <m:sSub>
                        <m:sSubPr>
                          <m:ctrlPr>
                            <a:rPr lang="es-MX" sz="1400" b="0" i="1" smtClean="0">
                              <a:latin typeface="Cambria Math"/>
                            </a:rPr>
                          </m:ctrlPr>
                        </m:sSubPr>
                        <m:e>
                          <m:r>
                            <a:rPr lang="es-MX" sz="1400" b="0" i="1" smtClean="0">
                              <a:latin typeface="Cambria Math"/>
                            </a:rPr>
                            <m:t>𝑝𝑟𝑜𝑦</m:t>
                          </m:r>
                        </m:e>
                        <m:sub>
                          <m:r>
                            <a:rPr lang="es-MX" sz="1400" b="0" i="1" smtClean="0">
                              <a:latin typeface="Cambria Math"/>
                            </a:rPr>
                            <m:t>𝑣</m:t>
                          </m:r>
                        </m:sub>
                      </m:sSub>
                      <m:r>
                        <a:rPr lang="es-MX" sz="1400" b="0" i="1" smtClean="0">
                          <a:latin typeface="Cambria Math"/>
                        </a:rPr>
                        <m:t>𝑢</m:t>
                      </m:r>
                    </m:oMath>
                  </m:oMathPara>
                </a14:m>
                <a:endParaRPr lang="es-MX" sz="1400" dirty="0"/>
              </a:p>
            </p:txBody>
          </p:sp>
        </mc:Choice>
        <mc:Fallback xmlns="">
          <p:sp>
            <p:nvSpPr>
              <p:cNvPr id="50" name="49 CuadroTexto"/>
              <p:cNvSpPr txBox="1">
                <a:spLocks noRot="1" noChangeAspect="1" noMove="1" noResize="1" noEditPoints="1" noAdjustHandles="1" noChangeArrowheads="1" noChangeShapeType="1" noTextEdit="1"/>
              </p:cNvSpPr>
              <p:nvPr/>
            </p:nvSpPr>
            <p:spPr>
              <a:xfrm>
                <a:off x="4897527" y="5458761"/>
                <a:ext cx="1448986" cy="490519"/>
              </a:xfrm>
              <a:prstGeom prst="rect">
                <a:avLst/>
              </a:prstGeom>
              <a:blipFill rotWithShape="1">
                <a:blip r:embed="rId4"/>
                <a:stretch>
                  <a:fillRect/>
                </a:stretch>
              </a:blipFill>
            </p:spPr>
            <p:txBody>
              <a:bodyPr/>
              <a:lstStyle/>
              <a:p>
                <a:r>
                  <a:rPr lang="es-MX">
                    <a:noFill/>
                  </a:rPr>
                  <a:t> </a:t>
                </a:r>
              </a:p>
            </p:txBody>
          </p:sp>
        </mc:Fallback>
      </mc:AlternateContent>
      <p:cxnSp>
        <p:nvCxnSpPr>
          <p:cNvPr id="52" name="51 Conector recto de flecha"/>
          <p:cNvCxnSpPr>
            <a:endCxn id="49" idx="0"/>
          </p:cNvCxnSpPr>
          <p:nvPr/>
        </p:nvCxnSpPr>
        <p:spPr>
          <a:xfrm flipH="1" flipV="1">
            <a:off x="4369906" y="5680113"/>
            <a:ext cx="591600" cy="6610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55" name="54 Rectángulo"/>
          <p:cNvSpPr/>
          <p:nvPr/>
        </p:nvSpPr>
        <p:spPr>
          <a:xfrm rot="20215035">
            <a:off x="4325660" y="5376300"/>
            <a:ext cx="145325" cy="117136"/>
          </a:xfrm>
          <a:prstGeom prst="rect">
            <a:avLst/>
          </a:prstGeom>
          <a:ln w="3175">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val="2910224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14282" y="71414"/>
            <a:ext cx="8015288" cy="914400"/>
          </a:xfrm>
        </p:spPr>
        <p:txBody>
          <a:bodyPr/>
          <a:lstStyle/>
          <a:p>
            <a:pPr algn="l"/>
            <a:r>
              <a:rPr lang="es-MX" sz="3600" dirty="0"/>
              <a:t>Espacios vectoriales</a:t>
            </a:r>
            <a:endParaRPr lang="es-ES" sz="3600" dirty="0" smtClean="0"/>
          </a:p>
        </p:txBody>
      </p:sp>
      <mc:AlternateContent xmlns:mc="http://schemas.openxmlformats.org/markup-compatibility/2006" xmlns:a14="http://schemas.microsoft.com/office/drawing/2010/main">
        <mc:Choice Requires="a14">
          <p:sp>
            <p:nvSpPr>
              <p:cNvPr id="5" name="4 Rectángulo"/>
              <p:cNvSpPr/>
              <p:nvPr/>
            </p:nvSpPr>
            <p:spPr>
              <a:xfrm>
                <a:off x="539552" y="1484784"/>
                <a:ext cx="7992888" cy="2983189"/>
              </a:xfrm>
              <a:prstGeom prst="rect">
                <a:avLst/>
              </a:prstGeom>
            </p:spPr>
            <p:txBody>
              <a:bodyPr wrap="square">
                <a:spAutoFit/>
              </a:bodyPr>
              <a:lstStyle/>
              <a:p>
                <a:pPr algn="just"/>
                <a:r>
                  <a:rPr lang="es-MX" sz="2200" dirty="0"/>
                  <a:t>Resulta que el  vector </a:t>
                </a:r>
                <a:r>
                  <a:rPr lang="es-MX" sz="2200" b="1" dirty="0"/>
                  <a:t>w </a:t>
                </a:r>
                <a:r>
                  <a:rPr lang="es-MX" sz="2200" dirty="0"/>
                  <a:t>dado es ortogonal a </a:t>
                </a:r>
                <a:r>
                  <a:rPr lang="es-MX" sz="2200" b="1" i="1" dirty="0"/>
                  <a:t>V </a:t>
                </a:r>
                <a:r>
                  <a:rPr lang="es-MX" sz="2200" dirty="0"/>
                  <a:t>cuando </a:t>
                </a:r>
                <a:r>
                  <a:rPr lang="es-MX" sz="2200" b="1" i="1" dirty="0"/>
                  <a:t>w</a:t>
                </a:r>
                <a:r>
                  <a:rPr lang="es-MX" sz="2200" dirty="0"/>
                  <a:t> y </a:t>
                </a:r>
                <a:r>
                  <a:rPr lang="es-MX" sz="2200" b="1" i="1" dirty="0" err="1"/>
                  <a:t>y</a:t>
                </a:r>
                <a:r>
                  <a:rPr lang="es-MX" sz="2200" b="1" i="1" dirty="0"/>
                  <a:t> </a:t>
                </a:r>
                <a:r>
                  <a:rPr lang="es-MX" sz="2200" dirty="0"/>
                  <a:t>están en </a:t>
                </a:r>
                <a14:m>
                  <m:oMath xmlns:m="http://schemas.openxmlformats.org/officeDocument/2006/math">
                    <m:sSup>
                      <m:sSupPr>
                        <m:ctrlPr>
                          <a:rPr lang="es-MX" sz="2200" i="1">
                            <a:latin typeface="Cambria Math"/>
                          </a:rPr>
                        </m:ctrlPr>
                      </m:sSupPr>
                      <m:e>
                        <m:r>
                          <a:rPr lang="es-MX" sz="2200" i="1">
                            <a:latin typeface="Cambria Math"/>
                          </a:rPr>
                          <m:t>𝑅</m:t>
                        </m:r>
                      </m:e>
                      <m:sup>
                        <m:r>
                          <a:rPr lang="es-MX" sz="2200" i="1">
                            <a:latin typeface="Cambria Math"/>
                          </a:rPr>
                          <m:t>𝑛</m:t>
                        </m:r>
                      </m:sup>
                    </m:sSup>
                  </m:oMath>
                </a14:m>
                <a:r>
                  <a:rPr lang="es-MX" sz="2200" b="1" dirty="0"/>
                  <a:t> </a:t>
                </a:r>
                <a:r>
                  <a:rPr lang="es-MX" sz="2200" dirty="0"/>
                  <a:t>para cualquier  </a:t>
                </a:r>
                <a14:m>
                  <m:oMath xmlns:m="http://schemas.openxmlformats.org/officeDocument/2006/math">
                    <m:r>
                      <a:rPr lang="es-MX" sz="2200" i="1">
                        <a:latin typeface="Cambria Math"/>
                      </a:rPr>
                      <m:t>𝑛</m:t>
                    </m:r>
                    <m:r>
                      <a:rPr lang="es-MX" sz="2200" i="1">
                        <a:latin typeface="Cambria Math"/>
                        <a:ea typeface="Cambria Math"/>
                      </a:rPr>
                      <m:t>≥2</m:t>
                    </m:r>
                  </m:oMath>
                </a14:m>
                <a:r>
                  <a:rPr lang="es-MX" sz="2200" b="1" dirty="0"/>
                  <a:t>.</a:t>
                </a:r>
              </a:p>
              <a:p>
                <a:pPr algn="just"/>
                <a:endParaRPr lang="es-MX" sz="2200" b="1" dirty="0"/>
              </a:p>
              <a:p>
                <a:pPr algn="just"/>
                <a14:m>
                  <m:oMath xmlns:m="http://schemas.openxmlformats.org/officeDocument/2006/math">
                    <m:sSub>
                      <m:sSubPr>
                        <m:ctrlPr>
                          <a:rPr lang="es-MX" sz="2200" b="1" i="1">
                            <a:latin typeface="Cambria Math"/>
                          </a:rPr>
                        </m:ctrlPr>
                      </m:sSubPr>
                      <m:e>
                        <m:r>
                          <a:rPr lang="es-MX" sz="2200" b="1" i="1">
                            <a:latin typeface="Cambria Math"/>
                          </a:rPr>
                          <m:t>𝒖</m:t>
                        </m:r>
                      </m:e>
                      <m:sub>
                        <m:r>
                          <a:rPr lang="es-MX" sz="2200" b="1" i="1">
                            <a:latin typeface="Cambria Math"/>
                          </a:rPr>
                          <m:t>𝟏</m:t>
                        </m:r>
                      </m:sub>
                    </m:sSub>
                  </m:oMath>
                </a14:m>
                <a:r>
                  <a:rPr lang="es-MX" sz="2200" b="1" dirty="0"/>
                  <a:t> </a:t>
                </a:r>
                <a:r>
                  <a:rPr lang="es-MX" sz="2200" dirty="0"/>
                  <a:t>es un vector unitario,  </a:t>
                </a:r>
                <a14:m>
                  <m:oMath xmlns:m="http://schemas.openxmlformats.org/officeDocument/2006/math">
                    <m:f>
                      <m:fPr>
                        <m:ctrlPr>
                          <a:rPr lang="es-MX" sz="2200" i="1">
                            <a:latin typeface="Cambria Math"/>
                          </a:rPr>
                        </m:ctrlPr>
                      </m:fPr>
                      <m:num>
                        <m:r>
                          <a:rPr lang="es-MX" sz="2200" i="1">
                            <a:latin typeface="Cambria Math"/>
                          </a:rPr>
                          <m:t>𝑉</m:t>
                        </m:r>
                        <m:r>
                          <a:rPr lang="es-MX" sz="2200" i="1">
                            <a:latin typeface="Cambria Math"/>
                            <a:ea typeface="Cambria Math"/>
                          </a:rPr>
                          <m:t>∙</m:t>
                        </m:r>
                        <m:r>
                          <a:rPr lang="es-MX" sz="2200" i="1">
                            <a:latin typeface="Cambria Math"/>
                            <a:ea typeface="Cambria Math"/>
                          </a:rPr>
                          <m:t>𝑢</m:t>
                        </m:r>
                      </m:num>
                      <m:den>
                        <m:d>
                          <m:dPr>
                            <m:begChr m:val="|"/>
                            <m:endChr m:val="|"/>
                            <m:ctrlPr>
                              <a:rPr lang="es-MX" sz="2200" i="1">
                                <a:latin typeface="Cambria Math"/>
                              </a:rPr>
                            </m:ctrlPr>
                          </m:dPr>
                          <m:e>
                            <m:sSub>
                              <m:sSubPr>
                                <m:ctrlPr>
                                  <a:rPr lang="es-MX" sz="2200" i="1">
                                    <a:latin typeface="Cambria Math"/>
                                  </a:rPr>
                                </m:ctrlPr>
                              </m:sSubPr>
                              <m:e>
                                <m:r>
                                  <a:rPr lang="es-MX" sz="2200" i="1">
                                    <a:latin typeface="Cambria Math"/>
                                  </a:rPr>
                                  <m:t>𝑢</m:t>
                                </m:r>
                              </m:e>
                              <m:sub>
                                <m:r>
                                  <a:rPr lang="es-MX" sz="2200" i="1">
                                    <a:latin typeface="Cambria Math"/>
                                  </a:rPr>
                                  <m:t>1</m:t>
                                </m:r>
                              </m:sub>
                            </m:sSub>
                          </m:e>
                        </m:d>
                      </m:den>
                    </m:f>
                    <m:sSub>
                      <m:sSubPr>
                        <m:ctrlPr>
                          <a:rPr lang="es-MX" sz="2200" i="1">
                            <a:latin typeface="Cambria Math"/>
                          </a:rPr>
                        </m:ctrlPr>
                      </m:sSubPr>
                      <m:e>
                        <m:r>
                          <a:rPr lang="es-MX" sz="2200" i="1">
                            <a:latin typeface="Cambria Math"/>
                          </a:rPr>
                          <m:t>𝑢</m:t>
                        </m:r>
                      </m:e>
                      <m:sub>
                        <m:r>
                          <a:rPr lang="es-MX" sz="2200" i="1">
                            <a:latin typeface="Cambria Math"/>
                          </a:rPr>
                          <m:t>1=</m:t>
                        </m:r>
                        <m:d>
                          <m:dPr>
                            <m:ctrlPr>
                              <a:rPr lang="es-MX" sz="2200" i="1">
                                <a:latin typeface="Cambria Math"/>
                              </a:rPr>
                            </m:ctrlPr>
                          </m:dPr>
                          <m:e>
                            <m:r>
                              <a:rPr lang="es-MX" sz="2200" i="1">
                                <a:latin typeface="Cambria Math"/>
                              </a:rPr>
                              <m:t>𝑉</m:t>
                            </m:r>
                            <m:r>
                              <a:rPr lang="es-MX" sz="2200" i="1">
                                <a:latin typeface="Cambria Math"/>
                                <a:ea typeface="Cambria Math"/>
                              </a:rPr>
                              <m:t>∙</m:t>
                            </m:r>
                            <m:sSub>
                              <m:sSubPr>
                                <m:ctrlPr>
                                  <a:rPr lang="es-MX" sz="2200" i="1">
                                    <a:latin typeface="Cambria Math"/>
                                    <a:ea typeface="Cambria Math"/>
                                  </a:rPr>
                                </m:ctrlPr>
                              </m:sSubPr>
                              <m:e>
                                <m:r>
                                  <a:rPr lang="es-MX" sz="2200" i="1">
                                    <a:latin typeface="Cambria Math"/>
                                    <a:ea typeface="Cambria Math"/>
                                  </a:rPr>
                                  <m:t>𝑢</m:t>
                                </m:r>
                              </m:e>
                              <m:sub>
                                <m:r>
                                  <a:rPr lang="es-MX" sz="2200" i="1">
                                    <a:latin typeface="Cambria Math"/>
                                    <a:ea typeface="Cambria Math"/>
                                  </a:rPr>
                                  <m:t>1</m:t>
                                </m:r>
                              </m:sub>
                            </m:sSub>
                          </m:e>
                        </m:d>
                        <m:sSub>
                          <m:sSubPr>
                            <m:ctrlPr>
                              <a:rPr lang="es-MX" sz="2200" i="1">
                                <a:latin typeface="Cambria Math"/>
                              </a:rPr>
                            </m:ctrlPr>
                          </m:sSubPr>
                          <m:e>
                            <m:r>
                              <a:rPr lang="es-MX" sz="2200" i="1">
                                <a:latin typeface="Cambria Math"/>
                              </a:rPr>
                              <m:t>𝑢</m:t>
                            </m:r>
                          </m:e>
                          <m:sub>
                            <m:r>
                              <a:rPr lang="es-MX" sz="2200" i="1">
                                <a:latin typeface="Cambria Math"/>
                              </a:rPr>
                              <m:t>1</m:t>
                            </m:r>
                          </m:sub>
                        </m:sSub>
                      </m:sub>
                    </m:sSub>
                  </m:oMath>
                </a14:m>
                <a:endParaRPr lang="es-MX" sz="2200" b="1" dirty="0"/>
              </a:p>
              <a:p>
                <a:pPr algn="just"/>
                <a:endParaRPr lang="es-MX" sz="2200" b="1" dirty="0"/>
              </a:p>
              <a:p>
                <a:pPr algn="just"/>
                <a:r>
                  <a:rPr lang="es-MX" sz="2200" dirty="0"/>
                  <a:t>Sea </a:t>
                </a:r>
              </a:p>
              <a:p>
                <a:pPr algn="just"/>
                <a:endParaRPr lang="es-MX" sz="2200" b="1" dirty="0"/>
              </a:p>
              <a:p>
                <a:pPr algn="just"/>
                <a14:m>
                  <m:oMathPara xmlns:m="http://schemas.openxmlformats.org/officeDocument/2006/math">
                    <m:oMathParaPr>
                      <m:jc m:val="centerGroup"/>
                    </m:oMathParaPr>
                    <m:oMath xmlns:m="http://schemas.openxmlformats.org/officeDocument/2006/math">
                      <m:sSub>
                        <m:sSubPr>
                          <m:ctrlPr>
                            <a:rPr lang="es-MX" sz="2200" i="1">
                              <a:latin typeface="Cambria Math"/>
                            </a:rPr>
                          </m:ctrlPr>
                        </m:sSubPr>
                        <m:e>
                          <m:r>
                            <a:rPr lang="es-MX" sz="2200" i="1">
                              <a:latin typeface="Cambria Math"/>
                            </a:rPr>
                            <m:t>𝑉</m:t>
                          </m:r>
                          <m:r>
                            <a:rPr lang="es-MX" sz="2200" i="1">
                              <a:latin typeface="Cambria Math"/>
                            </a:rPr>
                            <m:t>´</m:t>
                          </m:r>
                        </m:e>
                        <m:sub>
                          <m:r>
                            <a:rPr lang="es-MX" sz="2200" i="1">
                              <a:latin typeface="Cambria Math"/>
                            </a:rPr>
                            <m:t>2</m:t>
                          </m:r>
                        </m:sub>
                      </m:sSub>
                      <m:r>
                        <a:rPr lang="es-MX" sz="2200" i="1">
                          <a:latin typeface="Cambria Math"/>
                        </a:rPr>
                        <m:t>= </m:t>
                      </m:r>
                      <m:sSub>
                        <m:sSubPr>
                          <m:ctrlPr>
                            <a:rPr lang="es-MX" sz="2200" i="1">
                              <a:latin typeface="Cambria Math"/>
                            </a:rPr>
                          </m:ctrlPr>
                        </m:sSubPr>
                        <m:e>
                          <m:r>
                            <a:rPr lang="es-MX" sz="2200" i="1">
                              <a:latin typeface="Cambria Math"/>
                            </a:rPr>
                            <m:t>𝑉</m:t>
                          </m:r>
                        </m:e>
                        <m:sub>
                          <m:r>
                            <a:rPr lang="es-MX" sz="2200" i="1">
                              <a:latin typeface="Cambria Math"/>
                            </a:rPr>
                            <m:t>2</m:t>
                          </m:r>
                        </m:sub>
                      </m:sSub>
                      <m:r>
                        <a:rPr lang="es-MX" sz="2200" i="1">
                          <a:latin typeface="Cambria Math"/>
                        </a:rPr>
                        <m:t>−</m:t>
                      </m:r>
                      <m:d>
                        <m:dPr>
                          <m:ctrlPr>
                            <a:rPr lang="es-MX" sz="2200" i="1">
                              <a:latin typeface="Cambria Math"/>
                            </a:rPr>
                          </m:ctrlPr>
                        </m:dPr>
                        <m:e>
                          <m:sSub>
                            <m:sSubPr>
                              <m:ctrlPr>
                                <a:rPr lang="es-MX" sz="2200" i="1">
                                  <a:latin typeface="Cambria Math"/>
                                </a:rPr>
                              </m:ctrlPr>
                            </m:sSubPr>
                            <m:e>
                              <m:r>
                                <a:rPr lang="es-MX" sz="2200" i="1">
                                  <a:latin typeface="Cambria Math"/>
                                </a:rPr>
                                <m:t>𝑉</m:t>
                              </m:r>
                            </m:e>
                            <m:sub>
                              <m:r>
                                <a:rPr lang="es-MX" sz="2200" i="1">
                                  <a:latin typeface="Cambria Math"/>
                                </a:rPr>
                                <m:t>2</m:t>
                              </m:r>
                            </m:sub>
                          </m:sSub>
                          <m:r>
                            <a:rPr lang="es-MX" sz="2200" i="1">
                              <a:latin typeface="Cambria Math"/>
                              <a:ea typeface="Cambria Math"/>
                            </a:rPr>
                            <m:t>∙</m:t>
                          </m:r>
                          <m:sSub>
                            <m:sSubPr>
                              <m:ctrlPr>
                                <a:rPr lang="es-MX" sz="2200" i="1">
                                  <a:latin typeface="Cambria Math"/>
                                  <a:ea typeface="Cambria Math"/>
                                </a:rPr>
                              </m:ctrlPr>
                            </m:sSubPr>
                            <m:e>
                              <m:r>
                                <a:rPr lang="es-MX" sz="2200" i="1">
                                  <a:latin typeface="Cambria Math"/>
                                  <a:ea typeface="Cambria Math"/>
                                </a:rPr>
                                <m:t>𝑢</m:t>
                              </m:r>
                            </m:e>
                            <m:sub>
                              <m:r>
                                <a:rPr lang="es-MX" sz="2200" i="1">
                                  <a:latin typeface="Cambria Math"/>
                                  <a:ea typeface="Cambria Math"/>
                                </a:rPr>
                                <m:t>1</m:t>
                              </m:r>
                            </m:sub>
                          </m:sSub>
                        </m:e>
                      </m:d>
                      <m:sSub>
                        <m:sSubPr>
                          <m:ctrlPr>
                            <a:rPr lang="es-MX" sz="2200" i="1">
                              <a:latin typeface="Cambria Math"/>
                            </a:rPr>
                          </m:ctrlPr>
                        </m:sSubPr>
                        <m:e>
                          <m:r>
                            <a:rPr lang="es-MX" sz="2200" i="1">
                              <a:latin typeface="Cambria Math"/>
                            </a:rPr>
                            <m:t>𝑢</m:t>
                          </m:r>
                        </m:e>
                        <m:sub>
                          <m:r>
                            <a:rPr lang="es-MX" sz="2200" i="1">
                              <a:latin typeface="Cambria Math"/>
                            </a:rPr>
                            <m:t>1</m:t>
                          </m:r>
                        </m:sub>
                      </m:sSub>
                    </m:oMath>
                  </m:oMathPara>
                </a14:m>
                <a:endParaRPr lang="es-MX" sz="2200" dirty="0"/>
              </a:p>
            </p:txBody>
          </p:sp>
        </mc:Choice>
        <mc:Fallback xmlns="">
          <p:sp>
            <p:nvSpPr>
              <p:cNvPr id="5" name="4 Rectángulo"/>
              <p:cNvSpPr>
                <a:spLocks noRot="1" noChangeAspect="1" noMove="1" noResize="1" noEditPoints="1" noAdjustHandles="1" noChangeArrowheads="1" noChangeShapeType="1" noTextEdit="1"/>
              </p:cNvSpPr>
              <p:nvPr/>
            </p:nvSpPr>
            <p:spPr>
              <a:xfrm>
                <a:off x="539552" y="1484784"/>
                <a:ext cx="7992888" cy="2983189"/>
              </a:xfrm>
              <a:prstGeom prst="rect">
                <a:avLst/>
              </a:prstGeom>
              <a:blipFill rotWithShape="1">
                <a:blip r:embed="rId2"/>
                <a:stretch>
                  <a:fillRect l="-992" t="-1227" r="-992"/>
                </a:stretch>
              </a:blipFill>
            </p:spPr>
            <p:txBody>
              <a:bodyPr/>
              <a:lstStyle/>
              <a:p>
                <a:r>
                  <a:rPr lang="es-MX">
                    <a:noFill/>
                  </a:rPr>
                  <a:t> </a:t>
                </a:r>
              </a:p>
            </p:txBody>
          </p:sp>
        </mc:Fallback>
      </mc:AlternateContent>
    </p:spTree>
    <p:extLst>
      <p:ext uri="{BB962C8B-B14F-4D97-AF65-F5344CB8AC3E}">
        <p14:creationId xmlns:p14="http://schemas.microsoft.com/office/powerpoint/2010/main" val="584547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14282" y="71414"/>
            <a:ext cx="8015288" cy="914400"/>
          </a:xfrm>
        </p:spPr>
        <p:txBody>
          <a:bodyPr/>
          <a:lstStyle/>
          <a:p>
            <a:pPr algn="l"/>
            <a:r>
              <a:rPr lang="es-MX" sz="3600" dirty="0"/>
              <a:t>Espacios vectoriales</a:t>
            </a:r>
            <a:endParaRPr lang="es-ES" sz="3600" dirty="0" smtClean="0"/>
          </a:p>
        </p:txBody>
      </p:sp>
      <mc:AlternateContent xmlns:mc="http://schemas.openxmlformats.org/markup-compatibility/2006" xmlns:a14="http://schemas.microsoft.com/office/drawing/2010/main">
        <mc:Choice Requires="a14">
          <p:sp>
            <p:nvSpPr>
              <p:cNvPr id="5" name="4 Rectángulo"/>
              <p:cNvSpPr/>
              <p:nvPr/>
            </p:nvSpPr>
            <p:spPr>
              <a:xfrm>
                <a:off x="614810" y="1254630"/>
                <a:ext cx="7917629" cy="5193345"/>
              </a:xfrm>
              <a:prstGeom prst="rect">
                <a:avLst/>
              </a:prstGeom>
            </p:spPr>
            <p:txBody>
              <a:bodyPr wrap="square">
                <a:spAutoFit/>
              </a:bodyPr>
              <a:lstStyle/>
              <a:p>
                <a:pPr algn="just"/>
                <a:r>
                  <a:rPr lang="es-MX" sz="2200" b="1" dirty="0" smtClean="0"/>
                  <a:t>Paso 2. Elección de un segundo vector ortogonal a </a:t>
                </a:r>
                <a14:m>
                  <m:oMath xmlns:m="http://schemas.openxmlformats.org/officeDocument/2006/math">
                    <m:sSub>
                      <m:sSubPr>
                        <m:ctrlPr>
                          <a:rPr lang="es-MX" sz="2200" b="1" i="1">
                            <a:latin typeface="Cambria Math"/>
                          </a:rPr>
                        </m:ctrlPr>
                      </m:sSubPr>
                      <m:e>
                        <m:r>
                          <a:rPr lang="es-MX" sz="2200" b="1" i="1">
                            <a:latin typeface="Cambria Math"/>
                          </a:rPr>
                          <m:t>𝒖</m:t>
                        </m:r>
                      </m:e>
                      <m:sub>
                        <m:r>
                          <a:rPr lang="es-MX" sz="2200" b="1" i="1">
                            <a:latin typeface="Cambria Math"/>
                          </a:rPr>
                          <m:t>𝟏</m:t>
                        </m:r>
                      </m:sub>
                    </m:sSub>
                  </m:oMath>
                </a14:m>
                <a:endParaRPr lang="es-MX" sz="2200" b="1" dirty="0" smtClean="0"/>
              </a:p>
              <a:p>
                <a:pPr algn="just"/>
                <a:r>
                  <a:rPr lang="es-MX" sz="2200" dirty="0" smtClean="0"/>
                  <a:t>Entonces :</a:t>
                </a:r>
              </a:p>
              <a:p>
                <a:pPr algn="just"/>
                <a:endParaRPr lang="es-MX" sz="2200" dirty="0" smtClean="0"/>
              </a:p>
              <a:p>
                <a:pPr algn="just"/>
                <a14:m>
                  <m:oMathPara xmlns:m="http://schemas.openxmlformats.org/officeDocument/2006/math">
                    <m:oMathParaPr>
                      <m:jc m:val="centerGroup"/>
                    </m:oMathParaPr>
                    <m:oMath xmlns:m="http://schemas.openxmlformats.org/officeDocument/2006/math">
                      <m:sSub>
                        <m:sSubPr>
                          <m:ctrlPr>
                            <a:rPr lang="es-MX" sz="2200" i="1" smtClean="0">
                              <a:latin typeface="Cambria Math"/>
                            </a:rPr>
                          </m:ctrlPr>
                        </m:sSubPr>
                        <m:e>
                          <m:r>
                            <a:rPr lang="es-MX" sz="2200" b="0" i="1" smtClean="0">
                              <a:latin typeface="Cambria Math"/>
                            </a:rPr>
                            <m:t>𝑉</m:t>
                          </m:r>
                          <m:r>
                            <a:rPr lang="es-MX" sz="2200" b="0" i="1" smtClean="0">
                              <a:latin typeface="Cambria Math"/>
                            </a:rPr>
                            <m:t>´</m:t>
                          </m:r>
                        </m:e>
                        <m:sub>
                          <m:r>
                            <a:rPr lang="es-MX" sz="2200" b="0" i="1" smtClean="0">
                              <a:latin typeface="Cambria Math"/>
                            </a:rPr>
                            <m:t>2</m:t>
                          </m:r>
                        </m:sub>
                      </m:sSub>
                      <m:r>
                        <a:rPr lang="es-MX" sz="2200" i="1" smtClean="0">
                          <a:latin typeface="Cambria Math"/>
                          <a:ea typeface="Cambria Math"/>
                        </a:rPr>
                        <m:t>∙</m:t>
                      </m:r>
                      <m:sSub>
                        <m:sSubPr>
                          <m:ctrlPr>
                            <a:rPr lang="es-MX" sz="2200" i="1" smtClean="0">
                              <a:latin typeface="Cambria Math"/>
                              <a:ea typeface="Cambria Math"/>
                            </a:rPr>
                          </m:ctrlPr>
                        </m:sSubPr>
                        <m:e>
                          <m:r>
                            <a:rPr lang="es-MX" sz="2200" b="0" i="1" smtClean="0">
                              <a:latin typeface="Cambria Math"/>
                              <a:ea typeface="Cambria Math"/>
                            </a:rPr>
                            <m:t>𝑢</m:t>
                          </m:r>
                        </m:e>
                        <m:sub>
                          <m:r>
                            <a:rPr lang="es-MX" sz="2200" b="0" i="1" smtClean="0">
                              <a:latin typeface="Cambria Math"/>
                              <a:ea typeface="Cambria Math"/>
                            </a:rPr>
                            <m:t>1</m:t>
                          </m:r>
                        </m:sub>
                      </m:sSub>
                      <m:r>
                        <a:rPr lang="es-MX" sz="2200" b="0" i="1" smtClean="0">
                          <a:latin typeface="Cambria Math"/>
                          <a:ea typeface="Cambria Math"/>
                        </a:rPr>
                        <m:t>=</m:t>
                      </m:r>
                      <m:sSub>
                        <m:sSubPr>
                          <m:ctrlPr>
                            <a:rPr lang="es-MX" sz="2200" b="0" i="1" smtClean="0">
                              <a:latin typeface="Cambria Math"/>
                              <a:ea typeface="Cambria Math"/>
                            </a:rPr>
                          </m:ctrlPr>
                        </m:sSubPr>
                        <m:e>
                          <m:r>
                            <a:rPr lang="es-MX" sz="2200" b="0" i="1" smtClean="0">
                              <a:latin typeface="Cambria Math"/>
                              <a:ea typeface="Cambria Math"/>
                            </a:rPr>
                            <m:t>𝑉</m:t>
                          </m:r>
                        </m:e>
                        <m:sub>
                          <m:r>
                            <a:rPr lang="es-MX" sz="2200" b="0" i="1" smtClean="0">
                              <a:latin typeface="Cambria Math"/>
                              <a:ea typeface="Cambria Math"/>
                            </a:rPr>
                            <m:t>2</m:t>
                          </m:r>
                        </m:sub>
                      </m:sSub>
                      <m:r>
                        <a:rPr lang="es-MX" sz="2200" b="0" i="1" smtClean="0">
                          <a:latin typeface="Cambria Math"/>
                          <a:ea typeface="Cambria Math"/>
                        </a:rPr>
                        <m:t>∙</m:t>
                      </m:r>
                      <m:sSub>
                        <m:sSubPr>
                          <m:ctrlPr>
                            <a:rPr lang="es-MX" sz="2200" b="0" i="1" smtClean="0">
                              <a:latin typeface="Cambria Math"/>
                              <a:ea typeface="Cambria Math"/>
                            </a:rPr>
                          </m:ctrlPr>
                        </m:sSubPr>
                        <m:e>
                          <m:r>
                            <a:rPr lang="es-MX" sz="2200" b="0" i="1" smtClean="0">
                              <a:latin typeface="Cambria Math"/>
                              <a:ea typeface="Cambria Math"/>
                            </a:rPr>
                            <m:t>𝑢</m:t>
                          </m:r>
                        </m:e>
                        <m:sub>
                          <m:r>
                            <a:rPr lang="es-MX" sz="2200" b="0" i="1" smtClean="0">
                              <a:latin typeface="Cambria Math"/>
                              <a:ea typeface="Cambria Math"/>
                            </a:rPr>
                            <m:t>1</m:t>
                          </m:r>
                        </m:sub>
                      </m:sSub>
                      <m:r>
                        <a:rPr lang="es-MX" sz="2200" b="0" i="1" smtClean="0">
                          <a:latin typeface="Cambria Math"/>
                          <a:ea typeface="Cambria Math"/>
                        </a:rPr>
                        <m:t>−</m:t>
                      </m:r>
                      <m:d>
                        <m:dPr>
                          <m:ctrlPr>
                            <a:rPr lang="es-MX" sz="2200" b="0" i="1" smtClean="0">
                              <a:latin typeface="Cambria Math"/>
                              <a:ea typeface="Cambria Math"/>
                            </a:rPr>
                          </m:ctrlPr>
                        </m:dPr>
                        <m:e>
                          <m:sSub>
                            <m:sSubPr>
                              <m:ctrlPr>
                                <a:rPr lang="es-MX" sz="2200" i="1">
                                  <a:latin typeface="Cambria Math"/>
                                  <a:ea typeface="Cambria Math"/>
                                </a:rPr>
                              </m:ctrlPr>
                            </m:sSubPr>
                            <m:e>
                              <m:r>
                                <a:rPr lang="es-MX" sz="2200" i="1">
                                  <a:latin typeface="Cambria Math"/>
                                  <a:ea typeface="Cambria Math"/>
                                </a:rPr>
                                <m:t>𝑉</m:t>
                              </m:r>
                            </m:e>
                            <m:sub>
                              <m:r>
                                <a:rPr lang="es-MX" sz="2200" i="1">
                                  <a:latin typeface="Cambria Math"/>
                                  <a:ea typeface="Cambria Math"/>
                                </a:rPr>
                                <m:t>2</m:t>
                              </m:r>
                            </m:sub>
                          </m:sSub>
                          <m:r>
                            <a:rPr lang="es-MX" sz="2200" i="1">
                              <a:latin typeface="Cambria Math"/>
                              <a:ea typeface="Cambria Math"/>
                            </a:rPr>
                            <m:t>∙</m:t>
                          </m:r>
                          <m:sSub>
                            <m:sSubPr>
                              <m:ctrlPr>
                                <a:rPr lang="es-MX" sz="2200" i="1">
                                  <a:latin typeface="Cambria Math"/>
                                  <a:ea typeface="Cambria Math"/>
                                </a:rPr>
                              </m:ctrlPr>
                            </m:sSubPr>
                            <m:e>
                              <m:r>
                                <a:rPr lang="es-MX" sz="2200" i="1">
                                  <a:latin typeface="Cambria Math"/>
                                  <a:ea typeface="Cambria Math"/>
                                </a:rPr>
                                <m:t>𝑢</m:t>
                              </m:r>
                            </m:e>
                            <m:sub>
                              <m:r>
                                <a:rPr lang="es-MX" sz="2200" i="1">
                                  <a:latin typeface="Cambria Math"/>
                                  <a:ea typeface="Cambria Math"/>
                                </a:rPr>
                                <m:t>1</m:t>
                              </m:r>
                            </m:sub>
                          </m:sSub>
                        </m:e>
                      </m:d>
                      <m:d>
                        <m:dPr>
                          <m:ctrlPr>
                            <a:rPr lang="es-MX" sz="2200" i="1">
                              <a:latin typeface="Cambria Math"/>
                              <a:ea typeface="Cambria Math"/>
                            </a:rPr>
                          </m:ctrlPr>
                        </m:dPr>
                        <m:e>
                          <m:sSub>
                            <m:sSubPr>
                              <m:ctrlPr>
                                <a:rPr lang="es-MX" sz="2200" i="1" smtClean="0">
                                  <a:latin typeface="Cambria Math"/>
                                  <a:ea typeface="Cambria Math"/>
                                </a:rPr>
                              </m:ctrlPr>
                            </m:sSubPr>
                            <m:e>
                              <m:r>
                                <a:rPr lang="es-MX" sz="2200" b="0" i="1" smtClean="0">
                                  <a:latin typeface="Cambria Math"/>
                                  <a:ea typeface="Cambria Math"/>
                                </a:rPr>
                                <m:t>𝑢</m:t>
                              </m:r>
                            </m:e>
                            <m:sub>
                              <m:r>
                                <a:rPr lang="es-MX" sz="2200" b="0" i="1" smtClean="0">
                                  <a:latin typeface="Cambria Math"/>
                                  <a:ea typeface="Cambria Math"/>
                                </a:rPr>
                                <m:t>1</m:t>
                              </m:r>
                            </m:sub>
                          </m:sSub>
                          <m:r>
                            <a:rPr lang="es-MX" sz="2200" i="1">
                              <a:latin typeface="Cambria Math"/>
                              <a:ea typeface="Cambria Math"/>
                            </a:rPr>
                            <m:t>∙</m:t>
                          </m:r>
                          <m:sSub>
                            <m:sSubPr>
                              <m:ctrlPr>
                                <a:rPr lang="es-MX" sz="2200" i="1">
                                  <a:latin typeface="Cambria Math"/>
                                  <a:ea typeface="Cambria Math"/>
                                </a:rPr>
                              </m:ctrlPr>
                            </m:sSubPr>
                            <m:e>
                              <m:r>
                                <a:rPr lang="es-MX" sz="2200" i="1">
                                  <a:latin typeface="Cambria Math"/>
                                  <a:ea typeface="Cambria Math"/>
                                </a:rPr>
                                <m:t>𝑢</m:t>
                              </m:r>
                            </m:e>
                            <m:sub>
                              <m:r>
                                <a:rPr lang="es-MX" sz="2200" i="1">
                                  <a:latin typeface="Cambria Math"/>
                                  <a:ea typeface="Cambria Math"/>
                                </a:rPr>
                                <m:t>1</m:t>
                              </m:r>
                            </m:sub>
                          </m:sSub>
                        </m:e>
                      </m:d>
                      <m:r>
                        <a:rPr lang="es-MX" sz="2200" b="0" i="1" smtClean="0">
                          <a:latin typeface="Cambria Math"/>
                          <a:ea typeface="Cambria Math"/>
                        </a:rPr>
                        <m:t>=</m:t>
                      </m:r>
                      <m:sSub>
                        <m:sSubPr>
                          <m:ctrlPr>
                            <a:rPr lang="es-MX" sz="2200" i="1">
                              <a:latin typeface="Cambria Math"/>
                              <a:ea typeface="Cambria Math"/>
                            </a:rPr>
                          </m:ctrlPr>
                        </m:sSubPr>
                        <m:e>
                          <m:r>
                            <a:rPr lang="es-MX" sz="2200" i="1">
                              <a:latin typeface="Cambria Math"/>
                              <a:ea typeface="Cambria Math"/>
                            </a:rPr>
                            <m:t>𝑉</m:t>
                          </m:r>
                        </m:e>
                        <m:sub>
                          <m:r>
                            <a:rPr lang="es-MX" sz="2200" i="1">
                              <a:latin typeface="Cambria Math"/>
                              <a:ea typeface="Cambria Math"/>
                            </a:rPr>
                            <m:t>2</m:t>
                          </m:r>
                        </m:sub>
                      </m:sSub>
                      <m:r>
                        <a:rPr lang="es-MX" sz="2200" i="1">
                          <a:latin typeface="Cambria Math"/>
                          <a:ea typeface="Cambria Math"/>
                        </a:rPr>
                        <m:t>∙</m:t>
                      </m:r>
                      <m:sSub>
                        <m:sSubPr>
                          <m:ctrlPr>
                            <a:rPr lang="es-MX" sz="2200" i="1">
                              <a:latin typeface="Cambria Math"/>
                              <a:ea typeface="Cambria Math"/>
                            </a:rPr>
                          </m:ctrlPr>
                        </m:sSubPr>
                        <m:e>
                          <m:r>
                            <a:rPr lang="es-MX" sz="2200" i="1">
                              <a:latin typeface="Cambria Math"/>
                              <a:ea typeface="Cambria Math"/>
                            </a:rPr>
                            <m:t>𝑢</m:t>
                          </m:r>
                        </m:e>
                        <m:sub>
                          <m:r>
                            <a:rPr lang="es-MX" sz="2200" i="1">
                              <a:latin typeface="Cambria Math"/>
                              <a:ea typeface="Cambria Math"/>
                            </a:rPr>
                            <m:t>1</m:t>
                          </m:r>
                        </m:sub>
                      </m:sSub>
                      <m:r>
                        <a:rPr lang="es-MX" sz="2200" b="0" i="0" smtClean="0">
                          <a:latin typeface="Cambria Math"/>
                          <a:ea typeface="Cambria Math"/>
                        </a:rPr>
                        <m:t>−</m:t>
                      </m:r>
                      <m:d>
                        <m:dPr>
                          <m:ctrlPr>
                            <a:rPr lang="es-MX" sz="2200" b="0" i="1" smtClean="0">
                              <a:latin typeface="Cambria Math"/>
                              <a:ea typeface="Cambria Math"/>
                            </a:rPr>
                          </m:ctrlPr>
                        </m:dPr>
                        <m:e>
                          <m:r>
                            <a:rPr lang="es-MX" sz="2200" b="0" i="1" smtClean="0">
                              <a:latin typeface="Cambria Math"/>
                              <a:ea typeface="Cambria Math"/>
                            </a:rPr>
                            <m:t>𝑉</m:t>
                          </m:r>
                          <m:r>
                            <a:rPr lang="es-MX" sz="2200" b="0" i="1" smtClean="0">
                              <a:latin typeface="Cambria Math"/>
                              <a:ea typeface="Cambria Math"/>
                            </a:rPr>
                            <m:t>∙</m:t>
                          </m:r>
                          <m:sSub>
                            <m:sSubPr>
                              <m:ctrlPr>
                                <a:rPr lang="es-MX" sz="2200" b="0" i="1" smtClean="0">
                                  <a:latin typeface="Cambria Math"/>
                                  <a:ea typeface="Cambria Math"/>
                                </a:rPr>
                              </m:ctrlPr>
                            </m:sSubPr>
                            <m:e>
                              <m:r>
                                <a:rPr lang="es-MX" sz="2200" b="0" i="1" smtClean="0">
                                  <a:latin typeface="Cambria Math"/>
                                  <a:ea typeface="Cambria Math"/>
                                </a:rPr>
                                <m:t>𝑢</m:t>
                              </m:r>
                            </m:e>
                            <m:sub>
                              <m:r>
                                <a:rPr lang="es-MX" sz="2200" b="0" i="1" smtClean="0">
                                  <a:latin typeface="Cambria Math"/>
                                  <a:ea typeface="Cambria Math"/>
                                </a:rPr>
                                <m:t>1</m:t>
                              </m:r>
                            </m:sub>
                          </m:sSub>
                        </m:e>
                      </m:d>
                      <m:r>
                        <a:rPr lang="es-MX" sz="2200" b="0" i="1" smtClean="0">
                          <a:latin typeface="Cambria Math"/>
                          <a:ea typeface="Cambria Math"/>
                        </a:rPr>
                        <m:t>=0</m:t>
                      </m:r>
                    </m:oMath>
                  </m:oMathPara>
                </a14:m>
                <a:endParaRPr lang="es-MX" sz="2200" dirty="0" smtClean="0"/>
              </a:p>
              <a:p>
                <a:pPr algn="just"/>
                <a:endParaRPr lang="es-MX" sz="2200" dirty="0"/>
              </a:p>
              <a:p>
                <a:pPr algn="just"/>
                <a:r>
                  <a:rPr lang="es-MX" sz="2200" dirty="0" smtClean="0"/>
                  <a:t>De manera que </a:t>
                </a:r>
                <a14:m>
                  <m:oMath xmlns:m="http://schemas.openxmlformats.org/officeDocument/2006/math">
                    <m:sSub>
                      <m:sSubPr>
                        <m:ctrlPr>
                          <a:rPr lang="es-MX" sz="2200" i="1" smtClean="0">
                            <a:latin typeface="Cambria Math"/>
                          </a:rPr>
                        </m:ctrlPr>
                      </m:sSubPr>
                      <m:e>
                        <m:r>
                          <a:rPr lang="es-MX" sz="2200" b="0" i="1" smtClean="0">
                            <a:latin typeface="Cambria Math"/>
                          </a:rPr>
                          <m:t>𝑉</m:t>
                        </m:r>
                        <m:r>
                          <a:rPr lang="es-MX" sz="2200" b="0" i="1" smtClean="0">
                            <a:latin typeface="Cambria Math"/>
                          </a:rPr>
                          <m:t>´</m:t>
                        </m:r>
                      </m:e>
                      <m:sub>
                        <m:r>
                          <a:rPr lang="es-MX" sz="2200" b="0" i="1" smtClean="0">
                            <a:latin typeface="Cambria Math"/>
                          </a:rPr>
                          <m:t>2</m:t>
                        </m:r>
                      </m:sub>
                    </m:sSub>
                  </m:oMath>
                </a14:m>
                <a:r>
                  <a:rPr lang="es-MX" sz="2200" dirty="0" smtClean="0"/>
                  <a:t> es ortogonal  a </a:t>
                </a:r>
                <a14:m>
                  <m:oMath xmlns:m="http://schemas.openxmlformats.org/officeDocument/2006/math">
                    <m:sSub>
                      <m:sSubPr>
                        <m:ctrlPr>
                          <a:rPr lang="es-MX" sz="2200" i="1" smtClean="0">
                            <a:latin typeface="Cambria Math"/>
                          </a:rPr>
                        </m:ctrlPr>
                      </m:sSubPr>
                      <m:e>
                        <m:r>
                          <a:rPr lang="es-MX" sz="2200" b="0" i="1" smtClean="0">
                            <a:latin typeface="Cambria Math"/>
                          </a:rPr>
                          <m:t>𝑢</m:t>
                        </m:r>
                      </m:e>
                      <m:sub>
                        <m:r>
                          <a:rPr lang="es-MX" sz="2200" b="0" i="1" smtClean="0">
                            <a:latin typeface="Cambria Math"/>
                          </a:rPr>
                          <m:t>1</m:t>
                        </m:r>
                      </m:sub>
                    </m:sSub>
                  </m:oMath>
                </a14:m>
                <a:endParaRPr lang="es-MX" sz="2200" dirty="0" smtClean="0"/>
              </a:p>
              <a:p>
                <a:pPr algn="just"/>
                <a:r>
                  <a:rPr lang="es-MX" sz="2200" dirty="0" smtClean="0"/>
                  <a:t>Por el teorema 1,</a:t>
                </a:r>
                <a:r>
                  <a:rPr lang="es-MX" sz="2200" dirty="0"/>
                  <a:t> </a:t>
                </a:r>
                <a14:m>
                  <m:oMath xmlns:m="http://schemas.openxmlformats.org/officeDocument/2006/math">
                    <m:sSub>
                      <m:sSubPr>
                        <m:ctrlPr>
                          <a:rPr lang="es-MX" sz="2200" i="1">
                            <a:latin typeface="Cambria Math"/>
                          </a:rPr>
                        </m:ctrlPr>
                      </m:sSubPr>
                      <m:e>
                        <m:r>
                          <a:rPr lang="es-MX" sz="2200" b="0" i="1" smtClean="0">
                            <a:latin typeface="Cambria Math"/>
                          </a:rPr>
                          <m:t>𝑢</m:t>
                        </m:r>
                      </m:e>
                      <m:sub>
                        <m:r>
                          <a:rPr lang="es-MX" sz="2200" i="1">
                            <a:latin typeface="Cambria Math"/>
                          </a:rPr>
                          <m:t>1</m:t>
                        </m:r>
                      </m:sub>
                    </m:sSub>
                  </m:oMath>
                </a14:m>
                <a:r>
                  <a:rPr lang="es-MX" sz="2200" dirty="0" smtClean="0"/>
                  <a:t> y </a:t>
                </a:r>
                <a14:m>
                  <m:oMath xmlns:m="http://schemas.openxmlformats.org/officeDocument/2006/math">
                    <m:sSub>
                      <m:sSubPr>
                        <m:ctrlPr>
                          <a:rPr lang="es-MX" sz="2200" i="1">
                            <a:latin typeface="Cambria Math"/>
                          </a:rPr>
                        </m:ctrlPr>
                      </m:sSubPr>
                      <m:e>
                        <m:r>
                          <a:rPr lang="es-MX" sz="2200" i="1">
                            <a:latin typeface="Cambria Math"/>
                          </a:rPr>
                          <m:t>𝑉</m:t>
                        </m:r>
                        <m:r>
                          <a:rPr lang="es-MX" sz="2200" i="1">
                            <a:latin typeface="Cambria Math"/>
                          </a:rPr>
                          <m:t>´</m:t>
                        </m:r>
                      </m:e>
                      <m:sub>
                        <m:r>
                          <a:rPr lang="es-MX" sz="2200" i="1">
                            <a:latin typeface="Cambria Math"/>
                          </a:rPr>
                          <m:t>2</m:t>
                        </m:r>
                      </m:sub>
                    </m:sSub>
                  </m:oMath>
                </a14:m>
                <a:r>
                  <a:rPr lang="es-MX" sz="2200" dirty="0" smtClean="0"/>
                  <a:t> son linealmente independientes </a:t>
                </a:r>
              </a:p>
              <a:p>
                <a:pPr algn="just"/>
                <a:endParaRPr lang="es-MX" sz="2200" dirty="0"/>
              </a:p>
              <a:p>
                <a:pPr algn="just"/>
                <a:r>
                  <a:rPr lang="es-MX" sz="2200" b="1" dirty="0" smtClean="0"/>
                  <a:t>Paso 3. Elección de un segundo vector unitario </a:t>
                </a:r>
              </a:p>
              <a:p>
                <a:pPr algn="just"/>
                <a:r>
                  <a:rPr lang="es-MX" sz="2200" dirty="0" smtClean="0"/>
                  <a:t>Sea</a:t>
                </a:r>
              </a:p>
              <a:p>
                <a:pPr algn="just"/>
                <a14:m>
                  <m:oMathPara xmlns:m="http://schemas.openxmlformats.org/officeDocument/2006/math">
                    <m:oMathParaPr>
                      <m:jc m:val="centerGroup"/>
                    </m:oMathParaPr>
                    <m:oMath xmlns:m="http://schemas.openxmlformats.org/officeDocument/2006/math">
                      <m:sSub>
                        <m:sSubPr>
                          <m:ctrlPr>
                            <a:rPr lang="es-MX" sz="2200" i="1" smtClean="0">
                              <a:latin typeface="Cambria Math"/>
                            </a:rPr>
                          </m:ctrlPr>
                        </m:sSubPr>
                        <m:e>
                          <m:r>
                            <a:rPr lang="es-MX" sz="2200" b="0" i="1" smtClean="0">
                              <a:latin typeface="Cambria Math"/>
                            </a:rPr>
                            <m:t>𝑢</m:t>
                          </m:r>
                        </m:e>
                        <m:sub>
                          <m:r>
                            <a:rPr lang="es-MX" sz="2200" b="0" i="1" smtClean="0">
                              <a:latin typeface="Cambria Math"/>
                            </a:rPr>
                            <m:t>2</m:t>
                          </m:r>
                        </m:sub>
                      </m:sSub>
                      <m:r>
                        <a:rPr lang="es-MX" sz="2200" b="0" i="1" smtClean="0">
                          <a:latin typeface="Cambria Math"/>
                        </a:rPr>
                        <m:t>=</m:t>
                      </m:r>
                      <m:f>
                        <m:fPr>
                          <m:ctrlPr>
                            <a:rPr lang="es-MX" sz="2200" b="0" i="1" smtClean="0">
                              <a:latin typeface="Cambria Math"/>
                            </a:rPr>
                          </m:ctrlPr>
                        </m:fPr>
                        <m:num>
                          <m:sSub>
                            <m:sSubPr>
                              <m:ctrlPr>
                                <a:rPr lang="es-MX" sz="2200" i="1">
                                  <a:latin typeface="Cambria Math"/>
                                </a:rPr>
                              </m:ctrlPr>
                            </m:sSubPr>
                            <m:e>
                              <m:r>
                                <a:rPr lang="es-MX" sz="2200" i="1">
                                  <a:latin typeface="Cambria Math"/>
                                </a:rPr>
                                <m:t>𝑉</m:t>
                              </m:r>
                              <m:r>
                                <a:rPr lang="es-MX" sz="2200" i="1">
                                  <a:latin typeface="Cambria Math"/>
                                </a:rPr>
                                <m:t>´</m:t>
                              </m:r>
                            </m:e>
                            <m:sub>
                              <m:r>
                                <a:rPr lang="es-MX" sz="2200" i="1">
                                  <a:latin typeface="Cambria Math"/>
                                </a:rPr>
                                <m:t>2</m:t>
                              </m:r>
                            </m:sub>
                          </m:sSub>
                        </m:num>
                        <m:den>
                          <m:d>
                            <m:dPr>
                              <m:begChr m:val="|"/>
                              <m:endChr m:val="|"/>
                              <m:ctrlPr>
                                <a:rPr lang="es-MX" sz="2200" b="0" i="1" smtClean="0">
                                  <a:latin typeface="Cambria Math"/>
                                </a:rPr>
                              </m:ctrlPr>
                            </m:dPr>
                            <m:e>
                              <m:sSub>
                                <m:sSubPr>
                                  <m:ctrlPr>
                                    <a:rPr lang="es-MX" sz="2200" i="1">
                                      <a:latin typeface="Cambria Math"/>
                                    </a:rPr>
                                  </m:ctrlPr>
                                </m:sSubPr>
                                <m:e>
                                  <m:r>
                                    <a:rPr lang="es-MX" sz="2200" i="1">
                                      <a:latin typeface="Cambria Math"/>
                                    </a:rPr>
                                    <m:t>𝑉</m:t>
                                  </m:r>
                                  <m:r>
                                    <a:rPr lang="es-MX" sz="2200" i="1">
                                      <a:latin typeface="Cambria Math"/>
                                    </a:rPr>
                                    <m:t>´</m:t>
                                  </m:r>
                                </m:e>
                                <m:sub>
                                  <m:r>
                                    <a:rPr lang="es-MX" sz="2200" i="1">
                                      <a:latin typeface="Cambria Math"/>
                                    </a:rPr>
                                    <m:t>2</m:t>
                                  </m:r>
                                </m:sub>
                              </m:sSub>
                            </m:e>
                          </m:d>
                        </m:den>
                      </m:f>
                    </m:oMath>
                  </m:oMathPara>
                </a14:m>
                <a:endParaRPr lang="es-MX" sz="2200" dirty="0" smtClean="0"/>
              </a:p>
              <a:p>
                <a:pPr algn="just"/>
                <a:r>
                  <a:rPr lang="es-MX" sz="2200" dirty="0" smtClean="0"/>
                  <a:t>Entonces es evidente que </a:t>
                </a:r>
                <a14:m>
                  <m:oMath xmlns:m="http://schemas.openxmlformats.org/officeDocument/2006/math">
                    <m:d>
                      <m:dPr>
                        <m:ctrlPr>
                          <a:rPr lang="es-MX" sz="2200" i="1" smtClean="0">
                            <a:latin typeface="Cambria Math"/>
                          </a:rPr>
                        </m:ctrlPr>
                      </m:dPr>
                      <m:e>
                        <m:sSub>
                          <m:sSubPr>
                            <m:ctrlPr>
                              <a:rPr lang="es-MX" sz="2200" i="1" smtClean="0">
                                <a:latin typeface="Cambria Math"/>
                              </a:rPr>
                            </m:ctrlPr>
                          </m:sSubPr>
                          <m:e>
                            <m:r>
                              <a:rPr lang="es-MX" sz="2200" b="0" i="1" smtClean="0">
                                <a:latin typeface="Cambria Math"/>
                              </a:rPr>
                              <m:t>𝑢</m:t>
                            </m:r>
                          </m:e>
                          <m:sub>
                            <m:r>
                              <a:rPr lang="es-MX" sz="2200" b="0" i="1" smtClean="0">
                                <a:latin typeface="Cambria Math"/>
                              </a:rPr>
                              <m:t>1</m:t>
                            </m:r>
                          </m:sub>
                        </m:sSub>
                        <m:r>
                          <a:rPr lang="es-MX" sz="2200" b="0" i="1" smtClean="0">
                            <a:latin typeface="Cambria Math"/>
                          </a:rPr>
                          <m:t>,</m:t>
                        </m:r>
                        <m:sSub>
                          <m:sSubPr>
                            <m:ctrlPr>
                              <a:rPr lang="es-MX" sz="2200" b="0" i="1" smtClean="0">
                                <a:latin typeface="Cambria Math"/>
                              </a:rPr>
                            </m:ctrlPr>
                          </m:sSubPr>
                          <m:e>
                            <m:r>
                              <a:rPr lang="es-MX" sz="2200" b="0" i="1" smtClean="0">
                                <a:latin typeface="Cambria Math"/>
                              </a:rPr>
                              <m:t>𝑢</m:t>
                            </m:r>
                          </m:e>
                          <m:sub>
                            <m:r>
                              <a:rPr lang="es-MX" sz="2200" b="0" i="1" smtClean="0">
                                <a:latin typeface="Cambria Math"/>
                              </a:rPr>
                              <m:t>2</m:t>
                            </m:r>
                          </m:sub>
                        </m:sSub>
                      </m:e>
                    </m:d>
                    <m:r>
                      <a:rPr lang="es-MX" sz="2200" b="0" i="1" smtClean="0">
                        <a:latin typeface="Cambria Math"/>
                      </a:rPr>
                      <m:t> </m:t>
                    </m:r>
                  </m:oMath>
                </a14:m>
                <a:r>
                  <a:rPr lang="es-MX" sz="2200" dirty="0" smtClean="0"/>
                  <a:t>es un conjunto ortonormal</a:t>
                </a:r>
              </a:p>
              <a:p>
                <a:pPr algn="just"/>
                <a:r>
                  <a:rPr lang="es-MX" sz="2200" dirty="0" smtClean="0"/>
                  <a:t>Suponga que se han construido los vectores </a:t>
                </a:r>
                <a14:m>
                  <m:oMath xmlns:m="http://schemas.openxmlformats.org/officeDocument/2006/math">
                    <m:sSub>
                      <m:sSubPr>
                        <m:ctrlPr>
                          <a:rPr lang="es-MX" sz="2200" i="1" smtClean="0">
                            <a:latin typeface="Cambria Math"/>
                          </a:rPr>
                        </m:ctrlPr>
                      </m:sSubPr>
                      <m:e>
                        <m:r>
                          <a:rPr lang="es-MX" sz="2200" b="0" i="1" smtClean="0">
                            <a:latin typeface="Cambria Math"/>
                          </a:rPr>
                          <m:t>𝑢</m:t>
                        </m:r>
                      </m:e>
                      <m:sub>
                        <m:r>
                          <a:rPr lang="es-MX" sz="2200" b="0" i="1" smtClean="0">
                            <a:latin typeface="Cambria Math"/>
                          </a:rPr>
                          <m:t>1</m:t>
                        </m:r>
                      </m:sub>
                    </m:sSub>
                    <m:r>
                      <a:rPr lang="es-MX" sz="2200" b="0" i="1" smtClean="0">
                        <a:latin typeface="Cambria Math"/>
                      </a:rPr>
                      <m:t>, </m:t>
                    </m:r>
                    <m:sSub>
                      <m:sSubPr>
                        <m:ctrlPr>
                          <a:rPr lang="es-MX" sz="2200" b="0" i="1" smtClean="0">
                            <a:latin typeface="Cambria Math"/>
                          </a:rPr>
                        </m:ctrlPr>
                      </m:sSubPr>
                      <m:e>
                        <m:r>
                          <a:rPr lang="es-MX" sz="2200" b="0" i="1" smtClean="0">
                            <a:latin typeface="Cambria Math"/>
                          </a:rPr>
                          <m:t>𝑢</m:t>
                        </m:r>
                      </m:e>
                      <m:sub>
                        <m:r>
                          <a:rPr lang="es-MX" sz="2200" b="0" i="1" smtClean="0">
                            <a:latin typeface="Cambria Math"/>
                          </a:rPr>
                          <m:t>2</m:t>
                        </m:r>
                      </m:sub>
                    </m:sSub>
                    <m:r>
                      <a:rPr lang="es-MX" sz="2200" b="0" i="1" smtClean="0">
                        <a:latin typeface="Cambria Math"/>
                      </a:rPr>
                      <m:t>, ……</m:t>
                    </m:r>
                    <m:sSub>
                      <m:sSubPr>
                        <m:ctrlPr>
                          <a:rPr lang="es-MX" sz="2200" b="0" i="1" smtClean="0">
                            <a:latin typeface="Cambria Math"/>
                          </a:rPr>
                        </m:ctrlPr>
                      </m:sSubPr>
                      <m:e>
                        <m:r>
                          <a:rPr lang="es-MX" sz="2200" b="0" i="1" smtClean="0">
                            <a:latin typeface="Cambria Math"/>
                          </a:rPr>
                          <m:t>𝑢</m:t>
                        </m:r>
                      </m:e>
                      <m:sub>
                        <m:r>
                          <a:rPr lang="es-MX" sz="2200" b="0" i="1" smtClean="0">
                            <a:latin typeface="Cambria Math"/>
                          </a:rPr>
                          <m:t>𝑘</m:t>
                        </m:r>
                        <m:r>
                          <a:rPr lang="es-MX" sz="2200" b="0" i="1" smtClean="0">
                            <a:latin typeface="Cambria Math"/>
                          </a:rPr>
                          <m:t> </m:t>
                        </m:r>
                      </m:sub>
                    </m:sSub>
                    <m:d>
                      <m:dPr>
                        <m:ctrlPr>
                          <a:rPr lang="es-MX" sz="2200" b="0" i="1" smtClean="0">
                            <a:latin typeface="Cambria Math"/>
                          </a:rPr>
                        </m:ctrlPr>
                      </m:dPr>
                      <m:e>
                        <m:r>
                          <a:rPr lang="es-MX" sz="2200" b="0" i="1" smtClean="0">
                            <a:latin typeface="Cambria Math"/>
                          </a:rPr>
                          <m:t>𝑘</m:t>
                        </m:r>
                        <m:r>
                          <a:rPr lang="es-MX" sz="2200" b="0" i="1" smtClean="0">
                            <a:latin typeface="Cambria Math"/>
                            <a:ea typeface="Cambria Math"/>
                          </a:rPr>
                          <m:t>&lt;</m:t>
                        </m:r>
                        <m:r>
                          <a:rPr lang="es-MX" sz="2200" b="0" i="1" smtClean="0">
                            <a:latin typeface="Cambria Math"/>
                            <a:ea typeface="Cambria Math"/>
                          </a:rPr>
                          <m:t>𝑚</m:t>
                        </m:r>
                      </m:e>
                    </m:d>
                  </m:oMath>
                </a14:m>
                <a:r>
                  <a:rPr lang="es-MX" sz="2200" dirty="0" smtClean="0"/>
                  <a:t> y que forman un conjunto ortonormal </a:t>
                </a:r>
              </a:p>
            </p:txBody>
          </p:sp>
        </mc:Choice>
        <mc:Fallback xmlns="">
          <p:sp>
            <p:nvSpPr>
              <p:cNvPr id="5" name="4 Rectángulo"/>
              <p:cNvSpPr>
                <a:spLocks noRot="1" noChangeAspect="1" noMove="1" noResize="1" noEditPoints="1" noAdjustHandles="1" noChangeArrowheads="1" noChangeShapeType="1" noTextEdit="1"/>
              </p:cNvSpPr>
              <p:nvPr/>
            </p:nvSpPr>
            <p:spPr>
              <a:xfrm>
                <a:off x="614810" y="1254630"/>
                <a:ext cx="7917629" cy="5193345"/>
              </a:xfrm>
              <a:prstGeom prst="rect">
                <a:avLst/>
              </a:prstGeom>
              <a:blipFill rotWithShape="1">
                <a:blip r:embed="rId2"/>
                <a:stretch>
                  <a:fillRect l="-1001" t="-704" b="-1408"/>
                </a:stretch>
              </a:blipFill>
            </p:spPr>
            <p:txBody>
              <a:bodyPr/>
              <a:lstStyle/>
              <a:p>
                <a:r>
                  <a:rPr lang="es-MX">
                    <a:noFill/>
                  </a:rPr>
                  <a:t> </a:t>
                </a:r>
              </a:p>
            </p:txBody>
          </p:sp>
        </mc:Fallback>
      </mc:AlternateContent>
    </p:spTree>
    <p:extLst>
      <p:ext uri="{BB962C8B-B14F-4D97-AF65-F5344CB8AC3E}">
        <p14:creationId xmlns:p14="http://schemas.microsoft.com/office/powerpoint/2010/main" val="2396652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14282" y="71414"/>
            <a:ext cx="8015288" cy="914400"/>
          </a:xfrm>
        </p:spPr>
        <p:txBody>
          <a:bodyPr/>
          <a:lstStyle/>
          <a:p>
            <a:pPr algn="l"/>
            <a:r>
              <a:rPr lang="es-MX" sz="3600" dirty="0"/>
              <a:t>Espacios vectoriales</a:t>
            </a:r>
            <a:endParaRPr lang="es-ES" sz="3600" dirty="0" smtClean="0"/>
          </a:p>
        </p:txBody>
      </p:sp>
      <mc:AlternateContent xmlns:mc="http://schemas.openxmlformats.org/markup-compatibility/2006" xmlns:a14="http://schemas.microsoft.com/office/drawing/2010/main">
        <mc:Choice Requires="a14">
          <p:sp>
            <p:nvSpPr>
              <p:cNvPr id="5" name="4 CuadroTexto"/>
              <p:cNvSpPr txBox="1"/>
              <p:nvPr/>
            </p:nvSpPr>
            <p:spPr>
              <a:xfrm>
                <a:off x="611560" y="1331476"/>
                <a:ext cx="8208912" cy="5075492"/>
              </a:xfrm>
              <a:prstGeom prst="rect">
                <a:avLst/>
              </a:prstGeom>
              <a:noFill/>
            </p:spPr>
            <p:txBody>
              <a:bodyPr wrap="square" rtlCol="0">
                <a:spAutoFit/>
              </a:bodyPr>
              <a:lstStyle/>
              <a:p>
                <a:pPr algn="just"/>
                <a:r>
                  <a:rPr lang="es-MX" sz="2200" dirty="0" smtClean="0"/>
                  <a:t>Se mostrara como construir </a:t>
                </a:r>
                <a14:m>
                  <m:oMath xmlns:m="http://schemas.openxmlformats.org/officeDocument/2006/math">
                    <m:sSub>
                      <m:sSubPr>
                        <m:ctrlPr>
                          <a:rPr lang="es-MX" sz="2200" i="1" smtClean="0">
                            <a:latin typeface="Cambria Math"/>
                          </a:rPr>
                        </m:ctrlPr>
                      </m:sSubPr>
                      <m:e>
                        <m:r>
                          <a:rPr lang="es-MX" sz="2200" b="0" i="1" smtClean="0">
                            <a:latin typeface="Cambria Math"/>
                          </a:rPr>
                          <m:t>𝑢</m:t>
                        </m:r>
                      </m:e>
                      <m:sub>
                        <m:r>
                          <a:rPr lang="es-MX" sz="2200" b="0" i="1" smtClean="0">
                            <a:latin typeface="Cambria Math"/>
                          </a:rPr>
                          <m:t>𝑘</m:t>
                        </m:r>
                        <m:r>
                          <a:rPr lang="es-MX" sz="2200" b="0" i="1" smtClean="0">
                            <a:latin typeface="Cambria Math"/>
                          </a:rPr>
                          <m:t>+1</m:t>
                        </m:r>
                      </m:sub>
                    </m:sSub>
                  </m:oMath>
                </a14:m>
                <a:endParaRPr lang="es-MX" sz="2200" dirty="0" smtClean="0"/>
              </a:p>
              <a:p>
                <a:pPr algn="just"/>
                <a:endParaRPr lang="es-MX" sz="2200" dirty="0"/>
              </a:p>
              <a:p>
                <a:pPr algn="just"/>
                <a:r>
                  <a:rPr lang="es-MX" sz="2200" b="1" dirty="0" smtClean="0"/>
                  <a:t>Paso 4. Continuación del proceso</a:t>
                </a:r>
              </a:p>
              <a:p>
                <a:pPr algn="just"/>
                <a:r>
                  <a:rPr lang="es-MX" sz="2200" dirty="0" smtClean="0"/>
                  <a:t>Sea</a:t>
                </a:r>
              </a:p>
              <a:p>
                <a:pPr algn="just"/>
                <a14:m>
                  <m:oMathPara xmlns:m="http://schemas.openxmlformats.org/officeDocument/2006/math">
                    <m:oMathParaPr>
                      <m:jc m:val="centerGroup"/>
                    </m:oMathParaPr>
                    <m:oMath xmlns:m="http://schemas.openxmlformats.org/officeDocument/2006/math">
                      <m:sSub>
                        <m:sSubPr>
                          <m:ctrlPr>
                            <a:rPr lang="es-MX" i="1" smtClean="0">
                              <a:latin typeface="Cambria Math"/>
                            </a:rPr>
                          </m:ctrlPr>
                        </m:sSubPr>
                        <m:e>
                          <m:r>
                            <a:rPr lang="es-MX" b="0" i="1" smtClean="0">
                              <a:latin typeface="Cambria Math"/>
                            </a:rPr>
                            <m:t>𝑉</m:t>
                          </m:r>
                          <m:r>
                            <a:rPr lang="es-MX" b="0" i="1" smtClean="0">
                              <a:latin typeface="Cambria Math"/>
                            </a:rPr>
                            <m:t>´</m:t>
                          </m:r>
                        </m:e>
                        <m:sub>
                          <m:r>
                            <a:rPr lang="es-MX" b="0" i="1" smtClean="0">
                              <a:latin typeface="Cambria Math"/>
                            </a:rPr>
                            <m:t>𝐾</m:t>
                          </m:r>
                          <m:r>
                            <a:rPr lang="es-MX" b="0" i="1" smtClean="0">
                              <a:latin typeface="Cambria Math"/>
                            </a:rPr>
                            <m:t>+1</m:t>
                          </m:r>
                        </m:sub>
                      </m:sSub>
                      <m:r>
                        <a:rPr lang="es-MX" b="0" i="1" smtClean="0">
                          <a:latin typeface="Cambria Math"/>
                        </a:rPr>
                        <m:t>=</m:t>
                      </m:r>
                      <m:sSub>
                        <m:sSubPr>
                          <m:ctrlPr>
                            <a:rPr lang="es-MX" i="1">
                              <a:latin typeface="Cambria Math"/>
                            </a:rPr>
                          </m:ctrlPr>
                        </m:sSubPr>
                        <m:e>
                          <m:r>
                            <a:rPr lang="es-MX" i="1" smtClean="0">
                              <a:latin typeface="Cambria Math"/>
                            </a:rPr>
                            <m:t>𝑉</m:t>
                          </m:r>
                        </m:e>
                        <m:sub>
                          <m:r>
                            <a:rPr lang="es-MX" i="1" smtClean="0">
                              <a:latin typeface="Cambria Math"/>
                            </a:rPr>
                            <m:t>𝐾</m:t>
                          </m:r>
                          <m:r>
                            <a:rPr lang="es-MX" i="1" smtClean="0">
                              <a:latin typeface="Cambria Math"/>
                            </a:rPr>
                            <m:t>+1</m:t>
                          </m:r>
                        </m:sub>
                      </m:sSub>
                      <m:r>
                        <a:rPr lang="es-MX" b="0" i="1" smtClean="0">
                          <a:latin typeface="Cambria Math"/>
                        </a:rPr>
                        <m:t>−</m:t>
                      </m:r>
                      <m:d>
                        <m:dPr>
                          <m:ctrlPr>
                            <a:rPr lang="es-MX" b="0" i="1" smtClean="0">
                              <a:latin typeface="Cambria Math"/>
                            </a:rPr>
                          </m:ctrlPr>
                        </m:dPr>
                        <m:e>
                          <m:sSub>
                            <m:sSubPr>
                              <m:ctrlPr>
                                <a:rPr lang="es-MX" i="1">
                                  <a:latin typeface="Cambria Math"/>
                                </a:rPr>
                              </m:ctrlPr>
                            </m:sSubPr>
                            <m:e>
                              <m:r>
                                <a:rPr lang="es-MX" i="1" smtClean="0">
                                  <a:latin typeface="Cambria Math"/>
                                </a:rPr>
                                <m:t>𝑉</m:t>
                              </m:r>
                            </m:e>
                            <m:sub>
                              <m:r>
                                <a:rPr lang="es-MX" i="1" smtClean="0">
                                  <a:latin typeface="Cambria Math"/>
                                </a:rPr>
                                <m:t>𝐾</m:t>
                              </m:r>
                              <m:r>
                                <a:rPr lang="es-MX" i="1" smtClean="0">
                                  <a:latin typeface="Cambria Math"/>
                                </a:rPr>
                                <m:t>+1</m:t>
                              </m:r>
                            </m:sub>
                          </m:sSub>
                          <m:r>
                            <a:rPr lang="es-MX" i="1" smtClean="0">
                              <a:latin typeface="Cambria Math"/>
                              <a:ea typeface="Cambria Math"/>
                            </a:rPr>
                            <m:t>∙</m:t>
                          </m:r>
                          <m:sSub>
                            <m:sSubPr>
                              <m:ctrlPr>
                                <a:rPr lang="es-MX" i="1" smtClean="0">
                                  <a:latin typeface="Cambria Math"/>
                                  <a:ea typeface="Cambria Math"/>
                                </a:rPr>
                              </m:ctrlPr>
                            </m:sSubPr>
                            <m:e>
                              <m:r>
                                <a:rPr lang="es-MX" b="0" i="1" smtClean="0">
                                  <a:latin typeface="Cambria Math"/>
                                  <a:ea typeface="Cambria Math"/>
                                </a:rPr>
                                <m:t>𝑢</m:t>
                              </m:r>
                            </m:e>
                            <m:sub>
                              <m:r>
                                <a:rPr lang="es-MX" b="0" i="1" smtClean="0">
                                  <a:latin typeface="Cambria Math"/>
                                  <a:ea typeface="Cambria Math"/>
                                </a:rPr>
                                <m:t>1</m:t>
                              </m:r>
                            </m:sub>
                          </m:sSub>
                        </m:e>
                      </m:d>
                      <m:sSub>
                        <m:sSubPr>
                          <m:ctrlPr>
                            <a:rPr lang="es-MX" i="1">
                              <a:latin typeface="Cambria Math"/>
                              <a:ea typeface="Cambria Math"/>
                            </a:rPr>
                          </m:ctrlPr>
                        </m:sSubPr>
                        <m:e>
                          <m:r>
                            <a:rPr lang="es-MX" i="1" smtClean="0">
                              <a:latin typeface="Cambria Math"/>
                              <a:ea typeface="Cambria Math"/>
                            </a:rPr>
                            <m:t>𝑢</m:t>
                          </m:r>
                        </m:e>
                        <m:sub>
                          <m:r>
                            <a:rPr lang="es-MX" i="1" smtClean="0">
                              <a:latin typeface="Cambria Math"/>
                              <a:ea typeface="Cambria Math"/>
                            </a:rPr>
                            <m:t>1</m:t>
                          </m:r>
                        </m:sub>
                      </m:sSub>
                      <m:r>
                        <a:rPr lang="es-MX" b="0" i="0" smtClean="0">
                          <a:latin typeface="Cambria Math"/>
                          <a:ea typeface="Cambria Math"/>
                        </a:rPr>
                        <m:t> −</m:t>
                      </m:r>
                      <m:d>
                        <m:dPr>
                          <m:ctrlPr>
                            <a:rPr lang="es-MX" i="1">
                              <a:latin typeface="Cambria Math"/>
                            </a:rPr>
                          </m:ctrlPr>
                        </m:dPr>
                        <m:e>
                          <m:sSub>
                            <m:sSubPr>
                              <m:ctrlPr>
                                <a:rPr lang="es-MX" i="1">
                                  <a:latin typeface="Cambria Math"/>
                                </a:rPr>
                              </m:ctrlPr>
                            </m:sSubPr>
                            <m:e>
                              <m:r>
                                <a:rPr lang="es-MX" i="1" smtClean="0">
                                  <a:latin typeface="Cambria Math"/>
                                </a:rPr>
                                <m:t>𝑉</m:t>
                              </m:r>
                            </m:e>
                            <m:sub>
                              <m:r>
                                <a:rPr lang="es-MX" i="1" smtClean="0">
                                  <a:latin typeface="Cambria Math"/>
                                </a:rPr>
                                <m:t>𝐾</m:t>
                              </m:r>
                              <m:r>
                                <a:rPr lang="es-MX" i="1" smtClean="0">
                                  <a:latin typeface="Cambria Math"/>
                                </a:rPr>
                                <m:t>+1</m:t>
                              </m:r>
                            </m:sub>
                          </m:sSub>
                          <m:r>
                            <a:rPr lang="es-MX" i="1" smtClean="0">
                              <a:latin typeface="Cambria Math"/>
                              <a:ea typeface="Cambria Math"/>
                            </a:rPr>
                            <m:t>∙</m:t>
                          </m:r>
                          <m:sSub>
                            <m:sSubPr>
                              <m:ctrlPr>
                                <a:rPr lang="es-MX" i="1">
                                  <a:latin typeface="Cambria Math"/>
                                  <a:ea typeface="Cambria Math"/>
                                </a:rPr>
                              </m:ctrlPr>
                            </m:sSubPr>
                            <m:e>
                              <m:r>
                                <a:rPr lang="es-MX" i="1" smtClean="0">
                                  <a:latin typeface="Cambria Math"/>
                                  <a:ea typeface="Cambria Math"/>
                                </a:rPr>
                                <m:t>𝑢</m:t>
                              </m:r>
                            </m:e>
                            <m:sub>
                              <m:r>
                                <a:rPr lang="es-MX" b="0" i="1" smtClean="0">
                                  <a:latin typeface="Cambria Math"/>
                                  <a:ea typeface="Cambria Math"/>
                                </a:rPr>
                                <m:t>2</m:t>
                              </m:r>
                            </m:sub>
                          </m:sSub>
                        </m:e>
                      </m:d>
                      <m:sSub>
                        <m:sSubPr>
                          <m:ctrlPr>
                            <a:rPr lang="es-MX" i="1">
                              <a:latin typeface="Cambria Math"/>
                              <a:ea typeface="Cambria Math"/>
                            </a:rPr>
                          </m:ctrlPr>
                        </m:sSubPr>
                        <m:e>
                          <m:r>
                            <a:rPr lang="es-MX" i="1" smtClean="0">
                              <a:latin typeface="Cambria Math"/>
                              <a:ea typeface="Cambria Math"/>
                            </a:rPr>
                            <m:t>𝑢</m:t>
                          </m:r>
                        </m:e>
                        <m:sub>
                          <m:r>
                            <a:rPr lang="es-MX" i="1" smtClean="0">
                              <a:latin typeface="Cambria Math"/>
                              <a:ea typeface="Cambria Math"/>
                            </a:rPr>
                            <m:t>2</m:t>
                          </m:r>
                        </m:sub>
                      </m:sSub>
                      <m:r>
                        <a:rPr lang="es-MX" i="1" smtClean="0">
                          <a:latin typeface="Cambria Math"/>
                          <a:ea typeface="Cambria Math"/>
                        </a:rPr>
                        <m:t>−∙∙∙−</m:t>
                      </m:r>
                      <m:d>
                        <m:dPr>
                          <m:ctrlPr>
                            <a:rPr lang="es-MX" i="1">
                              <a:latin typeface="Cambria Math"/>
                            </a:rPr>
                          </m:ctrlPr>
                        </m:dPr>
                        <m:e>
                          <m:sSub>
                            <m:sSubPr>
                              <m:ctrlPr>
                                <a:rPr lang="es-MX" i="1">
                                  <a:latin typeface="Cambria Math"/>
                                </a:rPr>
                              </m:ctrlPr>
                            </m:sSubPr>
                            <m:e>
                              <m:r>
                                <a:rPr lang="es-MX" i="1" smtClean="0">
                                  <a:latin typeface="Cambria Math"/>
                                </a:rPr>
                                <m:t>𝑉</m:t>
                              </m:r>
                            </m:e>
                            <m:sub>
                              <m:r>
                                <a:rPr lang="es-MX" i="1" smtClean="0">
                                  <a:latin typeface="Cambria Math"/>
                                </a:rPr>
                                <m:t>𝐾</m:t>
                              </m:r>
                              <m:r>
                                <a:rPr lang="es-MX" i="1" smtClean="0">
                                  <a:latin typeface="Cambria Math"/>
                                </a:rPr>
                                <m:t>+1</m:t>
                              </m:r>
                            </m:sub>
                          </m:sSub>
                          <m:r>
                            <a:rPr lang="es-MX" i="1" smtClean="0">
                              <a:latin typeface="Cambria Math"/>
                              <a:ea typeface="Cambria Math"/>
                            </a:rPr>
                            <m:t>∙</m:t>
                          </m:r>
                          <m:sSub>
                            <m:sSubPr>
                              <m:ctrlPr>
                                <a:rPr lang="es-MX" i="1">
                                  <a:latin typeface="Cambria Math"/>
                                  <a:ea typeface="Cambria Math"/>
                                </a:rPr>
                              </m:ctrlPr>
                            </m:sSubPr>
                            <m:e>
                              <m:r>
                                <a:rPr lang="es-MX" i="1" smtClean="0">
                                  <a:latin typeface="Cambria Math"/>
                                  <a:ea typeface="Cambria Math"/>
                                </a:rPr>
                                <m:t>𝑢</m:t>
                              </m:r>
                            </m:e>
                            <m:sub>
                              <m:r>
                                <a:rPr lang="es-MX" b="0" i="1" smtClean="0">
                                  <a:latin typeface="Cambria Math"/>
                                  <a:ea typeface="Cambria Math"/>
                                </a:rPr>
                                <m:t>𝑘</m:t>
                              </m:r>
                            </m:sub>
                          </m:sSub>
                        </m:e>
                      </m:d>
                      <m:d>
                        <m:dPr>
                          <m:ctrlPr>
                            <a:rPr lang="es-MX" i="1">
                              <a:latin typeface="Cambria Math"/>
                            </a:rPr>
                          </m:ctrlPr>
                        </m:dPr>
                        <m:e>
                          <m:sSub>
                            <m:sSubPr>
                              <m:ctrlPr>
                                <a:rPr lang="es-MX" i="1">
                                  <a:latin typeface="Cambria Math"/>
                                </a:rPr>
                              </m:ctrlPr>
                            </m:sSubPr>
                            <m:e>
                              <m:r>
                                <a:rPr lang="es-MX" i="1" smtClean="0">
                                  <a:latin typeface="Cambria Math"/>
                                </a:rPr>
                                <m:t>𝑉</m:t>
                              </m:r>
                            </m:e>
                            <m:sub>
                              <m:r>
                                <a:rPr lang="es-MX" i="1" smtClean="0">
                                  <a:latin typeface="Cambria Math"/>
                                </a:rPr>
                                <m:t>𝐾</m:t>
                              </m:r>
                              <m:r>
                                <a:rPr lang="es-MX" i="1" smtClean="0">
                                  <a:latin typeface="Cambria Math"/>
                                </a:rPr>
                                <m:t>+1</m:t>
                              </m:r>
                            </m:sub>
                          </m:sSub>
                          <m:r>
                            <a:rPr lang="es-MX" i="1" smtClean="0">
                              <a:latin typeface="Cambria Math"/>
                              <a:ea typeface="Cambria Math"/>
                            </a:rPr>
                            <m:t>∙</m:t>
                          </m:r>
                          <m:sSub>
                            <m:sSubPr>
                              <m:ctrlPr>
                                <a:rPr lang="es-MX" i="1">
                                  <a:latin typeface="Cambria Math"/>
                                  <a:ea typeface="Cambria Math"/>
                                </a:rPr>
                              </m:ctrlPr>
                            </m:sSubPr>
                            <m:e>
                              <m:r>
                                <a:rPr lang="es-MX" i="1" smtClean="0">
                                  <a:latin typeface="Cambria Math"/>
                                  <a:ea typeface="Cambria Math"/>
                                </a:rPr>
                                <m:t>𝑢</m:t>
                              </m:r>
                            </m:e>
                            <m:sub>
                              <m:r>
                                <a:rPr lang="es-MX" i="1" smtClean="0">
                                  <a:latin typeface="Cambria Math"/>
                                  <a:ea typeface="Cambria Math"/>
                                </a:rPr>
                                <m:t>𝑘</m:t>
                              </m:r>
                            </m:sub>
                          </m:sSub>
                        </m:e>
                      </m:d>
                      <m:sSub>
                        <m:sSubPr>
                          <m:ctrlPr>
                            <a:rPr lang="es-MX" i="1">
                              <a:latin typeface="Cambria Math"/>
                              <a:ea typeface="Cambria Math"/>
                            </a:rPr>
                          </m:ctrlPr>
                        </m:sSubPr>
                        <m:e>
                          <m:r>
                            <a:rPr lang="es-MX" i="1">
                              <a:latin typeface="Cambria Math"/>
                              <a:ea typeface="Cambria Math"/>
                            </a:rPr>
                            <m:t>𝑢</m:t>
                          </m:r>
                        </m:e>
                        <m:sub>
                          <m:r>
                            <a:rPr lang="es-MX" i="1">
                              <a:latin typeface="Cambria Math"/>
                              <a:ea typeface="Cambria Math"/>
                            </a:rPr>
                            <m:t>𝑘</m:t>
                          </m:r>
                        </m:sub>
                      </m:sSub>
                    </m:oMath>
                  </m:oMathPara>
                </a14:m>
                <a:endParaRPr lang="es-MX" dirty="0" smtClean="0"/>
              </a:p>
              <a:p>
                <a:pPr algn="just"/>
                <a:endParaRPr lang="es-MX" dirty="0"/>
              </a:p>
              <a:p>
                <a:pPr algn="just"/>
                <a:r>
                  <a:rPr lang="es-MX" sz="2200" dirty="0" smtClean="0"/>
                  <a:t>Entonces para </a:t>
                </a:r>
                <a:r>
                  <a:rPr lang="es-MX" sz="2200" i="1" dirty="0" smtClean="0"/>
                  <a:t>i=1,2,……..k</a:t>
                </a:r>
              </a:p>
              <a:p>
                <a:pPr algn="just"/>
                <a14:m>
                  <m:oMathPara xmlns:m="http://schemas.openxmlformats.org/officeDocument/2006/math">
                    <m:oMathParaPr>
                      <m:jc m:val="centerGroup"/>
                    </m:oMathParaPr>
                    <m:oMath xmlns:m="http://schemas.openxmlformats.org/officeDocument/2006/math">
                      <m:sSub>
                        <m:sSubPr>
                          <m:ctrlPr>
                            <a:rPr lang="es-MX" sz="1700" i="1">
                              <a:latin typeface="Cambria Math"/>
                            </a:rPr>
                          </m:ctrlPr>
                        </m:sSubPr>
                        <m:e>
                          <m:r>
                            <a:rPr lang="es-MX" sz="1700" i="1">
                              <a:latin typeface="Cambria Math"/>
                            </a:rPr>
                            <m:t>𝑉</m:t>
                          </m:r>
                          <m:r>
                            <a:rPr lang="es-MX" sz="1700" i="1">
                              <a:latin typeface="Cambria Math"/>
                            </a:rPr>
                            <m:t>´</m:t>
                          </m:r>
                        </m:e>
                        <m:sub>
                          <m:r>
                            <a:rPr lang="es-MX" sz="1700" i="1">
                              <a:latin typeface="Cambria Math"/>
                            </a:rPr>
                            <m:t>𝐾</m:t>
                          </m:r>
                          <m:r>
                            <a:rPr lang="es-MX" sz="1700" i="1">
                              <a:latin typeface="Cambria Math"/>
                            </a:rPr>
                            <m:t>+1</m:t>
                          </m:r>
                        </m:sub>
                      </m:sSub>
                      <m:r>
                        <a:rPr lang="es-MX" sz="1700" i="1" smtClean="0">
                          <a:latin typeface="Cambria Math"/>
                          <a:ea typeface="Cambria Math"/>
                        </a:rPr>
                        <m:t>∙</m:t>
                      </m:r>
                      <m:sSub>
                        <m:sSubPr>
                          <m:ctrlPr>
                            <a:rPr lang="es-MX" sz="1700" i="1" smtClean="0">
                              <a:latin typeface="Cambria Math"/>
                              <a:ea typeface="Cambria Math"/>
                            </a:rPr>
                          </m:ctrlPr>
                        </m:sSubPr>
                        <m:e>
                          <m:r>
                            <a:rPr lang="es-MX" sz="1700" b="0" i="1" smtClean="0">
                              <a:latin typeface="Cambria Math"/>
                              <a:ea typeface="Cambria Math"/>
                            </a:rPr>
                            <m:t>𝑢</m:t>
                          </m:r>
                        </m:e>
                        <m:sub>
                          <m:r>
                            <a:rPr lang="es-MX" sz="1700" b="0" i="1" smtClean="0">
                              <a:latin typeface="Cambria Math"/>
                              <a:ea typeface="Cambria Math"/>
                            </a:rPr>
                            <m:t>𝑖</m:t>
                          </m:r>
                        </m:sub>
                      </m:sSub>
                      <m:r>
                        <a:rPr lang="es-MX" sz="1700" b="0" i="1" smtClean="0">
                          <a:latin typeface="Cambria Math"/>
                          <a:ea typeface="Cambria Math"/>
                        </a:rPr>
                        <m:t>=</m:t>
                      </m:r>
                      <m:sSub>
                        <m:sSubPr>
                          <m:ctrlPr>
                            <a:rPr lang="es-MX" sz="1700" i="1">
                              <a:latin typeface="Cambria Math"/>
                            </a:rPr>
                          </m:ctrlPr>
                        </m:sSubPr>
                        <m:e>
                          <m:r>
                            <a:rPr lang="es-MX" sz="1700" i="1">
                              <a:latin typeface="Cambria Math"/>
                            </a:rPr>
                            <m:t>𝑉</m:t>
                          </m:r>
                        </m:e>
                        <m:sub>
                          <m:r>
                            <a:rPr lang="es-MX" sz="1700" i="1">
                              <a:latin typeface="Cambria Math"/>
                            </a:rPr>
                            <m:t>𝐾</m:t>
                          </m:r>
                          <m:r>
                            <a:rPr lang="es-MX" sz="1700" i="1">
                              <a:latin typeface="Cambria Math"/>
                            </a:rPr>
                            <m:t>+1</m:t>
                          </m:r>
                        </m:sub>
                      </m:sSub>
                      <m:r>
                        <a:rPr lang="es-MX" sz="1700" i="1">
                          <a:latin typeface="Cambria Math"/>
                          <a:ea typeface="Cambria Math"/>
                        </a:rPr>
                        <m:t>∙</m:t>
                      </m:r>
                      <m:sSub>
                        <m:sSubPr>
                          <m:ctrlPr>
                            <a:rPr lang="es-MX" sz="1700" i="1">
                              <a:latin typeface="Cambria Math"/>
                              <a:ea typeface="Cambria Math"/>
                            </a:rPr>
                          </m:ctrlPr>
                        </m:sSubPr>
                        <m:e>
                          <m:r>
                            <a:rPr lang="es-MX" sz="1700" i="1">
                              <a:latin typeface="Cambria Math"/>
                              <a:ea typeface="Cambria Math"/>
                            </a:rPr>
                            <m:t>𝑢</m:t>
                          </m:r>
                        </m:e>
                        <m:sub>
                          <m:r>
                            <a:rPr lang="es-MX" sz="1700" i="1">
                              <a:latin typeface="Cambria Math"/>
                              <a:ea typeface="Cambria Math"/>
                            </a:rPr>
                            <m:t>𝑖</m:t>
                          </m:r>
                        </m:sub>
                      </m:sSub>
                      <m:r>
                        <a:rPr lang="es-MX" sz="1700" b="0" i="1" smtClean="0">
                          <a:latin typeface="Cambria Math"/>
                          <a:ea typeface="Cambria Math"/>
                        </a:rPr>
                        <m:t>−</m:t>
                      </m:r>
                      <m:d>
                        <m:dPr>
                          <m:ctrlPr>
                            <a:rPr lang="es-MX" sz="1700" b="0" i="1" smtClean="0">
                              <a:latin typeface="Cambria Math"/>
                              <a:ea typeface="Cambria Math"/>
                            </a:rPr>
                          </m:ctrlPr>
                        </m:dPr>
                        <m:e>
                          <m:sSub>
                            <m:sSubPr>
                              <m:ctrlPr>
                                <a:rPr lang="es-MX" sz="1700" i="1" smtClean="0">
                                  <a:latin typeface="Cambria Math"/>
                                </a:rPr>
                              </m:ctrlPr>
                            </m:sSubPr>
                            <m:e>
                              <m:r>
                                <a:rPr lang="es-MX" sz="1700" i="1">
                                  <a:latin typeface="Cambria Math"/>
                                </a:rPr>
                                <m:t>𝑉</m:t>
                              </m:r>
                            </m:e>
                            <m:sub>
                              <m:r>
                                <a:rPr lang="es-MX" sz="1700" i="1">
                                  <a:latin typeface="Cambria Math"/>
                                </a:rPr>
                                <m:t>𝐾</m:t>
                              </m:r>
                              <m:r>
                                <a:rPr lang="es-MX" sz="1700" i="1">
                                  <a:latin typeface="Cambria Math"/>
                                </a:rPr>
                                <m:t>+1</m:t>
                              </m:r>
                            </m:sub>
                          </m:sSub>
                          <m:r>
                            <a:rPr lang="es-MX" sz="1700" i="1">
                              <a:latin typeface="Cambria Math"/>
                              <a:ea typeface="Cambria Math"/>
                            </a:rPr>
                            <m:t>∙</m:t>
                          </m:r>
                          <m:sSub>
                            <m:sSubPr>
                              <m:ctrlPr>
                                <a:rPr lang="es-MX" sz="1700" i="1">
                                  <a:latin typeface="Cambria Math"/>
                                  <a:ea typeface="Cambria Math"/>
                                </a:rPr>
                              </m:ctrlPr>
                            </m:sSubPr>
                            <m:e>
                              <m:r>
                                <a:rPr lang="es-MX" sz="1700" i="1">
                                  <a:latin typeface="Cambria Math"/>
                                  <a:ea typeface="Cambria Math"/>
                                </a:rPr>
                                <m:t>𝑢</m:t>
                              </m:r>
                            </m:e>
                            <m:sub>
                              <m:r>
                                <a:rPr lang="es-MX" sz="1700" b="0" i="1" smtClean="0">
                                  <a:latin typeface="Cambria Math"/>
                                  <a:ea typeface="Cambria Math"/>
                                </a:rPr>
                                <m:t>1</m:t>
                              </m:r>
                            </m:sub>
                          </m:sSub>
                        </m:e>
                      </m:d>
                      <m:d>
                        <m:dPr>
                          <m:ctrlPr>
                            <a:rPr lang="es-MX" sz="1700" b="0" i="1" smtClean="0">
                              <a:latin typeface="Cambria Math"/>
                              <a:ea typeface="Cambria Math"/>
                            </a:rPr>
                          </m:ctrlPr>
                        </m:dPr>
                        <m:e>
                          <m:sSub>
                            <m:sSubPr>
                              <m:ctrlPr>
                                <a:rPr lang="es-MX" sz="1700" i="1">
                                  <a:latin typeface="Cambria Math"/>
                                </a:rPr>
                              </m:ctrlPr>
                            </m:sSubPr>
                            <m:e>
                              <m:r>
                                <a:rPr lang="es-MX" sz="1700" b="0" i="1" smtClean="0">
                                  <a:latin typeface="Cambria Math"/>
                                </a:rPr>
                                <m:t>𝑢</m:t>
                              </m:r>
                            </m:e>
                            <m:sub>
                              <m:r>
                                <a:rPr lang="es-MX" sz="1700" i="1">
                                  <a:latin typeface="Cambria Math"/>
                                </a:rPr>
                                <m:t>1</m:t>
                              </m:r>
                            </m:sub>
                          </m:sSub>
                          <m:r>
                            <a:rPr lang="es-MX" sz="1700" i="1">
                              <a:latin typeface="Cambria Math"/>
                              <a:ea typeface="Cambria Math"/>
                            </a:rPr>
                            <m:t>∙</m:t>
                          </m:r>
                          <m:sSub>
                            <m:sSubPr>
                              <m:ctrlPr>
                                <a:rPr lang="es-MX" sz="1700" i="1">
                                  <a:latin typeface="Cambria Math"/>
                                  <a:ea typeface="Cambria Math"/>
                                </a:rPr>
                              </m:ctrlPr>
                            </m:sSubPr>
                            <m:e>
                              <m:r>
                                <a:rPr lang="es-MX" sz="1700" i="1">
                                  <a:latin typeface="Cambria Math"/>
                                  <a:ea typeface="Cambria Math"/>
                                </a:rPr>
                                <m:t>𝑢</m:t>
                              </m:r>
                            </m:e>
                            <m:sub>
                              <m:r>
                                <a:rPr lang="es-MX" sz="1700" b="0" i="1" smtClean="0">
                                  <a:latin typeface="Cambria Math"/>
                                  <a:ea typeface="Cambria Math"/>
                                </a:rPr>
                                <m:t>𝑖</m:t>
                              </m:r>
                            </m:sub>
                          </m:sSub>
                        </m:e>
                      </m:d>
                      <m:r>
                        <a:rPr lang="es-MX" sz="1700" b="0" i="1" smtClean="0">
                          <a:latin typeface="Cambria Math"/>
                          <a:ea typeface="Cambria Math"/>
                        </a:rPr>
                        <m:t>−</m:t>
                      </m:r>
                      <m:d>
                        <m:dPr>
                          <m:ctrlPr>
                            <a:rPr lang="es-MX" sz="1700" i="1">
                              <a:latin typeface="Cambria Math"/>
                              <a:ea typeface="Cambria Math"/>
                            </a:rPr>
                          </m:ctrlPr>
                        </m:dPr>
                        <m:e>
                          <m:sSub>
                            <m:sSubPr>
                              <m:ctrlPr>
                                <a:rPr lang="es-MX" sz="1700" i="1">
                                  <a:latin typeface="Cambria Math"/>
                                </a:rPr>
                              </m:ctrlPr>
                            </m:sSubPr>
                            <m:e>
                              <m:r>
                                <a:rPr lang="es-MX" sz="1700" i="1">
                                  <a:latin typeface="Cambria Math"/>
                                </a:rPr>
                                <m:t>𝑉</m:t>
                              </m:r>
                            </m:e>
                            <m:sub>
                              <m:r>
                                <a:rPr lang="es-MX" sz="1700" i="1">
                                  <a:latin typeface="Cambria Math"/>
                                </a:rPr>
                                <m:t>𝐾</m:t>
                              </m:r>
                              <m:r>
                                <a:rPr lang="es-MX" sz="1700" i="1">
                                  <a:latin typeface="Cambria Math"/>
                                </a:rPr>
                                <m:t>+1</m:t>
                              </m:r>
                            </m:sub>
                          </m:sSub>
                          <m:r>
                            <a:rPr lang="es-MX" sz="1700" i="1">
                              <a:latin typeface="Cambria Math"/>
                              <a:ea typeface="Cambria Math"/>
                            </a:rPr>
                            <m:t>∙</m:t>
                          </m:r>
                          <m:sSub>
                            <m:sSubPr>
                              <m:ctrlPr>
                                <a:rPr lang="es-MX" sz="1700" i="1">
                                  <a:latin typeface="Cambria Math"/>
                                  <a:ea typeface="Cambria Math"/>
                                </a:rPr>
                              </m:ctrlPr>
                            </m:sSubPr>
                            <m:e>
                              <m:r>
                                <a:rPr lang="es-MX" sz="1700" i="1">
                                  <a:latin typeface="Cambria Math"/>
                                  <a:ea typeface="Cambria Math"/>
                                </a:rPr>
                                <m:t>𝑢</m:t>
                              </m:r>
                            </m:e>
                            <m:sub>
                              <m:r>
                                <a:rPr lang="es-MX" sz="1700" b="0" i="1" smtClean="0">
                                  <a:latin typeface="Cambria Math"/>
                                  <a:ea typeface="Cambria Math"/>
                                </a:rPr>
                                <m:t>2</m:t>
                              </m:r>
                            </m:sub>
                          </m:sSub>
                        </m:e>
                      </m:d>
                      <m:d>
                        <m:dPr>
                          <m:ctrlPr>
                            <a:rPr lang="es-MX" sz="1700" i="1">
                              <a:latin typeface="Cambria Math"/>
                              <a:ea typeface="Cambria Math"/>
                            </a:rPr>
                          </m:ctrlPr>
                        </m:dPr>
                        <m:e>
                          <m:sSub>
                            <m:sSubPr>
                              <m:ctrlPr>
                                <a:rPr lang="es-MX" sz="1700" i="1">
                                  <a:latin typeface="Cambria Math"/>
                                </a:rPr>
                              </m:ctrlPr>
                            </m:sSubPr>
                            <m:e>
                              <m:r>
                                <a:rPr lang="es-MX" sz="1700" i="1">
                                  <a:latin typeface="Cambria Math"/>
                                </a:rPr>
                                <m:t>𝑢</m:t>
                              </m:r>
                            </m:e>
                            <m:sub>
                              <m:r>
                                <a:rPr lang="es-MX" sz="1700" b="0" i="1" smtClean="0">
                                  <a:latin typeface="Cambria Math"/>
                                </a:rPr>
                                <m:t>2</m:t>
                              </m:r>
                            </m:sub>
                          </m:sSub>
                          <m:r>
                            <a:rPr lang="es-MX" sz="1700" i="1">
                              <a:latin typeface="Cambria Math"/>
                              <a:ea typeface="Cambria Math"/>
                            </a:rPr>
                            <m:t>∙</m:t>
                          </m:r>
                          <m:sSub>
                            <m:sSubPr>
                              <m:ctrlPr>
                                <a:rPr lang="es-MX" sz="1700" i="1">
                                  <a:latin typeface="Cambria Math"/>
                                  <a:ea typeface="Cambria Math"/>
                                </a:rPr>
                              </m:ctrlPr>
                            </m:sSubPr>
                            <m:e>
                              <m:r>
                                <a:rPr lang="es-MX" sz="1700" i="1">
                                  <a:latin typeface="Cambria Math"/>
                                  <a:ea typeface="Cambria Math"/>
                                </a:rPr>
                                <m:t>𝑢</m:t>
                              </m:r>
                            </m:e>
                            <m:sub>
                              <m:r>
                                <a:rPr lang="es-MX" sz="1700" i="1">
                                  <a:latin typeface="Cambria Math"/>
                                  <a:ea typeface="Cambria Math"/>
                                </a:rPr>
                                <m:t>𝑖</m:t>
                              </m:r>
                            </m:sub>
                          </m:sSub>
                        </m:e>
                      </m:d>
                      <m:r>
                        <a:rPr lang="es-MX" sz="1700" b="0" i="1" smtClean="0">
                          <a:latin typeface="Cambria Math"/>
                          <a:ea typeface="Cambria Math"/>
                        </a:rPr>
                        <m:t> </m:t>
                      </m:r>
                      <m:r>
                        <a:rPr lang="es-MX" sz="1700" i="1" smtClean="0">
                          <a:latin typeface="Cambria Math"/>
                          <a:ea typeface="Cambria Math"/>
                        </a:rPr>
                        <m:t>−∙∙∙−</m:t>
                      </m:r>
                      <m:d>
                        <m:dPr>
                          <m:ctrlPr>
                            <a:rPr lang="es-MX" sz="1700" i="1" smtClean="0">
                              <a:latin typeface="Cambria Math"/>
                              <a:ea typeface="Cambria Math"/>
                            </a:rPr>
                          </m:ctrlPr>
                        </m:dPr>
                        <m:e>
                          <m:sSub>
                            <m:sSubPr>
                              <m:ctrlPr>
                                <a:rPr lang="es-MX" sz="1700" i="1">
                                  <a:latin typeface="Cambria Math"/>
                                </a:rPr>
                              </m:ctrlPr>
                            </m:sSubPr>
                            <m:e>
                              <m:r>
                                <a:rPr lang="es-MX" sz="1700" i="1">
                                  <a:latin typeface="Cambria Math"/>
                                </a:rPr>
                                <m:t>𝑉</m:t>
                              </m:r>
                            </m:e>
                            <m:sub>
                              <m:r>
                                <a:rPr lang="es-MX" sz="1700" i="1">
                                  <a:latin typeface="Cambria Math"/>
                                </a:rPr>
                                <m:t>𝐾</m:t>
                              </m:r>
                              <m:r>
                                <a:rPr lang="es-MX" sz="1700" i="1">
                                  <a:latin typeface="Cambria Math"/>
                                </a:rPr>
                                <m:t>+1</m:t>
                              </m:r>
                            </m:sub>
                          </m:sSub>
                          <m:r>
                            <a:rPr lang="es-MX" sz="1700" i="1">
                              <a:latin typeface="Cambria Math"/>
                              <a:ea typeface="Cambria Math"/>
                            </a:rPr>
                            <m:t>∙</m:t>
                          </m:r>
                          <m:sSub>
                            <m:sSubPr>
                              <m:ctrlPr>
                                <a:rPr lang="es-MX" sz="1700" i="1">
                                  <a:latin typeface="Cambria Math"/>
                                  <a:ea typeface="Cambria Math"/>
                                </a:rPr>
                              </m:ctrlPr>
                            </m:sSubPr>
                            <m:e>
                              <m:r>
                                <a:rPr lang="es-MX" sz="1700" i="1">
                                  <a:latin typeface="Cambria Math"/>
                                  <a:ea typeface="Cambria Math"/>
                                </a:rPr>
                                <m:t>𝑢</m:t>
                              </m:r>
                            </m:e>
                            <m:sub>
                              <m:r>
                                <a:rPr lang="es-MX" sz="1700" i="1">
                                  <a:latin typeface="Cambria Math"/>
                                  <a:ea typeface="Cambria Math"/>
                                </a:rPr>
                                <m:t>𝑖</m:t>
                              </m:r>
                            </m:sub>
                          </m:sSub>
                        </m:e>
                      </m:d>
                      <m:d>
                        <m:dPr>
                          <m:ctrlPr>
                            <a:rPr lang="es-MX" sz="1700" i="1">
                              <a:latin typeface="Cambria Math"/>
                              <a:ea typeface="Cambria Math"/>
                            </a:rPr>
                          </m:ctrlPr>
                        </m:dPr>
                        <m:e>
                          <m:sSub>
                            <m:sSubPr>
                              <m:ctrlPr>
                                <a:rPr lang="es-MX" sz="1700" i="1">
                                  <a:latin typeface="Cambria Math"/>
                                </a:rPr>
                              </m:ctrlPr>
                            </m:sSubPr>
                            <m:e>
                              <m:r>
                                <a:rPr lang="es-MX" sz="1700" i="1">
                                  <a:latin typeface="Cambria Math"/>
                                </a:rPr>
                                <m:t>𝑢</m:t>
                              </m:r>
                            </m:e>
                            <m:sub>
                              <m:r>
                                <a:rPr lang="es-MX" sz="1700" i="1">
                                  <a:latin typeface="Cambria Math"/>
                                </a:rPr>
                                <m:t>1</m:t>
                              </m:r>
                            </m:sub>
                          </m:sSub>
                          <m:r>
                            <a:rPr lang="es-MX" sz="1700" i="1">
                              <a:latin typeface="Cambria Math"/>
                              <a:ea typeface="Cambria Math"/>
                            </a:rPr>
                            <m:t>∙</m:t>
                          </m:r>
                          <m:sSub>
                            <m:sSubPr>
                              <m:ctrlPr>
                                <a:rPr lang="es-MX" sz="1700" i="1">
                                  <a:latin typeface="Cambria Math"/>
                                  <a:ea typeface="Cambria Math"/>
                                </a:rPr>
                              </m:ctrlPr>
                            </m:sSubPr>
                            <m:e>
                              <m:r>
                                <a:rPr lang="es-MX" sz="1700" i="1">
                                  <a:latin typeface="Cambria Math"/>
                                  <a:ea typeface="Cambria Math"/>
                                </a:rPr>
                                <m:t>𝑢</m:t>
                              </m:r>
                            </m:e>
                            <m:sub>
                              <m:r>
                                <a:rPr lang="es-MX" sz="1700" i="1">
                                  <a:latin typeface="Cambria Math"/>
                                  <a:ea typeface="Cambria Math"/>
                                </a:rPr>
                                <m:t>𝑖</m:t>
                              </m:r>
                            </m:sub>
                          </m:sSub>
                        </m:e>
                      </m:d>
                      <m:r>
                        <a:rPr lang="es-MX" sz="1700" i="1" smtClean="0">
                          <a:latin typeface="Cambria Math"/>
                          <a:ea typeface="Cambria Math"/>
                        </a:rPr>
                        <m:t>−∙∙∙−</m:t>
                      </m:r>
                      <m:d>
                        <m:dPr>
                          <m:ctrlPr>
                            <a:rPr lang="es-MX" sz="1700" i="1">
                              <a:latin typeface="Cambria Math"/>
                              <a:ea typeface="Cambria Math"/>
                            </a:rPr>
                          </m:ctrlPr>
                        </m:dPr>
                        <m:e>
                          <m:sSub>
                            <m:sSubPr>
                              <m:ctrlPr>
                                <a:rPr lang="es-MX" sz="1700" i="1">
                                  <a:latin typeface="Cambria Math"/>
                                </a:rPr>
                              </m:ctrlPr>
                            </m:sSubPr>
                            <m:e>
                              <m:r>
                                <a:rPr lang="es-MX" sz="1700" i="1">
                                  <a:latin typeface="Cambria Math"/>
                                </a:rPr>
                                <m:t>𝑉</m:t>
                              </m:r>
                            </m:e>
                            <m:sub>
                              <m:r>
                                <a:rPr lang="es-MX" sz="1700" i="1">
                                  <a:latin typeface="Cambria Math"/>
                                </a:rPr>
                                <m:t>𝐾</m:t>
                              </m:r>
                              <m:r>
                                <a:rPr lang="es-MX" sz="1700" i="1">
                                  <a:latin typeface="Cambria Math"/>
                                </a:rPr>
                                <m:t>+1</m:t>
                              </m:r>
                            </m:sub>
                          </m:sSub>
                          <m:r>
                            <a:rPr lang="es-MX" sz="1700" i="1">
                              <a:latin typeface="Cambria Math"/>
                              <a:ea typeface="Cambria Math"/>
                            </a:rPr>
                            <m:t>∙</m:t>
                          </m:r>
                          <m:sSub>
                            <m:sSubPr>
                              <m:ctrlPr>
                                <a:rPr lang="es-MX" sz="1700" i="1">
                                  <a:latin typeface="Cambria Math"/>
                                  <a:ea typeface="Cambria Math"/>
                                </a:rPr>
                              </m:ctrlPr>
                            </m:sSubPr>
                            <m:e>
                              <m:r>
                                <a:rPr lang="es-MX" sz="1700" i="1">
                                  <a:latin typeface="Cambria Math"/>
                                  <a:ea typeface="Cambria Math"/>
                                </a:rPr>
                                <m:t>𝑢</m:t>
                              </m:r>
                            </m:e>
                            <m:sub>
                              <m:r>
                                <a:rPr lang="es-MX" sz="1700" b="0" i="1" smtClean="0">
                                  <a:latin typeface="Cambria Math"/>
                                  <a:ea typeface="Cambria Math"/>
                                </a:rPr>
                                <m:t>𝑘</m:t>
                              </m:r>
                            </m:sub>
                          </m:sSub>
                        </m:e>
                      </m:d>
                      <m:d>
                        <m:dPr>
                          <m:ctrlPr>
                            <a:rPr lang="es-MX" sz="1700" i="1">
                              <a:latin typeface="Cambria Math"/>
                              <a:ea typeface="Cambria Math"/>
                            </a:rPr>
                          </m:ctrlPr>
                        </m:dPr>
                        <m:e>
                          <m:sSub>
                            <m:sSubPr>
                              <m:ctrlPr>
                                <a:rPr lang="es-MX" sz="1700" i="1">
                                  <a:latin typeface="Cambria Math"/>
                                </a:rPr>
                              </m:ctrlPr>
                            </m:sSubPr>
                            <m:e>
                              <m:r>
                                <a:rPr lang="es-MX" sz="1700" i="1">
                                  <a:latin typeface="Cambria Math"/>
                                </a:rPr>
                                <m:t>𝑢</m:t>
                              </m:r>
                            </m:e>
                            <m:sub>
                              <m:r>
                                <a:rPr lang="es-MX" sz="1700" b="0" i="1" smtClean="0">
                                  <a:latin typeface="Cambria Math"/>
                                </a:rPr>
                                <m:t>𝑘</m:t>
                              </m:r>
                            </m:sub>
                          </m:sSub>
                          <m:r>
                            <a:rPr lang="es-MX" sz="1700" i="1">
                              <a:latin typeface="Cambria Math"/>
                              <a:ea typeface="Cambria Math"/>
                            </a:rPr>
                            <m:t>∙</m:t>
                          </m:r>
                          <m:sSub>
                            <m:sSubPr>
                              <m:ctrlPr>
                                <a:rPr lang="es-MX" sz="1700" i="1">
                                  <a:latin typeface="Cambria Math"/>
                                  <a:ea typeface="Cambria Math"/>
                                </a:rPr>
                              </m:ctrlPr>
                            </m:sSubPr>
                            <m:e>
                              <m:r>
                                <a:rPr lang="es-MX" sz="1700" i="1">
                                  <a:latin typeface="Cambria Math"/>
                                  <a:ea typeface="Cambria Math"/>
                                </a:rPr>
                                <m:t>𝑢</m:t>
                              </m:r>
                            </m:e>
                            <m:sub>
                              <m:r>
                                <a:rPr lang="es-MX" sz="1700" i="1">
                                  <a:latin typeface="Cambria Math"/>
                                  <a:ea typeface="Cambria Math"/>
                                </a:rPr>
                                <m:t>𝑖</m:t>
                              </m:r>
                            </m:sub>
                          </m:sSub>
                        </m:e>
                      </m:d>
                    </m:oMath>
                  </m:oMathPara>
                </a14:m>
                <a:endParaRPr lang="es-MX" sz="1700" i="1" dirty="0" smtClean="0"/>
              </a:p>
              <a:p>
                <a:pPr algn="just"/>
                <a:endParaRPr lang="es-MX" sz="1700" i="1" dirty="0"/>
              </a:p>
              <a:p>
                <a:pPr algn="just"/>
                <a:r>
                  <a:rPr lang="es-MX" sz="2200" dirty="0" smtClean="0"/>
                  <a:t>Pero </a:t>
                </a:r>
                <a14:m>
                  <m:oMath xmlns:m="http://schemas.openxmlformats.org/officeDocument/2006/math">
                    <m:sSub>
                      <m:sSubPr>
                        <m:ctrlPr>
                          <a:rPr lang="es-MX" sz="2200" i="1" smtClean="0">
                            <a:latin typeface="Cambria Math"/>
                          </a:rPr>
                        </m:ctrlPr>
                      </m:sSubPr>
                      <m:e>
                        <m:r>
                          <a:rPr lang="es-MX" sz="2200" b="0" i="1" smtClean="0">
                            <a:latin typeface="Cambria Math"/>
                          </a:rPr>
                          <m:t>𝑢</m:t>
                        </m:r>
                      </m:e>
                      <m:sub>
                        <m:r>
                          <a:rPr lang="es-MX" sz="2200" b="0" i="1" smtClean="0">
                            <a:latin typeface="Cambria Math"/>
                          </a:rPr>
                          <m:t>𝑗</m:t>
                        </m:r>
                      </m:sub>
                    </m:sSub>
                    <m:r>
                      <a:rPr lang="es-MX" sz="2200" i="1" smtClean="0">
                        <a:latin typeface="Cambria Math"/>
                        <a:ea typeface="Cambria Math"/>
                      </a:rPr>
                      <m:t>∙</m:t>
                    </m:r>
                    <m:sSub>
                      <m:sSubPr>
                        <m:ctrlPr>
                          <a:rPr lang="es-MX" sz="2200" i="1" smtClean="0">
                            <a:latin typeface="Cambria Math"/>
                            <a:ea typeface="Cambria Math"/>
                          </a:rPr>
                        </m:ctrlPr>
                      </m:sSubPr>
                      <m:e>
                        <m:r>
                          <a:rPr lang="es-MX" sz="2200" b="0" i="1" smtClean="0">
                            <a:latin typeface="Cambria Math"/>
                            <a:ea typeface="Cambria Math"/>
                          </a:rPr>
                          <m:t>𝑢</m:t>
                        </m:r>
                      </m:e>
                      <m:sub>
                        <m:r>
                          <a:rPr lang="es-MX" sz="2200" b="0" i="1" smtClean="0">
                            <a:latin typeface="Cambria Math"/>
                            <a:ea typeface="Cambria Math"/>
                          </a:rPr>
                          <m:t>𝑖</m:t>
                        </m:r>
                      </m:sub>
                    </m:sSub>
                    <m:r>
                      <a:rPr lang="es-MX" sz="2200" b="0" i="1" smtClean="0">
                        <a:latin typeface="Cambria Math"/>
                        <a:ea typeface="Cambria Math"/>
                      </a:rPr>
                      <m:t>=0 </m:t>
                    </m:r>
                    <m:r>
                      <a:rPr lang="es-MX" sz="2200" b="0" i="1" smtClean="0">
                        <a:latin typeface="Cambria Math"/>
                        <a:ea typeface="Cambria Math"/>
                      </a:rPr>
                      <m:t>𝑠𝑖</m:t>
                    </m:r>
                    <m:r>
                      <a:rPr lang="es-MX" sz="2200" b="0" i="1" smtClean="0">
                        <a:latin typeface="Cambria Math"/>
                        <a:ea typeface="Cambria Math"/>
                      </a:rPr>
                      <m:t> </m:t>
                    </m:r>
                    <m:r>
                      <a:rPr lang="es-MX" sz="2200" b="0" i="1" smtClean="0">
                        <a:latin typeface="Cambria Math"/>
                        <a:ea typeface="Cambria Math"/>
                      </a:rPr>
                      <m:t>𝑗</m:t>
                    </m:r>
                    <m:r>
                      <a:rPr lang="es-MX" sz="2200" b="0" i="1" smtClean="0">
                        <a:latin typeface="Cambria Math"/>
                        <a:ea typeface="Cambria Math"/>
                      </a:rPr>
                      <m:t>≠</m:t>
                    </m:r>
                    <m:r>
                      <a:rPr lang="es-MX" sz="2200" b="0" i="1" smtClean="0">
                        <a:latin typeface="Cambria Math"/>
                        <a:ea typeface="Cambria Math"/>
                      </a:rPr>
                      <m:t>𝑖</m:t>
                    </m:r>
                    <m:r>
                      <a:rPr lang="es-MX" sz="2200" b="0" i="1" smtClean="0">
                        <a:latin typeface="Cambria Math"/>
                        <a:ea typeface="Cambria Math"/>
                      </a:rPr>
                      <m:t> </m:t>
                    </m:r>
                    <m:r>
                      <a:rPr lang="es-MX" sz="2200" b="0" i="1" smtClean="0">
                        <a:latin typeface="Cambria Math"/>
                        <a:ea typeface="Cambria Math"/>
                      </a:rPr>
                      <m:t>𝑦</m:t>
                    </m:r>
                    <m:r>
                      <a:rPr lang="es-MX" sz="2200" b="0" i="1" smtClean="0">
                        <a:latin typeface="Cambria Math"/>
                        <a:ea typeface="Cambria Math"/>
                      </a:rPr>
                      <m:t> </m:t>
                    </m:r>
                    <m:sSub>
                      <m:sSubPr>
                        <m:ctrlPr>
                          <a:rPr lang="es-MX" sz="2200" b="0" i="1" smtClean="0">
                            <a:latin typeface="Cambria Math"/>
                            <a:ea typeface="Cambria Math"/>
                          </a:rPr>
                        </m:ctrlPr>
                      </m:sSubPr>
                      <m:e>
                        <m:r>
                          <a:rPr lang="es-MX" sz="2200" b="0" i="1" smtClean="0">
                            <a:latin typeface="Cambria Math"/>
                            <a:ea typeface="Cambria Math"/>
                          </a:rPr>
                          <m:t>𝑢</m:t>
                        </m:r>
                      </m:e>
                      <m:sub>
                        <m:r>
                          <a:rPr lang="es-MX" sz="2200" b="0" i="1" smtClean="0">
                            <a:latin typeface="Cambria Math"/>
                            <a:ea typeface="Cambria Math"/>
                          </a:rPr>
                          <m:t>𝑖</m:t>
                        </m:r>
                        <m:r>
                          <a:rPr lang="es-MX" sz="2200" b="0" i="1" smtClean="0">
                            <a:latin typeface="Cambria Math"/>
                            <a:ea typeface="Cambria Math"/>
                          </a:rPr>
                          <m:t> ∙</m:t>
                        </m:r>
                      </m:sub>
                    </m:sSub>
                    <m:sSub>
                      <m:sSubPr>
                        <m:ctrlPr>
                          <a:rPr lang="es-MX" sz="2200" b="0" i="1" smtClean="0">
                            <a:latin typeface="Cambria Math"/>
                            <a:ea typeface="Cambria Math"/>
                          </a:rPr>
                        </m:ctrlPr>
                      </m:sSubPr>
                      <m:e>
                        <m:r>
                          <a:rPr lang="es-MX" sz="2200" b="0" i="1" smtClean="0">
                            <a:latin typeface="Cambria Math"/>
                            <a:ea typeface="Cambria Math"/>
                          </a:rPr>
                          <m:t>𝑢</m:t>
                        </m:r>
                      </m:e>
                      <m:sub>
                        <m:r>
                          <a:rPr lang="es-MX" sz="2200" b="0" i="1" smtClean="0">
                            <a:latin typeface="Cambria Math"/>
                            <a:ea typeface="Cambria Math"/>
                          </a:rPr>
                          <m:t>𝑖</m:t>
                        </m:r>
                      </m:sub>
                    </m:sSub>
                    <m:r>
                      <a:rPr lang="es-MX" sz="2200" b="0" i="1" smtClean="0">
                        <a:latin typeface="Cambria Math"/>
                        <a:ea typeface="Cambria Math"/>
                      </a:rPr>
                      <m:t>=1</m:t>
                    </m:r>
                  </m:oMath>
                </a14:m>
                <a:r>
                  <a:rPr lang="es-MX" sz="2200" dirty="0" smtClean="0"/>
                  <a:t>. Por lo tanto </a:t>
                </a:r>
              </a:p>
              <a:p>
                <a:pPr algn="just"/>
                <a:endParaRPr lang="es-MX" sz="2000" i="1" dirty="0" smtClean="0">
                  <a:latin typeface="Cambria Math"/>
                </a:endParaRPr>
              </a:p>
              <a:p>
                <a:pPr algn="just"/>
                <a14:m>
                  <m:oMathPara xmlns:m="http://schemas.openxmlformats.org/officeDocument/2006/math">
                    <m:oMathParaPr>
                      <m:jc m:val="centerGroup"/>
                    </m:oMathParaPr>
                    <m:oMath xmlns:m="http://schemas.openxmlformats.org/officeDocument/2006/math">
                      <m:sSub>
                        <m:sSubPr>
                          <m:ctrlPr>
                            <a:rPr lang="es-MX" sz="2000" i="1">
                              <a:latin typeface="Cambria Math"/>
                            </a:rPr>
                          </m:ctrlPr>
                        </m:sSubPr>
                        <m:e>
                          <m:r>
                            <a:rPr lang="es-MX" sz="2000" i="1">
                              <a:latin typeface="Cambria Math"/>
                            </a:rPr>
                            <m:t>𝑉</m:t>
                          </m:r>
                          <m:r>
                            <a:rPr lang="es-MX" sz="2000" i="1">
                              <a:latin typeface="Cambria Math"/>
                            </a:rPr>
                            <m:t>´</m:t>
                          </m:r>
                        </m:e>
                        <m:sub>
                          <m:r>
                            <a:rPr lang="es-MX" sz="2000" i="1">
                              <a:latin typeface="Cambria Math"/>
                            </a:rPr>
                            <m:t>𝐾</m:t>
                          </m:r>
                          <m:r>
                            <a:rPr lang="es-MX" sz="2000" i="1">
                              <a:latin typeface="Cambria Math"/>
                            </a:rPr>
                            <m:t>+1</m:t>
                          </m:r>
                        </m:sub>
                      </m:sSub>
                      <m:r>
                        <a:rPr lang="es-MX" sz="2000" i="1">
                          <a:latin typeface="Cambria Math"/>
                          <a:ea typeface="Cambria Math"/>
                        </a:rPr>
                        <m:t>∙</m:t>
                      </m:r>
                      <m:sSub>
                        <m:sSubPr>
                          <m:ctrlPr>
                            <a:rPr lang="es-MX" sz="2000" i="1">
                              <a:latin typeface="Cambria Math"/>
                              <a:ea typeface="Cambria Math"/>
                            </a:rPr>
                          </m:ctrlPr>
                        </m:sSubPr>
                        <m:e>
                          <m:r>
                            <a:rPr lang="es-MX" sz="2000" i="1">
                              <a:latin typeface="Cambria Math"/>
                              <a:ea typeface="Cambria Math"/>
                            </a:rPr>
                            <m:t>𝑢</m:t>
                          </m:r>
                        </m:e>
                        <m:sub>
                          <m:r>
                            <a:rPr lang="es-MX" sz="2000" i="1">
                              <a:latin typeface="Cambria Math"/>
                              <a:ea typeface="Cambria Math"/>
                            </a:rPr>
                            <m:t>𝑖</m:t>
                          </m:r>
                        </m:sub>
                      </m:sSub>
                      <m:r>
                        <a:rPr lang="es-MX" sz="2000" b="0" i="0" smtClean="0">
                          <a:latin typeface="Cambria Math"/>
                          <a:ea typeface="Cambria Math"/>
                        </a:rPr>
                        <m:t>=</m:t>
                      </m:r>
                      <m:sSub>
                        <m:sSubPr>
                          <m:ctrlPr>
                            <a:rPr lang="es-MX" sz="2000" i="1">
                              <a:latin typeface="Cambria Math"/>
                            </a:rPr>
                          </m:ctrlPr>
                        </m:sSubPr>
                        <m:e>
                          <m:r>
                            <a:rPr lang="es-MX" sz="2000" i="1">
                              <a:latin typeface="Cambria Math"/>
                            </a:rPr>
                            <m:t>𝑉</m:t>
                          </m:r>
                        </m:e>
                        <m:sub>
                          <m:r>
                            <a:rPr lang="es-MX" sz="2000" i="1">
                              <a:latin typeface="Cambria Math"/>
                            </a:rPr>
                            <m:t>𝐾</m:t>
                          </m:r>
                          <m:r>
                            <a:rPr lang="es-MX" sz="2000" i="1">
                              <a:latin typeface="Cambria Math"/>
                            </a:rPr>
                            <m:t>+1</m:t>
                          </m:r>
                        </m:sub>
                      </m:sSub>
                      <m:r>
                        <a:rPr lang="es-MX" sz="2000" i="1">
                          <a:latin typeface="Cambria Math"/>
                          <a:ea typeface="Cambria Math"/>
                        </a:rPr>
                        <m:t>∙</m:t>
                      </m:r>
                      <m:sSub>
                        <m:sSubPr>
                          <m:ctrlPr>
                            <a:rPr lang="es-MX" sz="2000" i="1">
                              <a:latin typeface="Cambria Math"/>
                              <a:ea typeface="Cambria Math"/>
                            </a:rPr>
                          </m:ctrlPr>
                        </m:sSubPr>
                        <m:e>
                          <m:r>
                            <a:rPr lang="es-MX" sz="2000" i="1">
                              <a:latin typeface="Cambria Math"/>
                              <a:ea typeface="Cambria Math"/>
                            </a:rPr>
                            <m:t>𝑢</m:t>
                          </m:r>
                        </m:e>
                        <m:sub>
                          <m:r>
                            <a:rPr lang="es-MX" sz="2000" i="1">
                              <a:latin typeface="Cambria Math"/>
                              <a:ea typeface="Cambria Math"/>
                            </a:rPr>
                            <m:t>𝑖</m:t>
                          </m:r>
                        </m:sub>
                      </m:sSub>
                      <m:r>
                        <a:rPr lang="es-MX" sz="2000" b="0" i="1" smtClean="0">
                          <a:latin typeface="Cambria Math"/>
                          <a:ea typeface="Cambria Math"/>
                        </a:rPr>
                        <m:t>−</m:t>
                      </m:r>
                      <m:sSub>
                        <m:sSubPr>
                          <m:ctrlPr>
                            <a:rPr lang="es-MX" sz="2000" i="1">
                              <a:latin typeface="Cambria Math"/>
                            </a:rPr>
                          </m:ctrlPr>
                        </m:sSubPr>
                        <m:e>
                          <m:r>
                            <a:rPr lang="es-MX" sz="2000" i="1">
                              <a:latin typeface="Cambria Math"/>
                            </a:rPr>
                            <m:t>𝑉</m:t>
                          </m:r>
                        </m:e>
                        <m:sub>
                          <m:r>
                            <a:rPr lang="es-MX" sz="2000" i="1">
                              <a:latin typeface="Cambria Math"/>
                            </a:rPr>
                            <m:t>𝐾</m:t>
                          </m:r>
                          <m:r>
                            <a:rPr lang="es-MX" sz="2000" i="1">
                              <a:latin typeface="Cambria Math"/>
                            </a:rPr>
                            <m:t>+1</m:t>
                          </m:r>
                        </m:sub>
                      </m:sSub>
                      <m:sSub>
                        <m:sSubPr>
                          <m:ctrlPr>
                            <a:rPr lang="es-MX" sz="2000" i="1">
                              <a:latin typeface="Cambria Math"/>
                              <a:ea typeface="Cambria Math"/>
                            </a:rPr>
                          </m:ctrlPr>
                        </m:sSubPr>
                        <m:e>
                          <m:r>
                            <a:rPr lang="es-MX" sz="2000" i="1" smtClean="0">
                              <a:latin typeface="Cambria Math"/>
                              <a:ea typeface="Cambria Math"/>
                            </a:rPr>
                            <m:t>∙</m:t>
                          </m:r>
                          <m:r>
                            <a:rPr lang="es-MX" sz="2000" i="1">
                              <a:latin typeface="Cambria Math"/>
                              <a:ea typeface="Cambria Math"/>
                            </a:rPr>
                            <m:t>𝑢</m:t>
                          </m:r>
                        </m:e>
                        <m:sub>
                          <m:r>
                            <a:rPr lang="es-MX" sz="2000" i="1">
                              <a:latin typeface="Cambria Math"/>
                              <a:ea typeface="Cambria Math"/>
                            </a:rPr>
                            <m:t>𝑖</m:t>
                          </m:r>
                        </m:sub>
                      </m:sSub>
                      <m:r>
                        <a:rPr lang="es-MX" sz="2000" b="0" i="1" smtClean="0">
                          <a:latin typeface="Cambria Math"/>
                          <a:ea typeface="Cambria Math"/>
                        </a:rPr>
                        <m:t>=0</m:t>
                      </m:r>
                    </m:oMath>
                  </m:oMathPara>
                </a14:m>
                <a:endParaRPr lang="es-MX" sz="2000" dirty="0" smtClean="0"/>
              </a:p>
              <a:p>
                <a:pPr algn="just"/>
                <a:endParaRPr lang="es-MX" sz="2000" dirty="0"/>
              </a:p>
              <a:p>
                <a:pPr algn="just"/>
                <a:r>
                  <a:rPr lang="es-MX" sz="2000" dirty="0" smtClean="0"/>
                  <a:t>Así, </a:t>
                </a:r>
                <a14:m>
                  <m:oMath xmlns:m="http://schemas.openxmlformats.org/officeDocument/2006/math">
                    <m:d>
                      <m:dPr>
                        <m:begChr m:val="{"/>
                        <m:endChr m:val="}"/>
                        <m:ctrlPr>
                          <a:rPr lang="es-MX" sz="2400" i="1" smtClean="0">
                            <a:latin typeface="Cambria Math"/>
                          </a:rPr>
                        </m:ctrlPr>
                      </m:dPr>
                      <m:e>
                        <m:sSub>
                          <m:sSubPr>
                            <m:ctrlPr>
                              <a:rPr lang="es-MX" sz="2400" i="1" smtClean="0">
                                <a:latin typeface="Cambria Math"/>
                              </a:rPr>
                            </m:ctrlPr>
                          </m:sSubPr>
                          <m:e>
                            <m:r>
                              <a:rPr lang="es-MX" sz="2400" b="0" i="1" smtClean="0">
                                <a:latin typeface="Cambria Math"/>
                              </a:rPr>
                              <m:t>𝑢</m:t>
                            </m:r>
                          </m:e>
                          <m:sub>
                            <m:r>
                              <a:rPr lang="es-MX" sz="2400" b="0" i="1" smtClean="0">
                                <a:latin typeface="Cambria Math"/>
                              </a:rPr>
                              <m:t>1</m:t>
                            </m:r>
                          </m:sub>
                        </m:sSub>
                        <m:r>
                          <a:rPr lang="es-MX" sz="2400" b="0" i="1" smtClean="0">
                            <a:latin typeface="Cambria Math"/>
                          </a:rPr>
                          <m:t>,</m:t>
                        </m:r>
                        <m:sSub>
                          <m:sSubPr>
                            <m:ctrlPr>
                              <a:rPr lang="es-MX" sz="2400" b="0" i="1" smtClean="0">
                                <a:latin typeface="Cambria Math"/>
                              </a:rPr>
                            </m:ctrlPr>
                          </m:sSubPr>
                          <m:e>
                            <m:r>
                              <a:rPr lang="es-MX" sz="2400" b="0" i="1" smtClean="0">
                                <a:latin typeface="Cambria Math"/>
                              </a:rPr>
                              <m:t>𝑢</m:t>
                            </m:r>
                          </m:e>
                          <m:sub>
                            <m:r>
                              <a:rPr lang="es-MX" sz="2400" b="0" i="1" smtClean="0">
                                <a:latin typeface="Cambria Math"/>
                              </a:rPr>
                              <m:t>2</m:t>
                            </m:r>
                          </m:sub>
                        </m:sSub>
                        <m:r>
                          <a:rPr lang="es-MX" sz="2400" b="0" i="1" smtClean="0">
                            <a:latin typeface="Cambria Math"/>
                          </a:rPr>
                          <m:t>,…</m:t>
                        </m:r>
                        <m:sSub>
                          <m:sSubPr>
                            <m:ctrlPr>
                              <a:rPr lang="es-MX" sz="2400" b="0" i="1" smtClean="0">
                                <a:latin typeface="Cambria Math"/>
                              </a:rPr>
                            </m:ctrlPr>
                          </m:sSubPr>
                          <m:e>
                            <m:r>
                              <a:rPr lang="es-MX" sz="2400" b="0" i="1" smtClean="0">
                                <a:latin typeface="Cambria Math"/>
                              </a:rPr>
                              <m:t>𝑢</m:t>
                            </m:r>
                          </m:e>
                          <m:sub>
                            <m:r>
                              <a:rPr lang="es-MX" sz="2400" b="0" i="1" smtClean="0">
                                <a:latin typeface="Cambria Math"/>
                              </a:rPr>
                              <m:t>𝑘</m:t>
                            </m:r>
                          </m:sub>
                        </m:sSub>
                        <m:r>
                          <a:rPr lang="es-MX" sz="2400" b="0" i="1" smtClean="0">
                            <a:latin typeface="Cambria Math"/>
                          </a:rPr>
                          <m:t>,</m:t>
                        </m:r>
                        <m:sSub>
                          <m:sSubPr>
                            <m:ctrlPr>
                              <a:rPr lang="es-MX" sz="2000" i="1">
                                <a:latin typeface="Cambria Math"/>
                              </a:rPr>
                            </m:ctrlPr>
                          </m:sSubPr>
                          <m:e>
                            <m:r>
                              <a:rPr lang="es-MX" sz="2000" i="1">
                                <a:latin typeface="Cambria Math"/>
                              </a:rPr>
                              <m:t>𝑉</m:t>
                            </m:r>
                            <m:r>
                              <a:rPr lang="es-MX" sz="2000" i="1">
                                <a:latin typeface="Cambria Math"/>
                              </a:rPr>
                              <m:t>´</m:t>
                            </m:r>
                          </m:e>
                          <m:sub>
                            <m:r>
                              <a:rPr lang="es-MX" sz="2000" i="1">
                                <a:latin typeface="Cambria Math"/>
                              </a:rPr>
                              <m:t>𝐾</m:t>
                            </m:r>
                            <m:r>
                              <a:rPr lang="es-MX" sz="2000" i="1">
                                <a:latin typeface="Cambria Math"/>
                              </a:rPr>
                              <m:t>+1</m:t>
                            </m:r>
                          </m:sub>
                        </m:sSub>
                      </m:e>
                    </m:d>
                  </m:oMath>
                </a14:m>
                <a:r>
                  <a:rPr lang="es-MX" sz="2000" dirty="0" smtClean="0"/>
                  <a:t> es un conjunto linealmente independiente, ortogonal  y </a:t>
                </a:r>
                <a14:m>
                  <m:oMath xmlns:m="http://schemas.openxmlformats.org/officeDocument/2006/math">
                    <m:sSub>
                      <m:sSubPr>
                        <m:ctrlPr>
                          <a:rPr lang="es-MX" sz="2000" i="1">
                            <a:latin typeface="Cambria Math"/>
                          </a:rPr>
                        </m:ctrlPr>
                      </m:sSubPr>
                      <m:e>
                        <m:r>
                          <a:rPr lang="es-MX" sz="2000" i="1">
                            <a:latin typeface="Cambria Math"/>
                          </a:rPr>
                          <m:t>𝑉</m:t>
                        </m:r>
                        <m:r>
                          <a:rPr lang="es-MX" sz="2000" i="1">
                            <a:latin typeface="Cambria Math"/>
                          </a:rPr>
                          <m:t>´</m:t>
                        </m:r>
                      </m:e>
                      <m:sub>
                        <m:r>
                          <a:rPr lang="es-MX" sz="2000" i="1">
                            <a:latin typeface="Cambria Math"/>
                          </a:rPr>
                          <m:t>𝐾</m:t>
                        </m:r>
                        <m:r>
                          <a:rPr lang="es-MX" sz="2000" i="1">
                            <a:latin typeface="Cambria Math"/>
                          </a:rPr>
                          <m:t>+1</m:t>
                        </m:r>
                      </m:sub>
                    </m:sSub>
                    <m:r>
                      <a:rPr lang="es-MX" sz="2000" i="1" smtClean="0">
                        <a:latin typeface="Cambria Math"/>
                        <a:ea typeface="Cambria Math"/>
                      </a:rPr>
                      <m:t>≠</m:t>
                    </m:r>
                    <m:r>
                      <a:rPr lang="es-MX" sz="2000" b="0" i="1" smtClean="0">
                        <a:latin typeface="Cambria Math"/>
                        <a:ea typeface="Cambria Math"/>
                      </a:rPr>
                      <m:t>0</m:t>
                    </m:r>
                  </m:oMath>
                </a14:m>
                <a:endParaRPr lang="es-MX" sz="2000" dirty="0"/>
              </a:p>
            </p:txBody>
          </p:sp>
        </mc:Choice>
        <mc:Fallback xmlns="">
          <p:sp>
            <p:nvSpPr>
              <p:cNvPr id="5" name="4 CuadroTexto"/>
              <p:cNvSpPr txBox="1">
                <a:spLocks noRot="1" noChangeAspect="1" noMove="1" noResize="1" noEditPoints="1" noAdjustHandles="1" noChangeArrowheads="1" noChangeShapeType="1" noTextEdit="1"/>
              </p:cNvSpPr>
              <p:nvPr/>
            </p:nvSpPr>
            <p:spPr>
              <a:xfrm>
                <a:off x="611560" y="1331476"/>
                <a:ext cx="8208912" cy="5075492"/>
              </a:xfrm>
              <a:prstGeom prst="rect">
                <a:avLst/>
              </a:prstGeom>
              <a:blipFill rotWithShape="1">
                <a:blip r:embed="rId2"/>
                <a:stretch>
                  <a:fillRect l="-891" t="-720" r="-742" b="-1200"/>
                </a:stretch>
              </a:blipFill>
            </p:spPr>
            <p:txBody>
              <a:bodyPr/>
              <a:lstStyle/>
              <a:p>
                <a:r>
                  <a:rPr lang="es-MX">
                    <a:noFill/>
                  </a:rPr>
                  <a:t> </a:t>
                </a:r>
              </a:p>
            </p:txBody>
          </p:sp>
        </mc:Fallback>
      </mc:AlternateContent>
    </p:spTree>
    <p:extLst>
      <p:ext uri="{BB962C8B-B14F-4D97-AF65-F5344CB8AC3E}">
        <p14:creationId xmlns:p14="http://schemas.microsoft.com/office/powerpoint/2010/main" val="88620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75536" y="1988840"/>
            <a:ext cx="7650850" cy="630070"/>
          </a:xfrm>
          <a:prstGeom prst="rect">
            <a:avLst/>
          </a:prstGeom>
          <a:ln>
            <a:solidFill>
              <a:schemeClr val="tx1"/>
            </a:solidFill>
          </a:ln>
          <a:effectLst>
            <a:reflection blurRad="6350" stA="52000" endA="300" endPos="3500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674" name="Rectangle 2"/>
          <p:cNvSpPr>
            <a:spLocks noGrp="1" noChangeArrowheads="1"/>
          </p:cNvSpPr>
          <p:nvPr>
            <p:ph type="title"/>
          </p:nvPr>
        </p:nvSpPr>
        <p:spPr/>
        <p:txBody>
          <a:bodyPr/>
          <a:lstStyle/>
          <a:p>
            <a:pPr algn="ctr" eaLnBrk="1" hangingPunct="1"/>
            <a:r>
              <a:rPr lang="es-MX" dirty="0" smtClean="0"/>
              <a:t>Temario</a:t>
            </a:r>
            <a:endParaRPr lang="es-ES" dirty="0" smtClean="0"/>
          </a:p>
        </p:txBody>
      </p:sp>
      <p:sp>
        <p:nvSpPr>
          <p:cNvPr id="10243" name="Rectangle 3"/>
          <p:cNvSpPr>
            <a:spLocks noGrp="1" noChangeArrowheads="1"/>
          </p:cNvSpPr>
          <p:nvPr>
            <p:ph type="body" idx="1"/>
          </p:nvPr>
        </p:nvSpPr>
        <p:spPr>
          <a:xfrm>
            <a:off x="900113" y="2069145"/>
            <a:ext cx="7137272" cy="2980035"/>
          </a:xfrm>
        </p:spPr>
        <p:txBody>
          <a:bodyPr/>
          <a:lstStyle/>
          <a:p>
            <a:pPr marL="609600" indent="-609600" eaLnBrk="1" hangingPunct="1">
              <a:buFont typeface="Wingdings" pitchFamily="2" charset="2"/>
              <a:buAutoNum type="arabicPeriod"/>
            </a:pPr>
            <a:r>
              <a:rPr lang="es-MX" sz="2800" dirty="0" smtClean="0"/>
              <a:t>Sistemas de ecuaciones lineales</a:t>
            </a:r>
          </a:p>
          <a:p>
            <a:pPr marL="609600" indent="-609600" eaLnBrk="1" hangingPunct="1">
              <a:buFont typeface="Wingdings" pitchFamily="2" charset="2"/>
              <a:buAutoNum type="arabicPeriod"/>
            </a:pPr>
            <a:r>
              <a:rPr lang="es-MX" sz="2800" dirty="0" smtClean="0"/>
              <a:t>Matrices y determinantes</a:t>
            </a:r>
          </a:p>
          <a:p>
            <a:pPr marL="609600" indent="-609600" eaLnBrk="1" hangingPunct="1">
              <a:buFont typeface="Wingdings" pitchFamily="2" charset="2"/>
              <a:buAutoNum type="arabicPeriod"/>
            </a:pPr>
            <a:r>
              <a:rPr lang="es-MX" sz="2800" dirty="0" smtClean="0"/>
              <a:t>Espacios vectoriales</a:t>
            </a:r>
          </a:p>
          <a:p>
            <a:pPr marL="609600" indent="-609600" eaLnBrk="1" hangingPunct="1">
              <a:buFont typeface="Wingdings" pitchFamily="2" charset="2"/>
              <a:buAutoNum type="arabicPeriod"/>
            </a:pPr>
            <a:r>
              <a:rPr lang="es-MX" sz="2800" dirty="0" smtClean="0"/>
              <a:t>Transformaciones lineales</a:t>
            </a:r>
          </a:p>
          <a:p>
            <a:pPr marL="609600" indent="-609600" eaLnBrk="1" hangingPunct="1">
              <a:buFont typeface="Wingdings" pitchFamily="2" charset="2"/>
              <a:buAutoNum type="arabicPeriod"/>
            </a:pPr>
            <a:r>
              <a:rPr lang="es-MX" sz="2800" dirty="0" smtClean="0"/>
              <a:t>Vectores y valores característicos</a:t>
            </a:r>
            <a:endParaRPr lang="es-ES" sz="2800" dirty="0" smtClean="0"/>
          </a:p>
        </p:txBody>
      </p:sp>
    </p:spTree>
    <p:extLst>
      <p:ext uri="{BB962C8B-B14F-4D97-AF65-F5344CB8AC3E}">
        <p14:creationId xmlns:p14="http://schemas.microsoft.com/office/powerpoint/2010/main" val="397281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box(in)">
                                      <p:cBhvr>
                                        <p:cTn id="7" dur="5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0243">
                                            <p:txEl>
                                              <p:pRg st="0" end="0"/>
                                            </p:txEl>
                                          </p:spTgt>
                                        </p:tgtEl>
                                        <p:attrNameLst>
                                          <p:attrName>style.visibility</p:attrName>
                                        </p:attrNameLst>
                                      </p:cBhvr>
                                      <p:to>
                                        <p:strVal val="visible"/>
                                      </p:to>
                                    </p:set>
                                    <p:anim to="" calcmode="lin" valueType="num">
                                      <p:cBhvr>
                                        <p:cTn id="12" dur="1" fill="hold"/>
                                        <p:tgtEl>
                                          <p:spTgt spid="1024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0243">
                                            <p:txEl>
                                              <p:pRg st="1" end="1"/>
                                            </p:txEl>
                                          </p:spTgt>
                                        </p:tgtEl>
                                        <p:attrNameLst>
                                          <p:attrName>style.visibility</p:attrName>
                                        </p:attrNameLst>
                                      </p:cBhvr>
                                      <p:to>
                                        <p:strVal val="visible"/>
                                      </p:to>
                                    </p:set>
                                    <p:anim to="" calcmode="lin" valueType="num">
                                      <p:cBhvr>
                                        <p:cTn id="17" dur="1" fill="hold"/>
                                        <p:tgtEl>
                                          <p:spTgt spid="10243">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0243">
                                            <p:txEl>
                                              <p:pRg st="2" end="2"/>
                                            </p:txEl>
                                          </p:spTgt>
                                        </p:tgtEl>
                                        <p:attrNameLst>
                                          <p:attrName>style.visibility</p:attrName>
                                        </p:attrNameLst>
                                      </p:cBhvr>
                                      <p:to>
                                        <p:strVal val="visible"/>
                                      </p:to>
                                    </p:set>
                                    <p:anim to="" calcmode="lin" valueType="num">
                                      <p:cBhvr>
                                        <p:cTn id="22" dur="1" fill="hold"/>
                                        <p:tgtEl>
                                          <p:spTgt spid="10243">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0243">
                                            <p:txEl>
                                              <p:pRg st="3" end="3"/>
                                            </p:txEl>
                                          </p:spTgt>
                                        </p:tgtEl>
                                        <p:attrNameLst>
                                          <p:attrName>style.visibility</p:attrName>
                                        </p:attrNameLst>
                                      </p:cBhvr>
                                      <p:to>
                                        <p:strVal val="visible"/>
                                      </p:to>
                                    </p:set>
                                    <p:anim to="" calcmode="lin" valueType="num">
                                      <p:cBhvr>
                                        <p:cTn id="27" dur="1" fill="hold"/>
                                        <p:tgtEl>
                                          <p:spTgt spid="10243">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0243">
                                            <p:txEl>
                                              <p:pRg st="4" end="4"/>
                                            </p:txEl>
                                          </p:spTgt>
                                        </p:tgtEl>
                                        <p:attrNameLst>
                                          <p:attrName>style.visibility</p:attrName>
                                        </p:attrNameLst>
                                      </p:cBhvr>
                                      <p:to>
                                        <p:strVal val="visible"/>
                                      </p:to>
                                    </p:set>
                                    <p:anim to="" calcmode="lin" valueType="num">
                                      <p:cBhvr>
                                        <p:cTn id="32" dur="1" fill="hold"/>
                                        <p:tgtEl>
                                          <p:spTgt spid="10243">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0" presetClass="entr" presetSubtype="0"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edge">
                                      <p:cBhvr>
                                        <p:cTn id="3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8674" grpId="0"/>
      <p:bldP spid="1024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14282" y="71414"/>
            <a:ext cx="8015288" cy="914400"/>
          </a:xfrm>
        </p:spPr>
        <p:txBody>
          <a:bodyPr/>
          <a:lstStyle/>
          <a:p>
            <a:pPr algn="l"/>
            <a:r>
              <a:rPr lang="es-MX" sz="3600" dirty="0"/>
              <a:t>Espacios vectoriales</a:t>
            </a:r>
            <a:endParaRPr lang="es-ES" sz="3600" dirty="0" smtClean="0"/>
          </a:p>
        </p:txBody>
      </p:sp>
      <mc:AlternateContent xmlns:mc="http://schemas.openxmlformats.org/markup-compatibility/2006" xmlns:a14="http://schemas.microsoft.com/office/drawing/2010/main">
        <mc:Choice Requires="a14">
          <p:sp>
            <p:nvSpPr>
              <p:cNvPr id="5" name="4 CuadroTexto"/>
              <p:cNvSpPr txBox="1"/>
              <p:nvPr/>
            </p:nvSpPr>
            <p:spPr>
              <a:xfrm>
                <a:off x="683568" y="1484784"/>
                <a:ext cx="7776864" cy="1923668"/>
              </a:xfrm>
              <a:prstGeom prst="rect">
                <a:avLst/>
              </a:prstGeom>
              <a:noFill/>
            </p:spPr>
            <p:txBody>
              <a:bodyPr wrap="square" rtlCol="0">
                <a:spAutoFit/>
              </a:bodyPr>
              <a:lstStyle/>
              <a:p>
                <a:r>
                  <a:rPr lang="es-MX" sz="2200" b="1" dirty="0" smtClean="0"/>
                  <a:t>Paso 5</a:t>
                </a:r>
              </a:p>
              <a:p>
                <a:pPr algn="just"/>
                <a:r>
                  <a:rPr lang="es-MX" sz="2200" dirty="0" smtClean="0"/>
                  <a:t>Sea </a:t>
                </a:r>
                <a14:m>
                  <m:oMath xmlns:m="http://schemas.openxmlformats.org/officeDocument/2006/math">
                    <m:sSub>
                      <m:sSubPr>
                        <m:ctrlPr>
                          <a:rPr lang="es-MX" sz="2200" i="1" smtClean="0">
                            <a:latin typeface="Cambria Math"/>
                          </a:rPr>
                        </m:ctrlPr>
                      </m:sSubPr>
                      <m:e>
                        <m:r>
                          <a:rPr lang="es-MX" sz="2200" b="0" i="1" smtClean="0">
                            <a:latin typeface="Cambria Math"/>
                          </a:rPr>
                          <m:t>𝑢</m:t>
                        </m:r>
                      </m:e>
                      <m:sub>
                        <m:r>
                          <a:rPr lang="es-MX" sz="2200" b="0" i="1" smtClean="0">
                            <a:latin typeface="Cambria Math"/>
                          </a:rPr>
                          <m:t>𝑘</m:t>
                        </m:r>
                        <m:r>
                          <a:rPr lang="es-MX" sz="2200" b="0" i="1" smtClean="0">
                            <a:latin typeface="Cambria Math"/>
                          </a:rPr>
                          <m:t>+1</m:t>
                        </m:r>
                      </m:sub>
                    </m:sSub>
                    <m:r>
                      <a:rPr lang="es-MX" sz="2200" b="0" i="1" smtClean="0">
                        <a:latin typeface="Cambria Math"/>
                      </a:rPr>
                      <m:t>=</m:t>
                    </m:r>
                    <m:f>
                      <m:fPr>
                        <m:ctrlPr>
                          <a:rPr lang="es-MX" sz="2200" b="0" i="1" smtClean="0">
                            <a:latin typeface="Cambria Math"/>
                          </a:rPr>
                        </m:ctrlPr>
                      </m:fPr>
                      <m:num>
                        <m:sSub>
                          <m:sSubPr>
                            <m:ctrlPr>
                              <a:rPr lang="es-MX" sz="2200" b="0" i="1" smtClean="0">
                                <a:latin typeface="Cambria Math"/>
                              </a:rPr>
                            </m:ctrlPr>
                          </m:sSubPr>
                          <m:e>
                            <m:r>
                              <a:rPr lang="es-MX" sz="2200" b="0" i="1" smtClean="0">
                                <a:latin typeface="Cambria Math"/>
                              </a:rPr>
                              <m:t>𝑉</m:t>
                            </m:r>
                            <m:r>
                              <a:rPr lang="es-MX" sz="2200" b="0" i="1" smtClean="0">
                                <a:latin typeface="Cambria Math"/>
                              </a:rPr>
                              <m:t>´</m:t>
                            </m:r>
                          </m:e>
                          <m:sub>
                            <m:r>
                              <a:rPr lang="es-MX" sz="2200" b="0" i="1" smtClean="0">
                                <a:latin typeface="Cambria Math"/>
                              </a:rPr>
                              <m:t>𝐾</m:t>
                            </m:r>
                            <m:r>
                              <a:rPr lang="es-MX" sz="2200" b="0" i="1" smtClean="0">
                                <a:latin typeface="Cambria Math"/>
                              </a:rPr>
                              <m:t>+1</m:t>
                            </m:r>
                          </m:sub>
                        </m:sSub>
                      </m:num>
                      <m:den>
                        <m:d>
                          <m:dPr>
                            <m:begChr m:val="|"/>
                            <m:endChr m:val="|"/>
                            <m:ctrlPr>
                              <a:rPr lang="es-MX" sz="2200" b="0" i="1" smtClean="0">
                                <a:latin typeface="Cambria Math"/>
                              </a:rPr>
                            </m:ctrlPr>
                          </m:dPr>
                          <m:e>
                            <m:sSub>
                              <m:sSubPr>
                                <m:ctrlPr>
                                  <a:rPr lang="es-MX" sz="2200" i="1">
                                    <a:latin typeface="Cambria Math"/>
                                  </a:rPr>
                                </m:ctrlPr>
                              </m:sSubPr>
                              <m:e>
                                <m:r>
                                  <a:rPr lang="es-MX" sz="2200" i="1">
                                    <a:latin typeface="Cambria Math"/>
                                  </a:rPr>
                                  <m:t>𝑉</m:t>
                                </m:r>
                                <m:r>
                                  <a:rPr lang="es-MX" sz="2200" i="1">
                                    <a:latin typeface="Cambria Math"/>
                                  </a:rPr>
                                  <m:t>´</m:t>
                                </m:r>
                              </m:e>
                              <m:sub>
                                <m:r>
                                  <a:rPr lang="es-MX" sz="2200" i="1">
                                    <a:latin typeface="Cambria Math"/>
                                  </a:rPr>
                                  <m:t>𝐾</m:t>
                                </m:r>
                                <m:r>
                                  <a:rPr lang="es-MX" sz="2200" i="1">
                                    <a:latin typeface="Cambria Math"/>
                                  </a:rPr>
                                  <m:t>+1</m:t>
                                </m:r>
                              </m:sub>
                            </m:sSub>
                          </m:e>
                        </m:d>
                      </m:den>
                    </m:f>
                  </m:oMath>
                </a14:m>
                <a:r>
                  <a:rPr lang="es-MX" sz="2200" dirty="0" smtClean="0"/>
                  <a:t>. Entonces es claro que </a:t>
                </a:r>
                <a14:m>
                  <m:oMath xmlns:m="http://schemas.openxmlformats.org/officeDocument/2006/math">
                    <m:d>
                      <m:dPr>
                        <m:begChr m:val="{"/>
                        <m:endChr m:val="}"/>
                        <m:ctrlPr>
                          <a:rPr lang="es-MX" sz="2000" i="1">
                            <a:latin typeface="Cambria Math"/>
                          </a:rPr>
                        </m:ctrlPr>
                      </m:dPr>
                      <m:e>
                        <m:sSub>
                          <m:sSubPr>
                            <m:ctrlPr>
                              <a:rPr lang="es-MX" sz="2000" i="1">
                                <a:latin typeface="Cambria Math"/>
                              </a:rPr>
                            </m:ctrlPr>
                          </m:sSubPr>
                          <m:e>
                            <m:r>
                              <a:rPr lang="es-MX" sz="2000" i="1">
                                <a:latin typeface="Cambria Math"/>
                              </a:rPr>
                              <m:t>𝑢</m:t>
                            </m:r>
                          </m:e>
                          <m:sub>
                            <m:r>
                              <a:rPr lang="es-MX" sz="2000" i="1">
                                <a:latin typeface="Cambria Math"/>
                              </a:rPr>
                              <m:t>1</m:t>
                            </m:r>
                          </m:sub>
                        </m:sSub>
                        <m:r>
                          <a:rPr lang="es-MX" sz="2000" i="1">
                            <a:latin typeface="Cambria Math"/>
                          </a:rPr>
                          <m:t>,</m:t>
                        </m:r>
                        <m:sSub>
                          <m:sSubPr>
                            <m:ctrlPr>
                              <a:rPr lang="es-MX" sz="2000" i="1">
                                <a:latin typeface="Cambria Math"/>
                              </a:rPr>
                            </m:ctrlPr>
                          </m:sSubPr>
                          <m:e>
                            <m:r>
                              <a:rPr lang="es-MX" sz="2000" i="1">
                                <a:latin typeface="Cambria Math"/>
                              </a:rPr>
                              <m:t>𝑢</m:t>
                            </m:r>
                          </m:e>
                          <m:sub>
                            <m:r>
                              <a:rPr lang="es-MX" sz="2000" i="1">
                                <a:latin typeface="Cambria Math"/>
                              </a:rPr>
                              <m:t>2</m:t>
                            </m:r>
                          </m:sub>
                        </m:sSub>
                        <m:r>
                          <a:rPr lang="es-MX" sz="2000" i="1">
                            <a:latin typeface="Cambria Math"/>
                          </a:rPr>
                          <m:t>,…</m:t>
                        </m:r>
                        <m:sSub>
                          <m:sSubPr>
                            <m:ctrlPr>
                              <a:rPr lang="es-MX" sz="2000" i="1">
                                <a:latin typeface="Cambria Math"/>
                              </a:rPr>
                            </m:ctrlPr>
                          </m:sSubPr>
                          <m:e>
                            <m:r>
                              <a:rPr lang="es-MX" sz="2000" i="1">
                                <a:latin typeface="Cambria Math"/>
                              </a:rPr>
                              <m:t>𝑢</m:t>
                            </m:r>
                          </m:e>
                          <m:sub>
                            <m:r>
                              <a:rPr lang="es-MX" sz="2000" i="1">
                                <a:latin typeface="Cambria Math"/>
                              </a:rPr>
                              <m:t>𝑘</m:t>
                            </m:r>
                          </m:sub>
                        </m:sSub>
                        <m:r>
                          <a:rPr lang="es-MX" sz="2000" i="1">
                            <a:latin typeface="Cambria Math"/>
                          </a:rPr>
                          <m:t>,</m:t>
                        </m:r>
                        <m:sSub>
                          <m:sSubPr>
                            <m:ctrlPr>
                              <a:rPr lang="es-MX" sz="2400" i="1">
                                <a:latin typeface="Cambria Math"/>
                              </a:rPr>
                            </m:ctrlPr>
                          </m:sSubPr>
                          <m:e>
                            <m:r>
                              <a:rPr lang="es-MX" sz="2400" b="0" i="1" smtClean="0">
                                <a:latin typeface="Cambria Math"/>
                              </a:rPr>
                              <m:t>𝑢</m:t>
                            </m:r>
                          </m:e>
                          <m:sub>
                            <m:r>
                              <a:rPr lang="es-MX" sz="2400" i="1">
                                <a:latin typeface="Cambria Math"/>
                              </a:rPr>
                              <m:t>𝐾</m:t>
                            </m:r>
                            <m:r>
                              <a:rPr lang="es-MX" sz="2400" i="1">
                                <a:latin typeface="Cambria Math"/>
                              </a:rPr>
                              <m:t>+1</m:t>
                            </m:r>
                          </m:sub>
                        </m:sSub>
                      </m:e>
                    </m:d>
                  </m:oMath>
                </a14:m>
                <a:r>
                  <a:rPr lang="es-MX" sz="2200" dirty="0" smtClean="0"/>
                  <a:t>  es un ortonormal y se puede continuar de esta manera hasta que </a:t>
                </a:r>
                <a:r>
                  <a:rPr lang="es-MX" sz="2200" i="1" dirty="0" smtClean="0"/>
                  <a:t>k+1=m</a:t>
                </a:r>
                <a:r>
                  <a:rPr lang="es-MX" sz="2200" dirty="0" smtClean="0"/>
                  <a:t> con lo que se completa la prueba  </a:t>
                </a:r>
              </a:p>
              <a:p>
                <a:endParaRPr lang="es-MX" dirty="0"/>
              </a:p>
            </p:txBody>
          </p:sp>
        </mc:Choice>
        <mc:Fallback xmlns="">
          <p:sp>
            <p:nvSpPr>
              <p:cNvPr id="5" name="4 CuadroTexto"/>
              <p:cNvSpPr txBox="1">
                <a:spLocks noRot="1" noChangeAspect="1" noMove="1" noResize="1" noEditPoints="1" noAdjustHandles="1" noChangeArrowheads="1" noChangeShapeType="1" noTextEdit="1"/>
              </p:cNvSpPr>
              <p:nvPr/>
            </p:nvSpPr>
            <p:spPr>
              <a:xfrm>
                <a:off x="683568" y="1484784"/>
                <a:ext cx="7776864" cy="1923668"/>
              </a:xfrm>
              <a:prstGeom prst="rect">
                <a:avLst/>
              </a:prstGeom>
              <a:blipFill rotWithShape="1">
                <a:blip r:embed="rId2"/>
                <a:stretch>
                  <a:fillRect l="-940" t="-1905" r="-1097"/>
                </a:stretch>
              </a:blipFill>
            </p:spPr>
            <p:txBody>
              <a:bodyPr/>
              <a:lstStyle/>
              <a:p>
                <a:r>
                  <a:rPr lang="es-MX">
                    <a:noFill/>
                  </a:rPr>
                  <a:t> </a:t>
                </a:r>
              </a:p>
            </p:txBody>
          </p:sp>
        </mc:Fallback>
      </mc:AlternateContent>
    </p:spTree>
    <p:extLst>
      <p:ext uri="{BB962C8B-B14F-4D97-AF65-F5344CB8AC3E}">
        <p14:creationId xmlns:p14="http://schemas.microsoft.com/office/powerpoint/2010/main" val="642668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14282" y="71414"/>
            <a:ext cx="8015288" cy="914400"/>
          </a:xfrm>
        </p:spPr>
        <p:txBody>
          <a:bodyPr/>
          <a:lstStyle/>
          <a:p>
            <a:pPr algn="l"/>
            <a:r>
              <a:rPr lang="es-MX" sz="3600" dirty="0"/>
              <a:t>Espacios vectoriales</a:t>
            </a:r>
            <a:endParaRPr lang="es-ES" sz="3600" dirty="0" smtClean="0"/>
          </a:p>
        </p:txBody>
      </p:sp>
      <mc:AlternateContent xmlns:mc="http://schemas.openxmlformats.org/markup-compatibility/2006" xmlns:a14="http://schemas.microsoft.com/office/drawing/2010/main">
        <mc:Choice Requires="a14">
          <p:sp>
            <p:nvSpPr>
              <p:cNvPr id="5" name="4 CuadroTexto"/>
              <p:cNvSpPr txBox="1"/>
              <p:nvPr/>
            </p:nvSpPr>
            <p:spPr>
              <a:xfrm>
                <a:off x="643018" y="1340554"/>
                <a:ext cx="7529382" cy="1877437"/>
              </a:xfrm>
              <a:prstGeom prst="rect">
                <a:avLst/>
              </a:prstGeom>
              <a:noFill/>
            </p:spPr>
            <p:txBody>
              <a:bodyPr wrap="square" rtlCol="0">
                <a:spAutoFit/>
              </a:bodyPr>
              <a:lstStyle/>
              <a:p>
                <a:pPr algn="just"/>
                <a:r>
                  <a:rPr lang="es-MX" sz="2400" b="1" dirty="0" smtClean="0"/>
                  <a:t>Matriz ortogonal</a:t>
                </a:r>
              </a:p>
              <a:p>
                <a:pPr algn="just"/>
                <a:endParaRPr lang="es-MX" sz="2400" b="1" dirty="0"/>
              </a:p>
              <a:p>
                <a:pPr algn="just"/>
                <a:r>
                  <a:rPr lang="es-MX" sz="2200" dirty="0" smtClean="0"/>
                  <a:t>Una matriz </a:t>
                </a:r>
                <a:r>
                  <a:rPr lang="es-MX" sz="2200" b="1" i="1" dirty="0" smtClean="0"/>
                  <a:t>Q</a:t>
                </a:r>
                <a:r>
                  <a:rPr lang="es-MX" sz="2400" b="1" dirty="0" smtClean="0"/>
                  <a:t> </a:t>
                </a:r>
                <a:r>
                  <a:rPr lang="es-MX" sz="2200" dirty="0" smtClean="0"/>
                  <a:t>de n x n se llama ortogonal si </a:t>
                </a:r>
                <a:r>
                  <a:rPr lang="es-MX" sz="2200" b="1" i="1" dirty="0" smtClean="0"/>
                  <a:t>Q </a:t>
                </a:r>
                <a:r>
                  <a:rPr lang="es-MX" sz="2200" dirty="0" smtClean="0"/>
                  <a:t>es invertible y</a:t>
                </a:r>
              </a:p>
              <a:p>
                <a:pPr algn="just"/>
                <a:endParaRPr lang="es-MX" sz="2200" dirty="0"/>
              </a:p>
              <a:p>
                <a:pPr algn="ctr"/>
                <a14:m>
                  <m:oMath xmlns:m="http://schemas.openxmlformats.org/officeDocument/2006/math">
                    <m:sSup>
                      <m:sSupPr>
                        <m:ctrlPr>
                          <a:rPr lang="es-MX" sz="2200" i="1" smtClean="0">
                            <a:latin typeface="Cambria Math"/>
                          </a:rPr>
                        </m:ctrlPr>
                      </m:sSupPr>
                      <m:e>
                        <m:r>
                          <a:rPr lang="es-MX" sz="2200" b="0" i="1" smtClean="0">
                            <a:latin typeface="Cambria Math"/>
                          </a:rPr>
                          <m:t>𝑄</m:t>
                        </m:r>
                      </m:e>
                      <m:sup>
                        <m:r>
                          <a:rPr lang="es-MX" sz="2200" b="0" i="1" smtClean="0">
                            <a:latin typeface="Cambria Math"/>
                          </a:rPr>
                          <m:t>−1</m:t>
                        </m:r>
                      </m:sup>
                    </m:sSup>
                    <m:r>
                      <a:rPr lang="es-MX" sz="2200" b="0" i="1" smtClean="0">
                        <a:latin typeface="Cambria Math"/>
                      </a:rPr>
                      <m:t>=</m:t>
                    </m:r>
                    <m:sSup>
                      <m:sSupPr>
                        <m:ctrlPr>
                          <a:rPr lang="es-MX" sz="2200" b="0" i="1" smtClean="0">
                            <a:latin typeface="Cambria Math"/>
                          </a:rPr>
                        </m:ctrlPr>
                      </m:sSupPr>
                      <m:e>
                        <m:r>
                          <a:rPr lang="es-MX" sz="2200" b="0" i="1" smtClean="0">
                            <a:latin typeface="Cambria Math"/>
                          </a:rPr>
                          <m:t>𝑄</m:t>
                        </m:r>
                      </m:e>
                      <m:sup>
                        <m:r>
                          <a:rPr lang="es-MX" sz="2200" b="0" i="1" smtClean="0">
                            <a:latin typeface="Cambria Math"/>
                          </a:rPr>
                          <m:t>𝑡</m:t>
                        </m:r>
                      </m:sup>
                    </m:sSup>
                  </m:oMath>
                </a14:m>
                <a:r>
                  <a:rPr lang="es-MX" sz="2200" dirty="0" smtClean="0"/>
                  <a:t> </a:t>
                </a:r>
                <a:endParaRPr lang="es-MX" sz="2400" b="1" i="1" dirty="0"/>
              </a:p>
            </p:txBody>
          </p:sp>
        </mc:Choice>
        <mc:Fallback xmlns="">
          <p:sp>
            <p:nvSpPr>
              <p:cNvPr id="5" name="4 CuadroTexto"/>
              <p:cNvSpPr txBox="1">
                <a:spLocks noRot="1" noChangeAspect="1" noMove="1" noResize="1" noEditPoints="1" noAdjustHandles="1" noChangeArrowheads="1" noChangeShapeType="1" noTextEdit="1"/>
              </p:cNvSpPr>
              <p:nvPr/>
            </p:nvSpPr>
            <p:spPr>
              <a:xfrm>
                <a:off x="643018" y="1340554"/>
                <a:ext cx="7529382" cy="1877437"/>
              </a:xfrm>
              <a:prstGeom prst="rect">
                <a:avLst/>
              </a:prstGeom>
              <a:blipFill rotWithShape="1">
                <a:blip r:embed="rId2"/>
                <a:stretch>
                  <a:fillRect l="-1214" t="-2597" b="-2273"/>
                </a:stretch>
              </a:blipFill>
            </p:spPr>
            <p:txBody>
              <a:bodyPr/>
              <a:lstStyle/>
              <a:p>
                <a:r>
                  <a:rPr lang="es-MX">
                    <a:noFill/>
                  </a:rPr>
                  <a:t> </a:t>
                </a:r>
              </a:p>
            </p:txBody>
          </p:sp>
        </mc:Fallback>
      </mc:AlternateContent>
    </p:spTree>
    <p:extLst>
      <p:ext uri="{BB962C8B-B14F-4D97-AF65-F5344CB8AC3E}">
        <p14:creationId xmlns:p14="http://schemas.microsoft.com/office/powerpoint/2010/main" val="466839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75536" y="3591018"/>
            <a:ext cx="7650850" cy="630070"/>
          </a:xfrm>
          <a:prstGeom prst="rect">
            <a:avLst/>
          </a:prstGeom>
          <a:ln>
            <a:solidFill>
              <a:schemeClr val="tx1"/>
            </a:solidFill>
          </a:ln>
          <a:effectLst>
            <a:reflection blurRad="6350" stA="52000" endA="300" endPos="3500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674" name="Rectangle 2"/>
          <p:cNvSpPr>
            <a:spLocks noGrp="1" noChangeArrowheads="1"/>
          </p:cNvSpPr>
          <p:nvPr>
            <p:ph type="title"/>
          </p:nvPr>
        </p:nvSpPr>
        <p:spPr/>
        <p:txBody>
          <a:bodyPr/>
          <a:lstStyle/>
          <a:p>
            <a:pPr algn="ctr" eaLnBrk="1" hangingPunct="1"/>
            <a:r>
              <a:rPr lang="es-MX" dirty="0" smtClean="0"/>
              <a:t>Temario</a:t>
            </a:r>
            <a:endParaRPr lang="es-ES" dirty="0" smtClean="0"/>
          </a:p>
        </p:txBody>
      </p:sp>
      <p:sp>
        <p:nvSpPr>
          <p:cNvPr id="10243" name="Rectangle 3"/>
          <p:cNvSpPr>
            <a:spLocks noGrp="1" noChangeArrowheads="1"/>
          </p:cNvSpPr>
          <p:nvPr>
            <p:ph type="body" idx="1"/>
          </p:nvPr>
        </p:nvSpPr>
        <p:spPr>
          <a:xfrm>
            <a:off x="900113" y="2069145"/>
            <a:ext cx="7137272" cy="2980035"/>
          </a:xfrm>
        </p:spPr>
        <p:txBody>
          <a:bodyPr/>
          <a:lstStyle/>
          <a:p>
            <a:pPr marL="609600" indent="-609600" eaLnBrk="1" hangingPunct="1">
              <a:buFont typeface="Wingdings" pitchFamily="2" charset="2"/>
              <a:buAutoNum type="arabicPeriod"/>
            </a:pPr>
            <a:r>
              <a:rPr lang="es-MX" sz="2800" dirty="0" smtClean="0"/>
              <a:t>Sistemas de ecuaciones lineales</a:t>
            </a:r>
          </a:p>
          <a:p>
            <a:pPr marL="609600" indent="-609600" eaLnBrk="1" hangingPunct="1">
              <a:buFont typeface="Wingdings" pitchFamily="2" charset="2"/>
              <a:buAutoNum type="arabicPeriod"/>
            </a:pPr>
            <a:r>
              <a:rPr lang="es-MX" sz="2800" dirty="0" smtClean="0"/>
              <a:t>Matrices y determinantes</a:t>
            </a:r>
          </a:p>
          <a:p>
            <a:pPr marL="609600" indent="-609600" eaLnBrk="1" hangingPunct="1">
              <a:buFont typeface="Wingdings" pitchFamily="2" charset="2"/>
              <a:buAutoNum type="arabicPeriod"/>
            </a:pPr>
            <a:r>
              <a:rPr lang="es-MX" sz="2800" dirty="0" smtClean="0"/>
              <a:t>Espacios vectoriales</a:t>
            </a:r>
          </a:p>
          <a:p>
            <a:pPr marL="609600" indent="-609600" eaLnBrk="1" hangingPunct="1">
              <a:buFont typeface="Wingdings" pitchFamily="2" charset="2"/>
              <a:buAutoNum type="arabicPeriod"/>
            </a:pPr>
            <a:r>
              <a:rPr lang="es-MX" sz="2800" dirty="0" smtClean="0"/>
              <a:t>Transformaciones lineales</a:t>
            </a:r>
          </a:p>
          <a:p>
            <a:pPr marL="609600" indent="-609600" eaLnBrk="1" hangingPunct="1">
              <a:buFont typeface="Wingdings" pitchFamily="2" charset="2"/>
              <a:buAutoNum type="arabicPeriod"/>
            </a:pPr>
            <a:r>
              <a:rPr lang="es-MX" sz="2800" dirty="0" smtClean="0"/>
              <a:t>Vectores y valores característicos</a:t>
            </a:r>
            <a:endParaRPr lang="es-ES" sz="2800" dirty="0" smtClean="0"/>
          </a:p>
        </p:txBody>
      </p:sp>
    </p:spTree>
    <p:extLst>
      <p:ext uri="{BB962C8B-B14F-4D97-AF65-F5344CB8AC3E}">
        <p14:creationId xmlns:p14="http://schemas.microsoft.com/office/powerpoint/2010/main" val="1795986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box(in)">
                                      <p:cBhvr>
                                        <p:cTn id="7" dur="5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0243">
                                            <p:txEl>
                                              <p:pRg st="0" end="0"/>
                                            </p:txEl>
                                          </p:spTgt>
                                        </p:tgtEl>
                                        <p:attrNameLst>
                                          <p:attrName>style.visibility</p:attrName>
                                        </p:attrNameLst>
                                      </p:cBhvr>
                                      <p:to>
                                        <p:strVal val="visible"/>
                                      </p:to>
                                    </p:set>
                                    <p:anim to="" calcmode="lin" valueType="num">
                                      <p:cBhvr>
                                        <p:cTn id="12" dur="1" fill="hold"/>
                                        <p:tgtEl>
                                          <p:spTgt spid="1024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0243">
                                            <p:txEl>
                                              <p:pRg st="1" end="1"/>
                                            </p:txEl>
                                          </p:spTgt>
                                        </p:tgtEl>
                                        <p:attrNameLst>
                                          <p:attrName>style.visibility</p:attrName>
                                        </p:attrNameLst>
                                      </p:cBhvr>
                                      <p:to>
                                        <p:strVal val="visible"/>
                                      </p:to>
                                    </p:set>
                                    <p:anim to="" calcmode="lin" valueType="num">
                                      <p:cBhvr>
                                        <p:cTn id="17" dur="1" fill="hold"/>
                                        <p:tgtEl>
                                          <p:spTgt spid="10243">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0243">
                                            <p:txEl>
                                              <p:pRg st="2" end="2"/>
                                            </p:txEl>
                                          </p:spTgt>
                                        </p:tgtEl>
                                        <p:attrNameLst>
                                          <p:attrName>style.visibility</p:attrName>
                                        </p:attrNameLst>
                                      </p:cBhvr>
                                      <p:to>
                                        <p:strVal val="visible"/>
                                      </p:to>
                                    </p:set>
                                    <p:anim to="" calcmode="lin" valueType="num">
                                      <p:cBhvr>
                                        <p:cTn id="22" dur="1" fill="hold"/>
                                        <p:tgtEl>
                                          <p:spTgt spid="10243">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0243">
                                            <p:txEl>
                                              <p:pRg st="3" end="3"/>
                                            </p:txEl>
                                          </p:spTgt>
                                        </p:tgtEl>
                                        <p:attrNameLst>
                                          <p:attrName>style.visibility</p:attrName>
                                        </p:attrNameLst>
                                      </p:cBhvr>
                                      <p:to>
                                        <p:strVal val="visible"/>
                                      </p:to>
                                    </p:set>
                                    <p:anim to="" calcmode="lin" valueType="num">
                                      <p:cBhvr>
                                        <p:cTn id="27" dur="1" fill="hold"/>
                                        <p:tgtEl>
                                          <p:spTgt spid="10243">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0243">
                                            <p:txEl>
                                              <p:pRg st="4" end="4"/>
                                            </p:txEl>
                                          </p:spTgt>
                                        </p:tgtEl>
                                        <p:attrNameLst>
                                          <p:attrName>style.visibility</p:attrName>
                                        </p:attrNameLst>
                                      </p:cBhvr>
                                      <p:to>
                                        <p:strVal val="visible"/>
                                      </p:to>
                                    </p:set>
                                    <p:anim to="" calcmode="lin" valueType="num">
                                      <p:cBhvr>
                                        <p:cTn id="32" dur="1" fill="hold"/>
                                        <p:tgtEl>
                                          <p:spTgt spid="10243">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0" presetClass="entr" presetSubtype="0"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edge">
                                      <p:cBhvr>
                                        <p:cTn id="3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8674" grpId="0"/>
      <p:bldP spid="10243"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14282" y="71414"/>
            <a:ext cx="8015288" cy="914400"/>
          </a:xfrm>
        </p:spPr>
        <p:txBody>
          <a:bodyPr/>
          <a:lstStyle/>
          <a:p>
            <a:pPr algn="l"/>
            <a:r>
              <a:rPr lang="es-MX" sz="3600" dirty="0" smtClean="0"/>
              <a:t>Transformaciones lineales</a:t>
            </a:r>
            <a:endParaRPr lang="es-ES" sz="3600" dirty="0" smtClean="0"/>
          </a:p>
        </p:txBody>
      </p:sp>
      <p:sp>
        <p:nvSpPr>
          <p:cNvPr id="5" name="4 CuadroTexto"/>
          <p:cNvSpPr txBox="1"/>
          <p:nvPr/>
        </p:nvSpPr>
        <p:spPr>
          <a:xfrm>
            <a:off x="700600" y="1196752"/>
            <a:ext cx="8047864" cy="2154436"/>
          </a:xfrm>
          <a:prstGeom prst="rect">
            <a:avLst/>
          </a:prstGeom>
          <a:noFill/>
        </p:spPr>
        <p:txBody>
          <a:bodyPr wrap="square" rtlCol="0">
            <a:spAutoFit/>
          </a:bodyPr>
          <a:lstStyle/>
          <a:p>
            <a:pPr algn="just"/>
            <a:r>
              <a:rPr lang="es-MX" sz="2400" b="1" dirty="0" smtClean="0"/>
              <a:t>Transformación lineal</a:t>
            </a:r>
          </a:p>
          <a:p>
            <a:pPr algn="just"/>
            <a:r>
              <a:rPr lang="es-MX" sz="2200" dirty="0" smtClean="0"/>
              <a:t>Sea </a:t>
            </a:r>
            <a:r>
              <a:rPr lang="es-MX" sz="2200" b="1" i="1" dirty="0" smtClean="0"/>
              <a:t>V</a:t>
            </a:r>
            <a:r>
              <a:rPr lang="es-MX" sz="2200" dirty="0" smtClean="0"/>
              <a:t> y </a:t>
            </a:r>
            <a:r>
              <a:rPr lang="es-MX" sz="2200" b="1" i="1" dirty="0" smtClean="0"/>
              <a:t>W</a:t>
            </a:r>
            <a:r>
              <a:rPr lang="es-MX" sz="2200" dirty="0" smtClean="0"/>
              <a:t> espacios vectoriales reales. Una </a:t>
            </a:r>
            <a:r>
              <a:rPr lang="es-MX" sz="2200" b="1" dirty="0" smtClean="0"/>
              <a:t>transformación lineal  </a:t>
            </a:r>
            <a:r>
              <a:rPr lang="es-MX" sz="2200" i="1" dirty="0" smtClean="0"/>
              <a:t>T</a:t>
            </a:r>
            <a:r>
              <a:rPr lang="es-MX" sz="2200" dirty="0" smtClean="0"/>
              <a:t> de </a:t>
            </a:r>
            <a:r>
              <a:rPr lang="es-MX" sz="2200" b="1" i="1" dirty="0" smtClean="0"/>
              <a:t>V</a:t>
            </a:r>
            <a:r>
              <a:rPr lang="es-MX" sz="2200" dirty="0" smtClean="0"/>
              <a:t> en </a:t>
            </a:r>
            <a:r>
              <a:rPr lang="es-MX" sz="2200" b="1" i="1" dirty="0" smtClean="0"/>
              <a:t>W</a:t>
            </a:r>
            <a:r>
              <a:rPr lang="es-MX" sz="2200" dirty="0" smtClean="0"/>
              <a:t> en una función que asigna a cada vector v </a:t>
            </a:r>
            <a:r>
              <a:rPr lang="el-GR" sz="2200" dirty="0" smtClean="0"/>
              <a:t>ϵ</a:t>
            </a:r>
            <a:r>
              <a:rPr lang="es-MX" sz="2200" dirty="0" smtClean="0"/>
              <a:t> V un vector único </a:t>
            </a:r>
            <a:r>
              <a:rPr lang="es-MX" sz="2200" b="1" i="1" dirty="0" smtClean="0"/>
              <a:t>Tv</a:t>
            </a:r>
            <a:r>
              <a:rPr lang="es-MX" sz="2200" dirty="0" smtClean="0"/>
              <a:t> </a:t>
            </a:r>
            <a:r>
              <a:rPr lang="el-GR" sz="2200" dirty="0" smtClean="0"/>
              <a:t>ϵ</a:t>
            </a:r>
            <a:r>
              <a:rPr lang="es-MX" sz="2200" dirty="0" smtClean="0"/>
              <a:t> </a:t>
            </a:r>
            <a:r>
              <a:rPr lang="es-MX" sz="2200" b="1" i="1" dirty="0" smtClean="0"/>
              <a:t>W</a:t>
            </a:r>
            <a:r>
              <a:rPr lang="es-MX" sz="2200" dirty="0" smtClean="0"/>
              <a:t> y que satisface, para cada </a:t>
            </a:r>
            <a:r>
              <a:rPr lang="es-MX" sz="2200" b="1" i="1" dirty="0" smtClean="0"/>
              <a:t>u</a:t>
            </a:r>
            <a:r>
              <a:rPr lang="es-MX" sz="2200" dirty="0" smtClean="0"/>
              <a:t> y </a:t>
            </a:r>
            <a:r>
              <a:rPr lang="es-MX" sz="2200" b="1" dirty="0" smtClean="0"/>
              <a:t>v</a:t>
            </a:r>
            <a:r>
              <a:rPr lang="es-MX" sz="2200" dirty="0" smtClean="0"/>
              <a:t> en </a:t>
            </a:r>
            <a:r>
              <a:rPr lang="es-MX" sz="2200" b="1" i="1" dirty="0" smtClean="0"/>
              <a:t>V </a:t>
            </a:r>
            <a:r>
              <a:rPr lang="es-MX" sz="2200" dirty="0"/>
              <a:t>y</a:t>
            </a:r>
            <a:r>
              <a:rPr lang="es-MX" sz="2200" dirty="0" smtClean="0"/>
              <a:t> cada escalar </a:t>
            </a:r>
            <a:r>
              <a:rPr lang="el-GR" sz="2200" dirty="0" smtClean="0"/>
              <a:t>α</a:t>
            </a:r>
            <a:endParaRPr lang="es-MX" sz="2200" dirty="0" smtClean="0"/>
          </a:p>
          <a:p>
            <a:pPr algn="just"/>
            <a:endParaRPr lang="es-MX" sz="2200" dirty="0" smtClean="0"/>
          </a:p>
          <a:p>
            <a:pPr algn="just"/>
            <a:r>
              <a:rPr lang="es-MX" sz="2200" b="1" dirty="0" smtClean="0"/>
              <a:t> </a:t>
            </a:r>
            <a:endParaRPr lang="es-MX" sz="2200" b="1" dirty="0"/>
          </a:p>
        </p:txBody>
      </p:sp>
      <mc:AlternateContent xmlns:mc="http://schemas.openxmlformats.org/markup-compatibility/2006" xmlns:a14="http://schemas.microsoft.com/office/drawing/2010/main">
        <mc:Choice Requires="a14">
          <p:sp>
            <p:nvSpPr>
              <p:cNvPr id="6" name="5 CuadroTexto"/>
              <p:cNvSpPr txBox="1"/>
              <p:nvPr/>
            </p:nvSpPr>
            <p:spPr>
              <a:xfrm>
                <a:off x="3203847" y="2689707"/>
                <a:ext cx="2507353" cy="101566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MX" sz="2000" b="0" i="1" smtClean="0">
                          <a:latin typeface="Cambria Math"/>
                        </a:rPr>
                        <m:t>𝑇</m:t>
                      </m:r>
                      <m:d>
                        <m:dPr>
                          <m:ctrlPr>
                            <a:rPr lang="es-MX" sz="2000" b="0" i="1" smtClean="0">
                              <a:latin typeface="Cambria Math"/>
                            </a:rPr>
                          </m:ctrlPr>
                        </m:dPr>
                        <m:e>
                          <m:r>
                            <a:rPr lang="es-MX" sz="2000" b="0" i="1" smtClean="0">
                              <a:latin typeface="Cambria Math"/>
                            </a:rPr>
                            <m:t>𝑢</m:t>
                          </m:r>
                          <m:r>
                            <a:rPr lang="es-MX" sz="2000" b="0" i="1" smtClean="0">
                              <a:latin typeface="Cambria Math"/>
                            </a:rPr>
                            <m:t>+</m:t>
                          </m:r>
                          <m:r>
                            <a:rPr lang="es-MX" sz="2000" b="0" i="1" smtClean="0">
                              <a:latin typeface="Cambria Math"/>
                            </a:rPr>
                            <m:t>𝑣</m:t>
                          </m:r>
                        </m:e>
                      </m:d>
                      <m:r>
                        <a:rPr lang="es-MX" sz="2000" b="0" i="1" smtClean="0">
                          <a:latin typeface="Cambria Math"/>
                        </a:rPr>
                        <m:t>=</m:t>
                      </m:r>
                      <m:r>
                        <a:rPr lang="es-MX" sz="2000" b="0" i="1" smtClean="0">
                          <a:latin typeface="Cambria Math"/>
                        </a:rPr>
                        <m:t>𝑇𝑢</m:t>
                      </m:r>
                      <m:r>
                        <a:rPr lang="es-MX" sz="2000" b="0" i="1" smtClean="0">
                          <a:latin typeface="Cambria Math"/>
                        </a:rPr>
                        <m:t>+</m:t>
                      </m:r>
                      <m:r>
                        <a:rPr lang="es-MX" sz="2000" b="0" i="1" smtClean="0">
                          <a:latin typeface="Cambria Math"/>
                        </a:rPr>
                        <m:t>𝑇𝑣</m:t>
                      </m:r>
                    </m:oMath>
                  </m:oMathPara>
                </a14:m>
                <a:endParaRPr lang="es-MX" sz="2000" b="0" dirty="0" smtClean="0"/>
              </a:p>
              <a:p>
                <a:endParaRPr lang="es-MX" sz="2000" b="0" dirty="0" smtClean="0"/>
              </a:p>
              <a:p>
                <a:pPr/>
                <a14:m>
                  <m:oMathPara xmlns:m="http://schemas.openxmlformats.org/officeDocument/2006/math">
                    <m:oMathParaPr>
                      <m:jc m:val="centerGroup"/>
                    </m:oMathParaPr>
                    <m:oMath xmlns:m="http://schemas.openxmlformats.org/officeDocument/2006/math">
                      <m:r>
                        <a:rPr lang="es-MX" sz="2000" b="0" i="1" smtClean="0">
                          <a:latin typeface="Cambria Math"/>
                        </a:rPr>
                        <m:t>𝑇</m:t>
                      </m:r>
                      <m:d>
                        <m:dPr>
                          <m:ctrlPr>
                            <a:rPr lang="es-MX" sz="2000" b="0" i="1" smtClean="0">
                              <a:latin typeface="Cambria Math"/>
                            </a:rPr>
                          </m:ctrlPr>
                        </m:dPr>
                        <m:e>
                          <m:r>
                            <m:rPr>
                              <m:sty m:val="p"/>
                            </m:rPr>
                            <a:rPr lang="es-MX" sz="2000" i="1">
                              <a:latin typeface="Cambria Math"/>
                              <a:ea typeface="Cambria Math"/>
                            </a:rPr>
                            <m:t>α</m:t>
                          </m:r>
                          <m:r>
                            <a:rPr lang="es-MX" sz="2000" b="0" i="1" smtClean="0">
                              <a:latin typeface="Cambria Math"/>
                              <a:ea typeface="Cambria Math"/>
                            </a:rPr>
                            <m:t>𝑣</m:t>
                          </m:r>
                        </m:e>
                      </m:d>
                      <m:r>
                        <a:rPr lang="es-MX" sz="2000" b="0" i="1" smtClean="0">
                          <a:latin typeface="Cambria Math"/>
                        </a:rPr>
                        <m:t>=</m:t>
                      </m:r>
                      <m:r>
                        <m:rPr>
                          <m:sty m:val="p"/>
                        </m:rPr>
                        <a:rPr lang="el-GR" sz="2000" b="0" i="1" smtClean="0">
                          <a:latin typeface="Cambria Math"/>
                        </a:rPr>
                        <m:t>α</m:t>
                      </m:r>
                      <m:r>
                        <m:rPr>
                          <m:sty m:val="p"/>
                        </m:rPr>
                        <a:rPr lang="es-MX" sz="2000" b="0" i="0" smtClean="0">
                          <a:latin typeface="Cambria Math"/>
                        </a:rPr>
                        <m:t>Tv</m:t>
                      </m:r>
                    </m:oMath>
                  </m:oMathPara>
                </a14:m>
                <a:endParaRPr lang="es-MX" sz="2000" dirty="0"/>
              </a:p>
            </p:txBody>
          </p:sp>
        </mc:Choice>
        <mc:Fallback xmlns="">
          <p:sp>
            <p:nvSpPr>
              <p:cNvPr id="6" name="5 CuadroTexto"/>
              <p:cNvSpPr txBox="1">
                <a:spLocks noRot="1" noChangeAspect="1" noMove="1" noResize="1" noEditPoints="1" noAdjustHandles="1" noChangeArrowheads="1" noChangeShapeType="1" noTextEdit="1"/>
              </p:cNvSpPr>
              <p:nvPr/>
            </p:nvSpPr>
            <p:spPr>
              <a:xfrm>
                <a:off x="3203847" y="2689707"/>
                <a:ext cx="2507353" cy="1015663"/>
              </a:xfrm>
              <a:prstGeom prst="rect">
                <a:avLst/>
              </a:prstGeom>
              <a:blipFill rotWithShape="1">
                <a:blip r:embed="rId3"/>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 name="1 CuadroTexto"/>
              <p:cNvSpPr txBox="1"/>
              <p:nvPr/>
            </p:nvSpPr>
            <p:spPr>
              <a:xfrm>
                <a:off x="700600" y="3705370"/>
                <a:ext cx="8047864" cy="2492990"/>
              </a:xfrm>
              <a:prstGeom prst="rect">
                <a:avLst/>
              </a:prstGeom>
              <a:noFill/>
            </p:spPr>
            <p:txBody>
              <a:bodyPr wrap="square" rtlCol="0">
                <a:spAutoFit/>
              </a:bodyPr>
              <a:lstStyle/>
              <a:p>
                <a:pPr algn="just"/>
                <a:r>
                  <a:rPr lang="es-MX" sz="2400" b="1" dirty="0"/>
                  <a:t>Propiedades de las  transformaciones lineales</a:t>
                </a:r>
              </a:p>
              <a:p>
                <a:pPr algn="just"/>
                <a:r>
                  <a:rPr lang="es-MX" sz="2200" dirty="0" smtClean="0"/>
                  <a:t>Sea </a:t>
                </a:r>
                <a:r>
                  <a:rPr lang="es-MX" sz="2200" i="1" dirty="0"/>
                  <a:t>T: V→W </a:t>
                </a:r>
                <a:r>
                  <a:rPr lang="es-MX" sz="2200" dirty="0"/>
                  <a:t>una transformación lineal. Entonces para todos los vectores u</a:t>
                </a:r>
                <a:r>
                  <a:rPr lang="es-MX" sz="2200" dirty="0" smtClean="0"/>
                  <a:t>, v</a:t>
                </a:r>
                <a:r>
                  <a:rPr lang="es-MX" sz="2200" dirty="0"/>
                  <a:t>,</a:t>
                </a:r>
                <a14:m>
                  <m:oMath xmlns:m="http://schemas.openxmlformats.org/officeDocument/2006/math">
                    <m:sSub>
                      <m:sSubPr>
                        <m:ctrlPr>
                          <a:rPr lang="es-MX" sz="2200" i="1">
                            <a:latin typeface="Cambria Math"/>
                          </a:rPr>
                        </m:ctrlPr>
                      </m:sSubPr>
                      <m:e>
                        <m:r>
                          <a:rPr lang="es-MX" sz="2200" i="1">
                            <a:latin typeface="Cambria Math"/>
                          </a:rPr>
                          <m:t>𝑣</m:t>
                        </m:r>
                      </m:e>
                      <m:sub>
                        <m:r>
                          <a:rPr lang="es-MX" sz="2200" i="1">
                            <a:latin typeface="Cambria Math"/>
                          </a:rPr>
                          <m:t>1</m:t>
                        </m:r>
                      </m:sub>
                    </m:sSub>
                    <m:r>
                      <a:rPr lang="es-MX" sz="2200" i="1">
                        <a:latin typeface="Cambria Math"/>
                      </a:rPr>
                      <m:t>, </m:t>
                    </m:r>
                    <m:sSub>
                      <m:sSubPr>
                        <m:ctrlPr>
                          <a:rPr lang="es-MX" sz="2200" i="1">
                            <a:latin typeface="Cambria Math"/>
                          </a:rPr>
                        </m:ctrlPr>
                      </m:sSubPr>
                      <m:e>
                        <m:r>
                          <a:rPr lang="es-MX" sz="2200" i="1">
                            <a:latin typeface="Cambria Math"/>
                          </a:rPr>
                          <m:t>𝑣</m:t>
                        </m:r>
                      </m:e>
                      <m:sub>
                        <m:r>
                          <a:rPr lang="es-MX" sz="2200" i="1">
                            <a:latin typeface="Cambria Math"/>
                          </a:rPr>
                          <m:t>2</m:t>
                        </m:r>
                      </m:sub>
                    </m:sSub>
                    <m:r>
                      <a:rPr lang="es-MX" sz="2200" i="1">
                        <a:latin typeface="Cambria Math"/>
                      </a:rPr>
                      <m:t>,….,</m:t>
                    </m:r>
                  </m:oMath>
                </a14:m>
                <a:r>
                  <a:rPr lang="es-MX" sz="2200" dirty="0"/>
                  <a:t> </a:t>
                </a:r>
                <a14:m>
                  <m:oMath xmlns:m="http://schemas.openxmlformats.org/officeDocument/2006/math">
                    <m:sSub>
                      <m:sSubPr>
                        <m:ctrlPr>
                          <a:rPr lang="es-MX" sz="2200" i="1">
                            <a:latin typeface="Cambria Math"/>
                          </a:rPr>
                        </m:ctrlPr>
                      </m:sSubPr>
                      <m:e>
                        <m:r>
                          <a:rPr lang="es-MX" sz="2200" i="1">
                            <a:latin typeface="Cambria Math"/>
                          </a:rPr>
                          <m:t>𝑣</m:t>
                        </m:r>
                      </m:e>
                      <m:sub>
                        <m:r>
                          <a:rPr lang="es-MX" sz="2200" i="1">
                            <a:latin typeface="Cambria Math"/>
                          </a:rPr>
                          <m:t>𝑛</m:t>
                        </m:r>
                      </m:sub>
                    </m:sSub>
                    <m:r>
                      <a:rPr lang="es-MX" sz="2200" i="1">
                        <a:latin typeface="Cambria Math"/>
                      </a:rPr>
                      <m:t> </m:t>
                    </m:r>
                  </m:oMath>
                </a14:m>
                <a:r>
                  <a:rPr lang="es-MX" sz="2200" dirty="0"/>
                  <a:t> en V y todos los escalares  </a:t>
                </a:r>
                <a14:m>
                  <m:oMath xmlns:m="http://schemas.openxmlformats.org/officeDocument/2006/math">
                    <m:sSub>
                      <m:sSubPr>
                        <m:ctrlPr>
                          <a:rPr lang="es-MX" sz="2200" i="1">
                            <a:latin typeface="Cambria Math"/>
                          </a:rPr>
                        </m:ctrlPr>
                      </m:sSubPr>
                      <m:e>
                        <m:r>
                          <m:rPr>
                            <m:sty m:val="p"/>
                          </m:rPr>
                          <a:rPr lang="el-GR" sz="2200" i="1">
                            <a:latin typeface="Cambria Math"/>
                          </a:rPr>
                          <m:t>α</m:t>
                        </m:r>
                      </m:e>
                      <m:sub>
                        <m:r>
                          <a:rPr lang="es-MX" sz="2200" i="1">
                            <a:latin typeface="Cambria Math"/>
                          </a:rPr>
                          <m:t>1</m:t>
                        </m:r>
                      </m:sub>
                    </m:sSub>
                    <m:r>
                      <a:rPr lang="es-MX" sz="2200" i="1">
                        <a:latin typeface="Cambria Math"/>
                      </a:rPr>
                      <m:t>,</m:t>
                    </m:r>
                    <m:sSub>
                      <m:sSubPr>
                        <m:ctrlPr>
                          <a:rPr lang="es-MX" sz="2200" i="1">
                            <a:latin typeface="Cambria Math"/>
                          </a:rPr>
                        </m:ctrlPr>
                      </m:sSubPr>
                      <m:e>
                        <m:r>
                          <m:rPr>
                            <m:sty m:val="p"/>
                          </m:rPr>
                          <a:rPr lang="el-GR" sz="2200" i="1">
                            <a:latin typeface="Cambria Math"/>
                          </a:rPr>
                          <m:t>α</m:t>
                        </m:r>
                      </m:e>
                      <m:sub>
                        <m:r>
                          <a:rPr lang="es-MX" sz="2200" i="1">
                            <a:latin typeface="Cambria Math"/>
                          </a:rPr>
                          <m:t>2</m:t>
                        </m:r>
                      </m:sub>
                    </m:sSub>
                    <m:r>
                      <a:rPr lang="es-MX" sz="2200" i="1">
                        <a:latin typeface="Cambria Math"/>
                      </a:rPr>
                      <m:t>,….,</m:t>
                    </m:r>
                  </m:oMath>
                </a14:m>
                <a:r>
                  <a:rPr lang="es-MX" sz="2200" dirty="0"/>
                  <a:t> </a:t>
                </a:r>
                <a14:m>
                  <m:oMath xmlns:m="http://schemas.openxmlformats.org/officeDocument/2006/math">
                    <m:sSub>
                      <m:sSubPr>
                        <m:ctrlPr>
                          <a:rPr lang="es-MX" sz="2200" i="1">
                            <a:latin typeface="Cambria Math"/>
                          </a:rPr>
                        </m:ctrlPr>
                      </m:sSubPr>
                      <m:e>
                        <m:r>
                          <m:rPr>
                            <m:sty m:val="p"/>
                          </m:rPr>
                          <a:rPr lang="el-GR" sz="2200" i="1">
                            <a:latin typeface="Cambria Math"/>
                          </a:rPr>
                          <m:t>α</m:t>
                        </m:r>
                      </m:e>
                      <m:sub>
                        <m:r>
                          <a:rPr lang="es-MX" sz="2200" i="1">
                            <a:latin typeface="Cambria Math"/>
                          </a:rPr>
                          <m:t>𝑛</m:t>
                        </m:r>
                      </m:sub>
                    </m:sSub>
                    <m:r>
                      <a:rPr lang="es-MX" sz="2200">
                        <a:latin typeface="Cambria Math"/>
                      </a:rPr>
                      <m:t>:</m:t>
                    </m:r>
                  </m:oMath>
                </a14:m>
                <a:endParaRPr lang="es-MX" sz="2200" dirty="0"/>
              </a:p>
              <a:p>
                <a:pPr algn="just"/>
                <a:endParaRPr lang="es-MX" sz="2200" dirty="0"/>
              </a:p>
              <a:p>
                <a:pPr marL="514350" indent="-514350" algn="just">
                  <a:buFont typeface="+mj-lt"/>
                  <a:buAutoNum type="romanUcPeriod"/>
                </a:pPr>
                <a14:m>
                  <m:oMath xmlns:m="http://schemas.openxmlformats.org/officeDocument/2006/math">
                    <m:r>
                      <m:rPr>
                        <m:sty m:val="p"/>
                      </m:rPr>
                      <a:rPr lang="es-MX" sz="2200">
                        <a:latin typeface="Cambria Math"/>
                      </a:rPr>
                      <m:t>T</m:t>
                    </m:r>
                    <m:r>
                      <a:rPr lang="es-MX" sz="2200">
                        <a:latin typeface="Cambria Math"/>
                      </a:rPr>
                      <m:t>(0)=0</m:t>
                    </m:r>
                  </m:oMath>
                </a14:m>
                <a:endParaRPr lang="es-MX" sz="2200" dirty="0"/>
              </a:p>
              <a:p>
                <a:pPr marL="400050" indent="-400050">
                  <a:buAutoNum type="romanUcPeriod" startAt="2"/>
                </a:pPr>
                <a:r>
                  <a:rPr lang="es-MX" sz="2200" dirty="0" smtClean="0"/>
                  <a:t>  </a:t>
                </a:r>
                <a14:m>
                  <m:oMath xmlns:m="http://schemas.openxmlformats.org/officeDocument/2006/math">
                    <m:r>
                      <m:rPr>
                        <m:sty m:val="p"/>
                      </m:rPr>
                      <a:rPr lang="es-MX" sz="2200">
                        <a:latin typeface="Cambria Math"/>
                      </a:rPr>
                      <m:t>T</m:t>
                    </m:r>
                    <m:d>
                      <m:dPr>
                        <m:ctrlPr>
                          <a:rPr lang="es-MX" sz="2200" i="1">
                            <a:latin typeface="Cambria Math"/>
                          </a:rPr>
                        </m:ctrlPr>
                      </m:dPr>
                      <m:e>
                        <m:r>
                          <m:rPr>
                            <m:sty m:val="p"/>
                          </m:rPr>
                          <a:rPr lang="es-MX" sz="2200">
                            <a:latin typeface="Cambria Math"/>
                          </a:rPr>
                          <m:t>u</m:t>
                        </m:r>
                        <m:r>
                          <a:rPr lang="es-MX" sz="2200">
                            <a:latin typeface="Cambria Math"/>
                          </a:rPr>
                          <m:t>−</m:t>
                        </m:r>
                        <m:r>
                          <m:rPr>
                            <m:sty m:val="p"/>
                          </m:rPr>
                          <a:rPr lang="es-MX" sz="2200">
                            <a:latin typeface="Cambria Math"/>
                          </a:rPr>
                          <m:t>v</m:t>
                        </m:r>
                      </m:e>
                    </m:d>
                    <m:r>
                      <a:rPr lang="es-MX" sz="2200">
                        <a:latin typeface="Cambria Math"/>
                      </a:rPr>
                      <m:t>=</m:t>
                    </m:r>
                    <m:r>
                      <m:rPr>
                        <m:sty m:val="p"/>
                      </m:rPr>
                      <a:rPr lang="es-MX" sz="2200">
                        <a:latin typeface="Cambria Math"/>
                      </a:rPr>
                      <m:t>Tu</m:t>
                    </m:r>
                    <m:r>
                      <a:rPr lang="es-MX" sz="2200">
                        <a:latin typeface="Cambria Math"/>
                      </a:rPr>
                      <m:t>−</m:t>
                    </m:r>
                    <m:r>
                      <m:rPr>
                        <m:sty m:val="p"/>
                      </m:rPr>
                      <a:rPr lang="es-MX" sz="2200">
                        <a:latin typeface="Cambria Math"/>
                      </a:rPr>
                      <m:t>Tv</m:t>
                    </m:r>
                  </m:oMath>
                </a14:m>
                <a:endParaRPr lang="es-MX" sz="2200" dirty="0"/>
              </a:p>
              <a:p>
                <a:pPr marL="400050" indent="-400050">
                  <a:buAutoNum type="romanUcPeriod" startAt="2"/>
                </a:pPr>
                <a:r>
                  <a:rPr lang="es-MX" sz="2200" dirty="0" smtClean="0"/>
                  <a:t>  </a:t>
                </a:r>
                <a14:m>
                  <m:oMath xmlns:m="http://schemas.openxmlformats.org/officeDocument/2006/math">
                    <m:r>
                      <m:rPr>
                        <m:sty m:val="p"/>
                      </m:rPr>
                      <a:rPr lang="es-MX" sz="2200">
                        <a:latin typeface="Cambria Math"/>
                      </a:rPr>
                      <m:t>T</m:t>
                    </m:r>
                    <m:d>
                      <m:dPr>
                        <m:ctrlPr>
                          <a:rPr lang="es-MX" sz="2200" i="1">
                            <a:latin typeface="Cambria Math"/>
                          </a:rPr>
                        </m:ctrlPr>
                      </m:dPr>
                      <m:e>
                        <m:sSub>
                          <m:sSubPr>
                            <m:ctrlPr>
                              <a:rPr lang="es-MX" sz="2200" i="1">
                                <a:latin typeface="Cambria Math"/>
                              </a:rPr>
                            </m:ctrlPr>
                          </m:sSubPr>
                          <m:e>
                            <m:r>
                              <m:rPr>
                                <m:sty m:val="p"/>
                              </m:rPr>
                              <a:rPr lang="el-GR" sz="2200">
                                <a:latin typeface="Cambria Math"/>
                              </a:rPr>
                              <m:t>α</m:t>
                            </m:r>
                          </m:e>
                          <m:sub>
                            <m:r>
                              <a:rPr lang="es-MX" sz="2200">
                                <a:latin typeface="Cambria Math"/>
                              </a:rPr>
                              <m:t>1</m:t>
                            </m:r>
                          </m:sub>
                        </m:sSub>
                        <m:sSub>
                          <m:sSubPr>
                            <m:ctrlPr>
                              <a:rPr lang="es-MX" sz="2200" i="1">
                                <a:latin typeface="Cambria Math"/>
                              </a:rPr>
                            </m:ctrlPr>
                          </m:sSubPr>
                          <m:e>
                            <m:r>
                              <m:rPr>
                                <m:sty m:val="p"/>
                              </m:rPr>
                              <a:rPr lang="es-MX" sz="2200">
                                <a:latin typeface="Cambria Math"/>
                              </a:rPr>
                              <m:t>V</m:t>
                            </m:r>
                          </m:e>
                          <m:sub>
                            <m:r>
                              <a:rPr lang="es-MX" sz="2200">
                                <a:latin typeface="Cambria Math"/>
                              </a:rPr>
                              <m:t>1</m:t>
                            </m:r>
                          </m:sub>
                        </m:sSub>
                        <m:r>
                          <a:rPr lang="es-MX" sz="2200">
                            <a:latin typeface="Cambria Math"/>
                          </a:rPr>
                          <m:t>+</m:t>
                        </m:r>
                        <m:sSub>
                          <m:sSubPr>
                            <m:ctrlPr>
                              <a:rPr lang="es-MX" sz="2200" i="1">
                                <a:latin typeface="Cambria Math"/>
                              </a:rPr>
                            </m:ctrlPr>
                          </m:sSubPr>
                          <m:e>
                            <m:r>
                              <m:rPr>
                                <m:sty m:val="p"/>
                              </m:rPr>
                              <a:rPr lang="el-GR" sz="2200">
                                <a:latin typeface="Cambria Math"/>
                              </a:rPr>
                              <m:t>α</m:t>
                            </m:r>
                          </m:e>
                          <m:sub>
                            <m:r>
                              <a:rPr lang="es-MX" sz="2200">
                                <a:latin typeface="Cambria Math"/>
                              </a:rPr>
                              <m:t>2</m:t>
                            </m:r>
                          </m:sub>
                        </m:sSub>
                        <m:sSub>
                          <m:sSubPr>
                            <m:ctrlPr>
                              <a:rPr lang="es-MX" sz="2200" i="1">
                                <a:latin typeface="Cambria Math"/>
                              </a:rPr>
                            </m:ctrlPr>
                          </m:sSubPr>
                          <m:e>
                            <m:r>
                              <m:rPr>
                                <m:sty m:val="p"/>
                              </m:rPr>
                              <a:rPr lang="es-MX" sz="2200">
                                <a:latin typeface="Cambria Math"/>
                              </a:rPr>
                              <m:t>v</m:t>
                            </m:r>
                          </m:e>
                          <m:sub>
                            <m:r>
                              <a:rPr lang="es-MX" sz="2200">
                                <a:latin typeface="Cambria Math"/>
                              </a:rPr>
                              <m:t>2</m:t>
                            </m:r>
                          </m:sub>
                        </m:sSub>
                        <m:r>
                          <a:rPr lang="es-MX" sz="2200">
                            <a:latin typeface="Cambria Math"/>
                          </a:rPr>
                          <m:t>+…+</m:t>
                        </m:r>
                        <m:sSub>
                          <m:sSubPr>
                            <m:ctrlPr>
                              <a:rPr lang="es-MX" sz="2200" i="1">
                                <a:latin typeface="Cambria Math"/>
                              </a:rPr>
                            </m:ctrlPr>
                          </m:sSubPr>
                          <m:e>
                            <m:r>
                              <m:rPr>
                                <m:sty m:val="p"/>
                              </m:rPr>
                              <a:rPr lang="el-GR" sz="2200">
                                <a:latin typeface="Cambria Math"/>
                              </a:rPr>
                              <m:t>α</m:t>
                            </m:r>
                          </m:e>
                          <m:sub>
                            <m:r>
                              <m:rPr>
                                <m:sty m:val="p"/>
                              </m:rPr>
                              <a:rPr lang="es-MX" sz="2200">
                                <a:latin typeface="Cambria Math"/>
                              </a:rPr>
                              <m:t>n</m:t>
                            </m:r>
                          </m:sub>
                        </m:sSub>
                        <m:sSub>
                          <m:sSubPr>
                            <m:ctrlPr>
                              <a:rPr lang="es-MX" sz="2200" i="1">
                                <a:latin typeface="Cambria Math"/>
                              </a:rPr>
                            </m:ctrlPr>
                          </m:sSubPr>
                          <m:e>
                            <m:r>
                              <m:rPr>
                                <m:sty m:val="p"/>
                              </m:rPr>
                              <a:rPr lang="es-MX" sz="2200">
                                <a:latin typeface="Cambria Math"/>
                              </a:rPr>
                              <m:t>V</m:t>
                            </m:r>
                          </m:e>
                          <m:sub>
                            <m:r>
                              <m:rPr>
                                <m:sty m:val="p"/>
                              </m:rPr>
                              <a:rPr lang="es-MX" sz="2200">
                                <a:latin typeface="Cambria Math"/>
                              </a:rPr>
                              <m:t>n</m:t>
                            </m:r>
                          </m:sub>
                        </m:sSub>
                      </m:e>
                    </m:d>
                    <m:r>
                      <a:rPr lang="es-MX" sz="2200" i="1">
                        <a:latin typeface="Cambria Math"/>
                      </a:rPr>
                      <m:t>=</m:t>
                    </m:r>
                    <m:sSub>
                      <m:sSubPr>
                        <m:ctrlPr>
                          <a:rPr lang="es-MX" sz="2200" i="1">
                            <a:latin typeface="Cambria Math"/>
                          </a:rPr>
                        </m:ctrlPr>
                      </m:sSubPr>
                      <m:e>
                        <m:r>
                          <m:rPr>
                            <m:sty m:val="p"/>
                          </m:rPr>
                          <a:rPr lang="el-GR" sz="2200" i="1">
                            <a:latin typeface="Cambria Math"/>
                          </a:rPr>
                          <m:t>α</m:t>
                        </m:r>
                      </m:e>
                      <m:sub>
                        <m:r>
                          <a:rPr lang="es-MX" sz="2200" i="1">
                            <a:latin typeface="Cambria Math"/>
                          </a:rPr>
                          <m:t>1</m:t>
                        </m:r>
                      </m:sub>
                    </m:sSub>
                    <m:sSub>
                      <m:sSubPr>
                        <m:ctrlPr>
                          <a:rPr lang="es-MX" sz="2200" i="1">
                            <a:latin typeface="Cambria Math"/>
                          </a:rPr>
                        </m:ctrlPr>
                      </m:sSubPr>
                      <m:e>
                        <m:r>
                          <a:rPr lang="es-MX" sz="2200" i="1">
                            <a:latin typeface="Cambria Math"/>
                          </a:rPr>
                          <m:t>𝑇𝑣</m:t>
                        </m:r>
                      </m:e>
                      <m:sub>
                        <m:r>
                          <a:rPr lang="es-MX" sz="2200" i="1">
                            <a:latin typeface="Cambria Math"/>
                          </a:rPr>
                          <m:t>1</m:t>
                        </m:r>
                      </m:sub>
                    </m:sSub>
                    <m:r>
                      <a:rPr lang="es-MX" sz="2200" i="1">
                        <a:latin typeface="Cambria Math"/>
                      </a:rPr>
                      <m:t>+</m:t>
                    </m:r>
                    <m:sSub>
                      <m:sSubPr>
                        <m:ctrlPr>
                          <a:rPr lang="es-MX" sz="2200" i="1">
                            <a:latin typeface="Cambria Math"/>
                          </a:rPr>
                        </m:ctrlPr>
                      </m:sSubPr>
                      <m:e>
                        <m:r>
                          <m:rPr>
                            <m:sty m:val="p"/>
                          </m:rPr>
                          <a:rPr lang="el-GR" sz="2200" i="1">
                            <a:latin typeface="Cambria Math"/>
                          </a:rPr>
                          <m:t>α</m:t>
                        </m:r>
                      </m:e>
                      <m:sub>
                        <m:r>
                          <a:rPr lang="es-MX" sz="2200" i="1">
                            <a:latin typeface="Cambria Math"/>
                          </a:rPr>
                          <m:t>2</m:t>
                        </m:r>
                      </m:sub>
                    </m:sSub>
                    <m:sSub>
                      <m:sSubPr>
                        <m:ctrlPr>
                          <a:rPr lang="es-MX" sz="2200" i="1">
                            <a:latin typeface="Cambria Math"/>
                          </a:rPr>
                        </m:ctrlPr>
                      </m:sSubPr>
                      <m:e>
                        <m:r>
                          <a:rPr lang="es-MX" sz="2200" i="1">
                            <a:latin typeface="Cambria Math"/>
                          </a:rPr>
                          <m:t>𝑇𝑣</m:t>
                        </m:r>
                      </m:e>
                      <m:sub>
                        <m:r>
                          <a:rPr lang="es-MX" sz="2200" i="1">
                            <a:latin typeface="Cambria Math"/>
                          </a:rPr>
                          <m:t>2</m:t>
                        </m:r>
                      </m:sub>
                    </m:sSub>
                    <m:r>
                      <a:rPr lang="es-MX" sz="2200" i="1">
                        <a:latin typeface="Cambria Math"/>
                      </a:rPr>
                      <m:t>+…+</m:t>
                    </m:r>
                    <m:sSub>
                      <m:sSubPr>
                        <m:ctrlPr>
                          <a:rPr lang="es-MX" sz="2200" i="1">
                            <a:latin typeface="Cambria Math"/>
                          </a:rPr>
                        </m:ctrlPr>
                      </m:sSubPr>
                      <m:e>
                        <m:r>
                          <m:rPr>
                            <m:sty m:val="p"/>
                          </m:rPr>
                          <a:rPr lang="el-GR" sz="2200" i="1">
                            <a:latin typeface="Cambria Math"/>
                          </a:rPr>
                          <m:t>α</m:t>
                        </m:r>
                      </m:e>
                      <m:sub>
                        <m:r>
                          <a:rPr lang="es-MX" sz="2200" i="1">
                            <a:latin typeface="Cambria Math"/>
                          </a:rPr>
                          <m:t>𝑛</m:t>
                        </m:r>
                      </m:sub>
                    </m:sSub>
                    <m:sSub>
                      <m:sSubPr>
                        <m:ctrlPr>
                          <a:rPr lang="es-MX" sz="2200" i="1">
                            <a:latin typeface="Cambria Math"/>
                          </a:rPr>
                        </m:ctrlPr>
                      </m:sSubPr>
                      <m:e>
                        <m:r>
                          <a:rPr lang="es-MX" sz="2200" i="1">
                            <a:latin typeface="Cambria Math"/>
                          </a:rPr>
                          <m:t>𝑇𝑣</m:t>
                        </m:r>
                      </m:e>
                      <m:sub>
                        <m:r>
                          <a:rPr lang="es-MX" sz="2200" i="1">
                            <a:latin typeface="Cambria Math"/>
                          </a:rPr>
                          <m:t>𝑛</m:t>
                        </m:r>
                      </m:sub>
                    </m:sSub>
                  </m:oMath>
                </a14:m>
                <a:endParaRPr lang="es-MX" dirty="0"/>
              </a:p>
            </p:txBody>
          </p:sp>
        </mc:Choice>
        <mc:Fallback xmlns="">
          <p:sp>
            <p:nvSpPr>
              <p:cNvPr id="2" name="1 CuadroTexto"/>
              <p:cNvSpPr txBox="1">
                <a:spLocks noRot="1" noChangeAspect="1" noMove="1" noResize="1" noEditPoints="1" noAdjustHandles="1" noChangeArrowheads="1" noChangeShapeType="1" noTextEdit="1"/>
              </p:cNvSpPr>
              <p:nvPr/>
            </p:nvSpPr>
            <p:spPr>
              <a:xfrm>
                <a:off x="700600" y="3705370"/>
                <a:ext cx="8047864" cy="2492990"/>
              </a:xfrm>
              <a:prstGeom prst="rect">
                <a:avLst/>
              </a:prstGeom>
              <a:blipFill rotWithShape="1">
                <a:blip r:embed="rId4"/>
                <a:stretch>
                  <a:fillRect l="-1212" t="-1956" r="-985" b="-4156"/>
                </a:stretch>
              </a:blipFill>
            </p:spPr>
            <p:txBody>
              <a:bodyPr/>
              <a:lstStyle/>
              <a:p>
                <a:r>
                  <a:rPr lang="es-MX">
                    <a:noFill/>
                  </a:rPr>
                  <a:t> </a:t>
                </a:r>
              </a:p>
            </p:txBody>
          </p:sp>
        </mc:Fallback>
      </mc:AlternateContent>
    </p:spTree>
    <p:extLst>
      <p:ext uri="{BB962C8B-B14F-4D97-AF65-F5344CB8AC3E}">
        <p14:creationId xmlns:p14="http://schemas.microsoft.com/office/powerpoint/2010/main" val="3638937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214282" y="71414"/>
            <a:ext cx="8015288" cy="914400"/>
          </a:xfrm>
        </p:spPr>
        <p:txBody>
          <a:bodyPr/>
          <a:lstStyle/>
          <a:p>
            <a:pPr algn="l"/>
            <a:r>
              <a:rPr lang="es-MX" sz="3600" dirty="0" smtClean="0"/>
              <a:t>Transformaciones lineales</a:t>
            </a:r>
            <a:endParaRPr lang="es-ES" sz="3600" dirty="0" smtClean="0"/>
          </a:p>
        </p:txBody>
      </p:sp>
      <mc:AlternateContent xmlns:mc="http://schemas.openxmlformats.org/markup-compatibility/2006" xmlns:a14="http://schemas.microsoft.com/office/drawing/2010/main">
        <mc:Choice Requires="a14">
          <p:sp>
            <p:nvSpPr>
              <p:cNvPr id="4" name="3 CuadroTexto"/>
              <p:cNvSpPr txBox="1"/>
              <p:nvPr/>
            </p:nvSpPr>
            <p:spPr>
              <a:xfrm>
                <a:off x="755576" y="1340768"/>
                <a:ext cx="7704856" cy="2351285"/>
              </a:xfrm>
              <a:prstGeom prst="rect">
                <a:avLst/>
              </a:prstGeom>
              <a:noFill/>
            </p:spPr>
            <p:txBody>
              <a:bodyPr wrap="square" rtlCol="0">
                <a:spAutoFit/>
              </a:bodyPr>
              <a:lstStyle/>
              <a:p>
                <a:pPr algn="just"/>
                <a:r>
                  <a:rPr lang="es-MX" sz="2400" b="1" dirty="0" smtClean="0"/>
                  <a:t>Ejemplos: (</a:t>
                </a:r>
                <a:r>
                  <a:rPr lang="es-MX" sz="2400" b="1" dirty="0"/>
                  <a:t>Transformación de </a:t>
                </a:r>
                <a:r>
                  <a:rPr lang="es-MX" sz="2400" b="1" dirty="0" smtClean="0"/>
                  <a:t>reflexión )</a:t>
                </a:r>
                <a:endParaRPr lang="es-MX" sz="2400" b="1" dirty="0"/>
              </a:p>
              <a:p>
                <a:pPr algn="just"/>
                <a:endParaRPr lang="es-MX" sz="2400" b="1" dirty="0" smtClean="0"/>
              </a:p>
              <a:p>
                <a:pPr algn="just"/>
                <a:r>
                  <a:rPr lang="es-MX" sz="2200" dirty="0" smtClean="0"/>
                  <a:t>Sea</a:t>
                </a:r>
                <a:r>
                  <a:rPr lang="es-MX" sz="2200" b="1" dirty="0" smtClean="0"/>
                  <a:t> </a:t>
                </a:r>
                <a:r>
                  <a:rPr lang="es-MX" sz="2200" i="1" dirty="0" smtClean="0"/>
                  <a:t>T:</a:t>
                </a:r>
                <a14:m>
                  <m:oMath xmlns:m="http://schemas.openxmlformats.org/officeDocument/2006/math">
                    <m:sSup>
                      <m:sSupPr>
                        <m:ctrlPr>
                          <a:rPr lang="es-MX" sz="2200" i="1" smtClean="0">
                            <a:latin typeface="Cambria Math"/>
                          </a:rPr>
                        </m:ctrlPr>
                      </m:sSupPr>
                      <m:e>
                        <m:r>
                          <a:rPr lang="es-MX" sz="2200" b="0" i="1" smtClean="0">
                            <a:latin typeface="Cambria Math"/>
                          </a:rPr>
                          <m:t> </m:t>
                        </m:r>
                        <m:r>
                          <a:rPr lang="es-MX" sz="2200" b="0" i="1" smtClean="0">
                            <a:latin typeface="Cambria Math"/>
                          </a:rPr>
                          <m:t>𝑅</m:t>
                        </m:r>
                      </m:e>
                      <m:sup>
                        <m:r>
                          <a:rPr lang="es-MX" sz="2200" b="0" i="1" smtClean="0">
                            <a:latin typeface="Cambria Math"/>
                          </a:rPr>
                          <m:t>2</m:t>
                        </m:r>
                      </m:sup>
                    </m:sSup>
                    <m:r>
                      <a:rPr lang="es-MX" sz="2200" i="1" smtClean="0">
                        <a:latin typeface="Cambria Math"/>
                      </a:rPr>
                      <m:t>→</m:t>
                    </m:r>
                    <m:sSup>
                      <m:sSupPr>
                        <m:ctrlPr>
                          <a:rPr lang="es-MX" sz="2200" i="1">
                            <a:latin typeface="Cambria Math"/>
                          </a:rPr>
                        </m:ctrlPr>
                      </m:sSupPr>
                      <m:e>
                        <m:r>
                          <a:rPr lang="es-MX" sz="2200" i="1">
                            <a:latin typeface="Cambria Math"/>
                          </a:rPr>
                          <m:t>𝑅</m:t>
                        </m:r>
                      </m:e>
                      <m:sup>
                        <m:r>
                          <a:rPr lang="es-MX" sz="2200" i="1">
                            <a:latin typeface="Cambria Math"/>
                          </a:rPr>
                          <m:t>2</m:t>
                        </m:r>
                      </m:sup>
                    </m:sSup>
                  </m:oMath>
                </a14:m>
                <a:r>
                  <a:rPr lang="es-MX" sz="2200" i="1" dirty="0" smtClean="0"/>
                  <a:t> </a:t>
                </a:r>
                <a:r>
                  <a:rPr lang="es-MX" sz="2200" dirty="0" smtClean="0"/>
                  <a:t>definida por </a:t>
                </a:r>
                <a14:m>
                  <m:oMath xmlns:m="http://schemas.openxmlformats.org/officeDocument/2006/math">
                    <m:r>
                      <a:rPr lang="es-MX" sz="2200" b="0" i="1" smtClean="0">
                        <a:latin typeface="Cambria Math"/>
                      </a:rPr>
                      <m:t>𝑇</m:t>
                    </m:r>
                    <m:d>
                      <m:dPr>
                        <m:ctrlPr>
                          <a:rPr lang="es-MX" sz="2200" b="0" i="1" smtClean="0">
                            <a:latin typeface="Cambria Math"/>
                          </a:rPr>
                        </m:ctrlPr>
                      </m:dPr>
                      <m:e>
                        <m:m>
                          <m:mPr>
                            <m:mcs>
                              <m:mc>
                                <m:mcPr>
                                  <m:count m:val="1"/>
                                  <m:mcJc m:val="center"/>
                                </m:mcPr>
                              </m:mc>
                            </m:mcs>
                            <m:ctrlPr>
                              <a:rPr lang="es-MX" sz="2200" b="0" i="1" smtClean="0">
                                <a:latin typeface="Cambria Math"/>
                              </a:rPr>
                            </m:ctrlPr>
                          </m:mPr>
                          <m:mr>
                            <m:e>
                              <m:r>
                                <m:rPr>
                                  <m:brk m:alnAt="7"/>
                                </m:rPr>
                                <a:rPr lang="es-MX" sz="2200" b="0" i="1" smtClean="0">
                                  <a:latin typeface="Cambria Math"/>
                                </a:rPr>
                                <m:t>𝑥</m:t>
                              </m:r>
                            </m:e>
                          </m:mr>
                          <m:mr>
                            <m:e>
                              <m:r>
                                <a:rPr lang="es-MX" sz="2200" b="0" i="1" smtClean="0">
                                  <a:latin typeface="Cambria Math"/>
                                </a:rPr>
                                <m:t>𝑦</m:t>
                              </m:r>
                            </m:e>
                          </m:mr>
                        </m:m>
                      </m:e>
                    </m:d>
                    <m:r>
                      <a:rPr lang="es-MX" sz="2200" b="0" i="1" smtClean="0">
                        <a:latin typeface="Cambria Math"/>
                      </a:rPr>
                      <m:t>= </m:t>
                    </m:r>
                    <m:d>
                      <m:dPr>
                        <m:ctrlPr>
                          <a:rPr lang="es-MX" sz="2200" b="0" i="1" smtClean="0">
                            <a:latin typeface="Cambria Math"/>
                          </a:rPr>
                        </m:ctrlPr>
                      </m:dPr>
                      <m:e>
                        <m:m>
                          <m:mPr>
                            <m:mcs>
                              <m:mc>
                                <m:mcPr>
                                  <m:count m:val="1"/>
                                  <m:mcJc m:val="center"/>
                                </m:mcPr>
                              </m:mc>
                            </m:mcs>
                            <m:ctrlPr>
                              <a:rPr lang="es-MX" sz="2200" b="0" i="1" smtClean="0">
                                <a:latin typeface="Cambria Math"/>
                              </a:rPr>
                            </m:ctrlPr>
                          </m:mPr>
                          <m:mr>
                            <m:e>
                              <m:r>
                                <m:rPr>
                                  <m:brk m:alnAt="7"/>
                                </m:rPr>
                                <a:rPr lang="es-MX" sz="2200" b="0" i="1" smtClean="0">
                                  <a:latin typeface="Cambria Math"/>
                                </a:rPr>
                                <m:t>−</m:t>
                              </m:r>
                              <m:r>
                                <a:rPr lang="es-MX" sz="2200" b="0" i="1" smtClean="0">
                                  <a:latin typeface="Cambria Math"/>
                                </a:rPr>
                                <m:t>𝑥</m:t>
                              </m:r>
                            </m:e>
                          </m:mr>
                          <m:mr>
                            <m:e>
                              <m:r>
                                <a:rPr lang="es-MX" sz="2200" b="0" i="1" smtClean="0">
                                  <a:latin typeface="Cambria Math"/>
                                </a:rPr>
                                <m:t>𝑦</m:t>
                              </m:r>
                            </m:e>
                          </m:mr>
                        </m:m>
                      </m:e>
                    </m:d>
                  </m:oMath>
                </a14:m>
                <a:r>
                  <a:rPr lang="es-MX" sz="2200" dirty="0" smtClean="0"/>
                  <a:t>. Es fácil verificar que T es lineal. En términos geométricos , T toma un valor en </a:t>
                </a:r>
                <a14:m>
                  <m:oMath xmlns:m="http://schemas.openxmlformats.org/officeDocument/2006/math">
                    <m:sSup>
                      <m:sSupPr>
                        <m:ctrlPr>
                          <a:rPr lang="es-MX" sz="2200" i="1" smtClean="0">
                            <a:latin typeface="Cambria Math"/>
                          </a:rPr>
                        </m:ctrlPr>
                      </m:sSupPr>
                      <m:e>
                        <m:r>
                          <a:rPr lang="es-MX" sz="2200" b="0" i="1" smtClean="0">
                            <a:latin typeface="Cambria Math"/>
                          </a:rPr>
                          <m:t>𝑅</m:t>
                        </m:r>
                      </m:e>
                      <m:sup>
                        <m:r>
                          <a:rPr lang="es-MX" sz="2200" b="0" i="1" smtClean="0">
                            <a:latin typeface="Cambria Math"/>
                          </a:rPr>
                          <m:t>2</m:t>
                        </m:r>
                      </m:sup>
                    </m:sSup>
                  </m:oMath>
                </a14:m>
                <a:r>
                  <a:rPr lang="es-MX" sz="2200" dirty="0" smtClean="0"/>
                  <a:t> y lo refleja respecto al eje </a:t>
                </a:r>
                <a:r>
                  <a:rPr lang="es-MX" sz="2200" i="1" dirty="0" smtClean="0"/>
                  <a:t>y </a:t>
                </a:r>
              </a:p>
              <a:p>
                <a:pPr algn="just"/>
                <a:endParaRPr lang="es-MX" dirty="0"/>
              </a:p>
            </p:txBody>
          </p:sp>
        </mc:Choice>
        <mc:Fallback xmlns="">
          <p:sp>
            <p:nvSpPr>
              <p:cNvPr id="4" name="3 CuadroTexto"/>
              <p:cNvSpPr txBox="1">
                <a:spLocks noRot="1" noChangeAspect="1" noMove="1" noResize="1" noEditPoints="1" noAdjustHandles="1" noChangeArrowheads="1" noChangeShapeType="1" noTextEdit="1"/>
              </p:cNvSpPr>
              <p:nvPr/>
            </p:nvSpPr>
            <p:spPr>
              <a:xfrm>
                <a:off x="755576" y="1340768"/>
                <a:ext cx="7704856" cy="2351285"/>
              </a:xfrm>
              <a:prstGeom prst="rect">
                <a:avLst/>
              </a:prstGeom>
              <a:blipFill rotWithShape="1">
                <a:blip r:embed="rId2"/>
                <a:stretch>
                  <a:fillRect l="-1266" t="-2073" r="-1028"/>
                </a:stretch>
              </a:blipFill>
            </p:spPr>
            <p:txBody>
              <a:bodyPr/>
              <a:lstStyle/>
              <a:p>
                <a:r>
                  <a:rPr lang="es-MX">
                    <a:noFill/>
                  </a:rPr>
                  <a:t> </a:t>
                </a:r>
              </a:p>
            </p:txBody>
          </p:sp>
        </mc:Fallback>
      </mc:AlternateContent>
      <p:cxnSp>
        <p:nvCxnSpPr>
          <p:cNvPr id="14" name="13 Conector recto de flecha"/>
          <p:cNvCxnSpPr/>
          <p:nvPr/>
        </p:nvCxnSpPr>
        <p:spPr>
          <a:xfrm>
            <a:off x="1331640" y="5301208"/>
            <a:ext cx="25202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p:nvPr/>
        </p:nvCxnSpPr>
        <p:spPr>
          <a:xfrm flipV="1">
            <a:off x="2483768" y="3861048"/>
            <a:ext cx="0" cy="17296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24 Conector recto de flecha"/>
          <p:cNvCxnSpPr/>
          <p:nvPr/>
        </p:nvCxnSpPr>
        <p:spPr>
          <a:xfrm flipV="1">
            <a:off x="2591780" y="4581128"/>
            <a:ext cx="1116124"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40 Conector recto de flecha"/>
          <p:cNvCxnSpPr/>
          <p:nvPr/>
        </p:nvCxnSpPr>
        <p:spPr>
          <a:xfrm flipV="1">
            <a:off x="6176969" y="3861048"/>
            <a:ext cx="0" cy="17296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44 Conector recto de flecha"/>
          <p:cNvCxnSpPr/>
          <p:nvPr/>
        </p:nvCxnSpPr>
        <p:spPr>
          <a:xfrm flipH="1" flipV="1">
            <a:off x="4932040" y="4581128"/>
            <a:ext cx="1224136"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9" name="48 CuadroTexto"/>
          <p:cNvSpPr txBox="1"/>
          <p:nvPr/>
        </p:nvSpPr>
        <p:spPr>
          <a:xfrm>
            <a:off x="2303748" y="3526044"/>
            <a:ext cx="288032" cy="400110"/>
          </a:xfrm>
          <a:prstGeom prst="rect">
            <a:avLst/>
          </a:prstGeom>
          <a:noFill/>
        </p:spPr>
        <p:txBody>
          <a:bodyPr wrap="square" rtlCol="0">
            <a:spAutoFit/>
          </a:bodyPr>
          <a:lstStyle/>
          <a:p>
            <a:r>
              <a:rPr lang="es-MX" sz="2000" i="1" dirty="0" smtClean="0"/>
              <a:t>y</a:t>
            </a:r>
            <a:endParaRPr lang="es-MX" sz="2000" i="1" dirty="0"/>
          </a:p>
        </p:txBody>
      </p:sp>
      <p:sp>
        <p:nvSpPr>
          <p:cNvPr id="50" name="49 CuadroTexto"/>
          <p:cNvSpPr txBox="1"/>
          <p:nvPr/>
        </p:nvSpPr>
        <p:spPr>
          <a:xfrm>
            <a:off x="6032953" y="3528319"/>
            <a:ext cx="288032" cy="400110"/>
          </a:xfrm>
          <a:prstGeom prst="rect">
            <a:avLst/>
          </a:prstGeom>
          <a:noFill/>
        </p:spPr>
        <p:txBody>
          <a:bodyPr wrap="square" rtlCol="0">
            <a:spAutoFit/>
          </a:bodyPr>
          <a:lstStyle/>
          <a:p>
            <a:r>
              <a:rPr lang="es-MX" sz="2000" i="1" dirty="0" smtClean="0"/>
              <a:t>y</a:t>
            </a:r>
            <a:endParaRPr lang="es-MX" sz="2000" i="1" dirty="0"/>
          </a:p>
        </p:txBody>
      </p:sp>
      <p:cxnSp>
        <p:nvCxnSpPr>
          <p:cNvPr id="52" name="51 Conector recto de flecha"/>
          <p:cNvCxnSpPr/>
          <p:nvPr/>
        </p:nvCxnSpPr>
        <p:spPr>
          <a:xfrm>
            <a:off x="4734018" y="5301208"/>
            <a:ext cx="284431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4" name="53 CuadroTexto"/>
          <p:cNvSpPr txBox="1"/>
          <p:nvPr/>
        </p:nvSpPr>
        <p:spPr>
          <a:xfrm>
            <a:off x="3851920" y="5101153"/>
            <a:ext cx="288032" cy="400110"/>
          </a:xfrm>
          <a:prstGeom prst="rect">
            <a:avLst/>
          </a:prstGeom>
          <a:noFill/>
        </p:spPr>
        <p:txBody>
          <a:bodyPr wrap="square" rtlCol="0">
            <a:spAutoFit/>
          </a:bodyPr>
          <a:lstStyle/>
          <a:p>
            <a:r>
              <a:rPr lang="es-MX" sz="2000" i="1" dirty="0"/>
              <a:t>x</a:t>
            </a:r>
          </a:p>
        </p:txBody>
      </p:sp>
      <p:sp>
        <p:nvSpPr>
          <p:cNvPr id="55" name="54 CuadroTexto"/>
          <p:cNvSpPr txBox="1"/>
          <p:nvPr/>
        </p:nvSpPr>
        <p:spPr>
          <a:xfrm>
            <a:off x="2456148" y="3678444"/>
            <a:ext cx="288032" cy="400110"/>
          </a:xfrm>
          <a:prstGeom prst="rect">
            <a:avLst/>
          </a:prstGeom>
          <a:noFill/>
        </p:spPr>
        <p:txBody>
          <a:bodyPr wrap="square" rtlCol="0">
            <a:spAutoFit/>
          </a:bodyPr>
          <a:lstStyle/>
          <a:p>
            <a:r>
              <a:rPr lang="es-MX" sz="2000" i="1" dirty="0" smtClean="0"/>
              <a:t>y</a:t>
            </a:r>
            <a:endParaRPr lang="es-MX" sz="2000" i="1" dirty="0"/>
          </a:p>
        </p:txBody>
      </p:sp>
      <p:sp>
        <p:nvSpPr>
          <p:cNvPr id="56" name="55 CuadroTexto"/>
          <p:cNvSpPr txBox="1"/>
          <p:nvPr/>
        </p:nvSpPr>
        <p:spPr>
          <a:xfrm>
            <a:off x="7578334" y="5101153"/>
            <a:ext cx="288032" cy="400110"/>
          </a:xfrm>
          <a:prstGeom prst="rect">
            <a:avLst/>
          </a:prstGeom>
          <a:noFill/>
        </p:spPr>
        <p:txBody>
          <a:bodyPr wrap="square" rtlCol="0">
            <a:spAutoFit/>
          </a:bodyPr>
          <a:lstStyle/>
          <a:p>
            <a:r>
              <a:rPr lang="es-MX" sz="2000" i="1" dirty="0"/>
              <a:t>x</a:t>
            </a:r>
          </a:p>
        </p:txBody>
      </p:sp>
      <p:sp>
        <p:nvSpPr>
          <p:cNvPr id="57" name="56 CuadroTexto"/>
          <p:cNvSpPr txBox="1"/>
          <p:nvPr/>
        </p:nvSpPr>
        <p:spPr>
          <a:xfrm>
            <a:off x="3495066" y="4181018"/>
            <a:ext cx="644886" cy="400110"/>
          </a:xfrm>
          <a:prstGeom prst="rect">
            <a:avLst/>
          </a:prstGeom>
          <a:noFill/>
        </p:spPr>
        <p:txBody>
          <a:bodyPr wrap="square" rtlCol="0">
            <a:spAutoFit/>
          </a:bodyPr>
          <a:lstStyle/>
          <a:p>
            <a:r>
              <a:rPr lang="es-MX" sz="2000" i="1" dirty="0" smtClean="0"/>
              <a:t>(x,y)</a:t>
            </a:r>
            <a:endParaRPr lang="es-MX" sz="2000" i="1" dirty="0"/>
          </a:p>
        </p:txBody>
      </p:sp>
      <p:sp>
        <p:nvSpPr>
          <p:cNvPr id="58" name="57 CuadroTexto"/>
          <p:cNvSpPr txBox="1"/>
          <p:nvPr/>
        </p:nvSpPr>
        <p:spPr>
          <a:xfrm>
            <a:off x="4558611" y="4181018"/>
            <a:ext cx="644886" cy="400110"/>
          </a:xfrm>
          <a:prstGeom prst="rect">
            <a:avLst/>
          </a:prstGeom>
          <a:noFill/>
        </p:spPr>
        <p:txBody>
          <a:bodyPr wrap="square" rtlCol="0">
            <a:spAutoFit/>
          </a:bodyPr>
          <a:lstStyle/>
          <a:p>
            <a:r>
              <a:rPr lang="es-MX" sz="2000" i="1" dirty="0" smtClean="0"/>
              <a:t>(x,y)</a:t>
            </a:r>
            <a:endParaRPr lang="es-MX" sz="2000" i="1" dirty="0"/>
          </a:p>
        </p:txBody>
      </p:sp>
      <p:sp>
        <p:nvSpPr>
          <p:cNvPr id="59" name="58 CuadroTexto"/>
          <p:cNvSpPr txBox="1"/>
          <p:nvPr/>
        </p:nvSpPr>
        <p:spPr>
          <a:xfrm>
            <a:off x="2195736" y="5245169"/>
            <a:ext cx="288032" cy="400110"/>
          </a:xfrm>
          <a:prstGeom prst="rect">
            <a:avLst/>
          </a:prstGeom>
          <a:noFill/>
        </p:spPr>
        <p:txBody>
          <a:bodyPr wrap="square" rtlCol="0">
            <a:spAutoFit/>
          </a:bodyPr>
          <a:lstStyle/>
          <a:p>
            <a:r>
              <a:rPr lang="es-MX" sz="2000" i="1" dirty="0" smtClean="0"/>
              <a:t>0</a:t>
            </a:r>
            <a:endParaRPr lang="es-MX" sz="2000" i="1" dirty="0"/>
          </a:p>
        </p:txBody>
      </p:sp>
      <p:sp>
        <p:nvSpPr>
          <p:cNvPr id="60" name="59 CuadroTexto"/>
          <p:cNvSpPr txBox="1"/>
          <p:nvPr/>
        </p:nvSpPr>
        <p:spPr>
          <a:xfrm>
            <a:off x="5888937" y="5247276"/>
            <a:ext cx="288032" cy="400110"/>
          </a:xfrm>
          <a:prstGeom prst="rect">
            <a:avLst/>
          </a:prstGeom>
          <a:noFill/>
        </p:spPr>
        <p:txBody>
          <a:bodyPr wrap="square" rtlCol="0">
            <a:spAutoFit/>
          </a:bodyPr>
          <a:lstStyle/>
          <a:p>
            <a:r>
              <a:rPr lang="es-MX" sz="2000" i="1" dirty="0" smtClean="0"/>
              <a:t>0</a:t>
            </a:r>
            <a:endParaRPr lang="es-MX" sz="2000" i="1" dirty="0"/>
          </a:p>
        </p:txBody>
      </p:sp>
    </p:spTree>
    <p:extLst>
      <p:ext uri="{BB962C8B-B14F-4D97-AF65-F5344CB8AC3E}">
        <p14:creationId xmlns:p14="http://schemas.microsoft.com/office/powerpoint/2010/main" val="1663828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214282" y="71414"/>
            <a:ext cx="8015288" cy="914400"/>
          </a:xfrm>
        </p:spPr>
        <p:txBody>
          <a:bodyPr/>
          <a:lstStyle/>
          <a:p>
            <a:pPr algn="l"/>
            <a:r>
              <a:rPr lang="es-MX" sz="3600" dirty="0" smtClean="0"/>
              <a:t>Transformaciones lineales</a:t>
            </a:r>
            <a:endParaRPr lang="es-ES" sz="3600" dirty="0" smtClean="0"/>
          </a:p>
        </p:txBody>
      </p:sp>
      <mc:AlternateContent xmlns:mc="http://schemas.openxmlformats.org/markup-compatibility/2006" xmlns:a14="http://schemas.microsoft.com/office/drawing/2010/main">
        <mc:Choice Requires="a14">
          <p:sp>
            <p:nvSpPr>
              <p:cNvPr id="3" name="2 CuadroTexto"/>
              <p:cNvSpPr txBox="1"/>
              <p:nvPr/>
            </p:nvSpPr>
            <p:spPr>
              <a:xfrm>
                <a:off x="683568" y="1176854"/>
                <a:ext cx="7992888" cy="2828210"/>
              </a:xfrm>
              <a:prstGeom prst="rect">
                <a:avLst/>
              </a:prstGeom>
              <a:noFill/>
            </p:spPr>
            <p:txBody>
              <a:bodyPr wrap="square" rtlCol="0">
                <a:spAutoFit/>
              </a:bodyPr>
              <a:lstStyle/>
              <a:p>
                <a:pPr algn="just"/>
                <a:r>
                  <a:rPr lang="es-MX" sz="2400" b="1" dirty="0" smtClean="0"/>
                  <a:t>Ejemplos: (Transformación de rotación)</a:t>
                </a:r>
              </a:p>
              <a:p>
                <a:pPr algn="just"/>
                <a:r>
                  <a:rPr lang="es-MX" sz="2200" dirty="0" smtClean="0"/>
                  <a:t>Suponga que el vector </a:t>
                </a:r>
                <a14:m>
                  <m:oMath xmlns:m="http://schemas.openxmlformats.org/officeDocument/2006/math">
                    <m:r>
                      <a:rPr lang="es-MX" sz="2200" b="0" i="1" smtClean="0">
                        <a:latin typeface="Cambria Math"/>
                      </a:rPr>
                      <m:t>𝑣</m:t>
                    </m:r>
                    <m:r>
                      <a:rPr lang="es-MX" sz="2200" b="0" i="1" smtClean="0">
                        <a:latin typeface="Cambria Math"/>
                      </a:rPr>
                      <m:t>=</m:t>
                    </m:r>
                    <m:d>
                      <m:dPr>
                        <m:ctrlPr>
                          <a:rPr lang="es-MX" sz="2200" b="0" i="1" smtClean="0">
                            <a:latin typeface="Cambria Math"/>
                          </a:rPr>
                        </m:ctrlPr>
                      </m:dPr>
                      <m:e>
                        <m:m>
                          <m:mPr>
                            <m:mcs>
                              <m:mc>
                                <m:mcPr>
                                  <m:count m:val="1"/>
                                  <m:mcJc m:val="center"/>
                                </m:mcPr>
                              </m:mc>
                            </m:mcs>
                            <m:ctrlPr>
                              <a:rPr lang="es-MX" sz="2200" b="0" i="1" smtClean="0">
                                <a:latin typeface="Cambria Math"/>
                              </a:rPr>
                            </m:ctrlPr>
                          </m:mPr>
                          <m:mr>
                            <m:e>
                              <m:r>
                                <m:rPr>
                                  <m:brk m:alnAt="7"/>
                                </m:rPr>
                                <a:rPr lang="es-MX" sz="2200" b="0" i="1" smtClean="0">
                                  <a:latin typeface="Cambria Math"/>
                                </a:rPr>
                                <m:t>𝑥</m:t>
                              </m:r>
                            </m:e>
                          </m:mr>
                          <m:mr>
                            <m:e>
                              <m:r>
                                <a:rPr lang="es-MX" sz="2200" b="0" i="1" smtClean="0">
                                  <a:latin typeface="Cambria Math"/>
                                </a:rPr>
                                <m:t>𝑦</m:t>
                              </m:r>
                            </m:e>
                          </m:mr>
                        </m:m>
                      </m:e>
                    </m:d>
                  </m:oMath>
                </a14:m>
                <a:r>
                  <a:rPr lang="es-MX" sz="2200" dirty="0" smtClean="0"/>
                  <a:t> en el plano </a:t>
                </a:r>
                <a:r>
                  <a:rPr lang="es-MX" sz="2200" i="1" dirty="0" smtClean="0"/>
                  <a:t>xy </a:t>
                </a:r>
                <a:r>
                  <a:rPr lang="es-MX" sz="2200" dirty="0" smtClean="0"/>
                  <a:t>se rota en un ángulo </a:t>
                </a:r>
                <a:r>
                  <a:rPr lang="az-Cyrl-AZ" sz="2200" dirty="0" smtClean="0"/>
                  <a:t>Ѳ</a:t>
                </a:r>
                <a:r>
                  <a:rPr lang="es-MX" sz="2200" dirty="0" smtClean="0"/>
                  <a:t> (medido en grados o radianes) en sentido contrario al de las manecillas del reloj. Llame a este nuevo vector rotado </a:t>
                </a:r>
                <a14:m>
                  <m:oMath xmlns:m="http://schemas.openxmlformats.org/officeDocument/2006/math">
                    <m:r>
                      <a:rPr lang="es-MX" sz="2200" b="0" i="1" smtClean="0">
                        <a:latin typeface="Cambria Math"/>
                      </a:rPr>
                      <m:t>𝑣</m:t>
                    </m:r>
                    <m:r>
                      <a:rPr lang="es-MX" sz="2200" b="0" i="1" smtClean="0">
                        <a:latin typeface="Cambria Math"/>
                      </a:rPr>
                      <m:t>´=</m:t>
                    </m:r>
                    <m:d>
                      <m:dPr>
                        <m:ctrlPr>
                          <a:rPr lang="es-MX" sz="2200" b="0" i="1" smtClean="0">
                            <a:latin typeface="Cambria Math"/>
                          </a:rPr>
                        </m:ctrlPr>
                      </m:dPr>
                      <m:e>
                        <m:m>
                          <m:mPr>
                            <m:mcs>
                              <m:mc>
                                <m:mcPr>
                                  <m:count m:val="1"/>
                                  <m:mcJc m:val="center"/>
                                </m:mcPr>
                              </m:mc>
                            </m:mcs>
                            <m:ctrlPr>
                              <a:rPr lang="es-MX" sz="2200" b="0" i="1" smtClean="0">
                                <a:latin typeface="Cambria Math"/>
                              </a:rPr>
                            </m:ctrlPr>
                          </m:mPr>
                          <m:mr>
                            <m:e>
                              <m:r>
                                <m:rPr>
                                  <m:brk m:alnAt="7"/>
                                </m:rPr>
                                <a:rPr lang="es-MX" sz="2200" b="0" i="1" smtClean="0">
                                  <a:latin typeface="Cambria Math"/>
                                </a:rPr>
                                <m:t>𝑥</m:t>
                              </m:r>
                              <m:r>
                                <a:rPr lang="es-MX" sz="2200" b="0" i="1" smtClean="0">
                                  <a:latin typeface="Cambria Math"/>
                                </a:rPr>
                                <m:t>´</m:t>
                              </m:r>
                            </m:e>
                          </m:mr>
                          <m:mr>
                            <m:e>
                              <m:r>
                                <a:rPr lang="es-MX" sz="2200" b="0" i="1" smtClean="0">
                                  <a:latin typeface="Cambria Math"/>
                                </a:rPr>
                                <m:t>𝑦</m:t>
                              </m:r>
                              <m:r>
                                <a:rPr lang="es-MX" sz="2200" b="0" i="1" smtClean="0">
                                  <a:latin typeface="Cambria Math"/>
                                </a:rPr>
                                <m:t>´</m:t>
                              </m:r>
                            </m:e>
                          </m:mr>
                        </m:m>
                      </m:e>
                    </m:d>
                  </m:oMath>
                </a14:m>
                <a:r>
                  <a:rPr lang="es-MX" dirty="0" smtClean="0"/>
                  <a:t>.</a:t>
                </a:r>
              </a:p>
              <a:p>
                <a:pPr algn="just"/>
                <a:r>
                  <a:rPr lang="es-MX" dirty="0" smtClean="0"/>
                  <a:t>Entonces como se ve en la figura , si </a:t>
                </a:r>
                <a:r>
                  <a:rPr lang="es-MX" i="1" dirty="0" smtClean="0"/>
                  <a:t>r </a:t>
                </a:r>
                <a:r>
                  <a:rPr lang="es-MX" dirty="0" smtClean="0"/>
                  <a:t>denota la longitud de </a:t>
                </a:r>
                <a:r>
                  <a:rPr lang="es-MX" b="1" i="1" dirty="0" smtClean="0"/>
                  <a:t>v </a:t>
                </a:r>
                <a:r>
                  <a:rPr lang="es-MX" dirty="0" smtClean="0"/>
                  <a:t>(que o cambia por la rotación).</a:t>
                </a:r>
              </a:p>
              <a:p>
                <a:pPr algn="just"/>
                <a:endParaRPr lang="es-MX" dirty="0"/>
              </a:p>
            </p:txBody>
          </p:sp>
        </mc:Choice>
        <mc:Fallback xmlns="">
          <p:sp>
            <p:nvSpPr>
              <p:cNvPr id="3" name="2 CuadroTexto"/>
              <p:cNvSpPr txBox="1">
                <a:spLocks noRot="1" noChangeAspect="1" noMove="1" noResize="1" noEditPoints="1" noAdjustHandles="1" noChangeArrowheads="1" noChangeShapeType="1" noTextEdit="1"/>
              </p:cNvSpPr>
              <p:nvPr/>
            </p:nvSpPr>
            <p:spPr>
              <a:xfrm>
                <a:off x="683568" y="1176854"/>
                <a:ext cx="7992888" cy="2828210"/>
              </a:xfrm>
              <a:prstGeom prst="rect">
                <a:avLst/>
              </a:prstGeom>
              <a:blipFill rotWithShape="1">
                <a:blip r:embed="rId2"/>
                <a:stretch>
                  <a:fillRect l="-1144" t="-1724" r="-1068"/>
                </a:stretch>
              </a:blipFill>
            </p:spPr>
            <p:txBody>
              <a:bodyPr/>
              <a:lstStyle/>
              <a:p>
                <a:r>
                  <a:rPr lang="es-MX">
                    <a:noFill/>
                  </a:rPr>
                  <a:t> </a:t>
                </a:r>
              </a:p>
            </p:txBody>
          </p:sp>
        </mc:Fallback>
      </mc:AlternateContent>
      <p:cxnSp>
        <p:nvCxnSpPr>
          <p:cNvPr id="5" name="4 Conector recto de flecha"/>
          <p:cNvCxnSpPr/>
          <p:nvPr/>
        </p:nvCxnSpPr>
        <p:spPr>
          <a:xfrm>
            <a:off x="1691681" y="6271208"/>
            <a:ext cx="5472608"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flipV="1">
            <a:off x="4475038" y="4071169"/>
            <a:ext cx="0" cy="2376264"/>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p:nvPr/>
        </p:nvCxnSpPr>
        <p:spPr>
          <a:xfrm flipV="1">
            <a:off x="4535997" y="5259301"/>
            <a:ext cx="2124236" cy="900100"/>
          </a:xfrm>
          <a:prstGeom prst="straightConnector1">
            <a:avLst/>
          </a:prstGeom>
          <a:ln w="19050">
            <a:solidFill>
              <a:srgbClr val="0066FF"/>
            </a:solidFill>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p:nvPr/>
        </p:nvCxnSpPr>
        <p:spPr>
          <a:xfrm flipH="1" flipV="1">
            <a:off x="2411761" y="4215185"/>
            <a:ext cx="2016224" cy="1944218"/>
          </a:xfrm>
          <a:prstGeom prst="straightConnector1">
            <a:avLst/>
          </a:prstGeom>
          <a:ln w="19050">
            <a:solidFill>
              <a:srgbClr val="0066FF"/>
            </a:solidFill>
            <a:tailEnd type="arrow"/>
          </a:ln>
        </p:spPr>
        <p:style>
          <a:lnRef idx="1">
            <a:schemeClr val="accent1"/>
          </a:lnRef>
          <a:fillRef idx="0">
            <a:schemeClr val="accent1"/>
          </a:fillRef>
          <a:effectRef idx="0">
            <a:schemeClr val="accent1"/>
          </a:effectRef>
          <a:fontRef idx="minor">
            <a:schemeClr val="tx1"/>
          </a:fontRef>
        </p:style>
      </p:cxnSp>
      <p:sp>
        <p:nvSpPr>
          <p:cNvPr id="58" name="57 Arco"/>
          <p:cNvSpPr/>
          <p:nvPr/>
        </p:nvSpPr>
        <p:spPr>
          <a:xfrm rot="20314537">
            <a:off x="3038333" y="4740620"/>
            <a:ext cx="2401146" cy="2324173"/>
          </a:xfrm>
          <a:prstGeom prst="arc">
            <a:avLst>
              <a:gd name="adj1" fmla="val 14612788"/>
              <a:gd name="adj2" fmla="val 2366349"/>
            </a:avLst>
          </a:prstGeom>
          <a:ln w="19050">
            <a:solidFill>
              <a:srgbClr val="0066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68" name="67 Arco"/>
          <p:cNvSpPr/>
          <p:nvPr/>
        </p:nvSpPr>
        <p:spPr>
          <a:xfrm rot="20314537">
            <a:off x="3438810" y="5171506"/>
            <a:ext cx="1537274" cy="1338955"/>
          </a:xfrm>
          <a:prstGeom prst="arc">
            <a:avLst>
              <a:gd name="adj1" fmla="val 14612788"/>
              <a:gd name="adj2" fmla="val 1743031"/>
            </a:avLst>
          </a:prstGeom>
          <a:ln w="19050">
            <a:solidFill>
              <a:srgbClr val="0066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69" name="68 Arco"/>
          <p:cNvSpPr/>
          <p:nvPr/>
        </p:nvSpPr>
        <p:spPr>
          <a:xfrm rot="3311867">
            <a:off x="4432703" y="5646763"/>
            <a:ext cx="808817" cy="823463"/>
          </a:xfrm>
          <a:prstGeom prst="arc">
            <a:avLst>
              <a:gd name="adj1" fmla="val 16981793"/>
              <a:gd name="adj2" fmla="val 20124378"/>
            </a:avLst>
          </a:prstGeom>
          <a:ln w="19050">
            <a:solidFill>
              <a:srgbClr val="0066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71" name="70 Arco"/>
          <p:cNvSpPr/>
          <p:nvPr/>
        </p:nvSpPr>
        <p:spPr>
          <a:xfrm rot="14218671">
            <a:off x="3108794" y="5061870"/>
            <a:ext cx="1707772" cy="1878302"/>
          </a:xfrm>
          <a:prstGeom prst="arc">
            <a:avLst>
              <a:gd name="adj1" fmla="val 17256636"/>
              <a:gd name="adj2" fmla="val 194507"/>
            </a:avLst>
          </a:prstGeom>
          <a:ln w="19050">
            <a:solidFill>
              <a:srgbClr val="0066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75" name="74 Flecha izquierda"/>
          <p:cNvSpPr/>
          <p:nvPr/>
        </p:nvSpPr>
        <p:spPr>
          <a:xfrm rot="16200000">
            <a:off x="3018162" y="6134342"/>
            <a:ext cx="102159" cy="152276"/>
          </a:xfrm>
          <a:prstGeom prst="leftArrow">
            <a:avLst>
              <a:gd name="adj1" fmla="val 50338"/>
              <a:gd name="adj2" fmla="val 110127"/>
            </a:avLst>
          </a:prstGeom>
          <a:solidFill>
            <a:srgbClr val="0000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6" name="75 Flecha izquierda"/>
          <p:cNvSpPr/>
          <p:nvPr/>
        </p:nvSpPr>
        <p:spPr>
          <a:xfrm rot="4858805">
            <a:off x="5160248" y="5856180"/>
            <a:ext cx="131636" cy="144611"/>
          </a:xfrm>
          <a:prstGeom prst="leftArrow">
            <a:avLst>
              <a:gd name="adj1" fmla="val 50338"/>
              <a:gd name="adj2" fmla="val 110127"/>
            </a:avLst>
          </a:prstGeom>
          <a:solidFill>
            <a:srgbClr val="0000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8" name="77 Flecha izquierda"/>
          <p:cNvSpPr/>
          <p:nvPr/>
        </p:nvSpPr>
        <p:spPr>
          <a:xfrm rot="19096737">
            <a:off x="3671226" y="5284922"/>
            <a:ext cx="131183" cy="141320"/>
          </a:xfrm>
          <a:prstGeom prst="leftArrow">
            <a:avLst>
              <a:gd name="adj1" fmla="val 50338"/>
              <a:gd name="adj2" fmla="val 110127"/>
            </a:avLst>
          </a:prstGeom>
          <a:solidFill>
            <a:srgbClr val="0000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81" name="80 Conector recto"/>
          <p:cNvCxnSpPr/>
          <p:nvPr/>
        </p:nvCxnSpPr>
        <p:spPr>
          <a:xfrm flipV="1">
            <a:off x="6660233" y="5259301"/>
            <a:ext cx="0" cy="1011908"/>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cxnSp>
        <p:nvCxnSpPr>
          <p:cNvPr id="84" name="83 Conector recto"/>
          <p:cNvCxnSpPr/>
          <p:nvPr/>
        </p:nvCxnSpPr>
        <p:spPr>
          <a:xfrm flipV="1">
            <a:off x="2411761" y="4215185"/>
            <a:ext cx="0" cy="2100710"/>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8" name="87 CuadroTexto"/>
              <p:cNvSpPr txBox="1"/>
              <p:nvPr/>
            </p:nvSpPr>
            <p:spPr>
              <a:xfrm>
                <a:off x="2588368" y="3420289"/>
                <a:ext cx="1813233" cy="58477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s-MX" sz="1600" b="0" i="1" smtClean="0">
                          <a:latin typeface="Cambria Math"/>
                        </a:rPr>
                        <m:t>𝑥</m:t>
                      </m:r>
                      <m:r>
                        <a:rPr lang="es-MX" sz="1600" b="0" i="1" smtClean="0">
                          <a:latin typeface="Cambria Math"/>
                        </a:rPr>
                        <m:t>=</m:t>
                      </m:r>
                      <m:r>
                        <a:rPr lang="es-MX" sz="1600" b="0" i="1" smtClean="0">
                          <a:latin typeface="Cambria Math"/>
                        </a:rPr>
                        <m:t>𝑟</m:t>
                      </m:r>
                      <m:func>
                        <m:funcPr>
                          <m:ctrlPr>
                            <a:rPr lang="es-MX" sz="1600" b="0" i="1" smtClean="0">
                              <a:latin typeface="Cambria Math"/>
                            </a:rPr>
                          </m:ctrlPr>
                        </m:funcPr>
                        <m:fName>
                          <m:r>
                            <m:rPr>
                              <m:sty m:val="p"/>
                            </m:rPr>
                            <a:rPr lang="es-MX" sz="1600" b="0" i="0" smtClean="0">
                              <a:latin typeface="Cambria Math"/>
                            </a:rPr>
                            <m:t>cos</m:t>
                          </m:r>
                        </m:fName>
                        <m:e>
                          <m:r>
                            <m:rPr>
                              <m:sty m:val="p"/>
                            </m:rPr>
                            <a:rPr lang="el-GR" sz="1600" b="0" i="1" smtClean="0">
                              <a:latin typeface="Cambria Math"/>
                            </a:rPr>
                            <m:t>α</m:t>
                          </m:r>
                        </m:e>
                      </m:func>
                    </m:oMath>
                  </m:oMathPara>
                </a14:m>
                <a:endParaRPr lang="es-MX" sz="1600" dirty="0" smtClean="0"/>
              </a:p>
              <a:p>
                <a:pPr/>
                <a14:m>
                  <m:oMathPara xmlns:m="http://schemas.openxmlformats.org/officeDocument/2006/math">
                    <m:oMathParaPr>
                      <m:jc m:val="left"/>
                    </m:oMathParaPr>
                    <m:oMath xmlns:m="http://schemas.openxmlformats.org/officeDocument/2006/math">
                      <m:r>
                        <a:rPr lang="es-MX" sz="1600" b="0" i="1" smtClean="0">
                          <a:latin typeface="Cambria Math"/>
                        </a:rPr>
                        <m:t>𝑥</m:t>
                      </m:r>
                      <m:r>
                        <a:rPr lang="es-MX" sz="1600" b="0" i="1" smtClean="0">
                          <a:latin typeface="Cambria Math"/>
                        </a:rPr>
                        <m:t>´=</m:t>
                      </m:r>
                      <m:r>
                        <a:rPr lang="es-MX" sz="1600" b="0" i="1" smtClean="0">
                          <a:latin typeface="Cambria Math"/>
                        </a:rPr>
                        <m:t>𝑟</m:t>
                      </m:r>
                      <m:func>
                        <m:funcPr>
                          <m:ctrlPr>
                            <a:rPr lang="es-MX" sz="1600" b="0" i="1" smtClean="0">
                              <a:latin typeface="Cambria Math"/>
                            </a:rPr>
                          </m:ctrlPr>
                        </m:funcPr>
                        <m:fName>
                          <m:r>
                            <m:rPr>
                              <m:sty m:val="p"/>
                            </m:rPr>
                            <a:rPr lang="es-MX" sz="1600" b="0" i="0" smtClean="0">
                              <a:latin typeface="Cambria Math"/>
                            </a:rPr>
                            <m:t>cos</m:t>
                          </m:r>
                        </m:fName>
                        <m:e>
                          <m:d>
                            <m:dPr>
                              <m:ctrlPr>
                                <a:rPr lang="es-MX" sz="1600" b="0" i="1" smtClean="0">
                                  <a:latin typeface="Cambria Math"/>
                                </a:rPr>
                              </m:ctrlPr>
                            </m:dPr>
                            <m:e>
                              <m:r>
                                <m:rPr>
                                  <m:sty m:val="p"/>
                                </m:rPr>
                                <a:rPr lang="el-GR" sz="1600" b="0" i="1" smtClean="0">
                                  <a:latin typeface="Cambria Math"/>
                                </a:rPr>
                                <m:t>ϴ</m:t>
                              </m:r>
                              <m:r>
                                <a:rPr lang="es-MX" sz="1600" b="0" i="1" smtClean="0">
                                  <a:latin typeface="Cambria Math"/>
                                </a:rPr>
                                <m:t>+</m:t>
                              </m:r>
                              <m:r>
                                <m:rPr>
                                  <m:sty m:val="p"/>
                                </m:rPr>
                                <a:rPr lang="el-GR" sz="1600" b="0" i="1" smtClean="0">
                                  <a:latin typeface="Cambria Math"/>
                                </a:rPr>
                                <m:t>α</m:t>
                              </m:r>
                            </m:e>
                          </m:d>
                        </m:e>
                      </m:func>
                    </m:oMath>
                  </m:oMathPara>
                </a14:m>
                <a:endParaRPr lang="es-MX" sz="1600" dirty="0"/>
              </a:p>
            </p:txBody>
          </p:sp>
        </mc:Choice>
        <mc:Fallback xmlns="">
          <p:sp>
            <p:nvSpPr>
              <p:cNvPr id="88" name="87 CuadroTexto"/>
              <p:cNvSpPr txBox="1">
                <a:spLocks noRot="1" noChangeAspect="1" noMove="1" noResize="1" noEditPoints="1" noAdjustHandles="1" noChangeArrowheads="1" noChangeShapeType="1" noTextEdit="1"/>
              </p:cNvSpPr>
              <p:nvPr/>
            </p:nvSpPr>
            <p:spPr>
              <a:xfrm>
                <a:off x="2588368" y="3420289"/>
                <a:ext cx="1813233" cy="584775"/>
              </a:xfrm>
              <a:prstGeom prst="rect">
                <a:avLst/>
              </a:prstGeom>
              <a:blipFill rotWithShape="1">
                <a:blip r:embed="rId3"/>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9" name="88 CuadroTexto"/>
              <p:cNvSpPr txBox="1"/>
              <p:nvPr/>
            </p:nvSpPr>
            <p:spPr>
              <a:xfrm>
                <a:off x="4785053" y="3420289"/>
                <a:ext cx="1875180" cy="58477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s-MX" sz="1600" b="0" i="1" smtClean="0">
                          <a:latin typeface="Cambria Math"/>
                        </a:rPr>
                        <m:t>𝑦</m:t>
                      </m:r>
                      <m:r>
                        <a:rPr lang="es-MX" sz="1600" b="0" i="1" smtClean="0">
                          <a:latin typeface="Cambria Math"/>
                        </a:rPr>
                        <m:t>=</m:t>
                      </m:r>
                      <m:r>
                        <a:rPr lang="es-MX" sz="1600" b="0" i="1" smtClean="0">
                          <a:latin typeface="Cambria Math"/>
                        </a:rPr>
                        <m:t>𝑟</m:t>
                      </m:r>
                      <m:func>
                        <m:funcPr>
                          <m:ctrlPr>
                            <a:rPr lang="es-MX" sz="1600" b="0" i="1" smtClean="0">
                              <a:latin typeface="Cambria Math"/>
                            </a:rPr>
                          </m:ctrlPr>
                        </m:funcPr>
                        <m:fName>
                          <m:r>
                            <m:rPr>
                              <m:sty m:val="p"/>
                            </m:rPr>
                            <a:rPr lang="es-MX" sz="1600" b="0" i="0" smtClean="0">
                              <a:latin typeface="Cambria Math"/>
                            </a:rPr>
                            <m:t>sin</m:t>
                          </m:r>
                        </m:fName>
                        <m:e>
                          <m:r>
                            <m:rPr>
                              <m:sty m:val="p"/>
                            </m:rPr>
                            <a:rPr lang="el-GR" sz="1600" b="0" i="1" smtClean="0">
                              <a:latin typeface="Cambria Math"/>
                            </a:rPr>
                            <m:t>α</m:t>
                          </m:r>
                        </m:e>
                      </m:func>
                    </m:oMath>
                  </m:oMathPara>
                </a14:m>
                <a:endParaRPr lang="es-MX" sz="1600" dirty="0" smtClean="0"/>
              </a:p>
              <a:p>
                <a:pPr/>
                <a14:m>
                  <m:oMathPara xmlns:m="http://schemas.openxmlformats.org/officeDocument/2006/math">
                    <m:oMathParaPr>
                      <m:jc m:val="left"/>
                    </m:oMathParaPr>
                    <m:oMath xmlns:m="http://schemas.openxmlformats.org/officeDocument/2006/math">
                      <m:r>
                        <a:rPr lang="es-MX" sz="1600" b="0" i="1" smtClean="0">
                          <a:latin typeface="Cambria Math"/>
                        </a:rPr>
                        <m:t>𝑦</m:t>
                      </m:r>
                      <m:r>
                        <a:rPr lang="es-MX" sz="1600" b="0" i="1" smtClean="0">
                          <a:latin typeface="Cambria Math"/>
                        </a:rPr>
                        <m:t>´=</m:t>
                      </m:r>
                      <m:r>
                        <a:rPr lang="es-MX" sz="1600" b="0" i="1" smtClean="0">
                          <a:latin typeface="Cambria Math"/>
                        </a:rPr>
                        <m:t>𝑟</m:t>
                      </m:r>
                      <m:func>
                        <m:funcPr>
                          <m:ctrlPr>
                            <a:rPr lang="es-MX" sz="1600" b="0" i="1" smtClean="0">
                              <a:latin typeface="Cambria Math"/>
                            </a:rPr>
                          </m:ctrlPr>
                        </m:funcPr>
                        <m:fName>
                          <m:r>
                            <m:rPr>
                              <m:sty m:val="p"/>
                            </m:rPr>
                            <a:rPr lang="es-MX" sz="1600" b="0" i="0" smtClean="0">
                              <a:latin typeface="Cambria Math"/>
                            </a:rPr>
                            <m:t>sin</m:t>
                          </m:r>
                        </m:fName>
                        <m:e>
                          <m:d>
                            <m:dPr>
                              <m:ctrlPr>
                                <a:rPr lang="es-MX" sz="1600" b="0" i="1" smtClean="0">
                                  <a:latin typeface="Cambria Math"/>
                                </a:rPr>
                              </m:ctrlPr>
                            </m:dPr>
                            <m:e>
                              <m:r>
                                <m:rPr>
                                  <m:sty m:val="p"/>
                                </m:rPr>
                                <a:rPr lang="el-GR" sz="1600" b="0" i="1" smtClean="0">
                                  <a:latin typeface="Cambria Math"/>
                                </a:rPr>
                                <m:t>ϴ</m:t>
                              </m:r>
                              <m:r>
                                <a:rPr lang="es-MX" sz="1600" b="0" i="1" smtClean="0">
                                  <a:latin typeface="Cambria Math"/>
                                </a:rPr>
                                <m:t>+</m:t>
                              </m:r>
                              <m:r>
                                <m:rPr>
                                  <m:sty m:val="p"/>
                                </m:rPr>
                                <a:rPr lang="el-GR" sz="1600" b="0" i="1" smtClean="0">
                                  <a:latin typeface="Cambria Math"/>
                                </a:rPr>
                                <m:t>α</m:t>
                              </m:r>
                            </m:e>
                          </m:d>
                        </m:e>
                      </m:func>
                    </m:oMath>
                  </m:oMathPara>
                </a14:m>
                <a:endParaRPr lang="es-MX" sz="1600" dirty="0"/>
              </a:p>
            </p:txBody>
          </p:sp>
        </mc:Choice>
        <mc:Fallback xmlns="">
          <p:sp>
            <p:nvSpPr>
              <p:cNvPr id="89" name="88 CuadroTexto"/>
              <p:cNvSpPr txBox="1">
                <a:spLocks noRot="1" noChangeAspect="1" noMove="1" noResize="1" noEditPoints="1" noAdjustHandles="1" noChangeArrowheads="1" noChangeShapeType="1" noTextEdit="1"/>
              </p:cNvSpPr>
              <p:nvPr/>
            </p:nvSpPr>
            <p:spPr>
              <a:xfrm>
                <a:off x="4785053" y="3420289"/>
                <a:ext cx="1875180" cy="584775"/>
              </a:xfrm>
              <a:prstGeom prst="rect">
                <a:avLst/>
              </a:prstGeom>
              <a:blipFill rotWithShape="1">
                <a:blip r:embed="rId4"/>
                <a:stretch>
                  <a:fillRect l="-325" b="-5208"/>
                </a:stretch>
              </a:blipFill>
            </p:spPr>
            <p:txBody>
              <a:bodyPr/>
              <a:lstStyle/>
              <a:p>
                <a:r>
                  <a:rPr lang="es-MX">
                    <a:noFill/>
                  </a:rPr>
                  <a:t> </a:t>
                </a:r>
              </a:p>
            </p:txBody>
          </p:sp>
        </mc:Fallback>
      </mc:AlternateContent>
      <p:sp>
        <p:nvSpPr>
          <p:cNvPr id="90" name="89 Flecha izquierda"/>
          <p:cNvSpPr/>
          <p:nvPr/>
        </p:nvSpPr>
        <p:spPr>
          <a:xfrm rot="19096737">
            <a:off x="3354281" y="5017614"/>
            <a:ext cx="131183" cy="141320"/>
          </a:xfrm>
          <a:prstGeom prst="leftArrow">
            <a:avLst>
              <a:gd name="adj1" fmla="val 50338"/>
              <a:gd name="adj2" fmla="val 110127"/>
            </a:avLst>
          </a:prstGeom>
          <a:solidFill>
            <a:srgbClr val="0000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1" name="90 CuadroTexto"/>
          <p:cNvSpPr txBox="1"/>
          <p:nvPr/>
        </p:nvSpPr>
        <p:spPr>
          <a:xfrm>
            <a:off x="1783323" y="4047964"/>
            <a:ext cx="720080" cy="338554"/>
          </a:xfrm>
          <a:prstGeom prst="rect">
            <a:avLst/>
          </a:prstGeom>
          <a:noFill/>
        </p:spPr>
        <p:txBody>
          <a:bodyPr wrap="square" rtlCol="0">
            <a:spAutoFit/>
          </a:bodyPr>
          <a:lstStyle/>
          <a:p>
            <a:r>
              <a:rPr lang="es-MX" sz="1600" i="1" dirty="0" smtClean="0"/>
              <a:t>(x´,y´)</a:t>
            </a:r>
            <a:endParaRPr lang="es-MX" sz="1600" i="1" dirty="0"/>
          </a:p>
        </p:txBody>
      </p:sp>
      <p:sp>
        <p:nvSpPr>
          <p:cNvPr id="92" name="91 CuadroTexto"/>
          <p:cNvSpPr txBox="1"/>
          <p:nvPr/>
        </p:nvSpPr>
        <p:spPr>
          <a:xfrm>
            <a:off x="6632152" y="5096263"/>
            <a:ext cx="720080" cy="338554"/>
          </a:xfrm>
          <a:prstGeom prst="rect">
            <a:avLst/>
          </a:prstGeom>
          <a:noFill/>
        </p:spPr>
        <p:txBody>
          <a:bodyPr wrap="square" rtlCol="0">
            <a:spAutoFit/>
          </a:bodyPr>
          <a:lstStyle/>
          <a:p>
            <a:r>
              <a:rPr lang="es-MX" sz="1600" i="1" dirty="0" smtClean="0"/>
              <a:t>(x,y)</a:t>
            </a:r>
            <a:endParaRPr lang="es-MX" sz="1600" i="1" dirty="0"/>
          </a:p>
        </p:txBody>
      </p:sp>
      <p:sp>
        <p:nvSpPr>
          <p:cNvPr id="94" name="93 CuadroTexto"/>
          <p:cNvSpPr txBox="1"/>
          <p:nvPr/>
        </p:nvSpPr>
        <p:spPr>
          <a:xfrm>
            <a:off x="4290197" y="3850002"/>
            <a:ext cx="720080" cy="338554"/>
          </a:xfrm>
          <a:prstGeom prst="rect">
            <a:avLst/>
          </a:prstGeom>
          <a:noFill/>
        </p:spPr>
        <p:txBody>
          <a:bodyPr wrap="square" rtlCol="0">
            <a:spAutoFit/>
          </a:bodyPr>
          <a:lstStyle/>
          <a:p>
            <a:r>
              <a:rPr lang="es-MX" sz="1600" i="1" dirty="0" smtClean="0"/>
              <a:t>y</a:t>
            </a:r>
            <a:endParaRPr lang="es-MX" sz="1600" i="1" dirty="0"/>
          </a:p>
        </p:txBody>
      </p:sp>
      <p:sp>
        <p:nvSpPr>
          <p:cNvPr id="95" name="94 CuadroTexto"/>
          <p:cNvSpPr txBox="1"/>
          <p:nvPr/>
        </p:nvSpPr>
        <p:spPr>
          <a:xfrm>
            <a:off x="7137636" y="6092283"/>
            <a:ext cx="720080" cy="338554"/>
          </a:xfrm>
          <a:prstGeom prst="rect">
            <a:avLst/>
          </a:prstGeom>
          <a:noFill/>
        </p:spPr>
        <p:txBody>
          <a:bodyPr wrap="square" rtlCol="0">
            <a:spAutoFit/>
          </a:bodyPr>
          <a:lstStyle/>
          <a:p>
            <a:r>
              <a:rPr lang="es-MX" sz="1600" i="1" dirty="0" smtClean="0"/>
              <a:t>x</a:t>
            </a:r>
            <a:endParaRPr lang="es-MX" sz="1600" i="1" dirty="0"/>
          </a:p>
        </p:txBody>
      </p:sp>
      <p:sp>
        <p:nvSpPr>
          <p:cNvPr id="96" name="95 CuadroTexto"/>
          <p:cNvSpPr txBox="1"/>
          <p:nvPr/>
        </p:nvSpPr>
        <p:spPr>
          <a:xfrm>
            <a:off x="5912072" y="5192954"/>
            <a:ext cx="720080" cy="338554"/>
          </a:xfrm>
          <a:prstGeom prst="rect">
            <a:avLst/>
          </a:prstGeom>
          <a:noFill/>
        </p:spPr>
        <p:txBody>
          <a:bodyPr wrap="square" rtlCol="0">
            <a:spAutoFit/>
          </a:bodyPr>
          <a:lstStyle/>
          <a:p>
            <a:r>
              <a:rPr lang="es-MX" sz="1600" i="1" dirty="0"/>
              <a:t>r</a:t>
            </a:r>
          </a:p>
        </p:txBody>
      </p:sp>
      <p:sp>
        <p:nvSpPr>
          <p:cNvPr id="97" name="96 CuadroTexto"/>
          <p:cNvSpPr txBox="1"/>
          <p:nvPr/>
        </p:nvSpPr>
        <p:spPr>
          <a:xfrm>
            <a:off x="2815818" y="4434715"/>
            <a:ext cx="720080" cy="338554"/>
          </a:xfrm>
          <a:prstGeom prst="rect">
            <a:avLst/>
          </a:prstGeom>
          <a:noFill/>
        </p:spPr>
        <p:txBody>
          <a:bodyPr wrap="square" rtlCol="0">
            <a:spAutoFit/>
          </a:bodyPr>
          <a:lstStyle/>
          <a:p>
            <a:r>
              <a:rPr lang="es-MX" sz="1600" i="1" dirty="0"/>
              <a:t>r</a:t>
            </a:r>
          </a:p>
        </p:txBody>
      </p:sp>
      <mc:AlternateContent xmlns:mc="http://schemas.openxmlformats.org/markup-compatibility/2006" xmlns:a14="http://schemas.microsoft.com/office/drawing/2010/main">
        <mc:Choice Requires="a14">
          <p:sp>
            <p:nvSpPr>
              <p:cNvPr id="98" name="97 CuadroTexto"/>
              <p:cNvSpPr txBox="1"/>
              <p:nvPr/>
            </p:nvSpPr>
            <p:spPr>
              <a:xfrm>
                <a:off x="4454754" y="4447555"/>
                <a:ext cx="72008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l-GR" sz="1600" i="1" smtClean="0">
                          <a:latin typeface="Cambria Math"/>
                        </a:rPr>
                        <m:t>ϴ</m:t>
                      </m:r>
                      <m:r>
                        <a:rPr lang="es-MX" sz="1600" b="0" i="1" smtClean="0">
                          <a:latin typeface="Cambria Math"/>
                        </a:rPr>
                        <m:t>+</m:t>
                      </m:r>
                      <m:r>
                        <m:rPr>
                          <m:sty m:val="p"/>
                        </m:rPr>
                        <a:rPr lang="el-GR" sz="1600" b="0" i="1" smtClean="0">
                          <a:latin typeface="Cambria Math"/>
                        </a:rPr>
                        <m:t>α</m:t>
                      </m:r>
                    </m:oMath>
                  </m:oMathPara>
                </a14:m>
                <a:endParaRPr lang="es-MX" sz="1600" i="1" dirty="0"/>
              </a:p>
            </p:txBody>
          </p:sp>
        </mc:Choice>
        <mc:Fallback xmlns="">
          <p:sp>
            <p:nvSpPr>
              <p:cNvPr id="98" name="97 CuadroTexto"/>
              <p:cNvSpPr txBox="1">
                <a:spLocks noRot="1" noChangeAspect="1" noMove="1" noResize="1" noEditPoints="1" noAdjustHandles="1" noChangeArrowheads="1" noChangeShapeType="1" noTextEdit="1"/>
              </p:cNvSpPr>
              <p:nvPr/>
            </p:nvSpPr>
            <p:spPr>
              <a:xfrm>
                <a:off x="4454754" y="4447555"/>
                <a:ext cx="720080" cy="338554"/>
              </a:xfrm>
              <a:prstGeom prst="rect">
                <a:avLst/>
              </a:prstGeom>
              <a:blipFill rotWithShape="1">
                <a:blip r:embed="rId5"/>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9" name="98 CuadroTexto"/>
              <p:cNvSpPr txBox="1"/>
              <p:nvPr/>
            </p:nvSpPr>
            <p:spPr>
              <a:xfrm>
                <a:off x="4426292" y="5451974"/>
                <a:ext cx="72008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l-GR" sz="1600" i="1" smtClean="0">
                          <a:latin typeface="Cambria Math"/>
                        </a:rPr>
                        <m:t>ϴ</m:t>
                      </m:r>
                    </m:oMath>
                  </m:oMathPara>
                </a14:m>
                <a:endParaRPr lang="es-MX" sz="1600" i="1" dirty="0"/>
              </a:p>
            </p:txBody>
          </p:sp>
        </mc:Choice>
        <mc:Fallback xmlns="">
          <p:sp>
            <p:nvSpPr>
              <p:cNvPr id="99" name="98 CuadroTexto"/>
              <p:cNvSpPr txBox="1">
                <a:spLocks noRot="1" noChangeAspect="1" noMove="1" noResize="1" noEditPoints="1" noAdjustHandles="1" noChangeArrowheads="1" noChangeShapeType="1" noTextEdit="1"/>
              </p:cNvSpPr>
              <p:nvPr/>
            </p:nvSpPr>
            <p:spPr>
              <a:xfrm>
                <a:off x="4426292" y="5451974"/>
                <a:ext cx="720080" cy="338554"/>
              </a:xfrm>
              <a:prstGeom prst="rect">
                <a:avLst/>
              </a:prstGeom>
              <a:blipFill rotWithShape="1">
                <a:blip r:embed="rId6"/>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100" name="99 CuadroTexto"/>
              <p:cNvSpPr txBox="1"/>
              <p:nvPr/>
            </p:nvSpPr>
            <p:spPr>
              <a:xfrm rot="10800000" flipV="1">
                <a:off x="4649366" y="5923006"/>
                <a:ext cx="897502"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l-GR" sz="1600" b="0" i="1" smtClean="0">
                          <a:latin typeface="Cambria Math"/>
                        </a:rPr>
                        <m:t>α</m:t>
                      </m:r>
                    </m:oMath>
                  </m:oMathPara>
                </a14:m>
                <a:endParaRPr lang="es-MX" sz="1600" i="1" dirty="0"/>
              </a:p>
            </p:txBody>
          </p:sp>
        </mc:Choice>
        <mc:Fallback xmlns="">
          <p:sp>
            <p:nvSpPr>
              <p:cNvPr id="100" name="99 CuadroTexto"/>
              <p:cNvSpPr txBox="1">
                <a:spLocks noRot="1" noChangeAspect="1" noMove="1" noResize="1" noEditPoints="1" noAdjustHandles="1" noChangeArrowheads="1" noChangeShapeType="1" noTextEdit="1"/>
              </p:cNvSpPr>
              <p:nvPr/>
            </p:nvSpPr>
            <p:spPr>
              <a:xfrm rot="10800000" flipV="1">
                <a:off x="4649366" y="5923006"/>
                <a:ext cx="897502" cy="338554"/>
              </a:xfrm>
              <a:prstGeom prst="rect">
                <a:avLst/>
              </a:prstGeom>
              <a:blipFill rotWithShape="1">
                <a:blip r:embed="rId7"/>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101" name="100 CuadroTexto"/>
              <p:cNvSpPr txBox="1"/>
              <p:nvPr/>
            </p:nvSpPr>
            <p:spPr>
              <a:xfrm>
                <a:off x="2426126" y="5239120"/>
                <a:ext cx="1997262" cy="584775"/>
              </a:xfrm>
              <a:prstGeom prst="rect">
                <a:avLst/>
              </a:prstGeom>
              <a:noFill/>
            </p:spPr>
            <p:txBody>
              <a:bodyPr wrap="square" rtlCol="0">
                <a:spAutoFit/>
              </a:bodyPr>
              <a:lstStyle/>
              <a:p>
                <a:r>
                  <a:rPr lang="el-GR" sz="1600" i="1" dirty="0" smtClean="0"/>
                  <a:t>π</a:t>
                </a:r>
                <a14:m>
                  <m:oMath xmlns:m="http://schemas.openxmlformats.org/officeDocument/2006/math">
                    <m:r>
                      <a:rPr lang="es-MX" sz="1600" b="0" i="1" smtClean="0">
                        <a:latin typeface="Cambria Math"/>
                      </a:rPr>
                      <m:t>−</m:t>
                    </m:r>
                    <m:r>
                      <a:rPr lang="el-GR" sz="1600" i="1">
                        <a:latin typeface="Cambria Math"/>
                      </a:rPr>
                      <m:t>𝛼</m:t>
                    </m:r>
                    <m:r>
                      <a:rPr lang="es-MX" sz="1600" b="0" i="1" smtClean="0">
                        <a:latin typeface="Cambria Math"/>
                      </a:rPr>
                      <m:t>−</m:t>
                    </m:r>
                    <m:r>
                      <a:rPr lang="el-GR" sz="1600" i="1">
                        <a:latin typeface="Cambria Math"/>
                      </a:rPr>
                      <m:t>𝛳</m:t>
                    </m:r>
                  </m:oMath>
                </a14:m>
                <a:endParaRPr lang="es-MX" sz="1600" i="1" dirty="0"/>
              </a:p>
              <a:p>
                <a:endParaRPr lang="es-MX" sz="1600" i="1" dirty="0"/>
              </a:p>
            </p:txBody>
          </p:sp>
        </mc:Choice>
        <mc:Fallback xmlns="">
          <p:sp>
            <p:nvSpPr>
              <p:cNvPr id="101" name="100 CuadroTexto"/>
              <p:cNvSpPr txBox="1">
                <a:spLocks noRot="1" noChangeAspect="1" noMove="1" noResize="1" noEditPoints="1" noAdjustHandles="1" noChangeArrowheads="1" noChangeShapeType="1" noTextEdit="1"/>
              </p:cNvSpPr>
              <p:nvPr/>
            </p:nvSpPr>
            <p:spPr>
              <a:xfrm>
                <a:off x="2426126" y="5239120"/>
                <a:ext cx="1997262" cy="584775"/>
              </a:xfrm>
              <a:prstGeom prst="rect">
                <a:avLst/>
              </a:prstGeom>
              <a:blipFill rotWithShape="1">
                <a:blip r:embed="rId8"/>
                <a:stretch>
                  <a:fillRect l="-1829" t="-3125"/>
                </a:stretch>
              </a:blipFill>
            </p:spPr>
            <p:txBody>
              <a:bodyPr/>
              <a:lstStyle/>
              <a:p>
                <a:r>
                  <a:rPr lang="es-MX">
                    <a:noFill/>
                  </a:rPr>
                  <a:t> </a:t>
                </a:r>
              </a:p>
            </p:txBody>
          </p:sp>
        </mc:Fallback>
      </mc:AlternateContent>
      <p:sp>
        <p:nvSpPr>
          <p:cNvPr id="102" name="101 CuadroTexto"/>
          <p:cNvSpPr txBox="1"/>
          <p:nvPr/>
        </p:nvSpPr>
        <p:spPr>
          <a:xfrm>
            <a:off x="5598115" y="6210480"/>
            <a:ext cx="720080" cy="338554"/>
          </a:xfrm>
          <a:prstGeom prst="rect">
            <a:avLst/>
          </a:prstGeom>
          <a:noFill/>
        </p:spPr>
        <p:txBody>
          <a:bodyPr wrap="square" rtlCol="0">
            <a:spAutoFit/>
          </a:bodyPr>
          <a:lstStyle/>
          <a:p>
            <a:r>
              <a:rPr lang="es-MX" sz="1600" i="1" dirty="0" smtClean="0"/>
              <a:t>x</a:t>
            </a:r>
            <a:endParaRPr lang="es-MX" sz="1600" i="1" dirty="0"/>
          </a:p>
        </p:txBody>
      </p:sp>
      <p:sp>
        <p:nvSpPr>
          <p:cNvPr id="103" name="102 CuadroTexto"/>
          <p:cNvSpPr txBox="1"/>
          <p:nvPr/>
        </p:nvSpPr>
        <p:spPr>
          <a:xfrm>
            <a:off x="2455778" y="6210480"/>
            <a:ext cx="720080" cy="338554"/>
          </a:xfrm>
          <a:prstGeom prst="rect">
            <a:avLst/>
          </a:prstGeom>
          <a:noFill/>
        </p:spPr>
        <p:txBody>
          <a:bodyPr wrap="square" rtlCol="0">
            <a:spAutoFit/>
          </a:bodyPr>
          <a:lstStyle/>
          <a:p>
            <a:r>
              <a:rPr lang="es-MX" sz="1600" i="1" dirty="0" smtClean="0"/>
              <a:t>x´</a:t>
            </a:r>
            <a:endParaRPr lang="es-MX" sz="1600" i="1" dirty="0"/>
          </a:p>
        </p:txBody>
      </p:sp>
      <p:sp>
        <p:nvSpPr>
          <p:cNvPr id="104" name="103 CuadroTexto"/>
          <p:cNvSpPr txBox="1"/>
          <p:nvPr/>
        </p:nvSpPr>
        <p:spPr>
          <a:xfrm>
            <a:off x="4207447" y="6210480"/>
            <a:ext cx="720080" cy="338554"/>
          </a:xfrm>
          <a:prstGeom prst="rect">
            <a:avLst/>
          </a:prstGeom>
          <a:noFill/>
        </p:spPr>
        <p:txBody>
          <a:bodyPr wrap="square" rtlCol="0">
            <a:spAutoFit/>
          </a:bodyPr>
          <a:lstStyle/>
          <a:p>
            <a:r>
              <a:rPr lang="es-MX" sz="1600" i="1" dirty="0" smtClean="0"/>
              <a:t>0</a:t>
            </a:r>
            <a:endParaRPr lang="es-MX" sz="1600" i="1" dirty="0"/>
          </a:p>
        </p:txBody>
      </p:sp>
    </p:spTree>
    <p:extLst>
      <p:ext uri="{BB962C8B-B14F-4D97-AF65-F5344CB8AC3E}">
        <p14:creationId xmlns:p14="http://schemas.microsoft.com/office/powerpoint/2010/main" val="3460424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214282" y="71414"/>
            <a:ext cx="8015288" cy="914400"/>
          </a:xfrm>
        </p:spPr>
        <p:txBody>
          <a:bodyPr/>
          <a:lstStyle/>
          <a:p>
            <a:pPr algn="l"/>
            <a:r>
              <a:rPr lang="es-MX" sz="3600" dirty="0" smtClean="0"/>
              <a:t>Transformaciones lineales</a:t>
            </a:r>
            <a:endParaRPr lang="es-ES" sz="3600" dirty="0" smtClean="0"/>
          </a:p>
        </p:txBody>
      </p:sp>
      <mc:AlternateContent xmlns:mc="http://schemas.openxmlformats.org/markup-compatibility/2006" xmlns:a14="http://schemas.microsoft.com/office/drawing/2010/main">
        <mc:Choice Requires="a14">
          <p:sp>
            <p:nvSpPr>
              <p:cNvPr id="3" name="2 Rectángulo"/>
              <p:cNvSpPr/>
              <p:nvPr/>
            </p:nvSpPr>
            <p:spPr>
              <a:xfrm>
                <a:off x="440552" y="1378889"/>
                <a:ext cx="8405121" cy="5430269"/>
              </a:xfrm>
              <a:prstGeom prst="rect">
                <a:avLst/>
              </a:prstGeom>
            </p:spPr>
            <p:txBody>
              <a:bodyPr wrap="none">
                <a:spAutoFit/>
              </a:bodyPr>
              <a:lstStyle/>
              <a:p>
                <a:pPr algn="just"/>
                <a:r>
                  <a:rPr lang="es-MX" sz="2400" b="1" dirty="0" smtClean="0"/>
                  <a:t>Ejemplos: (Transformación de rotación)</a:t>
                </a:r>
              </a:p>
              <a:p>
                <a:pPr algn="just"/>
                <a:endParaRPr lang="es-MX" sz="2200" dirty="0" smtClean="0"/>
              </a:p>
              <a:p>
                <a:pPr algn="just"/>
                <a:r>
                  <a:rPr lang="es-MX" sz="2200" dirty="0" smtClean="0"/>
                  <a:t>Pero r </a:t>
                </a:r>
                <a14:m>
                  <m:oMath xmlns:m="http://schemas.openxmlformats.org/officeDocument/2006/math">
                    <m:func>
                      <m:funcPr>
                        <m:ctrlPr>
                          <a:rPr lang="es-MX" sz="2200" i="1" smtClean="0">
                            <a:latin typeface="Cambria Math"/>
                          </a:rPr>
                        </m:ctrlPr>
                      </m:funcPr>
                      <m:fName>
                        <m:r>
                          <m:rPr>
                            <m:sty m:val="p"/>
                          </m:rPr>
                          <a:rPr lang="es-MX" sz="2200" i="0" smtClean="0">
                            <a:latin typeface="Cambria Math"/>
                          </a:rPr>
                          <m:t>cos</m:t>
                        </m:r>
                      </m:fName>
                      <m:e>
                        <m:d>
                          <m:dPr>
                            <m:ctrlPr>
                              <a:rPr lang="es-MX" sz="2200" i="1" smtClean="0">
                                <a:latin typeface="Cambria Math"/>
                              </a:rPr>
                            </m:ctrlPr>
                          </m:dPr>
                          <m:e>
                            <m:r>
                              <m:rPr>
                                <m:sty m:val="p"/>
                              </m:rPr>
                              <a:rPr lang="el-GR" sz="2200" i="1" smtClean="0">
                                <a:latin typeface="Cambria Math"/>
                              </a:rPr>
                              <m:t>ϴ</m:t>
                            </m:r>
                            <m:r>
                              <a:rPr lang="es-MX" sz="2200" b="0" i="1" smtClean="0">
                                <a:latin typeface="Cambria Math"/>
                              </a:rPr>
                              <m:t>+</m:t>
                            </m:r>
                            <m:r>
                              <m:rPr>
                                <m:sty m:val="p"/>
                              </m:rPr>
                              <a:rPr lang="el-GR" sz="2200" b="0" i="1" smtClean="0">
                                <a:latin typeface="Cambria Math"/>
                              </a:rPr>
                              <m:t>α</m:t>
                            </m:r>
                          </m:e>
                        </m:d>
                      </m:e>
                    </m:func>
                    <m:r>
                      <a:rPr lang="es-MX" sz="2200" b="0" i="0" smtClean="0">
                        <a:latin typeface="Cambria Math"/>
                      </a:rPr>
                      <m:t>=</m:t>
                    </m:r>
                    <m:r>
                      <m:rPr>
                        <m:sty m:val="p"/>
                      </m:rPr>
                      <a:rPr lang="es-MX" sz="2200" b="0" i="0" smtClean="0">
                        <a:latin typeface="Cambria Math"/>
                      </a:rPr>
                      <m:t>r</m:t>
                    </m:r>
                    <m:r>
                      <a:rPr lang="es-MX" sz="2200" b="0" i="0" smtClean="0">
                        <a:latin typeface="Cambria Math"/>
                      </a:rPr>
                      <m:t> </m:t>
                    </m:r>
                    <m:func>
                      <m:funcPr>
                        <m:ctrlPr>
                          <a:rPr lang="es-MX" sz="2200" b="0" i="1" smtClean="0">
                            <a:latin typeface="Cambria Math"/>
                          </a:rPr>
                        </m:ctrlPr>
                      </m:funcPr>
                      <m:fName>
                        <m:r>
                          <m:rPr>
                            <m:sty m:val="p"/>
                          </m:rPr>
                          <a:rPr lang="es-MX" sz="2200" b="0" i="0" smtClean="0">
                            <a:latin typeface="Cambria Math"/>
                          </a:rPr>
                          <m:t>cos</m:t>
                        </m:r>
                      </m:fName>
                      <m:e>
                        <m:r>
                          <m:rPr>
                            <m:sty m:val="p"/>
                          </m:rPr>
                          <a:rPr lang="el-GR" sz="2200" b="0" i="1" smtClean="0">
                            <a:latin typeface="Cambria Math"/>
                          </a:rPr>
                          <m:t>ϴ</m:t>
                        </m:r>
                      </m:e>
                    </m:func>
                    <m:r>
                      <a:rPr lang="es-MX" sz="2200" b="0" i="1" smtClean="0">
                        <a:latin typeface="Cambria Math"/>
                      </a:rPr>
                      <m:t> </m:t>
                    </m:r>
                    <m:func>
                      <m:funcPr>
                        <m:ctrlPr>
                          <a:rPr lang="es-MX" sz="2200" b="0" i="1" smtClean="0">
                            <a:latin typeface="Cambria Math"/>
                          </a:rPr>
                        </m:ctrlPr>
                      </m:funcPr>
                      <m:fName>
                        <m:r>
                          <m:rPr>
                            <m:sty m:val="p"/>
                          </m:rPr>
                          <a:rPr lang="es-MX" sz="2200" b="0" i="0" smtClean="0">
                            <a:latin typeface="Cambria Math"/>
                          </a:rPr>
                          <m:t>cos</m:t>
                        </m:r>
                      </m:fName>
                      <m:e>
                        <m:r>
                          <m:rPr>
                            <m:sty m:val="p"/>
                          </m:rPr>
                          <a:rPr lang="el-GR" sz="2200" b="0" i="1" smtClean="0">
                            <a:latin typeface="Cambria Math"/>
                          </a:rPr>
                          <m:t>α</m:t>
                        </m:r>
                        <m:r>
                          <a:rPr lang="es-MX" sz="2200" b="0" i="1" smtClean="0">
                            <a:latin typeface="Cambria Math"/>
                          </a:rPr>
                          <m:t>−</m:t>
                        </m:r>
                        <m:r>
                          <a:rPr lang="es-MX" sz="2200" b="0" i="1" smtClean="0">
                            <a:latin typeface="Cambria Math"/>
                          </a:rPr>
                          <m:t>𝑟</m:t>
                        </m:r>
                        <m:r>
                          <a:rPr lang="es-MX" sz="2200" b="0" i="1" smtClean="0">
                            <a:latin typeface="Cambria Math"/>
                          </a:rPr>
                          <m:t> </m:t>
                        </m:r>
                        <m:func>
                          <m:funcPr>
                            <m:ctrlPr>
                              <a:rPr lang="es-MX" sz="2200" b="0" i="1" smtClean="0">
                                <a:latin typeface="Cambria Math"/>
                              </a:rPr>
                            </m:ctrlPr>
                          </m:funcPr>
                          <m:fName>
                            <m:r>
                              <m:rPr>
                                <m:sty m:val="p"/>
                              </m:rPr>
                              <a:rPr lang="es-MX" sz="2200" b="0" i="0" smtClean="0">
                                <a:latin typeface="Cambria Math"/>
                              </a:rPr>
                              <m:t>sin</m:t>
                            </m:r>
                          </m:fName>
                          <m:e>
                            <m:r>
                              <m:rPr>
                                <m:sty m:val="p"/>
                              </m:rPr>
                              <a:rPr lang="el-GR" sz="2200" b="0" i="1" smtClean="0">
                                <a:latin typeface="Cambria Math"/>
                              </a:rPr>
                              <m:t>ϴ</m:t>
                            </m:r>
                            <m:r>
                              <a:rPr lang="es-MX" sz="2200" b="0" i="1" smtClean="0">
                                <a:latin typeface="Cambria Math"/>
                              </a:rPr>
                              <m:t> </m:t>
                            </m:r>
                            <m:func>
                              <m:funcPr>
                                <m:ctrlPr>
                                  <a:rPr lang="es-MX" sz="2200" b="0" i="1" smtClean="0">
                                    <a:latin typeface="Cambria Math"/>
                                  </a:rPr>
                                </m:ctrlPr>
                              </m:funcPr>
                              <m:fName>
                                <m:r>
                                  <m:rPr>
                                    <m:sty m:val="p"/>
                                  </m:rPr>
                                  <a:rPr lang="es-MX" sz="2200" b="0" i="0" smtClean="0">
                                    <a:latin typeface="Cambria Math"/>
                                  </a:rPr>
                                  <m:t>sin</m:t>
                                </m:r>
                              </m:fName>
                              <m:e>
                                <m:r>
                                  <m:rPr>
                                    <m:sty m:val="p"/>
                                  </m:rPr>
                                  <a:rPr lang="el-GR" sz="2200" b="0" i="1" smtClean="0">
                                    <a:latin typeface="Cambria Math"/>
                                  </a:rPr>
                                  <m:t>α</m:t>
                                </m:r>
                                <m:r>
                                  <a:rPr lang="es-MX" sz="2200" b="0" i="1" smtClean="0">
                                    <a:latin typeface="Cambria Math"/>
                                  </a:rPr>
                                  <m:t>, </m:t>
                                </m:r>
                              </m:e>
                            </m:func>
                            <m:r>
                              <a:rPr lang="es-MX" sz="2200" b="0" i="1" smtClean="0">
                                <a:latin typeface="Cambria Math"/>
                              </a:rPr>
                              <m:t>  </m:t>
                            </m:r>
                          </m:e>
                        </m:func>
                      </m:e>
                    </m:func>
                  </m:oMath>
                </a14:m>
                <a:r>
                  <a:rPr lang="es-MX" sz="2200" dirty="0" smtClean="0"/>
                  <a:t>de manera que:</a:t>
                </a:r>
              </a:p>
              <a:p>
                <a:pPr algn="just"/>
                <a:endParaRPr lang="es-MX" sz="2200" dirty="0"/>
              </a:p>
              <a:p>
                <a:pPr algn="just"/>
                <a14:m>
                  <m:oMathPara xmlns:m="http://schemas.openxmlformats.org/officeDocument/2006/math">
                    <m:oMathParaPr>
                      <m:jc m:val="centerGroup"/>
                    </m:oMathParaPr>
                    <m:oMath xmlns:m="http://schemas.openxmlformats.org/officeDocument/2006/math">
                      <m:r>
                        <a:rPr lang="es-MX" sz="2200" b="0" i="1" smtClean="0">
                          <a:latin typeface="Cambria Math"/>
                        </a:rPr>
                        <m:t>𝑥</m:t>
                      </m:r>
                      <m:r>
                        <a:rPr lang="es-MX" sz="2200" b="0" i="1" smtClean="0">
                          <a:latin typeface="Cambria Math"/>
                        </a:rPr>
                        <m:t>´=</m:t>
                      </m:r>
                      <m:r>
                        <a:rPr lang="es-MX" sz="2200" b="0" i="1" smtClean="0">
                          <a:latin typeface="Cambria Math"/>
                        </a:rPr>
                        <m:t>𝑥</m:t>
                      </m:r>
                      <m:func>
                        <m:funcPr>
                          <m:ctrlPr>
                            <a:rPr lang="es-MX" sz="2200" b="0" i="1" smtClean="0">
                              <a:latin typeface="Cambria Math"/>
                            </a:rPr>
                          </m:ctrlPr>
                        </m:funcPr>
                        <m:fName>
                          <m:r>
                            <m:rPr>
                              <m:sty m:val="p"/>
                            </m:rPr>
                            <a:rPr lang="es-MX" sz="2200" b="0" i="0" smtClean="0">
                              <a:latin typeface="Cambria Math"/>
                            </a:rPr>
                            <m:t>cos</m:t>
                          </m:r>
                        </m:fName>
                        <m:e>
                          <m:r>
                            <m:rPr>
                              <m:sty m:val="p"/>
                            </m:rPr>
                            <a:rPr lang="el-GR" sz="2200" b="0" i="1" smtClean="0">
                              <a:latin typeface="Cambria Math"/>
                            </a:rPr>
                            <m:t>ϴ</m:t>
                          </m:r>
                          <m:r>
                            <a:rPr lang="es-MX" sz="2200" b="0" i="1" smtClean="0">
                              <a:latin typeface="Cambria Math"/>
                            </a:rPr>
                            <m:t> </m:t>
                          </m:r>
                        </m:e>
                      </m:func>
                      <m:r>
                        <a:rPr lang="es-MX" sz="2200" b="0" i="1" smtClean="0">
                          <a:latin typeface="Cambria Math"/>
                        </a:rPr>
                        <m:t>−</m:t>
                      </m:r>
                      <m:r>
                        <a:rPr lang="es-MX" sz="2200" b="0" i="1" smtClean="0">
                          <a:latin typeface="Cambria Math"/>
                        </a:rPr>
                        <m:t>𝑦</m:t>
                      </m:r>
                      <m:r>
                        <a:rPr lang="es-MX" sz="2200" b="0" i="1" smtClean="0">
                          <a:latin typeface="Cambria Math"/>
                        </a:rPr>
                        <m:t> </m:t>
                      </m:r>
                      <m:func>
                        <m:funcPr>
                          <m:ctrlPr>
                            <a:rPr lang="es-MX" sz="2200" b="0" i="1" smtClean="0">
                              <a:latin typeface="Cambria Math"/>
                            </a:rPr>
                          </m:ctrlPr>
                        </m:funcPr>
                        <m:fName>
                          <m:r>
                            <m:rPr>
                              <m:sty m:val="p"/>
                            </m:rPr>
                            <a:rPr lang="es-MX" sz="2200" b="0" i="0" smtClean="0">
                              <a:latin typeface="Cambria Math"/>
                            </a:rPr>
                            <m:t>sin</m:t>
                          </m:r>
                        </m:fName>
                        <m:e>
                          <m:r>
                            <m:rPr>
                              <m:sty m:val="p"/>
                            </m:rPr>
                            <a:rPr lang="el-GR" sz="2200" b="0" i="1" smtClean="0">
                              <a:latin typeface="Cambria Math"/>
                            </a:rPr>
                            <m:t>ϴ</m:t>
                          </m:r>
                        </m:e>
                      </m:func>
                    </m:oMath>
                  </m:oMathPara>
                </a14:m>
                <a:endParaRPr lang="es-MX" sz="2200" dirty="0" smtClean="0"/>
              </a:p>
              <a:p>
                <a:pPr algn="just"/>
                <a:endParaRPr lang="es-MX" sz="2200" dirty="0" smtClean="0"/>
              </a:p>
              <a:p>
                <a:pPr algn="just"/>
                <a:r>
                  <a:rPr lang="es-MX" sz="2200" dirty="0" smtClean="0"/>
                  <a:t>De manera similar </a:t>
                </a:r>
                <a:r>
                  <a:rPr lang="es-MX" sz="2200" dirty="0"/>
                  <a:t>r </a:t>
                </a:r>
                <a:r>
                  <a:rPr lang="es-MX" sz="2200" dirty="0" smtClean="0"/>
                  <a:t> </a:t>
                </a:r>
                <a14:m>
                  <m:oMath xmlns:m="http://schemas.openxmlformats.org/officeDocument/2006/math">
                    <m:func>
                      <m:funcPr>
                        <m:ctrlPr>
                          <a:rPr lang="es-MX" sz="2200" i="1" smtClean="0">
                            <a:latin typeface="Cambria Math"/>
                          </a:rPr>
                        </m:ctrlPr>
                      </m:funcPr>
                      <m:fName>
                        <m:r>
                          <m:rPr>
                            <m:sty m:val="p"/>
                          </m:rPr>
                          <a:rPr lang="es-MX" sz="2200" i="0" smtClean="0">
                            <a:latin typeface="Cambria Math"/>
                          </a:rPr>
                          <m:t>sin</m:t>
                        </m:r>
                      </m:fName>
                      <m:e>
                        <m:d>
                          <m:dPr>
                            <m:ctrlPr>
                              <a:rPr lang="es-MX" sz="2200" i="1" smtClean="0">
                                <a:latin typeface="Cambria Math"/>
                              </a:rPr>
                            </m:ctrlPr>
                          </m:dPr>
                          <m:e>
                            <m:r>
                              <m:rPr>
                                <m:sty m:val="p"/>
                              </m:rPr>
                              <a:rPr lang="el-GR" sz="2200" i="1">
                                <a:latin typeface="Cambria Math"/>
                              </a:rPr>
                              <m:t>ϴ</m:t>
                            </m:r>
                            <m:r>
                              <a:rPr lang="es-MX" sz="2200" i="1">
                                <a:latin typeface="Cambria Math"/>
                              </a:rPr>
                              <m:t>+</m:t>
                            </m:r>
                            <m:r>
                              <m:rPr>
                                <m:sty m:val="p"/>
                              </m:rPr>
                              <a:rPr lang="el-GR" sz="2200" i="1">
                                <a:latin typeface="Cambria Math"/>
                              </a:rPr>
                              <m:t>α</m:t>
                            </m:r>
                          </m:e>
                        </m:d>
                      </m:e>
                    </m:func>
                    <m:r>
                      <a:rPr lang="es-MX" sz="2200">
                        <a:latin typeface="Cambria Math"/>
                      </a:rPr>
                      <m:t>=</m:t>
                    </m:r>
                    <m:r>
                      <m:rPr>
                        <m:sty m:val="p"/>
                      </m:rPr>
                      <a:rPr lang="es-MX" sz="2200">
                        <a:latin typeface="Cambria Math"/>
                      </a:rPr>
                      <m:t>r</m:t>
                    </m:r>
                    <m:r>
                      <a:rPr lang="es-MX" sz="2200">
                        <a:latin typeface="Cambria Math"/>
                      </a:rPr>
                      <m:t>  </m:t>
                    </m:r>
                    <m:func>
                      <m:funcPr>
                        <m:ctrlPr>
                          <a:rPr lang="es-MX" sz="2200" b="0" i="1" smtClean="0">
                            <a:latin typeface="Cambria Math"/>
                          </a:rPr>
                        </m:ctrlPr>
                      </m:funcPr>
                      <m:fName>
                        <m:r>
                          <m:rPr>
                            <m:sty m:val="p"/>
                          </m:rPr>
                          <a:rPr lang="es-MX" sz="2200" b="0" i="0" smtClean="0">
                            <a:latin typeface="Cambria Math"/>
                          </a:rPr>
                          <m:t>sin</m:t>
                        </m:r>
                      </m:fName>
                      <m:e>
                        <m:r>
                          <m:rPr>
                            <m:sty m:val="p"/>
                          </m:rPr>
                          <a:rPr lang="el-GR" sz="2200" b="0" i="1" smtClean="0">
                            <a:latin typeface="Cambria Math"/>
                          </a:rPr>
                          <m:t>ϴ</m:t>
                        </m:r>
                        <m:r>
                          <a:rPr lang="es-MX" sz="2200" b="0" i="1" smtClean="0">
                            <a:latin typeface="Cambria Math"/>
                          </a:rPr>
                          <m:t> </m:t>
                        </m:r>
                        <m:func>
                          <m:funcPr>
                            <m:ctrlPr>
                              <a:rPr lang="es-MX" sz="2200" b="0" i="1" smtClean="0">
                                <a:latin typeface="Cambria Math"/>
                              </a:rPr>
                            </m:ctrlPr>
                          </m:funcPr>
                          <m:fName>
                            <m:r>
                              <m:rPr>
                                <m:sty m:val="p"/>
                              </m:rPr>
                              <a:rPr lang="es-MX" sz="2200" b="0" i="0" smtClean="0">
                                <a:latin typeface="Cambria Math"/>
                              </a:rPr>
                              <m:t>cos</m:t>
                            </m:r>
                          </m:fName>
                          <m:e>
                            <m:r>
                              <m:rPr>
                                <m:sty m:val="p"/>
                              </m:rPr>
                              <a:rPr lang="el-GR" sz="2200" b="0" i="1" smtClean="0">
                                <a:latin typeface="Cambria Math"/>
                              </a:rPr>
                              <m:t>α</m:t>
                            </m:r>
                          </m:e>
                        </m:func>
                      </m:e>
                    </m:func>
                    <m:r>
                      <a:rPr lang="es-MX" sz="2200" b="0" i="1" smtClean="0">
                        <a:latin typeface="Cambria Math"/>
                      </a:rPr>
                      <m:t>+</m:t>
                    </m:r>
                    <m:r>
                      <a:rPr lang="es-MX" sz="2200" b="0" i="1" smtClean="0">
                        <a:latin typeface="Cambria Math"/>
                      </a:rPr>
                      <m:t>𝑟</m:t>
                    </m:r>
                    <m:func>
                      <m:funcPr>
                        <m:ctrlPr>
                          <a:rPr lang="es-MX" sz="2200" b="0" i="1" smtClean="0">
                            <a:latin typeface="Cambria Math"/>
                          </a:rPr>
                        </m:ctrlPr>
                      </m:funcPr>
                      <m:fName>
                        <m:r>
                          <m:rPr>
                            <m:sty m:val="p"/>
                          </m:rPr>
                          <a:rPr lang="es-MX" sz="2200" b="0" i="0" smtClean="0">
                            <a:latin typeface="Cambria Math"/>
                          </a:rPr>
                          <m:t>cos</m:t>
                        </m:r>
                      </m:fName>
                      <m:e>
                        <m:r>
                          <m:rPr>
                            <m:sty m:val="p"/>
                          </m:rPr>
                          <a:rPr lang="el-GR" sz="2200" b="0" i="1" smtClean="0">
                            <a:latin typeface="Cambria Math"/>
                          </a:rPr>
                          <m:t>ϴ</m:t>
                        </m:r>
                        <m:r>
                          <a:rPr lang="es-MX" sz="2200" b="0" i="1" smtClean="0">
                            <a:latin typeface="Cambria Math"/>
                          </a:rPr>
                          <m:t> </m:t>
                        </m:r>
                      </m:e>
                    </m:func>
                    <m:func>
                      <m:funcPr>
                        <m:ctrlPr>
                          <a:rPr lang="es-MX" sz="2200" b="0" i="1" smtClean="0">
                            <a:latin typeface="Cambria Math"/>
                          </a:rPr>
                        </m:ctrlPr>
                      </m:funcPr>
                      <m:fName>
                        <m:r>
                          <m:rPr>
                            <m:sty m:val="p"/>
                          </m:rPr>
                          <a:rPr lang="es-MX" sz="2200" b="0" i="0" smtClean="0">
                            <a:latin typeface="Cambria Math"/>
                          </a:rPr>
                          <m:t>sin</m:t>
                        </m:r>
                      </m:fName>
                      <m:e>
                        <m:r>
                          <m:rPr>
                            <m:sty m:val="p"/>
                          </m:rPr>
                          <a:rPr lang="el-GR" sz="2200" b="0" i="1" smtClean="0">
                            <a:latin typeface="Cambria Math"/>
                          </a:rPr>
                          <m:t>α</m:t>
                        </m:r>
                      </m:e>
                    </m:func>
                  </m:oMath>
                </a14:m>
                <a:r>
                  <a:rPr lang="es-MX" sz="2200" dirty="0" smtClean="0"/>
                  <a:t>, o sea</a:t>
                </a:r>
              </a:p>
              <a:p>
                <a:pPr algn="just"/>
                <a:endParaRPr lang="es-MX" sz="2200" dirty="0"/>
              </a:p>
              <a:p>
                <a:pPr algn="ctr"/>
                <a:r>
                  <a:rPr lang="es-MX" sz="2200" dirty="0" smtClean="0"/>
                  <a:t>y</a:t>
                </a:r>
                <a14:m>
                  <m:oMath xmlns:m="http://schemas.openxmlformats.org/officeDocument/2006/math">
                    <m:r>
                      <a:rPr lang="es-MX" sz="2200" i="1">
                        <a:latin typeface="Cambria Math"/>
                      </a:rPr>
                      <m:t>´=</m:t>
                    </m:r>
                    <m:r>
                      <a:rPr lang="es-MX" sz="2200" i="1">
                        <a:latin typeface="Cambria Math"/>
                      </a:rPr>
                      <m:t>𝑥</m:t>
                    </m:r>
                    <m:r>
                      <a:rPr lang="es-MX" sz="2200" i="1">
                        <a:latin typeface="Cambria Math"/>
                      </a:rPr>
                      <m:t> </m:t>
                    </m:r>
                    <m:func>
                      <m:funcPr>
                        <m:ctrlPr>
                          <a:rPr lang="es-MX" sz="2200" i="1">
                            <a:latin typeface="Cambria Math"/>
                          </a:rPr>
                        </m:ctrlPr>
                      </m:funcPr>
                      <m:fName>
                        <m:r>
                          <m:rPr>
                            <m:sty m:val="p"/>
                          </m:rPr>
                          <a:rPr lang="es-MX" sz="2200">
                            <a:latin typeface="Cambria Math"/>
                          </a:rPr>
                          <m:t>sin</m:t>
                        </m:r>
                      </m:fName>
                      <m:e>
                        <m:r>
                          <m:rPr>
                            <m:sty m:val="p"/>
                          </m:rPr>
                          <a:rPr lang="el-GR" sz="2200" i="1">
                            <a:latin typeface="Cambria Math"/>
                          </a:rPr>
                          <m:t>ϴ</m:t>
                        </m:r>
                      </m:e>
                    </m:func>
                    <m:r>
                      <a:rPr lang="es-MX" sz="2200" b="0" i="1" smtClean="0">
                        <a:latin typeface="Cambria Math"/>
                      </a:rPr>
                      <m:t>+</m:t>
                    </m:r>
                    <m:r>
                      <a:rPr lang="es-MX" sz="2200" b="0" i="1" smtClean="0">
                        <a:latin typeface="Cambria Math"/>
                      </a:rPr>
                      <m:t>𝑦</m:t>
                    </m:r>
                    <m:func>
                      <m:funcPr>
                        <m:ctrlPr>
                          <a:rPr lang="es-MX" sz="2200" i="1">
                            <a:latin typeface="Cambria Math"/>
                          </a:rPr>
                        </m:ctrlPr>
                      </m:funcPr>
                      <m:fName>
                        <m:r>
                          <m:rPr>
                            <m:sty m:val="p"/>
                          </m:rPr>
                          <a:rPr lang="es-MX" sz="2200">
                            <a:latin typeface="Cambria Math"/>
                          </a:rPr>
                          <m:t>cos</m:t>
                        </m:r>
                      </m:fName>
                      <m:e>
                        <m:r>
                          <m:rPr>
                            <m:sty m:val="p"/>
                          </m:rPr>
                          <a:rPr lang="el-GR" sz="2200" i="1">
                            <a:latin typeface="Cambria Math"/>
                          </a:rPr>
                          <m:t>ϴ</m:t>
                        </m:r>
                        <m:r>
                          <a:rPr lang="es-MX" sz="2200" i="1">
                            <a:latin typeface="Cambria Math"/>
                          </a:rPr>
                          <m:t> </m:t>
                        </m:r>
                      </m:e>
                    </m:func>
                  </m:oMath>
                </a14:m>
                <a:endParaRPr lang="es-MX" sz="2200" dirty="0" smtClean="0"/>
              </a:p>
              <a:p>
                <a:pPr algn="ctr"/>
                <a:endParaRPr lang="es-MX" sz="2200" dirty="0"/>
              </a:p>
              <a:p>
                <a:r>
                  <a:rPr lang="es-MX" sz="2200" dirty="0" smtClean="0"/>
                  <a:t>Sea</a:t>
                </a:r>
              </a:p>
              <a:p>
                <a:pPr algn="ctr"/>
                <a14:m>
                  <m:oMathPara xmlns:m="http://schemas.openxmlformats.org/officeDocument/2006/math">
                    <m:oMathParaPr>
                      <m:jc m:val="centerGroup"/>
                    </m:oMathParaPr>
                    <m:oMath xmlns:m="http://schemas.openxmlformats.org/officeDocument/2006/math">
                      <m:sSub>
                        <m:sSubPr>
                          <m:ctrlPr>
                            <a:rPr lang="es-MX" sz="2200" i="1" smtClean="0">
                              <a:latin typeface="Cambria Math"/>
                            </a:rPr>
                          </m:ctrlPr>
                        </m:sSubPr>
                        <m:e>
                          <m:r>
                            <a:rPr lang="es-MX" sz="2200" b="0" i="1" smtClean="0">
                              <a:latin typeface="Cambria Math"/>
                            </a:rPr>
                            <m:t>𝐴</m:t>
                          </m:r>
                        </m:e>
                        <m:sub>
                          <m:r>
                            <m:rPr>
                              <m:sty m:val="p"/>
                            </m:rPr>
                            <a:rPr lang="el-GR" sz="2200" i="1" smtClean="0">
                              <a:latin typeface="Cambria Math"/>
                            </a:rPr>
                            <m:t>ϴ</m:t>
                          </m:r>
                        </m:sub>
                      </m:sSub>
                      <m:r>
                        <a:rPr lang="es-MX" sz="2200" b="0" i="1" smtClean="0">
                          <a:latin typeface="Cambria Math"/>
                        </a:rPr>
                        <m:t>=</m:t>
                      </m:r>
                      <m:d>
                        <m:dPr>
                          <m:ctrlPr>
                            <a:rPr lang="es-MX" sz="2200" b="0" i="1" smtClean="0">
                              <a:latin typeface="Cambria Math"/>
                            </a:rPr>
                          </m:ctrlPr>
                        </m:dPr>
                        <m:e>
                          <m:m>
                            <m:mPr>
                              <m:mcs>
                                <m:mc>
                                  <m:mcPr>
                                    <m:count m:val="2"/>
                                    <m:mcJc m:val="center"/>
                                  </m:mcPr>
                                </m:mc>
                              </m:mcs>
                              <m:ctrlPr>
                                <a:rPr lang="es-MX" sz="2200" b="0" i="1" smtClean="0">
                                  <a:latin typeface="Cambria Math"/>
                                </a:rPr>
                              </m:ctrlPr>
                            </m:mPr>
                            <m:mr>
                              <m:e>
                                <m:func>
                                  <m:funcPr>
                                    <m:ctrlPr>
                                      <a:rPr lang="es-MX" sz="2200" b="0" i="1" smtClean="0">
                                        <a:latin typeface="Cambria Math"/>
                                      </a:rPr>
                                    </m:ctrlPr>
                                  </m:funcPr>
                                  <m:fName>
                                    <m:r>
                                      <m:rPr>
                                        <m:sty m:val="p"/>
                                        <m:brk m:alnAt="7"/>
                                      </m:rPr>
                                      <a:rPr lang="es-MX" sz="2200" b="0" i="0" smtClean="0">
                                        <a:latin typeface="Cambria Math"/>
                                      </a:rPr>
                                      <m:t>c</m:t>
                                    </m:r>
                                    <m:r>
                                      <m:rPr>
                                        <m:sty m:val="p"/>
                                      </m:rPr>
                                      <a:rPr lang="es-MX" sz="2200" b="0" i="0" smtClean="0">
                                        <a:latin typeface="Cambria Math"/>
                                      </a:rPr>
                                      <m:t>os</m:t>
                                    </m:r>
                                  </m:fName>
                                  <m:e>
                                    <m:r>
                                      <m:rPr>
                                        <m:sty m:val="p"/>
                                      </m:rPr>
                                      <a:rPr lang="el-GR" sz="2200" b="0" i="1" smtClean="0">
                                        <a:latin typeface="Cambria Math"/>
                                      </a:rPr>
                                      <m:t>ϴ</m:t>
                                    </m:r>
                                  </m:e>
                                </m:func>
                              </m:e>
                              <m:e>
                                <m:func>
                                  <m:funcPr>
                                    <m:ctrlPr>
                                      <a:rPr lang="es-MX" sz="2200" b="0" i="1" smtClean="0">
                                        <a:latin typeface="Cambria Math"/>
                                      </a:rPr>
                                    </m:ctrlPr>
                                  </m:funcPr>
                                  <m:fName>
                                    <m:r>
                                      <a:rPr lang="es-MX" sz="2200" b="0" i="0" smtClean="0">
                                        <a:latin typeface="Cambria Math"/>
                                      </a:rPr>
                                      <m:t>−</m:t>
                                    </m:r>
                                    <m:r>
                                      <m:rPr>
                                        <m:sty m:val="p"/>
                                      </m:rPr>
                                      <a:rPr lang="es-MX" sz="2200" b="0" i="0" smtClean="0">
                                        <a:latin typeface="Cambria Math"/>
                                      </a:rPr>
                                      <m:t>sin</m:t>
                                    </m:r>
                                  </m:fName>
                                  <m:e>
                                    <m:r>
                                      <m:rPr>
                                        <m:sty m:val="p"/>
                                      </m:rPr>
                                      <a:rPr lang="el-GR" sz="2200" b="0" i="1" smtClean="0">
                                        <a:latin typeface="Cambria Math"/>
                                      </a:rPr>
                                      <m:t>ϴ</m:t>
                                    </m:r>
                                  </m:e>
                                </m:func>
                              </m:e>
                            </m:mr>
                            <m:mr>
                              <m:e>
                                <m:func>
                                  <m:funcPr>
                                    <m:ctrlPr>
                                      <a:rPr lang="es-MX" sz="2200" b="0" i="1" smtClean="0">
                                        <a:latin typeface="Cambria Math"/>
                                      </a:rPr>
                                    </m:ctrlPr>
                                  </m:funcPr>
                                  <m:fName>
                                    <m:r>
                                      <m:rPr>
                                        <m:sty m:val="p"/>
                                      </m:rPr>
                                      <a:rPr lang="es-MX" sz="2200" b="0" i="0" smtClean="0">
                                        <a:latin typeface="Cambria Math"/>
                                      </a:rPr>
                                      <m:t>sin</m:t>
                                    </m:r>
                                  </m:fName>
                                  <m:e>
                                    <m:r>
                                      <m:rPr>
                                        <m:sty m:val="p"/>
                                      </m:rPr>
                                      <a:rPr lang="el-GR" sz="2200" b="0" i="1" smtClean="0">
                                        <a:latin typeface="Cambria Math"/>
                                      </a:rPr>
                                      <m:t>ϴ</m:t>
                                    </m:r>
                                  </m:e>
                                </m:func>
                              </m:e>
                              <m:e>
                                <m:func>
                                  <m:funcPr>
                                    <m:ctrlPr>
                                      <a:rPr lang="es-MX" sz="2200" b="0" i="1" smtClean="0">
                                        <a:latin typeface="Cambria Math"/>
                                      </a:rPr>
                                    </m:ctrlPr>
                                  </m:funcPr>
                                  <m:fName>
                                    <m:r>
                                      <m:rPr>
                                        <m:sty m:val="p"/>
                                      </m:rPr>
                                      <a:rPr lang="es-MX" sz="2200" b="0" i="0" smtClean="0">
                                        <a:latin typeface="Cambria Math"/>
                                      </a:rPr>
                                      <m:t>cos</m:t>
                                    </m:r>
                                  </m:fName>
                                  <m:e>
                                    <m:r>
                                      <m:rPr>
                                        <m:sty m:val="p"/>
                                      </m:rPr>
                                      <a:rPr lang="el-GR" sz="2200" b="0" i="1" smtClean="0">
                                        <a:latin typeface="Cambria Math"/>
                                      </a:rPr>
                                      <m:t>ϴ</m:t>
                                    </m:r>
                                  </m:e>
                                </m:func>
                              </m:e>
                            </m:mr>
                          </m:m>
                        </m:e>
                      </m:d>
                    </m:oMath>
                  </m:oMathPara>
                </a14:m>
                <a:endParaRPr lang="es-MX" sz="2200" dirty="0" smtClean="0"/>
              </a:p>
              <a:p>
                <a:pPr algn="ctr"/>
                <a:endParaRPr lang="es-MX" sz="2200" dirty="0"/>
              </a:p>
              <a:p>
                <a:pPr algn="ctr"/>
                <a:endParaRPr lang="es-MX" sz="2200" dirty="0"/>
              </a:p>
              <a:p>
                <a:pPr algn="just"/>
                <a:endParaRPr lang="es-MX" sz="2200" dirty="0"/>
              </a:p>
            </p:txBody>
          </p:sp>
        </mc:Choice>
        <mc:Fallback xmlns="">
          <p:sp>
            <p:nvSpPr>
              <p:cNvPr id="3" name="2 Rectángulo"/>
              <p:cNvSpPr>
                <a:spLocks noRot="1" noChangeAspect="1" noMove="1" noResize="1" noEditPoints="1" noAdjustHandles="1" noChangeArrowheads="1" noChangeShapeType="1" noTextEdit="1"/>
              </p:cNvSpPr>
              <p:nvPr/>
            </p:nvSpPr>
            <p:spPr>
              <a:xfrm>
                <a:off x="440552" y="1378889"/>
                <a:ext cx="8405121" cy="5430269"/>
              </a:xfrm>
              <a:prstGeom prst="rect">
                <a:avLst/>
              </a:prstGeom>
              <a:blipFill rotWithShape="1">
                <a:blip r:embed="rId2"/>
                <a:stretch>
                  <a:fillRect l="-1088" t="-898" r="-73"/>
                </a:stretch>
              </a:blipFill>
            </p:spPr>
            <p:txBody>
              <a:bodyPr/>
              <a:lstStyle/>
              <a:p>
                <a:r>
                  <a:rPr lang="es-MX">
                    <a:noFill/>
                  </a:rPr>
                  <a:t> </a:t>
                </a:r>
              </a:p>
            </p:txBody>
          </p:sp>
        </mc:Fallback>
      </mc:AlternateContent>
    </p:spTree>
    <p:extLst>
      <p:ext uri="{BB962C8B-B14F-4D97-AF65-F5344CB8AC3E}">
        <p14:creationId xmlns:p14="http://schemas.microsoft.com/office/powerpoint/2010/main" val="550181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214282" y="71414"/>
            <a:ext cx="8015288" cy="914400"/>
          </a:xfrm>
        </p:spPr>
        <p:txBody>
          <a:bodyPr/>
          <a:lstStyle/>
          <a:p>
            <a:pPr algn="l"/>
            <a:r>
              <a:rPr lang="es-MX" sz="3600" dirty="0" smtClean="0"/>
              <a:t>Transformaciones lineales</a:t>
            </a:r>
            <a:endParaRPr lang="es-ES" sz="3600" dirty="0" smtClean="0"/>
          </a:p>
        </p:txBody>
      </p:sp>
      <mc:AlternateContent xmlns:mc="http://schemas.openxmlformats.org/markup-compatibility/2006" xmlns:a14="http://schemas.microsoft.com/office/drawing/2010/main">
        <mc:Choice Requires="a14">
          <p:sp>
            <p:nvSpPr>
              <p:cNvPr id="3" name="2 CuadroTexto"/>
              <p:cNvSpPr txBox="1"/>
              <p:nvPr/>
            </p:nvSpPr>
            <p:spPr>
              <a:xfrm>
                <a:off x="671224" y="1326906"/>
                <a:ext cx="7789207" cy="3847207"/>
              </a:xfrm>
              <a:prstGeom prst="rect">
                <a:avLst/>
              </a:prstGeom>
              <a:noFill/>
            </p:spPr>
            <p:txBody>
              <a:bodyPr wrap="square" rtlCol="0">
                <a:spAutoFit/>
              </a:bodyPr>
              <a:lstStyle/>
              <a:p>
                <a:pPr algn="just"/>
                <a:r>
                  <a:rPr lang="es-MX" sz="2400" b="1" dirty="0" smtClean="0"/>
                  <a:t>Núcleo o Kernel</a:t>
                </a:r>
              </a:p>
              <a:p>
                <a:pPr algn="just"/>
                <a:r>
                  <a:rPr lang="es-MX" sz="2200" dirty="0" smtClean="0"/>
                  <a:t>Sea </a:t>
                </a:r>
                <a:r>
                  <a:rPr lang="es-MX" sz="2200" i="1" dirty="0" smtClean="0"/>
                  <a:t>V</a:t>
                </a:r>
                <a:r>
                  <a:rPr lang="es-MX" sz="2200" dirty="0" smtClean="0"/>
                  <a:t> y </a:t>
                </a:r>
                <a:r>
                  <a:rPr lang="es-MX" sz="2200" i="1" dirty="0" smtClean="0"/>
                  <a:t>W </a:t>
                </a:r>
                <a:r>
                  <a:rPr lang="es-MX" sz="2200" dirty="0" smtClean="0"/>
                  <a:t>dos espacios vectoriales y sea T:V→W una transformación lineal. Entonces </a:t>
                </a:r>
              </a:p>
              <a:p>
                <a:pPr algn="just"/>
                <a:endParaRPr lang="es-MX" sz="2200" dirty="0"/>
              </a:p>
              <a:p>
                <a:pPr marL="514350" indent="-514350" algn="just">
                  <a:buFont typeface="+mj-lt"/>
                  <a:buAutoNum type="romanUcPeriod"/>
                </a:pPr>
                <a:r>
                  <a:rPr lang="es-MX" sz="2200" dirty="0" smtClean="0"/>
                  <a:t>El </a:t>
                </a:r>
                <a:r>
                  <a:rPr lang="es-MX" sz="2200" b="1" dirty="0" smtClean="0"/>
                  <a:t>núcleo</a:t>
                </a:r>
                <a:r>
                  <a:rPr lang="es-MX" sz="2200" dirty="0" smtClean="0"/>
                  <a:t> de T, denotado por nu T, está dado por:</a:t>
                </a:r>
              </a:p>
              <a:p>
                <a:pPr marL="514350" indent="-514350" algn="just">
                  <a:buFont typeface="+mj-lt"/>
                  <a:buAutoNum type="romanUcPeriod"/>
                </a:pPr>
                <a:endParaRPr lang="es-MX" sz="2200" dirty="0"/>
              </a:p>
              <a:p>
                <a:pPr algn="just"/>
                <a14:m>
                  <m:oMathPara xmlns:m="http://schemas.openxmlformats.org/officeDocument/2006/math">
                    <m:oMathParaPr>
                      <m:jc m:val="centerGroup"/>
                    </m:oMathParaPr>
                    <m:oMath xmlns:m="http://schemas.openxmlformats.org/officeDocument/2006/math">
                      <m:r>
                        <a:rPr lang="es-MX" sz="2200" b="0" i="1" smtClean="0">
                          <a:latin typeface="Cambria Math"/>
                        </a:rPr>
                        <m:t>𝑛𝑢</m:t>
                      </m:r>
                      <m:r>
                        <a:rPr lang="es-MX" sz="2200" b="0" i="1" smtClean="0">
                          <a:latin typeface="Cambria Math"/>
                        </a:rPr>
                        <m:t> </m:t>
                      </m:r>
                      <m:r>
                        <a:rPr lang="es-MX" sz="2200" b="0" i="1" smtClean="0">
                          <a:latin typeface="Cambria Math"/>
                        </a:rPr>
                        <m:t>𝑇</m:t>
                      </m:r>
                      <m:r>
                        <a:rPr lang="es-MX" sz="2200" b="0" i="1" smtClean="0">
                          <a:latin typeface="Cambria Math"/>
                        </a:rPr>
                        <m:t>={</m:t>
                      </m:r>
                      <m:r>
                        <a:rPr lang="es-MX" sz="2200" b="0" i="1" smtClean="0">
                          <a:latin typeface="Cambria Math"/>
                        </a:rPr>
                        <m:t>𝑣</m:t>
                      </m:r>
                      <m:r>
                        <a:rPr lang="es-MX" sz="2200" b="0" i="1" smtClean="0">
                          <a:latin typeface="Cambria Math"/>
                        </a:rPr>
                        <m:t> </m:t>
                      </m:r>
                      <m:r>
                        <m:rPr>
                          <m:sty m:val="p"/>
                        </m:rPr>
                        <a:rPr lang="el-GR" sz="2200" b="0" i="1" smtClean="0">
                          <a:latin typeface="Cambria Math"/>
                        </a:rPr>
                        <m:t>ϵ</m:t>
                      </m:r>
                      <m:r>
                        <a:rPr lang="es-MX" sz="2200" b="0" i="1" smtClean="0">
                          <a:latin typeface="Cambria Math"/>
                        </a:rPr>
                        <m:t> </m:t>
                      </m:r>
                      <m:r>
                        <a:rPr lang="es-MX" sz="2200" b="0" i="1" smtClean="0">
                          <a:latin typeface="Cambria Math"/>
                        </a:rPr>
                        <m:t>𝑉</m:t>
                      </m:r>
                      <m:r>
                        <a:rPr lang="es-MX" sz="2200" b="0" i="1" smtClean="0">
                          <a:latin typeface="Cambria Math"/>
                        </a:rPr>
                        <m:t>:</m:t>
                      </m:r>
                      <m:r>
                        <a:rPr lang="es-MX" sz="2200" b="0" i="1" smtClean="0">
                          <a:latin typeface="Cambria Math"/>
                        </a:rPr>
                        <m:t>𝑇𝑣</m:t>
                      </m:r>
                      <m:r>
                        <a:rPr lang="es-MX" sz="2200" b="0" i="1" smtClean="0">
                          <a:latin typeface="Cambria Math"/>
                        </a:rPr>
                        <m:t>=0}</m:t>
                      </m:r>
                    </m:oMath>
                  </m:oMathPara>
                </a14:m>
                <a:endParaRPr lang="es-MX" sz="2200" dirty="0" smtClean="0"/>
              </a:p>
              <a:p>
                <a:pPr algn="just"/>
                <a:endParaRPr lang="es-MX" sz="2200" dirty="0" smtClean="0"/>
              </a:p>
              <a:p>
                <a:pPr algn="just"/>
                <a:r>
                  <a:rPr lang="es-MX" sz="2200" dirty="0" smtClean="0"/>
                  <a:t>II.    La </a:t>
                </a:r>
                <a:r>
                  <a:rPr lang="es-MX" sz="2200" b="1" dirty="0" smtClean="0"/>
                  <a:t>imagen</a:t>
                </a:r>
                <a:r>
                  <a:rPr lang="es-MX" sz="2200" dirty="0" smtClean="0"/>
                  <a:t> de T, denotado por </a:t>
                </a:r>
              </a:p>
              <a:p>
                <a:pPr algn="just"/>
                <a:endParaRPr lang="es-MX" sz="2200" dirty="0"/>
              </a:p>
              <a:p>
                <a:pPr algn="just"/>
                <a14:m>
                  <m:oMathPara xmlns:m="http://schemas.openxmlformats.org/officeDocument/2006/math">
                    <m:oMathParaPr>
                      <m:jc m:val="centerGroup"/>
                    </m:oMathParaPr>
                    <m:oMath xmlns:m="http://schemas.openxmlformats.org/officeDocument/2006/math">
                      <m:r>
                        <a:rPr lang="es-MX" sz="2200" b="0" i="1" smtClean="0">
                          <a:latin typeface="Cambria Math"/>
                        </a:rPr>
                        <m:t>𝐼𝑚</m:t>
                      </m:r>
                      <m:r>
                        <a:rPr lang="es-MX" sz="2200" b="0" i="1" smtClean="0">
                          <a:latin typeface="Cambria Math"/>
                        </a:rPr>
                        <m:t> </m:t>
                      </m:r>
                      <m:r>
                        <a:rPr lang="es-MX" sz="2200" b="0" i="1" smtClean="0">
                          <a:latin typeface="Cambria Math"/>
                        </a:rPr>
                        <m:t>𝑇</m:t>
                      </m:r>
                      <m:r>
                        <a:rPr lang="es-MX" sz="2200" b="0" i="1" smtClean="0">
                          <a:latin typeface="Cambria Math"/>
                        </a:rPr>
                        <m:t>={</m:t>
                      </m:r>
                      <m:r>
                        <a:rPr lang="es-MX" sz="2200" b="0" i="1" smtClean="0">
                          <a:latin typeface="Cambria Math"/>
                        </a:rPr>
                        <m:t>𝑤</m:t>
                      </m:r>
                      <m:r>
                        <a:rPr lang="es-MX" sz="2200" b="0" i="1" smtClean="0">
                          <a:latin typeface="Cambria Math"/>
                        </a:rPr>
                        <m:t> </m:t>
                      </m:r>
                      <m:r>
                        <m:rPr>
                          <m:sty m:val="p"/>
                        </m:rPr>
                        <a:rPr lang="el-GR" sz="2200" b="0" i="1" smtClean="0">
                          <a:latin typeface="Cambria Math"/>
                        </a:rPr>
                        <m:t>ϵ</m:t>
                      </m:r>
                      <m:r>
                        <a:rPr lang="es-MX" sz="2200" b="0" i="1" smtClean="0">
                          <a:latin typeface="Cambria Math"/>
                        </a:rPr>
                        <m:t> </m:t>
                      </m:r>
                      <m:r>
                        <a:rPr lang="es-MX" sz="2200" b="0" i="1" smtClean="0">
                          <a:latin typeface="Cambria Math"/>
                        </a:rPr>
                        <m:t>𝑊</m:t>
                      </m:r>
                      <m:r>
                        <a:rPr lang="es-MX" sz="2200" b="0" i="1" smtClean="0">
                          <a:latin typeface="Cambria Math"/>
                        </a:rPr>
                        <m:t>:</m:t>
                      </m:r>
                      <m:r>
                        <a:rPr lang="es-MX" sz="2200" b="0" i="1" smtClean="0">
                          <a:latin typeface="Cambria Math"/>
                        </a:rPr>
                        <m:t>𝑤</m:t>
                      </m:r>
                      <m:r>
                        <a:rPr lang="es-MX" sz="2200" b="0" i="1" smtClean="0">
                          <a:latin typeface="Cambria Math"/>
                        </a:rPr>
                        <m:t>=</m:t>
                      </m:r>
                      <m:r>
                        <a:rPr lang="es-MX" sz="2200" b="0" i="1" smtClean="0">
                          <a:latin typeface="Cambria Math"/>
                        </a:rPr>
                        <m:t>𝑇𝑣</m:t>
                      </m:r>
                      <m:r>
                        <a:rPr lang="es-MX" sz="2200" b="0" i="1" smtClean="0">
                          <a:latin typeface="Cambria Math"/>
                        </a:rPr>
                        <m:t> </m:t>
                      </m:r>
                      <m:r>
                        <a:rPr lang="es-MX" sz="2200" b="0" i="1" smtClean="0">
                          <a:latin typeface="Cambria Math"/>
                        </a:rPr>
                        <m:t>𝑝𝑎𝑟𝑎</m:t>
                      </m:r>
                      <m:r>
                        <a:rPr lang="es-MX" sz="2200" b="0" i="1" smtClean="0">
                          <a:latin typeface="Cambria Math"/>
                        </a:rPr>
                        <m:t> </m:t>
                      </m:r>
                      <m:r>
                        <a:rPr lang="es-MX" sz="2200" b="0" i="1" smtClean="0">
                          <a:latin typeface="Cambria Math"/>
                        </a:rPr>
                        <m:t>𝑎𝑙𝑔𝑢𝑛𝑎</m:t>
                      </m:r>
                      <m:r>
                        <a:rPr lang="es-MX" sz="2200" b="0" i="1" smtClean="0">
                          <a:latin typeface="Cambria Math"/>
                        </a:rPr>
                        <m:t> </m:t>
                      </m:r>
                      <m:r>
                        <a:rPr lang="es-MX" sz="2200" b="0" i="1" smtClean="0">
                          <a:latin typeface="Cambria Math"/>
                        </a:rPr>
                        <m:t>𝑣</m:t>
                      </m:r>
                      <m:r>
                        <a:rPr lang="es-MX" sz="2200" b="0" i="1" smtClean="0">
                          <a:latin typeface="Cambria Math"/>
                        </a:rPr>
                        <m:t> </m:t>
                      </m:r>
                      <m:r>
                        <m:rPr>
                          <m:sty m:val="p"/>
                        </m:rPr>
                        <a:rPr lang="el-GR" sz="2200" b="0" i="1" smtClean="0">
                          <a:latin typeface="Cambria Math"/>
                        </a:rPr>
                        <m:t>ϵ</m:t>
                      </m:r>
                      <m:r>
                        <a:rPr lang="es-MX" sz="2200" b="0" i="1" smtClean="0">
                          <a:latin typeface="Cambria Math"/>
                        </a:rPr>
                        <m:t> </m:t>
                      </m:r>
                      <m:r>
                        <a:rPr lang="es-MX" sz="2200" b="0" i="1" smtClean="0">
                          <a:latin typeface="Cambria Math"/>
                        </a:rPr>
                        <m:t>𝑉</m:t>
                      </m:r>
                      <m:r>
                        <a:rPr lang="es-MX" sz="2200" b="0" i="1" smtClean="0">
                          <a:latin typeface="Cambria Math"/>
                        </a:rPr>
                        <m:t>}</m:t>
                      </m:r>
                    </m:oMath>
                  </m:oMathPara>
                </a14:m>
                <a:endParaRPr lang="es-MX" sz="2200" dirty="0"/>
              </a:p>
            </p:txBody>
          </p:sp>
        </mc:Choice>
        <mc:Fallback xmlns="">
          <p:sp>
            <p:nvSpPr>
              <p:cNvPr id="3" name="2 CuadroTexto"/>
              <p:cNvSpPr txBox="1">
                <a:spLocks noRot="1" noChangeAspect="1" noMove="1" noResize="1" noEditPoints="1" noAdjustHandles="1" noChangeArrowheads="1" noChangeShapeType="1" noTextEdit="1"/>
              </p:cNvSpPr>
              <p:nvPr/>
            </p:nvSpPr>
            <p:spPr>
              <a:xfrm>
                <a:off x="671224" y="1326906"/>
                <a:ext cx="7789207" cy="3847207"/>
              </a:xfrm>
              <a:prstGeom prst="rect">
                <a:avLst/>
              </a:prstGeom>
              <a:blipFill rotWithShape="1">
                <a:blip r:embed="rId2"/>
                <a:stretch>
                  <a:fillRect l="-1174" t="-1268" r="-1095" b="-951"/>
                </a:stretch>
              </a:blipFill>
            </p:spPr>
            <p:txBody>
              <a:bodyPr/>
              <a:lstStyle/>
              <a:p>
                <a:r>
                  <a:rPr lang="es-MX">
                    <a:noFill/>
                  </a:rPr>
                  <a:t> </a:t>
                </a:r>
              </a:p>
            </p:txBody>
          </p:sp>
        </mc:Fallback>
      </mc:AlternateContent>
    </p:spTree>
    <p:extLst>
      <p:ext uri="{BB962C8B-B14F-4D97-AF65-F5344CB8AC3E}">
        <p14:creationId xmlns:p14="http://schemas.microsoft.com/office/powerpoint/2010/main" val="2651430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14282" y="71414"/>
            <a:ext cx="8015288" cy="914400"/>
          </a:xfrm>
        </p:spPr>
        <p:txBody>
          <a:bodyPr/>
          <a:lstStyle/>
          <a:p>
            <a:pPr algn="l"/>
            <a:r>
              <a:rPr lang="es-MX" sz="3600" dirty="0" smtClean="0"/>
              <a:t>Transformaciones lineales</a:t>
            </a:r>
            <a:endParaRPr lang="es-ES" sz="3600" dirty="0" smtClean="0"/>
          </a:p>
        </p:txBody>
      </p:sp>
      <mc:AlternateContent xmlns:mc="http://schemas.openxmlformats.org/markup-compatibility/2006" xmlns:a14="http://schemas.microsoft.com/office/drawing/2010/main">
        <mc:Choice Requires="a14">
          <p:sp>
            <p:nvSpPr>
              <p:cNvPr id="2" name="1 CuadroTexto"/>
              <p:cNvSpPr txBox="1"/>
              <p:nvPr/>
            </p:nvSpPr>
            <p:spPr>
              <a:xfrm>
                <a:off x="608060" y="1300116"/>
                <a:ext cx="7924380" cy="5262979"/>
              </a:xfrm>
              <a:prstGeom prst="rect">
                <a:avLst/>
              </a:prstGeom>
              <a:noFill/>
            </p:spPr>
            <p:txBody>
              <a:bodyPr wrap="square" rtlCol="0">
                <a:spAutoFit/>
              </a:bodyPr>
              <a:lstStyle/>
              <a:p>
                <a:pPr algn="just"/>
                <a:r>
                  <a:rPr lang="es-MX" sz="2400" b="1" dirty="0" smtClean="0"/>
                  <a:t>Matriz de trasformación</a:t>
                </a:r>
              </a:p>
              <a:p>
                <a:pPr algn="just"/>
                <a:r>
                  <a:rPr lang="es-MX" sz="2200" dirty="0" smtClean="0"/>
                  <a:t>La matriz </a:t>
                </a:r>
                <a:r>
                  <a:rPr lang="es-MX" sz="2200" b="1" i="1" dirty="0" smtClean="0"/>
                  <a:t>A</a:t>
                </a:r>
                <a:r>
                  <a:rPr lang="es-MX" sz="2200" dirty="0" smtClean="0"/>
                  <a:t>, se denomina </a:t>
                </a:r>
                <a:r>
                  <a:rPr lang="es-MX" sz="2200" b="1" dirty="0" smtClean="0"/>
                  <a:t>matriz de transformación </a:t>
                </a:r>
                <a:r>
                  <a:rPr lang="es-MX" sz="2200" dirty="0" smtClean="0"/>
                  <a:t>correspondiente a </a:t>
                </a:r>
                <a:r>
                  <a:rPr lang="es-MX" sz="2200" b="1" i="1" dirty="0" smtClean="0"/>
                  <a:t>T</a:t>
                </a:r>
                <a:r>
                  <a:rPr lang="es-MX" sz="2200" dirty="0" smtClean="0"/>
                  <a:t> o </a:t>
                </a:r>
                <a:r>
                  <a:rPr lang="es-MX" sz="2200" b="1" dirty="0" smtClean="0"/>
                  <a:t>representación matricial </a:t>
                </a:r>
                <a:r>
                  <a:rPr lang="es-MX" sz="2200" dirty="0" smtClean="0"/>
                  <a:t>de </a:t>
                </a:r>
                <a:r>
                  <a:rPr lang="es-MX" sz="2200" b="1" i="1" dirty="0" smtClean="0"/>
                  <a:t>T </a:t>
                </a:r>
              </a:p>
              <a:p>
                <a:pPr algn="just"/>
                <a:endParaRPr lang="es-MX" sz="2400" b="1" dirty="0"/>
              </a:p>
              <a:p>
                <a:pPr algn="just"/>
                <a:r>
                  <a:rPr lang="es-MX" sz="2400" b="1" dirty="0" smtClean="0"/>
                  <a:t>Representación matricial de una transformación lineal </a:t>
                </a:r>
              </a:p>
              <a:p>
                <a:pPr algn="just"/>
                <a:r>
                  <a:rPr lang="es-MX" sz="2200" dirty="0" smtClean="0"/>
                  <a:t>Sea t: </a:t>
                </a:r>
                <a14:m>
                  <m:oMath xmlns:m="http://schemas.openxmlformats.org/officeDocument/2006/math">
                    <m:sSup>
                      <m:sSupPr>
                        <m:ctrlPr>
                          <a:rPr lang="es-MX" sz="2200" i="1" smtClean="0">
                            <a:latin typeface="Cambria Math"/>
                          </a:rPr>
                        </m:ctrlPr>
                      </m:sSupPr>
                      <m:e>
                        <m:r>
                          <a:rPr lang="es-MX" sz="2200" b="0" i="1" smtClean="0">
                            <a:latin typeface="Cambria Math"/>
                          </a:rPr>
                          <m:t>𝑅</m:t>
                        </m:r>
                      </m:e>
                      <m:sup>
                        <m:r>
                          <a:rPr lang="es-MX" sz="2200" b="0" i="1" smtClean="0">
                            <a:latin typeface="Cambria Math"/>
                          </a:rPr>
                          <m:t>𝑛</m:t>
                        </m:r>
                      </m:sup>
                    </m:sSup>
                    <m:r>
                      <a:rPr lang="es-MX" sz="2200" i="1" smtClean="0">
                        <a:latin typeface="Cambria Math"/>
                        <a:ea typeface="Cambria Math"/>
                      </a:rPr>
                      <m:t>→</m:t>
                    </m:r>
                    <m:sSup>
                      <m:sSupPr>
                        <m:ctrlPr>
                          <a:rPr lang="es-MX" sz="2200" i="1" smtClean="0">
                            <a:latin typeface="Cambria Math"/>
                            <a:ea typeface="Cambria Math"/>
                          </a:rPr>
                        </m:ctrlPr>
                      </m:sSupPr>
                      <m:e>
                        <m:r>
                          <a:rPr lang="es-MX" sz="2200" b="0" i="1" smtClean="0">
                            <a:latin typeface="Cambria Math"/>
                            <a:ea typeface="Cambria Math"/>
                          </a:rPr>
                          <m:t>𝑅</m:t>
                        </m:r>
                      </m:e>
                      <m:sup>
                        <m:r>
                          <a:rPr lang="es-MX" sz="2200" b="0" i="1" smtClean="0">
                            <a:latin typeface="Cambria Math"/>
                            <a:ea typeface="Cambria Math"/>
                          </a:rPr>
                          <m:t>𝑚</m:t>
                        </m:r>
                      </m:sup>
                    </m:sSup>
                  </m:oMath>
                </a14:m>
                <a:r>
                  <a:rPr lang="es-MX" sz="2200" dirty="0" smtClean="0"/>
                  <a:t> una transformación lineal. Existe entonces una matriz única de </a:t>
                </a:r>
                <a:r>
                  <a:rPr lang="es-MX" sz="2200" i="1" dirty="0" smtClean="0"/>
                  <a:t>m x n, </a:t>
                </a:r>
                <a14:m>
                  <m:oMath xmlns:m="http://schemas.openxmlformats.org/officeDocument/2006/math">
                    <m:sSub>
                      <m:sSubPr>
                        <m:ctrlPr>
                          <a:rPr lang="es-MX" sz="2200" i="1" smtClean="0">
                            <a:latin typeface="Cambria Math"/>
                          </a:rPr>
                        </m:ctrlPr>
                      </m:sSubPr>
                      <m:e>
                        <m:r>
                          <a:rPr lang="es-MX" sz="2200" b="0" i="1" smtClean="0">
                            <a:latin typeface="Cambria Math"/>
                          </a:rPr>
                          <m:t>𝐴</m:t>
                        </m:r>
                      </m:e>
                      <m:sub>
                        <m:r>
                          <a:rPr lang="es-MX" sz="2200" b="0" i="1" smtClean="0">
                            <a:latin typeface="Cambria Math"/>
                          </a:rPr>
                          <m:t>𝑇</m:t>
                        </m:r>
                        <m:r>
                          <a:rPr lang="es-MX" sz="2200" b="0" i="1" smtClean="0">
                            <a:latin typeface="Cambria Math"/>
                          </a:rPr>
                          <m:t> </m:t>
                        </m:r>
                      </m:sub>
                    </m:sSub>
                  </m:oMath>
                </a14:m>
                <a:r>
                  <a:rPr lang="es-MX" sz="2200" i="1" dirty="0" smtClean="0"/>
                  <a:t> </a:t>
                </a:r>
                <a:r>
                  <a:rPr lang="es-MX" sz="2200" dirty="0" smtClean="0"/>
                  <a:t>tal que</a:t>
                </a:r>
              </a:p>
              <a:p>
                <a:pPr algn="just"/>
                <a:endParaRPr lang="es-MX" sz="2200" dirty="0"/>
              </a:p>
              <a:p>
                <a:pPr algn="ctr"/>
                <a14:m>
                  <m:oMath xmlns:m="http://schemas.openxmlformats.org/officeDocument/2006/math">
                    <m:r>
                      <a:rPr lang="es-MX" sz="2200" b="0" i="1" smtClean="0">
                        <a:latin typeface="Cambria Math"/>
                      </a:rPr>
                      <m:t>𝑇𝑥</m:t>
                    </m:r>
                    <m:r>
                      <a:rPr lang="es-MX" sz="2200" b="0" i="1" smtClean="0">
                        <a:latin typeface="Cambria Math"/>
                      </a:rPr>
                      <m:t>=</m:t>
                    </m:r>
                    <m:sSub>
                      <m:sSubPr>
                        <m:ctrlPr>
                          <a:rPr lang="es-MX" sz="2200" b="0" i="1" smtClean="0">
                            <a:latin typeface="Cambria Math"/>
                          </a:rPr>
                        </m:ctrlPr>
                      </m:sSubPr>
                      <m:e>
                        <m:r>
                          <a:rPr lang="es-MX" sz="2200" b="0" i="1" smtClean="0">
                            <a:latin typeface="Cambria Math"/>
                          </a:rPr>
                          <m:t>𝐴</m:t>
                        </m:r>
                      </m:e>
                      <m:sub>
                        <m:r>
                          <a:rPr lang="es-MX" sz="2200" b="0" i="1" smtClean="0">
                            <a:latin typeface="Cambria Math"/>
                          </a:rPr>
                          <m:t>𝑇</m:t>
                        </m:r>
                      </m:sub>
                    </m:sSub>
                    <m:r>
                      <a:rPr lang="es-MX" sz="2200" b="0" i="1" smtClean="0">
                        <a:latin typeface="Cambria Math"/>
                      </a:rPr>
                      <m:t>𝑥</m:t>
                    </m:r>
                    <m:r>
                      <a:rPr lang="es-MX" sz="2200" b="0" i="1" smtClean="0">
                        <a:latin typeface="Cambria Math"/>
                      </a:rPr>
                      <m:t>            </m:t>
                    </m:r>
                    <m:r>
                      <a:rPr lang="es-MX" sz="2200" b="0" i="1" smtClean="0">
                        <a:latin typeface="Cambria Math"/>
                      </a:rPr>
                      <m:t>𝑝𝑎𝑟𝑎</m:t>
                    </m:r>
                    <m:r>
                      <a:rPr lang="es-MX" sz="2200" b="0" i="1" smtClean="0">
                        <a:latin typeface="Cambria Math"/>
                      </a:rPr>
                      <m:t> </m:t>
                    </m:r>
                    <m:r>
                      <a:rPr lang="es-MX" sz="2200" b="0" i="1" smtClean="0">
                        <a:latin typeface="Cambria Math"/>
                      </a:rPr>
                      <m:t>𝑡𝑜𝑑𝑎</m:t>
                    </m:r>
                    <m:r>
                      <a:rPr lang="es-MX" sz="2200" b="0" i="1" smtClean="0">
                        <a:latin typeface="Cambria Math"/>
                      </a:rPr>
                      <m:t> </m:t>
                    </m:r>
                    <m:r>
                      <a:rPr lang="es-MX" sz="2200" b="0" i="1" smtClean="0">
                        <a:latin typeface="Cambria Math"/>
                      </a:rPr>
                      <m:t>𝑥</m:t>
                    </m:r>
                    <m:r>
                      <a:rPr lang="es-MX" sz="2200" b="0" i="1" smtClean="0">
                        <a:latin typeface="Cambria Math"/>
                      </a:rPr>
                      <m:t> </m:t>
                    </m:r>
                    <m:r>
                      <m:rPr>
                        <m:sty m:val="p"/>
                      </m:rPr>
                      <a:rPr lang="el-GR" sz="2200" b="0" i="1" smtClean="0">
                        <a:latin typeface="Cambria Math"/>
                      </a:rPr>
                      <m:t>ϵ</m:t>
                    </m:r>
                    <m:r>
                      <a:rPr lang="es-MX" sz="2200" b="0" i="1" smtClean="0">
                        <a:latin typeface="Cambria Math"/>
                      </a:rPr>
                      <m:t> </m:t>
                    </m:r>
                    <m:sSub>
                      <m:sSubPr>
                        <m:ctrlPr>
                          <a:rPr lang="es-MX" sz="2200" b="0" i="1" smtClean="0">
                            <a:latin typeface="Cambria Math"/>
                          </a:rPr>
                        </m:ctrlPr>
                      </m:sSubPr>
                      <m:e>
                        <m:r>
                          <a:rPr lang="es-MX" sz="2200" b="0" i="1" smtClean="0">
                            <a:latin typeface="Cambria Math"/>
                          </a:rPr>
                          <m:t>𝑅</m:t>
                        </m:r>
                      </m:e>
                      <m:sub>
                        <m:r>
                          <a:rPr lang="es-MX" sz="2200" b="0" i="1" smtClean="0">
                            <a:latin typeface="Cambria Math"/>
                          </a:rPr>
                          <m:t>𝑛</m:t>
                        </m:r>
                      </m:sub>
                    </m:sSub>
                  </m:oMath>
                </a14:m>
                <a:r>
                  <a:rPr lang="es-MX" sz="2200" dirty="0" smtClean="0"/>
                  <a:t> </a:t>
                </a:r>
              </a:p>
              <a:p>
                <a:pPr algn="just"/>
                <a:endParaRPr lang="es-MX" sz="2200" dirty="0" smtClean="0"/>
              </a:p>
              <a:p>
                <a:pPr algn="just"/>
                <a:r>
                  <a:rPr lang="es-MX" sz="2200" dirty="0" smtClean="0"/>
                  <a:t>Sea </a:t>
                </a:r>
                <a14:m>
                  <m:oMath xmlns:m="http://schemas.openxmlformats.org/officeDocument/2006/math">
                    <m:sSub>
                      <m:sSubPr>
                        <m:ctrlPr>
                          <a:rPr lang="es-MX" sz="2200" i="1" smtClean="0">
                            <a:latin typeface="Cambria Math"/>
                          </a:rPr>
                        </m:ctrlPr>
                      </m:sSubPr>
                      <m:e>
                        <m:r>
                          <a:rPr lang="es-MX" sz="2200" b="0" i="1" smtClean="0">
                            <a:latin typeface="Cambria Math"/>
                          </a:rPr>
                          <m:t>𝑤</m:t>
                        </m:r>
                      </m:e>
                      <m:sub>
                        <m:r>
                          <a:rPr lang="es-MX" sz="2200" b="0" i="1" smtClean="0">
                            <a:latin typeface="Cambria Math"/>
                          </a:rPr>
                          <m:t>1</m:t>
                        </m:r>
                      </m:sub>
                    </m:sSub>
                    <m:r>
                      <a:rPr lang="es-MX" sz="2200" b="0" i="1" smtClean="0">
                        <a:latin typeface="Cambria Math"/>
                      </a:rPr>
                      <m:t>=</m:t>
                    </m:r>
                    <m:sSub>
                      <m:sSubPr>
                        <m:ctrlPr>
                          <a:rPr lang="es-MX" sz="2200" b="0" i="1" smtClean="0">
                            <a:latin typeface="Cambria Math"/>
                          </a:rPr>
                        </m:ctrlPr>
                      </m:sSubPr>
                      <m:e>
                        <m:r>
                          <a:rPr lang="es-MX" sz="2200" b="0" i="1" smtClean="0">
                            <a:latin typeface="Cambria Math"/>
                          </a:rPr>
                          <m:t>𝑇𝑒</m:t>
                        </m:r>
                      </m:e>
                      <m:sub>
                        <m:r>
                          <a:rPr lang="es-MX" sz="2200" b="0" i="1" smtClean="0">
                            <a:latin typeface="Cambria Math"/>
                          </a:rPr>
                          <m:t>1</m:t>
                        </m:r>
                      </m:sub>
                    </m:sSub>
                    <m:r>
                      <a:rPr lang="es-MX" sz="2200" b="0" i="1" smtClean="0">
                        <a:latin typeface="Cambria Math"/>
                      </a:rPr>
                      <m:t>, </m:t>
                    </m:r>
                    <m:sSub>
                      <m:sSubPr>
                        <m:ctrlPr>
                          <a:rPr lang="es-MX" sz="2200" b="0" i="1" smtClean="0">
                            <a:latin typeface="Cambria Math"/>
                          </a:rPr>
                        </m:ctrlPr>
                      </m:sSubPr>
                      <m:e>
                        <m:r>
                          <a:rPr lang="es-MX" sz="2200" b="0" i="1" smtClean="0">
                            <a:latin typeface="Cambria Math"/>
                          </a:rPr>
                          <m:t>𝑤</m:t>
                        </m:r>
                      </m:e>
                      <m:sub>
                        <m:r>
                          <a:rPr lang="es-MX" sz="2200" b="0" i="1" smtClean="0">
                            <a:latin typeface="Cambria Math"/>
                          </a:rPr>
                          <m:t>2</m:t>
                        </m:r>
                      </m:sub>
                    </m:sSub>
                    <m:r>
                      <a:rPr lang="es-MX" sz="2200" b="0" i="1" smtClean="0">
                        <a:latin typeface="Cambria Math"/>
                      </a:rPr>
                      <m:t>=</m:t>
                    </m:r>
                    <m:sSub>
                      <m:sSubPr>
                        <m:ctrlPr>
                          <a:rPr lang="es-MX" sz="2200" i="1">
                            <a:latin typeface="Cambria Math"/>
                          </a:rPr>
                        </m:ctrlPr>
                      </m:sSubPr>
                      <m:e>
                        <m:r>
                          <a:rPr lang="es-MX" sz="2200" i="1">
                            <a:latin typeface="Cambria Math"/>
                          </a:rPr>
                          <m:t>𝑇𝑒</m:t>
                        </m:r>
                      </m:e>
                      <m:sub>
                        <m:r>
                          <a:rPr lang="es-MX" sz="2200" b="0" i="1" smtClean="0">
                            <a:latin typeface="Cambria Math"/>
                          </a:rPr>
                          <m:t>2</m:t>
                        </m:r>
                      </m:sub>
                    </m:sSub>
                    <m:r>
                      <a:rPr lang="es-MX" sz="2200" b="0" i="1" smtClean="0">
                        <a:latin typeface="Cambria Math"/>
                      </a:rPr>
                      <m:t>,…,</m:t>
                    </m:r>
                    <m:sSub>
                      <m:sSubPr>
                        <m:ctrlPr>
                          <a:rPr lang="es-MX" sz="2200" i="1">
                            <a:latin typeface="Cambria Math"/>
                          </a:rPr>
                        </m:ctrlPr>
                      </m:sSubPr>
                      <m:e>
                        <m:r>
                          <a:rPr lang="es-MX" sz="2200" i="1">
                            <a:latin typeface="Cambria Math"/>
                          </a:rPr>
                          <m:t>𝑤</m:t>
                        </m:r>
                      </m:e>
                      <m:sub>
                        <m:r>
                          <a:rPr lang="es-MX" sz="2200" b="0" i="1" smtClean="0">
                            <a:latin typeface="Cambria Math"/>
                          </a:rPr>
                          <m:t>𝑛</m:t>
                        </m:r>
                      </m:sub>
                    </m:sSub>
                    <m:r>
                      <a:rPr lang="es-MX" sz="2200" b="0" i="1" smtClean="0">
                        <a:latin typeface="Cambria Math"/>
                      </a:rPr>
                      <m:t>=</m:t>
                    </m:r>
                    <m:sSub>
                      <m:sSubPr>
                        <m:ctrlPr>
                          <a:rPr lang="es-MX" sz="2200" i="1">
                            <a:latin typeface="Cambria Math"/>
                          </a:rPr>
                        </m:ctrlPr>
                      </m:sSubPr>
                      <m:e>
                        <m:r>
                          <a:rPr lang="es-MX" sz="2200" i="1">
                            <a:latin typeface="Cambria Math"/>
                          </a:rPr>
                          <m:t>𝑇𝑒</m:t>
                        </m:r>
                      </m:e>
                      <m:sub>
                        <m:r>
                          <a:rPr lang="es-MX" sz="2200" b="0" i="1" smtClean="0">
                            <a:latin typeface="Cambria Math"/>
                          </a:rPr>
                          <m:t>𝑛</m:t>
                        </m:r>
                      </m:sub>
                    </m:sSub>
                  </m:oMath>
                </a14:m>
                <a:r>
                  <a:rPr lang="es-MX" sz="2200" dirty="0" smtClean="0"/>
                  <a:t>. Sea </a:t>
                </a:r>
                <a14:m>
                  <m:oMath xmlns:m="http://schemas.openxmlformats.org/officeDocument/2006/math">
                    <m:sSub>
                      <m:sSubPr>
                        <m:ctrlPr>
                          <a:rPr lang="es-MX" sz="2200" i="1" smtClean="0">
                            <a:latin typeface="Cambria Math"/>
                          </a:rPr>
                        </m:ctrlPr>
                      </m:sSubPr>
                      <m:e>
                        <m:r>
                          <a:rPr lang="es-MX" sz="2200" b="0" i="1" smtClean="0">
                            <a:latin typeface="Cambria Math"/>
                          </a:rPr>
                          <m:t>𝐴</m:t>
                        </m:r>
                      </m:e>
                      <m:sub>
                        <m:r>
                          <a:rPr lang="es-MX" sz="2200" b="0" i="1" smtClean="0">
                            <a:latin typeface="Cambria Math"/>
                          </a:rPr>
                          <m:t>𝑇</m:t>
                        </m:r>
                      </m:sub>
                    </m:sSub>
                    <m:r>
                      <a:rPr lang="es-MX" sz="2200" b="0" i="0" smtClean="0">
                        <a:latin typeface="Cambria Math"/>
                      </a:rPr>
                      <m:t> </m:t>
                    </m:r>
                  </m:oMath>
                </a14:m>
                <a:r>
                  <a:rPr lang="es-MX" sz="2200" dirty="0" smtClean="0"/>
                  <a:t>la matriz cuyas columnas son </a:t>
                </a:r>
                <a14:m>
                  <m:oMath xmlns:m="http://schemas.openxmlformats.org/officeDocument/2006/math">
                    <m:sSub>
                      <m:sSubPr>
                        <m:ctrlPr>
                          <a:rPr lang="es-MX" sz="2200" i="1" smtClean="0">
                            <a:latin typeface="Cambria Math"/>
                          </a:rPr>
                        </m:ctrlPr>
                      </m:sSubPr>
                      <m:e>
                        <m:r>
                          <a:rPr lang="es-MX" sz="2200" b="0" i="1" smtClean="0">
                            <a:latin typeface="Cambria Math"/>
                          </a:rPr>
                          <m:t>𝑤</m:t>
                        </m:r>
                      </m:e>
                      <m:sub>
                        <m:r>
                          <a:rPr lang="es-MX" sz="2200" b="0" i="1" smtClean="0">
                            <a:latin typeface="Cambria Math"/>
                          </a:rPr>
                          <m:t>1</m:t>
                        </m:r>
                      </m:sub>
                    </m:sSub>
                    <m:r>
                      <a:rPr lang="es-MX" sz="2200" b="0" i="1" smtClean="0">
                        <a:latin typeface="Cambria Math"/>
                      </a:rPr>
                      <m:t>,</m:t>
                    </m:r>
                    <m:sSub>
                      <m:sSubPr>
                        <m:ctrlPr>
                          <a:rPr lang="es-MX" sz="2200" i="1">
                            <a:latin typeface="Cambria Math"/>
                          </a:rPr>
                        </m:ctrlPr>
                      </m:sSubPr>
                      <m:e>
                        <m:r>
                          <a:rPr lang="es-MX" sz="2200" i="1">
                            <a:latin typeface="Cambria Math"/>
                          </a:rPr>
                          <m:t>𝑤</m:t>
                        </m:r>
                      </m:e>
                      <m:sub>
                        <m:r>
                          <a:rPr lang="es-MX" sz="2200" b="0" i="1" smtClean="0">
                            <a:latin typeface="Cambria Math"/>
                          </a:rPr>
                          <m:t>2</m:t>
                        </m:r>
                      </m:sub>
                    </m:sSub>
                    <m:r>
                      <a:rPr lang="es-MX" sz="2200" b="0" i="1" smtClean="0">
                        <a:latin typeface="Cambria Math"/>
                      </a:rPr>
                      <m:t>,…,</m:t>
                    </m:r>
                  </m:oMath>
                </a14:m>
                <a:r>
                  <a:rPr lang="es-MX" sz="2200" dirty="0"/>
                  <a:t> </a:t>
                </a:r>
                <a14:m>
                  <m:oMath xmlns:m="http://schemas.openxmlformats.org/officeDocument/2006/math">
                    <m:sSub>
                      <m:sSubPr>
                        <m:ctrlPr>
                          <a:rPr lang="es-MX" sz="2200" i="1">
                            <a:latin typeface="Cambria Math"/>
                          </a:rPr>
                        </m:ctrlPr>
                      </m:sSubPr>
                      <m:e>
                        <m:r>
                          <a:rPr lang="es-MX" sz="2200" i="1">
                            <a:latin typeface="Cambria Math"/>
                          </a:rPr>
                          <m:t>𝑤</m:t>
                        </m:r>
                      </m:e>
                      <m:sub>
                        <m:r>
                          <a:rPr lang="es-MX" sz="2200" b="0" i="1" smtClean="0">
                            <a:latin typeface="Cambria Math"/>
                          </a:rPr>
                          <m:t>𝑛</m:t>
                        </m:r>
                      </m:sub>
                    </m:sSub>
                  </m:oMath>
                </a14:m>
                <a:r>
                  <a:rPr lang="es-MX" sz="2200" dirty="0" smtClean="0"/>
                  <a:t> y hagamos que </a:t>
                </a:r>
                <a14:m>
                  <m:oMath xmlns:m="http://schemas.openxmlformats.org/officeDocument/2006/math">
                    <m:sSub>
                      <m:sSubPr>
                        <m:ctrlPr>
                          <a:rPr lang="es-MX" sz="2200" i="1" smtClean="0">
                            <a:latin typeface="Cambria Math"/>
                          </a:rPr>
                        </m:ctrlPr>
                      </m:sSubPr>
                      <m:e>
                        <m:r>
                          <a:rPr lang="es-MX" sz="2200" b="0" i="1" smtClean="0">
                            <a:latin typeface="Cambria Math"/>
                          </a:rPr>
                          <m:t>𝐴</m:t>
                        </m:r>
                      </m:e>
                      <m:sub>
                        <m:r>
                          <a:rPr lang="es-MX" sz="2200" b="0" i="1" smtClean="0">
                            <a:latin typeface="Cambria Math"/>
                          </a:rPr>
                          <m:t>𝑇</m:t>
                        </m:r>
                      </m:sub>
                    </m:sSub>
                    <m:r>
                      <a:rPr lang="es-MX" sz="2200" b="0" i="1" smtClean="0">
                        <a:latin typeface="Cambria Math"/>
                      </a:rPr>
                      <m:t> </m:t>
                    </m:r>
                  </m:oMath>
                </a14:m>
                <a:r>
                  <a:rPr lang="es-MX" sz="2200" dirty="0" smtClean="0"/>
                  <a:t> denote también a la transformación  de  </a:t>
                </a:r>
                <a14:m>
                  <m:oMath xmlns:m="http://schemas.openxmlformats.org/officeDocument/2006/math">
                    <m:sSup>
                      <m:sSupPr>
                        <m:ctrlPr>
                          <a:rPr lang="es-MX" sz="2200" i="1" smtClean="0">
                            <a:latin typeface="Cambria Math"/>
                          </a:rPr>
                        </m:ctrlPr>
                      </m:sSupPr>
                      <m:e>
                        <m:r>
                          <a:rPr lang="es-MX" sz="2200" b="0" i="1" smtClean="0">
                            <a:latin typeface="Cambria Math"/>
                          </a:rPr>
                          <m:t>𝑅</m:t>
                        </m:r>
                      </m:e>
                      <m:sup>
                        <m:r>
                          <a:rPr lang="es-MX" sz="2200" b="0" i="1" smtClean="0">
                            <a:latin typeface="Cambria Math"/>
                          </a:rPr>
                          <m:t>𝑛</m:t>
                        </m:r>
                      </m:sup>
                    </m:sSup>
                    <m:r>
                      <a:rPr lang="es-MX" sz="2200" i="1" smtClean="0">
                        <a:latin typeface="Cambria Math"/>
                        <a:ea typeface="Cambria Math"/>
                      </a:rPr>
                      <m:t>→</m:t>
                    </m:r>
                    <m:sSup>
                      <m:sSupPr>
                        <m:ctrlPr>
                          <a:rPr lang="es-MX" sz="2200" i="1" smtClean="0">
                            <a:latin typeface="Cambria Math"/>
                            <a:ea typeface="Cambria Math"/>
                          </a:rPr>
                        </m:ctrlPr>
                      </m:sSupPr>
                      <m:e>
                        <m:r>
                          <a:rPr lang="es-MX" sz="2200" b="0" i="1" smtClean="0">
                            <a:latin typeface="Cambria Math"/>
                            <a:ea typeface="Cambria Math"/>
                          </a:rPr>
                          <m:t>𝑅</m:t>
                        </m:r>
                      </m:e>
                      <m:sup>
                        <m:r>
                          <a:rPr lang="es-MX" sz="2200" b="0" i="1" smtClean="0">
                            <a:latin typeface="Cambria Math"/>
                            <a:ea typeface="Cambria Math"/>
                          </a:rPr>
                          <m:t>𝑚</m:t>
                        </m:r>
                      </m:sup>
                    </m:sSup>
                    <m:r>
                      <a:rPr lang="es-MX" sz="2200" b="0" i="1" smtClean="0">
                        <a:latin typeface="Cambria Math"/>
                        <a:ea typeface="Cambria Math"/>
                      </a:rPr>
                      <m:t>,</m:t>
                    </m:r>
                  </m:oMath>
                </a14:m>
                <a:r>
                  <a:rPr lang="es-MX" sz="2200" dirty="0" smtClean="0"/>
                  <a:t> que multiplica un vector en </a:t>
                </a:r>
                <a14:m>
                  <m:oMath xmlns:m="http://schemas.openxmlformats.org/officeDocument/2006/math">
                    <m:sSup>
                      <m:sSupPr>
                        <m:ctrlPr>
                          <a:rPr lang="es-MX" sz="2200" i="1" smtClean="0">
                            <a:latin typeface="Cambria Math"/>
                          </a:rPr>
                        </m:ctrlPr>
                      </m:sSupPr>
                      <m:e>
                        <m:r>
                          <a:rPr lang="es-MX" sz="2200" b="0" i="1" smtClean="0">
                            <a:latin typeface="Cambria Math"/>
                          </a:rPr>
                          <m:t>𝑅</m:t>
                        </m:r>
                      </m:e>
                      <m:sup>
                        <m:r>
                          <a:rPr lang="es-MX" sz="2200" b="0" i="1" smtClean="0">
                            <a:latin typeface="Cambria Math"/>
                          </a:rPr>
                          <m:t>𝑛</m:t>
                        </m:r>
                      </m:sup>
                    </m:sSup>
                  </m:oMath>
                </a14:m>
                <a:r>
                  <a:rPr lang="es-MX" sz="2200" dirty="0" smtClean="0"/>
                  <a:t> por </a:t>
                </a:r>
                <a14:m>
                  <m:oMath xmlns:m="http://schemas.openxmlformats.org/officeDocument/2006/math">
                    <m:sSub>
                      <m:sSubPr>
                        <m:ctrlPr>
                          <a:rPr lang="es-MX" sz="2200" i="1" smtClean="0">
                            <a:latin typeface="Cambria Math"/>
                          </a:rPr>
                        </m:ctrlPr>
                      </m:sSubPr>
                      <m:e>
                        <m:r>
                          <a:rPr lang="es-MX" sz="2200" b="0" i="1" smtClean="0">
                            <a:latin typeface="Cambria Math"/>
                          </a:rPr>
                          <m:t>𝐴</m:t>
                        </m:r>
                      </m:e>
                      <m:sub>
                        <m:r>
                          <a:rPr lang="es-MX" sz="2200" b="0" i="1" smtClean="0">
                            <a:latin typeface="Cambria Math"/>
                          </a:rPr>
                          <m:t>𝑇</m:t>
                        </m:r>
                        <m:r>
                          <a:rPr lang="es-MX" sz="2200" b="0" i="1" smtClean="0">
                            <a:latin typeface="Cambria Math"/>
                          </a:rPr>
                          <m:t> </m:t>
                        </m:r>
                      </m:sub>
                    </m:sSub>
                  </m:oMath>
                </a14:m>
                <a:r>
                  <a:rPr lang="es-MX" sz="2200" dirty="0" smtClean="0"/>
                  <a:t> si </a:t>
                </a:r>
              </a:p>
              <a:p>
                <a:pPr algn="just"/>
                <a:endParaRPr lang="es-MX" sz="2200" dirty="0"/>
              </a:p>
            </p:txBody>
          </p:sp>
        </mc:Choice>
        <mc:Fallback xmlns="">
          <p:sp>
            <p:nvSpPr>
              <p:cNvPr id="2" name="1 CuadroTexto"/>
              <p:cNvSpPr txBox="1">
                <a:spLocks noRot="1" noChangeAspect="1" noMove="1" noResize="1" noEditPoints="1" noAdjustHandles="1" noChangeArrowheads="1" noChangeShapeType="1" noTextEdit="1"/>
              </p:cNvSpPr>
              <p:nvPr/>
            </p:nvSpPr>
            <p:spPr>
              <a:xfrm>
                <a:off x="608060" y="1300116"/>
                <a:ext cx="7924380" cy="5262979"/>
              </a:xfrm>
              <a:prstGeom prst="rect">
                <a:avLst/>
              </a:prstGeom>
              <a:blipFill rotWithShape="1">
                <a:blip r:embed="rId2"/>
                <a:stretch>
                  <a:fillRect l="-1231" t="-926" r="-1000"/>
                </a:stretch>
              </a:blipFill>
            </p:spPr>
            <p:txBody>
              <a:bodyPr/>
              <a:lstStyle/>
              <a:p>
                <a:r>
                  <a:rPr lang="es-MX">
                    <a:noFill/>
                  </a:rPr>
                  <a:t> </a:t>
                </a:r>
              </a:p>
            </p:txBody>
          </p:sp>
        </mc:Fallback>
      </mc:AlternateContent>
    </p:spTree>
    <p:extLst>
      <p:ext uri="{BB962C8B-B14F-4D97-AF65-F5344CB8AC3E}">
        <p14:creationId xmlns:p14="http://schemas.microsoft.com/office/powerpoint/2010/main" val="1662993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214282" y="71414"/>
            <a:ext cx="8015288" cy="914400"/>
          </a:xfrm>
        </p:spPr>
        <p:txBody>
          <a:bodyPr/>
          <a:lstStyle/>
          <a:p>
            <a:pPr algn="l"/>
            <a:r>
              <a:rPr lang="es-MX" sz="3600" dirty="0" smtClean="0"/>
              <a:t>Transformaciones lineales</a:t>
            </a:r>
            <a:endParaRPr lang="es-ES" sz="3600" dirty="0" smtClean="0"/>
          </a:p>
        </p:txBody>
      </p:sp>
      <mc:AlternateContent xmlns:mc="http://schemas.openxmlformats.org/markup-compatibility/2006" xmlns:a14="http://schemas.microsoft.com/office/drawing/2010/main">
        <mc:Choice Requires="a14">
          <p:sp>
            <p:nvSpPr>
              <p:cNvPr id="3" name="2 CuadroTexto"/>
              <p:cNvSpPr txBox="1"/>
              <p:nvPr/>
            </p:nvSpPr>
            <p:spPr>
              <a:xfrm>
                <a:off x="2546415" y="1272955"/>
                <a:ext cx="3941272" cy="124200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MX" sz="2000" i="1" smtClean="0">
                              <a:latin typeface="Cambria Math"/>
                            </a:rPr>
                          </m:ctrlPr>
                        </m:sSubPr>
                        <m:e>
                          <m:r>
                            <a:rPr lang="es-MX" sz="2000" b="0" i="1" smtClean="0">
                              <a:latin typeface="Cambria Math"/>
                            </a:rPr>
                            <m:t>𝑤</m:t>
                          </m:r>
                        </m:e>
                        <m:sub>
                          <m:r>
                            <a:rPr lang="es-MX" sz="2000" b="0" i="1" smtClean="0">
                              <a:latin typeface="Cambria Math"/>
                            </a:rPr>
                            <m:t>1</m:t>
                          </m:r>
                        </m:sub>
                      </m:sSub>
                      <m:r>
                        <a:rPr lang="es-MX" sz="2000" b="0" i="1" smtClean="0">
                          <a:latin typeface="Cambria Math"/>
                        </a:rPr>
                        <m:t>=</m:t>
                      </m:r>
                      <m:d>
                        <m:dPr>
                          <m:ctrlPr>
                            <a:rPr lang="es-MX" sz="2000" b="0" i="1" smtClean="0">
                              <a:latin typeface="Cambria Math"/>
                            </a:rPr>
                          </m:ctrlPr>
                        </m:dPr>
                        <m:e>
                          <m:m>
                            <m:mPr>
                              <m:mcs>
                                <m:mc>
                                  <m:mcPr>
                                    <m:count m:val="1"/>
                                    <m:mcJc m:val="center"/>
                                  </m:mcPr>
                                </m:mc>
                              </m:mcs>
                              <m:ctrlPr>
                                <a:rPr lang="es-MX" sz="2000" b="0" i="1" smtClean="0">
                                  <a:latin typeface="Cambria Math"/>
                                </a:rPr>
                              </m:ctrlPr>
                            </m:mPr>
                            <m:mr>
                              <m:e>
                                <m:sSub>
                                  <m:sSubPr>
                                    <m:ctrlPr>
                                      <a:rPr lang="es-MX" sz="2000" b="0" i="1" smtClean="0">
                                        <a:latin typeface="Cambria Math"/>
                                      </a:rPr>
                                    </m:ctrlPr>
                                  </m:sSubPr>
                                  <m:e>
                                    <m:r>
                                      <a:rPr lang="es-MX" sz="2000" b="0" i="1" smtClean="0">
                                        <a:latin typeface="Cambria Math"/>
                                      </a:rPr>
                                      <m:t>𝑎</m:t>
                                    </m:r>
                                  </m:e>
                                  <m:sub>
                                    <m:r>
                                      <a:rPr lang="es-MX" sz="2000" b="0" i="1" smtClean="0">
                                        <a:latin typeface="Cambria Math"/>
                                      </a:rPr>
                                      <m:t>1</m:t>
                                    </m:r>
                                    <m:r>
                                      <a:rPr lang="es-MX" sz="2000" b="0" i="1" smtClean="0">
                                        <a:latin typeface="Cambria Math"/>
                                      </a:rPr>
                                      <m:t>𝑖</m:t>
                                    </m:r>
                                  </m:sub>
                                </m:sSub>
                              </m:e>
                            </m:mr>
                            <m:mr>
                              <m:e>
                                <m:sSub>
                                  <m:sSubPr>
                                    <m:ctrlPr>
                                      <a:rPr lang="es-MX" sz="2000" b="0" i="1" smtClean="0">
                                        <a:latin typeface="Cambria Math"/>
                                      </a:rPr>
                                    </m:ctrlPr>
                                  </m:sSubPr>
                                  <m:e>
                                    <m:r>
                                      <a:rPr lang="es-MX" sz="2000" b="0" i="1" smtClean="0">
                                        <a:latin typeface="Cambria Math"/>
                                      </a:rPr>
                                      <m:t>𝑎</m:t>
                                    </m:r>
                                  </m:e>
                                  <m:sub>
                                    <m:r>
                                      <a:rPr lang="es-MX" sz="2000" b="0" i="1" smtClean="0">
                                        <a:latin typeface="Cambria Math"/>
                                      </a:rPr>
                                      <m:t>2</m:t>
                                    </m:r>
                                    <m:r>
                                      <a:rPr lang="es-MX" sz="2000" b="0" i="1" smtClean="0">
                                        <a:latin typeface="Cambria Math"/>
                                      </a:rPr>
                                      <m:t>𝑖</m:t>
                                    </m:r>
                                  </m:sub>
                                </m:sSub>
                              </m:e>
                            </m:mr>
                            <m:mr>
                              <m:e>
                                <m:eqArr>
                                  <m:eqArrPr>
                                    <m:ctrlPr>
                                      <a:rPr lang="es-MX" sz="2000" b="0" i="1" smtClean="0">
                                        <a:latin typeface="Cambria Math"/>
                                      </a:rPr>
                                    </m:ctrlPr>
                                  </m:eqArrPr>
                                  <m:e>
                                    <m:r>
                                      <a:rPr lang="es-MX" sz="2000" b="0" i="1" smtClean="0">
                                        <a:latin typeface="Cambria Math"/>
                                      </a:rPr>
                                      <m:t>⋮</m:t>
                                    </m:r>
                                  </m:e>
                                  <m:e>
                                    <m:sSub>
                                      <m:sSubPr>
                                        <m:ctrlPr>
                                          <a:rPr lang="es-MX" sz="2000" b="0" i="1" smtClean="0">
                                            <a:latin typeface="Cambria Math"/>
                                          </a:rPr>
                                        </m:ctrlPr>
                                      </m:sSubPr>
                                      <m:e>
                                        <m:r>
                                          <a:rPr lang="es-MX" sz="2000" b="0" i="1" smtClean="0">
                                            <a:latin typeface="Cambria Math"/>
                                          </a:rPr>
                                          <m:t>𝑎</m:t>
                                        </m:r>
                                      </m:e>
                                      <m:sub>
                                        <m:r>
                                          <a:rPr lang="es-MX" sz="2000" b="0" i="1" smtClean="0">
                                            <a:latin typeface="Cambria Math"/>
                                          </a:rPr>
                                          <m:t>𝑚𝑖</m:t>
                                        </m:r>
                                      </m:sub>
                                    </m:sSub>
                                  </m:e>
                                </m:eqArr>
                              </m:e>
                            </m:mr>
                          </m:m>
                        </m:e>
                      </m:d>
                      <m:r>
                        <a:rPr lang="es-MX" sz="2000" b="0" i="1" smtClean="0">
                          <a:latin typeface="Cambria Math"/>
                        </a:rPr>
                        <m:t>       </m:t>
                      </m:r>
                      <m:r>
                        <a:rPr lang="es-MX" sz="2000" b="0" i="1" smtClean="0">
                          <a:latin typeface="Cambria Math"/>
                        </a:rPr>
                        <m:t>𝑝𝑎𝑟𝑎</m:t>
                      </m:r>
                      <m:r>
                        <a:rPr lang="es-MX" sz="2000" b="0" i="1" smtClean="0">
                          <a:latin typeface="Cambria Math"/>
                        </a:rPr>
                        <m:t> </m:t>
                      </m:r>
                      <m:r>
                        <a:rPr lang="es-MX" sz="2000" b="0" i="1" smtClean="0">
                          <a:latin typeface="Cambria Math"/>
                        </a:rPr>
                        <m:t>𝑖</m:t>
                      </m:r>
                      <m:r>
                        <a:rPr lang="es-MX" sz="2000" b="0" i="1" smtClean="0">
                          <a:latin typeface="Cambria Math"/>
                        </a:rPr>
                        <m:t>=1,2,…</m:t>
                      </m:r>
                      <m:r>
                        <a:rPr lang="es-MX" sz="2000" b="0" i="1" smtClean="0">
                          <a:latin typeface="Cambria Math"/>
                        </a:rPr>
                        <m:t>𝑛</m:t>
                      </m:r>
                    </m:oMath>
                  </m:oMathPara>
                </a14:m>
                <a:endParaRPr lang="es-MX" sz="2000" dirty="0"/>
              </a:p>
            </p:txBody>
          </p:sp>
        </mc:Choice>
        <mc:Fallback xmlns="">
          <p:sp>
            <p:nvSpPr>
              <p:cNvPr id="3" name="2 CuadroTexto"/>
              <p:cNvSpPr txBox="1">
                <a:spLocks noRot="1" noChangeAspect="1" noMove="1" noResize="1" noEditPoints="1" noAdjustHandles="1" noChangeArrowheads="1" noChangeShapeType="1" noTextEdit="1"/>
              </p:cNvSpPr>
              <p:nvPr/>
            </p:nvSpPr>
            <p:spPr>
              <a:xfrm>
                <a:off x="2546415" y="1272955"/>
                <a:ext cx="3941272" cy="1242007"/>
              </a:xfrm>
              <a:prstGeom prst="rect">
                <a:avLst/>
              </a:prstGeom>
              <a:blipFill rotWithShape="1">
                <a:blip r:embed="rId2"/>
                <a:stretch>
                  <a:fillRect/>
                </a:stretch>
              </a:blipFill>
            </p:spPr>
            <p:txBody>
              <a:bodyPr/>
              <a:lstStyle/>
              <a:p>
                <a:r>
                  <a:rPr lang="es-MX">
                    <a:noFill/>
                  </a:rPr>
                  <a:t> </a:t>
                </a:r>
              </a:p>
            </p:txBody>
          </p:sp>
        </mc:Fallback>
      </mc:AlternateContent>
      <p:sp>
        <p:nvSpPr>
          <p:cNvPr id="4" name="3 CuadroTexto"/>
          <p:cNvSpPr txBox="1"/>
          <p:nvPr/>
        </p:nvSpPr>
        <p:spPr>
          <a:xfrm>
            <a:off x="451825" y="2881665"/>
            <a:ext cx="1512168" cy="369332"/>
          </a:xfrm>
          <a:prstGeom prst="rect">
            <a:avLst/>
          </a:prstGeom>
          <a:noFill/>
        </p:spPr>
        <p:txBody>
          <a:bodyPr wrap="square" rtlCol="0">
            <a:spAutoFit/>
          </a:bodyPr>
          <a:lstStyle/>
          <a:p>
            <a:r>
              <a:rPr lang="es-MX" dirty="0" smtClean="0"/>
              <a:t>Entonces:</a:t>
            </a:r>
            <a:endParaRPr lang="es-MX" dirty="0"/>
          </a:p>
        </p:txBody>
      </p:sp>
      <mc:AlternateContent xmlns:mc="http://schemas.openxmlformats.org/markup-compatibility/2006" xmlns:a14="http://schemas.microsoft.com/office/drawing/2010/main">
        <mc:Choice Requires="a14">
          <p:sp>
            <p:nvSpPr>
              <p:cNvPr id="5" name="4 CuadroTexto"/>
              <p:cNvSpPr txBox="1"/>
              <p:nvPr/>
            </p:nvSpPr>
            <p:spPr>
              <a:xfrm>
                <a:off x="998020" y="2884294"/>
                <a:ext cx="7056784" cy="177010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a:rPr>
                          </m:ctrlPr>
                        </m:sSubPr>
                        <m:e>
                          <m:r>
                            <a:rPr lang="es-MX" b="0" i="1" smtClean="0">
                              <a:latin typeface="Cambria Math"/>
                            </a:rPr>
                            <m:t>𝐴</m:t>
                          </m:r>
                        </m:e>
                        <m:sub>
                          <m:r>
                            <a:rPr lang="es-MX" b="0" i="1" smtClean="0">
                              <a:latin typeface="Cambria Math"/>
                            </a:rPr>
                            <m:t>𝑇</m:t>
                          </m:r>
                        </m:sub>
                      </m:sSub>
                      <m:sSub>
                        <m:sSubPr>
                          <m:ctrlPr>
                            <a:rPr lang="es-MX" i="1" smtClean="0">
                              <a:latin typeface="Cambria Math"/>
                            </a:rPr>
                          </m:ctrlPr>
                        </m:sSubPr>
                        <m:e>
                          <m:r>
                            <a:rPr lang="es-MX" b="0" i="1" smtClean="0">
                              <a:latin typeface="Cambria Math"/>
                            </a:rPr>
                            <m:t>𝑒</m:t>
                          </m:r>
                        </m:e>
                        <m:sub>
                          <m:r>
                            <a:rPr lang="es-MX" b="0" i="1" smtClean="0">
                              <a:latin typeface="Cambria Math"/>
                            </a:rPr>
                            <m:t>𝑖</m:t>
                          </m:r>
                        </m:sub>
                      </m:sSub>
                      <m:r>
                        <a:rPr lang="es-MX" b="0" i="1" smtClean="0">
                          <a:latin typeface="Cambria Math"/>
                        </a:rPr>
                        <m:t>=</m:t>
                      </m:r>
                      <m:d>
                        <m:dPr>
                          <m:ctrlPr>
                            <a:rPr lang="es-MX" b="0" i="1" smtClean="0">
                              <a:latin typeface="Cambria Math"/>
                            </a:rPr>
                          </m:ctrlPr>
                        </m:dPr>
                        <m:e>
                          <m:m>
                            <m:mPr>
                              <m:mcs>
                                <m:mc>
                                  <m:mcPr>
                                    <m:count m:val="3"/>
                                    <m:mcJc m:val="center"/>
                                  </m:mcPr>
                                </m:mc>
                              </m:mcs>
                              <m:ctrlPr>
                                <a:rPr lang="es-MX" b="0" i="1" smtClean="0">
                                  <a:latin typeface="Cambria Math"/>
                                </a:rPr>
                              </m:ctrlPr>
                            </m:mPr>
                            <m:mr>
                              <m:e>
                                <m:sSub>
                                  <m:sSubPr>
                                    <m:ctrlPr>
                                      <a:rPr lang="es-MX" b="0" i="1" smtClean="0">
                                        <a:latin typeface="Cambria Math"/>
                                      </a:rPr>
                                    </m:ctrlPr>
                                  </m:sSubPr>
                                  <m:e>
                                    <m:r>
                                      <a:rPr lang="es-MX" b="0" i="1" smtClean="0">
                                        <a:latin typeface="Cambria Math"/>
                                      </a:rPr>
                                      <m:t>𝑎</m:t>
                                    </m:r>
                                  </m:e>
                                  <m:sub>
                                    <m:r>
                                      <a:rPr lang="es-MX" b="0" i="1" smtClean="0">
                                        <a:latin typeface="Cambria Math"/>
                                      </a:rPr>
                                      <m:t>11</m:t>
                                    </m:r>
                                  </m:sub>
                                </m:sSub>
                              </m:e>
                              <m:e>
                                <m:sSub>
                                  <m:sSubPr>
                                    <m:ctrlPr>
                                      <a:rPr lang="es-MX" b="0" i="1" smtClean="0">
                                        <a:latin typeface="Cambria Math"/>
                                      </a:rPr>
                                    </m:ctrlPr>
                                  </m:sSubPr>
                                  <m:e>
                                    <m:r>
                                      <a:rPr lang="es-MX" b="0" i="1" smtClean="0">
                                        <a:latin typeface="Cambria Math"/>
                                      </a:rPr>
                                      <m:t>𝑎</m:t>
                                    </m:r>
                                  </m:e>
                                  <m:sub>
                                    <m:r>
                                      <a:rPr lang="es-MX" b="0" i="1" smtClean="0">
                                        <a:latin typeface="Cambria Math"/>
                                      </a:rPr>
                                      <m:t>12</m:t>
                                    </m:r>
                                  </m:sub>
                                </m:sSub>
                              </m:e>
                              <m:e>
                                <m:m>
                                  <m:mPr>
                                    <m:mcs>
                                      <m:mc>
                                        <m:mcPr>
                                          <m:count m:val="3"/>
                                          <m:mcJc m:val="center"/>
                                        </m:mcPr>
                                      </m:mc>
                                    </m:mcs>
                                    <m:ctrlPr>
                                      <a:rPr lang="es-MX" b="0" i="1" smtClean="0">
                                        <a:latin typeface="Cambria Math"/>
                                      </a:rPr>
                                    </m:ctrlPr>
                                  </m:mPr>
                                  <m:mr>
                                    <m:e>
                                      <m:r>
                                        <m:rPr>
                                          <m:brk m:alnAt="7"/>
                                        </m:rPr>
                                        <a:rPr lang="es-MX" b="0" i="1" smtClean="0">
                                          <a:latin typeface="Cambria Math"/>
                                        </a:rPr>
                                        <m:t>⋯</m:t>
                                      </m:r>
                                    </m:e>
                                    <m:e>
                                      <m:sSub>
                                        <m:sSubPr>
                                          <m:ctrlPr>
                                            <a:rPr lang="es-MX" b="0" i="1" smtClean="0">
                                              <a:latin typeface="Cambria Math"/>
                                            </a:rPr>
                                          </m:ctrlPr>
                                        </m:sSubPr>
                                        <m:e>
                                          <m:r>
                                            <a:rPr lang="es-MX" b="0" i="1" smtClean="0">
                                              <a:latin typeface="Cambria Math"/>
                                            </a:rPr>
                                            <m:t>𝑎</m:t>
                                          </m:r>
                                        </m:e>
                                        <m:sub>
                                          <m:r>
                                            <a:rPr lang="es-MX" b="0" i="1" smtClean="0">
                                              <a:latin typeface="Cambria Math"/>
                                            </a:rPr>
                                            <m:t>1</m:t>
                                          </m:r>
                                          <m:r>
                                            <a:rPr lang="es-MX" b="0" i="1" smtClean="0">
                                              <a:latin typeface="Cambria Math"/>
                                            </a:rPr>
                                            <m:t>𝑖</m:t>
                                          </m:r>
                                        </m:sub>
                                      </m:sSub>
                                    </m:e>
                                    <m:e>
                                      <m:m>
                                        <m:mPr>
                                          <m:mcs>
                                            <m:mc>
                                              <m:mcPr>
                                                <m:count m:val="2"/>
                                                <m:mcJc m:val="center"/>
                                              </m:mcPr>
                                            </m:mc>
                                          </m:mcs>
                                          <m:ctrlPr>
                                            <a:rPr lang="es-MX" b="0" i="1" smtClean="0">
                                              <a:latin typeface="Cambria Math"/>
                                            </a:rPr>
                                          </m:ctrlPr>
                                        </m:mPr>
                                        <m:mr>
                                          <m:e>
                                            <m:r>
                                              <m:rPr>
                                                <m:brk m:alnAt="7"/>
                                              </m:rPr>
                                              <a:rPr lang="es-MX" b="0" i="1" smtClean="0">
                                                <a:latin typeface="Cambria Math"/>
                                              </a:rPr>
                                              <m:t>⋯</m:t>
                                            </m:r>
                                          </m:e>
                                          <m:e>
                                            <m:sSub>
                                              <m:sSubPr>
                                                <m:ctrlPr>
                                                  <a:rPr lang="es-MX" b="0" i="1" smtClean="0">
                                                    <a:latin typeface="Cambria Math"/>
                                                  </a:rPr>
                                                </m:ctrlPr>
                                              </m:sSubPr>
                                              <m:e>
                                                <m:r>
                                                  <a:rPr lang="es-MX" b="0" i="1" smtClean="0">
                                                    <a:latin typeface="Cambria Math"/>
                                                  </a:rPr>
                                                  <m:t>𝑎</m:t>
                                                </m:r>
                                              </m:e>
                                              <m:sub>
                                                <m:r>
                                                  <a:rPr lang="es-MX" b="0" i="1" smtClean="0">
                                                    <a:latin typeface="Cambria Math"/>
                                                  </a:rPr>
                                                  <m:t>1</m:t>
                                                </m:r>
                                                <m:r>
                                                  <a:rPr lang="es-MX" b="0" i="1" smtClean="0">
                                                    <a:latin typeface="Cambria Math"/>
                                                  </a:rPr>
                                                  <m:t>𝑛</m:t>
                                                </m:r>
                                              </m:sub>
                                            </m:sSub>
                                          </m:e>
                                        </m:mr>
                                      </m:m>
                                    </m:e>
                                  </m:mr>
                                </m:m>
                              </m:e>
                            </m:mr>
                            <m:mr>
                              <m:e>
                                <m:sSub>
                                  <m:sSubPr>
                                    <m:ctrlPr>
                                      <a:rPr lang="es-MX" b="0" i="1" smtClean="0">
                                        <a:latin typeface="Cambria Math"/>
                                      </a:rPr>
                                    </m:ctrlPr>
                                  </m:sSubPr>
                                  <m:e>
                                    <m:r>
                                      <a:rPr lang="es-MX" b="0" i="1" smtClean="0">
                                        <a:latin typeface="Cambria Math"/>
                                      </a:rPr>
                                      <m:t>𝑎</m:t>
                                    </m:r>
                                  </m:e>
                                  <m:sub>
                                    <m:r>
                                      <a:rPr lang="es-MX" b="0" i="1" smtClean="0">
                                        <a:latin typeface="Cambria Math"/>
                                      </a:rPr>
                                      <m:t>21</m:t>
                                    </m:r>
                                  </m:sub>
                                </m:sSub>
                              </m:e>
                              <m:e>
                                <m:sSub>
                                  <m:sSubPr>
                                    <m:ctrlPr>
                                      <a:rPr lang="es-MX" b="0" i="1" smtClean="0">
                                        <a:latin typeface="Cambria Math"/>
                                      </a:rPr>
                                    </m:ctrlPr>
                                  </m:sSubPr>
                                  <m:e>
                                    <m:r>
                                      <a:rPr lang="es-MX" b="0" i="1" smtClean="0">
                                        <a:latin typeface="Cambria Math"/>
                                      </a:rPr>
                                      <m:t>𝑎</m:t>
                                    </m:r>
                                  </m:e>
                                  <m:sub>
                                    <m:r>
                                      <a:rPr lang="es-MX" b="0" i="1" smtClean="0">
                                        <a:latin typeface="Cambria Math"/>
                                      </a:rPr>
                                      <m:t>22</m:t>
                                    </m:r>
                                  </m:sub>
                                </m:sSub>
                              </m:e>
                              <m:e>
                                <m:m>
                                  <m:mPr>
                                    <m:mcs>
                                      <m:mc>
                                        <m:mcPr>
                                          <m:count m:val="3"/>
                                          <m:mcJc m:val="center"/>
                                        </m:mcPr>
                                      </m:mc>
                                    </m:mcs>
                                    <m:ctrlPr>
                                      <a:rPr lang="es-MX" b="0" i="1" smtClean="0">
                                        <a:latin typeface="Cambria Math"/>
                                      </a:rPr>
                                    </m:ctrlPr>
                                  </m:mPr>
                                  <m:mr>
                                    <m:e>
                                      <m:r>
                                        <m:rPr>
                                          <m:brk m:alnAt="7"/>
                                        </m:rPr>
                                        <a:rPr lang="es-MX" b="0" i="1" smtClean="0">
                                          <a:latin typeface="Cambria Math"/>
                                        </a:rPr>
                                        <m:t>⋯</m:t>
                                      </m:r>
                                    </m:e>
                                    <m:e>
                                      <m:sSub>
                                        <m:sSubPr>
                                          <m:ctrlPr>
                                            <a:rPr lang="es-MX" b="0" i="1" smtClean="0">
                                              <a:latin typeface="Cambria Math"/>
                                            </a:rPr>
                                          </m:ctrlPr>
                                        </m:sSubPr>
                                        <m:e>
                                          <m:r>
                                            <a:rPr lang="es-MX" b="0" i="1" smtClean="0">
                                              <a:latin typeface="Cambria Math"/>
                                            </a:rPr>
                                            <m:t>𝑎</m:t>
                                          </m:r>
                                        </m:e>
                                        <m:sub>
                                          <m:r>
                                            <a:rPr lang="es-MX" b="0" i="1" smtClean="0">
                                              <a:latin typeface="Cambria Math"/>
                                            </a:rPr>
                                            <m:t>2</m:t>
                                          </m:r>
                                          <m:r>
                                            <a:rPr lang="es-MX" b="0" i="1" smtClean="0">
                                              <a:latin typeface="Cambria Math"/>
                                            </a:rPr>
                                            <m:t>𝑖</m:t>
                                          </m:r>
                                        </m:sub>
                                      </m:sSub>
                                    </m:e>
                                    <m:e>
                                      <m:m>
                                        <m:mPr>
                                          <m:mcs>
                                            <m:mc>
                                              <m:mcPr>
                                                <m:count m:val="2"/>
                                                <m:mcJc m:val="center"/>
                                              </m:mcPr>
                                            </m:mc>
                                          </m:mcs>
                                          <m:ctrlPr>
                                            <a:rPr lang="es-MX" b="0" i="1" smtClean="0">
                                              <a:latin typeface="Cambria Math"/>
                                            </a:rPr>
                                          </m:ctrlPr>
                                        </m:mPr>
                                        <m:mr>
                                          <m:e>
                                            <m:r>
                                              <m:rPr>
                                                <m:brk m:alnAt="7"/>
                                              </m:rPr>
                                              <a:rPr lang="es-MX" b="0" i="1" smtClean="0">
                                                <a:latin typeface="Cambria Math"/>
                                              </a:rPr>
                                              <m:t>⋯</m:t>
                                            </m:r>
                                          </m:e>
                                          <m:e>
                                            <m:sSub>
                                              <m:sSubPr>
                                                <m:ctrlPr>
                                                  <a:rPr lang="es-MX" b="0" i="1" smtClean="0">
                                                    <a:latin typeface="Cambria Math"/>
                                                  </a:rPr>
                                                </m:ctrlPr>
                                              </m:sSubPr>
                                              <m:e>
                                                <m:r>
                                                  <a:rPr lang="es-MX" b="0" i="1" smtClean="0">
                                                    <a:latin typeface="Cambria Math"/>
                                                  </a:rPr>
                                                  <m:t>𝑎</m:t>
                                                </m:r>
                                              </m:e>
                                              <m:sub>
                                                <m:r>
                                                  <a:rPr lang="es-MX" b="0" i="1" smtClean="0">
                                                    <a:latin typeface="Cambria Math"/>
                                                  </a:rPr>
                                                  <m:t>2</m:t>
                                                </m:r>
                                                <m:r>
                                                  <a:rPr lang="es-MX" b="0" i="1" smtClean="0">
                                                    <a:latin typeface="Cambria Math"/>
                                                  </a:rPr>
                                                  <m:t>𝑛</m:t>
                                                </m:r>
                                              </m:sub>
                                            </m:sSub>
                                          </m:e>
                                        </m:mr>
                                      </m:m>
                                    </m:e>
                                  </m:mr>
                                </m:m>
                              </m:e>
                            </m:mr>
                            <m:mr>
                              <m:e>
                                <m:m>
                                  <m:mPr>
                                    <m:mcs>
                                      <m:mc>
                                        <m:mcPr>
                                          <m:count m:val="1"/>
                                          <m:mcJc m:val="center"/>
                                        </m:mcPr>
                                      </m:mc>
                                    </m:mcs>
                                    <m:ctrlPr>
                                      <a:rPr lang="es-MX" b="0" i="1" smtClean="0">
                                        <a:latin typeface="Cambria Math"/>
                                      </a:rPr>
                                    </m:ctrlPr>
                                  </m:mPr>
                                  <m:mr>
                                    <m:e>
                                      <m:r>
                                        <m:rPr>
                                          <m:brk m:alnAt="7"/>
                                        </m:rPr>
                                        <a:rPr lang="es-MX" b="0" i="1" smtClean="0">
                                          <a:latin typeface="Cambria Math"/>
                                        </a:rPr>
                                        <m:t>⋮</m:t>
                                      </m:r>
                                    </m:e>
                                  </m:mr>
                                  <m:mr>
                                    <m:e>
                                      <m:sSub>
                                        <m:sSubPr>
                                          <m:ctrlPr>
                                            <a:rPr lang="es-MX" b="0" i="1" smtClean="0">
                                              <a:latin typeface="Cambria Math"/>
                                            </a:rPr>
                                          </m:ctrlPr>
                                        </m:sSubPr>
                                        <m:e>
                                          <m:r>
                                            <a:rPr lang="es-MX" b="0" i="1" smtClean="0">
                                              <a:latin typeface="Cambria Math"/>
                                            </a:rPr>
                                            <m:t>𝑎</m:t>
                                          </m:r>
                                        </m:e>
                                        <m:sub>
                                          <m:r>
                                            <a:rPr lang="es-MX" b="0" i="1" smtClean="0">
                                              <a:latin typeface="Cambria Math"/>
                                            </a:rPr>
                                            <m:t>𝑚</m:t>
                                          </m:r>
                                          <m:r>
                                            <a:rPr lang="es-MX" b="0" i="1" smtClean="0">
                                              <a:latin typeface="Cambria Math"/>
                                            </a:rPr>
                                            <m:t>1</m:t>
                                          </m:r>
                                        </m:sub>
                                      </m:sSub>
                                    </m:e>
                                  </m:mr>
                                </m:m>
                              </m:e>
                              <m:e>
                                <m:m>
                                  <m:mPr>
                                    <m:mcs>
                                      <m:mc>
                                        <m:mcPr>
                                          <m:count m:val="1"/>
                                          <m:mcJc m:val="center"/>
                                        </m:mcPr>
                                      </m:mc>
                                    </m:mcs>
                                    <m:ctrlPr>
                                      <a:rPr lang="es-MX" b="0" i="1" smtClean="0">
                                        <a:latin typeface="Cambria Math"/>
                                      </a:rPr>
                                    </m:ctrlPr>
                                  </m:mPr>
                                  <m:mr>
                                    <m:e>
                                      <m:r>
                                        <m:rPr>
                                          <m:brk m:alnAt="7"/>
                                        </m:rPr>
                                        <a:rPr lang="es-MX" b="0" i="1" smtClean="0">
                                          <a:latin typeface="Cambria Math"/>
                                        </a:rPr>
                                        <m:t>⋮</m:t>
                                      </m:r>
                                    </m:e>
                                  </m:mr>
                                  <m:mr>
                                    <m:e>
                                      <m:sSub>
                                        <m:sSubPr>
                                          <m:ctrlPr>
                                            <a:rPr lang="es-MX" b="0" i="1" smtClean="0">
                                              <a:latin typeface="Cambria Math"/>
                                            </a:rPr>
                                          </m:ctrlPr>
                                        </m:sSubPr>
                                        <m:e>
                                          <m:r>
                                            <a:rPr lang="es-MX" b="0" i="1" smtClean="0">
                                              <a:latin typeface="Cambria Math"/>
                                            </a:rPr>
                                            <m:t>𝑎</m:t>
                                          </m:r>
                                        </m:e>
                                        <m:sub>
                                          <m:r>
                                            <a:rPr lang="es-MX" b="0" i="1" smtClean="0">
                                              <a:latin typeface="Cambria Math"/>
                                            </a:rPr>
                                            <m:t>𝑚</m:t>
                                          </m:r>
                                          <m:r>
                                            <a:rPr lang="es-MX" b="0" i="1" smtClean="0">
                                              <a:latin typeface="Cambria Math"/>
                                            </a:rPr>
                                            <m:t>2</m:t>
                                          </m:r>
                                        </m:sub>
                                      </m:sSub>
                                    </m:e>
                                  </m:mr>
                                </m:m>
                              </m:e>
                              <m:e>
                                <m:m>
                                  <m:mPr>
                                    <m:mcs>
                                      <m:mc>
                                        <m:mcPr>
                                          <m:count m:val="1"/>
                                          <m:mcJc m:val="center"/>
                                        </m:mcPr>
                                      </m:mc>
                                    </m:mcs>
                                    <m:ctrlPr>
                                      <a:rPr lang="es-MX" b="0" i="1" smtClean="0">
                                        <a:latin typeface="Cambria Math"/>
                                      </a:rPr>
                                    </m:ctrlPr>
                                  </m:mPr>
                                  <m:mr>
                                    <m:e>
                                      <m:r>
                                        <m:rPr>
                                          <m:brk m:alnAt="7"/>
                                        </m:rPr>
                                        <a:rPr lang="es-MX" b="0" i="1" smtClean="0">
                                          <a:latin typeface="Cambria Math"/>
                                        </a:rPr>
                                        <m:t>⋮</m:t>
                                      </m:r>
                                      <m:r>
                                        <a:rPr lang="es-MX" b="0" i="1" smtClean="0">
                                          <a:latin typeface="Cambria Math"/>
                                        </a:rPr>
                                        <m:t>         </m:t>
                                      </m:r>
                                    </m:e>
                                  </m:mr>
                                  <m:mr>
                                    <m:e>
                                      <m:m>
                                        <m:mPr>
                                          <m:mcs>
                                            <m:mc>
                                              <m:mcPr>
                                                <m:count m:val="3"/>
                                                <m:mcJc m:val="center"/>
                                              </m:mcPr>
                                            </m:mc>
                                          </m:mcs>
                                          <m:ctrlPr>
                                            <a:rPr lang="es-MX" b="0" i="1" smtClean="0">
                                              <a:latin typeface="Cambria Math"/>
                                            </a:rPr>
                                          </m:ctrlPr>
                                        </m:mPr>
                                        <m:mr>
                                          <m:e>
                                            <m:r>
                                              <m:rPr>
                                                <m:brk m:alnAt="7"/>
                                              </m:rPr>
                                              <a:rPr lang="es-MX" b="0" i="1" smtClean="0">
                                                <a:latin typeface="Cambria Math"/>
                                              </a:rPr>
                                              <m:t>…</m:t>
                                            </m:r>
                                          </m:e>
                                          <m:e>
                                            <m:sSub>
                                              <m:sSubPr>
                                                <m:ctrlPr>
                                                  <a:rPr lang="es-MX" b="0" i="1" smtClean="0">
                                                    <a:latin typeface="Cambria Math"/>
                                                  </a:rPr>
                                                </m:ctrlPr>
                                              </m:sSubPr>
                                              <m:e>
                                                <m:r>
                                                  <a:rPr lang="es-MX" b="0" i="1" smtClean="0">
                                                    <a:latin typeface="Cambria Math"/>
                                                  </a:rPr>
                                                  <m:t>𝑎</m:t>
                                                </m:r>
                                              </m:e>
                                              <m:sub>
                                                <m:r>
                                                  <a:rPr lang="es-MX" b="0" i="1" smtClean="0">
                                                    <a:latin typeface="Cambria Math"/>
                                                  </a:rPr>
                                                  <m:t>𝑚𝑖</m:t>
                                                </m:r>
                                              </m:sub>
                                            </m:sSub>
                                          </m:e>
                                          <m:e>
                                            <m:m>
                                              <m:mPr>
                                                <m:mcs>
                                                  <m:mc>
                                                    <m:mcPr>
                                                      <m:count m:val="2"/>
                                                      <m:mcJc m:val="center"/>
                                                    </m:mcPr>
                                                  </m:mc>
                                                </m:mcs>
                                                <m:ctrlPr>
                                                  <a:rPr lang="es-MX" b="0" i="1" smtClean="0">
                                                    <a:latin typeface="Cambria Math"/>
                                                  </a:rPr>
                                                </m:ctrlPr>
                                              </m:mPr>
                                              <m:mr>
                                                <m:e>
                                                  <m:r>
                                                    <m:rPr>
                                                      <m:brk m:alnAt="7"/>
                                                    </m:rPr>
                                                    <a:rPr lang="es-MX" b="0" i="1" smtClean="0">
                                                      <a:latin typeface="Cambria Math"/>
                                                    </a:rPr>
                                                    <m:t>⋯</m:t>
                                                  </m:r>
                                                </m:e>
                                                <m:e>
                                                  <m:sSub>
                                                    <m:sSubPr>
                                                      <m:ctrlPr>
                                                        <a:rPr lang="es-MX" b="0" i="1" smtClean="0">
                                                          <a:latin typeface="Cambria Math"/>
                                                        </a:rPr>
                                                      </m:ctrlPr>
                                                    </m:sSubPr>
                                                    <m:e>
                                                      <m:r>
                                                        <a:rPr lang="es-MX" b="0" i="1" smtClean="0">
                                                          <a:latin typeface="Cambria Math"/>
                                                        </a:rPr>
                                                        <m:t>𝑎</m:t>
                                                      </m:r>
                                                    </m:e>
                                                    <m:sub>
                                                      <m:r>
                                                        <a:rPr lang="es-MX" b="0" i="1" smtClean="0">
                                                          <a:latin typeface="Cambria Math"/>
                                                        </a:rPr>
                                                        <m:t>𝑚𝑛</m:t>
                                                      </m:r>
                                                    </m:sub>
                                                  </m:sSub>
                                                </m:e>
                                              </m:mr>
                                            </m:m>
                                          </m:e>
                                        </m:mr>
                                      </m:m>
                                    </m:e>
                                  </m:mr>
                                </m:m>
                              </m:e>
                            </m:mr>
                          </m:m>
                        </m:e>
                      </m:d>
                      <m:d>
                        <m:dPr>
                          <m:ctrlPr>
                            <a:rPr lang="es-MX" b="0" i="1" smtClean="0">
                              <a:latin typeface="Cambria Math"/>
                            </a:rPr>
                          </m:ctrlPr>
                        </m:dPr>
                        <m:e>
                          <m:m>
                            <m:mPr>
                              <m:mcs>
                                <m:mc>
                                  <m:mcPr>
                                    <m:count m:val="1"/>
                                    <m:mcJc m:val="center"/>
                                  </m:mcPr>
                                </m:mc>
                              </m:mcs>
                              <m:ctrlPr>
                                <a:rPr lang="es-MX" b="0" i="1" smtClean="0">
                                  <a:latin typeface="Cambria Math"/>
                                </a:rPr>
                              </m:ctrlPr>
                            </m:mPr>
                            <m:mr>
                              <m:e>
                                <m:r>
                                  <m:rPr>
                                    <m:brk m:alnAt="7"/>
                                  </m:rPr>
                                  <a:rPr lang="es-MX" b="0" i="1" smtClean="0">
                                    <a:latin typeface="Cambria Math"/>
                                  </a:rPr>
                                  <m:t>0</m:t>
                                </m:r>
                              </m:e>
                            </m:mr>
                            <m:mr>
                              <m:e>
                                <m:r>
                                  <a:rPr lang="es-MX" b="0" i="1" smtClean="0">
                                    <a:latin typeface="Cambria Math"/>
                                  </a:rPr>
                                  <m:t>0</m:t>
                                </m:r>
                              </m:e>
                            </m:mr>
                            <m:mr>
                              <m:e>
                                <m:m>
                                  <m:mPr>
                                    <m:mcs>
                                      <m:mc>
                                        <m:mcPr>
                                          <m:count m:val="1"/>
                                          <m:mcJc m:val="center"/>
                                        </m:mcPr>
                                      </m:mc>
                                    </m:mcs>
                                    <m:ctrlPr>
                                      <a:rPr lang="es-MX" b="0" i="1" smtClean="0">
                                        <a:latin typeface="Cambria Math"/>
                                      </a:rPr>
                                    </m:ctrlPr>
                                  </m:mPr>
                                  <m:mr>
                                    <m:e>
                                      <m:r>
                                        <m:rPr>
                                          <m:brk m:alnAt="7"/>
                                        </m:rPr>
                                        <a:rPr lang="es-MX" b="0" i="1" smtClean="0">
                                          <a:latin typeface="Cambria Math"/>
                                        </a:rPr>
                                        <m:t>⋮</m:t>
                                      </m:r>
                                    </m:e>
                                  </m:mr>
                                  <m:mr>
                                    <m:e>
                                      <m:r>
                                        <a:rPr lang="es-MX" b="0" i="1" smtClean="0">
                                          <a:latin typeface="Cambria Math"/>
                                        </a:rPr>
                                        <m:t>1</m:t>
                                      </m:r>
                                    </m:e>
                                  </m:mr>
                                  <m:mr>
                                    <m:e>
                                      <m:m>
                                        <m:mPr>
                                          <m:mcs>
                                            <m:mc>
                                              <m:mcPr>
                                                <m:count m:val="1"/>
                                                <m:mcJc m:val="center"/>
                                              </m:mcPr>
                                            </m:mc>
                                          </m:mcs>
                                          <m:ctrlPr>
                                            <a:rPr lang="es-MX" b="0" i="1" smtClean="0">
                                              <a:latin typeface="Cambria Math"/>
                                            </a:rPr>
                                          </m:ctrlPr>
                                        </m:mPr>
                                        <m:mr>
                                          <m:e>
                                            <m:r>
                                              <m:rPr>
                                                <m:brk m:alnAt="7"/>
                                              </m:rPr>
                                              <a:rPr lang="es-MX" b="0" i="1" smtClean="0">
                                                <a:latin typeface="Cambria Math"/>
                                              </a:rPr>
                                              <m:t>0</m:t>
                                            </m:r>
                                          </m:e>
                                        </m:mr>
                                        <m:mr>
                                          <m:e>
                                            <m:m>
                                              <m:mPr>
                                                <m:mcs>
                                                  <m:mc>
                                                    <m:mcPr>
                                                      <m:count m:val="1"/>
                                                      <m:mcJc m:val="center"/>
                                                    </m:mcPr>
                                                  </m:mc>
                                                </m:mcs>
                                                <m:ctrlPr>
                                                  <a:rPr lang="es-MX" b="0" i="1" smtClean="0">
                                                    <a:latin typeface="Cambria Math"/>
                                                  </a:rPr>
                                                </m:ctrlPr>
                                              </m:mPr>
                                              <m:mr>
                                                <m:e>
                                                  <m:r>
                                                    <m:rPr>
                                                      <m:brk m:alnAt="7"/>
                                                    </m:rPr>
                                                    <a:rPr lang="es-MX" b="0" i="1" smtClean="0">
                                                      <a:latin typeface="Cambria Math"/>
                                                    </a:rPr>
                                                    <m:t>⋮</m:t>
                                                  </m:r>
                                                </m:e>
                                              </m:mr>
                                              <m:mr>
                                                <m:e>
                                                  <m:r>
                                                    <a:rPr lang="es-MX" b="0" i="1" smtClean="0">
                                                      <a:latin typeface="Cambria Math"/>
                                                    </a:rPr>
                                                    <m:t>0</m:t>
                                                  </m:r>
                                                </m:e>
                                              </m:mr>
                                            </m:m>
                                          </m:e>
                                        </m:mr>
                                      </m:m>
                                    </m:e>
                                  </m:mr>
                                </m:m>
                              </m:e>
                            </m:mr>
                          </m:m>
                        </m:e>
                      </m:d>
                      <m:r>
                        <a:rPr lang="es-MX" b="0" i="1" smtClean="0">
                          <a:latin typeface="Cambria Math"/>
                        </a:rPr>
                        <m:t>=</m:t>
                      </m:r>
                      <m:d>
                        <m:dPr>
                          <m:ctrlPr>
                            <a:rPr lang="es-MX" b="0" i="1" smtClean="0">
                              <a:latin typeface="Cambria Math"/>
                            </a:rPr>
                          </m:ctrlPr>
                        </m:dPr>
                        <m:e>
                          <m:m>
                            <m:mPr>
                              <m:mcs>
                                <m:mc>
                                  <m:mcPr>
                                    <m:count m:val="1"/>
                                    <m:mcJc m:val="center"/>
                                  </m:mcPr>
                                </m:mc>
                              </m:mcs>
                              <m:ctrlPr>
                                <a:rPr lang="es-MX" b="0" i="1" smtClean="0">
                                  <a:latin typeface="Cambria Math"/>
                                </a:rPr>
                              </m:ctrlPr>
                            </m:mPr>
                            <m:mr>
                              <m:e>
                                <m:sSub>
                                  <m:sSubPr>
                                    <m:ctrlPr>
                                      <a:rPr lang="es-MX" b="0" i="1" smtClean="0">
                                        <a:latin typeface="Cambria Math"/>
                                      </a:rPr>
                                    </m:ctrlPr>
                                  </m:sSubPr>
                                  <m:e>
                                    <m:r>
                                      <a:rPr lang="es-MX" b="0" i="1" smtClean="0">
                                        <a:latin typeface="Cambria Math"/>
                                      </a:rPr>
                                      <m:t>𝑎</m:t>
                                    </m:r>
                                  </m:e>
                                  <m:sub>
                                    <m:r>
                                      <a:rPr lang="es-MX" b="0" i="1" smtClean="0">
                                        <a:latin typeface="Cambria Math"/>
                                      </a:rPr>
                                      <m:t>1</m:t>
                                    </m:r>
                                    <m:r>
                                      <a:rPr lang="es-MX" b="0" i="1" smtClean="0">
                                        <a:latin typeface="Cambria Math"/>
                                      </a:rPr>
                                      <m:t>𝑖</m:t>
                                    </m:r>
                                  </m:sub>
                                </m:sSub>
                              </m:e>
                            </m:mr>
                            <m:mr>
                              <m:e>
                                <m:sSub>
                                  <m:sSubPr>
                                    <m:ctrlPr>
                                      <a:rPr lang="es-MX" b="0" i="1" smtClean="0">
                                        <a:latin typeface="Cambria Math"/>
                                      </a:rPr>
                                    </m:ctrlPr>
                                  </m:sSubPr>
                                  <m:e>
                                    <m:r>
                                      <a:rPr lang="es-MX" b="0" i="1" smtClean="0">
                                        <a:latin typeface="Cambria Math"/>
                                      </a:rPr>
                                      <m:t>𝑎</m:t>
                                    </m:r>
                                  </m:e>
                                  <m:sub>
                                    <m:r>
                                      <a:rPr lang="es-MX" b="0" i="1" smtClean="0">
                                        <a:latin typeface="Cambria Math"/>
                                      </a:rPr>
                                      <m:t>2</m:t>
                                    </m:r>
                                    <m:r>
                                      <a:rPr lang="es-MX" b="0" i="1" smtClean="0">
                                        <a:latin typeface="Cambria Math"/>
                                      </a:rPr>
                                      <m:t>𝑖</m:t>
                                    </m:r>
                                  </m:sub>
                                </m:sSub>
                              </m:e>
                            </m:mr>
                            <m:mr>
                              <m:e>
                                <m:m>
                                  <m:mPr>
                                    <m:mcs>
                                      <m:mc>
                                        <m:mcPr>
                                          <m:count m:val="1"/>
                                          <m:mcJc m:val="center"/>
                                        </m:mcPr>
                                      </m:mc>
                                    </m:mcs>
                                    <m:ctrlPr>
                                      <a:rPr lang="es-MX" b="0" i="1" smtClean="0">
                                        <a:latin typeface="Cambria Math"/>
                                      </a:rPr>
                                    </m:ctrlPr>
                                  </m:mPr>
                                  <m:mr>
                                    <m:e>
                                      <m:r>
                                        <m:rPr>
                                          <m:brk m:alnAt="7"/>
                                        </m:rPr>
                                        <a:rPr lang="es-MX" b="0" i="1" smtClean="0">
                                          <a:latin typeface="Cambria Math"/>
                                        </a:rPr>
                                        <m:t>⋮</m:t>
                                      </m:r>
                                    </m:e>
                                  </m:mr>
                                  <m:mr>
                                    <m:e>
                                      <m:sSub>
                                        <m:sSubPr>
                                          <m:ctrlPr>
                                            <a:rPr lang="es-MX" b="0" i="1" smtClean="0">
                                              <a:latin typeface="Cambria Math"/>
                                            </a:rPr>
                                          </m:ctrlPr>
                                        </m:sSubPr>
                                        <m:e>
                                          <m:r>
                                            <a:rPr lang="es-MX" b="0" i="1" smtClean="0">
                                              <a:latin typeface="Cambria Math"/>
                                            </a:rPr>
                                            <m:t>𝑎</m:t>
                                          </m:r>
                                        </m:e>
                                        <m:sub>
                                          <m:r>
                                            <a:rPr lang="es-MX" b="0" i="1" smtClean="0">
                                              <a:latin typeface="Cambria Math"/>
                                            </a:rPr>
                                            <m:t>𝑚𝑖</m:t>
                                          </m:r>
                                        </m:sub>
                                      </m:sSub>
                                    </m:e>
                                  </m:mr>
                                </m:m>
                              </m:e>
                            </m:mr>
                          </m:m>
                        </m:e>
                      </m:d>
                      <m:r>
                        <a:rPr lang="es-MX" b="0" i="1" smtClean="0">
                          <a:latin typeface="Cambria Math"/>
                        </a:rPr>
                        <m:t>=</m:t>
                      </m:r>
                      <m:sSub>
                        <m:sSubPr>
                          <m:ctrlPr>
                            <a:rPr lang="es-MX" b="0" i="1" smtClean="0">
                              <a:latin typeface="Cambria Math"/>
                            </a:rPr>
                          </m:ctrlPr>
                        </m:sSubPr>
                        <m:e>
                          <m:r>
                            <a:rPr lang="es-MX" b="0" i="1" smtClean="0">
                              <a:latin typeface="Cambria Math"/>
                            </a:rPr>
                            <m:t>𝑤</m:t>
                          </m:r>
                        </m:e>
                        <m:sub>
                          <m:r>
                            <a:rPr lang="es-MX" b="0" i="1" smtClean="0">
                              <a:latin typeface="Cambria Math"/>
                            </a:rPr>
                            <m:t>𝑖</m:t>
                          </m:r>
                        </m:sub>
                      </m:sSub>
                    </m:oMath>
                  </m:oMathPara>
                </a14:m>
                <a:endParaRPr lang="es-MX" dirty="0"/>
              </a:p>
            </p:txBody>
          </p:sp>
        </mc:Choice>
        <mc:Fallback xmlns="">
          <p:sp>
            <p:nvSpPr>
              <p:cNvPr id="5" name="4 CuadroTexto"/>
              <p:cNvSpPr txBox="1">
                <a:spLocks noRot="1" noChangeAspect="1" noMove="1" noResize="1" noEditPoints="1" noAdjustHandles="1" noChangeArrowheads="1" noChangeShapeType="1" noTextEdit="1"/>
              </p:cNvSpPr>
              <p:nvPr/>
            </p:nvSpPr>
            <p:spPr>
              <a:xfrm>
                <a:off x="998020" y="2884294"/>
                <a:ext cx="7056784" cy="1770100"/>
              </a:xfrm>
              <a:prstGeom prst="rect">
                <a:avLst/>
              </a:prstGeom>
              <a:blipFill rotWithShape="1">
                <a:blip r:embed="rId3"/>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6" name="5 CuadroTexto"/>
              <p:cNvSpPr txBox="1"/>
              <p:nvPr/>
            </p:nvSpPr>
            <p:spPr>
              <a:xfrm>
                <a:off x="5061497" y="3723718"/>
                <a:ext cx="28803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MX" i="1" smtClean="0">
                          <a:latin typeface="Cambria Math"/>
                        </a:rPr>
                        <m:t>⋮</m:t>
                      </m:r>
                    </m:oMath>
                  </m:oMathPara>
                </a14:m>
                <a:endParaRPr lang="es-MX" dirty="0"/>
              </a:p>
            </p:txBody>
          </p:sp>
        </mc:Choice>
        <mc:Fallback xmlns="">
          <p:sp>
            <p:nvSpPr>
              <p:cNvPr id="6" name="5 CuadroTexto"/>
              <p:cNvSpPr txBox="1">
                <a:spLocks noRot="1" noChangeAspect="1" noMove="1" noResize="1" noEditPoints="1" noAdjustHandles="1" noChangeArrowheads="1" noChangeShapeType="1" noTextEdit="1"/>
              </p:cNvSpPr>
              <p:nvPr/>
            </p:nvSpPr>
            <p:spPr>
              <a:xfrm>
                <a:off x="5061497" y="3723718"/>
                <a:ext cx="288032" cy="369332"/>
              </a:xfrm>
              <a:prstGeom prst="rect">
                <a:avLst/>
              </a:prstGeom>
              <a:blipFill rotWithShape="1">
                <a:blip r:embed="rId4"/>
                <a:stretch>
                  <a:fillRect/>
                </a:stretch>
              </a:blipFill>
            </p:spPr>
            <p:txBody>
              <a:bodyPr/>
              <a:lstStyle/>
              <a:p>
                <a:r>
                  <a:rPr lang="es-MX">
                    <a:noFill/>
                  </a:rPr>
                  <a:t> </a:t>
                </a:r>
              </a:p>
            </p:txBody>
          </p:sp>
        </mc:Fallback>
      </mc:AlternateContent>
      <p:sp>
        <p:nvSpPr>
          <p:cNvPr id="7" name="6 CuadroTexto"/>
          <p:cNvSpPr txBox="1"/>
          <p:nvPr/>
        </p:nvSpPr>
        <p:spPr>
          <a:xfrm>
            <a:off x="5947627" y="2348879"/>
            <a:ext cx="1080120" cy="646331"/>
          </a:xfrm>
          <a:prstGeom prst="rect">
            <a:avLst/>
          </a:prstGeom>
          <a:noFill/>
        </p:spPr>
        <p:txBody>
          <a:bodyPr wrap="square" rtlCol="0">
            <a:spAutoFit/>
          </a:bodyPr>
          <a:lstStyle/>
          <a:p>
            <a:pPr algn="ctr"/>
            <a:r>
              <a:rPr lang="es-MX" dirty="0" smtClean="0"/>
              <a:t>i-</a:t>
            </a:r>
            <a:r>
              <a:rPr lang="es-MX" dirty="0" err="1" smtClean="0"/>
              <a:t>ésima</a:t>
            </a:r>
            <a:r>
              <a:rPr lang="es-MX" dirty="0" smtClean="0"/>
              <a:t> posición </a:t>
            </a:r>
            <a:endParaRPr lang="es-MX" dirty="0"/>
          </a:p>
        </p:txBody>
      </p:sp>
      <p:cxnSp>
        <p:nvCxnSpPr>
          <p:cNvPr id="9" name="8 Conector recto de flecha"/>
          <p:cNvCxnSpPr/>
          <p:nvPr/>
        </p:nvCxnSpPr>
        <p:spPr>
          <a:xfrm flipH="1">
            <a:off x="5947627" y="2881665"/>
            <a:ext cx="540060" cy="887679"/>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12 CuadroTexto"/>
              <p:cNvSpPr txBox="1"/>
              <p:nvPr/>
            </p:nvSpPr>
            <p:spPr>
              <a:xfrm>
                <a:off x="451825" y="4941168"/>
                <a:ext cx="8080615" cy="646331"/>
              </a:xfrm>
              <a:prstGeom prst="rect">
                <a:avLst/>
              </a:prstGeom>
              <a:noFill/>
            </p:spPr>
            <p:txBody>
              <a:bodyPr wrap="square" rtlCol="0">
                <a:spAutoFit/>
              </a:bodyPr>
              <a:lstStyle/>
              <a:p>
                <a:r>
                  <a:rPr lang="es-MX" dirty="0" smtClean="0"/>
                  <a:t>De esta forma, </a:t>
                </a:r>
                <a14:m>
                  <m:oMath xmlns:m="http://schemas.openxmlformats.org/officeDocument/2006/math">
                    <m:sSub>
                      <m:sSubPr>
                        <m:ctrlPr>
                          <a:rPr lang="es-MX" i="1" smtClean="0">
                            <a:latin typeface="Cambria Math"/>
                          </a:rPr>
                        </m:ctrlPr>
                      </m:sSubPr>
                      <m:e>
                        <m:r>
                          <a:rPr lang="es-MX" b="0" i="1" smtClean="0">
                            <a:latin typeface="Cambria Math"/>
                          </a:rPr>
                          <m:t>𝐴</m:t>
                        </m:r>
                      </m:e>
                      <m:sub>
                        <m:r>
                          <a:rPr lang="es-MX" b="0" i="1" smtClean="0">
                            <a:latin typeface="Cambria Math"/>
                          </a:rPr>
                          <m:t>𝑇</m:t>
                        </m:r>
                      </m:sub>
                    </m:sSub>
                    <m:sSub>
                      <m:sSubPr>
                        <m:ctrlPr>
                          <a:rPr lang="es-MX" i="1" smtClean="0">
                            <a:latin typeface="Cambria Math"/>
                          </a:rPr>
                        </m:ctrlPr>
                      </m:sSubPr>
                      <m:e>
                        <m:r>
                          <a:rPr lang="es-MX" b="0" i="1" smtClean="0">
                            <a:latin typeface="Cambria Math"/>
                          </a:rPr>
                          <m:t>𝑒</m:t>
                        </m:r>
                      </m:e>
                      <m:sub>
                        <m:r>
                          <a:rPr lang="es-MX" b="0" i="1" smtClean="0">
                            <a:latin typeface="Cambria Math"/>
                          </a:rPr>
                          <m:t>𝑖</m:t>
                        </m:r>
                      </m:sub>
                    </m:sSub>
                    <m:r>
                      <a:rPr lang="es-MX" b="0" i="1" smtClean="0">
                        <a:latin typeface="Cambria Math"/>
                      </a:rPr>
                      <m:t>=</m:t>
                    </m:r>
                    <m:sSub>
                      <m:sSubPr>
                        <m:ctrlPr>
                          <a:rPr lang="es-MX" b="0" i="1" smtClean="0">
                            <a:latin typeface="Cambria Math"/>
                          </a:rPr>
                        </m:ctrlPr>
                      </m:sSubPr>
                      <m:e>
                        <m:r>
                          <a:rPr lang="es-MX" b="0" i="1" smtClean="0">
                            <a:latin typeface="Cambria Math"/>
                          </a:rPr>
                          <m:t>𝑤</m:t>
                        </m:r>
                      </m:e>
                      <m:sub>
                        <m:r>
                          <a:rPr lang="es-MX" b="0" i="1" smtClean="0">
                            <a:latin typeface="Cambria Math"/>
                          </a:rPr>
                          <m:t>𝑖</m:t>
                        </m:r>
                      </m:sub>
                    </m:sSub>
                    <m:r>
                      <a:rPr lang="es-MX" b="0" i="1" smtClean="0">
                        <a:latin typeface="Cambria Math"/>
                      </a:rPr>
                      <m:t>  </m:t>
                    </m:r>
                    <m:r>
                      <a:rPr lang="es-MX" b="0" i="1" smtClean="0">
                        <a:latin typeface="Cambria Math"/>
                      </a:rPr>
                      <m:t>𝑝𝑎𝑟𝑎</m:t>
                    </m:r>
                    <m:r>
                      <a:rPr lang="es-MX" b="0" i="1" smtClean="0">
                        <a:latin typeface="Cambria Math"/>
                      </a:rPr>
                      <m:t> </m:t>
                    </m:r>
                    <m:r>
                      <a:rPr lang="es-MX" b="0" i="1" smtClean="0">
                        <a:latin typeface="Cambria Math"/>
                      </a:rPr>
                      <m:t>𝑖</m:t>
                    </m:r>
                    <m:r>
                      <a:rPr lang="es-MX" b="0" i="1" smtClean="0">
                        <a:latin typeface="Cambria Math"/>
                      </a:rPr>
                      <m:t>=1,2,…,</m:t>
                    </m:r>
                    <m:r>
                      <a:rPr lang="es-MX" b="0" i="1" smtClean="0">
                        <a:latin typeface="Cambria Math"/>
                      </a:rPr>
                      <m:t>𝑛</m:t>
                    </m:r>
                    <m:r>
                      <a:rPr lang="es-MX" b="0" i="1" smtClean="0">
                        <a:latin typeface="Cambria Math"/>
                      </a:rPr>
                      <m:t>.</m:t>
                    </m:r>
                  </m:oMath>
                </a14:m>
                <a:r>
                  <a:rPr lang="es-MX" dirty="0" smtClean="0"/>
                  <a:t> T y la transformación </a:t>
                </a:r>
                <a14:m>
                  <m:oMath xmlns:m="http://schemas.openxmlformats.org/officeDocument/2006/math">
                    <m:sSub>
                      <m:sSubPr>
                        <m:ctrlPr>
                          <a:rPr lang="es-MX" i="1" smtClean="0">
                            <a:latin typeface="Cambria Math"/>
                          </a:rPr>
                        </m:ctrlPr>
                      </m:sSubPr>
                      <m:e>
                        <m:r>
                          <a:rPr lang="es-MX" b="0" i="1" smtClean="0">
                            <a:latin typeface="Cambria Math"/>
                          </a:rPr>
                          <m:t>𝐴</m:t>
                        </m:r>
                      </m:e>
                      <m:sub>
                        <m:r>
                          <a:rPr lang="es-MX" b="0" i="1" smtClean="0">
                            <a:latin typeface="Cambria Math"/>
                          </a:rPr>
                          <m:t>𝑇</m:t>
                        </m:r>
                      </m:sub>
                    </m:sSub>
                  </m:oMath>
                </a14:m>
                <a:r>
                  <a:rPr lang="es-MX" dirty="0" smtClean="0"/>
                  <a:t> son la misma por que coinciden en los vectores básicos </a:t>
                </a:r>
                <a:endParaRPr lang="es-MX" dirty="0"/>
              </a:p>
            </p:txBody>
          </p:sp>
        </mc:Choice>
        <mc:Fallback xmlns="">
          <p:sp>
            <p:nvSpPr>
              <p:cNvPr id="13" name="12 CuadroTexto"/>
              <p:cNvSpPr txBox="1">
                <a:spLocks noRot="1" noChangeAspect="1" noMove="1" noResize="1" noEditPoints="1" noAdjustHandles="1" noChangeArrowheads="1" noChangeShapeType="1" noTextEdit="1"/>
              </p:cNvSpPr>
              <p:nvPr/>
            </p:nvSpPr>
            <p:spPr>
              <a:xfrm>
                <a:off x="451825" y="4941168"/>
                <a:ext cx="8080615" cy="646331"/>
              </a:xfrm>
              <a:prstGeom prst="rect">
                <a:avLst/>
              </a:prstGeom>
              <a:blipFill rotWithShape="1">
                <a:blip r:embed="rId5"/>
                <a:stretch>
                  <a:fillRect l="-603" t="-4717" r="-980" b="-14151"/>
                </a:stretch>
              </a:blipFill>
            </p:spPr>
            <p:txBody>
              <a:bodyPr/>
              <a:lstStyle/>
              <a:p>
                <a:r>
                  <a:rPr lang="es-MX">
                    <a:noFill/>
                  </a:rPr>
                  <a:t> </a:t>
                </a:r>
              </a:p>
            </p:txBody>
          </p:sp>
        </mc:Fallback>
      </mc:AlternateContent>
    </p:spTree>
    <p:extLst>
      <p:ext uri="{BB962C8B-B14F-4D97-AF65-F5344CB8AC3E}">
        <p14:creationId xmlns:p14="http://schemas.microsoft.com/office/powerpoint/2010/main" val="536078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a:t>M</a:t>
                </a:r>
                <a:r>
                  <a:rPr lang="es-MX" sz="2400" b="1" dirty="0" smtClean="0"/>
                  <a:t>atrices y sistemas de ecuaciones</a:t>
                </a:r>
              </a:p>
              <a:p>
                <a:pPr marL="0" indent="0">
                  <a:buNone/>
                </a:pPr>
                <a:r>
                  <a:rPr lang="es-MX" sz="2400" dirty="0" smtClean="0">
                    <a:solidFill>
                      <a:schemeClr val="tx1"/>
                    </a:solidFill>
                  </a:rPr>
                  <a:t>El </a:t>
                </a:r>
                <a:r>
                  <a:rPr lang="es-MX" sz="2400" dirty="0">
                    <a:solidFill>
                      <a:schemeClr val="tx1"/>
                    </a:solidFill>
                  </a:rPr>
                  <a:t>sistema de ecuaciones dado por:</a:t>
                </a:r>
              </a:p>
              <a:p>
                <a:pPr marL="0" indent="0">
                  <a:buNone/>
                </a:pPr>
                <a14:m>
                  <m:oMathPara xmlns:m="http://schemas.openxmlformats.org/officeDocument/2006/math">
                    <m:oMathParaPr>
                      <m:jc m:val="centerGroup"/>
                    </m:oMathParaPr>
                    <m:oMath xmlns:m="http://schemas.openxmlformats.org/officeDocument/2006/math">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𝑎</m:t>
                          </m:r>
                        </m:e>
                        <m:sub>
                          <m:r>
                            <a:rPr lang="es-MX" sz="2400" b="0" i="1">
                              <a:solidFill>
                                <a:schemeClr val="tx1"/>
                              </a:solidFill>
                              <a:latin typeface="Cambria Math" panose="02040503050406030204" pitchFamily="18" charset="0"/>
                            </a:rPr>
                            <m:t>11</m:t>
                          </m:r>
                        </m:sub>
                      </m:sSub>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𝑥</m:t>
                          </m:r>
                        </m:e>
                        <m:sub>
                          <m:r>
                            <a:rPr lang="es-MX" sz="2400" b="0" i="1">
                              <a:solidFill>
                                <a:schemeClr val="tx1"/>
                              </a:solidFill>
                              <a:latin typeface="Cambria Math" panose="02040503050406030204" pitchFamily="18" charset="0"/>
                            </a:rPr>
                            <m:t>1</m:t>
                          </m:r>
                        </m:sub>
                      </m:sSub>
                      <m:r>
                        <a:rPr lang="es-MX" sz="2400" b="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𝑎</m:t>
                          </m:r>
                        </m:e>
                        <m:sub>
                          <m:r>
                            <a:rPr lang="es-MX" sz="2400" b="0" i="1">
                              <a:solidFill>
                                <a:schemeClr val="tx1"/>
                              </a:solidFill>
                              <a:latin typeface="Cambria Math" panose="02040503050406030204" pitchFamily="18" charset="0"/>
                            </a:rPr>
                            <m:t>12</m:t>
                          </m:r>
                        </m:sub>
                      </m:sSub>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𝑥</m:t>
                          </m:r>
                        </m:e>
                        <m:sub>
                          <m:r>
                            <a:rPr lang="es-MX" sz="2400" b="0" i="1">
                              <a:solidFill>
                                <a:schemeClr val="tx1"/>
                              </a:solidFill>
                              <a:latin typeface="Cambria Math" panose="02040503050406030204" pitchFamily="18" charset="0"/>
                            </a:rPr>
                            <m:t>2</m:t>
                          </m:r>
                        </m:sub>
                      </m:sSub>
                      <m:r>
                        <a:rPr lang="es-MX" sz="2400" b="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𝑎</m:t>
                          </m:r>
                        </m:e>
                        <m:sub>
                          <m:r>
                            <a:rPr lang="es-MX" sz="2400" b="0" i="1">
                              <a:solidFill>
                                <a:schemeClr val="tx1"/>
                              </a:solidFill>
                              <a:latin typeface="Cambria Math" panose="02040503050406030204" pitchFamily="18" charset="0"/>
                            </a:rPr>
                            <m:t>1</m:t>
                          </m:r>
                          <m:r>
                            <a:rPr lang="es-MX" sz="2400" b="0" i="1">
                              <a:solidFill>
                                <a:schemeClr val="tx1"/>
                              </a:solidFill>
                              <a:latin typeface="Cambria Math" panose="02040503050406030204" pitchFamily="18" charset="0"/>
                            </a:rPr>
                            <m:t>𝑛</m:t>
                          </m:r>
                        </m:sub>
                      </m:sSub>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𝑥</m:t>
                          </m:r>
                        </m:e>
                        <m:sub>
                          <m:r>
                            <a:rPr lang="es-MX" sz="2400" b="0" i="1">
                              <a:solidFill>
                                <a:schemeClr val="tx1"/>
                              </a:solidFill>
                              <a:latin typeface="Cambria Math" panose="02040503050406030204" pitchFamily="18" charset="0"/>
                            </a:rPr>
                            <m:t>𝑛</m:t>
                          </m:r>
                        </m:sub>
                      </m:sSub>
                      <m:r>
                        <a:rPr lang="es-MX" sz="2400" b="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𝑏</m:t>
                          </m:r>
                        </m:e>
                        <m:sub>
                          <m:r>
                            <a:rPr lang="es-MX" sz="2400" b="0" i="1">
                              <a:solidFill>
                                <a:schemeClr val="tx1"/>
                              </a:solidFill>
                              <a:latin typeface="Cambria Math" panose="02040503050406030204" pitchFamily="18" charset="0"/>
                            </a:rPr>
                            <m:t>1</m:t>
                          </m:r>
                        </m:sub>
                      </m:sSub>
                    </m:oMath>
                  </m:oMathPara>
                </a14:m>
                <a:endParaRPr lang="es-MX" sz="2400" dirty="0">
                  <a:solidFill>
                    <a:schemeClr val="tx1"/>
                  </a:solidFill>
                </a:endParaRPr>
              </a:p>
              <a:p>
                <a:pPr marL="0" indent="0">
                  <a:buNone/>
                </a:pPr>
                <a14:m>
                  <m:oMathPara xmlns:m="http://schemas.openxmlformats.org/officeDocument/2006/math">
                    <m:oMathParaPr>
                      <m:jc m:val="centerGroup"/>
                    </m:oMathParaPr>
                    <m:oMath xmlns:m="http://schemas.openxmlformats.org/officeDocument/2006/math">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𝑎</m:t>
                          </m:r>
                        </m:e>
                        <m:sub>
                          <m:r>
                            <a:rPr lang="es-MX" sz="2400" b="0" i="1">
                              <a:solidFill>
                                <a:schemeClr val="tx1"/>
                              </a:solidFill>
                              <a:latin typeface="Cambria Math" panose="02040503050406030204" pitchFamily="18" charset="0"/>
                            </a:rPr>
                            <m:t>21</m:t>
                          </m:r>
                        </m:sub>
                      </m:sSub>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𝑥</m:t>
                          </m:r>
                        </m:e>
                        <m:sub>
                          <m:r>
                            <a:rPr lang="es-MX" sz="2400" b="0" i="1">
                              <a:solidFill>
                                <a:schemeClr val="tx1"/>
                              </a:solidFill>
                              <a:latin typeface="Cambria Math" panose="02040503050406030204" pitchFamily="18" charset="0"/>
                            </a:rPr>
                            <m:t>1</m:t>
                          </m:r>
                        </m:sub>
                      </m:sSub>
                      <m:r>
                        <a:rPr lang="es-MX" sz="2400" b="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𝑎</m:t>
                          </m:r>
                        </m:e>
                        <m:sub>
                          <m:r>
                            <a:rPr lang="es-MX" sz="2400" b="0" i="1">
                              <a:solidFill>
                                <a:schemeClr val="tx1"/>
                              </a:solidFill>
                              <a:latin typeface="Cambria Math" panose="02040503050406030204" pitchFamily="18" charset="0"/>
                            </a:rPr>
                            <m:t>22</m:t>
                          </m:r>
                        </m:sub>
                      </m:sSub>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𝑥</m:t>
                          </m:r>
                        </m:e>
                        <m:sub>
                          <m:r>
                            <a:rPr lang="es-MX" sz="2400" b="0" i="1">
                              <a:solidFill>
                                <a:schemeClr val="tx1"/>
                              </a:solidFill>
                              <a:latin typeface="Cambria Math" panose="02040503050406030204" pitchFamily="18" charset="0"/>
                            </a:rPr>
                            <m:t>2</m:t>
                          </m:r>
                        </m:sub>
                      </m:sSub>
                      <m:r>
                        <a:rPr lang="es-MX" sz="2400" b="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𝑎</m:t>
                          </m:r>
                        </m:e>
                        <m:sub>
                          <m:r>
                            <a:rPr lang="es-MX" sz="2400" b="0" i="1">
                              <a:solidFill>
                                <a:schemeClr val="tx1"/>
                              </a:solidFill>
                              <a:latin typeface="Cambria Math" panose="02040503050406030204" pitchFamily="18" charset="0"/>
                            </a:rPr>
                            <m:t>2</m:t>
                          </m:r>
                          <m:r>
                            <a:rPr lang="es-MX" sz="2400" b="0" i="1">
                              <a:solidFill>
                                <a:schemeClr val="tx1"/>
                              </a:solidFill>
                              <a:latin typeface="Cambria Math" panose="02040503050406030204" pitchFamily="18" charset="0"/>
                            </a:rPr>
                            <m:t>𝑛</m:t>
                          </m:r>
                        </m:sub>
                      </m:sSub>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𝑥</m:t>
                          </m:r>
                        </m:e>
                        <m:sub>
                          <m:r>
                            <a:rPr lang="es-MX" sz="2400" b="0" i="1">
                              <a:solidFill>
                                <a:schemeClr val="tx1"/>
                              </a:solidFill>
                              <a:latin typeface="Cambria Math" panose="02040503050406030204" pitchFamily="18" charset="0"/>
                            </a:rPr>
                            <m:t>𝑛</m:t>
                          </m:r>
                        </m:sub>
                      </m:sSub>
                      <m:r>
                        <a:rPr lang="es-MX" sz="2400" b="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𝑏</m:t>
                          </m:r>
                        </m:e>
                        <m:sub>
                          <m:r>
                            <a:rPr lang="es-MX" sz="2400" b="0" i="1">
                              <a:solidFill>
                                <a:schemeClr val="tx1"/>
                              </a:solidFill>
                              <a:latin typeface="Cambria Math" panose="02040503050406030204" pitchFamily="18" charset="0"/>
                            </a:rPr>
                            <m:t>2</m:t>
                          </m:r>
                        </m:sub>
                      </m:sSub>
                    </m:oMath>
                  </m:oMathPara>
                </a14:m>
                <a:endParaRPr lang="es-MX" sz="2400" dirty="0">
                  <a:solidFill>
                    <a:schemeClr val="tx1"/>
                  </a:solidFill>
                </a:endParaRPr>
              </a:p>
              <a:p>
                <a:pPr marL="0" indent="0">
                  <a:buNone/>
                </a:pPr>
                <a14:m>
                  <m:oMathPara xmlns:m="http://schemas.openxmlformats.org/officeDocument/2006/math">
                    <m:oMathParaPr>
                      <m:jc m:val="centerGroup"/>
                    </m:oMathParaPr>
                    <m:oMath xmlns:m="http://schemas.openxmlformats.org/officeDocument/2006/math">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𝑎</m:t>
                          </m:r>
                        </m:e>
                        <m:sub>
                          <m:r>
                            <a:rPr lang="es-MX" sz="2400" b="0" i="1">
                              <a:solidFill>
                                <a:schemeClr val="tx1"/>
                              </a:solidFill>
                              <a:latin typeface="Cambria Math" panose="02040503050406030204" pitchFamily="18" charset="0"/>
                            </a:rPr>
                            <m:t>𝑚</m:t>
                          </m:r>
                          <m:r>
                            <a:rPr lang="es-MX" sz="2400" b="0" i="1">
                              <a:solidFill>
                                <a:schemeClr val="tx1"/>
                              </a:solidFill>
                              <a:latin typeface="Cambria Math" panose="02040503050406030204" pitchFamily="18" charset="0"/>
                            </a:rPr>
                            <m:t>1</m:t>
                          </m:r>
                        </m:sub>
                      </m:sSub>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𝑥</m:t>
                          </m:r>
                        </m:e>
                        <m:sub>
                          <m:r>
                            <a:rPr lang="es-MX" sz="2400" b="0" i="1">
                              <a:solidFill>
                                <a:schemeClr val="tx1"/>
                              </a:solidFill>
                              <a:latin typeface="Cambria Math" panose="02040503050406030204" pitchFamily="18" charset="0"/>
                            </a:rPr>
                            <m:t>1</m:t>
                          </m:r>
                        </m:sub>
                      </m:sSub>
                      <m:r>
                        <a:rPr lang="es-MX" sz="2400" b="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𝑎</m:t>
                          </m:r>
                        </m:e>
                        <m:sub>
                          <m:r>
                            <a:rPr lang="es-MX" sz="2400" b="0" i="1">
                              <a:solidFill>
                                <a:schemeClr val="tx1"/>
                              </a:solidFill>
                              <a:latin typeface="Cambria Math" panose="02040503050406030204" pitchFamily="18" charset="0"/>
                            </a:rPr>
                            <m:t>𝑚</m:t>
                          </m:r>
                          <m:r>
                            <a:rPr lang="es-MX" sz="2400" b="0" i="1">
                              <a:solidFill>
                                <a:schemeClr val="tx1"/>
                              </a:solidFill>
                              <a:latin typeface="Cambria Math" panose="02040503050406030204" pitchFamily="18" charset="0"/>
                            </a:rPr>
                            <m:t>2</m:t>
                          </m:r>
                        </m:sub>
                      </m:sSub>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𝑥</m:t>
                          </m:r>
                        </m:e>
                        <m:sub>
                          <m:r>
                            <a:rPr lang="es-MX" sz="2400" b="0" i="1">
                              <a:solidFill>
                                <a:schemeClr val="tx1"/>
                              </a:solidFill>
                              <a:latin typeface="Cambria Math" panose="02040503050406030204" pitchFamily="18" charset="0"/>
                            </a:rPr>
                            <m:t>2</m:t>
                          </m:r>
                        </m:sub>
                      </m:sSub>
                      <m:r>
                        <a:rPr lang="es-MX" sz="2400" b="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𝑎</m:t>
                          </m:r>
                        </m:e>
                        <m:sub>
                          <m:r>
                            <a:rPr lang="es-MX" sz="2400" b="0" i="1">
                              <a:solidFill>
                                <a:schemeClr val="tx1"/>
                              </a:solidFill>
                              <a:latin typeface="Cambria Math" panose="02040503050406030204" pitchFamily="18" charset="0"/>
                            </a:rPr>
                            <m:t>𝑚𝑛</m:t>
                          </m:r>
                        </m:sub>
                      </m:sSub>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𝑥</m:t>
                          </m:r>
                        </m:e>
                        <m:sub>
                          <m:r>
                            <a:rPr lang="es-MX" sz="2400" b="0" i="1">
                              <a:solidFill>
                                <a:schemeClr val="tx1"/>
                              </a:solidFill>
                              <a:latin typeface="Cambria Math" panose="02040503050406030204" pitchFamily="18" charset="0"/>
                            </a:rPr>
                            <m:t>𝑛</m:t>
                          </m:r>
                        </m:sub>
                      </m:sSub>
                      <m:r>
                        <a:rPr lang="es-MX" sz="2400" b="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𝑏</m:t>
                          </m:r>
                        </m:e>
                        <m:sub>
                          <m:r>
                            <a:rPr lang="es-MX" sz="2400" b="0" i="1">
                              <a:solidFill>
                                <a:schemeClr val="tx1"/>
                              </a:solidFill>
                              <a:latin typeface="Cambria Math" panose="02040503050406030204" pitchFamily="18" charset="0"/>
                            </a:rPr>
                            <m:t>𝑚</m:t>
                          </m:r>
                        </m:sub>
                      </m:sSub>
                    </m:oMath>
                  </m:oMathPara>
                </a14:m>
                <a:endParaRPr lang="es-MX" sz="2400" dirty="0">
                  <a:solidFill>
                    <a:schemeClr val="tx1"/>
                  </a:solidFill>
                </a:endParaRPr>
              </a:p>
              <a:p>
                <a:pPr marL="0" indent="0">
                  <a:buNone/>
                </a:pPr>
                <a:r>
                  <a:rPr lang="es-MX" sz="2400" dirty="0" smtClean="0">
                    <a:solidFill>
                      <a:schemeClr val="tx1"/>
                    </a:solidFill>
                  </a:rPr>
                  <a:t>donde</a:t>
                </a:r>
                <a:r>
                  <a:rPr lang="es-MX" sz="2400" dirty="0">
                    <a:solidFill>
                      <a:schemeClr val="tx1"/>
                    </a:solidFill>
                  </a:rPr>
                  <a:t>:</a:t>
                </a:r>
              </a:p>
              <a:p>
                <a:pPr marL="0" indent="0">
                  <a:buNone/>
                </a:pPr>
                <a:r>
                  <a:rPr lang="es-MX" sz="2400" dirty="0" smtClean="0">
                    <a:solidFill>
                      <a:schemeClr val="tx1"/>
                    </a:solidFill>
                  </a:rPr>
                  <a:t>m </a:t>
                </a:r>
                <a:r>
                  <a:rPr lang="es-MX" sz="2400" dirty="0">
                    <a:solidFill>
                      <a:schemeClr val="tx1"/>
                    </a:solidFill>
                  </a:rPr>
                  <a:t>representa ecuaciones</a:t>
                </a:r>
              </a:p>
              <a:p>
                <a:pPr marL="0" indent="0">
                  <a:buNone/>
                </a:pPr>
                <a:r>
                  <a:rPr lang="es-MX" sz="2400" dirty="0" smtClean="0">
                    <a:solidFill>
                      <a:schemeClr val="tx1"/>
                    </a:solidFill>
                  </a:rPr>
                  <a:t>n </a:t>
                </a:r>
                <a:r>
                  <a:rPr lang="es-MX" sz="2400" dirty="0">
                    <a:solidFill>
                      <a:schemeClr val="tx1"/>
                    </a:solidFill>
                  </a:rPr>
                  <a:t>variables </a:t>
                </a:r>
              </a:p>
              <a:p>
                <a:pPr marL="0" indent="0">
                  <a:buNone/>
                </a:pPr>
                <a14:m>
                  <m:oMath xmlns:m="http://schemas.openxmlformats.org/officeDocument/2006/math">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𝑥</m:t>
                        </m:r>
                      </m:e>
                      <m:sub>
                        <m:r>
                          <a:rPr lang="es-MX" sz="2400" b="0" i="1">
                            <a:solidFill>
                              <a:schemeClr val="tx1"/>
                            </a:solidFill>
                            <a:latin typeface="Cambria Math" panose="02040503050406030204" pitchFamily="18" charset="0"/>
                          </a:rPr>
                          <m:t>1</m:t>
                        </m:r>
                      </m:sub>
                    </m:sSub>
                  </m:oMath>
                </a14:m>
                <a:r>
                  <a:rPr lang="es-MX" sz="2400" dirty="0">
                    <a:solidFill>
                      <a:schemeClr val="tx1"/>
                    </a:solidFill>
                  </a:rPr>
                  <a:t>, </a:t>
                </a:r>
                <a14:m>
                  <m:oMath xmlns:m="http://schemas.openxmlformats.org/officeDocument/2006/math">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𝑥</m:t>
                        </m:r>
                      </m:e>
                      <m:sub>
                        <m:r>
                          <a:rPr lang="es-MX" sz="2400" b="0" i="1">
                            <a:solidFill>
                              <a:schemeClr val="tx1"/>
                            </a:solidFill>
                            <a:latin typeface="Cambria Math" panose="02040503050406030204" pitchFamily="18" charset="0"/>
                          </a:rPr>
                          <m:t>2</m:t>
                        </m:r>
                      </m:sub>
                    </m:sSub>
                  </m:oMath>
                </a14:m>
                <a:r>
                  <a:rPr lang="es-MX" sz="2400" dirty="0">
                    <a:solidFill>
                      <a:schemeClr val="tx1"/>
                    </a:solidFill>
                  </a:rPr>
                  <a:t>…</a:t>
                </a:r>
                <a14:m>
                  <m:oMath xmlns:m="http://schemas.openxmlformats.org/officeDocument/2006/math">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𝑥</m:t>
                        </m:r>
                      </m:e>
                      <m:sub>
                        <m:r>
                          <a:rPr lang="es-MX" sz="2400" b="0" i="1">
                            <a:solidFill>
                              <a:schemeClr val="tx1"/>
                            </a:solidFill>
                            <a:latin typeface="Cambria Math" panose="02040503050406030204" pitchFamily="18" charset="0"/>
                          </a:rPr>
                          <m:t>𝑛</m:t>
                        </m:r>
                      </m:sub>
                    </m:sSub>
                  </m:oMath>
                </a14:m>
                <a:r>
                  <a:rPr lang="es-MX" sz="2400" dirty="0">
                    <a:solidFill>
                      <a:schemeClr val="tx1"/>
                    </a:solidFill>
                  </a:rPr>
                  <a:t> son las variables o incógnitas</a:t>
                </a:r>
              </a:p>
              <a:p>
                <a:pPr marL="0" indent="0">
                  <a:buNone/>
                </a:pPr>
                <a14:m>
                  <m:oMath xmlns:m="http://schemas.openxmlformats.org/officeDocument/2006/math">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𝑎</m:t>
                        </m:r>
                      </m:e>
                      <m:sub>
                        <m:r>
                          <a:rPr lang="es-MX" sz="2400" b="0" i="1">
                            <a:solidFill>
                              <a:schemeClr val="tx1"/>
                            </a:solidFill>
                            <a:latin typeface="Cambria Math" panose="02040503050406030204" pitchFamily="18" charset="0"/>
                          </a:rPr>
                          <m:t>11</m:t>
                        </m:r>
                      </m:sub>
                    </m:sSub>
                  </m:oMath>
                </a14:m>
                <a:r>
                  <a:rPr lang="es-MX" sz="2400" dirty="0">
                    <a:solidFill>
                      <a:schemeClr val="tx1"/>
                    </a:solidFill>
                  </a:rPr>
                  <a:t>, </a:t>
                </a:r>
                <a14:m>
                  <m:oMath xmlns:m="http://schemas.openxmlformats.org/officeDocument/2006/math">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𝑏</m:t>
                        </m:r>
                      </m:e>
                      <m:sub>
                        <m:r>
                          <a:rPr lang="es-MX" sz="2400" b="0" i="1">
                            <a:solidFill>
                              <a:schemeClr val="tx1"/>
                            </a:solidFill>
                            <a:latin typeface="Cambria Math" panose="02040503050406030204" pitchFamily="18" charset="0"/>
                          </a:rPr>
                          <m:t>1</m:t>
                        </m:r>
                      </m:sub>
                    </m:sSub>
                  </m:oMath>
                </a14:m>
                <a:r>
                  <a:rPr lang="es-MX" sz="2400" dirty="0">
                    <a:solidFill>
                      <a:schemeClr val="tx1"/>
                    </a:solidFill>
                  </a:rPr>
                  <a:t> son las constantes </a:t>
                </a:r>
              </a:p>
              <a:p>
                <a:pPr marL="0" indent="0">
                  <a:buNone/>
                </a:pPr>
                <a:endParaRPr lang="es-MX" sz="2400" dirty="0" smtClean="0">
                  <a:solidFill>
                    <a:schemeClr val="tx1"/>
                  </a:solidFill>
                </a:endParaRPr>
              </a:p>
              <a:p>
                <a:pPr marL="0" indent="0">
                  <a:buNone/>
                </a:pPr>
                <a:r>
                  <a:rPr lang="es-MX" sz="2400" dirty="0" smtClean="0">
                    <a:solidFill>
                      <a:schemeClr val="tx1"/>
                    </a:solidFill>
                  </a:rPr>
                  <a:t>Se </a:t>
                </a:r>
                <a:r>
                  <a:rPr lang="es-MX" sz="2400" dirty="0">
                    <a:solidFill>
                      <a:schemeClr val="tx1"/>
                    </a:solidFill>
                  </a:rPr>
                  <a:t>le  conoce como sistema lineal de m ecuaciones con n variables.</a:t>
                </a: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b="-3511"/>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Sistemas de ecuaciones lineales</a:t>
            </a:r>
            <a:endParaRPr lang="es-ES" sz="3600" dirty="0" smtClean="0"/>
          </a:p>
        </p:txBody>
      </p:sp>
    </p:spTree>
    <p:extLst>
      <p:ext uri="{BB962C8B-B14F-4D97-AF65-F5344CB8AC3E}">
        <p14:creationId xmlns:p14="http://schemas.microsoft.com/office/powerpoint/2010/main" val="3811889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5" end="5"/>
                                            </p:txEl>
                                          </p:spTgt>
                                        </p:tgtEl>
                                        <p:attrNameLst>
                                          <p:attrName>style.visibility</p:attrName>
                                        </p:attrNameLst>
                                      </p:cBhvr>
                                      <p:to>
                                        <p:strVal val="visible"/>
                                      </p:to>
                                    </p:set>
                                    <p:anim to="" calcmode="lin" valueType="num">
                                      <p:cBhvr>
                                        <p:cTn id="37" dur="1" fill="hold"/>
                                        <p:tgtEl>
                                          <p:spTgt spid="195587">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5587">
                                            <p:txEl>
                                              <p:pRg st="6" end="6"/>
                                            </p:txEl>
                                          </p:spTgt>
                                        </p:tgtEl>
                                        <p:attrNameLst>
                                          <p:attrName>style.visibility</p:attrName>
                                        </p:attrNameLst>
                                      </p:cBhvr>
                                      <p:to>
                                        <p:strVal val="visible"/>
                                      </p:to>
                                    </p:set>
                                    <p:anim to="" calcmode="lin" valueType="num">
                                      <p:cBhvr>
                                        <p:cTn id="42" dur="1" fill="hold"/>
                                        <p:tgtEl>
                                          <p:spTgt spid="195587">
                                            <p:txEl>
                                              <p:pRg st="6" end="6"/>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195587">
                                            <p:txEl>
                                              <p:pRg st="7" end="7"/>
                                            </p:txEl>
                                          </p:spTgt>
                                        </p:tgtEl>
                                        <p:attrNameLst>
                                          <p:attrName>style.visibility</p:attrName>
                                        </p:attrNameLst>
                                      </p:cBhvr>
                                      <p:to>
                                        <p:strVal val="visible"/>
                                      </p:to>
                                    </p:set>
                                    <p:anim to="" calcmode="lin" valueType="num">
                                      <p:cBhvr>
                                        <p:cTn id="47" dur="1" fill="hold"/>
                                        <p:tgtEl>
                                          <p:spTgt spid="195587">
                                            <p:txEl>
                                              <p:pRg st="7" end="7"/>
                                            </p:txEl>
                                          </p:spTgt>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grpId="0" nodeType="clickEffect">
                                  <p:stCondLst>
                                    <p:cond delay="0"/>
                                  </p:stCondLst>
                                  <p:childTnLst>
                                    <p:set>
                                      <p:cBhvr>
                                        <p:cTn id="51" dur="1" fill="hold">
                                          <p:stCondLst>
                                            <p:cond delay="0"/>
                                          </p:stCondLst>
                                        </p:cTn>
                                        <p:tgtEl>
                                          <p:spTgt spid="195587">
                                            <p:txEl>
                                              <p:pRg st="8" end="8"/>
                                            </p:txEl>
                                          </p:spTgt>
                                        </p:tgtEl>
                                        <p:attrNameLst>
                                          <p:attrName>style.visibility</p:attrName>
                                        </p:attrNameLst>
                                      </p:cBhvr>
                                      <p:to>
                                        <p:strVal val="visible"/>
                                      </p:to>
                                    </p:set>
                                    <p:anim to="" calcmode="lin" valueType="num">
                                      <p:cBhvr>
                                        <p:cTn id="52" dur="1" fill="hold"/>
                                        <p:tgtEl>
                                          <p:spTgt spid="195587">
                                            <p:txEl>
                                              <p:pRg st="8" end="8"/>
                                            </p:txEl>
                                          </p:spTgt>
                                        </p:tgtEl>
                                        <p:attrNameLst>
                                          <p:attrName/>
                                        </p:attrNameLst>
                                      </p:cBhvr>
                                    </p:anim>
                                  </p:childTnLst>
                                </p:cTn>
                              </p:par>
                            </p:childTnLst>
                          </p:cTn>
                        </p:par>
                      </p:childTnLst>
                    </p:cTn>
                  </p:par>
                  <p:par>
                    <p:cTn id="53" fill="hold">
                      <p:stCondLst>
                        <p:cond delay="indefinite"/>
                      </p:stCondLst>
                      <p:childTnLst>
                        <p:par>
                          <p:cTn id="54" fill="hold">
                            <p:stCondLst>
                              <p:cond delay="0"/>
                            </p:stCondLst>
                            <p:childTnLst>
                              <p:par>
                                <p:cTn id="55" presetID="24" presetClass="entr" presetSubtype="0" fill="hold" grpId="0" nodeType="clickEffect">
                                  <p:stCondLst>
                                    <p:cond delay="0"/>
                                  </p:stCondLst>
                                  <p:childTnLst>
                                    <p:set>
                                      <p:cBhvr>
                                        <p:cTn id="56" dur="1" fill="hold">
                                          <p:stCondLst>
                                            <p:cond delay="0"/>
                                          </p:stCondLst>
                                        </p:cTn>
                                        <p:tgtEl>
                                          <p:spTgt spid="195587">
                                            <p:txEl>
                                              <p:pRg st="9" end="9"/>
                                            </p:txEl>
                                          </p:spTgt>
                                        </p:tgtEl>
                                        <p:attrNameLst>
                                          <p:attrName>style.visibility</p:attrName>
                                        </p:attrNameLst>
                                      </p:cBhvr>
                                      <p:to>
                                        <p:strVal val="visible"/>
                                      </p:to>
                                    </p:set>
                                    <p:anim to="" calcmode="lin" valueType="num">
                                      <p:cBhvr>
                                        <p:cTn id="57" dur="1" fill="hold"/>
                                        <p:tgtEl>
                                          <p:spTgt spid="195587">
                                            <p:txEl>
                                              <p:pRg st="9" end="9"/>
                                            </p:txEl>
                                          </p:spTgt>
                                        </p:tgtEl>
                                        <p:attrNameLst>
                                          <p:attrName/>
                                        </p:attrNameLst>
                                      </p:cBhvr>
                                    </p:anim>
                                  </p:childTnLst>
                                </p:cTn>
                              </p:par>
                            </p:childTnLst>
                          </p:cTn>
                        </p:par>
                      </p:childTnLst>
                    </p:cTn>
                  </p:par>
                  <p:par>
                    <p:cTn id="58" fill="hold">
                      <p:stCondLst>
                        <p:cond delay="indefinite"/>
                      </p:stCondLst>
                      <p:childTnLst>
                        <p:par>
                          <p:cTn id="59" fill="hold">
                            <p:stCondLst>
                              <p:cond delay="0"/>
                            </p:stCondLst>
                            <p:childTnLst>
                              <p:par>
                                <p:cTn id="60" presetID="24" presetClass="entr" presetSubtype="0" fill="hold" grpId="0" nodeType="clickEffect">
                                  <p:stCondLst>
                                    <p:cond delay="0"/>
                                  </p:stCondLst>
                                  <p:childTnLst>
                                    <p:set>
                                      <p:cBhvr>
                                        <p:cTn id="61" dur="1" fill="hold">
                                          <p:stCondLst>
                                            <p:cond delay="0"/>
                                          </p:stCondLst>
                                        </p:cTn>
                                        <p:tgtEl>
                                          <p:spTgt spid="195587">
                                            <p:txEl>
                                              <p:pRg st="11" end="11"/>
                                            </p:txEl>
                                          </p:spTgt>
                                        </p:tgtEl>
                                        <p:attrNameLst>
                                          <p:attrName>style.visibility</p:attrName>
                                        </p:attrNameLst>
                                      </p:cBhvr>
                                      <p:to>
                                        <p:strVal val="visible"/>
                                      </p:to>
                                    </p:set>
                                    <p:anim to="" calcmode="lin" valueType="num">
                                      <p:cBhvr>
                                        <p:cTn id="62" dur="1" fill="hold"/>
                                        <p:tgtEl>
                                          <p:spTgt spid="195587">
                                            <p:txEl>
                                              <p:pRg st="11" end="11"/>
                                            </p:txEl>
                                          </p:spTgt>
                                        </p:tgtEl>
                                        <p:attrNameLst>
                                          <p:attrName/>
                                        </p:attrNameLst>
                                      </p:cBhvr>
                                    </p:anim>
                                  </p:childTnLst>
                                </p:cTn>
                              </p:par>
                            </p:childTnLst>
                          </p:cTn>
                        </p:par>
                      </p:childTnLst>
                    </p:cTn>
                  </p:par>
                  <p:par>
                    <p:cTn id="63" fill="hold">
                      <p:stCondLst>
                        <p:cond delay="indefinite"/>
                      </p:stCondLst>
                      <p:childTnLst>
                        <p:par>
                          <p:cTn id="64" fill="hold">
                            <p:stCondLst>
                              <p:cond delay="0"/>
                            </p:stCondLst>
                            <p:childTnLst>
                              <p:par>
                                <p:cTn id="65" presetID="24" presetClass="entr" presetSubtype="0" fill="hold" grpId="0" nodeType="clickEffect">
                                  <p:stCondLst>
                                    <p:cond delay="0"/>
                                  </p:stCondLst>
                                  <p:childTnLst>
                                    <p:set>
                                      <p:cBhvr>
                                        <p:cTn id="66" dur="1" fill="hold">
                                          <p:stCondLst>
                                            <p:cond delay="0"/>
                                          </p:stCondLst>
                                        </p:cTn>
                                        <p:tgtEl>
                                          <p:spTgt spid="195587">
                                            <p:txEl>
                                              <p:pRg st="12" end="12"/>
                                            </p:txEl>
                                          </p:spTgt>
                                        </p:tgtEl>
                                        <p:attrNameLst>
                                          <p:attrName>style.visibility</p:attrName>
                                        </p:attrNameLst>
                                      </p:cBhvr>
                                      <p:to>
                                        <p:strVal val="visible"/>
                                      </p:to>
                                    </p:set>
                                    <p:anim to="" calcmode="lin" valueType="num">
                                      <p:cBhvr>
                                        <p:cTn id="67" dur="1" fill="hold"/>
                                        <p:tgtEl>
                                          <p:spTgt spid="195587">
                                            <p:txEl>
                                              <p:pRg st="12" end="1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75536" y="4095074"/>
            <a:ext cx="7650850" cy="630070"/>
          </a:xfrm>
          <a:prstGeom prst="rect">
            <a:avLst/>
          </a:prstGeom>
          <a:ln>
            <a:solidFill>
              <a:schemeClr val="tx1"/>
            </a:solidFill>
          </a:ln>
          <a:effectLst>
            <a:reflection blurRad="6350" stA="52000" endA="300" endPos="3500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674" name="Rectangle 2"/>
          <p:cNvSpPr>
            <a:spLocks noGrp="1" noChangeArrowheads="1"/>
          </p:cNvSpPr>
          <p:nvPr>
            <p:ph type="title"/>
          </p:nvPr>
        </p:nvSpPr>
        <p:spPr/>
        <p:txBody>
          <a:bodyPr/>
          <a:lstStyle/>
          <a:p>
            <a:pPr algn="ctr" eaLnBrk="1" hangingPunct="1"/>
            <a:r>
              <a:rPr lang="es-MX" dirty="0" smtClean="0"/>
              <a:t>Temario</a:t>
            </a:r>
            <a:endParaRPr lang="es-ES" dirty="0" smtClean="0"/>
          </a:p>
        </p:txBody>
      </p:sp>
      <p:sp>
        <p:nvSpPr>
          <p:cNvPr id="10243" name="Rectangle 3"/>
          <p:cNvSpPr>
            <a:spLocks noGrp="1" noChangeArrowheads="1"/>
          </p:cNvSpPr>
          <p:nvPr>
            <p:ph type="body" idx="1"/>
          </p:nvPr>
        </p:nvSpPr>
        <p:spPr>
          <a:xfrm>
            <a:off x="900113" y="2069145"/>
            <a:ext cx="7137272" cy="2980035"/>
          </a:xfrm>
        </p:spPr>
        <p:txBody>
          <a:bodyPr/>
          <a:lstStyle/>
          <a:p>
            <a:pPr marL="609600" indent="-609600" eaLnBrk="1" hangingPunct="1">
              <a:buFont typeface="Wingdings" pitchFamily="2" charset="2"/>
              <a:buAutoNum type="arabicPeriod"/>
            </a:pPr>
            <a:r>
              <a:rPr lang="es-MX" sz="2800" dirty="0" smtClean="0"/>
              <a:t>Sistemas de ecuaciones lineales</a:t>
            </a:r>
          </a:p>
          <a:p>
            <a:pPr marL="609600" indent="-609600" eaLnBrk="1" hangingPunct="1">
              <a:buFont typeface="Wingdings" pitchFamily="2" charset="2"/>
              <a:buAutoNum type="arabicPeriod"/>
            </a:pPr>
            <a:r>
              <a:rPr lang="es-MX" sz="2800" dirty="0" smtClean="0"/>
              <a:t>Matrices y determinantes</a:t>
            </a:r>
          </a:p>
          <a:p>
            <a:pPr marL="609600" indent="-609600" eaLnBrk="1" hangingPunct="1">
              <a:buFont typeface="Wingdings" pitchFamily="2" charset="2"/>
              <a:buAutoNum type="arabicPeriod"/>
            </a:pPr>
            <a:r>
              <a:rPr lang="es-MX" sz="2800" dirty="0" smtClean="0"/>
              <a:t>Espacios vectoriales</a:t>
            </a:r>
          </a:p>
          <a:p>
            <a:pPr marL="609600" indent="-609600" eaLnBrk="1" hangingPunct="1">
              <a:buFont typeface="Wingdings" pitchFamily="2" charset="2"/>
              <a:buAutoNum type="arabicPeriod"/>
            </a:pPr>
            <a:r>
              <a:rPr lang="es-MX" sz="2800" dirty="0" smtClean="0"/>
              <a:t>Transformaciones lineales</a:t>
            </a:r>
          </a:p>
          <a:p>
            <a:pPr marL="609600" indent="-609600" eaLnBrk="1" hangingPunct="1">
              <a:buFont typeface="Wingdings" pitchFamily="2" charset="2"/>
              <a:buAutoNum type="arabicPeriod"/>
            </a:pPr>
            <a:r>
              <a:rPr lang="es-MX" sz="2800" dirty="0" smtClean="0"/>
              <a:t>Vectores y valores característicos</a:t>
            </a:r>
            <a:endParaRPr lang="es-ES" sz="2800" dirty="0" smtClean="0"/>
          </a:p>
        </p:txBody>
      </p:sp>
    </p:spTree>
    <p:extLst>
      <p:ext uri="{BB962C8B-B14F-4D97-AF65-F5344CB8AC3E}">
        <p14:creationId xmlns:p14="http://schemas.microsoft.com/office/powerpoint/2010/main" val="1795986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box(in)">
                                      <p:cBhvr>
                                        <p:cTn id="7" dur="5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0243">
                                            <p:txEl>
                                              <p:pRg st="0" end="0"/>
                                            </p:txEl>
                                          </p:spTgt>
                                        </p:tgtEl>
                                        <p:attrNameLst>
                                          <p:attrName>style.visibility</p:attrName>
                                        </p:attrNameLst>
                                      </p:cBhvr>
                                      <p:to>
                                        <p:strVal val="visible"/>
                                      </p:to>
                                    </p:set>
                                    <p:anim to="" calcmode="lin" valueType="num">
                                      <p:cBhvr>
                                        <p:cTn id="12" dur="1" fill="hold"/>
                                        <p:tgtEl>
                                          <p:spTgt spid="1024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0243">
                                            <p:txEl>
                                              <p:pRg st="1" end="1"/>
                                            </p:txEl>
                                          </p:spTgt>
                                        </p:tgtEl>
                                        <p:attrNameLst>
                                          <p:attrName>style.visibility</p:attrName>
                                        </p:attrNameLst>
                                      </p:cBhvr>
                                      <p:to>
                                        <p:strVal val="visible"/>
                                      </p:to>
                                    </p:set>
                                    <p:anim to="" calcmode="lin" valueType="num">
                                      <p:cBhvr>
                                        <p:cTn id="17" dur="1" fill="hold"/>
                                        <p:tgtEl>
                                          <p:spTgt spid="10243">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0243">
                                            <p:txEl>
                                              <p:pRg st="2" end="2"/>
                                            </p:txEl>
                                          </p:spTgt>
                                        </p:tgtEl>
                                        <p:attrNameLst>
                                          <p:attrName>style.visibility</p:attrName>
                                        </p:attrNameLst>
                                      </p:cBhvr>
                                      <p:to>
                                        <p:strVal val="visible"/>
                                      </p:to>
                                    </p:set>
                                    <p:anim to="" calcmode="lin" valueType="num">
                                      <p:cBhvr>
                                        <p:cTn id="22" dur="1" fill="hold"/>
                                        <p:tgtEl>
                                          <p:spTgt spid="10243">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0243">
                                            <p:txEl>
                                              <p:pRg st="3" end="3"/>
                                            </p:txEl>
                                          </p:spTgt>
                                        </p:tgtEl>
                                        <p:attrNameLst>
                                          <p:attrName>style.visibility</p:attrName>
                                        </p:attrNameLst>
                                      </p:cBhvr>
                                      <p:to>
                                        <p:strVal val="visible"/>
                                      </p:to>
                                    </p:set>
                                    <p:anim to="" calcmode="lin" valueType="num">
                                      <p:cBhvr>
                                        <p:cTn id="27" dur="1" fill="hold"/>
                                        <p:tgtEl>
                                          <p:spTgt spid="10243">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0243">
                                            <p:txEl>
                                              <p:pRg st="4" end="4"/>
                                            </p:txEl>
                                          </p:spTgt>
                                        </p:tgtEl>
                                        <p:attrNameLst>
                                          <p:attrName>style.visibility</p:attrName>
                                        </p:attrNameLst>
                                      </p:cBhvr>
                                      <p:to>
                                        <p:strVal val="visible"/>
                                      </p:to>
                                    </p:set>
                                    <p:anim to="" calcmode="lin" valueType="num">
                                      <p:cBhvr>
                                        <p:cTn id="32" dur="1" fill="hold"/>
                                        <p:tgtEl>
                                          <p:spTgt spid="10243">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0" presetClass="entr" presetSubtype="0"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edge">
                                      <p:cBhvr>
                                        <p:cTn id="3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8674" grpId="0"/>
      <p:bldP spid="10243"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14282" y="71414"/>
            <a:ext cx="8015288" cy="914400"/>
          </a:xfrm>
        </p:spPr>
        <p:txBody>
          <a:bodyPr/>
          <a:lstStyle/>
          <a:p>
            <a:pPr algn="l"/>
            <a:r>
              <a:rPr lang="es-ES" sz="3600" dirty="0" smtClean="0"/>
              <a:t>Vectores y valores característicos </a:t>
            </a:r>
            <a:br>
              <a:rPr lang="es-ES" sz="3600" dirty="0" smtClean="0"/>
            </a:br>
            <a:endParaRPr lang="es-ES" sz="3600" dirty="0" smtClean="0"/>
          </a:p>
        </p:txBody>
      </p:sp>
      <mc:AlternateContent xmlns:mc="http://schemas.openxmlformats.org/markup-compatibility/2006" xmlns:a14="http://schemas.microsoft.com/office/drawing/2010/main">
        <mc:Choice Requires="a14">
          <p:sp>
            <p:nvSpPr>
              <p:cNvPr id="2" name="1 CuadroTexto"/>
              <p:cNvSpPr txBox="1"/>
              <p:nvPr/>
            </p:nvSpPr>
            <p:spPr>
              <a:xfrm>
                <a:off x="539552" y="1300118"/>
                <a:ext cx="8064896" cy="3877985"/>
              </a:xfrm>
              <a:prstGeom prst="rect">
                <a:avLst/>
              </a:prstGeom>
              <a:noFill/>
            </p:spPr>
            <p:txBody>
              <a:bodyPr wrap="square" rtlCol="0">
                <a:spAutoFit/>
              </a:bodyPr>
              <a:lstStyle/>
              <a:p>
                <a:pPr algn="just"/>
                <a:r>
                  <a:rPr lang="es-MX" sz="2400" b="1" dirty="0" smtClean="0"/>
                  <a:t>Valor característico y vector característico</a:t>
                </a:r>
              </a:p>
              <a:p>
                <a:pPr algn="just"/>
                <a:endParaRPr lang="es-MX" sz="2400" b="1" dirty="0"/>
              </a:p>
              <a:p>
                <a:pPr algn="just"/>
                <a:r>
                  <a:rPr lang="es-MX" sz="2200" dirty="0" smtClean="0"/>
                  <a:t>Sea </a:t>
                </a:r>
                <a:r>
                  <a:rPr lang="es-MX" sz="2200" b="1" i="1" dirty="0" smtClean="0"/>
                  <a:t>A </a:t>
                </a:r>
                <a:r>
                  <a:rPr lang="es-MX" sz="2200" dirty="0" smtClean="0"/>
                  <a:t>una matriz de n x m con componentes reales. El número </a:t>
                </a:r>
                <a:r>
                  <a:rPr lang="el-GR" sz="2200" dirty="0" smtClean="0"/>
                  <a:t>λ</a:t>
                </a:r>
                <a:r>
                  <a:rPr lang="es-MX" sz="2200" dirty="0" smtClean="0"/>
                  <a:t> (real o complejo) se denomina </a:t>
                </a:r>
                <a:r>
                  <a:rPr lang="es-MX" sz="2200" b="1" dirty="0" smtClean="0"/>
                  <a:t>valor característico </a:t>
                </a:r>
                <a:r>
                  <a:rPr lang="es-MX" sz="2200" dirty="0" smtClean="0"/>
                  <a:t>de </a:t>
                </a:r>
                <a:r>
                  <a:rPr lang="es-MX" sz="2200" b="1" i="1" dirty="0" smtClean="0"/>
                  <a:t>A</a:t>
                </a:r>
                <a:r>
                  <a:rPr lang="es-MX" sz="2200" dirty="0" smtClean="0"/>
                  <a:t> si existe un vector diferente de cero</a:t>
                </a:r>
                <a:r>
                  <a:rPr lang="es-MX" sz="2200" b="1" i="1" dirty="0" smtClean="0"/>
                  <a:t> v </a:t>
                </a:r>
                <a:r>
                  <a:rPr lang="es-MX" sz="2200" dirty="0" smtClean="0"/>
                  <a:t>en </a:t>
                </a:r>
                <a14:m>
                  <m:oMath xmlns:m="http://schemas.openxmlformats.org/officeDocument/2006/math">
                    <m:sSup>
                      <m:sSupPr>
                        <m:ctrlPr>
                          <a:rPr lang="es-MX" sz="2200" b="1" i="1" smtClean="0">
                            <a:latin typeface="Cambria Math"/>
                          </a:rPr>
                        </m:ctrlPr>
                      </m:sSupPr>
                      <m:e>
                        <m:r>
                          <a:rPr lang="es-MX" sz="2200" b="1" i="1" smtClean="0">
                            <a:latin typeface="Cambria Math"/>
                          </a:rPr>
                          <m:t>𝑪</m:t>
                        </m:r>
                      </m:e>
                      <m:sup>
                        <m:r>
                          <a:rPr lang="es-MX" sz="2200" b="1" i="1" smtClean="0">
                            <a:latin typeface="Cambria Math"/>
                          </a:rPr>
                          <m:t>𝒏</m:t>
                        </m:r>
                      </m:sup>
                    </m:sSup>
                  </m:oMath>
                </a14:m>
                <a:r>
                  <a:rPr lang="es-MX" sz="2200" dirty="0" smtClean="0"/>
                  <a:t> tal que:</a:t>
                </a:r>
              </a:p>
              <a:p>
                <a:pPr algn="just"/>
                <a:endParaRPr lang="es-MX" sz="2200" dirty="0"/>
              </a:p>
              <a:p>
                <a:pPr algn="just"/>
                <a14:m>
                  <m:oMathPara xmlns:m="http://schemas.openxmlformats.org/officeDocument/2006/math">
                    <m:oMathParaPr>
                      <m:jc m:val="centerGroup"/>
                    </m:oMathParaPr>
                    <m:oMath xmlns:m="http://schemas.openxmlformats.org/officeDocument/2006/math">
                      <m:r>
                        <a:rPr lang="es-MX" sz="2200" b="0" i="1" smtClean="0">
                          <a:latin typeface="Cambria Math"/>
                        </a:rPr>
                        <m:t>𝐴𝑣</m:t>
                      </m:r>
                      <m:r>
                        <a:rPr lang="es-MX" sz="2200" b="0" i="1" smtClean="0">
                          <a:latin typeface="Cambria Math"/>
                        </a:rPr>
                        <m:t>=</m:t>
                      </m:r>
                      <m:r>
                        <m:rPr>
                          <m:sty m:val="p"/>
                        </m:rPr>
                        <a:rPr lang="el-GR" sz="2200" b="0" i="1" smtClean="0">
                          <a:latin typeface="Cambria Math"/>
                        </a:rPr>
                        <m:t>λ</m:t>
                      </m:r>
                      <m:r>
                        <a:rPr lang="es-MX" sz="2200" b="0" i="1" smtClean="0">
                          <a:latin typeface="Cambria Math"/>
                        </a:rPr>
                        <m:t>𝑣</m:t>
                      </m:r>
                    </m:oMath>
                  </m:oMathPara>
                </a14:m>
                <a:endParaRPr lang="es-MX" sz="2200" dirty="0" smtClean="0"/>
              </a:p>
              <a:p>
                <a:pPr algn="just"/>
                <a:endParaRPr lang="es-MX" sz="2200" dirty="0"/>
              </a:p>
              <a:p>
                <a:pPr algn="just"/>
                <a:r>
                  <a:rPr lang="es-MX" sz="2200" dirty="0" smtClean="0"/>
                  <a:t>El valor </a:t>
                </a:r>
                <a:r>
                  <a:rPr lang="es-MX" sz="2200" b="1" i="1" dirty="0" smtClean="0"/>
                  <a:t>v</a:t>
                </a:r>
                <a14:m>
                  <m:oMath xmlns:m="http://schemas.openxmlformats.org/officeDocument/2006/math">
                    <m:r>
                      <a:rPr lang="es-MX" sz="2200" b="1" i="1" smtClean="0">
                        <a:latin typeface="Cambria Math"/>
                        <a:ea typeface="Cambria Math"/>
                      </a:rPr>
                      <m:t>≠</m:t>
                    </m:r>
                    <m:r>
                      <a:rPr lang="es-MX" sz="2200" b="1" i="1" smtClean="0">
                        <a:latin typeface="Cambria Math"/>
                        <a:ea typeface="Cambria Math"/>
                      </a:rPr>
                      <m:t>𝟎</m:t>
                    </m:r>
                  </m:oMath>
                </a14:m>
                <a:r>
                  <a:rPr lang="es-MX" sz="2200" dirty="0" smtClean="0"/>
                  <a:t> se denomina </a:t>
                </a:r>
                <a:r>
                  <a:rPr lang="es-MX" sz="2200" b="1" dirty="0" smtClean="0"/>
                  <a:t>vector característico </a:t>
                </a:r>
                <a:r>
                  <a:rPr lang="es-MX" sz="2200" dirty="0" smtClean="0"/>
                  <a:t>de </a:t>
                </a:r>
                <a:r>
                  <a:rPr lang="es-MX" sz="2200" b="1" i="1" dirty="0" smtClean="0"/>
                  <a:t>A</a:t>
                </a:r>
                <a:r>
                  <a:rPr lang="es-MX" sz="2200" dirty="0" smtClean="0"/>
                  <a:t> correspondiente al </a:t>
                </a:r>
                <a:r>
                  <a:rPr lang="es-MX" sz="2200" b="1" dirty="0" smtClean="0"/>
                  <a:t>valor característico </a:t>
                </a:r>
                <a:r>
                  <a:rPr lang="el-GR" sz="2200" dirty="0" smtClean="0"/>
                  <a:t>λ</a:t>
                </a:r>
                <a:r>
                  <a:rPr lang="es-MX" sz="2200" dirty="0" smtClean="0"/>
                  <a:t> </a:t>
                </a:r>
              </a:p>
              <a:p>
                <a:pPr algn="just"/>
                <a:r>
                  <a:rPr lang="es-MX" sz="2200" dirty="0" smtClean="0"/>
                  <a:t>  </a:t>
                </a:r>
                <a:endParaRPr lang="es-MX" sz="2400" b="1" dirty="0"/>
              </a:p>
            </p:txBody>
          </p:sp>
        </mc:Choice>
        <mc:Fallback xmlns="">
          <p:sp>
            <p:nvSpPr>
              <p:cNvPr id="2" name="1 CuadroTexto"/>
              <p:cNvSpPr txBox="1">
                <a:spLocks noRot="1" noChangeAspect="1" noMove="1" noResize="1" noEditPoints="1" noAdjustHandles="1" noChangeArrowheads="1" noChangeShapeType="1" noTextEdit="1"/>
              </p:cNvSpPr>
              <p:nvPr/>
            </p:nvSpPr>
            <p:spPr>
              <a:xfrm>
                <a:off x="539552" y="1300118"/>
                <a:ext cx="8064896" cy="3877985"/>
              </a:xfrm>
              <a:prstGeom prst="rect">
                <a:avLst/>
              </a:prstGeom>
              <a:blipFill rotWithShape="1">
                <a:blip r:embed="rId2"/>
                <a:stretch>
                  <a:fillRect l="-1210" t="-1258" r="-1059"/>
                </a:stretch>
              </a:blipFill>
            </p:spPr>
            <p:txBody>
              <a:bodyPr/>
              <a:lstStyle/>
              <a:p>
                <a:r>
                  <a:rPr lang="es-MX">
                    <a:noFill/>
                  </a:rPr>
                  <a:t> </a:t>
                </a:r>
              </a:p>
            </p:txBody>
          </p:sp>
        </mc:Fallback>
      </mc:AlternateContent>
    </p:spTree>
    <p:extLst>
      <p:ext uri="{BB962C8B-B14F-4D97-AF65-F5344CB8AC3E}">
        <p14:creationId xmlns:p14="http://schemas.microsoft.com/office/powerpoint/2010/main" val="3352611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a:r>
              <a:rPr lang="es-ES" sz="3600" dirty="0" smtClean="0"/>
              <a:t>Vectores y valores característicos </a:t>
            </a:r>
            <a:br>
              <a:rPr lang="es-ES" sz="3600" dirty="0" smtClean="0"/>
            </a:br>
            <a:endParaRPr lang="es-ES" sz="3600" dirty="0" smtClean="0"/>
          </a:p>
        </p:txBody>
      </p:sp>
      <mc:AlternateContent xmlns:mc="http://schemas.openxmlformats.org/markup-compatibility/2006" xmlns:a14="http://schemas.microsoft.com/office/drawing/2010/main">
        <mc:Choice Requires="a14">
          <p:sp>
            <p:nvSpPr>
              <p:cNvPr id="3" name="2 CuadroTexto"/>
              <p:cNvSpPr txBox="1"/>
              <p:nvPr/>
            </p:nvSpPr>
            <p:spPr>
              <a:xfrm>
                <a:off x="572562" y="1340768"/>
                <a:ext cx="7959878" cy="3570208"/>
              </a:xfrm>
              <a:prstGeom prst="rect">
                <a:avLst/>
              </a:prstGeom>
              <a:noFill/>
            </p:spPr>
            <p:txBody>
              <a:bodyPr wrap="square" rtlCol="0">
                <a:spAutoFit/>
              </a:bodyPr>
              <a:lstStyle/>
              <a:p>
                <a:pPr algn="just"/>
                <a:r>
                  <a:rPr lang="es-MX" sz="2400" b="1" dirty="0" smtClean="0"/>
                  <a:t>Ecuación y polinomio característico</a:t>
                </a:r>
              </a:p>
              <a:p>
                <a:pPr algn="just"/>
                <a:endParaRPr lang="es-MX" sz="2400" b="1" dirty="0" smtClean="0"/>
              </a:p>
              <a:p>
                <a:pPr algn="just"/>
                <a:r>
                  <a:rPr lang="es-MX" sz="2200" dirty="0" smtClean="0">
                    <a:latin typeface="Cambria Math"/>
                  </a:rPr>
                  <a:t>Sea </a:t>
                </a:r>
                <a:r>
                  <a:rPr lang="es-MX" sz="2200" b="1" i="1" dirty="0" smtClean="0">
                    <a:latin typeface="Cambria Math"/>
                  </a:rPr>
                  <a:t>A</a:t>
                </a:r>
                <a:r>
                  <a:rPr lang="es-MX" sz="2200" dirty="0" smtClean="0">
                    <a:latin typeface="Cambria Math"/>
                  </a:rPr>
                  <a:t> una matriz de n x n. Entonces  </a:t>
                </a:r>
                <a:r>
                  <a:rPr lang="el-GR" sz="2200" dirty="0" smtClean="0">
                    <a:latin typeface="Cambria Math"/>
                  </a:rPr>
                  <a:t>λ</a:t>
                </a:r>
                <a:r>
                  <a:rPr lang="es-MX" sz="2200" dirty="0" smtClean="0">
                    <a:latin typeface="Cambria Math"/>
                  </a:rPr>
                  <a:t> es un valor característico de </a:t>
                </a:r>
                <a:r>
                  <a:rPr lang="es-MX" sz="2200" b="1" i="1" dirty="0" smtClean="0">
                    <a:latin typeface="Cambria Math"/>
                  </a:rPr>
                  <a:t>A</a:t>
                </a:r>
                <a:r>
                  <a:rPr lang="es-MX" sz="2200" dirty="0" smtClean="0">
                    <a:latin typeface="Cambria Math"/>
                  </a:rPr>
                  <a:t> si y solo si:</a:t>
                </a:r>
              </a:p>
              <a:p>
                <a:pPr algn="just"/>
                <a:endParaRPr lang="es-MX" sz="2200" dirty="0" smtClean="0">
                  <a:latin typeface="Cambria Math"/>
                </a:endParaRPr>
              </a:p>
              <a:p>
                <a:pPr algn="just"/>
                <a14:m>
                  <m:oMathPara xmlns:m="http://schemas.openxmlformats.org/officeDocument/2006/math">
                    <m:oMathParaPr>
                      <m:jc m:val="centerGroup"/>
                    </m:oMathParaPr>
                    <m:oMath xmlns:m="http://schemas.openxmlformats.org/officeDocument/2006/math">
                      <m:r>
                        <a:rPr lang="es-MX" sz="2400" b="1" i="1" smtClean="0">
                          <a:latin typeface="Cambria Math"/>
                        </a:rPr>
                        <m:t>𝒑</m:t>
                      </m:r>
                      <m:d>
                        <m:dPr>
                          <m:ctrlPr>
                            <a:rPr lang="es-MX" sz="2400" b="1" i="1" smtClean="0">
                              <a:latin typeface="Cambria Math"/>
                            </a:rPr>
                          </m:ctrlPr>
                        </m:dPr>
                        <m:e>
                          <m:r>
                            <m:rPr>
                              <m:sty m:val="p"/>
                            </m:rPr>
                            <a:rPr lang="el-GR" sz="2400" b="1" i="1" smtClean="0">
                              <a:latin typeface="Cambria Math"/>
                            </a:rPr>
                            <m:t>λ</m:t>
                          </m:r>
                        </m:e>
                      </m:d>
                      <m:r>
                        <a:rPr lang="es-MX" sz="2400" b="1" i="1" smtClean="0">
                          <a:latin typeface="Cambria Math"/>
                        </a:rPr>
                        <m:t>=</m:t>
                      </m:r>
                      <m:r>
                        <a:rPr lang="es-MX" sz="2400" b="1" i="1" smtClean="0">
                          <a:latin typeface="Cambria Math"/>
                        </a:rPr>
                        <m:t>𝒅𝒆𝒕</m:t>
                      </m:r>
                      <m:d>
                        <m:dPr>
                          <m:ctrlPr>
                            <a:rPr lang="es-MX" sz="2400" b="1" i="1" smtClean="0">
                              <a:latin typeface="Cambria Math"/>
                            </a:rPr>
                          </m:ctrlPr>
                        </m:dPr>
                        <m:e>
                          <m:r>
                            <a:rPr lang="es-MX" sz="2400" b="1" i="1" smtClean="0">
                              <a:latin typeface="Cambria Math"/>
                            </a:rPr>
                            <m:t>𝑨</m:t>
                          </m:r>
                          <m:r>
                            <a:rPr lang="es-MX" sz="2400" b="1" i="1" smtClean="0">
                              <a:latin typeface="Cambria Math"/>
                            </a:rPr>
                            <m:t>−</m:t>
                          </m:r>
                          <m:r>
                            <m:rPr>
                              <m:sty m:val="p"/>
                            </m:rPr>
                            <a:rPr lang="el-GR" sz="2400" b="1" i="1" smtClean="0">
                              <a:latin typeface="Cambria Math"/>
                            </a:rPr>
                            <m:t>λ</m:t>
                          </m:r>
                          <m:r>
                            <a:rPr lang="es-MX" sz="2400" b="1" i="1" smtClean="0">
                              <a:latin typeface="Cambria Math"/>
                            </a:rPr>
                            <m:t>𝑰</m:t>
                          </m:r>
                        </m:e>
                      </m:d>
                      <m:r>
                        <a:rPr lang="es-MX" sz="2400" b="1" i="1" smtClean="0">
                          <a:latin typeface="Cambria Math"/>
                        </a:rPr>
                        <m:t>=</m:t>
                      </m:r>
                      <m:r>
                        <a:rPr lang="es-MX" sz="2400" b="1" i="1" smtClean="0">
                          <a:latin typeface="Cambria Math"/>
                        </a:rPr>
                        <m:t>𝟎</m:t>
                      </m:r>
                    </m:oMath>
                  </m:oMathPara>
                </a14:m>
                <a:endParaRPr lang="es-MX" sz="2400" b="1" dirty="0"/>
              </a:p>
              <a:p>
                <a:pPr algn="just"/>
                <a:endParaRPr lang="es-MX" sz="2200" dirty="0" smtClean="0"/>
              </a:p>
              <a:p>
                <a:pPr algn="just"/>
                <a:r>
                  <a:rPr lang="es-MX" sz="2200" dirty="0" smtClean="0"/>
                  <a:t>La ecuación anterior se denomina la </a:t>
                </a:r>
                <a:r>
                  <a:rPr lang="es-MX" sz="2200" b="1" dirty="0" smtClean="0"/>
                  <a:t>ecuación característica </a:t>
                </a:r>
                <a:r>
                  <a:rPr lang="es-MX" sz="2200" dirty="0" smtClean="0"/>
                  <a:t>de </a:t>
                </a:r>
                <a:r>
                  <a:rPr lang="es-MX" sz="2200" b="1" i="1" dirty="0" smtClean="0"/>
                  <a:t>A: p(</a:t>
                </a:r>
                <a:r>
                  <a:rPr lang="el-GR" sz="2200" b="1" i="1" dirty="0" smtClean="0"/>
                  <a:t>λ</a:t>
                </a:r>
                <a:r>
                  <a:rPr lang="es-MX" sz="2200" b="1" i="1" dirty="0" smtClean="0"/>
                  <a:t>) </a:t>
                </a:r>
                <a:r>
                  <a:rPr lang="es-MX" sz="2200" dirty="0" smtClean="0"/>
                  <a:t>se denomina el </a:t>
                </a:r>
                <a:r>
                  <a:rPr lang="es-MX" sz="2200" b="1" dirty="0" smtClean="0"/>
                  <a:t>polinomio característico </a:t>
                </a:r>
                <a:r>
                  <a:rPr lang="es-MX" sz="2200" dirty="0" smtClean="0"/>
                  <a:t>de </a:t>
                </a:r>
                <a:r>
                  <a:rPr lang="es-MX" sz="2200" b="1" i="1" dirty="0" smtClean="0"/>
                  <a:t>A </a:t>
                </a:r>
              </a:p>
              <a:p>
                <a:pPr algn="just"/>
                <a:r>
                  <a:rPr lang="es-MX" sz="2200" b="1" i="1" dirty="0" smtClean="0"/>
                  <a:t> </a:t>
                </a:r>
                <a:endParaRPr lang="es-MX" sz="2200" b="1" i="1" dirty="0"/>
              </a:p>
            </p:txBody>
          </p:sp>
        </mc:Choice>
        <mc:Fallback xmlns="">
          <p:sp>
            <p:nvSpPr>
              <p:cNvPr id="3" name="2 CuadroTexto"/>
              <p:cNvSpPr txBox="1">
                <a:spLocks noRot="1" noChangeAspect="1" noMove="1" noResize="1" noEditPoints="1" noAdjustHandles="1" noChangeArrowheads="1" noChangeShapeType="1" noTextEdit="1"/>
              </p:cNvSpPr>
              <p:nvPr/>
            </p:nvSpPr>
            <p:spPr>
              <a:xfrm>
                <a:off x="572562" y="1340768"/>
                <a:ext cx="7959878" cy="3570208"/>
              </a:xfrm>
              <a:prstGeom prst="rect">
                <a:avLst/>
              </a:prstGeom>
              <a:blipFill rotWithShape="1">
                <a:blip r:embed="rId2"/>
                <a:stretch>
                  <a:fillRect l="-1225" t="-1365" r="-995"/>
                </a:stretch>
              </a:blipFill>
            </p:spPr>
            <p:txBody>
              <a:bodyPr/>
              <a:lstStyle/>
              <a:p>
                <a:r>
                  <a:rPr lang="es-MX">
                    <a:noFill/>
                  </a:rPr>
                  <a:t> </a:t>
                </a:r>
              </a:p>
            </p:txBody>
          </p:sp>
        </mc:Fallback>
      </mc:AlternateContent>
    </p:spTree>
    <p:extLst>
      <p:ext uri="{BB962C8B-B14F-4D97-AF65-F5344CB8AC3E}">
        <p14:creationId xmlns:p14="http://schemas.microsoft.com/office/powerpoint/2010/main" val="2312635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214282" y="71414"/>
            <a:ext cx="8015288" cy="914400"/>
          </a:xfrm>
        </p:spPr>
        <p:txBody>
          <a:bodyPr/>
          <a:lstStyle/>
          <a:p>
            <a:pPr algn="l"/>
            <a:r>
              <a:rPr lang="es-ES" sz="3600" dirty="0" smtClean="0"/>
              <a:t>Vectores y valores característicos </a:t>
            </a:r>
            <a:br>
              <a:rPr lang="es-ES" sz="3600" dirty="0" smtClean="0"/>
            </a:br>
            <a:endParaRPr lang="es-ES" sz="3600" dirty="0" smtClean="0"/>
          </a:p>
        </p:txBody>
      </p:sp>
      <mc:AlternateContent xmlns:mc="http://schemas.openxmlformats.org/markup-compatibility/2006" xmlns:a14="http://schemas.microsoft.com/office/drawing/2010/main">
        <mc:Choice Requires="a14">
          <p:sp>
            <p:nvSpPr>
              <p:cNvPr id="7" name="6 CuadroTexto"/>
              <p:cNvSpPr txBox="1"/>
              <p:nvPr/>
            </p:nvSpPr>
            <p:spPr>
              <a:xfrm>
                <a:off x="611560" y="1434616"/>
                <a:ext cx="7848872" cy="2462213"/>
              </a:xfrm>
              <a:prstGeom prst="rect">
                <a:avLst/>
              </a:prstGeom>
              <a:noFill/>
            </p:spPr>
            <p:txBody>
              <a:bodyPr wrap="square" rtlCol="0">
                <a:spAutoFit/>
              </a:bodyPr>
              <a:lstStyle/>
              <a:p>
                <a:pPr algn="just"/>
                <a:r>
                  <a:rPr lang="es-MX" sz="2200" b="1" dirty="0" smtClean="0"/>
                  <a:t>Procedimientos para calcular valores característicos y vectores característicos</a:t>
                </a:r>
              </a:p>
              <a:p>
                <a:pPr algn="just"/>
                <a:endParaRPr lang="es-MX" sz="2200" dirty="0"/>
              </a:p>
              <a:p>
                <a:pPr marL="514350" indent="-514350" algn="just">
                  <a:buFont typeface="+mj-lt"/>
                  <a:buAutoNum type="romanUcPeriod"/>
                </a:pPr>
                <a:r>
                  <a:rPr lang="es-MX" sz="2200" dirty="0" smtClean="0"/>
                  <a:t>Se encuentra</a:t>
                </a:r>
              </a:p>
              <a:p>
                <a:pPr marL="514350" indent="-514350" algn="just">
                  <a:buFont typeface="+mj-lt"/>
                  <a:buAutoNum type="romanUcPeriod"/>
                </a:pPr>
                <a:r>
                  <a:rPr lang="es-MX" sz="2200" dirty="0" smtClean="0"/>
                  <a:t>se encuentran las raíces </a:t>
                </a:r>
                <a14:m>
                  <m:oMath xmlns:m="http://schemas.openxmlformats.org/officeDocument/2006/math">
                    <m:sSub>
                      <m:sSubPr>
                        <m:ctrlPr>
                          <a:rPr lang="es-MX" sz="2200" i="1" smtClean="0">
                            <a:latin typeface="Cambria Math"/>
                          </a:rPr>
                        </m:ctrlPr>
                      </m:sSubPr>
                      <m:e>
                        <m:r>
                          <m:rPr>
                            <m:sty m:val="p"/>
                          </m:rPr>
                          <a:rPr lang="el-GR" sz="2200" i="1" smtClean="0">
                            <a:latin typeface="Cambria Math"/>
                          </a:rPr>
                          <m:t>λ</m:t>
                        </m:r>
                      </m:e>
                      <m:sub>
                        <m:r>
                          <a:rPr lang="es-MX" sz="2200" b="0" i="1" smtClean="0">
                            <a:latin typeface="Cambria Math"/>
                          </a:rPr>
                          <m:t>1</m:t>
                        </m:r>
                      </m:sub>
                    </m:sSub>
                    <m:r>
                      <a:rPr lang="es-MX" sz="2200" b="0" i="1" smtClean="0">
                        <a:latin typeface="Cambria Math"/>
                      </a:rPr>
                      <m:t>, </m:t>
                    </m:r>
                    <m:sSub>
                      <m:sSubPr>
                        <m:ctrlPr>
                          <a:rPr lang="es-MX" sz="2200" b="0" i="1" smtClean="0">
                            <a:latin typeface="Cambria Math"/>
                          </a:rPr>
                        </m:ctrlPr>
                      </m:sSubPr>
                      <m:e>
                        <m:r>
                          <m:rPr>
                            <m:sty m:val="p"/>
                          </m:rPr>
                          <a:rPr lang="el-GR" sz="2200" b="0" i="1" smtClean="0">
                            <a:latin typeface="Cambria Math"/>
                          </a:rPr>
                          <m:t>λ</m:t>
                        </m:r>
                      </m:e>
                      <m:sub>
                        <m:r>
                          <a:rPr lang="es-MX" sz="2200" b="0" i="1" smtClean="0">
                            <a:latin typeface="Cambria Math"/>
                          </a:rPr>
                          <m:t>2</m:t>
                        </m:r>
                      </m:sub>
                    </m:sSub>
                    <m:r>
                      <a:rPr lang="es-MX" sz="2200" b="0" i="1" smtClean="0">
                        <a:latin typeface="Cambria Math"/>
                      </a:rPr>
                      <m:t>, . . . , </m:t>
                    </m:r>
                    <m:sSub>
                      <m:sSubPr>
                        <m:ctrlPr>
                          <a:rPr lang="es-MX" sz="2200" b="0" i="1" smtClean="0">
                            <a:latin typeface="Cambria Math"/>
                          </a:rPr>
                        </m:ctrlPr>
                      </m:sSubPr>
                      <m:e>
                        <m:r>
                          <m:rPr>
                            <m:sty m:val="p"/>
                          </m:rPr>
                          <a:rPr lang="el-GR" sz="2200" b="0" i="1" smtClean="0">
                            <a:latin typeface="Cambria Math"/>
                          </a:rPr>
                          <m:t>λ</m:t>
                        </m:r>
                      </m:e>
                      <m:sub>
                        <m:r>
                          <a:rPr lang="es-MX" sz="2200" b="0" i="1" smtClean="0">
                            <a:latin typeface="Cambria Math"/>
                          </a:rPr>
                          <m:t>𝑚</m:t>
                        </m:r>
                      </m:sub>
                    </m:sSub>
                    <m:r>
                      <a:rPr lang="es-MX" sz="2200" b="0" i="1" smtClean="0">
                        <a:latin typeface="Cambria Math"/>
                      </a:rPr>
                      <m:t> </m:t>
                    </m:r>
                    <m:r>
                      <a:rPr lang="es-MX" sz="2200" b="0" i="1" smtClean="0">
                        <a:latin typeface="Cambria Math"/>
                      </a:rPr>
                      <m:t>𝑑𝑒</m:t>
                    </m:r>
                    <m:r>
                      <a:rPr lang="es-MX" sz="2200" b="0" i="1" smtClean="0">
                        <a:latin typeface="Cambria Math"/>
                      </a:rPr>
                      <m:t> </m:t>
                    </m:r>
                    <m:r>
                      <a:rPr lang="es-MX" sz="2200" b="0" i="1" smtClean="0">
                        <a:latin typeface="Cambria Math"/>
                      </a:rPr>
                      <m:t>𝑝</m:t>
                    </m:r>
                    <m:d>
                      <m:dPr>
                        <m:ctrlPr>
                          <a:rPr lang="es-MX" sz="2200" b="0" i="1" smtClean="0">
                            <a:latin typeface="Cambria Math"/>
                          </a:rPr>
                        </m:ctrlPr>
                      </m:dPr>
                      <m:e>
                        <m:r>
                          <m:rPr>
                            <m:sty m:val="p"/>
                          </m:rPr>
                          <a:rPr lang="el-GR" sz="2200" b="0" i="1" smtClean="0">
                            <a:latin typeface="Cambria Math"/>
                          </a:rPr>
                          <m:t>λ</m:t>
                        </m:r>
                      </m:e>
                    </m:d>
                    <m:r>
                      <a:rPr lang="es-MX" sz="2200" b="0" i="1" smtClean="0">
                        <a:latin typeface="Cambria Math"/>
                      </a:rPr>
                      <m:t>=0</m:t>
                    </m:r>
                  </m:oMath>
                </a14:m>
                <a:r>
                  <a:rPr lang="es-MX" sz="2200" dirty="0" smtClean="0"/>
                  <a:t> </a:t>
                </a:r>
              </a:p>
              <a:p>
                <a:pPr marL="514350" indent="-514350" algn="just">
                  <a:buFont typeface="+mj-lt"/>
                  <a:buAutoNum type="romanUcPeriod"/>
                </a:pPr>
                <a:r>
                  <a:rPr lang="es-MX" sz="2200" dirty="0" smtClean="0"/>
                  <a:t>Se resuelve el sistema homogéneo </a:t>
                </a:r>
                <a14:m>
                  <m:oMath xmlns:m="http://schemas.openxmlformats.org/officeDocument/2006/math">
                    <m:d>
                      <m:dPr>
                        <m:ctrlPr>
                          <a:rPr lang="es-MX" sz="2200" b="0" i="1" smtClean="0">
                            <a:latin typeface="Cambria Math"/>
                          </a:rPr>
                        </m:ctrlPr>
                      </m:dPr>
                      <m:e>
                        <m:r>
                          <a:rPr lang="es-MX" sz="2200" b="0" i="1" smtClean="0">
                            <a:latin typeface="Cambria Math"/>
                          </a:rPr>
                          <m:t>𝐴</m:t>
                        </m:r>
                        <m:r>
                          <a:rPr lang="es-MX" sz="2200" b="0" i="1" smtClean="0">
                            <a:latin typeface="Cambria Math"/>
                          </a:rPr>
                          <m:t>−</m:t>
                        </m:r>
                        <m:sSub>
                          <m:sSubPr>
                            <m:ctrlPr>
                              <a:rPr lang="es-MX" sz="2200" i="1" dirty="0" smtClean="0">
                                <a:latin typeface="Cambria Math"/>
                              </a:rPr>
                            </m:ctrlPr>
                          </m:sSubPr>
                          <m:e>
                            <m:r>
                              <m:rPr>
                                <m:sty m:val="p"/>
                              </m:rPr>
                              <a:rPr lang="el-GR" sz="2200" i="1" dirty="0" smtClean="0">
                                <a:latin typeface="Cambria Math"/>
                              </a:rPr>
                              <m:t>λ</m:t>
                            </m:r>
                          </m:e>
                          <m:sub>
                            <m:r>
                              <a:rPr lang="es-MX" sz="2200" b="0" i="1" dirty="0" smtClean="0">
                                <a:latin typeface="Cambria Math"/>
                              </a:rPr>
                              <m:t>𝑖</m:t>
                            </m:r>
                          </m:sub>
                        </m:sSub>
                        <m:r>
                          <a:rPr lang="es-MX" sz="2200" b="0" i="1" dirty="0" smtClean="0">
                            <a:latin typeface="Cambria Math"/>
                          </a:rPr>
                          <m:t>𝐼</m:t>
                        </m:r>
                      </m:e>
                    </m:d>
                    <m:r>
                      <a:rPr lang="es-MX" sz="2200" b="0" i="1" smtClean="0">
                        <a:latin typeface="Cambria Math"/>
                      </a:rPr>
                      <m:t>𝑣</m:t>
                    </m:r>
                    <m:r>
                      <a:rPr lang="es-MX" sz="2200" b="0" i="1" smtClean="0">
                        <a:latin typeface="Cambria Math"/>
                      </a:rPr>
                      <m:t>=0,</m:t>
                    </m:r>
                  </m:oMath>
                </a14:m>
                <a:r>
                  <a:rPr lang="es-MX" sz="2200" dirty="0" smtClean="0"/>
                  <a:t> correspondiente a cada valor característico </a:t>
                </a:r>
                <a14:m>
                  <m:oMath xmlns:m="http://schemas.openxmlformats.org/officeDocument/2006/math">
                    <m:sSub>
                      <m:sSubPr>
                        <m:ctrlPr>
                          <a:rPr lang="es-MX" sz="2200" i="1" smtClean="0">
                            <a:latin typeface="Cambria Math"/>
                          </a:rPr>
                        </m:ctrlPr>
                      </m:sSubPr>
                      <m:e>
                        <m:r>
                          <m:rPr>
                            <m:sty m:val="p"/>
                          </m:rPr>
                          <a:rPr lang="el-GR" sz="2200" i="1" smtClean="0">
                            <a:latin typeface="Cambria Math"/>
                          </a:rPr>
                          <m:t>λ</m:t>
                        </m:r>
                      </m:e>
                      <m:sub>
                        <m:r>
                          <a:rPr lang="es-MX" sz="2200" b="0" i="1" smtClean="0">
                            <a:latin typeface="Cambria Math"/>
                          </a:rPr>
                          <m:t>𝑖</m:t>
                        </m:r>
                      </m:sub>
                    </m:sSub>
                  </m:oMath>
                </a14:m>
                <a:r>
                  <a:rPr lang="es-MX" sz="2200" dirty="0" smtClean="0"/>
                  <a:t>   </a:t>
                </a:r>
                <a:endParaRPr lang="es-MX" sz="2200" dirty="0"/>
              </a:p>
            </p:txBody>
          </p:sp>
        </mc:Choice>
        <mc:Fallback xmlns="">
          <p:sp>
            <p:nvSpPr>
              <p:cNvPr id="7" name="6 CuadroTexto"/>
              <p:cNvSpPr txBox="1">
                <a:spLocks noRot="1" noChangeAspect="1" noMove="1" noResize="1" noEditPoints="1" noAdjustHandles="1" noChangeArrowheads="1" noChangeShapeType="1" noTextEdit="1"/>
              </p:cNvSpPr>
              <p:nvPr/>
            </p:nvSpPr>
            <p:spPr>
              <a:xfrm>
                <a:off x="611560" y="1434616"/>
                <a:ext cx="7848872" cy="2462213"/>
              </a:xfrm>
              <a:prstGeom prst="rect">
                <a:avLst/>
              </a:prstGeom>
              <a:blipFill rotWithShape="1">
                <a:blip r:embed="rId2"/>
                <a:stretch>
                  <a:fillRect l="-1009" t="-1485" r="-1009" b="-3960"/>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 name="7 CuadroTexto"/>
              <p:cNvSpPr txBox="1"/>
              <p:nvPr/>
            </p:nvSpPr>
            <p:spPr>
              <a:xfrm>
                <a:off x="2771800" y="2467066"/>
                <a:ext cx="211384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s-MX" b="0" i="0" smtClean="0">
                          <a:latin typeface="Cambria Math"/>
                        </a:rPr>
                        <m:t>p</m:t>
                      </m:r>
                      <m:d>
                        <m:dPr>
                          <m:ctrlPr>
                            <a:rPr lang="es-MX" b="0" i="1" smtClean="0">
                              <a:latin typeface="Cambria Math"/>
                            </a:rPr>
                          </m:ctrlPr>
                        </m:dPr>
                        <m:e>
                          <m:r>
                            <m:rPr>
                              <m:sty m:val="p"/>
                            </m:rPr>
                            <a:rPr lang="el-GR" b="0" i="1" smtClean="0">
                              <a:latin typeface="Cambria Math"/>
                            </a:rPr>
                            <m:t>λ</m:t>
                          </m:r>
                        </m:e>
                      </m:d>
                      <m:r>
                        <a:rPr lang="es-MX" b="0" i="1" smtClean="0">
                          <a:latin typeface="Cambria Math"/>
                        </a:rPr>
                        <m:t>=</m:t>
                      </m:r>
                      <m:r>
                        <m:rPr>
                          <m:sty m:val="p"/>
                        </m:rPr>
                        <a:rPr lang="es-MX" b="0" i="0" smtClean="0">
                          <a:latin typeface="Cambria Math"/>
                        </a:rPr>
                        <m:t>det</m:t>
                      </m:r>
                      <m:r>
                        <a:rPr lang="es-MX" b="0" i="1" smtClean="0">
                          <a:latin typeface="Cambria Math"/>
                        </a:rPr>
                        <m:t>⁡(</m:t>
                      </m:r>
                      <m:r>
                        <a:rPr lang="es-MX" b="0" i="1" smtClean="0">
                          <a:latin typeface="Cambria Math"/>
                        </a:rPr>
                        <m:t>𝐴</m:t>
                      </m:r>
                      <m:r>
                        <a:rPr lang="es-MX" b="0" i="1" smtClean="0">
                          <a:latin typeface="Cambria Math"/>
                        </a:rPr>
                        <m:t>−</m:t>
                      </m:r>
                      <m:r>
                        <m:rPr>
                          <m:sty m:val="p"/>
                        </m:rPr>
                        <a:rPr lang="el-GR" b="0" i="1" smtClean="0">
                          <a:latin typeface="Cambria Math"/>
                        </a:rPr>
                        <m:t>λ</m:t>
                      </m:r>
                      <m:r>
                        <a:rPr lang="es-MX" b="0" i="1" smtClean="0">
                          <a:latin typeface="Cambria Math"/>
                        </a:rPr>
                        <m:t>𝐼</m:t>
                      </m:r>
                      <m:r>
                        <a:rPr lang="es-MX" b="0" i="1" smtClean="0">
                          <a:latin typeface="Cambria Math"/>
                        </a:rPr>
                        <m:t>)</m:t>
                      </m:r>
                    </m:oMath>
                  </m:oMathPara>
                </a14:m>
                <a:endParaRPr lang="es-MX" dirty="0"/>
              </a:p>
            </p:txBody>
          </p:sp>
        </mc:Choice>
        <mc:Fallback xmlns="">
          <p:sp>
            <p:nvSpPr>
              <p:cNvPr id="8" name="7 CuadroTexto"/>
              <p:cNvSpPr txBox="1">
                <a:spLocks noRot="1" noChangeAspect="1" noMove="1" noResize="1" noEditPoints="1" noAdjustHandles="1" noChangeArrowheads="1" noChangeShapeType="1" noTextEdit="1"/>
              </p:cNvSpPr>
              <p:nvPr/>
            </p:nvSpPr>
            <p:spPr>
              <a:xfrm>
                <a:off x="2771800" y="2467066"/>
                <a:ext cx="2113848" cy="369332"/>
              </a:xfrm>
              <a:prstGeom prst="rect">
                <a:avLst/>
              </a:prstGeom>
              <a:blipFill rotWithShape="1">
                <a:blip r:embed="rId3"/>
                <a:stretch>
                  <a:fillRect b="-13333"/>
                </a:stretch>
              </a:blipFill>
            </p:spPr>
            <p:txBody>
              <a:bodyPr/>
              <a:lstStyle/>
              <a:p>
                <a:r>
                  <a:rPr lang="es-MX">
                    <a:noFill/>
                  </a:rPr>
                  <a:t> </a:t>
                </a:r>
              </a:p>
            </p:txBody>
          </p:sp>
        </mc:Fallback>
      </mc:AlternateContent>
    </p:spTree>
    <p:extLst>
      <p:ext uri="{BB962C8B-B14F-4D97-AF65-F5344CB8AC3E}">
        <p14:creationId xmlns:p14="http://schemas.microsoft.com/office/powerpoint/2010/main" val="2678326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a:r>
              <a:rPr lang="es-ES" sz="3600" dirty="0" smtClean="0"/>
              <a:t>Vectores y valores característicos </a:t>
            </a:r>
            <a:br>
              <a:rPr lang="es-ES" sz="3600" dirty="0" smtClean="0"/>
            </a:br>
            <a:endParaRPr lang="es-ES" sz="3600" dirty="0" smtClean="0"/>
          </a:p>
        </p:txBody>
      </p:sp>
      <mc:AlternateContent xmlns:mc="http://schemas.openxmlformats.org/markup-compatibility/2006" xmlns:a14="http://schemas.microsoft.com/office/drawing/2010/main">
        <mc:Choice Requires="a14">
          <p:sp>
            <p:nvSpPr>
              <p:cNvPr id="3" name="2 CuadroTexto"/>
              <p:cNvSpPr txBox="1"/>
              <p:nvPr/>
            </p:nvSpPr>
            <p:spPr>
              <a:xfrm>
                <a:off x="617027" y="1268760"/>
                <a:ext cx="7848872" cy="5622117"/>
              </a:xfrm>
              <a:prstGeom prst="rect">
                <a:avLst/>
              </a:prstGeom>
              <a:noFill/>
            </p:spPr>
            <p:txBody>
              <a:bodyPr wrap="square" rtlCol="0">
                <a:spAutoFit/>
              </a:bodyPr>
              <a:lstStyle/>
              <a:p>
                <a:pPr algn="just"/>
                <a:r>
                  <a:rPr lang="es-MX" sz="2400" b="1" dirty="0" smtClean="0"/>
                  <a:t>Diagonalización de matrices</a:t>
                </a:r>
              </a:p>
              <a:p>
                <a:pPr algn="just"/>
                <a:r>
                  <a:rPr lang="es-MX" sz="2200" dirty="0" smtClean="0"/>
                  <a:t>Una matriz A de  n x n es diagonalizable si existe una matriz diagonal D tal que A es semejante a D</a:t>
                </a:r>
              </a:p>
              <a:p>
                <a:pPr algn="just"/>
                <a:endParaRPr lang="es-MX" sz="2200" dirty="0"/>
              </a:p>
              <a:p>
                <a:pPr algn="just"/>
                <a:r>
                  <a:rPr lang="es-MX" sz="2200" dirty="0" smtClean="0"/>
                  <a:t>Una matriz </a:t>
                </a:r>
                <a:r>
                  <a:rPr lang="es-MX" sz="2200" i="1" dirty="0" smtClean="0"/>
                  <a:t>A</a:t>
                </a:r>
                <a:r>
                  <a:rPr lang="es-MX" sz="2200" dirty="0" smtClean="0"/>
                  <a:t> de </a:t>
                </a:r>
                <a:r>
                  <a:rPr lang="es-MX" sz="2200" i="1" dirty="0" smtClean="0"/>
                  <a:t>n x n </a:t>
                </a:r>
                <a:r>
                  <a:rPr lang="es-MX" sz="2200" dirty="0" smtClean="0"/>
                  <a:t>es diagonalizable si y solo si tiene n vectores característicos linealmente  independientes. En tal caso, la matriz diagonal </a:t>
                </a:r>
                <a:r>
                  <a:rPr lang="es-MX" sz="2200" i="1" dirty="0" smtClean="0"/>
                  <a:t>D</a:t>
                </a:r>
                <a:r>
                  <a:rPr lang="es-MX" sz="2200" dirty="0" smtClean="0"/>
                  <a:t> semejante a </a:t>
                </a:r>
                <a:r>
                  <a:rPr lang="es-MX" sz="2200" i="1" dirty="0" err="1" smtClean="0"/>
                  <a:t>A</a:t>
                </a:r>
                <a:r>
                  <a:rPr lang="es-MX" sz="2200" dirty="0" smtClean="0"/>
                  <a:t> esta dada por:</a:t>
                </a:r>
              </a:p>
              <a:p>
                <a:pPr algn="just"/>
                <a:endParaRPr lang="es-MX" sz="2200" dirty="0"/>
              </a:p>
              <a:p>
                <a:pPr algn="just"/>
                <a14:m>
                  <m:oMathPara xmlns:m="http://schemas.openxmlformats.org/officeDocument/2006/math">
                    <m:oMathParaPr>
                      <m:jc m:val="centerGroup"/>
                    </m:oMathParaPr>
                    <m:oMath xmlns:m="http://schemas.openxmlformats.org/officeDocument/2006/math">
                      <m:r>
                        <a:rPr lang="es-MX" sz="2200" b="0" i="1" smtClean="0">
                          <a:latin typeface="Cambria Math"/>
                        </a:rPr>
                        <m:t>𝐷</m:t>
                      </m:r>
                      <m:r>
                        <a:rPr lang="es-MX" sz="2200" b="0" i="1" smtClean="0">
                          <a:latin typeface="Cambria Math"/>
                        </a:rPr>
                        <m:t>=</m:t>
                      </m:r>
                      <m:d>
                        <m:dPr>
                          <m:ctrlPr>
                            <a:rPr lang="es-MX" sz="2200" b="0" i="1" smtClean="0">
                              <a:latin typeface="Cambria Math"/>
                            </a:rPr>
                          </m:ctrlPr>
                        </m:dPr>
                        <m:e>
                          <m:m>
                            <m:mPr>
                              <m:mcs>
                                <m:mc>
                                  <m:mcPr>
                                    <m:count m:val="1"/>
                                    <m:mcJc m:val="center"/>
                                  </m:mcPr>
                                </m:mc>
                              </m:mcs>
                              <m:ctrlPr>
                                <a:rPr lang="es-MX" sz="2200" b="0" i="1" smtClean="0">
                                  <a:latin typeface="Cambria Math"/>
                                </a:rPr>
                              </m:ctrlPr>
                            </m:mPr>
                            <m:mr>
                              <m:e>
                                <m:m>
                                  <m:mPr>
                                    <m:mcs>
                                      <m:mc>
                                        <m:mcPr>
                                          <m:count m:val="2"/>
                                          <m:mcJc m:val="center"/>
                                        </m:mcPr>
                                      </m:mc>
                                    </m:mcs>
                                    <m:ctrlPr>
                                      <a:rPr lang="es-MX" sz="2200" b="0" i="1" smtClean="0">
                                        <a:latin typeface="Cambria Math"/>
                                      </a:rPr>
                                    </m:ctrlPr>
                                  </m:mPr>
                                  <m:mr>
                                    <m:e>
                                      <m:sSub>
                                        <m:sSubPr>
                                          <m:ctrlPr>
                                            <a:rPr lang="es-MX" sz="2200" b="0" i="1" smtClean="0">
                                              <a:latin typeface="Cambria Math"/>
                                            </a:rPr>
                                          </m:ctrlPr>
                                        </m:sSubPr>
                                        <m:e>
                                          <m:r>
                                            <m:rPr>
                                              <m:sty m:val="p"/>
                                            </m:rPr>
                                            <a:rPr lang="el-GR" sz="2200" b="0" i="1" smtClean="0">
                                              <a:latin typeface="Cambria Math"/>
                                            </a:rPr>
                                            <m:t>λ</m:t>
                                          </m:r>
                                        </m:e>
                                        <m:sub>
                                          <m:r>
                                            <a:rPr lang="es-MX" sz="2200" b="0" i="1" smtClean="0">
                                              <a:latin typeface="Cambria Math"/>
                                            </a:rPr>
                                            <m:t>1</m:t>
                                          </m:r>
                                        </m:sub>
                                      </m:sSub>
                                    </m:e>
                                    <m:e>
                                      <m:m>
                                        <m:mPr>
                                          <m:mcs>
                                            <m:mc>
                                              <m:mcPr>
                                                <m:count m:val="2"/>
                                                <m:mcJc m:val="center"/>
                                              </m:mcPr>
                                            </m:mc>
                                          </m:mcs>
                                          <m:ctrlPr>
                                            <a:rPr lang="es-MX" sz="2200" b="0" i="1" smtClean="0">
                                              <a:latin typeface="Cambria Math"/>
                                            </a:rPr>
                                          </m:ctrlPr>
                                        </m:mPr>
                                        <m:mr>
                                          <m:e>
                                            <m:r>
                                              <m:rPr>
                                                <m:brk m:alnAt="7"/>
                                              </m:rPr>
                                              <a:rPr lang="es-MX" sz="2200" b="0" i="1" smtClean="0">
                                                <a:latin typeface="Cambria Math"/>
                                              </a:rPr>
                                              <m:t>0</m:t>
                                            </m:r>
                                          </m:e>
                                          <m:e>
                                            <m:m>
                                              <m:mPr>
                                                <m:mcs>
                                                  <m:mc>
                                                    <m:mcPr>
                                                      <m:count m:val="2"/>
                                                      <m:mcJc m:val="center"/>
                                                    </m:mcPr>
                                                  </m:mc>
                                                </m:mcs>
                                                <m:ctrlPr>
                                                  <a:rPr lang="es-MX" sz="2200" b="0" i="1" smtClean="0">
                                                    <a:latin typeface="Cambria Math"/>
                                                  </a:rPr>
                                                </m:ctrlPr>
                                              </m:mPr>
                                              <m:mr>
                                                <m:e>
                                                  <m:r>
                                                    <m:rPr>
                                                      <m:brk m:alnAt="7"/>
                                                    </m:rPr>
                                                    <a:rPr lang="es-MX" sz="2200" b="0" i="1" smtClean="0">
                                                      <a:latin typeface="Cambria Math"/>
                                                    </a:rPr>
                                                    <m:t>0</m:t>
                                                  </m:r>
                                                </m:e>
                                                <m:e>
                                                  <m:m>
                                                    <m:mPr>
                                                      <m:mcs>
                                                        <m:mc>
                                                          <m:mcPr>
                                                            <m:count m:val="2"/>
                                                            <m:mcJc m:val="center"/>
                                                          </m:mcPr>
                                                        </m:mc>
                                                      </m:mcs>
                                                      <m:ctrlPr>
                                                        <a:rPr lang="es-MX" sz="2200" b="0" i="1" smtClean="0">
                                                          <a:latin typeface="Cambria Math"/>
                                                        </a:rPr>
                                                      </m:ctrlPr>
                                                    </m:mPr>
                                                    <m:mr>
                                                      <m:e>
                                                        <m:r>
                                                          <m:rPr>
                                                            <m:brk m:alnAt="7"/>
                                                          </m:rPr>
                                                          <a:rPr lang="es-MX" sz="2200" b="0" i="1" smtClean="0">
                                                            <a:latin typeface="Cambria Math"/>
                                                          </a:rPr>
                                                          <m:t>⋯</m:t>
                                                        </m:r>
                                                      </m:e>
                                                      <m:e>
                                                        <m:r>
                                                          <a:rPr lang="es-MX" sz="2200" b="0" i="1" smtClean="0">
                                                            <a:latin typeface="Cambria Math"/>
                                                          </a:rPr>
                                                          <m:t>0</m:t>
                                                        </m:r>
                                                      </m:e>
                                                    </m:mr>
                                                  </m:m>
                                                </m:e>
                                              </m:mr>
                                            </m:m>
                                          </m:e>
                                        </m:mr>
                                      </m:m>
                                    </m:e>
                                  </m:mr>
                                </m:m>
                              </m:e>
                            </m:mr>
                            <m:mr>
                              <m:e>
                                <m:m>
                                  <m:mPr>
                                    <m:mcs>
                                      <m:mc>
                                        <m:mcPr>
                                          <m:count m:val="1"/>
                                          <m:mcJc m:val="center"/>
                                        </m:mcPr>
                                      </m:mc>
                                    </m:mcs>
                                    <m:ctrlPr>
                                      <a:rPr lang="es-MX" sz="2200" b="0" i="1" smtClean="0">
                                        <a:latin typeface="Cambria Math"/>
                                      </a:rPr>
                                    </m:ctrlPr>
                                  </m:mPr>
                                  <m:mr>
                                    <m:e>
                                      <m:m>
                                        <m:mPr>
                                          <m:mcs>
                                            <m:mc>
                                              <m:mcPr>
                                                <m:count m:val="2"/>
                                                <m:mcJc m:val="center"/>
                                              </m:mcPr>
                                            </m:mc>
                                          </m:mcs>
                                          <m:ctrlPr>
                                            <a:rPr lang="es-MX" sz="2200" b="0" i="1" smtClean="0">
                                              <a:latin typeface="Cambria Math"/>
                                            </a:rPr>
                                          </m:ctrlPr>
                                        </m:mPr>
                                        <m:mr>
                                          <m:e>
                                            <m:r>
                                              <m:rPr>
                                                <m:brk m:alnAt="7"/>
                                              </m:rPr>
                                              <a:rPr lang="es-MX" sz="2200" b="0" i="1" smtClean="0">
                                                <a:latin typeface="Cambria Math"/>
                                              </a:rPr>
                                              <m:t>0</m:t>
                                            </m:r>
                                          </m:e>
                                          <m:e>
                                            <m:m>
                                              <m:mPr>
                                                <m:mcs>
                                                  <m:mc>
                                                    <m:mcPr>
                                                      <m:count m:val="2"/>
                                                      <m:mcJc m:val="center"/>
                                                    </m:mcPr>
                                                  </m:mc>
                                                </m:mcs>
                                                <m:ctrlPr>
                                                  <a:rPr lang="es-MX" sz="2200" b="0" i="1" smtClean="0">
                                                    <a:latin typeface="Cambria Math"/>
                                                  </a:rPr>
                                                </m:ctrlPr>
                                              </m:mPr>
                                              <m:mr>
                                                <m:e>
                                                  <m:sSub>
                                                    <m:sSubPr>
                                                      <m:ctrlPr>
                                                        <a:rPr lang="es-MX" sz="2200" b="0" i="1" smtClean="0">
                                                          <a:latin typeface="Cambria Math"/>
                                                        </a:rPr>
                                                      </m:ctrlPr>
                                                    </m:sSubPr>
                                                    <m:e>
                                                      <m:r>
                                                        <m:rPr>
                                                          <m:sty m:val="p"/>
                                                        </m:rPr>
                                                        <a:rPr lang="el-GR" sz="2200" b="0" i="1" smtClean="0">
                                                          <a:latin typeface="Cambria Math"/>
                                                        </a:rPr>
                                                        <m:t>λ</m:t>
                                                      </m:r>
                                                    </m:e>
                                                    <m:sub>
                                                      <m:r>
                                                        <a:rPr lang="es-MX" sz="2200" b="0" i="1" smtClean="0">
                                                          <a:latin typeface="Cambria Math"/>
                                                        </a:rPr>
                                                        <m:t>2</m:t>
                                                      </m:r>
                                                    </m:sub>
                                                  </m:sSub>
                                                </m:e>
                                                <m:e>
                                                  <m:m>
                                                    <m:mPr>
                                                      <m:mcs>
                                                        <m:mc>
                                                          <m:mcPr>
                                                            <m:count m:val="2"/>
                                                            <m:mcJc m:val="center"/>
                                                          </m:mcPr>
                                                        </m:mc>
                                                      </m:mcs>
                                                      <m:ctrlPr>
                                                        <a:rPr lang="es-MX" sz="2200" b="0" i="1" smtClean="0">
                                                          <a:latin typeface="Cambria Math"/>
                                                        </a:rPr>
                                                      </m:ctrlPr>
                                                    </m:mPr>
                                                    <m:mr>
                                                      <m:e>
                                                        <m:r>
                                                          <m:rPr>
                                                            <m:brk m:alnAt="7"/>
                                                          </m:rPr>
                                                          <a:rPr lang="es-MX" sz="2200" b="0" i="1" smtClean="0">
                                                            <a:latin typeface="Cambria Math"/>
                                                          </a:rPr>
                                                          <m:t>0</m:t>
                                                        </m:r>
                                                      </m:e>
                                                      <m:e>
                                                        <m:m>
                                                          <m:mPr>
                                                            <m:mcs>
                                                              <m:mc>
                                                                <m:mcPr>
                                                                  <m:count m:val="2"/>
                                                                  <m:mcJc m:val="center"/>
                                                                </m:mcPr>
                                                              </m:mc>
                                                            </m:mcs>
                                                            <m:ctrlPr>
                                                              <a:rPr lang="es-MX" sz="2200" b="0" i="1" smtClean="0">
                                                                <a:latin typeface="Cambria Math"/>
                                                              </a:rPr>
                                                            </m:ctrlPr>
                                                          </m:mPr>
                                                          <m:mr>
                                                            <m:e>
                                                              <m:r>
                                                                <m:rPr>
                                                                  <m:brk m:alnAt="7"/>
                                                                </m:rPr>
                                                                <a:rPr lang="es-MX" sz="2200" b="0" i="1" smtClean="0">
                                                                  <a:latin typeface="Cambria Math"/>
                                                                </a:rPr>
                                                                <m:t>⋯</m:t>
                                                              </m:r>
                                                            </m:e>
                                                            <m:e>
                                                              <m:r>
                                                                <a:rPr lang="es-MX" sz="2200" b="0" i="1" smtClean="0">
                                                                  <a:latin typeface="Cambria Math"/>
                                                                </a:rPr>
                                                                <m:t>0</m:t>
                                                              </m:r>
                                                            </m:e>
                                                          </m:mr>
                                                        </m:m>
                                                      </m:e>
                                                    </m:mr>
                                                  </m:m>
                                                </m:e>
                                              </m:mr>
                                            </m:m>
                                          </m:e>
                                        </m:mr>
                                      </m:m>
                                    </m:e>
                                  </m:mr>
                                  <m:mr>
                                    <m:e>
                                      <m:m>
                                        <m:mPr>
                                          <m:mcs>
                                            <m:mc>
                                              <m:mcPr>
                                                <m:count m:val="1"/>
                                                <m:mcJc m:val="center"/>
                                              </m:mcPr>
                                            </m:mc>
                                          </m:mcs>
                                          <m:ctrlPr>
                                            <a:rPr lang="es-MX" sz="2200" b="0" i="1" smtClean="0">
                                              <a:latin typeface="Cambria Math"/>
                                            </a:rPr>
                                          </m:ctrlPr>
                                        </m:mPr>
                                        <m:mr>
                                          <m:e>
                                            <m:m>
                                              <m:mPr>
                                                <m:mcs>
                                                  <m:mc>
                                                    <m:mcPr>
                                                      <m:count m:val="2"/>
                                                      <m:mcJc m:val="center"/>
                                                    </m:mcPr>
                                                  </m:mc>
                                                </m:mcs>
                                                <m:ctrlPr>
                                                  <a:rPr lang="es-MX" sz="2200" b="0" i="1" smtClean="0">
                                                    <a:latin typeface="Cambria Math"/>
                                                  </a:rPr>
                                                </m:ctrlPr>
                                              </m:mPr>
                                              <m:mr>
                                                <m:e>
                                                  <m:r>
                                                    <m:rPr>
                                                      <m:brk m:alnAt="7"/>
                                                    </m:rPr>
                                                    <a:rPr lang="es-MX" sz="2200" b="0" i="1" smtClean="0">
                                                      <a:latin typeface="Cambria Math"/>
                                                    </a:rPr>
                                                    <m:t>0</m:t>
                                                  </m:r>
                                                </m:e>
                                                <m:e>
                                                  <m:m>
                                                    <m:mPr>
                                                      <m:mcs>
                                                        <m:mc>
                                                          <m:mcPr>
                                                            <m:count m:val="2"/>
                                                            <m:mcJc m:val="center"/>
                                                          </m:mcPr>
                                                        </m:mc>
                                                      </m:mcs>
                                                      <m:ctrlPr>
                                                        <a:rPr lang="es-MX" sz="2200" b="0" i="1" smtClean="0">
                                                          <a:latin typeface="Cambria Math"/>
                                                        </a:rPr>
                                                      </m:ctrlPr>
                                                    </m:mPr>
                                                    <m:mr>
                                                      <m:e>
                                                        <m:r>
                                                          <m:rPr>
                                                            <m:brk m:alnAt="7"/>
                                                          </m:rPr>
                                                          <a:rPr lang="es-MX" sz="2200" b="0" i="1" smtClean="0">
                                                            <a:latin typeface="Cambria Math"/>
                                                          </a:rPr>
                                                          <m:t>0</m:t>
                                                        </m:r>
                                                      </m:e>
                                                      <m:e>
                                                        <m:m>
                                                          <m:mPr>
                                                            <m:mcs>
                                                              <m:mc>
                                                                <m:mcPr>
                                                                  <m:count m:val="2"/>
                                                                  <m:mcJc m:val="center"/>
                                                                </m:mcPr>
                                                              </m:mc>
                                                            </m:mcs>
                                                            <m:ctrlPr>
                                                              <a:rPr lang="es-MX" sz="2200" b="0" i="1" smtClean="0">
                                                                <a:latin typeface="Cambria Math"/>
                                                              </a:rPr>
                                                            </m:ctrlPr>
                                                          </m:mPr>
                                                          <m:mr>
                                                            <m:e>
                                                              <m:sSub>
                                                                <m:sSubPr>
                                                                  <m:ctrlPr>
                                                                    <a:rPr lang="es-MX" sz="2200" b="0" i="1" smtClean="0">
                                                                      <a:latin typeface="Cambria Math"/>
                                                                    </a:rPr>
                                                                  </m:ctrlPr>
                                                                </m:sSubPr>
                                                                <m:e>
                                                                  <m:r>
                                                                    <m:rPr>
                                                                      <m:sty m:val="p"/>
                                                                    </m:rPr>
                                                                    <a:rPr lang="el-GR" sz="2200" b="0" i="1" smtClean="0">
                                                                      <a:latin typeface="Cambria Math"/>
                                                                    </a:rPr>
                                                                    <m:t>λ</m:t>
                                                                  </m:r>
                                                                </m:e>
                                                                <m:sub>
                                                                  <m:r>
                                                                    <a:rPr lang="es-MX" sz="2200" b="0" i="1" smtClean="0">
                                                                      <a:latin typeface="Cambria Math"/>
                                                                    </a:rPr>
                                                                    <m:t>3</m:t>
                                                                  </m:r>
                                                                </m:sub>
                                                              </m:sSub>
                                                            </m:e>
                                                            <m:e>
                                                              <m:m>
                                                                <m:mPr>
                                                                  <m:mcs>
                                                                    <m:mc>
                                                                      <m:mcPr>
                                                                        <m:count m:val="2"/>
                                                                        <m:mcJc m:val="center"/>
                                                                      </m:mcPr>
                                                                    </m:mc>
                                                                  </m:mcs>
                                                                  <m:ctrlPr>
                                                                    <a:rPr lang="es-MX" sz="2200" b="0" i="1" smtClean="0">
                                                                      <a:latin typeface="Cambria Math"/>
                                                                    </a:rPr>
                                                                  </m:ctrlPr>
                                                                </m:mPr>
                                                                <m:mr>
                                                                  <m:e>
                                                                    <m:r>
                                                                      <m:rPr>
                                                                        <m:brk m:alnAt="7"/>
                                                                      </m:rPr>
                                                                      <a:rPr lang="es-MX" sz="2200" b="0" i="1" smtClean="0">
                                                                        <a:latin typeface="Cambria Math"/>
                                                                      </a:rPr>
                                                                      <m:t>⋯</m:t>
                                                                    </m:r>
                                                                  </m:e>
                                                                  <m:e>
                                                                    <m:r>
                                                                      <a:rPr lang="es-MX" sz="2200" b="0" i="1" smtClean="0">
                                                                        <a:latin typeface="Cambria Math"/>
                                                                      </a:rPr>
                                                                      <m:t>0</m:t>
                                                                    </m:r>
                                                                  </m:e>
                                                                </m:mr>
                                                              </m:m>
                                                            </m:e>
                                                          </m:mr>
                                                        </m:m>
                                                      </m:e>
                                                    </m:mr>
                                                  </m:m>
                                                </m:e>
                                              </m:mr>
                                            </m:m>
                                          </m:e>
                                        </m:mr>
                                        <m:mr>
                                          <m:e>
                                            <m:m>
                                              <m:mPr>
                                                <m:mcs>
                                                  <m:mc>
                                                    <m:mcPr>
                                                      <m:count m:val="1"/>
                                                      <m:mcJc m:val="center"/>
                                                    </m:mcPr>
                                                  </m:mc>
                                                </m:mcs>
                                                <m:ctrlPr>
                                                  <a:rPr lang="es-MX" sz="2200" b="0" i="1" smtClean="0">
                                                    <a:latin typeface="Cambria Math"/>
                                                  </a:rPr>
                                                </m:ctrlPr>
                                              </m:mPr>
                                              <m:mr>
                                                <m:e>
                                                  <m:m>
                                                    <m:mPr>
                                                      <m:mcs>
                                                        <m:mc>
                                                          <m:mcPr>
                                                            <m:count m:val="2"/>
                                                            <m:mcJc m:val="center"/>
                                                          </m:mcPr>
                                                        </m:mc>
                                                      </m:mcs>
                                                      <m:ctrlPr>
                                                        <a:rPr lang="es-MX" sz="2200" b="0" i="1" smtClean="0">
                                                          <a:latin typeface="Cambria Math"/>
                                                        </a:rPr>
                                                      </m:ctrlPr>
                                                    </m:mPr>
                                                    <m:mr>
                                                      <m:e>
                                                        <m:r>
                                                          <m:rPr>
                                                            <m:brk m:alnAt="7"/>
                                                          </m:rPr>
                                                          <a:rPr lang="es-MX" sz="2200" b="0" i="1" smtClean="0">
                                                            <a:latin typeface="Cambria Math"/>
                                                          </a:rPr>
                                                          <m:t>⋮</m:t>
                                                        </m:r>
                                                      </m:e>
                                                      <m:e>
                                                        <m:m>
                                                          <m:mPr>
                                                            <m:mcs>
                                                              <m:mc>
                                                                <m:mcPr>
                                                                  <m:count m:val="2"/>
                                                                  <m:mcJc m:val="center"/>
                                                                </m:mcPr>
                                                              </m:mc>
                                                            </m:mcs>
                                                            <m:ctrlPr>
                                                              <a:rPr lang="es-MX" sz="2200" b="0" i="1" smtClean="0">
                                                                <a:latin typeface="Cambria Math"/>
                                                              </a:rPr>
                                                            </m:ctrlPr>
                                                          </m:mPr>
                                                          <m:mr>
                                                            <m:e>
                                                              <m:r>
                                                                <m:rPr>
                                                                  <m:brk m:alnAt="7"/>
                                                                </m:rPr>
                                                                <a:rPr lang="es-MX" sz="2200" b="0" i="1" smtClean="0">
                                                                  <a:latin typeface="Cambria Math"/>
                                                                </a:rPr>
                                                                <m:t>⋮</m:t>
                                                              </m:r>
                                                            </m:e>
                                                            <m:e>
                                                              <m:r>
                                                                <a:rPr lang="es-MX" sz="2200" b="0" i="1" smtClean="0">
                                                                  <a:latin typeface="Cambria Math"/>
                                                                </a:rPr>
                                                                <m:t>    ⋮              ⋮</m:t>
                                                              </m:r>
                                                            </m:e>
                                                          </m:mr>
                                                        </m:m>
                                                      </m:e>
                                                    </m:mr>
                                                  </m:m>
                                                </m:e>
                                              </m:mr>
                                              <m:mr>
                                                <m:e>
                                                  <m:m>
                                                    <m:mPr>
                                                      <m:mcs>
                                                        <m:mc>
                                                          <m:mcPr>
                                                            <m:count m:val="2"/>
                                                            <m:mcJc m:val="center"/>
                                                          </m:mcPr>
                                                        </m:mc>
                                                      </m:mcs>
                                                      <m:ctrlPr>
                                                        <a:rPr lang="es-MX" sz="2200" b="0" i="1" smtClean="0">
                                                          <a:latin typeface="Cambria Math"/>
                                                        </a:rPr>
                                                      </m:ctrlPr>
                                                    </m:mPr>
                                                    <m:mr>
                                                      <m:e>
                                                        <m:r>
                                                          <m:rPr>
                                                            <m:brk m:alnAt="7"/>
                                                          </m:rPr>
                                                          <a:rPr lang="es-MX" sz="2200" b="0" i="1" smtClean="0">
                                                            <a:latin typeface="Cambria Math"/>
                                                          </a:rPr>
                                                          <m:t>0</m:t>
                                                        </m:r>
                                                      </m:e>
                                                      <m:e>
                                                        <m:m>
                                                          <m:mPr>
                                                            <m:mcs>
                                                              <m:mc>
                                                                <m:mcPr>
                                                                  <m:count m:val="2"/>
                                                                  <m:mcJc m:val="center"/>
                                                                </m:mcPr>
                                                              </m:mc>
                                                            </m:mcs>
                                                            <m:ctrlPr>
                                                              <a:rPr lang="es-MX" sz="2200" b="0" i="1" smtClean="0">
                                                                <a:latin typeface="Cambria Math"/>
                                                              </a:rPr>
                                                            </m:ctrlPr>
                                                          </m:mPr>
                                                          <m:mr>
                                                            <m:e>
                                                              <m:r>
                                                                <m:rPr>
                                                                  <m:brk m:alnAt="7"/>
                                                                </m:rPr>
                                                                <a:rPr lang="es-MX" sz="2200" b="0" i="1" smtClean="0">
                                                                  <a:latin typeface="Cambria Math"/>
                                                                </a:rPr>
                                                                <m:t>0</m:t>
                                                              </m:r>
                                                            </m:e>
                                                            <m:e>
                                                              <m:m>
                                                                <m:mPr>
                                                                  <m:mcs>
                                                                    <m:mc>
                                                                      <m:mcPr>
                                                                        <m:count m:val="2"/>
                                                                        <m:mcJc m:val="center"/>
                                                                      </m:mcPr>
                                                                    </m:mc>
                                                                  </m:mcs>
                                                                  <m:ctrlPr>
                                                                    <a:rPr lang="es-MX" sz="2200" b="0" i="1" smtClean="0">
                                                                      <a:latin typeface="Cambria Math"/>
                                                                    </a:rPr>
                                                                  </m:ctrlPr>
                                                                </m:mPr>
                                                                <m:mr>
                                                                  <m:e>
                                                                    <m:r>
                                                                      <m:rPr>
                                                                        <m:brk m:alnAt="7"/>
                                                                      </m:rPr>
                                                                      <a:rPr lang="es-MX" sz="2200" b="0" i="1" smtClean="0">
                                                                        <a:latin typeface="Cambria Math"/>
                                                                      </a:rPr>
                                                                      <m:t>0</m:t>
                                                                    </m:r>
                                                                  </m:e>
                                                                  <m:e>
                                                                    <m:m>
                                                                      <m:mPr>
                                                                        <m:mcs>
                                                                          <m:mc>
                                                                            <m:mcPr>
                                                                              <m:count m:val="2"/>
                                                                              <m:mcJc m:val="center"/>
                                                                            </m:mcPr>
                                                                          </m:mc>
                                                                        </m:mcs>
                                                                        <m:ctrlPr>
                                                                          <a:rPr lang="es-MX" sz="2200" b="0" i="1" smtClean="0">
                                                                            <a:latin typeface="Cambria Math"/>
                                                                          </a:rPr>
                                                                        </m:ctrlPr>
                                                                      </m:mPr>
                                                                      <m:mr>
                                                                        <m:e>
                                                                          <m:r>
                                                                            <m:rPr>
                                                                              <m:brk m:alnAt="7"/>
                                                                            </m:rPr>
                                                                            <a:rPr lang="es-MX" sz="2200" b="0" i="1" smtClean="0">
                                                                              <a:latin typeface="Cambria Math"/>
                                                                            </a:rPr>
                                                                            <m:t>⋯</m:t>
                                                                          </m:r>
                                                                        </m:e>
                                                                        <m:e>
                                                                          <m:sSub>
                                                                            <m:sSubPr>
                                                                              <m:ctrlPr>
                                                                                <a:rPr lang="es-MX" sz="2200" b="0" i="1" smtClean="0">
                                                                                  <a:latin typeface="Cambria Math"/>
                                                                                </a:rPr>
                                                                              </m:ctrlPr>
                                                                            </m:sSubPr>
                                                                            <m:e>
                                                                              <m:r>
                                                                                <m:rPr>
                                                                                  <m:sty m:val="p"/>
                                                                                </m:rPr>
                                                                                <a:rPr lang="el-GR" sz="2200" b="0" i="1" smtClean="0">
                                                                                  <a:latin typeface="Cambria Math"/>
                                                                                </a:rPr>
                                                                                <m:t>λ</m:t>
                                                                              </m:r>
                                                                            </m:e>
                                                                            <m:sub>
                                                                              <m:r>
                                                                                <a:rPr lang="es-MX" sz="2200" b="0" i="1" smtClean="0">
                                                                                  <a:latin typeface="Cambria Math"/>
                                                                                </a:rPr>
                                                                                <m:t>𝑛</m:t>
                                                                              </m:r>
                                                                            </m:sub>
                                                                          </m:sSub>
                                                                        </m:e>
                                                                      </m:mr>
                                                                    </m:m>
                                                                  </m:e>
                                                                </m:mr>
                                                              </m:m>
                                                            </m:e>
                                                          </m:mr>
                                                        </m:m>
                                                      </m:e>
                                                    </m:mr>
                                                  </m:m>
                                                </m:e>
                                              </m:mr>
                                            </m:m>
                                          </m:e>
                                        </m:mr>
                                      </m:m>
                                    </m:e>
                                  </m:mr>
                                </m:m>
                              </m:e>
                            </m:mr>
                          </m:m>
                        </m:e>
                      </m:d>
                    </m:oMath>
                  </m:oMathPara>
                </a14:m>
                <a:endParaRPr lang="es-MX" sz="2200" dirty="0" smtClean="0"/>
              </a:p>
              <a:p>
                <a:pPr algn="just"/>
                <a:r>
                  <a:rPr lang="es-MX" sz="2200" dirty="0"/>
                  <a:t>.</a:t>
                </a:r>
                <a:endParaRPr lang="es-MX" sz="2200" dirty="0" smtClean="0"/>
              </a:p>
              <a:p>
                <a:pPr algn="just"/>
                <a:endParaRPr lang="es-MX" sz="2200" dirty="0" smtClean="0"/>
              </a:p>
              <a:p>
                <a:pPr algn="just"/>
                <a:endParaRPr lang="es-MX" sz="2400" b="1" dirty="0"/>
              </a:p>
            </p:txBody>
          </p:sp>
        </mc:Choice>
        <mc:Fallback xmlns="">
          <p:sp>
            <p:nvSpPr>
              <p:cNvPr id="3" name="2 CuadroTexto"/>
              <p:cNvSpPr txBox="1">
                <a:spLocks noRot="1" noChangeAspect="1" noMove="1" noResize="1" noEditPoints="1" noAdjustHandles="1" noChangeArrowheads="1" noChangeShapeType="1" noTextEdit="1"/>
              </p:cNvSpPr>
              <p:nvPr/>
            </p:nvSpPr>
            <p:spPr>
              <a:xfrm>
                <a:off x="617027" y="1268760"/>
                <a:ext cx="7848872" cy="5622117"/>
              </a:xfrm>
              <a:prstGeom prst="rect">
                <a:avLst/>
              </a:prstGeom>
              <a:blipFill rotWithShape="1">
                <a:blip r:embed="rId2"/>
                <a:stretch>
                  <a:fillRect l="-1165" t="-868" r="-1009"/>
                </a:stretch>
              </a:blipFill>
            </p:spPr>
            <p:txBody>
              <a:bodyPr/>
              <a:lstStyle/>
              <a:p>
                <a:r>
                  <a:rPr lang="es-MX">
                    <a:noFill/>
                  </a:rPr>
                  <a:t> </a:t>
                </a:r>
              </a:p>
            </p:txBody>
          </p:sp>
        </mc:Fallback>
      </mc:AlternateContent>
    </p:spTree>
    <p:extLst>
      <p:ext uri="{BB962C8B-B14F-4D97-AF65-F5344CB8AC3E}">
        <p14:creationId xmlns:p14="http://schemas.microsoft.com/office/powerpoint/2010/main" val="645540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14282" y="71414"/>
            <a:ext cx="8015288" cy="914400"/>
          </a:xfrm>
        </p:spPr>
        <p:txBody>
          <a:bodyPr/>
          <a:lstStyle/>
          <a:p>
            <a:pPr algn="l"/>
            <a:r>
              <a:rPr lang="es-ES" sz="3600" dirty="0" smtClean="0"/>
              <a:t>Vectores y valores característicos </a:t>
            </a:r>
            <a:br>
              <a:rPr lang="es-ES" sz="3600" dirty="0" smtClean="0"/>
            </a:br>
            <a:endParaRPr lang="es-ES" sz="3600" dirty="0" smtClean="0"/>
          </a:p>
        </p:txBody>
      </p:sp>
      <mc:AlternateContent xmlns:mc="http://schemas.openxmlformats.org/markup-compatibility/2006" xmlns:a14="http://schemas.microsoft.com/office/drawing/2010/main">
        <mc:Choice Requires="a14">
          <p:sp>
            <p:nvSpPr>
              <p:cNvPr id="5" name="4 CuadroTexto"/>
              <p:cNvSpPr txBox="1"/>
              <p:nvPr/>
            </p:nvSpPr>
            <p:spPr>
              <a:xfrm>
                <a:off x="539552" y="1412776"/>
                <a:ext cx="7992888" cy="1446550"/>
              </a:xfrm>
              <a:prstGeom prst="rect">
                <a:avLst/>
              </a:prstGeom>
              <a:noFill/>
            </p:spPr>
            <p:txBody>
              <a:bodyPr wrap="square" rtlCol="0">
                <a:spAutoFit/>
              </a:bodyPr>
              <a:lstStyle/>
              <a:p>
                <a:pPr algn="just"/>
                <a:r>
                  <a:rPr lang="es-MX" sz="2200" dirty="0" smtClean="0"/>
                  <a:t>Donde </a:t>
                </a:r>
                <a14:m>
                  <m:oMath xmlns:m="http://schemas.openxmlformats.org/officeDocument/2006/math">
                    <m:sSub>
                      <m:sSubPr>
                        <m:ctrlPr>
                          <a:rPr lang="es-MX" sz="2200" i="1" smtClean="0">
                            <a:latin typeface="Cambria Math"/>
                          </a:rPr>
                        </m:ctrlPr>
                      </m:sSubPr>
                      <m:e>
                        <m:r>
                          <m:rPr>
                            <m:sty m:val="p"/>
                          </m:rPr>
                          <a:rPr lang="el-GR" sz="2200" i="1" smtClean="0">
                            <a:latin typeface="Cambria Math"/>
                          </a:rPr>
                          <m:t>λ</m:t>
                        </m:r>
                      </m:e>
                      <m:sub>
                        <m:r>
                          <a:rPr lang="es-MX" sz="2200" b="0" i="1" smtClean="0">
                            <a:latin typeface="Cambria Math"/>
                          </a:rPr>
                          <m:t>1</m:t>
                        </m:r>
                      </m:sub>
                    </m:sSub>
                    <m:r>
                      <a:rPr lang="es-MX" sz="2200" b="0" i="1" smtClean="0">
                        <a:latin typeface="Cambria Math"/>
                      </a:rPr>
                      <m:t>, </m:t>
                    </m:r>
                    <m:sSub>
                      <m:sSubPr>
                        <m:ctrlPr>
                          <a:rPr lang="es-MX" sz="2200" b="0" i="1" smtClean="0">
                            <a:latin typeface="Cambria Math"/>
                          </a:rPr>
                        </m:ctrlPr>
                      </m:sSubPr>
                      <m:e>
                        <m:r>
                          <m:rPr>
                            <m:sty m:val="p"/>
                          </m:rPr>
                          <a:rPr lang="el-GR" sz="2200" b="0" i="1" smtClean="0">
                            <a:latin typeface="Cambria Math"/>
                          </a:rPr>
                          <m:t>λ</m:t>
                        </m:r>
                      </m:e>
                      <m:sub>
                        <m:r>
                          <a:rPr lang="es-MX" sz="2200" b="0" i="1" smtClean="0">
                            <a:latin typeface="Cambria Math"/>
                          </a:rPr>
                          <m:t>2</m:t>
                        </m:r>
                      </m:sub>
                    </m:sSub>
                    <m:r>
                      <a:rPr lang="es-MX" sz="2200" b="0" i="1" smtClean="0">
                        <a:latin typeface="Cambria Math"/>
                      </a:rPr>
                      <m:t>, . . ., </m:t>
                    </m:r>
                    <m:sSub>
                      <m:sSubPr>
                        <m:ctrlPr>
                          <a:rPr lang="es-MX" sz="2200" b="0" i="1" smtClean="0">
                            <a:latin typeface="Cambria Math"/>
                          </a:rPr>
                        </m:ctrlPr>
                      </m:sSubPr>
                      <m:e>
                        <m:r>
                          <m:rPr>
                            <m:sty m:val="p"/>
                          </m:rPr>
                          <a:rPr lang="el-GR" sz="2200" b="0" i="1" smtClean="0">
                            <a:latin typeface="Cambria Math"/>
                          </a:rPr>
                          <m:t>λ</m:t>
                        </m:r>
                      </m:e>
                      <m:sub>
                        <m:r>
                          <a:rPr lang="es-MX" sz="2200" b="0" i="1" smtClean="0">
                            <a:latin typeface="Cambria Math"/>
                          </a:rPr>
                          <m:t>𝑛</m:t>
                        </m:r>
                      </m:sub>
                    </m:sSub>
                    <m:r>
                      <a:rPr lang="es-MX" sz="2200" b="0" i="1" smtClean="0">
                        <a:latin typeface="Cambria Math"/>
                      </a:rPr>
                      <m:t> </m:t>
                    </m:r>
                  </m:oMath>
                </a14:m>
                <a:r>
                  <a:rPr lang="es-MX" sz="2200" dirty="0" smtClean="0"/>
                  <a:t>son los valores característicos de </a:t>
                </a:r>
                <a:r>
                  <a:rPr lang="es-MX" sz="2200" b="1" dirty="0" smtClean="0"/>
                  <a:t>A</a:t>
                </a:r>
                <a:r>
                  <a:rPr lang="es-MX" sz="2200" dirty="0" smtClean="0"/>
                  <a:t>. SI </a:t>
                </a:r>
                <a:r>
                  <a:rPr lang="es-MX" sz="2200" i="1" dirty="0" smtClean="0"/>
                  <a:t>C</a:t>
                </a:r>
                <a:r>
                  <a:rPr lang="es-MX" sz="2200" dirty="0" smtClean="0"/>
                  <a:t> es una matriz cuyas columnas son vectores característicos linealmente independientes de </a:t>
                </a:r>
                <a:r>
                  <a:rPr lang="es-MX" sz="2200" i="1" dirty="0" smtClean="0"/>
                  <a:t>A</a:t>
                </a:r>
                <a:r>
                  <a:rPr lang="es-MX" sz="2200" dirty="0" smtClean="0"/>
                  <a:t>. entonces  </a:t>
                </a:r>
              </a:p>
              <a:p>
                <a:pPr algn="just"/>
                <a:endParaRPr lang="es-MX" sz="2200" dirty="0"/>
              </a:p>
            </p:txBody>
          </p:sp>
        </mc:Choice>
        <mc:Fallback xmlns="">
          <p:sp>
            <p:nvSpPr>
              <p:cNvPr id="5" name="4 CuadroTexto"/>
              <p:cNvSpPr txBox="1">
                <a:spLocks noRot="1" noChangeAspect="1" noMove="1" noResize="1" noEditPoints="1" noAdjustHandles="1" noChangeArrowheads="1" noChangeShapeType="1" noTextEdit="1"/>
              </p:cNvSpPr>
              <p:nvPr/>
            </p:nvSpPr>
            <p:spPr>
              <a:xfrm>
                <a:off x="539552" y="1412776"/>
                <a:ext cx="7992888" cy="1446550"/>
              </a:xfrm>
              <a:prstGeom prst="rect">
                <a:avLst/>
              </a:prstGeom>
              <a:blipFill rotWithShape="1">
                <a:blip r:embed="rId2"/>
                <a:stretch>
                  <a:fillRect l="-992" t="-2532" r="-992"/>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6" name="5 CuadroTexto"/>
              <p:cNvSpPr txBox="1"/>
              <p:nvPr/>
            </p:nvSpPr>
            <p:spPr>
              <a:xfrm>
                <a:off x="3547899" y="2988856"/>
                <a:ext cx="1845249"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MX" sz="2400" b="0" i="1" smtClean="0">
                          <a:latin typeface="Cambria Math"/>
                        </a:rPr>
                        <m:t>𝐷</m:t>
                      </m:r>
                      <m:r>
                        <a:rPr lang="es-MX" sz="2400" b="0" i="1" smtClean="0">
                          <a:latin typeface="Cambria Math"/>
                        </a:rPr>
                        <m:t>=</m:t>
                      </m:r>
                      <m:sSup>
                        <m:sSupPr>
                          <m:ctrlPr>
                            <a:rPr lang="es-MX" sz="2400" b="0" i="1" smtClean="0">
                              <a:latin typeface="Cambria Math"/>
                            </a:rPr>
                          </m:ctrlPr>
                        </m:sSupPr>
                        <m:e>
                          <m:r>
                            <a:rPr lang="es-MX" sz="2400" b="0" i="1" smtClean="0">
                              <a:latin typeface="Cambria Math"/>
                            </a:rPr>
                            <m:t>𝐶</m:t>
                          </m:r>
                        </m:e>
                        <m:sup>
                          <m:r>
                            <a:rPr lang="es-MX" sz="2400" b="0" i="1" smtClean="0">
                              <a:latin typeface="Cambria Math"/>
                            </a:rPr>
                            <m:t>−1</m:t>
                          </m:r>
                        </m:sup>
                      </m:sSup>
                      <m:r>
                        <a:rPr lang="es-MX" sz="2400" b="0" i="1" smtClean="0">
                          <a:latin typeface="Cambria Math"/>
                        </a:rPr>
                        <m:t> </m:t>
                      </m:r>
                      <m:r>
                        <a:rPr lang="es-MX" sz="2400" b="0" i="1" smtClean="0">
                          <a:latin typeface="Cambria Math"/>
                        </a:rPr>
                        <m:t>𝐴𝐶</m:t>
                      </m:r>
                    </m:oMath>
                  </m:oMathPara>
                </a14:m>
                <a:endParaRPr lang="es-MX" sz="2400" dirty="0"/>
              </a:p>
            </p:txBody>
          </p:sp>
        </mc:Choice>
        <mc:Fallback xmlns="">
          <p:sp>
            <p:nvSpPr>
              <p:cNvPr id="6" name="5 CuadroTexto"/>
              <p:cNvSpPr txBox="1">
                <a:spLocks noRot="1" noChangeAspect="1" noMove="1" noResize="1" noEditPoints="1" noAdjustHandles="1" noChangeArrowheads="1" noChangeShapeType="1" noTextEdit="1"/>
              </p:cNvSpPr>
              <p:nvPr/>
            </p:nvSpPr>
            <p:spPr>
              <a:xfrm>
                <a:off x="3547899" y="2988856"/>
                <a:ext cx="1845249" cy="461665"/>
              </a:xfrm>
              <a:prstGeom prst="rect">
                <a:avLst/>
              </a:prstGeom>
              <a:blipFill rotWithShape="1">
                <a:blip r:embed="rId3"/>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2101764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a:r>
              <a:rPr lang="es-ES" sz="3600" dirty="0" smtClean="0"/>
              <a:t>Vectores y valores característicos </a:t>
            </a:r>
            <a:br>
              <a:rPr lang="es-ES" sz="3600" dirty="0" smtClean="0"/>
            </a:br>
            <a:endParaRPr lang="es-ES" sz="3600" dirty="0" smtClean="0"/>
          </a:p>
        </p:txBody>
      </p:sp>
      <p:sp>
        <p:nvSpPr>
          <p:cNvPr id="3" name="2 CuadroTexto"/>
          <p:cNvSpPr txBox="1"/>
          <p:nvPr/>
        </p:nvSpPr>
        <p:spPr>
          <a:xfrm>
            <a:off x="670706" y="1340768"/>
            <a:ext cx="7789725" cy="1508105"/>
          </a:xfrm>
          <a:prstGeom prst="rect">
            <a:avLst/>
          </a:prstGeom>
          <a:noFill/>
        </p:spPr>
        <p:txBody>
          <a:bodyPr wrap="square" rtlCol="0">
            <a:spAutoFit/>
          </a:bodyPr>
          <a:lstStyle/>
          <a:p>
            <a:pPr algn="just"/>
            <a:r>
              <a:rPr lang="es-MX" sz="2400" b="1" dirty="0" smtClean="0"/>
              <a:t>Matriz diagonalizable ortogonalmente</a:t>
            </a:r>
          </a:p>
          <a:p>
            <a:pPr algn="just"/>
            <a:endParaRPr lang="es-MX" sz="2400" b="1" dirty="0"/>
          </a:p>
          <a:p>
            <a:pPr algn="just"/>
            <a:r>
              <a:rPr lang="es-MX" sz="2200" dirty="0" smtClean="0"/>
              <a:t>Se dice que una matriz </a:t>
            </a:r>
            <a:r>
              <a:rPr lang="es-MX" sz="2200" b="1" i="1" dirty="0" smtClean="0"/>
              <a:t>A</a:t>
            </a:r>
            <a:r>
              <a:rPr lang="es-MX" sz="2200" dirty="0" smtClean="0"/>
              <a:t> de </a:t>
            </a:r>
            <a:r>
              <a:rPr lang="es-MX" sz="2200" b="1" i="1" dirty="0" smtClean="0"/>
              <a:t>n x n </a:t>
            </a:r>
            <a:r>
              <a:rPr lang="es-MX" sz="2200" dirty="0" smtClean="0"/>
              <a:t>es </a:t>
            </a:r>
            <a:r>
              <a:rPr lang="es-MX" sz="2200" b="1" dirty="0" smtClean="0"/>
              <a:t>diagonalizable ortogonalmente</a:t>
            </a:r>
            <a:r>
              <a:rPr lang="es-MX" sz="2200" dirty="0" smtClean="0"/>
              <a:t> si existe una matriz ortogonal </a:t>
            </a:r>
            <a:r>
              <a:rPr lang="es-MX" sz="2200" b="1" i="1" dirty="0" smtClean="0"/>
              <a:t>Q </a:t>
            </a:r>
            <a:r>
              <a:rPr lang="es-MX" sz="2200" dirty="0" smtClean="0"/>
              <a:t>tal que </a:t>
            </a:r>
            <a:endParaRPr lang="es-MX" sz="2200" dirty="0"/>
          </a:p>
        </p:txBody>
      </p:sp>
      <mc:AlternateContent xmlns:mc="http://schemas.openxmlformats.org/markup-compatibility/2006" xmlns:a14="http://schemas.microsoft.com/office/drawing/2010/main">
        <mc:Choice Requires="a14">
          <p:sp>
            <p:nvSpPr>
              <p:cNvPr id="6" name="5 CuadroTexto"/>
              <p:cNvSpPr txBox="1"/>
              <p:nvPr/>
            </p:nvSpPr>
            <p:spPr>
              <a:xfrm>
                <a:off x="3933536" y="3297198"/>
                <a:ext cx="126406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s-MX" i="1" smtClean="0">
                              <a:latin typeface="Cambria Math"/>
                            </a:rPr>
                          </m:ctrlPr>
                        </m:sSupPr>
                        <m:e>
                          <m:r>
                            <a:rPr lang="es-MX" b="0" i="1" smtClean="0">
                              <a:latin typeface="Cambria Math"/>
                            </a:rPr>
                            <m:t>𝑄</m:t>
                          </m:r>
                        </m:e>
                        <m:sup>
                          <m:r>
                            <a:rPr lang="es-MX" b="0" i="1" smtClean="0">
                              <a:latin typeface="Cambria Math"/>
                            </a:rPr>
                            <m:t>𝑡</m:t>
                          </m:r>
                        </m:sup>
                      </m:sSup>
                      <m:r>
                        <a:rPr lang="es-MX" b="0" i="1" smtClean="0">
                          <a:latin typeface="Cambria Math"/>
                        </a:rPr>
                        <m:t>𝐴𝑄</m:t>
                      </m:r>
                      <m:r>
                        <a:rPr lang="es-MX" b="0" i="1" smtClean="0">
                          <a:latin typeface="Cambria Math"/>
                        </a:rPr>
                        <m:t>=</m:t>
                      </m:r>
                      <m:r>
                        <a:rPr lang="es-MX" b="0" i="1" smtClean="0">
                          <a:latin typeface="Cambria Math"/>
                        </a:rPr>
                        <m:t>𝐷</m:t>
                      </m:r>
                    </m:oMath>
                  </m:oMathPara>
                </a14:m>
                <a:endParaRPr lang="es-MX" dirty="0"/>
              </a:p>
            </p:txBody>
          </p:sp>
        </mc:Choice>
        <mc:Fallback xmlns="">
          <p:sp>
            <p:nvSpPr>
              <p:cNvPr id="6" name="5 CuadroTexto"/>
              <p:cNvSpPr txBox="1">
                <a:spLocks noRot="1" noChangeAspect="1" noMove="1" noResize="1" noEditPoints="1" noAdjustHandles="1" noChangeArrowheads="1" noChangeShapeType="1" noTextEdit="1"/>
              </p:cNvSpPr>
              <p:nvPr/>
            </p:nvSpPr>
            <p:spPr>
              <a:xfrm>
                <a:off x="3933536" y="3297198"/>
                <a:ext cx="1264064" cy="369332"/>
              </a:xfrm>
              <a:prstGeom prst="rect">
                <a:avLst/>
              </a:prstGeom>
              <a:blipFill rotWithShape="1">
                <a:blip r:embed="rId2"/>
                <a:stretch>
                  <a:fillRect b="-10000"/>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7" name="6 CuadroTexto"/>
              <p:cNvSpPr txBox="1"/>
              <p:nvPr/>
            </p:nvSpPr>
            <p:spPr>
              <a:xfrm>
                <a:off x="670705" y="3904167"/>
                <a:ext cx="7789725" cy="923330"/>
              </a:xfrm>
              <a:prstGeom prst="rect">
                <a:avLst/>
              </a:prstGeom>
              <a:noFill/>
            </p:spPr>
            <p:txBody>
              <a:bodyPr wrap="square" rtlCol="0">
                <a:spAutoFit/>
              </a:bodyPr>
              <a:lstStyle/>
              <a:p>
                <a:pPr algn="just"/>
                <a:r>
                  <a:rPr lang="es-MX" dirty="0" smtClean="0"/>
                  <a:t>Donde:</a:t>
                </a:r>
              </a:p>
              <a:p>
                <a:pPr algn="just"/>
                <a:endParaRPr lang="es-MX" dirty="0" smtClean="0"/>
              </a:p>
              <a:p>
                <a:pPr algn="just"/>
                <a14:m>
                  <m:oMathPara xmlns:m="http://schemas.openxmlformats.org/officeDocument/2006/math">
                    <m:oMathParaPr>
                      <m:jc m:val="left"/>
                    </m:oMathParaPr>
                    <m:oMath xmlns:m="http://schemas.openxmlformats.org/officeDocument/2006/math">
                      <m:r>
                        <a:rPr lang="es-MX" b="0" i="1" smtClean="0">
                          <a:latin typeface="Cambria Math"/>
                        </a:rPr>
                        <m:t>𝐷</m:t>
                      </m:r>
                      <m:r>
                        <a:rPr lang="es-MX" b="0" i="1" smtClean="0">
                          <a:latin typeface="Cambria Math"/>
                        </a:rPr>
                        <m:t>=</m:t>
                      </m:r>
                      <m:d>
                        <m:dPr>
                          <m:ctrlPr>
                            <a:rPr lang="es-MX" b="0" i="1" smtClean="0">
                              <a:latin typeface="Cambria Math"/>
                            </a:rPr>
                          </m:ctrlPr>
                        </m:dPr>
                        <m:e>
                          <m:sSub>
                            <m:sSubPr>
                              <m:ctrlPr>
                                <a:rPr lang="es-MX" b="0" i="1" smtClean="0">
                                  <a:latin typeface="Cambria Math"/>
                                </a:rPr>
                              </m:ctrlPr>
                            </m:sSubPr>
                            <m:e>
                              <m:r>
                                <m:rPr>
                                  <m:sty m:val="p"/>
                                </m:rPr>
                                <a:rPr lang="el-GR" b="0" i="1" smtClean="0">
                                  <a:latin typeface="Cambria Math"/>
                                </a:rPr>
                                <m:t>λ</m:t>
                              </m:r>
                            </m:e>
                            <m:sub>
                              <m:r>
                                <a:rPr lang="es-MX" b="0" i="1" smtClean="0">
                                  <a:latin typeface="Cambria Math"/>
                                </a:rPr>
                                <m:t>1</m:t>
                              </m:r>
                            </m:sub>
                          </m:sSub>
                          <m:r>
                            <a:rPr lang="es-MX" b="0" i="1" smtClean="0">
                              <a:latin typeface="Cambria Math"/>
                            </a:rPr>
                            <m:t>,</m:t>
                          </m:r>
                          <m:sSub>
                            <m:sSubPr>
                              <m:ctrlPr>
                                <a:rPr lang="es-MX" i="1">
                                  <a:latin typeface="Cambria Math"/>
                                </a:rPr>
                              </m:ctrlPr>
                            </m:sSubPr>
                            <m:e>
                              <m:r>
                                <m:rPr>
                                  <m:sty m:val="p"/>
                                </m:rPr>
                                <a:rPr lang="el-GR" i="1">
                                  <a:latin typeface="Cambria Math"/>
                                </a:rPr>
                                <m:t>λ</m:t>
                              </m:r>
                            </m:e>
                            <m:sub>
                              <m:r>
                                <a:rPr lang="es-MX" b="0" i="1" smtClean="0">
                                  <a:latin typeface="Cambria Math"/>
                                </a:rPr>
                                <m:t>2</m:t>
                              </m:r>
                            </m:sub>
                          </m:sSub>
                          <m:r>
                            <a:rPr lang="es-MX" b="0" i="1" smtClean="0">
                              <a:latin typeface="Cambria Math"/>
                            </a:rPr>
                            <m:t>,…,</m:t>
                          </m:r>
                          <m:sSub>
                            <m:sSubPr>
                              <m:ctrlPr>
                                <a:rPr lang="es-MX" i="1">
                                  <a:latin typeface="Cambria Math"/>
                                </a:rPr>
                              </m:ctrlPr>
                            </m:sSubPr>
                            <m:e>
                              <m:r>
                                <m:rPr>
                                  <m:sty m:val="p"/>
                                </m:rPr>
                                <a:rPr lang="el-GR" i="1">
                                  <a:latin typeface="Cambria Math"/>
                                </a:rPr>
                                <m:t>λ</m:t>
                              </m:r>
                            </m:e>
                            <m:sub>
                              <m:r>
                                <a:rPr lang="es-MX" b="0" i="1" smtClean="0">
                                  <a:latin typeface="Cambria Math"/>
                                </a:rPr>
                                <m:t>𝑛</m:t>
                              </m:r>
                            </m:sub>
                          </m:sSub>
                        </m:e>
                      </m:d>
                      <m:r>
                        <a:rPr lang="es-MX" b="0" i="1" smtClean="0">
                          <a:latin typeface="Cambria Math"/>
                        </a:rPr>
                        <m:t>    </m:t>
                      </m:r>
                      <m:r>
                        <a:rPr lang="es-MX" b="0" i="1" smtClean="0">
                          <a:latin typeface="Cambria Math"/>
                        </a:rPr>
                        <m:t>𝑦</m:t>
                      </m:r>
                      <m:sSub>
                        <m:sSubPr>
                          <m:ctrlPr>
                            <a:rPr lang="es-MX" i="1">
                              <a:latin typeface="Cambria Math"/>
                            </a:rPr>
                          </m:ctrlPr>
                        </m:sSubPr>
                        <m:e>
                          <m:r>
                            <a:rPr lang="es-MX" b="0" i="1" smtClean="0">
                              <a:latin typeface="Cambria Math"/>
                            </a:rPr>
                            <m:t>   </m:t>
                          </m:r>
                          <m:r>
                            <a:rPr lang="es-MX" i="1">
                              <a:latin typeface="Cambria Math"/>
                            </a:rPr>
                            <m:t> </m:t>
                          </m:r>
                          <m:r>
                            <m:rPr>
                              <m:sty m:val="p"/>
                            </m:rPr>
                            <a:rPr lang="el-GR" i="1">
                              <a:latin typeface="Cambria Math"/>
                            </a:rPr>
                            <m:t>λ</m:t>
                          </m:r>
                        </m:e>
                        <m:sub>
                          <m:r>
                            <a:rPr lang="es-MX" i="1">
                              <a:latin typeface="Cambria Math"/>
                            </a:rPr>
                            <m:t>1</m:t>
                          </m:r>
                        </m:sub>
                      </m:sSub>
                      <m:r>
                        <a:rPr lang="es-MX" i="1">
                          <a:latin typeface="Cambria Math"/>
                        </a:rPr>
                        <m:t>,</m:t>
                      </m:r>
                      <m:sSub>
                        <m:sSubPr>
                          <m:ctrlPr>
                            <a:rPr lang="es-MX" i="1">
                              <a:latin typeface="Cambria Math"/>
                            </a:rPr>
                          </m:ctrlPr>
                        </m:sSubPr>
                        <m:e>
                          <m:r>
                            <m:rPr>
                              <m:sty m:val="p"/>
                            </m:rPr>
                            <a:rPr lang="el-GR" i="1">
                              <a:latin typeface="Cambria Math"/>
                            </a:rPr>
                            <m:t>λ</m:t>
                          </m:r>
                        </m:e>
                        <m:sub>
                          <m:r>
                            <a:rPr lang="es-MX" i="1">
                              <a:latin typeface="Cambria Math"/>
                            </a:rPr>
                            <m:t>2</m:t>
                          </m:r>
                        </m:sub>
                      </m:sSub>
                      <m:r>
                        <a:rPr lang="es-MX" i="1">
                          <a:latin typeface="Cambria Math"/>
                        </a:rPr>
                        <m:t>,…,</m:t>
                      </m:r>
                      <m:sSub>
                        <m:sSubPr>
                          <m:ctrlPr>
                            <a:rPr lang="es-MX" i="1">
                              <a:latin typeface="Cambria Math"/>
                            </a:rPr>
                          </m:ctrlPr>
                        </m:sSubPr>
                        <m:e>
                          <m:r>
                            <m:rPr>
                              <m:sty m:val="p"/>
                            </m:rPr>
                            <a:rPr lang="el-GR" i="1">
                              <a:latin typeface="Cambria Math"/>
                            </a:rPr>
                            <m:t>λ</m:t>
                          </m:r>
                        </m:e>
                        <m:sub>
                          <m:r>
                            <a:rPr lang="es-MX" i="1">
                              <a:latin typeface="Cambria Math"/>
                            </a:rPr>
                            <m:t>𝑛</m:t>
                          </m:r>
                        </m:sub>
                      </m:sSub>
                      <m:r>
                        <a:rPr lang="es-MX" b="0" i="0" smtClean="0">
                          <a:latin typeface="Cambria Math"/>
                        </a:rPr>
                        <m:t>  </m:t>
                      </m:r>
                      <m:r>
                        <m:rPr>
                          <m:sty m:val="p"/>
                        </m:rPr>
                        <a:rPr lang="es-MX" b="0" i="0" smtClean="0">
                          <a:latin typeface="Cambria Math"/>
                        </a:rPr>
                        <m:t>son</m:t>
                      </m:r>
                      <m:r>
                        <a:rPr lang="es-MX" b="0" i="0" smtClean="0">
                          <a:latin typeface="Cambria Math"/>
                        </a:rPr>
                        <m:t> </m:t>
                      </m:r>
                      <m:r>
                        <m:rPr>
                          <m:sty m:val="p"/>
                        </m:rPr>
                        <a:rPr lang="es-MX" b="0" i="0" smtClean="0">
                          <a:latin typeface="Cambria Math"/>
                        </a:rPr>
                        <m:t>valores</m:t>
                      </m:r>
                      <m:r>
                        <a:rPr lang="es-MX" b="0" i="0" smtClean="0">
                          <a:latin typeface="Cambria Math"/>
                        </a:rPr>
                        <m:t> </m:t>
                      </m:r>
                      <m:r>
                        <m:rPr>
                          <m:sty m:val="p"/>
                        </m:rPr>
                        <a:rPr lang="es-MX" b="0" i="0" smtClean="0">
                          <a:latin typeface="Cambria Math"/>
                        </a:rPr>
                        <m:t>caractristicos</m:t>
                      </m:r>
                      <m:r>
                        <a:rPr lang="es-MX" b="0" i="0" smtClean="0">
                          <a:latin typeface="Cambria Math"/>
                        </a:rPr>
                        <m:t> </m:t>
                      </m:r>
                      <m:r>
                        <m:rPr>
                          <m:sty m:val="p"/>
                        </m:rPr>
                        <a:rPr lang="es-MX" b="0" i="0" smtClean="0">
                          <a:latin typeface="Cambria Math"/>
                        </a:rPr>
                        <m:t>de</m:t>
                      </m:r>
                      <m:r>
                        <a:rPr lang="es-MX" b="0" i="0" smtClean="0">
                          <a:latin typeface="Cambria Math"/>
                        </a:rPr>
                        <m:t> </m:t>
                      </m:r>
                      <m:r>
                        <a:rPr lang="es-MX" b="0" i="1" smtClean="0">
                          <a:latin typeface="Cambria Math"/>
                        </a:rPr>
                        <m:t>𝐴</m:t>
                      </m:r>
                      <m:r>
                        <a:rPr lang="es-MX" b="0" i="0" smtClean="0">
                          <a:latin typeface="Cambria Math"/>
                        </a:rPr>
                        <m:t> </m:t>
                      </m:r>
                    </m:oMath>
                  </m:oMathPara>
                </a14:m>
                <a:endParaRPr lang="es-MX" dirty="0"/>
              </a:p>
            </p:txBody>
          </p:sp>
        </mc:Choice>
        <mc:Fallback xmlns="">
          <p:sp>
            <p:nvSpPr>
              <p:cNvPr id="7" name="6 CuadroTexto"/>
              <p:cNvSpPr txBox="1">
                <a:spLocks noRot="1" noChangeAspect="1" noMove="1" noResize="1" noEditPoints="1" noAdjustHandles="1" noChangeArrowheads="1" noChangeShapeType="1" noTextEdit="1"/>
              </p:cNvSpPr>
              <p:nvPr/>
            </p:nvSpPr>
            <p:spPr>
              <a:xfrm>
                <a:off x="670705" y="3904167"/>
                <a:ext cx="7789725" cy="923330"/>
              </a:xfrm>
              <a:prstGeom prst="rect">
                <a:avLst/>
              </a:prstGeom>
              <a:blipFill rotWithShape="1">
                <a:blip r:embed="rId3"/>
                <a:stretch>
                  <a:fillRect l="-626" t="-3289" b="-1316"/>
                </a:stretch>
              </a:blipFill>
            </p:spPr>
            <p:txBody>
              <a:bodyPr/>
              <a:lstStyle/>
              <a:p>
                <a:r>
                  <a:rPr lang="es-MX">
                    <a:noFill/>
                  </a:rPr>
                  <a:t> </a:t>
                </a:r>
              </a:p>
            </p:txBody>
          </p:sp>
        </mc:Fallback>
      </mc:AlternateContent>
    </p:spTree>
    <p:extLst>
      <p:ext uri="{BB962C8B-B14F-4D97-AF65-F5344CB8AC3E}">
        <p14:creationId xmlns:p14="http://schemas.microsoft.com/office/powerpoint/2010/main" val="1984203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14282" y="71414"/>
            <a:ext cx="8015288" cy="914400"/>
          </a:xfrm>
        </p:spPr>
        <p:txBody>
          <a:bodyPr/>
          <a:lstStyle/>
          <a:p>
            <a:pPr algn="l"/>
            <a:r>
              <a:rPr lang="es-ES" sz="3600" dirty="0" smtClean="0"/>
              <a:t>Vectores y valores característicos </a:t>
            </a:r>
            <a:br>
              <a:rPr lang="es-ES" sz="3600" dirty="0" smtClean="0"/>
            </a:br>
            <a:endParaRPr lang="es-ES" sz="3600" dirty="0" smtClean="0"/>
          </a:p>
        </p:txBody>
      </p:sp>
      <mc:AlternateContent xmlns:mc="http://schemas.openxmlformats.org/markup-compatibility/2006" xmlns:a14="http://schemas.microsoft.com/office/drawing/2010/main">
        <mc:Choice Requires="a14">
          <p:sp>
            <p:nvSpPr>
              <p:cNvPr id="5" name="4 CuadroTexto"/>
              <p:cNvSpPr txBox="1"/>
              <p:nvPr/>
            </p:nvSpPr>
            <p:spPr>
              <a:xfrm>
                <a:off x="611560" y="1380905"/>
                <a:ext cx="7848872" cy="3449855"/>
              </a:xfrm>
              <a:prstGeom prst="rect">
                <a:avLst/>
              </a:prstGeom>
              <a:noFill/>
            </p:spPr>
            <p:txBody>
              <a:bodyPr wrap="square" rtlCol="0">
                <a:spAutoFit/>
              </a:bodyPr>
              <a:lstStyle/>
              <a:p>
                <a:pPr algn="just"/>
                <a:r>
                  <a:rPr lang="es-MX" sz="2400" b="1" dirty="0" smtClean="0"/>
                  <a:t>Forma cuadrática </a:t>
                </a:r>
              </a:p>
              <a:p>
                <a:pPr algn="just"/>
                <a:endParaRPr lang="es-MX" sz="2400" b="1" dirty="0"/>
              </a:p>
              <a:p>
                <a:pPr algn="just"/>
                <a:r>
                  <a:rPr lang="es-MX" sz="2200" dirty="0" smtClean="0"/>
                  <a:t>Sea </a:t>
                </a:r>
                <a14:m>
                  <m:oMath xmlns:m="http://schemas.openxmlformats.org/officeDocument/2006/math">
                    <m:r>
                      <a:rPr lang="es-MX" sz="2200" b="0" i="1" smtClean="0">
                        <a:latin typeface="Cambria Math"/>
                      </a:rPr>
                      <m:t>𝑣</m:t>
                    </m:r>
                    <m:r>
                      <a:rPr lang="es-MX" sz="2200" b="0" i="1" smtClean="0">
                        <a:latin typeface="Cambria Math"/>
                      </a:rPr>
                      <m:t>=</m:t>
                    </m:r>
                    <m:d>
                      <m:dPr>
                        <m:ctrlPr>
                          <a:rPr lang="es-MX" sz="2200" b="0" i="1" smtClean="0">
                            <a:latin typeface="Cambria Math"/>
                          </a:rPr>
                        </m:ctrlPr>
                      </m:dPr>
                      <m:e>
                        <m:m>
                          <m:mPr>
                            <m:mcs>
                              <m:mc>
                                <m:mcPr>
                                  <m:count m:val="1"/>
                                  <m:mcJc m:val="center"/>
                                </m:mcPr>
                              </m:mc>
                            </m:mcs>
                            <m:ctrlPr>
                              <a:rPr lang="es-MX" sz="2200" b="0" i="1" smtClean="0">
                                <a:latin typeface="Cambria Math"/>
                              </a:rPr>
                            </m:ctrlPr>
                          </m:mPr>
                          <m:mr>
                            <m:e>
                              <m:sSub>
                                <m:sSubPr>
                                  <m:ctrlPr>
                                    <a:rPr lang="es-MX" sz="2200" b="0" i="1" smtClean="0">
                                      <a:latin typeface="Cambria Math"/>
                                    </a:rPr>
                                  </m:ctrlPr>
                                </m:sSubPr>
                                <m:e>
                                  <m:r>
                                    <a:rPr lang="es-MX" sz="2200" b="0" i="1" smtClean="0">
                                      <a:latin typeface="Cambria Math"/>
                                    </a:rPr>
                                    <m:t>𝑥</m:t>
                                  </m:r>
                                </m:e>
                                <m:sub>
                                  <m:r>
                                    <a:rPr lang="es-MX" sz="2200" b="0" i="1" smtClean="0">
                                      <a:latin typeface="Cambria Math"/>
                                    </a:rPr>
                                    <m:t>1</m:t>
                                  </m:r>
                                </m:sub>
                              </m:sSub>
                            </m:e>
                          </m:mr>
                          <m:mr>
                            <m:e>
                              <m:sSub>
                                <m:sSubPr>
                                  <m:ctrlPr>
                                    <a:rPr lang="es-MX" sz="2200" b="0" i="1" smtClean="0">
                                      <a:latin typeface="Cambria Math"/>
                                    </a:rPr>
                                  </m:ctrlPr>
                                </m:sSubPr>
                                <m:e>
                                  <m:r>
                                    <a:rPr lang="es-MX" sz="2200" b="0" i="1" smtClean="0">
                                      <a:latin typeface="Cambria Math"/>
                                    </a:rPr>
                                    <m:t>𝑥</m:t>
                                  </m:r>
                                </m:e>
                                <m:sub>
                                  <m:r>
                                    <a:rPr lang="es-MX" sz="2200" b="0" i="1" smtClean="0">
                                      <a:latin typeface="Cambria Math"/>
                                    </a:rPr>
                                    <m:t>2</m:t>
                                  </m:r>
                                </m:sub>
                              </m:sSub>
                            </m:e>
                          </m:mr>
                          <m:mr>
                            <m:e>
                              <m:m>
                                <m:mPr>
                                  <m:mcs>
                                    <m:mc>
                                      <m:mcPr>
                                        <m:count m:val="1"/>
                                        <m:mcJc m:val="center"/>
                                      </m:mcPr>
                                    </m:mc>
                                  </m:mcs>
                                  <m:ctrlPr>
                                    <a:rPr lang="es-MX" sz="2200" b="0" i="1" smtClean="0">
                                      <a:latin typeface="Cambria Math"/>
                                    </a:rPr>
                                  </m:ctrlPr>
                                </m:mPr>
                                <m:mr>
                                  <m:e>
                                    <m:r>
                                      <m:rPr>
                                        <m:brk m:alnAt="7"/>
                                      </m:rPr>
                                      <a:rPr lang="es-MX" sz="2200" b="0" i="1" smtClean="0">
                                        <a:latin typeface="Cambria Math"/>
                                      </a:rPr>
                                      <m:t>⋮</m:t>
                                    </m:r>
                                  </m:e>
                                </m:mr>
                                <m:mr>
                                  <m:e>
                                    <m:sSub>
                                      <m:sSubPr>
                                        <m:ctrlPr>
                                          <a:rPr lang="es-MX" sz="2200" b="0" i="1" smtClean="0">
                                            <a:latin typeface="Cambria Math"/>
                                          </a:rPr>
                                        </m:ctrlPr>
                                      </m:sSubPr>
                                      <m:e>
                                        <m:r>
                                          <a:rPr lang="es-MX" sz="2200" b="0" i="1" smtClean="0">
                                            <a:latin typeface="Cambria Math"/>
                                          </a:rPr>
                                          <m:t>𝑥</m:t>
                                        </m:r>
                                      </m:e>
                                      <m:sub>
                                        <m:r>
                                          <a:rPr lang="es-MX" sz="2200" b="0" i="1" smtClean="0">
                                            <a:latin typeface="Cambria Math"/>
                                          </a:rPr>
                                          <m:t>𝑛</m:t>
                                        </m:r>
                                      </m:sub>
                                    </m:sSub>
                                  </m:e>
                                </m:mr>
                              </m:m>
                            </m:e>
                          </m:mr>
                        </m:m>
                      </m:e>
                    </m:d>
                  </m:oMath>
                </a14:m>
                <a:r>
                  <a:rPr lang="es-MX" sz="2200" dirty="0" smtClean="0"/>
                  <a:t> y sea </a:t>
                </a:r>
                <a:r>
                  <a:rPr lang="es-MX" sz="2200" b="1" i="1" dirty="0" smtClean="0"/>
                  <a:t>A</a:t>
                </a:r>
                <a:r>
                  <a:rPr lang="es-MX" sz="2200" dirty="0" smtClean="0"/>
                  <a:t> una matriz simétrica de n x n. Entonces una </a:t>
                </a:r>
                <a:r>
                  <a:rPr lang="es-MX" sz="2200" b="1" dirty="0" smtClean="0"/>
                  <a:t>forma cuadrática </a:t>
                </a:r>
                <a:r>
                  <a:rPr lang="es-MX" sz="2200" dirty="0" smtClean="0"/>
                  <a:t>en </a:t>
                </a:r>
                <a14:m>
                  <m:oMath xmlns:m="http://schemas.openxmlformats.org/officeDocument/2006/math">
                    <m:sSub>
                      <m:sSubPr>
                        <m:ctrlPr>
                          <a:rPr lang="es-MX" sz="2200" i="1" smtClean="0">
                            <a:latin typeface="Cambria Math"/>
                          </a:rPr>
                        </m:ctrlPr>
                      </m:sSubPr>
                      <m:e>
                        <m:r>
                          <a:rPr lang="es-MX" sz="2200" b="0" i="1" smtClean="0">
                            <a:latin typeface="Cambria Math"/>
                          </a:rPr>
                          <m:t>𝑥</m:t>
                        </m:r>
                      </m:e>
                      <m:sub>
                        <m:r>
                          <a:rPr lang="es-MX" sz="2200" b="0" i="1" smtClean="0">
                            <a:latin typeface="Cambria Math"/>
                          </a:rPr>
                          <m:t>1</m:t>
                        </m:r>
                      </m:sub>
                    </m:sSub>
                    <m:r>
                      <a:rPr lang="es-MX" sz="2200" b="0" i="1" smtClean="0">
                        <a:latin typeface="Cambria Math"/>
                      </a:rPr>
                      <m:t>,</m:t>
                    </m:r>
                    <m:sSub>
                      <m:sSubPr>
                        <m:ctrlPr>
                          <a:rPr lang="es-MX" sz="2200" b="0" i="1" smtClean="0">
                            <a:latin typeface="Cambria Math"/>
                          </a:rPr>
                        </m:ctrlPr>
                      </m:sSubPr>
                      <m:e>
                        <m:r>
                          <a:rPr lang="es-MX" sz="2200" b="0" i="1" smtClean="0">
                            <a:latin typeface="Cambria Math"/>
                          </a:rPr>
                          <m:t>𝑥</m:t>
                        </m:r>
                      </m:e>
                      <m:sub>
                        <m:r>
                          <a:rPr lang="es-MX" sz="2200" b="0" i="1" smtClean="0">
                            <a:latin typeface="Cambria Math"/>
                          </a:rPr>
                          <m:t>2</m:t>
                        </m:r>
                      </m:sub>
                    </m:sSub>
                    <m:r>
                      <a:rPr lang="es-MX" sz="2200" b="0" i="1" smtClean="0">
                        <a:latin typeface="Cambria Math"/>
                      </a:rPr>
                      <m:t>,…,</m:t>
                    </m:r>
                    <m:sSub>
                      <m:sSubPr>
                        <m:ctrlPr>
                          <a:rPr lang="es-MX" sz="2200" b="0" i="1" smtClean="0">
                            <a:latin typeface="Cambria Math"/>
                          </a:rPr>
                        </m:ctrlPr>
                      </m:sSubPr>
                      <m:e>
                        <m:r>
                          <a:rPr lang="es-MX" sz="2200" b="0" i="1" smtClean="0">
                            <a:latin typeface="Cambria Math"/>
                          </a:rPr>
                          <m:t>𝑥</m:t>
                        </m:r>
                      </m:e>
                      <m:sub>
                        <m:r>
                          <a:rPr lang="es-MX" sz="2200" b="0" i="1" smtClean="0">
                            <a:latin typeface="Cambria Math"/>
                          </a:rPr>
                          <m:t>𝑛</m:t>
                        </m:r>
                      </m:sub>
                    </m:sSub>
                  </m:oMath>
                </a14:m>
                <a:r>
                  <a:rPr lang="es-MX" sz="2200" b="1" dirty="0" smtClean="0"/>
                  <a:t> </a:t>
                </a:r>
                <a:r>
                  <a:rPr lang="es-MX" sz="2200" dirty="0" smtClean="0"/>
                  <a:t>es una expresión de la forma</a:t>
                </a:r>
              </a:p>
              <a:p>
                <a:pPr algn="just"/>
                <a:endParaRPr lang="es-MX" sz="2200" dirty="0"/>
              </a:p>
              <a:p>
                <a:pPr algn="just"/>
                <a14:m>
                  <m:oMathPara xmlns:m="http://schemas.openxmlformats.org/officeDocument/2006/math">
                    <m:oMathParaPr>
                      <m:jc m:val="centerGroup"/>
                    </m:oMathParaPr>
                    <m:oMath xmlns:m="http://schemas.openxmlformats.org/officeDocument/2006/math">
                      <m:r>
                        <a:rPr lang="es-MX" sz="2200" b="0" i="1" smtClean="0">
                          <a:latin typeface="Cambria Math"/>
                        </a:rPr>
                        <m:t>𝐹</m:t>
                      </m:r>
                      <m:d>
                        <m:dPr>
                          <m:ctrlPr>
                            <a:rPr lang="es-MX" sz="2200" b="0" i="1" smtClean="0">
                              <a:latin typeface="Cambria Math"/>
                            </a:rPr>
                          </m:ctrlPr>
                        </m:dPr>
                        <m:e>
                          <m:sSub>
                            <m:sSubPr>
                              <m:ctrlPr>
                                <a:rPr lang="es-MX" sz="2200" i="1">
                                  <a:latin typeface="Cambria Math"/>
                                </a:rPr>
                              </m:ctrlPr>
                            </m:sSubPr>
                            <m:e>
                              <m:r>
                                <a:rPr lang="es-MX" sz="2200" i="1">
                                  <a:latin typeface="Cambria Math"/>
                                </a:rPr>
                                <m:t>𝑥</m:t>
                              </m:r>
                            </m:e>
                            <m:sub>
                              <m:r>
                                <a:rPr lang="es-MX" sz="2200" i="1">
                                  <a:latin typeface="Cambria Math"/>
                                </a:rPr>
                                <m:t>1</m:t>
                              </m:r>
                            </m:sub>
                          </m:sSub>
                          <m:r>
                            <a:rPr lang="es-MX" sz="2200" i="1">
                              <a:latin typeface="Cambria Math"/>
                            </a:rPr>
                            <m:t>,</m:t>
                          </m:r>
                          <m:sSub>
                            <m:sSubPr>
                              <m:ctrlPr>
                                <a:rPr lang="es-MX" sz="2200" i="1">
                                  <a:latin typeface="Cambria Math"/>
                                </a:rPr>
                              </m:ctrlPr>
                            </m:sSubPr>
                            <m:e>
                              <m:r>
                                <a:rPr lang="es-MX" sz="2200" i="1">
                                  <a:latin typeface="Cambria Math"/>
                                </a:rPr>
                                <m:t>𝑥</m:t>
                              </m:r>
                            </m:e>
                            <m:sub>
                              <m:r>
                                <a:rPr lang="es-MX" sz="2200" i="1">
                                  <a:latin typeface="Cambria Math"/>
                                </a:rPr>
                                <m:t>2</m:t>
                              </m:r>
                            </m:sub>
                          </m:sSub>
                          <m:r>
                            <a:rPr lang="es-MX" sz="2200" i="1">
                              <a:latin typeface="Cambria Math"/>
                            </a:rPr>
                            <m:t>,…,</m:t>
                          </m:r>
                          <m:sSub>
                            <m:sSubPr>
                              <m:ctrlPr>
                                <a:rPr lang="es-MX" sz="2200" i="1">
                                  <a:latin typeface="Cambria Math"/>
                                </a:rPr>
                              </m:ctrlPr>
                            </m:sSubPr>
                            <m:e>
                              <m:r>
                                <a:rPr lang="es-MX" sz="2200" i="1">
                                  <a:latin typeface="Cambria Math"/>
                                </a:rPr>
                                <m:t>𝑥</m:t>
                              </m:r>
                            </m:e>
                            <m:sub>
                              <m:r>
                                <a:rPr lang="es-MX" sz="2200" i="1">
                                  <a:latin typeface="Cambria Math"/>
                                </a:rPr>
                                <m:t>𝑛</m:t>
                              </m:r>
                            </m:sub>
                          </m:sSub>
                        </m:e>
                      </m:d>
                      <m:r>
                        <a:rPr lang="es-MX" sz="2200" b="0" i="0" smtClean="0">
                          <a:latin typeface="Cambria Math"/>
                        </a:rPr>
                        <m:t>=</m:t>
                      </m:r>
                      <m:r>
                        <m:rPr>
                          <m:sty m:val="p"/>
                        </m:rPr>
                        <a:rPr lang="es-MX" sz="2200" b="0" i="0" smtClean="0">
                          <a:latin typeface="Cambria Math"/>
                        </a:rPr>
                        <m:t>A</m:t>
                      </m:r>
                      <m:r>
                        <a:rPr lang="es-MX" sz="2200" b="0" i="1" smtClean="0">
                          <a:latin typeface="Cambria Math"/>
                        </a:rPr>
                        <m:t>𝑣</m:t>
                      </m:r>
                      <m:r>
                        <a:rPr lang="es-MX" sz="2200" b="0" i="1" smtClean="0">
                          <a:latin typeface="Cambria Math"/>
                          <a:ea typeface="Cambria Math"/>
                        </a:rPr>
                        <m:t>∙</m:t>
                      </m:r>
                      <m:r>
                        <a:rPr lang="es-MX" sz="2200" b="0" i="1" smtClean="0">
                          <a:latin typeface="Cambria Math"/>
                          <a:ea typeface="Cambria Math"/>
                        </a:rPr>
                        <m:t>𝑣</m:t>
                      </m:r>
                    </m:oMath>
                  </m:oMathPara>
                </a14:m>
                <a:endParaRPr lang="es-MX" sz="2200" dirty="0" smtClean="0"/>
              </a:p>
              <a:p>
                <a:pPr algn="just"/>
                <a:r>
                  <a:rPr lang="es-MX" sz="2200" b="1" dirty="0" smtClean="0"/>
                  <a:t>  </a:t>
                </a:r>
                <a:endParaRPr lang="es-MX" sz="2200" b="1" dirty="0"/>
              </a:p>
            </p:txBody>
          </p:sp>
        </mc:Choice>
        <mc:Fallback xmlns="">
          <p:sp>
            <p:nvSpPr>
              <p:cNvPr id="5" name="4 CuadroTexto"/>
              <p:cNvSpPr txBox="1">
                <a:spLocks noRot="1" noChangeAspect="1" noMove="1" noResize="1" noEditPoints="1" noAdjustHandles="1" noChangeArrowheads="1" noChangeShapeType="1" noTextEdit="1"/>
              </p:cNvSpPr>
              <p:nvPr/>
            </p:nvSpPr>
            <p:spPr>
              <a:xfrm>
                <a:off x="611560" y="1380905"/>
                <a:ext cx="7848872" cy="3449855"/>
              </a:xfrm>
              <a:prstGeom prst="rect">
                <a:avLst/>
              </a:prstGeom>
              <a:blipFill rotWithShape="1">
                <a:blip r:embed="rId2"/>
                <a:stretch>
                  <a:fillRect l="-1165" t="-1416" r="-1009"/>
                </a:stretch>
              </a:blipFill>
            </p:spPr>
            <p:txBody>
              <a:bodyPr/>
              <a:lstStyle/>
              <a:p>
                <a:r>
                  <a:rPr lang="es-MX">
                    <a:noFill/>
                  </a:rPr>
                  <a:t> </a:t>
                </a:r>
              </a:p>
            </p:txBody>
          </p:sp>
        </mc:Fallback>
      </mc:AlternateContent>
    </p:spTree>
    <p:extLst>
      <p:ext uri="{BB962C8B-B14F-4D97-AF65-F5344CB8AC3E}">
        <p14:creationId xmlns:p14="http://schemas.microsoft.com/office/powerpoint/2010/main" val="3625481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a:r>
              <a:rPr lang="es-ES" sz="3600" dirty="0" smtClean="0"/>
              <a:t>Vectores y valores característicos </a:t>
            </a:r>
            <a:br>
              <a:rPr lang="es-ES" sz="3600" dirty="0" smtClean="0"/>
            </a:br>
            <a:endParaRPr lang="es-ES" sz="3600" dirty="0" smtClean="0"/>
          </a:p>
        </p:txBody>
      </p:sp>
      <mc:AlternateContent xmlns:mc="http://schemas.openxmlformats.org/markup-compatibility/2006" xmlns:a14="http://schemas.microsoft.com/office/drawing/2010/main">
        <mc:Choice Requires="a14">
          <p:sp>
            <p:nvSpPr>
              <p:cNvPr id="3" name="2 CuadroTexto"/>
              <p:cNvSpPr txBox="1"/>
              <p:nvPr/>
            </p:nvSpPr>
            <p:spPr>
              <a:xfrm>
                <a:off x="653538" y="1323414"/>
                <a:ext cx="7950910" cy="5078313"/>
              </a:xfrm>
              <a:prstGeom prst="rect">
                <a:avLst/>
              </a:prstGeom>
              <a:noFill/>
            </p:spPr>
            <p:txBody>
              <a:bodyPr wrap="square" rtlCol="0">
                <a:spAutoFit/>
              </a:bodyPr>
              <a:lstStyle/>
              <a:p>
                <a:r>
                  <a:rPr lang="es-MX" sz="2400" b="1" dirty="0" smtClean="0"/>
                  <a:t>Ecuación cuadrática y forma cuadrática</a:t>
                </a:r>
              </a:p>
              <a:p>
                <a:endParaRPr lang="es-MX" sz="2400" b="1" dirty="0"/>
              </a:p>
              <a:p>
                <a:pPr marL="514350" indent="-514350" algn="just">
                  <a:buFont typeface="+mj-lt"/>
                  <a:buAutoNum type="romanUcPeriod"/>
                </a:pPr>
                <a:r>
                  <a:rPr lang="es-MX" sz="2200" dirty="0" smtClean="0"/>
                  <a:t>Una ecuación </a:t>
                </a:r>
                <a:r>
                  <a:rPr lang="es-MX" sz="2200" b="1" dirty="0" smtClean="0"/>
                  <a:t>cuadrática en dos variables sin términos lineales</a:t>
                </a:r>
                <a:r>
                  <a:rPr lang="es-MX" sz="2200" dirty="0" smtClean="0"/>
                  <a:t> es una ecuación de la forma</a:t>
                </a:r>
                <a:r>
                  <a:rPr lang="es-MX" sz="2400" b="1" dirty="0" smtClean="0"/>
                  <a:t> </a:t>
                </a:r>
              </a:p>
              <a:p>
                <a:pPr marL="514350" indent="-514350" algn="just">
                  <a:buFont typeface="+mj-lt"/>
                  <a:buAutoNum type="romanUcPeriod"/>
                </a:pPr>
                <a:endParaRPr lang="es-MX" sz="2400" b="1" dirty="0" smtClean="0"/>
              </a:p>
              <a:p>
                <a:pPr marL="514350" indent="-514350" algn="just">
                  <a:buFont typeface="+mj-lt"/>
                  <a:buAutoNum type="romanUcPeriod"/>
                </a:pPr>
                <a:endParaRPr lang="es-MX" sz="2400" b="1" dirty="0"/>
              </a:p>
              <a:p>
                <a:pPr marL="514350" indent="-514350" algn="just">
                  <a:buFont typeface="+mj-lt"/>
                  <a:buAutoNum type="romanUcPeriod"/>
                </a:pPr>
                <a:endParaRPr lang="es-MX" sz="2400" b="1" dirty="0" smtClean="0"/>
              </a:p>
              <a:p>
                <a:pPr marL="514350" indent="-514350" algn="just">
                  <a:buFont typeface="+mj-lt"/>
                  <a:buAutoNum type="romanUcPeriod"/>
                </a:pPr>
                <a:endParaRPr lang="es-MX" sz="2400" b="1" dirty="0"/>
              </a:p>
              <a:p>
                <a:pPr marL="514350" indent="-514350" algn="just">
                  <a:buFont typeface="+mj-lt"/>
                  <a:buAutoNum type="romanUcPeriod"/>
                </a:pPr>
                <a:endParaRPr lang="es-MX" sz="2400" b="1" dirty="0" smtClean="0"/>
              </a:p>
              <a:p>
                <a:pPr marL="514350" indent="-514350" algn="just">
                  <a:buFont typeface="+mj-lt"/>
                  <a:buAutoNum type="romanUcPeriod"/>
                </a:pPr>
                <a:r>
                  <a:rPr lang="es-MX" sz="2200" dirty="0" smtClean="0"/>
                  <a:t>Una </a:t>
                </a:r>
                <a:r>
                  <a:rPr lang="es-MX" sz="2200" b="1" dirty="0" smtClean="0"/>
                  <a:t>forma cuadrática en dos variables </a:t>
                </a:r>
                <a:r>
                  <a:rPr lang="es-MX" sz="2200" dirty="0" smtClean="0"/>
                  <a:t>es una expresión de la  forma </a:t>
                </a:r>
              </a:p>
              <a:p>
                <a:pPr marL="514350" indent="-514350" algn="just">
                  <a:buFont typeface="+mj-lt"/>
                  <a:buAutoNum type="romanUcPeriod"/>
                </a:pPr>
                <a:endParaRPr lang="es-MX" sz="2200" dirty="0"/>
              </a:p>
              <a:p>
                <a:pPr marL="514350" indent="-514350" algn="just">
                  <a:buFont typeface="+mj-lt"/>
                  <a:buAutoNum type="romanUcPeriod"/>
                </a:pPr>
                <a:endParaRPr lang="es-MX" sz="2200" dirty="0" smtClean="0"/>
              </a:p>
              <a:p>
                <a:pPr algn="just"/>
                <a:r>
                  <a:rPr lang="es-MX" sz="2200" dirty="0" smtClean="0"/>
                  <a:t>Donde </a:t>
                </a:r>
                <a14:m>
                  <m:oMath xmlns:m="http://schemas.openxmlformats.org/officeDocument/2006/math">
                    <m:d>
                      <m:dPr>
                        <m:begChr m:val="|"/>
                        <m:endChr m:val="|"/>
                        <m:ctrlPr>
                          <a:rPr lang="es-MX" sz="2200" i="1">
                            <a:latin typeface="Cambria Math"/>
                          </a:rPr>
                        </m:ctrlPr>
                      </m:dPr>
                      <m:e>
                        <m:r>
                          <a:rPr lang="es-MX" sz="2200" i="1">
                            <a:latin typeface="Cambria Math"/>
                          </a:rPr>
                          <m:t>𝑎</m:t>
                        </m:r>
                      </m:e>
                    </m:d>
                    <m:r>
                      <a:rPr lang="es-MX" sz="2200" i="1">
                        <a:latin typeface="Cambria Math"/>
                      </a:rPr>
                      <m:t>+</m:t>
                    </m:r>
                    <m:d>
                      <m:dPr>
                        <m:begChr m:val="|"/>
                        <m:endChr m:val="|"/>
                        <m:ctrlPr>
                          <a:rPr lang="es-MX" sz="2200" i="1">
                            <a:latin typeface="Cambria Math"/>
                          </a:rPr>
                        </m:ctrlPr>
                      </m:dPr>
                      <m:e>
                        <m:r>
                          <a:rPr lang="es-MX" sz="2200" i="1">
                            <a:latin typeface="Cambria Math"/>
                          </a:rPr>
                          <m:t>𝑏</m:t>
                        </m:r>
                      </m:e>
                    </m:d>
                    <m:r>
                      <a:rPr lang="es-MX" sz="2200" i="1">
                        <a:latin typeface="Cambria Math"/>
                      </a:rPr>
                      <m:t>+</m:t>
                    </m:r>
                    <m:d>
                      <m:dPr>
                        <m:begChr m:val="|"/>
                        <m:endChr m:val="|"/>
                        <m:ctrlPr>
                          <a:rPr lang="es-MX" sz="2200" i="1">
                            <a:latin typeface="Cambria Math"/>
                          </a:rPr>
                        </m:ctrlPr>
                      </m:dPr>
                      <m:e>
                        <m:r>
                          <a:rPr lang="es-MX" sz="2200" i="1">
                            <a:latin typeface="Cambria Math"/>
                          </a:rPr>
                          <m:t>𝑐</m:t>
                        </m:r>
                      </m:e>
                    </m:d>
                    <m:r>
                      <a:rPr lang="es-MX" sz="2200" i="1">
                        <a:latin typeface="Cambria Math"/>
                        <a:ea typeface="Cambria Math"/>
                      </a:rPr>
                      <m:t>≠0</m:t>
                    </m:r>
                  </m:oMath>
                </a14:m>
                <a:endParaRPr lang="es-MX" sz="2200" dirty="0" smtClean="0"/>
              </a:p>
            </p:txBody>
          </p:sp>
        </mc:Choice>
        <mc:Fallback xmlns="">
          <p:sp>
            <p:nvSpPr>
              <p:cNvPr id="3" name="2 CuadroTexto"/>
              <p:cNvSpPr txBox="1">
                <a:spLocks noRot="1" noChangeAspect="1" noMove="1" noResize="1" noEditPoints="1" noAdjustHandles="1" noChangeArrowheads="1" noChangeShapeType="1" noTextEdit="1"/>
              </p:cNvSpPr>
              <p:nvPr/>
            </p:nvSpPr>
            <p:spPr>
              <a:xfrm>
                <a:off x="653538" y="1323414"/>
                <a:ext cx="7950910" cy="5078313"/>
              </a:xfrm>
              <a:prstGeom prst="rect">
                <a:avLst/>
              </a:prstGeom>
              <a:blipFill rotWithShape="1">
                <a:blip r:embed="rId2"/>
                <a:stretch>
                  <a:fillRect l="-1150" t="-960" r="-1074" b="-1441"/>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7" name="6 CuadroTexto"/>
              <p:cNvSpPr txBox="1"/>
              <p:nvPr/>
            </p:nvSpPr>
            <p:spPr>
              <a:xfrm>
                <a:off x="653538" y="2996952"/>
                <a:ext cx="7950910" cy="1731243"/>
              </a:xfrm>
              <a:prstGeom prst="rect">
                <a:avLst/>
              </a:prstGeom>
              <a:noFill/>
            </p:spPr>
            <p:txBody>
              <a:bodyPr wrap="square" rtlCol="0">
                <a:spAutoFit/>
              </a:bodyPr>
              <a:lstStyle/>
              <a:p>
                <a:pPr algn="just"/>
                <a14:m>
                  <m:oMathPara xmlns:m="http://schemas.openxmlformats.org/officeDocument/2006/math">
                    <m:oMathParaPr>
                      <m:jc m:val="centerGroup"/>
                    </m:oMathParaPr>
                    <m:oMath xmlns:m="http://schemas.openxmlformats.org/officeDocument/2006/math">
                      <m:sSup>
                        <m:sSupPr>
                          <m:ctrlPr>
                            <a:rPr lang="es-MX" sz="2200" i="1" smtClean="0">
                              <a:latin typeface="Cambria Math"/>
                            </a:rPr>
                          </m:ctrlPr>
                        </m:sSupPr>
                        <m:e>
                          <m:r>
                            <m:rPr>
                              <m:sty m:val="p"/>
                            </m:rPr>
                            <a:rPr lang="es-MX" sz="2200">
                              <a:latin typeface="Cambria Math"/>
                            </a:rPr>
                            <m:t>ax</m:t>
                          </m:r>
                        </m:e>
                        <m:sup>
                          <m:r>
                            <a:rPr lang="es-MX" sz="2200">
                              <a:latin typeface="Cambria Math"/>
                            </a:rPr>
                            <m:t>2</m:t>
                          </m:r>
                        </m:sup>
                      </m:sSup>
                      <m:r>
                        <a:rPr lang="es-MX" sz="2200">
                          <a:latin typeface="Cambria Math"/>
                        </a:rPr>
                        <m:t>+</m:t>
                      </m:r>
                      <m:r>
                        <m:rPr>
                          <m:sty m:val="p"/>
                        </m:rPr>
                        <a:rPr lang="es-MX" sz="2200">
                          <a:latin typeface="Cambria Math"/>
                        </a:rPr>
                        <m:t>bxy</m:t>
                      </m:r>
                      <m:r>
                        <a:rPr lang="es-MX" sz="2200">
                          <a:latin typeface="Cambria Math"/>
                        </a:rPr>
                        <m:t>+</m:t>
                      </m:r>
                      <m:sSup>
                        <m:sSupPr>
                          <m:ctrlPr>
                            <a:rPr lang="es-MX" sz="2200" i="1">
                              <a:latin typeface="Cambria Math"/>
                            </a:rPr>
                          </m:ctrlPr>
                        </m:sSupPr>
                        <m:e>
                          <m:r>
                            <m:rPr>
                              <m:sty m:val="p"/>
                            </m:rPr>
                            <a:rPr lang="es-MX" sz="2200">
                              <a:latin typeface="Cambria Math"/>
                            </a:rPr>
                            <m:t>cy</m:t>
                          </m:r>
                        </m:e>
                        <m:sup>
                          <m:r>
                            <a:rPr lang="es-MX" sz="2200">
                              <a:latin typeface="Cambria Math"/>
                            </a:rPr>
                            <m:t>2</m:t>
                          </m:r>
                        </m:sup>
                      </m:sSup>
                      <m:r>
                        <a:rPr lang="es-MX" sz="2200">
                          <a:latin typeface="Cambria Math"/>
                        </a:rPr>
                        <m:t>=</m:t>
                      </m:r>
                      <m:r>
                        <m:rPr>
                          <m:sty m:val="p"/>
                        </m:rPr>
                        <a:rPr lang="es-MX" sz="2200">
                          <a:latin typeface="Cambria Math"/>
                        </a:rPr>
                        <m:t>d</m:t>
                      </m:r>
                    </m:oMath>
                  </m:oMathPara>
                </a14:m>
                <a:endParaRPr lang="es-MX" sz="2200" dirty="0" smtClean="0"/>
              </a:p>
              <a:p>
                <a:pPr algn="just"/>
                <a:endParaRPr lang="es-MX" sz="2200" dirty="0" smtClean="0"/>
              </a:p>
              <a:p>
                <a:pPr algn="just"/>
                <a:r>
                  <a:rPr lang="es-MX" sz="2200" dirty="0" smtClean="0"/>
                  <a:t>Donde </a:t>
                </a:r>
                <a14:m>
                  <m:oMath xmlns:m="http://schemas.openxmlformats.org/officeDocument/2006/math">
                    <m:d>
                      <m:dPr>
                        <m:begChr m:val="|"/>
                        <m:endChr m:val="|"/>
                        <m:ctrlPr>
                          <a:rPr lang="es-MX" sz="2200" i="1">
                            <a:latin typeface="Cambria Math"/>
                          </a:rPr>
                        </m:ctrlPr>
                      </m:dPr>
                      <m:e>
                        <m:r>
                          <a:rPr lang="es-MX" sz="2200" i="1">
                            <a:latin typeface="Cambria Math"/>
                          </a:rPr>
                          <m:t>𝑎</m:t>
                        </m:r>
                      </m:e>
                    </m:d>
                    <m:r>
                      <a:rPr lang="es-MX" sz="2200" i="1">
                        <a:latin typeface="Cambria Math"/>
                      </a:rPr>
                      <m:t>+</m:t>
                    </m:r>
                    <m:d>
                      <m:dPr>
                        <m:begChr m:val="|"/>
                        <m:endChr m:val="|"/>
                        <m:ctrlPr>
                          <a:rPr lang="es-MX" sz="2200" i="1">
                            <a:latin typeface="Cambria Math"/>
                          </a:rPr>
                        </m:ctrlPr>
                      </m:dPr>
                      <m:e>
                        <m:r>
                          <a:rPr lang="es-MX" sz="2200" i="1">
                            <a:latin typeface="Cambria Math"/>
                          </a:rPr>
                          <m:t>𝑏</m:t>
                        </m:r>
                      </m:e>
                    </m:d>
                    <m:r>
                      <a:rPr lang="es-MX" sz="2200" i="1">
                        <a:latin typeface="Cambria Math"/>
                      </a:rPr>
                      <m:t>+</m:t>
                    </m:r>
                    <m:d>
                      <m:dPr>
                        <m:begChr m:val="|"/>
                        <m:endChr m:val="|"/>
                        <m:ctrlPr>
                          <a:rPr lang="es-MX" sz="2200" i="1">
                            <a:latin typeface="Cambria Math"/>
                          </a:rPr>
                        </m:ctrlPr>
                      </m:dPr>
                      <m:e>
                        <m:r>
                          <a:rPr lang="es-MX" sz="2200" i="1">
                            <a:latin typeface="Cambria Math"/>
                          </a:rPr>
                          <m:t>𝑐</m:t>
                        </m:r>
                      </m:e>
                    </m:d>
                    <m:r>
                      <a:rPr lang="es-MX" sz="2200" i="1">
                        <a:latin typeface="Cambria Math"/>
                        <a:ea typeface="Cambria Math"/>
                      </a:rPr>
                      <m:t>≠0</m:t>
                    </m:r>
                  </m:oMath>
                </a14:m>
                <a:r>
                  <a:rPr lang="es-MX" sz="2200" dirty="0"/>
                  <a:t>. Esto es, al menos uno de los números a, b y c es diferente de cero </a:t>
                </a:r>
                <a:endParaRPr lang="es-MX" sz="2200" b="1" dirty="0"/>
              </a:p>
              <a:p>
                <a:pPr algn="just"/>
                <a:endParaRPr lang="es-MX" dirty="0"/>
              </a:p>
            </p:txBody>
          </p:sp>
        </mc:Choice>
        <mc:Fallback xmlns="">
          <p:sp>
            <p:nvSpPr>
              <p:cNvPr id="7" name="6 CuadroTexto"/>
              <p:cNvSpPr txBox="1">
                <a:spLocks noRot="1" noChangeAspect="1" noMove="1" noResize="1" noEditPoints="1" noAdjustHandles="1" noChangeArrowheads="1" noChangeShapeType="1" noTextEdit="1"/>
              </p:cNvSpPr>
              <p:nvPr/>
            </p:nvSpPr>
            <p:spPr>
              <a:xfrm>
                <a:off x="653538" y="2996952"/>
                <a:ext cx="7950910" cy="1731243"/>
              </a:xfrm>
              <a:prstGeom prst="rect">
                <a:avLst/>
              </a:prstGeom>
              <a:blipFill rotWithShape="1">
                <a:blip r:embed="rId3"/>
                <a:stretch>
                  <a:fillRect l="-920" r="-1074"/>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 name="8 CuadroTexto"/>
              <p:cNvSpPr txBox="1"/>
              <p:nvPr/>
            </p:nvSpPr>
            <p:spPr>
              <a:xfrm>
                <a:off x="3288106" y="5437034"/>
                <a:ext cx="3312189"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s-MX" sz="2200" b="0" i="0" smtClean="0">
                          <a:latin typeface="Cambria Math"/>
                        </a:rPr>
                        <m:t>F</m:t>
                      </m:r>
                      <m:d>
                        <m:dPr>
                          <m:ctrlPr>
                            <a:rPr lang="es-MX" sz="2200" b="0" i="1" smtClean="0">
                              <a:latin typeface="Cambria Math"/>
                            </a:rPr>
                          </m:ctrlPr>
                        </m:dPr>
                        <m:e>
                          <m:r>
                            <m:rPr>
                              <m:sty m:val="p"/>
                            </m:rPr>
                            <a:rPr lang="es-MX" sz="2200" b="0" i="0" smtClean="0">
                              <a:latin typeface="Cambria Math"/>
                            </a:rPr>
                            <m:t>x</m:t>
                          </m:r>
                          <m:r>
                            <a:rPr lang="es-MX" sz="2200" b="0" i="0" smtClean="0">
                              <a:latin typeface="Cambria Math"/>
                            </a:rPr>
                            <m:t>, </m:t>
                          </m:r>
                          <m:r>
                            <m:rPr>
                              <m:sty m:val="p"/>
                            </m:rPr>
                            <a:rPr lang="es-MX" sz="2200" b="0" i="0" smtClean="0">
                              <a:latin typeface="Cambria Math"/>
                            </a:rPr>
                            <m:t>y</m:t>
                          </m:r>
                        </m:e>
                      </m:d>
                      <m:r>
                        <a:rPr lang="es-MX" sz="2200" b="0" i="0" smtClean="0">
                          <a:latin typeface="Cambria Math"/>
                        </a:rPr>
                        <m:t>=</m:t>
                      </m:r>
                      <m:sSup>
                        <m:sSupPr>
                          <m:ctrlPr>
                            <a:rPr lang="es-MX" sz="2200" i="1">
                              <a:latin typeface="Cambria Math"/>
                            </a:rPr>
                          </m:ctrlPr>
                        </m:sSupPr>
                        <m:e>
                          <m:r>
                            <m:rPr>
                              <m:sty m:val="p"/>
                            </m:rPr>
                            <a:rPr lang="es-MX" sz="2200">
                              <a:latin typeface="Cambria Math"/>
                            </a:rPr>
                            <m:t>ax</m:t>
                          </m:r>
                        </m:e>
                        <m:sup>
                          <m:r>
                            <a:rPr lang="es-MX" sz="2200">
                              <a:latin typeface="Cambria Math"/>
                            </a:rPr>
                            <m:t>2</m:t>
                          </m:r>
                        </m:sup>
                      </m:sSup>
                      <m:r>
                        <a:rPr lang="es-MX" sz="2200">
                          <a:latin typeface="Cambria Math"/>
                        </a:rPr>
                        <m:t>+</m:t>
                      </m:r>
                      <m:r>
                        <m:rPr>
                          <m:sty m:val="p"/>
                        </m:rPr>
                        <a:rPr lang="es-MX" sz="2200">
                          <a:latin typeface="Cambria Math"/>
                        </a:rPr>
                        <m:t>bxy</m:t>
                      </m:r>
                      <m:r>
                        <a:rPr lang="es-MX" sz="2200">
                          <a:latin typeface="Cambria Math"/>
                        </a:rPr>
                        <m:t>+</m:t>
                      </m:r>
                      <m:sSup>
                        <m:sSupPr>
                          <m:ctrlPr>
                            <a:rPr lang="es-MX" sz="2200" i="1">
                              <a:latin typeface="Cambria Math"/>
                            </a:rPr>
                          </m:ctrlPr>
                        </m:sSupPr>
                        <m:e>
                          <m:r>
                            <m:rPr>
                              <m:sty m:val="p"/>
                            </m:rPr>
                            <a:rPr lang="es-MX" sz="2200">
                              <a:latin typeface="Cambria Math"/>
                            </a:rPr>
                            <m:t>cy</m:t>
                          </m:r>
                        </m:e>
                        <m:sup>
                          <m:r>
                            <a:rPr lang="es-MX" sz="2200">
                              <a:latin typeface="Cambria Math"/>
                            </a:rPr>
                            <m:t>2</m:t>
                          </m:r>
                        </m:sup>
                      </m:sSup>
                    </m:oMath>
                  </m:oMathPara>
                </a14:m>
                <a:endParaRPr lang="es-MX" sz="2200" dirty="0"/>
              </a:p>
            </p:txBody>
          </p:sp>
        </mc:Choice>
        <mc:Fallback xmlns="">
          <p:sp>
            <p:nvSpPr>
              <p:cNvPr id="9" name="8 CuadroTexto"/>
              <p:cNvSpPr txBox="1">
                <a:spLocks noRot="1" noChangeAspect="1" noMove="1" noResize="1" noEditPoints="1" noAdjustHandles="1" noChangeArrowheads="1" noChangeShapeType="1" noTextEdit="1"/>
              </p:cNvSpPr>
              <p:nvPr/>
            </p:nvSpPr>
            <p:spPr>
              <a:xfrm>
                <a:off x="3288106" y="5437034"/>
                <a:ext cx="3312189" cy="430887"/>
              </a:xfrm>
              <a:prstGeom prst="rect">
                <a:avLst/>
              </a:prstGeom>
              <a:blipFill rotWithShape="1">
                <a:blip r:embed="rId4"/>
                <a:stretch>
                  <a:fillRect b="-15493"/>
                </a:stretch>
              </a:blipFill>
            </p:spPr>
            <p:txBody>
              <a:bodyPr/>
              <a:lstStyle/>
              <a:p>
                <a:r>
                  <a:rPr lang="es-MX">
                    <a:noFill/>
                  </a:rPr>
                  <a:t> </a:t>
                </a:r>
              </a:p>
            </p:txBody>
          </p:sp>
        </mc:Fallback>
      </mc:AlternateContent>
    </p:spTree>
    <p:extLst>
      <p:ext uri="{BB962C8B-B14F-4D97-AF65-F5344CB8AC3E}">
        <p14:creationId xmlns:p14="http://schemas.microsoft.com/office/powerpoint/2010/main" val="1671116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14282" y="71414"/>
            <a:ext cx="8015288" cy="914400"/>
          </a:xfrm>
        </p:spPr>
        <p:txBody>
          <a:bodyPr/>
          <a:lstStyle/>
          <a:p>
            <a:pPr algn="l"/>
            <a:r>
              <a:rPr lang="es-ES" sz="3600" dirty="0" smtClean="0"/>
              <a:t>Vectores y valores característicos </a:t>
            </a:r>
            <a:br>
              <a:rPr lang="es-ES" sz="3600" dirty="0" smtClean="0"/>
            </a:br>
            <a:endParaRPr lang="es-ES" sz="3600" dirty="0" smtClean="0"/>
          </a:p>
        </p:txBody>
      </p:sp>
      <mc:AlternateContent xmlns:mc="http://schemas.openxmlformats.org/markup-compatibility/2006" xmlns:a14="http://schemas.microsoft.com/office/drawing/2010/main">
        <mc:Choice Requires="a14">
          <p:sp>
            <p:nvSpPr>
              <p:cNvPr id="5" name="4 CuadroTexto"/>
              <p:cNvSpPr txBox="1"/>
              <p:nvPr/>
            </p:nvSpPr>
            <p:spPr>
              <a:xfrm>
                <a:off x="683568" y="1338999"/>
                <a:ext cx="7848872" cy="3908762"/>
              </a:xfrm>
              <a:prstGeom prst="rect">
                <a:avLst/>
              </a:prstGeom>
              <a:noFill/>
            </p:spPr>
            <p:txBody>
              <a:bodyPr wrap="square" rtlCol="0">
                <a:spAutoFit/>
              </a:bodyPr>
              <a:lstStyle/>
              <a:p>
                <a:pPr algn="just"/>
                <a:r>
                  <a:rPr lang="es-MX" sz="2400" b="1" dirty="0" smtClean="0"/>
                  <a:t>Teorema de Cayley-Hamilton</a:t>
                </a:r>
              </a:p>
              <a:p>
                <a:pPr algn="just"/>
                <a:endParaRPr lang="es-MX" sz="2200" dirty="0" smtClean="0"/>
              </a:p>
              <a:p>
                <a:pPr algn="just"/>
                <a:r>
                  <a:rPr lang="es-MX" sz="2200" dirty="0" smtClean="0"/>
                  <a:t>Toda matriz cuadrada satisface su propia ecuación característica. Es decir, si </a:t>
                </a:r>
                <a14:m>
                  <m:oMath xmlns:m="http://schemas.openxmlformats.org/officeDocument/2006/math">
                    <m:r>
                      <a:rPr lang="es-MX" sz="2200" b="0" i="1" smtClean="0">
                        <a:latin typeface="Cambria Math"/>
                      </a:rPr>
                      <m:t>𝑝</m:t>
                    </m:r>
                    <m:d>
                      <m:dPr>
                        <m:ctrlPr>
                          <a:rPr lang="es-MX" sz="2200" b="0" i="1" smtClean="0">
                            <a:latin typeface="Cambria Math"/>
                          </a:rPr>
                        </m:ctrlPr>
                      </m:dPr>
                      <m:e>
                        <m:r>
                          <m:rPr>
                            <m:sty m:val="p"/>
                          </m:rPr>
                          <a:rPr lang="el-GR" sz="2200" b="0" i="1" smtClean="0">
                            <a:latin typeface="Cambria Math"/>
                          </a:rPr>
                          <m:t>λ</m:t>
                        </m:r>
                      </m:e>
                    </m:d>
                    <m:r>
                      <a:rPr lang="es-MX" sz="2200" b="0" i="1" smtClean="0">
                        <a:latin typeface="Cambria Math"/>
                      </a:rPr>
                      <m:t>=0</m:t>
                    </m:r>
                  </m:oMath>
                </a14:m>
                <a:r>
                  <a:rPr lang="es-MX" sz="2400" b="1" dirty="0" smtClean="0"/>
                  <a:t> </a:t>
                </a:r>
                <a:r>
                  <a:rPr lang="es-MX" sz="2200" dirty="0" smtClean="0"/>
                  <a:t>es la ecuación característica de </a:t>
                </a:r>
                <a:r>
                  <a:rPr lang="es-MX" sz="2200" b="1" i="1" dirty="0" smtClean="0"/>
                  <a:t>A,</a:t>
                </a:r>
                <a:r>
                  <a:rPr lang="es-MX" sz="2200" dirty="0" smtClean="0"/>
                  <a:t> entonces </a:t>
                </a:r>
                <a14:m>
                  <m:oMath xmlns:m="http://schemas.openxmlformats.org/officeDocument/2006/math">
                    <m:r>
                      <a:rPr lang="es-MX" sz="2200" b="0" i="1" smtClean="0">
                        <a:latin typeface="Cambria Math"/>
                      </a:rPr>
                      <m:t>𝑝</m:t>
                    </m:r>
                    <m:d>
                      <m:dPr>
                        <m:ctrlPr>
                          <a:rPr lang="es-MX" sz="2200" b="0" i="1" smtClean="0">
                            <a:latin typeface="Cambria Math"/>
                          </a:rPr>
                        </m:ctrlPr>
                      </m:dPr>
                      <m:e>
                        <m:r>
                          <a:rPr lang="es-MX" sz="2200" b="0" i="1" smtClean="0">
                            <a:latin typeface="Cambria Math"/>
                          </a:rPr>
                          <m:t>𝐴</m:t>
                        </m:r>
                      </m:e>
                    </m:d>
                    <m:r>
                      <a:rPr lang="es-MX" sz="2200" b="0" i="1" smtClean="0">
                        <a:latin typeface="Cambria Math"/>
                      </a:rPr>
                      <m:t>=0</m:t>
                    </m:r>
                  </m:oMath>
                </a14:m>
                <a:endParaRPr lang="es-MX" sz="2200" b="0" dirty="0" smtClean="0"/>
              </a:p>
              <a:p>
                <a:pPr algn="just"/>
                <a:endParaRPr lang="es-MX" sz="2200" dirty="0" smtClean="0"/>
              </a:p>
              <a:p>
                <a:pPr algn="just"/>
                <a:r>
                  <a:rPr lang="es-MX" sz="2200" dirty="0" smtClean="0"/>
                  <a:t>Se tiene </a:t>
                </a:r>
              </a:p>
              <a:p>
                <a:pPr algn="just"/>
                <a:endParaRPr lang="es-MX" sz="2200" dirty="0" smtClean="0"/>
              </a:p>
              <a:p>
                <a:pPr algn="just"/>
                <a:endParaRPr lang="es-MX" sz="2200" dirty="0" smtClean="0"/>
              </a:p>
              <a:p>
                <a:pPr algn="just"/>
                <a:endParaRPr lang="es-MX" sz="2200" dirty="0" smtClean="0"/>
              </a:p>
              <a:p>
                <a:pPr algn="just"/>
                <a:endParaRPr lang="es-MX" sz="2400" b="1" dirty="0"/>
              </a:p>
            </p:txBody>
          </p:sp>
        </mc:Choice>
        <mc:Fallback xmlns="">
          <p:sp>
            <p:nvSpPr>
              <p:cNvPr id="5" name="4 CuadroTexto"/>
              <p:cNvSpPr txBox="1">
                <a:spLocks noRot="1" noChangeAspect="1" noMove="1" noResize="1" noEditPoints="1" noAdjustHandles="1" noChangeArrowheads="1" noChangeShapeType="1" noTextEdit="1"/>
              </p:cNvSpPr>
              <p:nvPr/>
            </p:nvSpPr>
            <p:spPr>
              <a:xfrm>
                <a:off x="683568" y="1338999"/>
                <a:ext cx="7848872" cy="3908762"/>
              </a:xfrm>
              <a:prstGeom prst="rect">
                <a:avLst/>
              </a:prstGeom>
              <a:blipFill rotWithShape="1">
                <a:blip r:embed="rId2"/>
                <a:stretch>
                  <a:fillRect l="-1165" t="-1248" r="-1009"/>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6" name="5 CuadroTexto"/>
              <p:cNvSpPr txBox="1"/>
              <p:nvPr/>
            </p:nvSpPr>
            <p:spPr>
              <a:xfrm>
                <a:off x="2275469" y="3847073"/>
                <a:ext cx="4854919" cy="136601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MX" b="0" i="1" smtClean="0">
                          <a:latin typeface="Cambria Math"/>
                        </a:rPr>
                        <m:t>𝑝</m:t>
                      </m:r>
                      <m:d>
                        <m:dPr>
                          <m:ctrlPr>
                            <a:rPr lang="es-MX" b="0" i="1" smtClean="0">
                              <a:latin typeface="Cambria Math"/>
                            </a:rPr>
                          </m:ctrlPr>
                        </m:dPr>
                        <m:e>
                          <m:r>
                            <m:rPr>
                              <m:sty m:val="p"/>
                            </m:rPr>
                            <a:rPr lang="el-GR" b="0" i="1" smtClean="0">
                              <a:latin typeface="Cambria Math"/>
                            </a:rPr>
                            <m:t>λ</m:t>
                          </m:r>
                        </m:e>
                      </m:d>
                      <m:r>
                        <a:rPr lang="es-MX" b="0" i="1" smtClean="0">
                          <a:latin typeface="Cambria Math"/>
                        </a:rPr>
                        <m:t>=</m:t>
                      </m:r>
                      <m:func>
                        <m:funcPr>
                          <m:ctrlPr>
                            <a:rPr lang="es-MX" b="0" i="1" smtClean="0">
                              <a:latin typeface="Cambria Math"/>
                            </a:rPr>
                          </m:ctrlPr>
                        </m:funcPr>
                        <m:fName>
                          <m:r>
                            <m:rPr>
                              <m:sty m:val="p"/>
                            </m:rPr>
                            <a:rPr lang="es-MX" b="0" i="0" smtClean="0">
                              <a:latin typeface="Cambria Math"/>
                            </a:rPr>
                            <m:t>det</m:t>
                          </m:r>
                        </m:fName>
                        <m:e>
                          <m:d>
                            <m:dPr>
                              <m:ctrlPr>
                                <a:rPr lang="es-MX" b="0" i="1" smtClean="0">
                                  <a:latin typeface="Cambria Math"/>
                                </a:rPr>
                              </m:ctrlPr>
                            </m:dPr>
                            <m:e>
                              <m:r>
                                <a:rPr lang="es-MX" b="0" i="1" smtClean="0">
                                  <a:latin typeface="Cambria Math"/>
                                </a:rPr>
                                <m:t>𝐴</m:t>
                              </m:r>
                              <m:r>
                                <a:rPr lang="es-MX" b="0" i="1" smtClean="0">
                                  <a:latin typeface="Cambria Math"/>
                                </a:rPr>
                                <m:t>−</m:t>
                              </m:r>
                              <m:r>
                                <m:rPr>
                                  <m:sty m:val="p"/>
                                </m:rPr>
                                <a:rPr lang="el-GR" b="0" i="1" smtClean="0">
                                  <a:latin typeface="Cambria Math"/>
                                </a:rPr>
                                <m:t>λ</m:t>
                              </m:r>
                              <m:r>
                                <a:rPr lang="es-MX" b="0" i="1" smtClean="0">
                                  <a:latin typeface="Cambria Math"/>
                                </a:rPr>
                                <m:t>𝐼</m:t>
                              </m:r>
                            </m:e>
                          </m:d>
                        </m:e>
                      </m:func>
                      <m:r>
                        <a:rPr lang="es-MX" b="0" i="1" smtClean="0">
                          <a:latin typeface="Cambria Math"/>
                        </a:rPr>
                        <m:t>=</m:t>
                      </m:r>
                      <m:d>
                        <m:dPr>
                          <m:begChr m:val="|"/>
                          <m:endChr m:val="|"/>
                          <m:ctrlPr>
                            <a:rPr lang="es-MX" b="0" i="1" smtClean="0">
                              <a:latin typeface="Cambria Math"/>
                            </a:rPr>
                          </m:ctrlPr>
                        </m:dPr>
                        <m:e>
                          <m:m>
                            <m:mPr>
                              <m:mcs>
                                <m:mc>
                                  <m:mcPr>
                                    <m:count m:val="1"/>
                                    <m:mcJc m:val="center"/>
                                  </m:mcPr>
                                </m:mc>
                              </m:mcs>
                              <m:ctrlPr>
                                <a:rPr lang="es-MX" i="1">
                                  <a:latin typeface="Cambria Math"/>
                                </a:rPr>
                              </m:ctrlPr>
                            </m:mPr>
                            <m:mr>
                              <m:e>
                                <m:m>
                                  <m:mPr>
                                    <m:mcs>
                                      <m:mc>
                                        <m:mcPr>
                                          <m:count m:val="2"/>
                                          <m:mcJc m:val="center"/>
                                        </m:mcPr>
                                      </m:mc>
                                    </m:mcs>
                                    <m:ctrlPr>
                                      <a:rPr lang="es-MX" i="1">
                                        <a:latin typeface="Cambria Math"/>
                                      </a:rPr>
                                    </m:ctrlPr>
                                  </m:mPr>
                                  <m:mr>
                                    <m:e>
                                      <m:sSubSup>
                                        <m:sSubSupPr>
                                          <m:ctrlPr>
                                            <a:rPr lang="es-MX" i="1" smtClean="0">
                                              <a:latin typeface="Cambria Math"/>
                                            </a:rPr>
                                          </m:ctrlPr>
                                        </m:sSubSupPr>
                                        <m:e>
                                          <m:sSubSup>
                                            <m:sSubSupPr>
                                              <m:ctrlPr>
                                                <a:rPr lang="es-MX" i="1" smtClean="0">
                                                  <a:latin typeface="Cambria Math"/>
                                                </a:rPr>
                                              </m:ctrlPr>
                                            </m:sSubSupPr>
                                            <m:e>
                                              <m:r>
                                                <a:rPr lang="es-MX" b="0" i="1" smtClean="0">
                                                  <a:latin typeface="Cambria Math"/>
                                                </a:rPr>
                                                <m:t>𝑎</m:t>
                                              </m:r>
                                            </m:e>
                                            <m:sub>
                                              <m:r>
                                                <a:rPr lang="es-MX" b="0" i="1" smtClean="0">
                                                  <a:latin typeface="Cambria Math"/>
                                                </a:rPr>
                                                <m:t>11</m:t>
                                              </m:r>
                                            </m:sub>
                                            <m:sup/>
                                          </m:sSubSup>
                                        </m:e>
                                        <m:sub/>
                                        <m:sup>
                                          <m:r>
                                            <a:rPr lang="es-MX" b="0" i="1" smtClean="0">
                                              <a:latin typeface="Cambria Math"/>
                                            </a:rPr>
                                            <m:t>−</m:t>
                                          </m:r>
                                          <m:r>
                                            <m:rPr>
                                              <m:sty m:val="p"/>
                                            </m:rPr>
                                            <a:rPr lang="el-GR" b="0" i="1" smtClean="0">
                                              <a:latin typeface="Cambria Math"/>
                                            </a:rPr>
                                            <m:t>λ</m:t>
                                          </m:r>
                                        </m:sup>
                                      </m:sSubSup>
                                    </m:e>
                                    <m:e>
                                      <m:m>
                                        <m:mPr>
                                          <m:mcs>
                                            <m:mc>
                                              <m:mcPr>
                                                <m:count m:val="2"/>
                                                <m:mcJc m:val="center"/>
                                              </m:mcPr>
                                            </m:mc>
                                          </m:mcs>
                                          <m:ctrlPr>
                                            <a:rPr lang="es-MX" i="1">
                                              <a:latin typeface="Cambria Math"/>
                                            </a:rPr>
                                          </m:ctrlPr>
                                        </m:mPr>
                                        <m:mr>
                                          <m:e>
                                            <m:sSub>
                                              <m:sSubPr>
                                                <m:ctrlPr>
                                                  <a:rPr lang="es-MX" i="1" smtClean="0">
                                                    <a:latin typeface="Cambria Math"/>
                                                  </a:rPr>
                                                </m:ctrlPr>
                                              </m:sSubPr>
                                              <m:e>
                                                <m:r>
                                                  <a:rPr lang="es-MX" b="0" i="1" smtClean="0">
                                                    <a:latin typeface="Cambria Math"/>
                                                  </a:rPr>
                                                  <m:t>𝑎</m:t>
                                                </m:r>
                                              </m:e>
                                              <m:sub>
                                                <m:r>
                                                  <a:rPr lang="es-MX" b="0" i="1" smtClean="0">
                                                    <a:latin typeface="Cambria Math"/>
                                                  </a:rPr>
                                                  <m:t>12</m:t>
                                                </m:r>
                                              </m:sub>
                                            </m:sSub>
                                          </m:e>
                                          <m:e>
                                            <m:m>
                                              <m:mPr>
                                                <m:mcs>
                                                  <m:mc>
                                                    <m:mcPr>
                                                      <m:count m:val="2"/>
                                                      <m:mcJc m:val="center"/>
                                                    </m:mcPr>
                                                  </m:mc>
                                                </m:mcs>
                                                <m:ctrlPr>
                                                  <a:rPr lang="es-MX" i="1">
                                                    <a:latin typeface="Cambria Math"/>
                                                  </a:rPr>
                                                </m:ctrlPr>
                                              </m:mPr>
                                              <m:mr>
                                                <m:e>
                                                  <m:r>
                                                    <m:rPr>
                                                      <m:brk m:alnAt="7"/>
                                                    </m:rPr>
                                                    <a:rPr lang="es-MX" i="1" smtClean="0">
                                                      <a:latin typeface="Cambria Math"/>
                                                    </a:rPr>
                                                    <m:t>⋯</m:t>
                                                  </m:r>
                                                </m:e>
                                                <m:e>
                                                  <m:sSub>
                                                    <m:sSubPr>
                                                      <m:ctrlPr>
                                                        <a:rPr lang="es-MX" i="1" smtClean="0">
                                                          <a:latin typeface="Cambria Math"/>
                                                        </a:rPr>
                                                      </m:ctrlPr>
                                                    </m:sSubPr>
                                                    <m:e>
                                                      <m:r>
                                                        <a:rPr lang="es-MX" b="0" i="1" smtClean="0">
                                                          <a:latin typeface="Cambria Math"/>
                                                        </a:rPr>
                                                        <m:t>𝑎</m:t>
                                                      </m:r>
                                                    </m:e>
                                                    <m:sub>
                                                      <m:r>
                                                        <a:rPr lang="es-MX" b="0" i="1" smtClean="0">
                                                          <a:latin typeface="Cambria Math"/>
                                                        </a:rPr>
                                                        <m:t>1</m:t>
                                                      </m:r>
                                                      <m:r>
                                                        <a:rPr lang="es-MX" b="0" i="1" smtClean="0">
                                                          <a:latin typeface="Cambria Math"/>
                                                        </a:rPr>
                                                        <m:t>𝑛</m:t>
                                                      </m:r>
                                                    </m:sub>
                                                  </m:sSub>
                                                </m:e>
                                              </m:mr>
                                            </m:m>
                                          </m:e>
                                        </m:mr>
                                      </m:m>
                                    </m:e>
                                  </m:mr>
                                </m:m>
                              </m:e>
                            </m:mr>
                            <m:mr>
                              <m:e>
                                <m:m>
                                  <m:mPr>
                                    <m:mcs>
                                      <m:mc>
                                        <m:mcPr>
                                          <m:count m:val="2"/>
                                          <m:mcJc m:val="center"/>
                                        </m:mcPr>
                                      </m:mc>
                                    </m:mcs>
                                    <m:ctrlPr>
                                      <a:rPr lang="es-MX" i="1">
                                        <a:latin typeface="Cambria Math"/>
                                      </a:rPr>
                                    </m:ctrlPr>
                                  </m:mPr>
                                  <m:mr>
                                    <m:e>
                                      <m:sSub>
                                        <m:sSubPr>
                                          <m:ctrlPr>
                                            <a:rPr lang="es-MX" i="1" smtClean="0">
                                              <a:latin typeface="Cambria Math"/>
                                            </a:rPr>
                                          </m:ctrlPr>
                                        </m:sSubPr>
                                        <m:e>
                                          <m:r>
                                            <a:rPr lang="es-MX" b="0" i="1" smtClean="0">
                                              <a:latin typeface="Cambria Math"/>
                                            </a:rPr>
                                            <m:t>𝑎</m:t>
                                          </m:r>
                                        </m:e>
                                        <m:sub>
                                          <m:r>
                                            <a:rPr lang="es-MX" b="0" i="1" smtClean="0">
                                              <a:latin typeface="Cambria Math"/>
                                            </a:rPr>
                                            <m:t>21</m:t>
                                          </m:r>
                                        </m:sub>
                                      </m:sSub>
                                    </m:e>
                                    <m:e>
                                      <m:m>
                                        <m:mPr>
                                          <m:mcs>
                                            <m:mc>
                                              <m:mcPr>
                                                <m:count m:val="2"/>
                                                <m:mcJc m:val="center"/>
                                              </m:mcPr>
                                            </m:mc>
                                          </m:mcs>
                                          <m:ctrlPr>
                                            <a:rPr lang="es-MX" i="1">
                                              <a:latin typeface="Cambria Math"/>
                                            </a:rPr>
                                          </m:ctrlPr>
                                        </m:mPr>
                                        <m:mr>
                                          <m:e>
                                            <m:sSubSup>
                                              <m:sSubSupPr>
                                                <m:ctrlPr>
                                                  <a:rPr lang="es-MX" i="1" smtClean="0">
                                                    <a:latin typeface="Cambria Math"/>
                                                  </a:rPr>
                                                </m:ctrlPr>
                                              </m:sSubSupPr>
                                              <m:e>
                                                <m:sSub>
                                                  <m:sSubPr>
                                                    <m:ctrlPr>
                                                      <a:rPr lang="es-MX" i="1" smtClean="0">
                                                        <a:latin typeface="Cambria Math"/>
                                                      </a:rPr>
                                                    </m:ctrlPr>
                                                  </m:sSubPr>
                                                  <m:e>
                                                    <m:r>
                                                      <a:rPr lang="es-MX" b="0" i="1" smtClean="0">
                                                        <a:latin typeface="Cambria Math"/>
                                                      </a:rPr>
                                                      <m:t>𝑎</m:t>
                                                    </m:r>
                                                  </m:e>
                                                  <m:sub>
                                                    <m:r>
                                                      <a:rPr lang="es-MX" b="0" i="1" smtClean="0">
                                                        <a:latin typeface="Cambria Math"/>
                                                      </a:rPr>
                                                      <m:t>22</m:t>
                                                    </m:r>
                                                  </m:sub>
                                                </m:sSub>
                                              </m:e>
                                              <m:sub/>
                                              <m:sup>
                                                <m:r>
                                                  <a:rPr lang="es-MX" b="0" i="1" smtClean="0">
                                                    <a:latin typeface="Cambria Math"/>
                                                  </a:rPr>
                                                  <m:t>−</m:t>
                                                </m:r>
                                                <m:r>
                                                  <m:rPr>
                                                    <m:sty m:val="p"/>
                                                  </m:rPr>
                                                  <a:rPr lang="el-GR" b="0" i="1" smtClean="0">
                                                    <a:latin typeface="Cambria Math"/>
                                                  </a:rPr>
                                                  <m:t>λ</m:t>
                                                </m:r>
                                              </m:sup>
                                            </m:sSubSup>
                                          </m:e>
                                          <m:e>
                                            <m:m>
                                              <m:mPr>
                                                <m:mcs>
                                                  <m:mc>
                                                    <m:mcPr>
                                                      <m:count m:val="2"/>
                                                      <m:mcJc m:val="center"/>
                                                    </m:mcPr>
                                                  </m:mc>
                                                </m:mcs>
                                                <m:ctrlPr>
                                                  <a:rPr lang="es-MX" i="1">
                                                    <a:latin typeface="Cambria Math"/>
                                                  </a:rPr>
                                                </m:ctrlPr>
                                              </m:mPr>
                                              <m:mr>
                                                <m:e>
                                                  <m:r>
                                                    <m:rPr>
                                                      <m:brk m:alnAt="7"/>
                                                    </m:rPr>
                                                    <a:rPr lang="es-MX" i="1" smtClean="0">
                                                      <a:latin typeface="Cambria Math"/>
                                                    </a:rPr>
                                                    <m:t>⋯</m:t>
                                                  </m:r>
                                                </m:e>
                                                <m:e>
                                                  <m:sSub>
                                                    <m:sSubPr>
                                                      <m:ctrlPr>
                                                        <a:rPr lang="es-MX" i="1" smtClean="0">
                                                          <a:latin typeface="Cambria Math"/>
                                                        </a:rPr>
                                                      </m:ctrlPr>
                                                    </m:sSubPr>
                                                    <m:e>
                                                      <m:r>
                                                        <a:rPr lang="es-MX" b="0" i="1" smtClean="0">
                                                          <a:latin typeface="Cambria Math"/>
                                                        </a:rPr>
                                                        <m:t>𝑎</m:t>
                                                      </m:r>
                                                    </m:e>
                                                    <m:sub>
                                                      <m:r>
                                                        <a:rPr lang="es-MX" b="0" i="1" smtClean="0">
                                                          <a:latin typeface="Cambria Math"/>
                                                        </a:rPr>
                                                        <m:t>2</m:t>
                                                      </m:r>
                                                      <m:r>
                                                        <a:rPr lang="es-MX" b="0" i="1" smtClean="0">
                                                          <a:latin typeface="Cambria Math"/>
                                                        </a:rPr>
                                                        <m:t>𝑛</m:t>
                                                      </m:r>
                                                    </m:sub>
                                                  </m:sSub>
                                                </m:e>
                                              </m:mr>
                                            </m:m>
                                          </m:e>
                                        </m:mr>
                                      </m:m>
                                    </m:e>
                                  </m:mr>
                                </m:m>
                              </m:e>
                            </m:mr>
                            <m:mr>
                              <m:e>
                                <m:m>
                                  <m:mPr>
                                    <m:mcs>
                                      <m:mc>
                                        <m:mcPr>
                                          <m:count m:val="1"/>
                                          <m:mcJc m:val="center"/>
                                        </m:mcPr>
                                      </m:mc>
                                    </m:mcs>
                                    <m:ctrlPr>
                                      <a:rPr lang="es-MX" i="1">
                                        <a:latin typeface="Cambria Math"/>
                                      </a:rPr>
                                    </m:ctrlPr>
                                  </m:mPr>
                                  <m:mr>
                                    <m:e>
                                      <m:r>
                                        <m:rPr>
                                          <m:brk m:alnAt="7"/>
                                        </m:rPr>
                                        <a:rPr lang="es-MX" b="0" i="1" smtClean="0">
                                          <a:latin typeface="Cambria Math"/>
                                        </a:rPr>
                                        <m:t> </m:t>
                                      </m:r>
                                      <m:r>
                                        <a:rPr lang="es-MX" b="0" i="1" smtClean="0">
                                          <a:latin typeface="Cambria Math"/>
                                        </a:rPr>
                                        <m:t>                                 </m:t>
                                      </m:r>
                                      <m:r>
                                        <a:rPr lang="es-MX" i="1" smtClean="0">
                                          <a:latin typeface="Cambria Math"/>
                                        </a:rPr>
                                        <m:t>⋮</m:t>
                                      </m:r>
                                    </m:e>
                                  </m:mr>
                                  <m:mr>
                                    <m:e>
                                      <m:m>
                                        <m:mPr>
                                          <m:mcs>
                                            <m:mc>
                                              <m:mcPr>
                                                <m:count m:val="2"/>
                                                <m:mcJc m:val="center"/>
                                              </m:mcPr>
                                            </m:mc>
                                          </m:mcs>
                                          <m:ctrlPr>
                                            <a:rPr lang="es-MX" i="1">
                                              <a:latin typeface="Cambria Math"/>
                                            </a:rPr>
                                          </m:ctrlPr>
                                        </m:mPr>
                                        <m:mr>
                                          <m:e>
                                            <m:sSub>
                                              <m:sSubPr>
                                                <m:ctrlPr>
                                                  <a:rPr lang="es-MX" i="1" smtClean="0">
                                                    <a:latin typeface="Cambria Math"/>
                                                  </a:rPr>
                                                </m:ctrlPr>
                                              </m:sSubPr>
                                              <m:e>
                                                <m:r>
                                                  <a:rPr lang="es-MX" b="0" i="1" smtClean="0">
                                                    <a:latin typeface="Cambria Math"/>
                                                  </a:rPr>
                                                  <m:t>𝑎</m:t>
                                                </m:r>
                                              </m:e>
                                              <m:sub>
                                                <m:r>
                                                  <a:rPr lang="es-MX" b="0" i="1" smtClean="0">
                                                    <a:latin typeface="Cambria Math"/>
                                                  </a:rPr>
                                                  <m:t>𝑛</m:t>
                                                </m:r>
                                                <m:r>
                                                  <a:rPr lang="es-MX" b="0" i="1" smtClean="0">
                                                    <a:latin typeface="Cambria Math"/>
                                                  </a:rPr>
                                                  <m:t>1</m:t>
                                                </m:r>
                                              </m:sub>
                                            </m:sSub>
                                          </m:e>
                                          <m:e>
                                            <m:m>
                                              <m:mPr>
                                                <m:mcs>
                                                  <m:mc>
                                                    <m:mcPr>
                                                      <m:count m:val="2"/>
                                                      <m:mcJc m:val="center"/>
                                                    </m:mcPr>
                                                  </m:mc>
                                                </m:mcs>
                                                <m:ctrlPr>
                                                  <a:rPr lang="es-MX" i="1">
                                                    <a:latin typeface="Cambria Math"/>
                                                  </a:rPr>
                                                </m:ctrlPr>
                                              </m:mPr>
                                              <m:mr>
                                                <m:e>
                                                  <m:sSub>
                                                    <m:sSubPr>
                                                      <m:ctrlPr>
                                                        <a:rPr lang="es-MX" i="1" smtClean="0">
                                                          <a:latin typeface="Cambria Math"/>
                                                        </a:rPr>
                                                      </m:ctrlPr>
                                                    </m:sSubPr>
                                                    <m:e>
                                                      <m:r>
                                                        <a:rPr lang="es-MX" b="0" i="1" smtClean="0">
                                                          <a:latin typeface="Cambria Math"/>
                                                        </a:rPr>
                                                        <m:t>𝑎</m:t>
                                                      </m:r>
                                                    </m:e>
                                                    <m:sub>
                                                      <m:r>
                                                        <a:rPr lang="es-MX" b="0" i="1" smtClean="0">
                                                          <a:latin typeface="Cambria Math"/>
                                                        </a:rPr>
                                                        <m:t>𝑛</m:t>
                                                      </m:r>
                                                      <m:r>
                                                        <a:rPr lang="es-MX" b="0" i="1" smtClean="0">
                                                          <a:latin typeface="Cambria Math"/>
                                                        </a:rPr>
                                                        <m:t>2</m:t>
                                                      </m:r>
                                                    </m:sub>
                                                  </m:sSub>
                                                </m:e>
                                                <m:e>
                                                  <m:m>
                                                    <m:mPr>
                                                      <m:mcs>
                                                        <m:mc>
                                                          <m:mcPr>
                                                            <m:count m:val="2"/>
                                                            <m:mcJc m:val="center"/>
                                                          </m:mcPr>
                                                        </m:mc>
                                                      </m:mcs>
                                                      <m:ctrlPr>
                                                        <a:rPr lang="es-MX" i="1">
                                                          <a:latin typeface="Cambria Math"/>
                                                        </a:rPr>
                                                      </m:ctrlPr>
                                                    </m:mPr>
                                                    <m:mr>
                                                      <m:e>
                                                        <m:r>
                                                          <m:rPr>
                                                            <m:brk m:alnAt="7"/>
                                                          </m:rPr>
                                                          <a:rPr lang="es-MX" i="1" smtClean="0">
                                                            <a:latin typeface="Cambria Math"/>
                                                          </a:rPr>
                                                          <m:t>⋯</m:t>
                                                        </m:r>
                                                      </m:e>
                                                      <m:e>
                                                        <m:sSubSup>
                                                          <m:sSubSupPr>
                                                            <m:ctrlPr>
                                                              <a:rPr lang="es-MX" i="1">
                                                                <a:latin typeface="Cambria Math"/>
                                                              </a:rPr>
                                                            </m:ctrlPr>
                                                          </m:sSubSupPr>
                                                          <m:e>
                                                            <m:sSub>
                                                              <m:sSubPr>
                                                                <m:ctrlPr>
                                                                  <a:rPr lang="es-MX" i="1">
                                                                    <a:latin typeface="Cambria Math"/>
                                                                  </a:rPr>
                                                                </m:ctrlPr>
                                                              </m:sSubPr>
                                                              <m:e>
                                                                <m:r>
                                                                  <a:rPr lang="es-MX" i="1">
                                                                    <a:latin typeface="Cambria Math"/>
                                                                  </a:rPr>
                                                                  <m:t>𝑎</m:t>
                                                                </m:r>
                                                              </m:e>
                                                              <m:sub>
                                                                <m:r>
                                                                  <a:rPr lang="es-MX" b="0" i="1" smtClean="0">
                                                                    <a:latin typeface="Cambria Math"/>
                                                                  </a:rPr>
                                                                  <m:t>𝑛𝑛</m:t>
                                                                </m:r>
                                                              </m:sub>
                                                            </m:sSub>
                                                          </m:e>
                                                          <m:sub/>
                                                          <m:sup>
                                                            <m:r>
                                                              <a:rPr lang="es-MX" i="1">
                                                                <a:latin typeface="Cambria Math"/>
                                                              </a:rPr>
                                                              <m:t>−</m:t>
                                                            </m:r>
                                                            <m:r>
                                                              <m:rPr>
                                                                <m:sty m:val="p"/>
                                                              </m:rPr>
                                                              <a:rPr lang="el-GR" i="1">
                                                                <a:latin typeface="Cambria Math"/>
                                                              </a:rPr>
                                                              <m:t>λ</m:t>
                                                            </m:r>
                                                          </m:sup>
                                                        </m:sSubSup>
                                                      </m:e>
                                                    </m:mr>
                                                  </m:m>
                                                </m:e>
                                              </m:mr>
                                            </m:m>
                                          </m:e>
                                        </m:mr>
                                      </m:m>
                                    </m:e>
                                  </m:mr>
                                </m:m>
                              </m:e>
                            </m:mr>
                          </m:m>
                        </m:e>
                      </m:d>
                    </m:oMath>
                  </m:oMathPara>
                </a14:m>
                <a:endParaRPr lang="es-MX" dirty="0"/>
              </a:p>
            </p:txBody>
          </p:sp>
        </mc:Choice>
        <mc:Fallback xmlns="">
          <p:sp>
            <p:nvSpPr>
              <p:cNvPr id="6" name="5 CuadroTexto"/>
              <p:cNvSpPr txBox="1">
                <a:spLocks noRot="1" noChangeAspect="1" noMove="1" noResize="1" noEditPoints="1" noAdjustHandles="1" noChangeArrowheads="1" noChangeShapeType="1" noTextEdit="1"/>
              </p:cNvSpPr>
              <p:nvPr/>
            </p:nvSpPr>
            <p:spPr>
              <a:xfrm>
                <a:off x="2275469" y="3847073"/>
                <a:ext cx="4854919" cy="1366015"/>
              </a:xfrm>
              <a:prstGeom prst="rect">
                <a:avLst/>
              </a:prstGeom>
              <a:blipFill rotWithShape="1">
                <a:blip r:embed="rId3"/>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7" name="6 CuadroTexto"/>
              <p:cNvSpPr txBox="1"/>
              <p:nvPr/>
            </p:nvSpPr>
            <p:spPr>
              <a:xfrm>
                <a:off x="5285318" y="4535643"/>
                <a:ext cx="36004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MX" i="1" smtClean="0">
                          <a:latin typeface="Cambria Math"/>
                        </a:rPr>
                        <m:t>⋮</m:t>
                      </m:r>
                    </m:oMath>
                  </m:oMathPara>
                </a14:m>
                <a:endParaRPr lang="es-MX" dirty="0"/>
              </a:p>
            </p:txBody>
          </p:sp>
        </mc:Choice>
        <mc:Fallback xmlns="">
          <p:sp>
            <p:nvSpPr>
              <p:cNvPr id="7" name="6 CuadroTexto"/>
              <p:cNvSpPr txBox="1">
                <a:spLocks noRot="1" noChangeAspect="1" noMove="1" noResize="1" noEditPoints="1" noAdjustHandles="1" noChangeArrowheads="1" noChangeShapeType="1" noTextEdit="1"/>
              </p:cNvSpPr>
              <p:nvPr/>
            </p:nvSpPr>
            <p:spPr>
              <a:xfrm>
                <a:off x="5285318" y="4535643"/>
                <a:ext cx="360040" cy="369332"/>
              </a:xfrm>
              <a:prstGeom prst="rect">
                <a:avLst/>
              </a:prstGeom>
              <a:blipFill rotWithShape="1">
                <a:blip r:embed="rId4"/>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 name="7 CuadroTexto"/>
              <p:cNvSpPr txBox="1"/>
              <p:nvPr/>
            </p:nvSpPr>
            <p:spPr>
              <a:xfrm>
                <a:off x="4702928" y="4597479"/>
                <a:ext cx="36004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MX" i="1" smtClean="0">
                          <a:latin typeface="Cambria Math"/>
                        </a:rPr>
                        <m:t>⋮</m:t>
                      </m:r>
                    </m:oMath>
                  </m:oMathPara>
                </a14:m>
                <a:endParaRPr lang="es-MX" dirty="0"/>
              </a:p>
            </p:txBody>
          </p:sp>
        </mc:Choice>
        <mc:Fallback xmlns="">
          <p:sp>
            <p:nvSpPr>
              <p:cNvPr id="8" name="7 CuadroTexto"/>
              <p:cNvSpPr txBox="1">
                <a:spLocks noRot="1" noChangeAspect="1" noMove="1" noResize="1" noEditPoints="1" noAdjustHandles="1" noChangeArrowheads="1" noChangeShapeType="1" noTextEdit="1"/>
              </p:cNvSpPr>
              <p:nvPr/>
            </p:nvSpPr>
            <p:spPr>
              <a:xfrm>
                <a:off x="4702928" y="4597479"/>
                <a:ext cx="360040" cy="369332"/>
              </a:xfrm>
              <a:prstGeom prst="rect">
                <a:avLst/>
              </a:prstGeom>
              <a:blipFill rotWithShape="1">
                <a:blip r:embed="rId5"/>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1870450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smtClean="0"/>
              <a:t>S</a:t>
            </a:r>
            <a:r>
              <a:rPr lang="es-MX" sz="2400" b="1" dirty="0" smtClean="0">
                <a:solidFill>
                  <a:schemeClr val="tx1"/>
                </a:solidFill>
              </a:rPr>
              <a:t>olución de sistemas de ecuaciones lineales: método de Gauss </a:t>
            </a:r>
            <a:r>
              <a:rPr lang="es-MX" sz="2400" b="1" dirty="0" smtClean="0"/>
              <a:t>Jordán</a:t>
            </a:r>
            <a:endParaRPr lang="es-MX" sz="2400" b="1" dirty="0" smtClean="0">
              <a:solidFill>
                <a:schemeClr val="tx1"/>
              </a:solidFill>
            </a:endParaRPr>
          </a:p>
          <a:p>
            <a:pPr>
              <a:buFont typeface="+mj-lt"/>
              <a:buAutoNum type="arabicPeriod"/>
            </a:pPr>
            <a:r>
              <a:rPr lang="es-MX" sz="2400" dirty="0" smtClean="0">
                <a:solidFill>
                  <a:schemeClr val="tx1"/>
                </a:solidFill>
              </a:rPr>
              <a:t>El </a:t>
            </a:r>
            <a:r>
              <a:rPr lang="es-MX" sz="2400" dirty="0">
                <a:solidFill>
                  <a:schemeClr val="tx1"/>
                </a:solidFill>
              </a:rPr>
              <a:t>sistema no tiene solución.</a:t>
            </a:r>
          </a:p>
          <a:p>
            <a:pPr>
              <a:buFont typeface="+mj-lt"/>
              <a:buAutoNum type="arabicPeriod"/>
            </a:pPr>
            <a:r>
              <a:rPr lang="es-MX" sz="2400" dirty="0">
                <a:solidFill>
                  <a:schemeClr val="tx1"/>
                </a:solidFill>
              </a:rPr>
              <a:t>El sistema  tiene una solución.</a:t>
            </a:r>
          </a:p>
          <a:p>
            <a:pPr>
              <a:buFont typeface="+mj-lt"/>
              <a:buAutoNum type="arabicPeriod"/>
            </a:pPr>
            <a:r>
              <a:rPr lang="es-MX" sz="2400" dirty="0">
                <a:solidFill>
                  <a:schemeClr val="tx1"/>
                </a:solidFill>
              </a:rPr>
              <a:t>El sistema tiene una cantidad infinita de </a:t>
            </a:r>
            <a:r>
              <a:rPr lang="es-MX" sz="2400" dirty="0" smtClean="0">
                <a:solidFill>
                  <a:schemeClr val="tx1"/>
                </a:solidFill>
              </a:rPr>
              <a:t>soluciones.</a:t>
            </a:r>
          </a:p>
          <a:p>
            <a:pPr algn="ctr"/>
            <a:endParaRPr lang="es-MX" sz="2400" dirty="0">
              <a:solidFill>
                <a:schemeClr val="tx1"/>
              </a:solidFill>
            </a:endParaRPr>
          </a:p>
          <a:p>
            <a:endParaRPr lang="es-MX" sz="2400" dirty="0">
              <a:solidFill>
                <a:schemeClr val="tx1"/>
              </a:solidFill>
            </a:endParaRPr>
          </a:p>
          <a:p>
            <a:pPr marL="0" indent="0">
              <a:buNone/>
            </a:pPr>
            <a:r>
              <a:rPr lang="es-MX" sz="2400" dirty="0" smtClean="0">
                <a:solidFill>
                  <a:schemeClr val="tx1"/>
                </a:solidFill>
              </a:rPr>
              <a:t>                             </a:t>
            </a:r>
            <a:endParaRPr lang="es-MX" sz="2400" dirty="0">
              <a:solidFill>
                <a:schemeClr val="tx1"/>
              </a:solidFill>
            </a:endParaRPr>
          </a:p>
        </p:txBody>
      </p:sp>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Sistemas de ecuaciones lineales</a:t>
            </a:r>
            <a:endParaRPr lang="es-ES" sz="3600" dirty="0" smtClean="0"/>
          </a:p>
        </p:txBody>
      </p:sp>
    </p:spTree>
    <p:extLst>
      <p:ext uri="{BB962C8B-B14F-4D97-AF65-F5344CB8AC3E}">
        <p14:creationId xmlns:p14="http://schemas.microsoft.com/office/powerpoint/2010/main" val="3618979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6" end="6"/>
                                            </p:txEl>
                                          </p:spTgt>
                                        </p:tgtEl>
                                        <p:attrNameLst>
                                          <p:attrName>style.visibility</p:attrName>
                                        </p:attrNameLst>
                                      </p:cBhvr>
                                      <p:to>
                                        <p:strVal val="visible"/>
                                      </p:to>
                                    </p:set>
                                    <p:anim to="" calcmode="lin" valueType="num">
                                      <p:cBhvr>
                                        <p:cTn id="32" dur="1" fill="hold"/>
                                        <p:tgtEl>
                                          <p:spTgt spid="195587">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14282" y="71414"/>
            <a:ext cx="8015288" cy="914400"/>
          </a:xfrm>
        </p:spPr>
        <p:txBody>
          <a:bodyPr/>
          <a:lstStyle/>
          <a:p>
            <a:pPr algn="l"/>
            <a:r>
              <a:rPr lang="es-ES" sz="3600" dirty="0" smtClean="0"/>
              <a:t>Vectores y valores característicos </a:t>
            </a:r>
            <a:br>
              <a:rPr lang="es-ES" sz="3600" dirty="0" smtClean="0"/>
            </a:br>
            <a:endParaRPr lang="es-ES" sz="3600" dirty="0" smtClean="0"/>
          </a:p>
        </p:txBody>
      </p:sp>
      <mc:AlternateContent xmlns:mc="http://schemas.openxmlformats.org/markup-compatibility/2006" xmlns:a14="http://schemas.microsoft.com/office/drawing/2010/main">
        <mc:Choice Requires="a14">
          <p:sp>
            <p:nvSpPr>
              <p:cNvPr id="5" name="4 CuadroTexto"/>
              <p:cNvSpPr txBox="1"/>
              <p:nvPr/>
            </p:nvSpPr>
            <p:spPr>
              <a:xfrm>
                <a:off x="539552" y="1412776"/>
                <a:ext cx="7848872" cy="1107996"/>
              </a:xfrm>
              <a:prstGeom prst="rect">
                <a:avLst/>
              </a:prstGeom>
              <a:noFill/>
            </p:spPr>
            <p:txBody>
              <a:bodyPr wrap="square" rtlCol="0">
                <a:spAutoFit/>
              </a:bodyPr>
              <a:lstStyle/>
              <a:p>
                <a:pPr algn="just"/>
                <a:r>
                  <a:rPr lang="es-MX" sz="2200" dirty="0" smtClean="0"/>
                  <a:t>Es claro que cualquier cofactor de (</a:t>
                </a:r>
                <a14:m>
                  <m:oMath xmlns:m="http://schemas.openxmlformats.org/officeDocument/2006/math">
                    <m:r>
                      <a:rPr lang="es-MX" sz="2200" b="0" i="1" smtClean="0">
                        <a:latin typeface="Cambria Math"/>
                      </a:rPr>
                      <m:t>𝐴</m:t>
                    </m:r>
                    <m:r>
                      <a:rPr lang="es-MX" sz="2200" b="0" i="1" smtClean="0">
                        <a:latin typeface="Cambria Math"/>
                      </a:rPr>
                      <m:t>−</m:t>
                    </m:r>
                    <m:r>
                      <m:rPr>
                        <m:sty m:val="p"/>
                      </m:rPr>
                      <a:rPr lang="el-GR" sz="2200" b="0" i="1" smtClean="0">
                        <a:latin typeface="Cambria Math"/>
                      </a:rPr>
                      <m:t>λ</m:t>
                    </m:r>
                    <m:r>
                      <a:rPr lang="es-MX" sz="2200" b="0" i="1" smtClean="0">
                        <a:latin typeface="Cambria Math"/>
                      </a:rPr>
                      <m:t>𝐼</m:t>
                    </m:r>
                    <m:r>
                      <a:rPr lang="es-MX" sz="2200" b="0" i="1" smtClean="0">
                        <a:latin typeface="Cambria Math"/>
                      </a:rPr>
                      <m:t>)</m:t>
                    </m:r>
                  </m:oMath>
                </a14:m>
                <a:r>
                  <a:rPr lang="es-MX" sz="2200" dirty="0" smtClean="0"/>
                  <a:t> es un polinomio en </a:t>
                </a:r>
                <a:r>
                  <a:rPr lang="el-GR" sz="2200" dirty="0" smtClean="0"/>
                  <a:t>λ</a:t>
                </a:r>
                <a:r>
                  <a:rPr lang="es-MX" sz="2200" dirty="0" smtClean="0"/>
                  <a:t>. Así, la adjunta de </a:t>
                </a:r>
                <a14:m>
                  <m:oMath xmlns:m="http://schemas.openxmlformats.org/officeDocument/2006/math">
                    <m:r>
                      <a:rPr lang="es-MX" sz="2200" i="1">
                        <a:latin typeface="Cambria Math"/>
                      </a:rPr>
                      <m:t>𝐴</m:t>
                    </m:r>
                    <m:r>
                      <a:rPr lang="es-MX" sz="2200" i="1">
                        <a:latin typeface="Cambria Math"/>
                      </a:rPr>
                      <m:t>−</m:t>
                    </m:r>
                    <m:r>
                      <m:rPr>
                        <m:sty m:val="p"/>
                      </m:rPr>
                      <a:rPr lang="el-GR" sz="2200" i="1">
                        <a:latin typeface="Cambria Math"/>
                      </a:rPr>
                      <m:t>λ</m:t>
                    </m:r>
                    <m:r>
                      <a:rPr lang="es-MX" sz="2200" i="1">
                        <a:latin typeface="Cambria Math"/>
                      </a:rPr>
                      <m:t>𝐼</m:t>
                    </m:r>
                  </m:oMath>
                </a14:m>
                <a:r>
                  <a:rPr lang="es-MX" sz="2200" dirty="0" smtClean="0"/>
                  <a:t> es una matriz de n x n en la que cada componente es un problema en </a:t>
                </a:r>
                <a:r>
                  <a:rPr lang="el-GR" sz="2200" dirty="0" smtClean="0"/>
                  <a:t>λ</a:t>
                </a:r>
                <a:r>
                  <a:rPr lang="es-MX" sz="2200" dirty="0" smtClean="0"/>
                  <a:t>. Es decir</a:t>
                </a:r>
                <a:endParaRPr lang="es-MX" sz="2200" dirty="0"/>
              </a:p>
            </p:txBody>
          </p:sp>
        </mc:Choice>
        <mc:Fallback xmlns="">
          <p:sp>
            <p:nvSpPr>
              <p:cNvPr id="5" name="4 CuadroTexto"/>
              <p:cNvSpPr txBox="1">
                <a:spLocks noRot="1" noChangeAspect="1" noMove="1" noResize="1" noEditPoints="1" noAdjustHandles="1" noChangeArrowheads="1" noChangeShapeType="1" noTextEdit="1"/>
              </p:cNvSpPr>
              <p:nvPr/>
            </p:nvSpPr>
            <p:spPr>
              <a:xfrm>
                <a:off x="539552" y="1412776"/>
                <a:ext cx="7848872" cy="1107996"/>
              </a:xfrm>
              <a:prstGeom prst="rect">
                <a:avLst/>
              </a:prstGeom>
              <a:blipFill rotWithShape="1">
                <a:blip r:embed="rId2"/>
                <a:stretch>
                  <a:fillRect l="-1010" t="-3297" r="-1010" b="-9890"/>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6" name="5 CuadroTexto"/>
              <p:cNvSpPr txBox="1"/>
              <p:nvPr/>
            </p:nvSpPr>
            <p:spPr>
              <a:xfrm>
                <a:off x="2275468" y="2996952"/>
                <a:ext cx="4569841" cy="14346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unc>
                        <m:funcPr>
                          <m:ctrlPr>
                            <a:rPr lang="es-MX" b="0" i="1" smtClean="0">
                              <a:latin typeface="Cambria Math"/>
                            </a:rPr>
                          </m:ctrlPr>
                        </m:funcPr>
                        <m:fName>
                          <m:r>
                            <m:rPr>
                              <m:sty m:val="p"/>
                            </m:rPr>
                            <a:rPr lang="es-MX" b="0" i="0" smtClean="0">
                              <a:latin typeface="Cambria Math"/>
                            </a:rPr>
                            <m:t>adj</m:t>
                          </m:r>
                        </m:fName>
                        <m:e>
                          <m:d>
                            <m:dPr>
                              <m:ctrlPr>
                                <a:rPr lang="es-MX" b="0" i="1" smtClean="0">
                                  <a:latin typeface="Cambria Math"/>
                                </a:rPr>
                              </m:ctrlPr>
                            </m:dPr>
                            <m:e>
                              <m:r>
                                <a:rPr lang="es-MX" b="0" i="1" smtClean="0">
                                  <a:latin typeface="Cambria Math"/>
                                </a:rPr>
                                <m:t>𝐴</m:t>
                              </m:r>
                              <m:r>
                                <a:rPr lang="es-MX" b="0" i="1" smtClean="0">
                                  <a:latin typeface="Cambria Math"/>
                                </a:rPr>
                                <m:t>−</m:t>
                              </m:r>
                              <m:r>
                                <m:rPr>
                                  <m:sty m:val="p"/>
                                </m:rPr>
                                <a:rPr lang="el-GR" b="0" i="1" smtClean="0">
                                  <a:latin typeface="Cambria Math"/>
                                </a:rPr>
                                <m:t>λ</m:t>
                              </m:r>
                              <m:r>
                                <a:rPr lang="es-MX" b="0" i="1" smtClean="0">
                                  <a:latin typeface="Cambria Math"/>
                                </a:rPr>
                                <m:t>𝐼</m:t>
                              </m:r>
                            </m:e>
                          </m:d>
                        </m:e>
                      </m:func>
                      <m:r>
                        <a:rPr lang="es-MX" b="0" i="1" smtClean="0">
                          <a:latin typeface="Cambria Math"/>
                        </a:rPr>
                        <m:t>=</m:t>
                      </m:r>
                      <m:d>
                        <m:dPr>
                          <m:begChr m:val="|"/>
                          <m:endChr m:val="|"/>
                          <m:ctrlPr>
                            <a:rPr lang="es-MX" i="1">
                              <a:latin typeface="Cambria Math"/>
                            </a:rPr>
                          </m:ctrlPr>
                        </m:dPr>
                        <m:e>
                          <m:m>
                            <m:mPr>
                              <m:mcs>
                                <m:mc>
                                  <m:mcPr>
                                    <m:count m:val="1"/>
                                    <m:mcJc m:val="center"/>
                                  </m:mcPr>
                                </m:mc>
                              </m:mcs>
                              <m:ctrlPr>
                                <a:rPr lang="es-MX" i="1">
                                  <a:latin typeface="Cambria Math"/>
                                </a:rPr>
                              </m:ctrlPr>
                            </m:mPr>
                            <m:mr>
                              <m:e>
                                <m:m>
                                  <m:mPr>
                                    <m:mcs>
                                      <m:mc>
                                        <m:mcPr>
                                          <m:count m:val="2"/>
                                          <m:mcJc m:val="center"/>
                                        </m:mcPr>
                                      </m:mc>
                                    </m:mcs>
                                    <m:ctrlPr>
                                      <a:rPr lang="es-MX" i="1">
                                        <a:latin typeface="Cambria Math"/>
                                      </a:rPr>
                                    </m:ctrlPr>
                                  </m:mPr>
                                  <m:mr>
                                    <m:e>
                                      <m:sSubSup>
                                        <m:sSubSupPr>
                                          <m:ctrlPr>
                                            <a:rPr lang="es-MX" i="1">
                                              <a:latin typeface="Cambria Math"/>
                                            </a:rPr>
                                          </m:ctrlPr>
                                        </m:sSubSupPr>
                                        <m:e>
                                          <m:sSubSup>
                                            <m:sSubSupPr>
                                              <m:ctrlPr>
                                                <a:rPr lang="es-MX" i="1">
                                                  <a:latin typeface="Cambria Math"/>
                                                </a:rPr>
                                              </m:ctrlPr>
                                            </m:sSubSupPr>
                                            <m:e>
                                              <m:r>
                                                <a:rPr lang="es-MX" b="0" i="1" smtClean="0">
                                                  <a:latin typeface="Cambria Math"/>
                                                </a:rPr>
                                                <m:t>𝑝</m:t>
                                              </m:r>
                                            </m:e>
                                            <m:sub>
                                              <m:r>
                                                <a:rPr lang="es-MX" i="1">
                                                  <a:latin typeface="Cambria Math"/>
                                                </a:rPr>
                                                <m:t>11</m:t>
                                              </m:r>
                                            </m:sub>
                                            <m:sup/>
                                          </m:sSubSup>
                                        </m:e>
                                        <m:sub/>
                                        <m:sup>
                                          <m:r>
                                            <a:rPr lang="es-MX" b="0" i="1" smtClean="0">
                                              <a:latin typeface="Cambria Math"/>
                                            </a:rPr>
                                            <m:t>(</m:t>
                                          </m:r>
                                          <m:r>
                                            <m:rPr>
                                              <m:sty m:val="p"/>
                                            </m:rPr>
                                            <a:rPr lang="el-GR" i="1">
                                              <a:latin typeface="Cambria Math"/>
                                            </a:rPr>
                                            <m:t>λ</m:t>
                                          </m:r>
                                          <m:r>
                                            <a:rPr lang="es-MX" b="0" i="1" smtClean="0">
                                              <a:latin typeface="Cambria Math"/>
                                            </a:rPr>
                                            <m:t>)</m:t>
                                          </m:r>
                                        </m:sup>
                                      </m:sSubSup>
                                    </m:e>
                                    <m:e>
                                      <m:m>
                                        <m:mPr>
                                          <m:mcs>
                                            <m:mc>
                                              <m:mcPr>
                                                <m:count m:val="2"/>
                                                <m:mcJc m:val="center"/>
                                              </m:mcPr>
                                            </m:mc>
                                          </m:mcs>
                                          <m:ctrlPr>
                                            <a:rPr lang="es-MX" i="1">
                                              <a:latin typeface="Cambria Math"/>
                                            </a:rPr>
                                          </m:ctrlPr>
                                        </m:mPr>
                                        <m:mr>
                                          <m:e>
                                            <m:sSubSup>
                                              <m:sSubSupPr>
                                                <m:ctrlPr>
                                                  <a:rPr lang="es-MX" i="1">
                                                    <a:latin typeface="Cambria Math"/>
                                                  </a:rPr>
                                                </m:ctrlPr>
                                              </m:sSubSupPr>
                                              <m:e>
                                                <m:sSubSup>
                                                  <m:sSubSupPr>
                                                    <m:ctrlPr>
                                                      <a:rPr lang="es-MX" i="1">
                                                        <a:latin typeface="Cambria Math"/>
                                                      </a:rPr>
                                                    </m:ctrlPr>
                                                  </m:sSubSupPr>
                                                  <m:e>
                                                    <m:r>
                                                      <a:rPr lang="es-MX" i="1">
                                                        <a:latin typeface="Cambria Math"/>
                                                      </a:rPr>
                                                      <m:t>𝑝</m:t>
                                                    </m:r>
                                                  </m:e>
                                                  <m:sub>
                                                    <m:r>
                                                      <a:rPr lang="es-MX" i="1">
                                                        <a:latin typeface="Cambria Math"/>
                                                      </a:rPr>
                                                      <m:t>1</m:t>
                                                    </m:r>
                                                    <m:r>
                                                      <a:rPr lang="es-MX" b="0" i="1" smtClean="0">
                                                        <a:latin typeface="Cambria Math"/>
                                                      </a:rPr>
                                                      <m:t>2</m:t>
                                                    </m:r>
                                                  </m:sub>
                                                  <m:sup/>
                                                </m:sSubSup>
                                              </m:e>
                                              <m:sub/>
                                              <m:sup>
                                                <m:r>
                                                  <a:rPr lang="es-MX" i="1">
                                                    <a:latin typeface="Cambria Math"/>
                                                  </a:rPr>
                                                  <m:t>(</m:t>
                                                </m:r>
                                                <m:r>
                                                  <m:rPr>
                                                    <m:sty m:val="p"/>
                                                  </m:rPr>
                                                  <a:rPr lang="el-GR" i="1">
                                                    <a:latin typeface="Cambria Math"/>
                                                  </a:rPr>
                                                  <m:t>λ</m:t>
                                                </m:r>
                                                <m:r>
                                                  <a:rPr lang="es-MX" i="1">
                                                    <a:latin typeface="Cambria Math"/>
                                                  </a:rPr>
                                                  <m:t>)</m:t>
                                                </m:r>
                                              </m:sup>
                                            </m:sSubSup>
                                          </m:e>
                                          <m:e>
                                            <m:m>
                                              <m:mPr>
                                                <m:mcs>
                                                  <m:mc>
                                                    <m:mcPr>
                                                      <m:count m:val="2"/>
                                                      <m:mcJc m:val="center"/>
                                                    </m:mcPr>
                                                  </m:mc>
                                                </m:mcs>
                                                <m:ctrlPr>
                                                  <a:rPr lang="es-MX" i="1">
                                                    <a:latin typeface="Cambria Math"/>
                                                  </a:rPr>
                                                </m:ctrlPr>
                                              </m:mPr>
                                              <m:mr>
                                                <m:e>
                                                  <m:r>
                                                    <m:rPr>
                                                      <m:brk m:alnAt="7"/>
                                                    </m:rPr>
                                                    <a:rPr lang="es-MX" i="1">
                                                      <a:latin typeface="Cambria Math"/>
                                                    </a:rPr>
                                                    <m:t>⋯</m:t>
                                                  </m:r>
                                                </m:e>
                                                <m:e>
                                                  <m:sSubSup>
                                                    <m:sSubSupPr>
                                                      <m:ctrlPr>
                                                        <a:rPr lang="es-MX" i="1">
                                                          <a:latin typeface="Cambria Math"/>
                                                        </a:rPr>
                                                      </m:ctrlPr>
                                                    </m:sSubSupPr>
                                                    <m:e>
                                                      <m:sSubSup>
                                                        <m:sSubSupPr>
                                                          <m:ctrlPr>
                                                            <a:rPr lang="es-MX" i="1">
                                                              <a:latin typeface="Cambria Math"/>
                                                            </a:rPr>
                                                          </m:ctrlPr>
                                                        </m:sSubSupPr>
                                                        <m:e>
                                                          <m:r>
                                                            <a:rPr lang="es-MX" i="1">
                                                              <a:latin typeface="Cambria Math"/>
                                                            </a:rPr>
                                                            <m:t>𝑝</m:t>
                                                          </m:r>
                                                        </m:e>
                                                        <m:sub>
                                                          <m:r>
                                                            <a:rPr lang="es-MX" i="1">
                                                              <a:latin typeface="Cambria Math"/>
                                                            </a:rPr>
                                                            <m:t>1</m:t>
                                                          </m:r>
                                                          <m:r>
                                                            <a:rPr lang="es-MX" b="0" i="1" smtClean="0">
                                                              <a:latin typeface="Cambria Math"/>
                                                            </a:rPr>
                                                            <m:t>𝑛</m:t>
                                                          </m:r>
                                                        </m:sub>
                                                        <m:sup/>
                                                      </m:sSubSup>
                                                    </m:e>
                                                    <m:sub/>
                                                    <m:sup>
                                                      <m:r>
                                                        <a:rPr lang="es-MX" i="1">
                                                          <a:latin typeface="Cambria Math"/>
                                                        </a:rPr>
                                                        <m:t>(</m:t>
                                                      </m:r>
                                                      <m:r>
                                                        <m:rPr>
                                                          <m:sty m:val="p"/>
                                                        </m:rPr>
                                                        <a:rPr lang="el-GR" i="1">
                                                          <a:latin typeface="Cambria Math"/>
                                                        </a:rPr>
                                                        <m:t>λ</m:t>
                                                      </m:r>
                                                      <m:r>
                                                        <a:rPr lang="es-MX" i="1">
                                                          <a:latin typeface="Cambria Math"/>
                                                        </a:rPr>
                                                        <m:t>)</m:t>
                                                      </m:r>
                                                    </m:sup>
                                                  </m:sSubSup>
                                                </m:e>
                                              </m:mr>
                                            </m:m>
                                          </m:e>
                                        </m:mr>
                                      </m:m>
                                    </m:e>
                                  </m:mr>
                                </m:m>
                              </m:e>
                            </m:mr>
                            <m:mr>
                              <m:e>
                                <m:m>
                                  <m:mPr>
                                    <m:mcs>
                                      <m:mc>
                                        <m:mcPr>
                                          <m:count m:val="2"/>
                                          <m:mcJc m:val="center"/>
                                        </m:mcPr>
                                      </m:mc>
                                    </m:mcs>
                                    <m:ctrlPr>
                                      <a:rPr lang="es-MX" i="1">
                                        <a:latin typeface="Cambria Math"/>
                                      </a:rPr>
                                    </m:ctrlPr>
                                  </m:mPr>
                                  <m:mr>
                                    <m:e>
                                      <m:sSubSup>
                                        <m:sSubSupPr>
                                          <m:ctrlPr>
                                            <a:rPr lang="es-MX" i="1">
                                              <a:latin typeface="Cambria Math"/>
                                            </a:rPr>
                                          </m:ctrlPr>
                                        </m:sSubSupPr>
                                        <m:e>
                                          <m:sSubSup>
                                            <m:sSubSupPr>
                                              <m:ctrlPr>
                                                <a:rPr lang="es-MX" i="1">
                                                  <a:latin typeface="Cambria Math"/>
                                                </a:rPr>
                                              </m:ctrlPr>
                                            </m:sSubSupPr>
                                            <m:e>
                                              <m:r>
                                                <a:rPr lang="es-MX" i="1">
                                                  <a:latin typeface="Cambria Math"/>
                                                </a:rPr>
                                                <m:t>𝑝</m:t>
                                              </m:r>
                                            </m:e>
                                            <m:sub>
                                              <m:r>
                                                <a:rPr lang="es-MX" b="0" i="1" smtClean="0">
                                                  <a:latin typeface="Cambria Math"/>
                                                </a:rPr>
                                                <m:t>2</m:t>
                                              </m:r>
                                              <m:r>
                                                <a:rPr lang="es-MX" i="1">
                                                  <a:latin typeface="Cambria Math"/>
                                                </a:rPr>
                                                <m:t>1</m:t>
                                              </m:r>
                                            </m:sub>
                                            <m:sup/>
                                          </m:sSubSup>
                                        </m:e>
                                        <m:sub/>
                                        <m:sup>
                                          <m:r>
                                            <a:rPr lang="es-MX" i="1">
                                              <a:latin typeface="Cambria Math"/>
                                            </a:rPr>
                                            <m:t>(</m:t>
                                          </m:r>
                                          <m:r>
                                            <m:rPr>
                                              <m:sty m:val="p"/>
                                            </m:rPr>
                                            <a:rPr lang="el-GR" i="1">
                                              <a:latin typeface="Cambria Math"/>
                                            </a:rPr>
                                            <m:t>λ</m:t>
                                          </m:r>
                                          <m:r>
                                            <a:rPr lang="es-MX" i="1">
                                              <a:latin typeface="Cambria Math"/>
                                            </a:rPr>
                                            <m:t>)</m:t>
                                          </m:r>
                                        </m:sup>
                                      </m:sSubSup>
                                    </m:e>
                                    <m:e>
                                      <m:m>
                                        <m:mPr>
                                          <m:mcs>
                                            <m:mc>
                                              <m:mcPr>
                                                <m:count m:val="2"/>
                                                <m:mcJc m:val="center"/>
                                              </m:mcPr>
                                            </m:mc>
                                          </m:mcs>
                                          <m:ctrlPr>
                                            <a:rPr lang="es-MX" i="1">
                                              <a:latin typeface="Cambria Math"/>
                                            </a:rPr>
                                          </m:ctrlPr>
                                        </m:mPr>
                                        <m:mr>
                                          <m:e>
                                            <m:sSubSup>
                                              <m:sSubSupPr>
                                                <m:ctrlPr>
                                                  <a:rPr lang="es-MX" i="1">
                                                    <a:latin typeface="Cambria Math"/>
                                                  </a:rPr>
                                                </m:ctrlPr>
                                              </m:sSubSupPr>
                                              <m:e>
                                                <m:sSub>
                                                  <m:sSubPr>
                                                    <m:ctrlPr>
                                                      <a:rPr lang="es-MX" i="1">
                                                        <a:latin typeface="Cambria Math"/>
                                                      </a:rPr>
                                                    </m:ctrlPr>
                                                  </m:sSubPr>
                                                  <m:e>
                                                    <m:r>
                                                      <a:rPr lang="es-MX" b="0" i="1" smtClean="0">
                                                        <a:latin typeface="Cambria Math"/>
                                                      </a:rPr>
                                                      <m:t>𝑝</m:t>
                                                    </m:r>
                                                  </m:e>
                                                  <m:sub>
                                                    <m:r>
                                                      <a:rPr lang="es-MX" i="1">
                                                        <a:latin typeface="Cambria Math"/>
                                                      </a:rPr>
                                                      <m:t>22</m:t>
                                                    </m:r>
                                                  </m:sub>
                                                </m:sSub>
                                              </m:e>
                                              <m:sub/>
                                              <m:sup>
                                                <m:r>
                                                  <a:rPr lang="es-MX" b="0" i="1" smtClean="0">
                                                    <a:latin typeface="Cambria Math"/>
                                                  </a:rPr>
                                                  <m:t>(</m:t>
                                                </m:r>
                                                <m:r>
                                                  <m:rPr>
                                                    <m:sty m:val="p"/>
                                                  </m:rPr>
                                                  <a:rPr lang="el-GR" i="1">
                                                    <a:latin typeface="Cambria Math"/>
                                                  </a:rPr>
                                                  <m:t>λ</m:t>
                                                </m:r>
                                                <m:r>
                                                  <a:rPr lang="es-MX" b="0" i="1" smtClean="0">
                                                    <a:latin typeface="Cambria Math"/>
                                                  </a:rPr>
                                                  <m:t>)</m:t>
                                                </m:r>
                                              </m:sup>
                                            </m:sSubSup>
                                          </m:e>
                                          <m:e>
                                            <m:m>
                                              <m:mPr>
                                                <m:mcs>
                                                  <m:mc>
                                                    <m:mcPr>
                                                      <m:count m:val="2"/>
                                                      <m:mcJc m:val="center"/>
                                                    </m:mcPr>
                                                  </m:mc>
                                                </m:mcs>
                                                <m:ctrlPr>
                                                  <a:rPr lang="es-MX" i="1">
                                                    <a:latin typeface="Cambria Math"/>
                                                  </a:rPr>
                                                </m:ctrlPr>
                                              </m:mPr>
                                              <m:mr>
                                                <m:e>
                                                  <m:r>
                                                    <m:rPr>
                                                      <m:brk m:alnAt="7"/>
                                                    </m:rPr>
                                                    <a:rPr lang="es-MX" i="1">
                                                      <a:latin typeface="Cambria Math"/>
                                                    </a:rPr>
                                                    <m:t>⋯</m:t>
                                                  </m:r>
                                                </m:e>
                                                <m:e>
                                                  <m:sSubSup>
                                                    <m:sSubSupPr>
                                                      <m:ctrlPr>
                                                        <a:rPr lang="es-MX" i="1">
                                                          <a:latin typeface="Cambria Math"/>
                                                        </a:rPr>
                                                      </m:ctrlPr>
                                                    </m:sSubSupPr>
                                                    <m:e>
                                                      <m:sSubSup>
                                                        <m:sSubSupPr>
                                                          <m:ctrlPr>
                                                            <a:rPr lang="es-MX" i="1">
                                                              <a:latin typeface="Cambria Math"/>
                                                            </a:rPr>
                                                          </m:ctrlPr>
                                                        </m:sSubSupPr>
                                                        <m:e>
                                                          <m:r>
                                                            <a:rPr lang="es-MX" i="1">
                                                              <a:latin typeface="Cambria Math"/>
                                                            </a:rPr>
                                                            <m:t>𝑝</m:t>
                                                          </m:r>
                                                        </m:e>
                                                        <m:sub>
                                                          <m:r>
                                                            <a:rPr lang="es-MX" b="0" i="1" smtClean="0">
                                                              <a:latin typeface="Cambria Math"/>
                                                            </a:rPr>
                                                            <m:t>2</m:t>
                                                          </m:r>
                                                          <m:r>
                                                            <a:rPr lang="es-MX" i="1">
                                                              <a:latin typeface="Cambria Math"/>
                                                            </a:rPr>
                                                            <m:t>𝑛</m:t>
                                                          </m:r>
                                                        </m:sub>
                                                        <m:sup/>
                                                      </m:sSubSup>
                                                    </m:e>
                                                    <m:sub/>
                                                    <m:sup>
                                                      <m:r>
                                                        <a:rPr lang="es-MX" i="1">
                                                          <a:latin typeface="Cambria Math"/>
                                                        </a:rPr>
                                                        <m:t>(</m:t>
                                                      </m:r>
                                                      <m:r>
                                                        <m:rPr>
                                                          <m:sty m:val="p"/>
                                                        </m:rPr>
                                                        <a:rPr lang="el-GR" i="1">
                                                          <a:latin typeface="Cambria Math"/>
                                                        </a:rPr>
                                                        <m:t>λ</m:t>
                                                      </m:r>
                                                      <m:r>
                                                        <a:rPr lang="es-MX" i="1">
                                                          <a:latin typeface="Cambria Math"/>
                                                        </a:rPr>
                                                        <m:t>)</m:t>
                                                      </m:r>
                                                    </m:sup>
                                                  </m:sSubSup>
                                                </m:e>
                                              </m:mr>
                                            </m:m>
                                          </m:e>
                                        </m:mr>
                                      </m:m>
                                    </m:e>
                                  </m:mr>
                                </m:m>
                              </m:e>
                            </m:mr>
                            <m:mr>
                              <m:e>
                                <m:m>
                                  <m:mPr>
                                    <m:mcs>
                                      <m:mc>
                                        <m:mcPr>
                                          <m:count m:val="1"/>
                                          <m:mcJc m:val="center"/>
                                        </m:mcPr>
                                      </m:mc>
                                    </m:mcs>
                                    <m:ctrlPr>
                                      <a:rPr lang="es-MX" i="1">
                                        <a:latin typeface="Cambria Math"/>
                                      </a:rPr>
                                    </m:ctrlPr>
                                  </m:mPr>
                                  <m:mr>
                                    <m:e>
                                      <m:r>
                                        <m:rPr>
                                          <m:brk m:alnAt="7"/>
                                        </m:rPr>
                                        <a:rPr lang="es-MX" i="1">
                                          <a:latin typeface="Cambria Math"/>
                                        </a:rPr>
                                        <m:t> </m:t>
                                      </m:r>
                                      <m:r>
                                        <a:rPr lang="es-MX" i="1">
                                          <a:latin typeface="Cambria Math"/>
                                        </a:rPr>
                                        <m:t>                                 ⋮</m:t>
                                      </m:r>
                                    </m:e>
                                  </m:mr>
                                  <m:mr>
                                    <m:e>
                                      <m:m>
                                        <m:mPr>
                                          <m:mcs>
                                            <m:mc>
                                              <m:mcPr>
                                                <m:count m:val="2"/>
                                                <m:mcJc m:val="center"/>
                                              </m:mcPr>
                                            </m:mc>
                                          </m:mcs>
                                          <m:ctrlPr>
                                            <a:rPr lang="es-MX" i="1">
                                              <a:latin typeface="Cambria Math"/>
                                            </a:rPr>
                                          </m:ctrlPr>
                                        </m:mPr>
                                        <m:mr>
                                          <m:e>
                                            <m:sSubSup>
                                              <m:sSubSupPr>
                                                <m:ctrlPr>
                                                  <a:rPr lang="es-MX" i="1">
                                                    <a:latin typeface="Cambria Math"/>
                                                  </a:rPr>
                                                </m:ctrlPr>
                                              </m:sSubSupPr>
                                              <m:e>
                                                <m:sSubSup>
                                                  <m:sSubSupPr>
                                                    <m:ctrlPr>
                                                      <a:rPr lang="es-MX" i="1">
                                                        <a:latin typeface="Cambria Math"/>
                                                      </a:rPr>
                                                    </m:ctrlPr>
                                                  </m:sSubSupPr>
                                                  <m:e>
                                                    <m:r>
                                                      <a:rPr lang="es-MX" i="1">
                                                        <a:latin typeface="Cambria Math"/>
                                                      </a:rPr>
                                                      <m:t>𝑝</m:t>
                                                    </m:r>
                                                  </m:e>
                                                  <m:sub>
                                                    <m:r>
                                                      <a:rPr lang="es-MX" b="0" i="1" smtClean="0">
                                                        <a:latin typeface="Cambria Math"/>
                                                      </a:rPr>
                                                      <m:t>𝑛</m:t>
                                                    </m:r>
                                                    <m:r>
                                                      <a:rPr lang="es-MX" i="1">
                                                        <a:latin typeface="Cambria Math"/>
                                                      </a:rPr>
                                                      <m:t>1</m:t>
                                                    </m:r>
                                                  </m:sub>
                                                  <m:sup/>
                                                </m:sSubSup>
                                              </m:e>
                                              <m:sub/>
                                              <m:sup>
                                                <m:r>
                                                  <a:rPr lang="es-MX" i="1">
                                                    <a:latin typeface="Cambria Math"/>
                                                  </a:rPr>
                                                  <m:t>(</m:t>
                                                </m:r>
                                                <m:r>
                                                  <m:rPr>
                                                    <m:sty m:val="p"/>
                                                  </m:rPr>
                                                  <a:rPr lang="el-GR" i="1">
                                                    <a:latin typeface="Cambria Math"/>
                                                  </a:rPr>
                                                  <m:t>λ</m:t>
                                                </m:r>
                                                <m:r>
                                                  <a:rPr lang="es-MX" i="1">
                                                    <a:latin typeface="Cambria Math"/>
                                                  </a:rPr>
                                                  <m:t>)</m:t>
                                                </m:r>
                                              </m:sup>
                                            </m:sSubSup>
                                          </m:e>
                                          <m:e>
                                            <m:m>
                                              <m:mPr>
                                                <m:mcs>
                                                  <m:mc>
                                                    <m:mcPr>
                                                      <m:count m:val="2"/>
                                                      <m:mcJc m:val="center"/>
                                                    </m:mcPr>
                                                  </m:mc>
                                                </m:mcs>
                                                <m:ctrlPr>
                                                  <a:rPr lang="es-MX" i="1">
                                                    <a:latin typeface="Cambria Math"/>
                                                  </a:rPr>
                                                </m:ctrlPr>
                                              </m:mPr>
                                              <m:mr>
                                                <m:e>
                                                  <m:sSubSup>
                                                    <m:sSubSupPr>
                                                      <m:ctrlPr>
                                                        <a:rPr lang="es-MX" i="1">
                                                          <a:latin typeface="Cambria Math"/>
                                                        </a:rPr>
                                                      </m:ctrlPr>
                                                    </m:sSubSupPr>
                                                    <m:e>
                                                      <m:sSubSup>
                                                        <m:sSubSupPr>
                                                          <m:ctrlPr>
                                                            <a:rPr lang="es-MX" i="1">
                                                              <a:latin typeface="Cambria Math"/>
                                                            </a:rPr>
                                                          </m:ctrlPr>
                                                        </m:sSubSupPr>
                                                        <m:e>
                                                          <m:r>
                                                            <a:rPr lang="es-MX" i="1">
                                                              <a:latin typeface="Cambria Math"/>
                                                            </a:rPr>
                                                            <m:t>𝑝</m:t>
                                                          </m:r>
                                                        </m:e>
                                                        <m:sub>
                                                          <m:r>
                                                            <a:rPr lang="es-MX" i="1">
                                                              <a:latin typeface="Cambria Math"/>
                                                            </a:rPr>
                                                            <m:t>𝑛</m:t>
                                                          </m:r>
                                                          <m:r>
                                                            <a:rPr lang="es-MX" b="0" i="1" smtClean="0">
                                                              <a:latin typeface="Cambria Math"/>
                                                            </a:rPr>
                                                            <m:t>2</m:t>
                                                          </m:r>
                                                        </m:sub>
                                                        <m:sup/>
                                                      </m:sSubSup>
                                                    </m:e>
                                                    <m:sub/>
                                                    <m:sup>
                                                      <m:r>
                                                        <a:rPr lang="es-MX" i="1">
                                                          <a:latin typeface="Cambria Math"/>
                                                        </a:rPr>
                                                        <m:t>(</m:t>
                                                      </m:r>
                                                      <m:r>
                                                        <m:rPr>
                                                          <m:sty m:val="p"/>
                                                        </m:rPr>
                                                        <a:rPr lang="el-GR" i="1">
                                                          <a:latin typeface="Cambria Math"/>
                                                        </a:rPr>
                                                        <m:t>λ</m:t>
                                                      </m:r>
                                                      <m:r>
                                                        <a:rPr lang="es-MX" i="1">
                                                          <a:latin typeface="Cambria Math"/>
                                                        </a:rPr>
                                                        <m:t>)</m:t>
                                                      </m:r>
                                                    </m:sup>
                                                  </m:sSubSup>
                                                </m:e>
                                                <m:e>
                                                  <m:m>
                                                    <m:mPr>
                                                      <m:mcs>
                                                        <m:mc>
                                                          <m:mcPr>
                                                            <m:count m:val="2"/>
                                                            <m:mcJc m:val="center"/>
                                                          </m:mcPr>
                                                        </m:mc>
                                                      </m:mcs>
                                                      <m:ctrlPr>
                                                        <a:rPr lang="es-MX" i="1">
                                                          <a:latin typeface="Cambria Math"/>
                                                        </a:rPr>
                                                      </m:ctrlPr>
                                                    </m:mPr>
                                                    <m:mr>
                                                      <m:e>
                                                        <m:r>
                                                          <m:rPr>
                                                            <m:brk m:alnAt="7"/>
                                                          </m:rPr>
                                                          <a:rPr lang="es-MX" i="1">
                                                            <a:latin typeface="Cambria Math"/>
                                                          </a:rPr>
                                                          <m:t>⋯</m:t>
                                                        </m:r>
                                                      </m:e>
                                                      <m:e>
                                                        <m:sSubSup>
                                                          <m:sSubSupPr>
                                                            <m:ctrlPr>
                                                              <a:rPr lang="es-MX" i="1">
                                                                <a:latin typeface="Cambria Math"/>
                                                              </a:rPr>
                                                            </m:ctrlPr>
                                                          </m:sSubSupPr>
                                                          <m:e>
                                                            <m:sSub>
                                                              <m:sSubPr>
                                                                <m:ctrlPr>
                                                                  <a:rPr lang="es-MX" i="1">
                                                                    <a:latin typeface="Cambria Math"/>
                                                                  </a:rPr>
                                                                </m:ctrlPr>
                                                              </m:sSubPr>
                                                              <m:e>
                                                                <m:r>
                                                                  <a:rPr lang="es-MX" b="0" i="1" smtClean="0">
                                                                    <a:latin typeface="Cambria Math"/>
                                                                  </a:rPr>
                                                                  <m:t>𝑝</m:t>
                                                                </m:r>
                                                              </m:e>
                                                              <m:sub>
                                                                <m:r>
                                                                  <a:rPr lang="es-MX" i="1">
                                                                    <a:latin typeface="Cambria Math"/>
                                                                  </a:rPr>
                                                                  <m:t>𝑛𝑛</m:t>
                                                                </m:r>
                                                              </m:sub>
                                                            </m:sSub>
                                                          </m:e>
                                                          <m:sub/>
                                                          <m:sup>
                                                            <m:r>
                                                              <a:rPr lang="es-MX" b="0" i="1" smtClean="0">
                                                                <a:latin typeface="Cambria Math"/>
                                                              </a:rPr>
                                                              <m:t>(</m:t>
                                                            </m:r>
                                                            <m:r>
                                                              <m:rPr>
                                                                <m:sty m:val="p"/>
                                                              </m:rPr>
                                                              <a:rPr lang="el-GR" i="1">
                                                                <a:latin typeface="Cambria Math"/>
                                                              </a:rPr>
                                                              <m:t>λ</m:t>
                                                            </m:r>
                                                            <m:r>
                                                              <a:rPr lang="es-MX" b="0" i="1" smtClean="0">
                                                                <a:latin typeface="Cambria Math"/>
                                                              </a:rPr>
                                                              <m:t>)</m:t>
                                                            </m:r>
                                                          </m:sup>
                                                        </m:sSubSup>
                                                      </m:e>
                                                    </m:mr>
                                                  </m:m>
                                                </m:e>
                                              </m:mr>
                                            </m:m>
                                          </m:e>
                                        </m:mr>
                                      </m:m>
                                    </m:e>
                                  </m:mr>
                                </m:m>
                              </m:e>
                            </m:mr>
                          </m:m>
                        </m:e>
                      </m:d>
                    </m:oMath>
                  </m:oMathPara>
                </a14:m>
                <a:endParaRPr lang="es-MX" dirty="0"/>
              </a:p>
            </p:txBody>
          </p:sp>
        </mc:Choice>
        <mc:Fallback xmlns="">
          <p:sp>
            <p:nvSpPr>
              <p:cNvPr id="6" name="5 CuadroTexto"/>
              <p:cNvSpPr txBox="1">
                <a:spLocks noRot="1" noChangeAspect="1" noMove="1" noResize="1" noEditPoints="1" noAdjustHandles="1" noChangeArrowheads="1" noChangeShapeType="1" noTextEdit="1"/>
              </p:cNvSpPr>
              <p:nvPr/>
            </p:nvSpPr>
            <p:spPr>
              <a:xfrm>
                <a:off x="2275468" y="2996952"/>
                <a:ext cx="4569841" cy="1434688"/>
              </a:xfrm>
              <a:prstGeom prst="rect">
                <a:avLst/>
              </a:prstGeom>
              <a:blipFill rotWithShape="1">
                <a:blip r:embed="rId3"/>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2647912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14282" y="71414"/>
            <a:ext cx="8015288" cy="914400"/>
          </a:xfrm>
        </p:spPr>
        <p:txBody>
          <a:bodyPr/>
          <a:lstStyle/>
          <a:p>
            <a:pPr algn="l"/>
            <a:r>
              <a:rPr lang="es-ES" sz="3600" dirty="0" smtClean="0"/>
              <a:t>Vectores y valores característicos </a:t>
            </a:r>
            <a:br>
              <a:rPr lang="es-ES" sz="3600" dirty="0" smtClean="0"/>
            </a:br>
            <a:endParaRPr lang="es-ES" sz="3600" dirty="0" smtClean="0"/>
          </a:p>
        </p:txBody>
      </p:sp>
      <mc:AlternateContent xmlns:mc="http://schemas.openxmlformats.org/markup-compatibility/2006" xmlns:a14="http://schemas.microsoft.com/office/drawing/2010/main">
        <mc:Choice Requires="a14">
          <p:sp>
            <p:nvSpPr>
              <p:cNvPr id="5" name="4 CuadroTexto"/>
              <p:cNvSpPr txBox="1"/>
              <p:nvPr/>
            </p:nvSpPr>
            <p:spPr>
              <a:xfrm>
                <a:off x="681621" y="1268760"/>
                <a:ext cx="7848872" cy="1200329"/>
              </a:xfrm>
              <a:prstGeom prst="rect">
                <a:avLst/>
              </a:prstGeom>
              <a:noFill/>
            </p:spPr>
            <p:txBody>
              <a:bodyPr wrap="square" rtlCol="0">
                <a:spAutoFit/>
              </a:bodyPr>
              <a:lstStyle/>
              <a:p>
                <a:pPr algn="just"/>
                <a:r>
                  <a:rPr lang="es-MX" dirty="0" smtClean="0"/>
                  <a:t>Esto significa que se puede pensar en </a:t>
                </a:r>
                <a14:m>
                  <m:oMath xmlns:m="http://schemas.openxmlformats.org/officeDocument/2006/math">
                    <m:r>
                      <a:rPr lang="es-MX" b="0" i="1" smtClean="0">
                        <a:latin typeface="Cambria Math"/>
                      </a:rPr>
                      <m:t>𝑎𝑑𝑗</m:t>
                    </m:r>
                    <m:d>
                      <m:dPr>
                        <m:ctrlPr>
                          <a:rPr lang="es-MX" b="0" i="1" smtClean="0">
                            <a:latin typeface="Cambria Math"/>
                          </a:rPr>
                        </m:ctrlPr>
                      </m:dPr>
                      <m:e>
                        <m:r>
                          <a:rPr lang="es-MX" b="0" i="1" smtClean="0">
                            <a:latin typeface="Cambria Math"/>
                          </a:rPr>
                          <m:t>𝐴</m:t>
                        </m:r>
                        <m:r>
                          <a:rPr lang="es-MX" b="0" i="1" smtClean="0">
                            <a:latin typeface="Cambria Math"/>
                          </a:rPr>
                          <m:t>−</m:t>
                        </m:r>
                        <m:r>
                          <m:rPr>
                            <m:sty m:val="p"/>
                          </m:rPr>
                          <a:rPr lang="el-GR" b="0" i="1" smtClean="0">
                            <a:latin typeface="Cambria Math"/>
                          </a:rPr>
                          <m:t>λ</m:t>
                        </m:r>
                        <m:r>
                          <a:rPr lang="es-MX" b="0" i="1" smtClean="0">
                            <a:latin typeface="Cambria Math"/>
                          </a:rPr>
                          <m:t>𝐼</m:t>
                        </m:r>
                      </m:e>
                    </m:d>
                  </m:oMath>
                </a14:m>
                <a:r>
                  <a:rPr lang="es-MX" dirty="0" smtClean="0"/>
                  <a:t> como en un polinomio, </a:t>
                </a:r>
                <a14:m>
                  <m:oMath xmlns:m="http://schemas.openxmlformats.org/officeDocument/2006/math">
                    <m:r>
                      <a:rPr lang="es-MX" b="0" i="1" smtClean="0">
                        <a:latin typeface="Cambria Math"/>
                      </a:rPr>
                      <m:t>𝑄</m:t>
                    </m:r>
                    <m:d>
                      <m:dPr>
                        <m:ctrlPr>
                          <a:rPr lang="es-MX" b="0" i="1" smtClean="0">
                            <a:latin typeface="Cambria Math"/>
                          </a:rPr>
                        </m:ctrlPr>
                      </m:dPr>
                      <m:e>
                        <m:r>
                          <m:rPr>
                            <m:sty m:val="p"/>
                          </m:rPr>
                          <a:rPr lang="el-GR" b="0" i="1" smtClean="0">
                            <a:latin typeface="Cambria Math"/>
                          </a:rPr>
                          <m:t>λ</m:t>
                        </m:r>
                      </m:e>
                    </m:d>
                  </m:oMath>
                </a14:m>
                <a:r>
                  <a:rPr lang="es-MX" dirty="0" smtClean="0"/>
                  <a:t>, en </a:t>
                </a:r>
                <a:r>
                  <a:rPr lang="el-GR" dirty="0" smtClean="0"/>
                  <a:t>λ</a:t>
                </a:r>
                <a:r>
                  <a:rPr lang="es-MX" dirty="0" smtClean="0"/>
                  <a:t> cuyos coeficientes son matrices de </a:t>
                </a:r>
                <a:r>
                  <a:rPr lang="es-MX" i="1" dirty="0" smtClean="0"/>
                  <a:t>n x n. </a:t>
                </a:r>
                <a:r>
                  <a:rPr lang="es-MX" dirty="0" smtClean="0"/>
                  <a:t>para entender esto:</a:t>
                </a:r>
              </a:p>
              <a:p>
                <a:pPr algn="just"/>
                <a:endParaRPr lang="es-MX" i="1" dirty="0"/>
              </a:p>
              <a:p>
                <a:pPr algn="just"/>
                <a:endParaRPr lang="es-MX" i="1" dirty="0"/>
              </a:p>
            </p:txBody>
          </p:sp>
        </mc:Choice>
        <mc:Fallback xmlns="">
          <p:sp>
            <p:nvSpPr>
              <p:cNvPr id="5" name="4 CuadroTexto"/>
              <p:cNvSpPr txBox="1">
                <a:spLocks noRot="1" noChangeAspect="1" noMove="1" noResize="1" noEditPoints="1" noAdjustHandles="1" noChangeArrowheads="1" noChangeShapeType="1" noTextEdit="1"/>
              </p:cNvSpPr>
              <p:nvPr/>
            </p:nvSpPr>
            <p:spPr>
              <a:xfrm>
                <a:off x="681621" y="1268760"/>
                <a:ext cx="7848872" cy="1200329"/>
              </a:xfrm>
              <a:prstGeom prst="rect">
                <a:avLst/>
              </a:prstGeom>
              <a:blipFill rotWithShape="1">
                <a:blip r:embed="rId2"/>
                <a:stretch>
                  <a:fillRect l="-699" t="-2538" r="-622"/>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7" name="6 CuadroTexto"/>
              <p:cNvSpPr txBox="1"/>
              <p:nvPr/>
            </p:nvSpPr>
            <p:spPr>
              <a:xfrm>
                <a:off x="539173" y="1967799"/>
                <a:ext cx="8186535" cy="64530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ctrlPr>
                            <a:rPr lang="es-MX" i="1" smtClean="0">
                              <a:latin typeface="Cambria Math"/>
                            </a:rPr>
                          </m:ctrlPr>
                        </m:dPr>
                        <m:e>
                          <m:m>
                            <m:mPr>
                              <m:mcs>
                                <m:mc>
                                  <m:mcPr>
                                    <m:count m:val="3"/>
                                    <m:mcJc m:val="center"/>
                                  </m:mcPr>
                                </m:mc>
                              </m:mcs>
                              <m:ctrlPr>
                                <a:rPr lang="es-MX" i="1" smtClean="0">
                                  <a:latin typeface="Cambria Math"/>
                                </a:rPr>
                              </m:ctrlPr>
                            </m:mPr>
                            <m:mr>
                              <m:e>
                                <m:sSup>
                                  <m:sSupPr>
                                    <m:ctrlPr>
                                      <a:rPr lang="es-MX" i="1" smtClean="0">
                                        <a:latin typeface="Cambria Math"/>
                                      </a:rPr>
                                    </m:ctrlPr>
                                  </m:sSupPr>
                                  <m:e>
                                    <m:r>
                                      <a:rPr lang="es-MX" b="0" i="1" smtClean="0">
                                        <a:latin typeface="Cambria Math"/>
                                      </a:rPr>
                                      <m:t>−</m:t>
                                    </m:r>
                                    <m:r>
                                      <m:rPr>
                                        <m:sty m:val="p"/>
                                      </m:rPr>
                                      <a:rPr lang="el-GR" b="0" i="1" smtClean="0">
                                        <a:latin typeface="Cambria Math"/>
                                      </a:rPr>
                                      <m:t>λ</m:t>
                                    </m:r>
                                  </m:e>
                                  <m:sup>
                                    <m:r>
                                      <a:rPr lang="es-MX" b="0" i="1" smtClean="0">
                                        <a:latin typeface="Cambria Math"/>
                                      </a:rPr>
                                      <m:t>2</m:t>
                                    </m:r>
                                  </m:sup>
                                </m:sSup>
                              </m:e>
                              <m:e>
                                <m:r>
                                  <a:rPr lang="es-MX" b="0" i="1" smtClean="0">
                                    <a:latin typeface="Cambria Math"/>
                                  </a:rPr>
                                  <m:t>−2</m:t>
                                </m:r>
                                <m:r>
                                  <m:rPr>
                                    <m:sty m:val="p"/>
                                  </m:rPr>
                                  <a:rPr lang="el-GR" b="0" i="1" smtClean="0">
                                    <a:latin typeface="Cambria Math"/>
                                  </a:rPr>
                                  <m:t>λ</m:t>
                                </m:r>
                              </m:e>
                              <m:e>
                                <m:m>
                                  <m:mPr>
                                    <m:mcs>
                                      <m:mc>
                                        <m:mcPr>
                                          <m:count m:val="2"/>
                                          <m:mcJc m:val="center"/>
                                        </m:mcPr>
                                      </m:mc>
                                    </m:mcs>
                                    <m:ctrlPr>
                                      <a:rPr lang="es-MX" i="1" smtClean="0">
                                        <a:latin typeface="Cambria Math"/>
                                      </a:rPr>
                                    </m:ctrlPr>
                                  </m:mPr>
                                  <m:mr>
                                    <m:e>
                                      <m:r>
                                        <m:rPr>
                                          <m:brk m:alnAt="7"/>
                                        </m:rPr>
                                        <a:rPr lang="es-MX" b="0" i="1" smtClean="0">
                                          <a:latin typeface="Cambria Math"/>
                                        </a:rPr>
                                        <m:t>+</m:t>
                                      </m:r>
                                      <m:r>
                                        <a:rPr lang="es-MX" b="0" i="1" smtClean="0">
                                          <a:latin typeface="Cambria Math"/>
                                        </a:rPr>
                                        <m:t>1</m:t>
                                      </m:r>
                                    </m:e>
                                    <m:e>
                                      <m:m>
                                        <m:mPr>
                                          <m:mcs>
                                            <m:mc>
                                              <m:mcPr>
                                                <m:count m:val="3"/>
                                                <m:mcJc m:val="center"/>
                                              </m:mcPr>
                                            </m:mc>
                                          </m:mcs>
                                          <m:ctrlPr>
                                            <a:rPr lang="es-MX" i="1" smtClean="0">
                                              <a:latin typeface="Cambria Math"/>
                                            </a:rPr>
                                          </m:ctrlPr>
                                        </m:mPr>
                                        <m:mr>
                                          <m:e>
                                            <m:sSup>
                                              <m:sSupPr>
                                                <m:ctrlPr>
                                                  <a:rPr lang="es-MX" i="1" smtClean="0">
                                                    <a:latin typeface="Cambria Math"/>
                                                  </a:rPr>
                                                </m:ctrlPr>
                                              </m:sSupPr>
                                              <m:e>
                                                <m:r>
                                                  <a:rPr lang="es-MX" b="0" i="1" smtClean="0">
                                                    <a:latin typeface="Cambria Math"/>
                                                  </a:rPr>
                                                  <m:t>2</m:t>
                                                </m:r>
                                                <m:r>
                                                  <m:rPr>
                                                    <m:sty m:val="p"/>
                                                  </m:rPr>
                                                  <a:rPr lang="el-GR" b="0" i="1" smtClean="0">
                                                    <a:latin typeface="Cambria Math"/>
                                                  </a:rPr>
                                                  <m:t>λ</m:t>
                                                </m:r>
                                              </m:e>
                                              <m:sup>
                                                <m:r>
                                                  <a:rPr lang="es-MX" b="0" i="1" smtClean="0">
                                                    <a:latin typeface="Cambria Math"/>
                                                  </a:rPr>
                                                  <m:t>2</m:t>
                                                </m:r>
                                              </m:sup>
                                            </m:sSup>
                                          </m:e>
                                          <m:e>
                                            <m:r>
                                              <a:rPr lang="es-MX" b="0" i="1" smtClean="0">
                                                <a:latin typeface="Cambria Math"/>
                                              </a:rPr>
                                              <m:t>−7</m:t>
                                            </m:r>
                                            <m:r>
                                              <m:rPr>
                                                <m:sty m:val="p"/>
                                              </m:rPr>
                                              <a:rPr lang="el-GR" b="0" i="1" smtClean="0">
                                                <a:latin typeface="Cambria Math"/>
                                              </a:rPr>
                                              <m:t>λ</m:t>
                                            </m:r>
                                          </m:e>
                                          <m:e>
                                            <m:r>
                                              <a:rPr lang="es-MX" b="0" i="1" smtClean="0">
                                                <a:latin typeface="Cambria Math"/>
                                              </a:rPr>
                                              <m:t>−4</m:t>
                                            </m:r>
                                          </m:e>
                                        </m:mr>
                                      </m:m>
                                    </m:e>
                                  </m:mr>
                                </m:m>
                              </m:e>
                            </m:mr>
                            <m:mr>
                              <m:e>
                                <m:sSup>
                                  <m:sSupPr>
                                    <m:ctrlPr>
                                      <a:rPr lang="es-MX" i="1" smtClean="0">
                                        <a:latin typeface="Cambria Math"/>
                                      </a:rPr>
                                    </m:ctrlPr>
                                  </m:sSupPr>
                                  <m:e>
                                    <m:r>
                                      <a:rPr lang="es-MX" b="0" i="1" smtClean="0">
                                        <a:latin typeface="Cambria Math"/>
                                      </a:rPr>
                                      <m:t>4</m:t>
                                    </m:r>
                                    <m:r>
                                      <m:rPr>
                                        <m:sty m:val="p"/>
                                      </m:rPr>
                                      <a:rPr lang="el-GR" b="0" i="1" smtClean="0">
                                        <a:latin typeface="Cambria Math"/>
                                      </a:rPr>
                                      <m:t>λ</m:t>
                                    </m:r>
                                  </m:e>
                                  <m:sup>
                                    <m:r>
                                      <a:rPr lang="es-MX" b="0" i="1" smtClean="0">
                                        <a:latin typeface="Cambria Math"/>
                                      </a:rPr>
                                      <m:t>2</m:t>
                                    </m:r>
                                  </m:sup>
                                </m:sSup>
                              </m:e>
                              <m:e>
                                <m:r>
                                  <a:rPr lang="es-MX" b="0" i="1" smtClean="0">
                                    <a:latin typeface="Cambria Math"/>
                                  </a:rPr>
                                  <m:t>+5</m:t>
                                </m:r>
                                <m:r>
                                  <m:rPr>
                                    <m:sty m:val="p"/>
                                  </m:rPr>
                                  <a:rPr lang="el-GR" b="0" i="1" smtClean="0">
                                    <a:latin typeface="Cambria Math"/>
                                  </a:rPr>
                                  <m:t>λ</m:t>
                                </m:r>
                              </m:e>
                              <m:e>
                                <m:m>
                                  <m:mPr>
                                    <m:mcs>
                                      <m:mc>
                                        <m:mcPr>
                                          <m:count m:val="2"/>
                                          <m:mcJc m:val="center"/>
                                        </m:mcPr>
                                      </m:mc>
                                    </m:mcs>
                                    <m:ctrlPr>
                                      <a:rPr lang="es-MX" i="1" smtClean="0">
                                        <a:latin typeface="Cambria Math"/>
                                      </a:rPr>
                                    </m:ctrlPr>
                                  </m:mPr>
                                  <m:mr>
                                    <m:e>
                                      <m:r>
                                        <m:rPr>
                                          <m:brk m:alnAt="7"/>
                                        </m:rPr>
                                        <a:rPr lang="es-MX" b="0" i="1" smtClean="0">
                                          <a:latin typeface="Cambria Math"/>
                                        </a:rPr>
                                        <m:t>−</m:t>
                                      </m:r>
                                      <m:r>
                                        <a:rPr lang="es-MX" b="0" i="1" smtClean="0">
                                          <a:latin typeface="Cambria Math"/>
                                        </a:rPr>
                                        <m:t>2</m:t>
                                      </m:r>
                                    </m:e>
                                    <m:e>
                                      <m:m>
                                        <m:mPr>
                                          <m:mcs>
                                            <m:mc>
                                              <m:mcPr>
                                                <m:count m:val="3"/>
                                                <m:mcJc m:val="center"/>
                                              </m:mcPr>
                                            </m:mc>
                                          </m:mcs>
                                          <m:ctrlPr>
                                            <a:rPr lang="es-MX" i="1" smtClean="0">
                                              <a:latin typeface="Cambria Math"/>
                                            </a:rPr>
                                          </m:ctrlPr>
                                        </m:mPr>
                                        <m:mr>
                                          <m:e>
                                            <m:sSup>
                                              <m:sSupPr>
                                                <m:ctrlPr>
                                                  <a:rPr lang="es-MX" i="1" smtClean="0">
                                                    <a:latin typeface="Cambria Math"/>
                                                  </a:rPr>
                                                </m:ctrlPr>
                                              </m:sSupPr>
                                              <m:e>
                                                <m:r>
                                                  <a:rPr lang="es-MX" b="0" i="1" smtClean="0">
                                                    <a:latin typeface="Cambria Math"/>
                                                  </a:rPr>
                                                  <m:t>−3</m:t>
                                                </m:r>
                                                <m:r>
                                                  <m:rPr>
                                                    <m:sty m:val="p"/>
                                                  </m:rPr>
                                                  <a:rPr lang="el-GR" b="0" i="1" smtClean="0">
                                                    <a:latin typeface="Cambria Math"/>
                                                  </a:rPr>
                                                  <m:t>λ</m:t>
                                                </m:r>
                                              </m:e>
                                              <m:sup>
                                                <m:r>
                                                  <a:rPr lang="es-MX" b="0" i="1" smtClean="0">
                                                    <a:latin typeface="Cambria Math"/>
                                                  </a:rPr>
                                                  <m:t>2</m:t>
                                                </m:r>
                                              </m:sup>
                                            </m:sSup>
                                          </m:e>
                                          <m:e>
                                            <m:r>
                                              <a:rPr lang="es-MX" b="0" i="1" smtClean="0">
                                                <a:latin typeface="Cambria Math"/>
                                              </a:rPr>
                                              <m:t>−</m:t>
                                            </m:r>
                                            <m:r>
                                              <m:rPr>
                                                <m:sty m:val="p"/>
                                              </m:rPr>
                                              <a:rPr lang="el-GR" b="0" i="1" smtClean="0">
                                                <a:latin typeface="Cambria Math"/>
                                              </a:rPr>
                                              <m:t>λ</m:t>
                                            </m:r>
                                          </m:e>
                                          <m:e>
                                            <m:r>
                                              <a:rPr lang="es-MX" b="0" i="1" smtClean="0">
                                                <a:latin typeface="Cambria Math"/>
                                              </a:rPr>
                                              <m:t>+3</m:t>
                                            </m:r>
                                          </m:e>
                                        </m:mr>
                                      </m:m>
                                    </m:e>
                                  </m:mr>
                                </m:m>
                              </m:e>
                            </m:mr>
                          </m:m>
                        </m:e>
                      </m:d>
                      <m:r>
                        <a:rPr lang="es-MX" b="0" i="1" smtClean="0">
                          <a:latin typeface="Cambria Math"/>
                        </a:rPr>
                        <m:t>=</m:t>
                      </m:r>
                      <m:d>
                        <m:dPr>
                          <m:ctrlPr>
                            <a:rPr lang="es-MX" b="0" i="1" smtClean="0">
                              <a:latin typeface="Cambria Math"/>
                            </a:rPr>
                          </m:ctrlPr>
                        </m:dPr>
                        <m:e>
                          <m:m>
                            <m:mPr>
                              <m:mcs>
                                <m:mc>
                                  <m:mcPr>
                                    <m:count m:val="2"/>
                                    <m:mcJc m:val="center"/>
                                  </m:mcPr>
                                </m:mc>
                              </m:mcs>
                              <m:ctrlPr>
                                <a:rPr lang="es-MX" b="0" i="1" smtClean="0">
                                  <a:latin typeface="Cambria Math"/>
                                </a:rPr>
                              </m:ctrlPr>
                            </m:mPr>
                            <m:mr>
                              <m:e>
                                <m:r>
                                  <m:rPr>
                                    <m:brk m:alnAt="7"/>
                                  </m:rPr>
                                  <a:rPr lang="es-MX" b="0" i="1" smtClean="0">
                                    <a:latin typeface="Cambria Math"/>
                                  </a:rPr>
                                  <m:t>−</m:t>
                                </m:r>
                                <m:r>
                                  <a:rPr lang="es-MX" b="0" i="1" smtClean="0">
                                    <a:latin typeface="Cambria Math"/>
                                  </a:rPr>
                                  <m:t>1</m:t>
                                </m:r>
                              </m:e>
                              <m:e>
                                <m:r>
                                  <a:rPr lang="es-MX" b="0" i="1" smtClean="0">
                                    <a:latin typeface="Cambria Math"/>
                                  </a:rPr>
                                  <m:t>2</m:t>
                                </m:r>
                              </m:e>
                            </m:mr>
                            <m:mr>
                              <m:e>
                                <m:r>
                                  <a:rPr lang="es-MX" b="0" i="1" smtClean="0">
                                    <a:latin typeface="Cambria Math"/>
                                  </a:rPr>
                                  <m:t>4</m:t>
                                </m:r>
                              </m:e>
                              <m:e>
                                <m:r>
                                  <a:rPr lang="es-MX" b="0" i="1" smtClean="0">
                                    <a:latin typeface="Cambria Math"/>
                                  </a:rPr>
                                  <m:t>−3</m:t>
                                </m:r>
                              </m:e>
                            </m:mr>
                          </m:m>
                        </m:e>
                      </m:d>
                      <m:sSup>
                        <m:sSupPr>
                          <m:ctrlPr>
                            <a:rPr lang="es-MX" b="0" i="1" smtClean="0">
                              <a:latin typeface="Cambria Math"/>
                            </a:rPr>
                          </m:ctrlPr>
                        </m:sSupPr>
                        <m:e>
                          <m:r>
                            <m:rPr>
                              <m:sty m:val="p"/>
                            </m:rPr>
                            <a:rPr lang="el-GR" b="0" i="1" smtClean="0">
                              <a:latin typeface="Cambria Math"/>
                            </a:rPr>
                            <m:t>λ</m:t>
                          </m:r>
                        </m:e>
                        <m:sup>
                          <m:r>
                            <a:rPr lang="es-MX" b="0" i="1" smtClean="0">
                              <a:latin typeface="Cambria Math"/>
                            </a:rPr>
                            <m:t>2</m:t>
                          </m:r>
                        </m:sup>
                      </m:sSup>
                      <m:r>
                        <a:rPr lang="es-MX" b="0" i="1" smtClean="0">
                          <a:latin typeface="Cambria Math"/>
                        </a:rPr>
                        <m:t>+</m:t>
                      </m:r>
                      <m:d>
                        <m:dPr>
                          <m:ctrlPr>
                            <a:rPr lang="es-MX" b="0" i="1" smtClean="0">
                              <a:latin typeface="Cambria Math"/>
                            </a:rPr>
                          </m:ctrlPr>
                        </m:dPr>
                        <m:e>
                          <m:m>
                            <m:mPr>
                              <m:mcs>
                                <m:mc>
                                  <m:mcPr>
                                    <m:count m:val="2"/>
                                    <m:mcJc m:val="center"/>
                                  </m:mcPr>
                                </m:mc>
                              </m:mcs>
                              <m:ctrlPr>
                                <a:rPr lang="es-MX" b="0" i="1" smtClean="0">
                                  <a:latin typeface="Cambria Math"/>
                                </a:rPr>
                              </m:ctrlPr>
                            </m:mPr>
                            <m:mr>
                              <m:e>
                                <m:r>
                                  <m:rPr>
                                    <m:brk m:alnAt="7"/>
                                  </m:rPr>
                                  <a:rPr lang="es-MX" b="0" i="1" smtClean="0">
                                    <a:latin typeface="Cambria Math"/>
                                  </a:rPr>
                                  <m:t>−</m:t>
                                </m:r>
                                <m:r>
                                  <a:rPr lang="es-MX" b="0" i="1" smtClean="0">
                                    <a:latin typeface="Cambria Math"/>
                                  </a:rPr>
                                  <m:t>2</m:t>
                                </m:r>
                              </m:e>
                              <m:e>
                                <m:r>
                                  <a:rPr lang="es-MX" b="0" i="1" smtClean="0">
                                    <a:latin typeface="Cambria Math"/>
                                  </a:rPr>
                                  <m:t>−7</m:t>
                                </m:r>
                              </m:e>
                            </m:mr>
                            <m:mr>
                              <m:e>
                                <m:r>
                                  <a:rPr lang="es-MX" b="0" i="1" smtClean="0">
                                    <a:latin typeface="Cambria Math"/>
                                  </a:rPr>
                                  <m:t>5</m:t>
                                </m:r>
                              </m:e>
                              <m:e>
                                <m:r>
                                  <a:rPr lang="es-MX" b="0" i="1" smtClean="0">
                                    <a:latin typeface="Cambria Math"/>
                                  </a:rPr>
                                  <m:t>−1</m:t>
                                </m:r>
                              </m:e>
                            </m:mr>
                          </m:m>
                        </m:e>
                      </m:d>
                      <m:r>
                        <m:rPr>
                          <m:sty m:val="p"/>
                        </m:rPr>
                        <a:rPr lang="el-GR" b="0" i="1" smtClean="0">
                          <a:latin typeface="Cambria Math"/>
                        </a:rPr>
                        <m:t>λ</m:t>
                      </m:r>
                      <m:r>
                        <a:rPr lang="es-MX" b="0" i="1" smtClean="0">
                          <a:latin typeface="Cambria Math"/>
                        </a:rPr>
                        <m:t>+</m:t>
                      </m:r>
                      <m:d>
                        <m:dPr>
                          <m:ctrlPr>
                            <a:rPr lang="es-MX" b="0" i="1" smtClean="0">
                              <a:latin typeface="Cambria Math"/>
                            </a:rPr>
                          </m:ctrlPr>
                        </m:dPr>
                        <m:e>
                          <m:m>
                            <m:mPr>
                              <m:mcs>
                                <m:mc>
                                  <m:mcPr>
                                    <m:count m:val="2"/>
                                    <m:mcJc m:val="center"/>
                                  </m:mcPr>
                                </m:mc>
                              </m:mcs>
                              <m:ctrlPr>
                                <a:rPr lang="es-MX" b="0" i="1" smtClean="0">
                                  <a:latin typeface="Cambria Math"/>
                                </a:rPr>
                              </m:ctrlPr>
                            </m:mPr>
                            <m:mr>
                              <m:e>
                                <m:r>
                                  <m:rPr>
                                    <m:brk m:alnAt="7"/>
                                  </m:rPr>
                                  <a:rPr lang="es-MX" b="0" i="1" smtClean="0">
                                    <a:latin typeface="Cambria Math"/>
                                  </a:rPr>
                                  <m:t>1</m:t>
                                </m:r>
                              </m:e>
                              <m:e>
                                <m:r>
                                  <a:rPr lang="es-MX" b="0" i="1" smtClean="0">
                                    <a:latin typeface="Cambria Math"/>
                                  </a:rPr>
                                  <m:t>−4</m:t>
                                </m:r>
                              </m:e>
                            </m:mr>
                            <m:mr>
                              <m:e>
                                <m:r>
                                  <a:rPr lang="es-MX" b="0" i="1" smtClean="0">
                                    <a:latin typeface="Cambria Math"/>
                                  </a:rPr>
                                  <m:t>2</m:t>
                                </m:r>
                              </m:e>
                              <m:e>
                                <m:r>
                                  <a:rPr lang="es-MX" b="0" i="1" smtClean="0">
                                    <a:latin typeface="Cambria Math"/>
                                  </a:rPr>
                                  <m:t>3</m:t>
                                </m:r>
                              </m:e>
                            </m:mr>
                          </m:m>
                        </m:e>
                      </m:d>
                    </m:oMath>
                  </m:oMathPara>
                </a14:m>
                <a:endParaRPr lang="es-MX" dirty="0"/>
              </a:p>
            </p:txBody>
          </p:sp>
        </mc:Choice>
        <mc:Fallback xmlns="">
          <p:sp>
            <p:nvSpPr>
              <p:cNvPr id="7" name="6 CuadroTexto"/>
              <p:cNvSpPr txBox="1">
                <a:spLocks noRot="1" noChangeAspect="1" noMove="1" noResize="1" noEditPoints="1" noAdjustHandles="1" noChangeArrowheads="1" noChangeShapeType="1" noTextEdit="1"/>
              </p:cNvSpPr>
              <p:nvPr/>
            </p:nvSpPr>
            <p:spPr>
              <a:xfrm>
                <a:off x="539173" y="1967799"/>
                <a:ext cx="8186535" cy="645305"/>
              </a:xfrm>
              <a:prstGeom prst="rect">
                <a:avLst/>
              </a:prstGeom>
              <a:blipFill rotWithShape="1">
                <a:blip r:embed="rId3"/>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 name="8 CuadroTexto"/>
              <p:cNvSpPr txBox="1"/>
              <p:nvPr/>
            </p:nvSpPr>
            <p:spPr>
              <a:xfrm>
                <a:off x="1747603" y="2951735"/>
                <a:ext cx="555196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MX" b="0" i="1" smtClean="0">
                          <a:latin typeface="Cambria Math"/>
                        </a:rPr>
                        <m:t>𝑑𝑒𝑡</m:t>
                      </m:r>
                      <m:d>
                        <m:dPr>
                          <m:ctrlPr>
                            <a:rPr lang="es-MX" b="0" i="1" smtClean="0">
                              <a:latin typeface="Cambria Math"/>
                            </a:rPr>
                          </m:ctrlPr>
                        </m:dPr>
                        <m:e>
                          <m:r>
                            <a:rPr lang="es-MX" b="0" i="1" smtClean="0">
                              <a:latin typeface="Cambria Math"/>
                            </a:rPr>
                            <m:t>𝐴</m:t>
                          </m:r>
                          <m:r>
                            <a:rPr lang="es-MX" b="0" i="1" smtClean="0">
                              <a:latin typeface="Cambria Math"/>
                            </a:rPr>
                            <m:t>−</m:t>
                          </m:r>
                          <m:r>
                            <m:rPr>
                              <m:sty m:val="p"/>
                            </m:rPr>
                            <a:rPr lang="el-GR" b="0" i="1" smtClean="0">
                              <a:latin typeface="Cambria Math"/>
                            </a:rPr>
                            <m:t>λ</m:t>
                          </m:r>
                          <m:r>
                            <a:rPr lang="es-MX" b="0" i="1" smtClean="0">
                              <a:latin typeface="Cambria Math"/>
                            </a:rPr>
                            <m:t>𝐼</m:t>
                          </m:r>
                        </m:e>
                      </m:d>
                      <m:r>
                        <a:rPr lang="es-MX" b="0" i="1" smtClean="0">
                          <a:latin typeface="Cambria Math"/>
                        </a:rPr>
                        <m:t>𝐼</m:t>
                      </m:r>
                      <m:r>
                        <a:rPr lang="es-MX" b="0" i="1" smtClean="0">
                          <a:latin typeface="Cambria Math"/>
                        </a:rPr>
                        <m:t>=</m:t>
                      </m:r>
                      <m:d>
                        <m:dPr>
                          <m:begChr m:val="["/>
                          <m:endChr m:val="]"/>
                          <m:ctrlPr>
                            <a:rPr lang="es-MX" b="0" i="1" smtClean="0">
                              <a:latin typeface="Cambria Math"/>
                            </a:rPr>
                          </m:ctrlPr>
                        </m:dPr>
                        <m:e>
                          <m:r>
                            <a:rPr lang="es-MX" b="0" i="1" smtClean="0">
                              <a:latin typeface="Cambria Math"/>
                            </a:rPr>
                            <m:t>𝑎𝑑𝑗</m:t>
                          </m:r>
                          <m:d>
                            <m:dPr>
                              <m:ctrlPr>
                                <a:rPr lang="es-MX" b="0" i="1" smtClean="0">
                                  <a:latin typeface="Cambria Math"/>
                                </a:rPr>
                              </m:ctrlPr>
                            </m:dPr>
                            <m:e>
                              <m:r>
                                <a:rPr lang="es-MX" b="0" i="1" smtClean="0">
                                  <a:latin typeface="Cambria Math"/>
                                </a:rPr>
                                <m:t>𝐴</m:t>
                              </m:r>
                              <m:r>
                                <a:rPr lang="es-MX" b="0" i="1" smtClean="0">
                                  <a:latin typeface="Cambria Math"/>
                                </a:rPr>
                                <m:t>−</m:t>
                              </m:r>
                              <m:r>
                                <m:rPr>
                                  <m:sty m:val="p"/>
                                </m:rPr>
                                <a:rPr lang="el-GR" b="0" i="1" smtClean="0">
                                  <a:latin typeface="Cambria Math"/>
                                </a:rPr>
                                <m:t>λ</m:t>
                              </m:r>
                              <m:r>
                                <a:rPr lang="es-MX" b="0" i="1" smtClean="0">
                                  <a:latin typeface="Cambria Math"/>
                                </a:rPr>
                                <m:t>𝐼</m:t>
                              </m:r>
                            </m:e>
                          </m:d>
                        </m:e>
                      </m:d>
                      <m:d>
                        <m:dPr>
                          <m:begChr m:val="["/>
                          <m:endChr m:val="]"/>
                          <m:ctrlPr>
                            <a:rPr lang="es-MX" b="0" i="1" smtClean="0">
                              <a:latin typeface="Cambria Math"/>
                            </a:rPr>
                          </m:ctrlPr>
                        </m:dPr>
                        <m:e>
                          <m:r>
                            <a:rPr lang="es-MX" b="0" i="1" smtClean="0">
                              <a:latin typeface="Cambria Math"/>
                            </a:rPr>
                            <m:t>𝐴</m:t>
                          </m:r>
                          <m:r>
                            <a:rPr lang="es-MX" b="0" i="1" smtClean="0">
                              <a:latin typeface="Cambria Math"/>
                            </a:rPr>
                            <m:t>−</m:t>
                          </m:r>
                          <m:r>
                            <m:rPr>
                              <m:sty m:val="p"/>
                            </m:rPr>
                            <a:rPr lang="el-GR" b="0" i="1" smtClean="0">
                              <a:latin typeface="Cambria Math"/>
                            </a:rPr>
                            <m:t>λ</m:t>
                          </m:r>
                          <m:r>
                            <a:rPr lang="es-MX" b="0" i="1" smtClean="0">
                              <a:latin typeface="Cambria Math"/>
                            </a:rPr>
                            <m:t>𝐼</m:t>
                          </m:r>
                        </m:e>
                      </m:d>
                      <m:r>
                        <a:rPr lang="es-MX" b="0" i="1" smtClean="0">
                          <a:latin typeface="Cambria Math"/>
                        </a:rPr>
                        <m:t>=</m:t>
                      </m:r>
                      <m:r>
                        <a:rPr lang="es-MX" b="0" i="1" smtClean="0">
                          <a:latin typeface="Cambria Math"/>
                        </a:rPr>
                        <m:t>𝑄</m:t>
                      </m:r>
                      <m:d>
                        <m:dPr>
                          <m:ctrlPr>
                            <a:rPr lang="es-MX" b="0" i="1" smtClean="0">
                              <a:latin typeface="Cambria Math"/>
                            </a:rPr>
                          </m:ctrlPr>
                        </m:dPr>
                        <m:e>
                          <m:r>
                            <m:rPr>
                              <m:sty m:val="p"/>
                            </m:rPr>
                            <a:rPr lang="el-GR" b="0" i="1" smtClean="0">
                              <a:latin typeface="Cambria Math"/>
                            </a:rPr>
                            <m:t>λ</m:t>
                          </m:r>
                        </m:e>
                      </m:d>
                      <m:d>
                        <m:dPr>
                          <m:ctrlPr>
                            <a:rPr lang="es-MX" b="0" i="1" smtClean="0">
                              <a:latin typeface="Cambria Math"/>
                            </a:rPr>
                          </m:ctrlPr>
                        </m:dPr>
                        <m:e>
                          <m:r>
                            <a:rPr lang="es-MX" b="0" i="1" smtClean="0">
                              <a:latin typeface="Cambria Math"/>
                            </a:rPr>
                            <m:t>𝐴</m:t>
                          </m:r>
                          <m:r>
                            <a:rPr lang="es-MX" b="0" i="1" smtClean="0">
                              <a:latin typeface="Cambria Math"/>
                            </a:rPr>
                            <m:t>−</m:t>
                          </m:r>
                          <m:r>
                            <a:rPr lang="es-MX" b="0" i="1" smtClean="0">
                              <a:latin typeface="Cambria Math"/>
                            </a:rPr>
                            <m:t>𝐴𝐼</m:t>
                          </m:r>
                        </m:e>
                      </m:d>
                    </m:oMath>
                  </m:oMathPara>
                </a14:m>
                <a:endParaRPr lang="es-MX" dirty="0"/>
              </a:p>
            </p:txBody>
          </p:sp>
        </mc:Choice>
        <mc:Fallback xmlns="">
          <p:sp>
            <p:nvSpPr>
              <p:cNvPr id="9" name="8 CuadroTexto"/>
              <p:cNvSpPr txBox="1">
                <a:spLocks noRot="1" noChangeAspect="1" noMove="1" noResize="1" noEditPoints="1" noAdjustHandles="1" noChangeArrowheads="1" noChangeShapeType="1" noTextEdit="1"/>
              </p:cNvSpPr>
              <p:nvPr/>
            </p:nvSpPr>
            <p:spPr>
              <a:xfrm>
                <a:off x="1747603" y="2951735"/>
                <a:ext cx="5551969" cy="369332"/>
              </a:xfrm>
              <a:prstGeom prst="rect">
                <a:avLst/>
              </a:prstGeom>
              <a:blipFill rotWithShape="1">
                <a:blip r:embed="rId4"/>
                <a:stretch>
                  <a:fillRect b="-11475"/>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10" name="9 CuadroTexto"/>
              <p:cNvSpPr txBox="1"/>
              <p:nvPr/>
            </p:nvSpPr>
            <p:spPr>
              <a:xfrm>
                <a:off x="509931" y="3563724"/>
                <a:ext cx="8017704" cy="369332"/>
              </a:xfrm>
              <a:prstGeom prst="rect">
                <a:avLst/>
              </a:prstGeom>
              <a:noFill/>
            </p:spPr>
            <p:txBody>
              <a:bodyPr wrap="square" rtlCol="0">
                <a:spAutoFit/>
              </a:bodyPr>
              <a:lstStyle/>
              <a:p>
                <a:r>
                  <a:rPr lang="es-MX" dirty="0" smtClean="0"/>
                  <a:t>Pero </a:t>
                </a:r>
                <a14:m>
                  <m:oMath xmlns:m="http://schemas.openxmlformats.org/officeDocument/2006/math">
                    <m:r>
                      <a:rPr lang="es-MX" i="1">
                        <a:latin typeface="Cambria Math"/>
                      </a:rPr>
                      <m:t>𝑑𝑒𝑡</m:t>
                    </m:r>
                    <m:d>
                      <m:dPr>
                        <m:ctrlPr>
                          <a:rPr lang="es-MX" i="1">
                            <a:latin typeface="Cambria Math"/>
                          </a:rPr>
                        </m:ctrlPr>
                      </m:dPr>
                      <m:e>
                        <m:r>
                          <a:rPr lang="es-MX" i="1">
                            <a:latin typeface="Cambria Math"/>
                          </a:rPr>
                          <m:t>𝐴</m:t>
                        </m:r>
                        <m:r>
                          <a:rPr lang="es-MX" i="1">
                            <a:latin typeface="Cambria Math"/>
                          </a:rPr>
                          <m:t>−</m:t>
                        </m:r>
                        <m:r>
                          <m:rPr>
                            <m:sty m:val="p"/>
                          </m:rPr>
                          <a:rPr lang="el-GR" i="1">
                            <a:latin typeface="Cambria Math"/>
                          </a:rPr>
                          <m:t>λ</m:t>
                        </m:r>
                        <m:r>
                          <a:rPr lang="es-MX" i="1">
                            <a:latin typeface="Cambria Math"/>
                          </a:rPr>
                          <m:t>𝐼</m:t>
                        </m:r>
                      </m:e>
                    </m:d>
                    <m:r>
                      <a:rPr lang="es-MX" i="1">
                        <a:latin typeface="Cambria Math"/>
                      </a:rPr>
                      <m:t>𝐼</m:t>
                    </m:r>
                    <m:r>
                      <a:rPr lang="es-MX" b="0" i="1" smtClean="0">
                        <a:latin typeface="Cambria Math"/>
                      </a:rPr>
                      <m:t>=</m:t>
                    </m:r>
                    <m:r>
                      <a:rPr lang="es-MX" b="0" i="1" smtClean="0">
                        <a:latin typeface="Cambria Math"/>
                      </a:rPr>
                      <m:t>𝑝</m:t>
                    </m:r>
                    <m:d>
                      <m:dPr>
                        <m:ctrlPr>
                          <a:rPr lang="es-MX" b="0" i="1" smtClean="0">
                            <a:latin typeface="Cambria Math"/>
                          </a:rPr>
                        </m:ctrlPr>
                      </m:dPr>
                      <m:e>
                        <m:r>
                          <m:rPr>
                            <m:sty m:val="p"/>
                          </m:rPr>
                          <a:rPr lang="el-GR" b="0" i="1" smtClean="0">
                            <a:latin typeface="Cambria Math"/>
                          </a:rPr>
                          <m:t>λ</m:t>
                        </m:r>
                      </m:e>
                    </m:d>
                    <m:r>
                      <a:rPr lang="es-MX" b="0" i="1" smtClean="0">
                        <a:latin typeface="Cambria Math"/>
                      </a:rPr>
                      <m:t>𝐼</m:t>
                    </m:r>
                    <m:r>
                      <a:rPr lang="es-MX" b="0" i="1" smtClean="0">
                        <a:latin typeface="Cambria Math"/>
                      </a:rPr>
                      <m:t>. </m:t>
                    </m:r>
                    <m:r>
                      <a:rPr lang="es-MX" b="0" i="1" smtClean="0">
                        <a:latin typeface="Cambria Math"/>
                      </a:rPr>
                      <m:t>𝑆𝑖</m:t>
                    </m:r>
                  </m:oMath>
                </a14:m>
                <a:r>
                  <a:rPr lang="es-MX" dirty="0" smtClean="0"/>
                  <a:t> </a:t>
                </a:r>
                <a:endParaRPr lang="es-MX" dirty="0"/>
              </a:p>
            </p:txBody>
          </p:sp>
        </mc:Choice>
        <mc:Fallback xmlns="">
          <p:sp>
            <p:nvSpPr>
              <p:cNvPr id="10" name="9 CuadroTexto"/>
              <p:cNvSpPr txBox="1">
                <a:spLocks noRot="1" noChangeAspect="1" noMove="1" noResize="1" noEditPoints="1" noAdjustHandles="1" noChangeArrowheads="1" noChangeShapeType="1" noTextEdit="1"/>
              </p:cNvSpPr>
              <p:nvPr/>
            </p:nvSpPr>
            <p:spPr>
              <a:xfrm>
                <a:off x="509931" y="3563724"/>
                <a:ext cx="8017704" cy="369332"/>
              </a:xfrm>
              <a:prstGeom prst="rect">
                <a:avLst/>
              </a:prstGeom>
              <a:blipFill rotWithShape="1">
                <a:blip r:embed="rId5"/>
                <a:stretch>
                  <a:fillRect l="-684" t="-8333" b="-26667"/>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11" name="10 CuadroTexto"/>
              <p:cNvSpPr txBox="1"/>
              <p:nvPr/>
            </p:nvSpPr>
            <p:spPr>
              <a:xfrm>
                <a:off x="2514887" y="4149080"/>
                <a:ext cx="412228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s-MX" b="0" i="0" smtClean="0">
                          <a:latin typeface="Cambria Math"/>
                        </a:rPr>
                        <m:t>p</m:t>
                      </m:r>
                      <m:d>
                        <m:dPr>
                          <m:ctrlPr>
                            <a:rPr lang="es-MX" b="0" i="1" smtClean="0">
                              <a:latin typeface="Cambria Math"/>
                            </a:rPr>
                          </m:ctrlPr>
                        </m:dPr>
                        <m:e>
                          <m:r>
                            <m:rPr>
                              <m:sty m:val="p"/>
                            </m:rPr>
                            <a:rPr lang="el-GR" b="0" i="1" smtClean="0">
                              <a:latin typeface="Cambria Math"/>
                            </a:rPr>
                            <m:t>λ</m:t>
                          </m:r>
                        </m:e>
                      </m:d>
                      <m:r>
                        <a:rPr lang="es-MX" b="0" i="1" smtClean="0">
                          <a:latin typeface="Cambria Math"/>
                        </a:rPr>
                        <m:t>=</m:t>
                      </m:r>
                      <m:sSup>
                        <m:sSupPr>
                          <m:ctrlPr>
                            <a:rPr lang="es-MX" b="0" i="1" smtClean="0">
                              <a:latin typeface="Cambria Math"/>
                            </a:rPr>
                          </m:ctrlPr>
                        </m:sSupPr>
                        <m:e>
                          <m:r>
                            <m:rPr>
                              <m:sty m:val="p"/>
                            </m:rPr>
                            <a:rPr lang="el-GR" b="0" i="1" smtClean="0">
                              <a:latin typeface="Cambria Math"/>
                            </a:rPr>
                            <m:t>λ</m:t>
                          </m:r>
                        </m:e>
                        <m:sup>
                          <m:r>
                            <a:rPr lang="es-MX" b="0" i="1" smtClean="0">
                              <a:latin typeface="Cambria Math"/>
                            </a:rPr>
                            <m:t>𝑛</m:t>
                          </m:r>
                        </m:sup>
                      </m:sSup>
                      <m:r>
                        <a:rPr lang="es-MX" b="0" i="1" smtClean="0">
                          <a:latin typeface="Cambria Math"/>
                        </a:rPr>
                        <m:t>+</m:t>
                      </m:r>
                      <m:sSub>
                        <m:sSubPr>
                          <m:ctrlPr>
                            <a:rPr lang="es-MX" b="0" i="1" smtClean="0">
                              <a:latin typeface="Cambria Math"/>
                            </a:rPr>
                          </m:ctrlPr>
                        </m:sSubPr>
                        <m:e>
                          <m:r>
                            <a:rPr lang="es-MX" b="0" i="1" smtClean="0">
                              <a:latin typeface="Cambria Math"/>
                            </a:rPr>
                            <m:t>𝑎</m:t>
                          </m:r>
                        </m:e>
                        <m:sub>
                          <m:r>
                            <a:rPr lang="es-MX" b="0" i="1" smtClean="0">
                              <a:latin typeface="Cambria Math"/>
                            </a:rPr>
                            <m:t>𝑛</m:t>
                          </m:r>
                          <m:r>
                            <a:rPr lang="es-MX" b="0" i="1" smtClean="0">
                              <a:latin typeface="Cambria Math"/>
                            </a:rPr>
                            <m:t>−1</m:t>
                          </m:r>
                        </m:sub>
                      </m:sSub>
                      <m:sSup>
                        <m:sSupPr>
                          <m:ctrlPr>
                            <a:rPr lang="es-MX" b="0" i="1" smtClean="0">
                              <a:latin typeface="Cambria Math"/>
                            </a:rPr>
                          </m:ctrlPr>
                        </m:sSupPr>
                        <m:e>
                          <m:r>
                            <m:rPr>
                              <m:sty m:val="p"/>
                            </m:rPr>
                            <a:rPr lang="el-GR" b="0" i="1" smtClean="0">
                              <a:latin typeface="Cambria Math"/>
                            </a:rPr>
                            <m:t>λ</m:t>
                          </m:r>
                        </m:e>
                        <m:sup>
                          <m:r>
                            <a:rPr lang="es-MX" b="0" i="1" smtClean="0">
                              <a:latin typeface="Cambria Math"/>
                            </a:rPr>
                            <m:t>𝑛</m:t>
                          </m:r>
                          <m:r>
                            <a:rPr lang="es-MX" b="0" i="1" smtClean="0">
                              <a:latin typeface="Cambria Math"/>
                            </a:rPr>
                            <m:t>−1</m:t>
                          </m:r>
                        </m:sup>
                      </m:sSup>
                      <m:r>
                        <a:rPr lang="es-MX" b="0" i="1" smtClean="0">
                          <a:latin typeface="Cambria Math"/>
                        </a:rPr>
                        <m:t>+</m:t>
                      </m:r>
                      <m:r>
                        <a:rPr lang="es-MX" b="0" i="1" smtClean="0">
                          <a:latin typeface="Cambria Math"/>
                          <a:ea typeface="Cambria Math"/>
                        </a:rPr>
                        <m:t>∙ ∙ ∙+</m:t>
                      </m:r>
                      <m:sSub>
                        <m:sSubPr>
                          <m:ctrlPr>
                            <a:rPr lang="es-MX" b="0" i="1" smtClean="0">
                              <a:latin typeface="Cambria Math"/>
                              <a:ea typeface="Cambria Math"/>
                            </a:rPr>
                          </m:ctrlPr>
                        </m:sSubPr>
                        <m:e>
                          <m:r>
                            <a:rPr lang="es-MX" b="0" i="1" smtClean="0">
                              <a:latin typeface="Cambria Math"/>
                              <a:ea typeface="Cambria Math"/>
                            </a:rPr>
                            <m:t>𝑎</m:t>
                          </m:r>
                        </m:e>
                        <m:sub>
                          <m:r>
                            <a:rPr lang="es-MX" b="0" i="1" smtClean="0">
                              <a:latin typeface="Cambria Math"/>
                              <a:ea typeface="Cambria Math"/>
                            </a:rPr>
                            <m:t>1</m:t>
                          </m:r>
                        </m:sub>
                      </m:sSub>
                      <m:r>
                        <m:rPr>
                          <m:sty m:val="p"/>
                        </m:rPr>
                        <a:rPr lang="el-GR" b="0" i="1" smtClean="0">
                          <a:latin typeface="Cambria Math"/>
                          <a:ea typeface="Cambria Math"/>
                        </a:rPr>
                        <m:t>λ</m:t>
                      </m:r>
                      <m:r>
                        <a:rPr lang="es-MX" b="0" i="1" smtClean="0">
                          <a:latin typeface="Cambria Math"/>
                          <a:ea typeface="Cambria Math"/>
                        </a:rPr>
                        <m:t>+</m:t>
                      </m:r>
                      <m:sSub>
                        <m:sSubPr>
                          <m:ctrlPr>
                            <a:rPr lang="es-MX" b="0" i="1" smtClean="0">
                              <a:latin typeface="Cambria Math"/>
                              <a:ea typeface="Cambria Math"/>
                            </a:rPr>
                          </m:ctrlPr>
                        </m:sSubPr>
                        <m:e>
                          <m:r>
                            <a:rPr lang="es-MX" b="0" i="1" smtClean="0">
                              <a:latin typeface="Cambria Math"/>
                              <a:ea typeface="Cambria Math"/>
                            </a:rPr>
                            <m:t>𝑎</m:t>
                          </m:r>
                        </m:e>
                        <m:sub>
                          <m:r>
                            <a:rPr lang="es-MX" b="0" i="1" smtClean="0">
                              <a:latin typeface="Cambria Math"/>
                              <a:ea typeface="Cambria Math"/>
                            </a:rPr>
                            <m:t>0</m:t>
                          </m:r>
                        </m:sub>
                      </m:sSub>
                    </m:oMath>
                  </m:oMathPara>
                </a14:m>
                <a:endParaRPr lang="es-MX" dirty="0"/>
              </a:p>
            </p:txBody>
          </p:sp>
        </mc:Choice>
        <mc:Fallback xmlns="">
          <p:sp>
            <p:nvSpPr>
              <p:cNvPr id="11" name="10 CuadroTexto"/>
              <p:cNvSpPr txBox="1">
                <a:spLocks noRot="1" noChangeAspect="1" noMove="1" noResize="1" noEditPoints="1" noAdjustHandles="1" noChangeArrowheads="1" noChangeShapeType="1" noTextEdit="1"/>
              </p:cNvSpPr>
              <p:nvPr/>
            </p:nvSpPr>
            <p:spPr>
              <a:xfrm>
                <a:off x="2514887" y="4149080"/>
                <a:ext cx="4122282" cy="369332"/>
              </a:xfrm>
              <a:prstGeom prst="rect">
                <a:avLst/>
              </a:prstGeom>
              <a:blipFill rotWithShape="1">
                <a:blip r:embed="rId6"/>
                <a:stretch>
                  <a:fillRect b="-6667"/>
                </a:stretch>
              </a:blipFill>
            </p:spPr>
            <p:txBody>
              <a:bodyPr/>
              <a:lstStyle/>
              <a:p>
                <a:r>
                  <a:rPr lang="es-MX">
                    <a:noFill/>
                  </a:rPr>
                  <a:t> </a:t>
                </a:r>
              </a:p>
            </p:txBody>
          </p:sp>
        </mc:Fallback>
      </mc:AlternateContent>
      <p:sp>
        <p:nvSpPr>
          <p:cNvPr id="12" name="11 CuadroTexto"/>
          <p:cNvSpPr txBox="1"/>
          <p:nvPr/>
        </p:nvSpPr>
        <p:spPr>
          <a:xfrm>
            <a:off x="474455" y="4687219"/>
            <a:ext cx="3024336" cy="369332"/>
          </a:xfrm>
          <a:prstGeom prst="rect">
            <a:avLst/>
          </a:prstGeom>
          <a:noFill/>
        </p:spPr>
        <p:txBody>
          <a:bodyPr wrap="square" rtlCol="0">
            <a:spAutoFit/>
          </a:bodyPr>
          <a:lstStyle/>
          <a:p>
            <a:r>
              <a:rPr lang="es-MX" dirty="0" smtClean="0"/>
              <a:t>Entonces se define:</a:t>
            </a:r>
            <a:endParaRPr lang="es-MX" dirty="0"/>
          </a:p>
        </p:txBody>
      </p:sp>
      <mc:AlternateContent xmlns:mc="http://schemas.openxmlformats.org/markup-compatibility/2006" xmlns:a14="http://schemas.microsoft.com/office/drawing/2010/main">
        <mc:Choice Requires="a14">
          <p:sp>
            <p:nvSpPr>
              <p:cNvPr id="14" name="13 CuadroTexto"/>
              <p:cNvSpPr txBox="1"/>
              <p:nvPr/>
            </p:nvSpPr>
            <p:spPr>
              <a:xfrm>
                <a:off x="2010825" y="5090726"/>
                <a:ext cx="524323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MX" b="0" i="1" smtClean="0">
                          <a:latin typeface="Cambria Math"/>
                        </a:rPr>
                        <m:t>𝑝</m:t>
                      </m:r>
                      <m:d>
                        <m:dPr>
                          <m:ctrlPr>
                            <a:rPr lang="es-MX" b="0" i="1" smtClean="0">
                              <a:latin typeface="Cambria Math"/>
                            </a:rPr>
                          </m:ctrlPr>
                        </m:dPr>
                        <m:e>
                          <m:r>
                            <m:rPr>
                              <m:sty m:val="p"/>
                            </m:rPr>
                            <a:rPr lang="el-GR" b="0" i="1" smtClean="0">
                              <a:latin typeface="Cambria Math"/>
                            </a:rPr>
                            <m:t>λ</m:t>
                          </m:r>
                        </m:e>
                      </m:d>
                      <m:r>
                        <a:rPr lang="es-MX" b="0" i="1" smtClean="0">
                          <a:latin typeface="Cambria Math"/>
                        </a:rPr>
                        <m:t>=</m:t>
                      </m:r>
                      <m:r>
                        <a:rPr lang="es-MX" b="0" i="1" smtClean="0">
                          <a:latin typeface="Cambria Math"/>
                        </a:rPr>
                        <m:t>𝑝</m:t>
                      </m:r>
                      <m:d>
                        <m:dPr>
                          <m:ctrlPr>
                            <a:rPr lang="es-MX" b="0" i="1" smtClean="0">
                              <a:latin typeface="Cambria Math"/>
                            </a:rPr>
                          </m:ctrlPr>
                        </m:dPr>
                        <m:e>
                          <m:r>
                            <m:rPr>
                              <m:sty m:val="p"/>
                            </m:rPr>
                            <a:rPr lang="el-GR" b="0" i="1" smtClean="0">
                              <a:latin typeface="Cambria Math"/>
                            </a:rPr>
                            <m:t>λ</m:t>
                          </m:r>
                        </m:e>
                      </m:d>
                      <m:r>
                        <a:rPr lang="es-MX" b="0" i="1" smtClean="0">
                          <a:latin typeface="Cambria Math"/>
                        </a:rPr>
                        <m:t>𝐼</m:t>
                      </m:r>
                      <m:r>
                        <a:rPr lang="es-MX" b="0" i="1" smtClean="0">
                          <a:latin typeface="Cambria Math"/>
                        </a:rPr>
                        <m:t>=</m:t>
                      </m:r>
                      <m:sSup>
                        <m:sSupPr>
                          <m:ctrlPr>
                            <a:rPr lang="es-MX" b="0" i="1" smtClean="0">
                              <a:latin typeface="Cambria Math"/>
                            </a:rPr>
                          </m:ctrlPr>
                        </m:sSupPr>
                        <m:e>
                          <m:r>
                            <m:rPr>
                              <m:sty m:val="p"/>
                            </m:rPr>
                            <a:rPr lang="el-GR" b="0" i="1" smtClean="0">
                              <a:latin typeface="Cambria Math"/>
                            </a:rPr>
                            <m:t>λ</m:t>
                          </m:r>
                        </m:e>
                        <m:sup>
                          <m:r>
                            <a:rPr lang="es-MX" b="0" i="1" smtClean="0">
                              <a:latin typeface="Cambria Math"/>
                            </a:rPr>
                            <m:t>𝑛</m:t>
                          </m:r>
                        </m:sup>
                      </m:sSup>
                      <m:r>
                        <a:rPr lang="es-MX" b="0" i="1" smtClean="0">
                          <a:latin typeface="Cambria Math"/>
                        </a:rPr>
                        <m:t>𝐼</m:t>
                      </m:r>
                      <m:r>
                        <a:rPr lang="es-MX" b="0" i="1" smtClean="0">
                          <a:latin typeface="Cambria Math"/>
                        </a:rPr>
                        <m:t>+</m:t>
                      </m:r>
                      <m:sSub>
                        <m:sSubPr>
                          <m:ctrlPr>
                            <a:rPr lang="es-MX" b="0" i="1" smtClean="0">
                              <a:latin typeface="Cambria Math"/>
                            </a:rPr>
                          </m:ctrlPr>
                        </m:sSubPr>
                        <m:e>
                          <m:r>
                            <a:rPr lang="es-MX" b="0" i="1" smtClean="0">
                              <a:latin typeface="Cambria Math"/>
                            </a:rPr>
                            <m:t>𝑎</m:t>
                          </m:r>
                        </m:e>
                        <m:sub>
                          <m:r>
                            <a:rPr lang="es-MX" b="0" i="1" smtClean="0">
                              <a:latin typeface="Cambria Math"/>
                            </a:rPr>
                            <m:t>𝑛</m:t>
                          </m:r>
                          <m:r>
                            <a:rPr lang="es-MX" b="0" i="1" smtClean="0">
                              <a:latin typeface="Cambria Math"/>
                            </a:rPr>
                            <m:t>−1</m:t>
                          </m:r>
                        </m:sub>
                      </m:sSub>
                      <m:sSup>
                        <m:sSupPr>
                          <m:ctrlPr>
                            <a:rPr lang="es-MX" b="0" i="1" smtClean="0">
                              <a:latin typeface="Cambria Math"/>
                            </a:rPr>
                          </m:ctrlPr>
                        </m:sSupPr>
                        <m:e>
                          <m:r>
                            <m:rPr>
                              <m:sty m:val="p"/>
                            </m:rPr>
                            <a:rPr lang="el-GR" b="0" i="1" smtClean="0">
                              <a:latin typeface="Cambria Math"/>
                            </a:rPr>
                            <m:t>λ</m:t>
                          </m:r>
                        </m:e>
                        <m:sup>
                          <m:r>
                            <a:rPr lang="es-MX" b="0" i="1" smtClean="0">
                              <a:latin typeface="Cambria Math"/>
                            </a:rPr>
                            <m:t>𝑛</m:t>
                          </m:r>
                          <m:r>
                            <a:rPr lang="es-MX" b="0" i="1" smtClean="0">
                              <a:latin typeface="Cambria Math"/>
                            </a:rPr>
                            <m:t>−1</m:t>
                          </m:r>
                        </m:sup>
                      </m:sSup>
                      <m:r>
                        <a:rPr lang="es-MX" b="0" i="1" smtClean="0">
                          <a:latin typeface="Cambria Math"/>
                        </a:rPr>
                        <m:t>𝐼</m:t>
                      </m:r>
                      <m:r>
                        <a:rPr lang="es-MX" b="0" i="1" smtClean="0">
                          <a:latin typeface="Cambria Math"/>
                        </a:rPr>
                        <m:t>+∙ ∙ ∙+</m:t>
                      </m:r>
                      <m:sSub>
                        <m:sSubPr>
                          <m:ctrlPr>
                            <a:rPr lang="es-MX" b="0" i="1" smtClean="0">
                              <a:latin typeface="Cambria Math"/>
                              <a:ea typeface="Cambria Math"/>
                            </a:rPr>
                          </m:ctrlPr>
                        </m:sSubPr>
                        <m:e>
                          <m:r>
                            <a:rPr lang="es-MX" b="0" i="1" smtClean="0">
                              <a:latin typeface="Cambria Math"/>
                              <a:ea typeface="Cambria Math"/>
                            </a:rPr>
                            <m:t>𝑎</m:t>
                          </m:r>
                        </m:e>
                        <m:sub>
                          <m:r>
                            <a:rPr lang="es-MX" b="0" i="1" smtClean="0">
                              <a:latin typeface="Cambria Math"/>
                              <a:ea typeface="Cambria Math"/>
                            </a:rPr>
                            <m:t>1</m:t>
                          </m:r>
                        </m:sub>
                      </m:sSub>
                      <m:r>
                        <m:rPr>
                          <m:sty m:val="p"/>
                        </m:rPr>
                        <a:rPr lang="el-GR" b="0" i="1" smtClean="0">
                          <a:latin typeface="Cambria Math"/>
                          <a:ea typeface="Cambria Math"/>
                        </a:rPr>
                        <m:t>λ</m:t>
                      </m:r>
                      <m:r>
                        <a:rPr lang="es-MX" b="0" i="1" smtClean="0">
                          <a:latin typeface="Cambria Math"/>
                          <a:ea typeface="Cambria Math"/>
                        </a:rPr>
                        <m:t>𝐼</m:t>
                      </m:r>
                      <m:r>
                        <a:rPr lang="es-MX" b="0" i="1" smtClean="0">
                          <a:latin typeface="Cambria Math"/>
                          <a:ea typeface="Cambria Math"/>
                        </a:rPr>
                        <m:t>+</m:t>
                      </m:r>
                      <m:sSub>
                        <m:sSubPr>
                          <m:ctrlPr>
                            <a:rPr lang="es-MX" b="0" i="1" smtClean="0">
                              <a:latin typeface="Cambria Math"/>
                              <a:ea typeface="Cambria Math"/>
                            </a:rPr>
                          </m:ctrlPr>
                        </m:sSubPr>
                        <m:e>
                          <m:r>
                            <a:rPr lang="es-MX" b="0" i="1" smtClean="0">
                              <a:latin typeface="Cambria Math"/>
                              <a:ea typeface="Cambria Math"/>
                            </a:rPr>
                            <m:t>𝑎</m:t>
                          </m:r>
                        </m:e>
                        <m:sub>
                          <m:r>
                            <a:rPr lang="es-MX" b="0" i="1" smtClean="0">
                              <a:latin typeface="Cambria Math"/>
                              <a:ea typeface="Cambria Math"/>
                            </a:rPr>
                            <m:t>0</m:t>
                          </m:r>
                        </m:sub>
                      </m:sSub>
                      <m:r>
                        <a:rPr lang="es-MX" b="0" i="1" smtClean="0">
                          <a:latin typeface="Cambria Math"/>
                          <a:ea typeface="Cambria Math"/>
                        </a:rPr>
                        <m:t>𝐼</m:t>
                      </m:r>
                    </m:oMath>
                  </m:oMathPara>
                </a14:m>
                <a:endParaRPr lang="es-MX" dirty="0"/>
              </a:p>
            </p:txBody>
          </p:sp>
        </mc:Choice>
        <mc:Fallback xmlns="">
          <p:sp>
            <p:nvSpPr>
              <p:cNvPr id="14" name="13 CuadroTexto"/>
              <p:cNvSpPr txBox="1">
                <a:spLocks noRot="1" noChangeAspect="1" noMove="1" noResize="1" noEditPoints="1" noAdjustHandles="1" noChangeArrowheads="1" noChangeShapeType="1" noTextEdit="1"/>
              </p:cNvSpPr>
              <p:nvPr/>
            </p:nvSpPr>
            <p:spPr>
              <a:xfrm>
                <a:off x="2010825" y="5090726"/>
                <a:ext cx="5243230" cy="369332"/>
              </a:xfrm>
              <a:prstGeom prst="rect">
                <a:avLst/>
              </a:prstGeom>
              <a:blipFill rotWithShape="1">
                <a:blip r:embed="rId7"/>
                <a:stretch>
                  <a:fillRect b="-4918"/>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15" name="14 CuadroTexto"/>
              <p:cNvSpPr txBox="1"/>
              <p:nvPr/>
            </p:nvSpPr>
            <p:spPr>
              <a:xfrm>
                <a:off x="569060" y="5748100"/>
                <a:ext cx="8013935" cy="646331"/>
              </a:xfrm>
              <a:prstGeom prst="rect">
                <a:avLst/>
              </a:prstGeom>
              <a:noFill/>
            </p:spPr>
            <p:txBody>
              <a:bodyPr wrap="square" rtlCol="0">
                <a:spAutoFit/>
              </a:bodyPr>
              <a:lstStyle/>
              <a:p>
                <a:pPr algn="just"/>
                <a:r>
                  <a:rPr lang="es-MX" dirty="0" smtClean="0"/>
                  <a:t>Por lo tanto, de (5) se tiene </a:t>
                </a:r>
                <a14:m>
                  <m:oMath xmlns:m="http://schemas.openxmlformats.org/officeDocument/2006/math">
                    <m:r>
                      <a:rPr lang="es-MX" b="0" i="1" smtClean="0">
                        <a:latin typeface="Cambria Math"/>
                      </a:rPr>
                      <m:t>𝑃</m:t>
                    </m:r>
                    <m:d>
                      <m:dPr>
                        <m:ctrlPr>
                          <a:rPr lang="es-MX" b="0" i="1" smtClean="0">
                            <a:latin typeface="Cambria Math"/>
                          </a:rPr>
                        </m:ctrlPr>
                      </m:dPr>
                      <m:e>
                        <m:r>
                          <m:rPr>
                            <m:sty m:val="p"/>
                          </m:rPr>
                          <a:rPr lang="el-GR" b="0" i="1" smtClean="0">
                            <a:latin typeface="Cambria Math"/>
                          </a:rPr>
                          <m:t>λ</m:t>
                        </m:r>
                      </m:e>
                    </m:d>
                    <m:r>
                      <a:rPr lang="es-MX" b="0" i="1" smtClean="0">
                        <a:latin typeface="Cambria Math"/>
                      </a:rPr>
                      <m:t>=</m:t>
                    </m:r>
                    <m:r>
                      <a:rPr lang="es-MX" b="0" i="1" smtClean="0">
                        <a:latin typeface="Cambria Math"/>
                      </a:rPr>
                      <m:t>𝑄</m:t>
                    </m:r>
                    <m:d>
                      <m:dPr>
                        <m:ctrlPr>
                          <a:rPr lang="es-MX" b="0" i="1" smtClean="0">
                            <a:latin typeface="Cambria Math"/>
                          </a:rPr>
                        </m:ctrlPr>
                      </m:dPr>
                      <m:e>
                        <m:r>
                          <m:rPr>
                            <m:sty m:val="p"/>
                          </m:rPr>
                          <a:rPr lang="el-GR" b="0" i="1" smtClean="0">
                            <a:latin typeface="Cambria Math"/>
                          </a:rPr>
                          <m:t>λ</m:t>
                        </m:r>
                      </m:e>
                    </m:d>
                    <m:d>
                      <m:dPr>
                        <m:ctrlPr>
                          <a:rPr lang="es-MX" b="0" i="1" smtClean="0">
                            <a:latin typeface="Cambria Math"/>
                          </a:rPr>
                        </m:ctrlPr>
                      </m:dPr>
                      <m:e>
                        <m:r>
                          <a:rPr lang="es-MX" b="0" i="1" smtClean="0">
                            <a:latin typeface="Cambria Math"/>
                          </a:rPr>
                          <m:t>𝐴</m:t>
                        </m:r>
                        <m:r>
                          <a:rPr lang="es-MX" b="0" i="1" smtClean="0">
                            <a:latin typeface="Cambria Math"/>
                          </a:rPr>
                          <m:t>−</m:t>
                        </m:r>
                        <m:r>
                          <m:rPr>
                            <m:sty m:val="p"/>
                          </m:rPr>
                          <a:rPr lang="el-GR" b="0" i="1" smtClean="0">
                            <a:latin typeface="Cambria Math"/>
                          </a:rPr>
                          <m:t>λ</m:t>
                        </m:r>
                        <m:r>
                          <a:rPr lang="es-MX" b="0" i="1" smtClean="0">
                            <a:latin typeface="Cambria Math"/>
                          </a:rPr>
                          <m:t>𝐼</m:t>
                        </m:r>
                      </m:e>
                    </m:d>
                    <m:r>
                      <a:rPr lang="es-MX" b="0" i="1" smtClean="0">
                        <a:latin typeface="Cambria Math"/>
                      </a:rPr>
                      <m:t>.</m:t>
                    </m:r>
                  </m:oMath>
                </a14:m>
                <a:r>
                  <a:rPr lang="es-MX" dirty="0" smtClean="0"/>
                  <a:t>Por ultimo </a:t>
                </a:r>
                <a14:m>
                  <m:oMath xmlns:m="http://schemas.openxmlformats.org/officeDocument/2006/math">
                    <m:r>
                      <a:rPr lang="es-MX" b="0" i="1" smtClean="0">
                        <a:latin typeface="Cambria Math"/>
                      </a:rPr>
                      <m:t>𝑃</m:t>
                    </m:r>
                    <m:d>
                      <m:dPr>
                        <m:ctrlPr>
                          <a:rPr lang="es-MX" b="0" i="1" smtClean="0">
                            <a:latin typeface="Cambria Math"/>
                          </a:rPr>
                        </m:ctrlPr>
                      </m:dPr>
                      <m:e>
                        <m:r>
                          <a:rPr lang="es-MX" b="0" i="1" smtClean="0">
                            <a:latin typeface="Cambria Math"/>
                          </a:rPr>
                          <m:t>𝐴</m:t>
                        </m:r>
                      </m:e>
                    </m:d>
                    <m:r>
                      <a:rPr lang="es-MX" b="0" i="1" smtClean="0">
                        <a:latin typeface="Cambria Math"/>
                      </a:rPr>
                      <m:t>=0,</m:t>
                    </m:r>
                  </m:oMath>
                </a14:m>
                <a:r>
                  <a:rPr lang="es-MX" dirty="0" smtClean="0"/>
                  <a:t>  esto completa la prueba </a:t>
                </a:r>
                <a:endParaRPr lang="es-MX" dirty="0"/>
              </a:p>
            </p:txBody>
          </p:sp>
        </mc:Choice>
        <mc:Fallback xmlns="">
          <p:sp>
            <p:nvSpPr>
              <p:cNvPr id="15" name="14 CuadroTexto"/>
              <p:cNvSpPr txBox="1">
                <a:spLocks noRot="1" noChangeAspect="1" noMove="1" noResize="1" noEditPoints="1" noAdjustHandles="1" noChangeArrowheads="1" noChangeShapeType="1" noTextEdit="1"/>
              </p:cNvSpPr>
              <p:nvPr/>
            </p:nvSpPr>
            <p:spPr>
              <a:xfrm>
                <a:off x="569060" y="5748100"/>
                <a:ext cx="8013935" cy="646331"/>
              </a:xfrm>
              <a:prstGeom prst="rect">
                <a:avLst/>
              </a:prstGeom>
              <a:blipFill rotWithShape="1">
                <a:blip r:embed="rId8"/>
                <a:stretch>
                  <a:fillRect l="-608" t="-4717" r="-608" b="-14151"/>
                </a:stretch>
              </a:blipFill>
            </p:spPr>
            <p:txBody>
              <a:bodyPr/>
              <a:lstStyle/>
              <a:p>
                <a:r>
                  <a:rPr lang="es-MX">
                    <a:noFill/>
                  </a:rPr>
                  <a:t> </a:t>
                </a:r>
              </a:p>
            </p:txBody>
          </p:sp>
        </mc:Fallback>
      </mc:AlternateContent>
    </p:spTree>
    <p:extLst>
      <p:ext uri="{BB962C8B-B14F-4D97-AF65-F5344CB8AC3E}">
        <p14:creationId xmlns:p14="http://schemas.microsoft.com/office/powerpoint/2010/main" val="1892816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95587" name="Rectangle 3"/>
              <p:cNvSpPr>
                <a:spLocks noGrp="1" noChangeArrowheads="1"/>
              </p:cNvSpPr>
              <p:nvPr>
                <p:ph type="body" idx="1"/>
              </p:nvPr>
            </p:nvSpPr>
            <p:spPr>
              <a:xfrm>
                <a:off x="857224" y="1142984"/>
                <a:ext cx="8001056" cy="5382360"/>
              </a:xfrm>
            </p:spPr>
            <p:txBody>
              <a:bodyPr/>
              <a:lstStyle/>
              <a:p>
                <a:pPr marL="0" indent="0">
                  <a:buNone/>
                </a:pPr>
                <a:r>
                  <a:rPr lang="es-MX" sz="2400" b="1" dirty="0"/>
                  <a:t>O</a:t>
                </a:r>
                <a:r>
                  <a:rPr lang="es-MX" sz="2400" b="1" dirty="0" smtClean="0">
                    <a:solidFill>
                      <a:schemeClr val="tx1"/>
                    </a:solidFill>
                  </a:rPr>
                  <a:t>peraciones elementales  con renglones</a:t>
                </a:r>
              </a:p>
              <a:p>
                <a:pPr algn="just"/>
                <a:r>
                  <a:rPr lang="es-MX" sz="2400" dirty="0" smtClean="0">
                    <a:solidFill>
                      <a:schemeClr val="tx1"/>
                    </a:solidFill>
                  </a:rPr>
                  <a:t>La </a:t>
                </a:r>
                <a:r>
                  <a:rPr lang="es-MX" sz="2400" dirty="0">
                    <a:solidFill>
                      <a:schemeClr val="tx1"/>
                    </a:solidFill>
                  </a:rPr>
                  <a:t>operación elemental de renglón transforma a una matriz A en una matriz nueva </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𝐴</m:t>
                        </m:r>
                      </m:e>
                      <m:sup>
                        <m:r>
                          <a:rPr lang="es-MX" sz="2400" i="1">
                            <a:solidFill>
                              <a:schemeClr val="tx1"/>
                            </a:solidFill>
                            <a:latin typeface="Cambria Math" panose="02040503050406030204" pitchFamily="18" charset="0"/>
                          </a:rPr>
                          <m:t>`</m:t>
                        </m:r>
                      </m:sup>
                    </m:sSup>
                  </m:oMath>
                </a14:m>
                <a:r>
                  <a:rPr lang="es-MX" sz="2400" dirty="0">
                    <a:solidFill>
                      <a:schemeClr val="tx1"/>
                    </a:solidFill>
                  </a:rPr>
                  <a:t> </a:t>
                </a:r>
              </a:p>
              <a:p>
                <a:pPr marL="285750" indent="-285750" algn="just"/>
                <a:r>
                  <a:rPr lang="es-MX" sz="2400" dirty="0">
                    <a:solidFill>
                      <a:schemeClr val="tx1"/>
                    </a:solidFill>
                  </a:rPr>
                  <a:t>La matriz </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𝐴</m:t>
                        </m:r>
                      </m:e>
                      <m:sup>
                        <m:r>
                          <a:rPr lang="es-MX" sz="2400" i="1">
                            <a:solidFill>
                              <a:schemeClr val="tx1"/>
                            </a:solidFill>
                            <a:latin typeface="Cambria Math" panose="02040503050406030204" pitchFamily="18" charset="0"/>
                          </a:rPr>
                          <m:t>`</m:t>
                        </m:r>
                      </m:sup>
                    </m:sSup>
                  </m:oMath>
                </a14:m>
                <a:r>
                  <a:rPr lang="es-MX" sz="2400" dirty="0">
                    <a:solidFill>
                      <a:schemeClr val="tx1"/>
                    </a:solidFill>
                  </a:rPr>
                  <a:t> se obtiene multiplicando cualquier renglón A por un escalar diferente de 0.</a:t>
                </a:r>
              </a:p>
              <a:p>
                <a:pPr marL="285750" indent="-285750" algn="just"/>
                <a:r>
                  <a:rPr lang="es-MX" sz="2400" dirty="0">
                    <a:solidFill>
                      <a:schemeClr val="tx1"/>
                    </a:solidFill>
                  </a:rPr>
                  <a:t>La multiplicación de cualquier renglón n de A por un escalar distinto a 0 y sumar el renglón j de A </a:t>
                </a:r>
              </a:p>
              <a:p>
                <a:pPr marL="285750" indent="-285750" algn="just"/>
                <a:r>
                  <a:rPr lang="es-MX" sz="2400" dirty="0">
                    <a:solidFill>
                      <a:schemeClr val="tx1"/>
                    </a:solidFill>
                  </a:rPr>
                  <a:t>Consiste en el intercambio de dos renglones cualesquiera.</a:t>
                </a:r>
              </a:p>
              <a:p>
                <a:pPr algn="ctr"/>
                <a:endParaRPr lang="es-MX" sz="2400" dirty="0">
                  <a:solidFill>
                    <a:schemeClr val="tx1"/>
                  </a:solidFill>
                </a:endParaRPr>
              </a:p>
              <a:p>
                <a:endParaRPr lang="es-MX" sz="2400" dirty="0">
                  <a:solidFill>
                    <a:schemeClr val="tx1"/>
                  </a:solidFill>
                </a:endParaRP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1143"/>
                </a:stretch>
              </a:blipFill>
            </p:spPr>
            <p:txBody>
              <a:bodyPr/>
              <a:lstStyle/>
              <a:p>
                <a:r>
                  <a:rPr lang="es-MX">
                    <a:noFill/>
                  </a:rPr>
                  <a:t> </a:t>
                </a:r>
              </a:p>
            </p:txBody>
          </p:sp>
        </mc:Fallback>
      </mc:AlternateContent>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Sistemas de ecuaciones lineales</a:t>
            </a:r>
            <a:endParaRPr lang="es-ES" sz="3600" dirty="0" smtClean="0"/>
          </a:p>
        </p:txBody>
      </p:sp>
    </p:spTree>
    <p:extLst>
      <p:ext uri="{BB962C8B-B14F-4D97-AF65-F5344CB8AC3E}">
        <p14:creationId xmlns:p14="http://schemas.microsoft.com/office/powerpoint/2010/main" val="77199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7" end="7"/>
                                            </p:txEl>
                                          </p:spTgt>
                                        </p:tgtEl>
                                        <p:attrNameLst>
                                          <p:attrName>style.visibility</p:attrName>
                                        </p:attrNameLst>
                                      </p:cBhvr>
                                      <p:to>
                                        <p:strVal val="visible"/>
                                      </p:to>
                                    </p:set>
                                    <p:anim to="" calcmode="lin" valueType="num">
                                      <p:cBhvr>
                                        <p:cTn id="37" dur="1" fill="hold"/>
                                        <p:tgtEl>
                                          <p:spTgt spid="195587">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build="p"/>
      <p:bldP spid="5" grpId="0"/>
    </p:bldLst>
  </p:timing>
</p:sld>
</file>

<file path=ppt/theme/theme1.xml><?xml version="1.0" encoding="utf-8"?>
<a:theme xmlns:a="http://schemas.openxmlformats.org/drawingml/2006/main" name="Presentación2-1">
  <a:themeElements>
    <a:clrScheme name="Personalizado 6">
      <a:dk1>
        <a:sysClr val="windowText" lastClr="000000"/>
      </a:dk1>
      <a:lt1>
        <a:sysClr val="window" lastClr="FFFFFF"/>
      </a:lt1>
      <a:dk2>
        <a:srgbClr val="000000"/>
      </a:dk2>
      <a:lt2>
        <a:srgbClr val="F8F8F8"/>
      </a:lt2>
      <a:accent1>
        <a:srgbClr val="666633"/>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4036</TotalTime>
  <Words>8516</Words>
  <Application>Microsoft Office PowerPoint</Application>
  <PresentationFormat>Presentación en pantalla (4:3)</PresentationFormat>
  <Paragraphs>751</Paragraphs>
  <Slides>81</Slides>
  <Notes>53</Notes>
  <HiddenSlides>0</HiddenSlides>
  <MMClips>0</MMClips>
  <ScaleCrop>false</ScaleCrop>
  <HeadingPairs>
    <vt:vector size="4" baseType="variant">
      <vt:variant>
        <vt:lpstr>Tema</vt:lpstr>
      </vt:variant>
      <vt:variant>
        <vt:i4>1</vt:i4>
      </vt:variant>
      <vt:variant>
        <vt:lpstr>Títulos de diapositiva</vt:lpstr>
      </vt:variant>
      <vt:variant>
        <vt:i4>81</vt:i4>
      </vt:variant>
    </vt:vector>
  </HeadingPairs>
  <TitlesOfParts>
    <vt:vector size="82" baseType="lpstr">
      <vt:lpstr>Presentación2-1</vt:lpstr>
      <vt:lpstr>Presentación de PowerPoint</vt:lpstr>
      <vt:lpstr>Presentación de PowerPoint</vt:lpstr>
      <vt:lpstr>Presentación de PowerPoint</vt:lpstr>
      <vt:lpstr>Presentación de PowerPoint</vt:lpstr>
      <vt:lpstr>Álgebra lineal </vt:lpstr>
      <vt:lpstr>Temario</vt:lpstr>
      <vt:lpstr>Sistemas de ecuaciones lineales</vt:lpstr>
      <vt:lpstr>Sistemas de ecuaciones lineales</vt:lpstr>
      <vt:lpstr>Sistemas de ecuaciones lineales</vt:lpstr>
      <vt:lpstr>Sistemas de ecuaciones lineales</vt:lpstr>
      <vt:lpstr>Temario</vt:lpstr>
      <vt:lpstr>Matrices y determinantes</vt:lpstr>
      <vt:lpstr>Espacios vectoriales</vt:lpstr>
      <vt:lpstr>Espacios vectoriales</vt:lpstr>
      <vt:lpstr>Espacios vectoriales</vt:lpstr>
      <vt:lpstr>Espacios vectoriales</vt:lpstr>
      <vt:lpstr>Espacios vectoriales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Temario</vt:lpstr>
      <vt:lpstr>Espacios vectoriales</vt:lpstr>
      <vt:lpstr>Espacios vectoriales</vt:lpstr>
      <vt:lpstr>Espacios vectoriales</vt:lpstr>
      <vt:lpstr>Espacios vectoriales</vt:lpstr>
      <vt:lpstr>Espacios vectoriales</vt:lpstr>
      <vt:lpstr>Espacios vectoriales</vt:lpstr>
      <vt:lpstr>Espacios vectoriales</vt:lpstr>
      <vt:lpstr>Espacios vectoriales</vt:lpstr>
      <vt:lpstr>Espacios vectoriales</vt:lpstr>
      <vt:lpstr>Espacios vectoriales</vt:lpstr>
      <vt:lpstr>Espacios vectoriales</vt:lpstr>
      <vt:lpstr>Espacios vectoriales</vt:lpstr>
      <vt:lpstr>Espacios vectoriales</vt:lpstr>
      <vt:lpstr>Espacios vectoriales</vt:lpstr>
      <vt:lpstr>Espacios vectoriales</vt:lpstr>
      <vt:lpstr>Espacios vectoriales</vt:lpstr>
      <vt:lpstr>Espacios vectoriales</vt:lpstr>
      <vt:lpstr>Espacios vectoriales</vt:lpstr>
      <vt:lpstr>Espacios vectoriales</vt:lpstr>
      <vt:lpstr>Temario</vt:lpstr>
      <vt:lpstr>Transformaciones lineales</vt:lpstr>
      <vt:lpstr>Transformaciones lineales</vt:lpstr>
      <vt:lpstr>Transformaciones lineales</vt:lpstr>
      <vt:lpstr>Transformaciones lineales</vt:lpstr>
      <vt:lpstr>Transformaciones lineales</vt:lpstr>
      <vt:lpstr>Transformaciones lineales</vt:lpstr>
      <vt:lpstr>Transformaciones lineales</vt:lpstr>
      <vt:lpstr>Temario</vt:lpstr>
      <vt:lpstr>Vectores y valores característicos  </vt:lpstr>
      <vt:lpstr>Vectores y valores característicos  </vt:lpstr>
      <vt:lpstr>Vectores y valores característicos  </vt:lpstr>
      <vt:lpstr>Vectores y valores característicos  </vt:lpstr>
      <vt:lpstr>Vectores y valores característicos  </vt:lpstr>
      <vt:lpstr>Vectores y valores característicos  </vt:lpstr>
      <vt:lpstr>Vectores y valores característicos  </vt:lpstr>
      <vt:lpstr>Vectores y valores característicos  </vt:lpstr>
      <vt:lpstr>Vectores y valores característicos  </vt:lpstr>
      <vt:lpstr>Vectores y valores característicos  </vt:lpstr>
      <vt:lpstr>Vectores y valores característicos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Dr Javier</dc:creator>
  <cp:lastModifiedBy>Usuario</cp:lastModifiedBy>
  <cp:revision>440</cp:revision>
  <cp:lastPrinted>2016-10-11T18:52:12Z</cp:lastPrinted>
  <dcterms:created xsi:type="dcterms:W3CDTF">2012-08-27T18:13:01Z</dcterms:created>
  <dcterms:modified xsi:type="dcterms:W3CDTF">2016-10-11T19:14:34Z</dcterms:modified>
</cp:coreProperties>
</file>