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4" r:id="rId1"/>
  </p:sldMasterIdLst>
  <p:notesMasterIdLst>
    <p:notesMasterId r:id="rId50"/>
  </p:notesMasterIdLst>
  <p:sldIdLst>
    <p:sldId id="256" r:id="rId2"/>
    <p:sldId id="257" r:id="rId3"/>
    <p:sldId id="259" r:id="rId4"/>
    <p:sldId id="261" r:id="rId5"/>
    <p:sldId id="262" r:id="rId6"/>
    <p:sldId id="263" r:id="rId7"/>
    <p:sldId id="264" r:id="rId8"/>
    <p:sldId id="266" r:id="rId9"/>
    <p:sldId id="267" r:id="rId10"/>
    <p:sldId id="275" r:id="rId11"/>
    <p:sldId id="277" r:id="rId12"/>
    <p:sldId id="278" r:id="rId13"/>
    <p:sldId id="279" r:id="rId14"/>
    <p:sldId id="280" r:id="rId15"/>
    <p:sldId id="284" r:id="rId16"/>
    <p:sldId id="298" r:id="rId17"/>
    <p:sldId id="299" r:id="rId18"/>
    <p:sldId id="297" r:id="rId19"/>
    <p:sldId id="281" r:id="rId20"/>
    <p:sldId id="285" r:id="rId21"/>
    <p:sldId id="282" r:id="rId22"/>
    <p:sldId id="286" r:id="rId23"/>
    <p:sldId id="290" r:id="rId24"/>
    <p:sldId id="293" r:id="rId25"/>
    <p:sldId id="294" r:id="rId26"/>
    <p:sldId id="300" r:id="rId27"/>
    <p:sldId id="292" r:id="rId28"/>
    <p:sldId id="302" r:id="rId29"/>
    <p:sldId id="288" r:id="rId30"/>
    <p:sldId id="303" r:id="rId31"/>
    <p:sldId id="304" r:id="rId32"/>
    <p:sldId id="289" r:id="rId33"/>
    <p:sldId id="283" r:id="rId34"/>
    <p:sldId id="314" r:id="rId35"/>
    <p:sldId id="313" r:id="rId36"/>
    <p:sldId id="319" r:id="rId37"/>
    <p:sldId id="320" r:id="rId38"/>
    <p:sldId id="322" r:id="rId39"/>
    <p:sldId id="324" r:id="rId40"/>
    <p:sldId id="325" r:id="rId41"/>
    <p:sldId id="326" r:id="rId42"/>
    <p:sldId id="329" r:id="rId43"/>
    <p:sldId id="351" r:id="rId44"/>
    <p:sldId id="354" r:id="rId45"/>
    <p:sldId id="355" r:id="rId46"/>
    <p:sldId id="361" r:id="rId47"/>
    <p:sldId id="362" r:id="rId48"/>
    <p:sldId id="363" r:id="rId49"/>
  </p:sldIdLst>
  <p:sldSz cx="9144000" cy="6858000" type="screen4x3"/>
  <p:notesSz cx="7053263" cy="93091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00"/>
    <a:srgbClr val="0066FF"/>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1" autoAdjust="0"/>
    <p:restoredTop sz="94626" autoAdjust="0"/>
  </p:normalViewPr>
  <p:slideViewPr>
    <p:cSldViewPr>
      <p:cViewPr varScale="1">
        <p:scale>
          <a:sx n="48" d="100"/>
          <a:sy n="48" d="100"/>
        </p:scale>
        <p:origin x="-102" y="-330"/>
      </p:cViewPr>
      <p:guideLst>
        <p:guide orient="horz" pos="2160"/>
        <p:guide pos="2880"/>
      </p:guideLst>
    </p:cSldViewPr>
  </p:slideViewPr>
  <p:outlineViewPr>
    <p:cViewPr>
      <p:scale>
        <a:sx n="33" d="100"/>
        <a:sy n="33" d="100"/>
      </p:scale>
      <p:origin x="0" y="1780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243337-383E-436A-94B0-C5F63EE68F5A}" type="doc">
      <dgm:prSet loTypeId="urn:microsoft.com/office/officeart/2008/layout/RadialCluster" loCatId="relationship" qsTypeId="urn:microsoft.com/office/officeart/2005/8/quickstyle/simple1" qsCatId="simple" csTypeId="urn:microsoft.com/office/officeart/2005/8/colors/accent3_4" csCatId="accent3" phldr="1"/>
      <dgm:spPr/>
      <dgm:t>
        <a:bodyPr/>
        <a:lstStyle/>
        <a:p>
          <a:endParaRPr lang="es-MX"/>
        </a:p>
      </dgm:t>
    </dgm:pt>
    <dgm:pt modelId="{ADDD75F4-BB79-4392-860A-808A0B79B710}">
      <dgm:prSet phldrT="[Texto]" custT="1"/>
      <dgm:spPr/>
      <dgm:t>
        <a:bodyPr/>
        <a:lstStyle/>
        <a:p>
          <a:r>
            <a:rPr lang="es-MX" sz="2400" dirty="0" smtClean="0">
              <a:solidFill>
                <a:srgbClr val="000000"/>
              </a:solidFill>
            </a:rPr>
            <a:t>A qué hora</a:t>
          </a:r>
          <a:endParaRPr lang="es-MX" sz="2400" dirty="0">
            <a:solidFill>
              <a:srgbClr val="000000"/>
            </a:solidFill>
          </a:endParaRPr>
        </a:p>
      </dgm:t>
    </dgm:pt>
    <dgm:pt modelId="{1E3D9BD2-8DC6-4B16-B79C-567F40A07C64}" type="parTrans" cxnId="{21487ABD-FD06-4769-A40F-343CA202B442}">
      <dgm:prSet/>
      <dgm:spPr/>
      <dgm:t>
        <a:bodyPr/>
        <a:lstStyle/>
        <a:p>
          <a:endParaRPr lang="es-MX" sz="2400">
            <a:solidFill>
              <a:srgbClr val="000000"/>
            </a:solidFill>
          </a:endParaRPr>
        </a:p>
      </dgm:t>
    </dgm:pt>
    <dgm:pt modelId="{85BF7DE6-10F1-435C-B3C1-93EB0E8B8256}" type="sibTrans" cxnId="{21487ABD-FD06-4769-A40F-343CA202B442}">
      <dgm:prSet/>
      <dgm:spPr/>
      <dgm:t>
        <a:bodyPr/>
        <a:lstStyle/>
        <a:p>
          <a:endParaRPr lang="es-MX" sz="2400">
            <a:solidFill>
              <a:srgbClr val="000000"/>
            </a:solidFill>
          </a:endParaRPr>
        </a:p>
      </dgm:t>
    </dgm:pt>
    <dgm:pt modelId="{FC09FEB2-5B5A-42D7-9ED6-DD170CFBB644}">
      <dgm:prSet phldrT="[Texto]" custT="1"/>
      <dgm:spPr/>
      <dgm:t>
        <a:bodyPr/>
        <a:lstStyle/>
        <a:p>
          <a:r>
            <a:rPr lang="es-MX" sz="2400" dirty="0" smtClean="0">
              <a:solidFill>
                <a:srgbClr val="000000"/>
              </a:solidFill>
            </a:rPr>
            <a:t>Cuántos</a:t>
          </a:r>
          <a:endParaRPr lang="es-MX" sz="2400" dirty="0">
            <a:solidFill>
              <a:srgbClr val="000000"/>
            </a:solidFill>
          </a:endParaRPr>
        </a:p>
      </dgm:t>
    </dgm:pt>
    <dgm:pt modelId="{D9511E27-A862-41F2-AB70-97F3F06A8F00}" type="parTrans" cxnId="{3AEC4C38-C7C5-404A-8F50-D06BECD39915}">
      <dgm:prSet/>
      <dgm:spPr/>
      <dgm:t>
        <a:bodyPr/>
        <a:lstStyle/>
        <a:p>
          <a:endParaRPr lang="es-MX" sz="2400">
            <a:solidFill>
              <a:srgbClr val="000000"/>
            </a:solidFill>
          </a:endParaRPr>
        </a:p>
      </dgm:t>
    </dgm:pt>
    <dgm:pt modelId="{89AB21E1-36DD-4F91-83AE-589CA6CB8F38}" type="sibTrans" cxnId="{3AEC4C38-C7C5-404A-8F50-D06BECD39915}">
      <dgm:prSet/>
      <dgm:spPr/>
      <dgm:t>
        <a:bodyPr/>
        <a:lstStyle/>
        <a:p>
          <a:endParaRPr lang="es-MX" sz="2400">
            <a:solidFill>
              <a:srgbClr val="000000"/>
            </a:solidFill>
          </a:endParaRPr>
        </a:p>
      </dgm:t>
    </dgm:pt>
    <dgm:pt modelId="{99E59B7A-CB91-45F0-9F54-653B2C088DB9}">
      <dgm:prSet phldrT="[Texto]" custT="1"/>
      <dgm:spPr/>
      <dgm:t>
        <a:bodyPr/>
        <a:lstStyle/>
        <a:p>
          <a:r>
            <a:rPr lang="es-MX" sz="2400" dirty="0" smtClean="0">
              <a:solidFill>
                <a:srgbClr val="000000"/>
              </a:solidFill>
            </a:rPr>
            <a:t>Por dónde</a:t>
          </a:r>
          <a:endParaRPr lang="es-MX" sz="2400" dirty="0">
            <a:solidFill>
              <a:srgbClr val="000000"/>
            </a:solidFill>
          </a:endParaRPr>
        </a:p>
      </dgm:t>
    </dgm:pt>
    <dgm:pt modelId="{F23C6A83-A6FA-44C5-93AC-10298970B344}" type="parTrans" cxnId="{9D8D9383-B23B-41AF-9C00-70B29AF8BC90}">
      <dgm:prSet/>
      <dgm:spPr/>
      <dgm:t>
        <a:bodyPr/>
        <a:lstStyle/>
        <a:p>
          <a:endParaRPr lang="es-MX" sz="2400"/>
        </a:p>
      </dgm:t>
    </dgm:pt>
    <dgm:pt modelId="{59A4B401-C1AB-4EA4-A668-8F11E9EC59D8}" type="sibTrans" cxnId="{9D8D9383-B23B-41AF-9C00-70B29AF8BC90}">
      <dgm:prSet/>
      <dgm:spPr/>
      <dgm:t>
        <a:bodyPr/>
        <a:lstStyle/>
        <a:p>
          <a:endParaRPr lang="es-MX" sz="2400"/>
        </a:p>
      </dgm:t>
    </dgm:pt>
    <dgm:pt modelId="{D1E2D27F-3BA5-41F4-A45B-0BB3DE30FA2B}">
      <dgm:prSet phldrT="[Texto]" custT="1"/>
      <dgm:spPr/>
      <dgm:t>
        <a:bodyPr/>
        <a:lstStyle/>
        <a:p>
          <a:r>
            <a:rPr lang="es-MX" sz="2400" dirty="0" smtClean="0">
              <a:solidFill>
                <a:srgbClr val="000000"/>
              </a:solidFill>
            </a:rPr>
            <a:t>Cuáles</a:t>
          </a:r>
          <a:endParaRPr lang="es-MX" sz="2400" dirty="0">
            <a:solidFill>
              <a:srgbClr val="000000"/>
            </a:solidFill>
          </a:endParaRPr>
        </a:p>
      </dgm:t>
    </dgm:pt>
    <dgm:pt modelId="{FB9A0EFE-9312-4A6E-BDC4-ACF2A6A2005B}" type="sibTrans" cxnId="{9FF9E8B2-0A5F-47C8-94C6-040C96F21CD9}">
      <dgm:prSet/>
      <dgm:spPr/>
      <dgm:t>
        <a:bodyPr/>
        <a:lstStyle/>
        <a:p>
          <a:endParaRPr lang="es-MX" sz="2400">
            <a:solidFill>
              <a:srgbClr val="000000"/>
            </a:solidFill>
          </a:endParaRPr>
        </a:p>
      </dgm:t>
    </dgm:pt>
    <dgm:pt modelId="{C9557404-53A4-45D3-A46F-D194AD125B46}" type="parTrans" cxnId="{9FF9E8B2-0A5F-47C8-94C6-040C96F21CD9}">
      <dgm:prSet/>
      <dgm:spPr/>
      <dgm:t>
        <a:bodyPr/>
        <a:lstStyle/>
        <a:p>
          <a:endParaRPr lang="es-MX" sz="2400">
            <a:solidFill>
              <a:srgbClr val="000000"/>
            </a:solidFill>
          </a:endParaRPr>
        </a:p>
      </dgm:t>
    </dgm:pt>
    <dgm:pt modelId="{560A9CD4-7972-4A2D-9110-D6FC52CA3AAA}">
      <dgm:prSet phldrT="[Texto]" phldr="1" custT="1"/>
      <dgm:spPr>
        <a:blipFill rotWithShape="0">
          <a:blip xmlns:r="http://schemas.openxmlformats.org/officeDocument/2006/relationships" r:embed="rId1"/>
          <a:stretch>
            <a:fillRect/>
          </a:stretch>
        </a:blipFill>
      </dgm:spPr>
      <dgm:t>
        <a:bodyPr/>
        <a:lstStyle/>
        <a:p>
          <a:endParaRPr lang="es-MX" sz="2400" dirty="0">
            <a:solidFill>
              <a:srgbClr val="000000"/>
            </a:solidFill>
          </a:endParaRPr>
        </a:p>
      </dgm:t>
    </dgm:pt>
    <dgm:pt modelId="{21E83637-BCF2-46E2-A572-575C1F7A634E}" type="sibTrans" cxnId="{0ECE3562-241D-408C-96DE-30CF19FCF23A}">
      <dgm:prSet/>
      <dgm:spPr/>
      <dgm:t>
        <a:bodyPr/>
        <a:lstStyle/>
        <a:p>
          <a:endParaRPr lang="es-MX" sz="2400">
            <a:solidFill>
              <a:srgbClr val="000000"/>
            </a:solidFill>
          </a:endParaRPr>
        </a:p>
      </dgm:t>
    </dgm:pt>
    <dgm:pt modelId="{251337B8-9DFE-4F59-9DEE-5135E5B2F541}" type="parTrans" cxnId="{0ECE3562-241D-408C-96DE-30CF19FCF23A}">
      <dgm:prSet/>
      <dgm:spPr/>
      <dgm:t>
        <a:bodyPr/>
        <a:lstStyle/>
        <a:p>
          <a:endParaRPr lang="es-MX" sz="2400">
            <a:solidFill>
              <a:srgbClr val="000000"/>
            </a:solidFill>
          </a:endParaRPr>
        </a:p>
      </dgm:t>
    </dgm:pt>
    <dgm:pt modelId="{A4D2B9D1-BDF7-4B49-B53A-0252EEC91F31}" type="pres">
      <dgm:prSet presAssocID="{1F243337-383E-436A-94B0-C5F63EE68F5A}" presName="Name0" presStyleCnt="0">
        <dgm:presLayoutVars>
          <dgm:chMax val="1"/>
          <dgm:chPref val="1"/>
          <dgm:dir/>
          <dgm:animOne val="branch"/>
          <dgm:animLvl val="lvl"/>
        </dgm:presLayoutVars>
      </dgm:prSet>
      <dgm:spPr/>
      <dgm:t>
        <a:bodyPr/>
        <a:lstStyle/>
        <a:p>
          <a:endParaRPr lang="es-MX"/>
        </a:p>
      </dgm:t>
    </dgm:pt>
    <dgm:pt modelId="{F8CD65E2-371C-454B-99F6-BBEE7C86F6CF}" type="pres">
      <dgm:prSet presAssocID="{560A9CD4-7972-4A2D-9110-D6FC52CA3AAA}" presName="singleCycle" presStyleCnt="0"/>
      <dgm:spPr/>
    </dgm:pt>
    <dgm:pt modelId="{DD51B57A-DE26-4D1B-83E3-6D6CDB1F887F}" type="pres">
      <dgm:prSet presAssocID="{560A9CD4-7972-4A2D-9110-D6FC52CA3AAA}" presName="singleCenter" presStyleLbl="node1" presStyleIdx="0" presStyleCnt="5" custScaleX="143397" custScaleY="170766" custLinFactNeighborX="45318" custLinFactNeighborY="26938">
        <dgm:presLayoutVars>
          <dgm:chMax val="7"/>
          <dgm:chPref val="7"/>
        </dgm:presLayoutVars>
      </dgm:prSet>
      <dgm:spPr/>
      <dgm:t>
        <a:bodyPr/>
        <a:lstStyle/>
        <a:p>
          <a:endParaRPr lang="es-MX"/>
        </a:p>
      </dgm:t>
    </dgm:pt>
    <dgm:pt modelId="{56836BF6-8348-4061-B389-853759B576C6}" type="pres">
      <dgm:prSet presAssocID="{C9557404-53A4-45D3-A46F-D194AD125B46}" presName="Name56" presStyleLbl="parChTrans1D2" presStyleIdx="0" presStyleCnt="4"/>
      <dgm:spPr/>
      <dgm:t>
        <a:bodyPr/>
        <a:lstStyle/>
        <a:p>
          <a:endParaRPr lang="es-MX"/>
        </a:p>
      </dgm:t>
    </dgm:pt>
    <dgm:pt modelId="{E6024CCE-FCE9-4AA9-A460-954B52D000B7}" type="pres">
      <dgm:prSet presAssocID="{D1E2D27F-3BA5-41F4-A45B-0BB3DE30FA2B}" presName="text0" presStyleLbl="node1" presStyleIdx="1" presStyleCnt="5" custScaleX="155778" custRadScaleRad="115570" custRadScaleInc="5369">
        <dgm:presLayoutVars>
          <dgm:bulletEnabled val="1"/>
        </dgm:presLayoutVars>
      </dgm:prSet>
      <dgm:spPr/>
      <dgm:t>
        <a:bodyPr/>
        <a:lstStyle/>
        <a:p>
          <a:endParaRPr lang="es-MX"/>
        </a:p>
      </dgm:t>
    </dgm:pt>
    <dgm:pt modelId="{492941A3-9B7C-40A4-A1D1-77000633D82A}" type="pres">
      <dgm:prSet presAssocID="{1E3D9BD2-8DC6-4B16-B79C-567F40A07C64}" presName="Name56" presStyleLbl="parChTrans1D2" presStyleIdx="1" presStyleCnt="4"/>
      <dgm:spPr/>
      <dgm:t>
        <a:bodyPr/>
        <a:lstStyle/>
        <a:p>
          <a:endParaRPr lang="es-MX"/>
        </a:p>
      </dgm:t>
    </dgm:pt>
    <dgm:pt modelId="{0C05E7D5-BE73-4F73-BB77-1BD4D8A7A6C0}" type="pres">
      <dgm:prSet presAssocID="{ADDD75F4-BB79-4392-860A-808A0B79B710}" presName="text0" presStyleLbl="node1" presStyleIdx="2" presStyleCnt="5" custScaleX="188113" custRadScaleRad="174399" custRadScaleInc="-39568">
        <dgm:presLayoutVars>
          <dgm:bulletEnabled val="1"/>
        </dgm:presLayoutVars>
      </dgm:prSet>
      <dgm:spPr/>
      <dgm:t>
        <a:bodyPr/>
        <a:lstStyle/>
        <a:p>
          <a:endParaRPr lang="es-MX"/>
        </a:p>
      </dgm:t>
    </dgm:pt>
    <dgm:pt modelId="{455AE935-5380-46DB-AA21-E494B4B77A40}" type="pres">
      <dgm:prSet presAssocID="{D9511E27-A862-41F2-AB70-97F3F06A8F00}" presName="Name56" presStyleLbl="parChTrans1D2" presStyleIdx="2" presStyleCnt="4"/>
      <dgm:spPr/>
      <dgm:t>
        <a:bodyPr/>
        <a:lstStyle/>
        <a:p>
          <a:endParaRPr lang="es-MX"/>
        </a:p>
      </dgm:t>
    </dgm:pt>
    <dgm:pt modelId="{EDF1F5AD-892C-4D49-88AC-8EF1B067692C}" type="pres">
      <dgm:prSet presAssocID="{FC09FEB2-5B5A-42D7-9ED6-DD170CFBB644}" presName="text0" presStyleLbl="node1" presStyleIdx="3" presStyleCnt="5" custScaleX="157348" custRadScaleRad="108868" custRadScaleInc="132408">
        <dgm:presLayoutVars>
          <dgm:bulletEnabled val="1"/>
        </dgm:presLayoutVars>
      </dgm:prSet>
      <dgm:spPr/>
      <dgm:t>
        <a:bodyPr/>
        <a:lstStyle/>
        <a:p>
          <a:endParaRPr lang="es-MX"/>
        </a:p>
      </dgm:t>
    </dgm:pt>
    <dgm:pt modelId="{FFFD0D06-94DC-4DB0-BB67-1B14AE039C7C}" type="pres">
      <dgm:prSet presAssocID="{F23C6A83-A6FA-44C5-93AC-10298970B344}" presName="Name56" presStyleLbl="parChTrans1D2" presStyleIdx="3" presStyleCnt="4"/>
      <dgm:spPr/>
      <dgm:t>
        <a:bodyPr/>
        <a:lstStyle/>
        <a:p>
          <a:endParaRPr lang="es-MX"/>
        </a:p>
      </dgm:t>
    </dgm:pt>
    <dgm:pt modelId="{52BE4CFF-2DAB-46EE-8910-2FA0B7EB8008}" type="pres">
      <dgm:prSet presAssocID="{99E59B7A-CB91-45F0-9F54-653B2C088DB9}" presName="text0" presStyleLbl="node1" presStyleIdx="4" presStyleCnt="5" custScaleX="149391" custRadScaleRad="124326" custRadScaleInc="53046">
        <dgm:presLayoutVars>
          <dgm:bulletEnabled val="1"/>
        </dgm:presLayoutVars>
      </dgm:prSet>
      <dgm:spPr/>
      <dgm:t>
        <a:bodyPr/>
        <a:lstStyle/>
        <a:p>
          <a:endParaRPr lang="es-MX"/>
        </a:p>
      </dgm:t>
    </dgm:pt>
  </dgm:ptLst>
  <dgm:cxnLst>
    <dgm:cxn modelId="{D0A3FC63-8C64-434D-B24A-4BBF4A5A875B}" type="presOf" srcId="{FC09FEB2-5B5A-42D7-9ED6-DD170CFBB644}" destId="{EDF1F5AD-892C-4D49-88AC-8EF1B067692C}" srcOrd="0" destOrd="0" presId="urn:microsoft.com/office/officeart/2008/layout/RadialCluster"/>
    <dgm:cxn modelId="{B26192AA-252D-4F48-BC57-06B4DC6E215F}" type="presOf" srcId="{F23C6A83-A6FA-44C5-93AC-10298970B344}" destId="{FFFD0D06-94DC-4DB0-BB67-1B14AE039C7C}" srcOrd="0" destOrd="0" presId="urn:microsoft.com/office/officeart/2008/layout/RadialCluster"/>
    <dgm:cxn modelId="{9D8D9383-B23B-41AF-9C00-70B29AF8BC90}" srcId="{560A9CD4-7972-4A2D-9110-D6FC52CA3AAA}" destId="{99E59B7A-CB91-45F0-9F54-653B2C088DB9}" srcOrd="3" destOrd="0" parTransId="{F23C6A83-A6FA-44C5-93AC-10298970B344}" sibTransId="{59A4B401-C1AB-4EA4-A668-8F11E9EC59D8}"/>
    <dgm:cxn modelId="{C595032D-7E7A-45C1-AE15-F3435267239C}" type="presOf" srcId="{99E59B7A-CB91-45F0-9F54-653B2C088DB9}" destId="{52BE4CFF-2DAB-46EE-8910-2FA0B7EB8008}" srcOrd="0" destOrd="0" presId="urn:microsoft.com/office/officeart/2008/layout/RadialCluster"/>
    <dgm:cxn modelId="{C8F6F2CD-CEFB-4BDC-835A-031E7985202B}" type="presOf" srcId="{1E3D9BD2-8DC6-4B16-B79C-567F40A07C64}" destId="{492941A3-9B7C-40A4-A1D1-77000633D82A}" srcOrd="0" destOrd="0" presId="urn:microsoft.com/office/officeart/2008/layout/RadialCluster"/>
    <dgm:cxn modelId="{B269A058-4697-4085-B5FC-E42C5A4FFBDD}" type="presOf" srcId="{ADDD75F4-BB79-4392-860A-808A0B79B710}" destId="{0C05E7D5-BE73-4F73-BB77-1BD4D8A7A6C0}" srcOrd="0" destOrd="0" presId="urn:microsoft.com/office/officeart/2008/layout/RadialCluster"/>
    <dgm:cxn modelId="{21487ABD-FD06-4769-A40F-343CA202B442}" srcId="{560A9CD4-7972-4A2D-9110-D6FC52CA3AAA}" destId="{ADDD75F4-BB79-4392-860A-808A0B79B710}" srcOrd="1" destOrd="0" parTransId="{1E3D9BD2-8DC6-4B16-B79C-567F40A07C64}" sibTransId="{85BF7DE6-10F1-435C-B3C1-93EB0E8B8256}"/>
    <dgm:cxn modelId="{0ECE3562-241D-408C-96DE-30CF19FCF23A}" srcId="{1F243337-383E-436A-94B0-C5F63EE68F5A}" destId="{560A9CD4-7972-4A2D-9110-D6FC52CA3AAA}" srcOrd="0" destOrd="0" parTransId="{251337B8-9DFE-4F59-9DEE-5135E5B2F541}" sibTransId="{21E83637-BCF2-46E2-A572-575C1F7A634E}"/>
    <dgm:cxn modelId="{9EE31BD9-C824-4B30-8D94-23D9F68E2DB9}" type="presOf" srcId="{560A9CD4-7972-4A2D-9110-D6FC52CA3AAA}" destId="{DD51B57A-DE26-4D1B-83E3-6D6CDB1F887F}" srcOrd="0" destOrd="0" presId="urn:microsoft.com/office/officeart/2008/layout/RadialCluster"/>
    <dgm:cxn modelId="{BB92FC96-6F7F-489A-BFC7-7375006B9A08}" type="presOf" srcId="{D1E2D27F-3BA5-41F4-A45B-0BB3DE30FA2B}" destId="{E6024CCE-FCE9-4AA9-A460-954B52D000B7}" srcOrd="0" destOrd="0" presId="urn:microsoft.com/office/officeart/2008/layout/RadialCluster"/>
    <dgm:cxn modelId="{779807B2-B26F-431F-9B9D-F862F947FA6C}" type="presOf" srcId="{D9511E27-A862-41F2-AB70-97F3F06A8F00}" destId="{455AE935-5380-46DB-AA21-E494B4B77A40}" srcOrd="0" destOrd="0" presId="urn:microsoft.com/office/officeart/2008/layout/RadialCluster"/>
    <dgm:cxn modelId="{72C8AD3F-A9EF-4335-8E27-8BEACEDC899C}" type="presOf" srcId="{C9557404-53A4-45D3-A46F-D194AD125B46}" destId="{56836BF6-8348-4061-B389-853759B576C6}" srcOrd="0" destOrd="0" presId="urn:microsoft.com/office/officeart/2008/layout/RadialCluster"/>
    <dgm:cxn modelId="{3AEC4C38-C7C5-404A-8F50-D06BECD39915}" srcId="{560A9CD4-7972-4A2D-9110-D6FC52CA3AAA}" destId="{FC09FEB2-5B5A-42D7-9ED6-DD170CFBB644}" srcOrd="2" destOrd="0" parTransId="{D9511E27-A862-41F2-AB70-97F3F06A8F00}" sibTransId="{89AB21E1-36DD-4F91-83AE-589CA6CB8F38}"/>
    <dgm:cxn modelId="{9FF9E8B2-0A5F-47C8-94C6-040C96F21CD9}" srcId="{560A9CD4-7972-4A2D-9110-D6FC52CA3AAA}" destId="{D1E2D27F-3BA5-41F4-A45B-0BB3DE30FA2B}" srcOrd="0" destOrd="0" parTransId="{C9557404-53A4-45D3-A46F-D194AD125B46}" sibTransId="{FB9A0EFE-9312-4A6E-BDC4-ACF2A6A2005B}"/>
    <dgm:cxn modelId="{C236BD4F-04E7-4B48-9D67-3B84EE5EB2DB}" type="presOf" srcId="{1F243337-383E-436A-94B0-C5F63EE68F5A}" destId="{A4D2B9D1-BDF7-4B49-B53A-0252EEC91F31}" srcOrd="0" destOrd="0" presId="urn:microsoft.com/office/officeart/2008/layout/RadialCluster"/>
    <dgm:cxn modelId="{2D87A0D2-4DA9-4830-93DF-AA72CB5E0D9D}" type="presParOf" srcId="{A4D2B9D1-BDF7-4B49-B53A-0252EEC91F31}" destId="{F8CD65E2-371C-454B-99F6-BBEE7C86F6CF}" srcOrd="0" destOrd="0" presId="urn:microsoft.com/office/officeart/2008/layout/RadialCluster"/>
    <dgm:cxn modelId="{B18223B5-269F-4B1F-B604-51A3FAC3143D}" type="presParOf" srcId="{F8CD65E2-371C-454B-99F6-BBEE7C86F6CF}" destId="{DD51B57A-DE26-4D1B-83E3-6D6CDB1F887F}" srcOrd="0" destOrd="0" presId="urn:microsoft.com/office/officeart/2008/layout/RadialCluster"/>
    <dgm:cxn modelId="{C15BAF2A-CE3B-4B13-BDCA-D3EDD813A23B}" type="presParOf" srcId="{F8CD65E2-371C-454B-99F6-BBEE7C86F6CF}" destId="{56836BF6-8348-4061-B389-853759B576C6}" srcOrd="1" destOrd="0" presId="urn:microsoft.com/office/officeart/2008/layout/RadialCluster"/>
    <dgm:cxn modelId="{714FE0F5-E506-41E9-9319-46B940D33C94}" type="presParOf" srcId="{F8CD65E2-371C-454B-99F6-BBEE7C86F6CF}" destId="{E6024CCE-FCE9-4AA9-A460-954B52D000B7}" srcOrd="2" destOrd="0" presId="urn:microsoft.com/office/officeart/2008/layout/RadialCluster"/>
    <dgm:cxn modelId="{C701B49B-3621-46AC-84F4-A74C9969DF2A}" type="presParOf" srcId="{F8CD65E2-371C-454B-99F6-BBEE7C86F6CF}" destId="{492941A3-9B7C-40A4-A1D1-77000633D82A}" srcOrd="3" destOrd="0" presId="urn:microsoft.com/office/officeart/2008/layout/RadialCluster"/>
    <dgm:cxn modelId="{EF2B887A-E644-4330-B9E1-CCA7B00397BC}" type="presParOf" srcId="{F8CD65E2-371C-454B-99F6-BBEE7C86F6CF}" destId="{0C05E7D5-BE73-4F73-BB77-1BD4D8A7A6C0}" srcOrd="4" destOrd="0" presId="urn:microsoft.com/office/officeart/2008/layout/RadialCluster"/>
    <dgm:cxn modelId="{CAAAD903-DC31-4624-9B5B-5B64B6805B2C}" type="presParOf" srcId="{F8CD65E2-371C-454B-99F6-BBEE7C86F6CF}" destId="{455AE935-5380-46DB-AA21-E494B4B77A40}" srcOrd="5" destOrd="0" presId="urn:microsoft.com/office/officeart/2008/layout/RadialCluster"/>
    <dgm:cxn modelId="{02426067-EC0D-4B80-8A7E-A2F0F7848F12}" type="presParOf" srcId="{F8CD65E2-371C-454B-99F6-BBEE7C86F6CF}" destId="{EDF1F5AD-892C-4D49-88AC-8EF1B067692C}" srcOrd="6" destOrd="0" presId="urn:microsoft.com/office/officeart/2008/layout/RadialCluster"/>
    <dgm:cxn modelId="{C251C0D2-2924-415E-99AA-32F179B1E96B}" type="presParOf" srcId="{F8CD65E2-371C-454B-99F6-BBEE7C86F6CF}" destId="{FFFD0D06-94DC-4DB0-BB67-1B14AE039C7C}" srcOrd="7" destOrd="0" presId="urn:microsoft.com/office/officeart/2008/layout/RadialCluster"/>
    <dgm:cxn modelId="{4F0DA6FD-68C4-49DA-91C2-8A9170171592}" type="presParOf" srcId="{F8CD65E2-371C-454B-99F6-BBEE7C86F6CF}" destId="{52BE4CFF-2DAB-46EE-8910-2FA0B7EB8008}" srcOrd="8" destOrd="0" presId="urn:microsoft.com/office/officeart/2008/layout/RadialCluster"/>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6DE943-9DB6-4E1C-949D-E680182BF7C7}" type="doc">
      <dgm:prSet loTypeId="urn:microsoft.com/office/officeart/2005/8/layout/equation2" loCatId="relationship" qsTypeId="urn:microsoft.com/office/officeart/2005/8/quickstyle/simple1" qsCatId="simple" csTypeId="urn:microsoft.com/office/officeart/2005/8/colors/accent3_3" csCatId="accent3" phldr="1"/>
      <dgm:spPr/>
    </dgm:pt>
    <dgm:pt modelId="{9AE76BC6-EC9F-4881-ACEB-451D3790F517}">
      <dgm:prSet phldrT="[Texto]" custT="1"/>
      <dgm:spPr/>
      <dgm:t>
        <a:bodyPr/>
        <a:lstStyle/>
        <a:p>
          <a:r>
            <a:rPr lang="es-MX" sz="1600" b="0" dirty="0" smtClean="0">
              <a:solidFill>
                <a:srgbClr val="000000"/>
              </a:solidFill>
            </a:rPr>
            <a:t>Información oficial</a:t>
          </a:r>
          <a:endParaRPr lang="es-MX" sz="1600" b="0" dirty="0">
            <a:solidFill>
              <a:srgbClr val="000000"/>
            </a:solidFill>
          </a:endParaRPr>
        </a:p>
      </dgm:t>
    </dgm:pt>
    <dgm:pt modelId="{E68842A3-5947-429C-97EE-E806B634B3E5}" type="parTrans" cxnId="{6E42AC45-75CB-45DE-A5C6-442D10CEDAB4}">
      <dgm:prSet/>
      <dgm:spPr/>
      <dgm:t>
        <a:bodyPr/>
        <a:lstStyle/>
        <a:p>
          <a:endParaRPr lang="es-MX">
            <a:solidFill>
              <a:srgbClr val="000000"/>
            </a:solidFill>
          </a:endParaRPr>
        </a:p>
      </dgm:t>
    </dgm:pt>
    <dgm:pt modelId="{0D648493-3D02-4C4E-B5F4-19FBFCBF6BD5}" type="sibTrans" cxnId="{6E42AC45-75CB-45DE-A5C6-442D10CEDAB4}">
      <dgm:prSet/>
      <dgm:spPr/>
      <dgm:t>
        <a:bodyPr/>
        <a:lstStyle/>
        <a:p>
          <a:endParaRPr lang="es-MX">
            <a:solidFill>
              <a:srgbClr val="000000"/>
            </a:solidFill>
          </a:endParaRPr>
        </a:p>
      </dgm:t>
    </dgm:pt>
    <dgm:pt modelId="{A13E055C-423E-4986-A9D7-A306F6324D03}">
      <dgm:prSet phldrT="[Texto]"/>
      <dgm:spPr/>
      <dgm:t>
        <a:bodyPr/>
        <a:lstStyle/>
        <a:p>
          <a:r>
            <a:rPr lang="es-MX" dirty="0" smtClean="0">
              <a:solidFill>
                <a:srgbClr val="000000"/>
              </a:solidFill>
            </a:rPr>
            <a:t>Información empresas</a:t>
          </a:r>
          <a:endParaRPr lang="es-MX" dirty="0">
            <a:solidFill>
              <a:srgbClr val="000000"/>
            </a:solidFill>
          </a:endParaRPr>
        </a:p>
      </dgm:t>
    </dgm:pt>
    <dgm:pt modelId="{9E2C0811-D350-434C-A82E-00F826DCBC55}" type="parTrans" cxnId="{CF622F51-BDD0-4158-AB47-06BDF2B68AF1}">
      <dgm:prSet/>
      <dgm:spPr/>
      <dgm:t>
        <a:bodyPr/>
        <a:lstStyle/>
        <a:p>
          <a:endParaRPr lang="es-MX">
            <a:solidFill>
              <a:srgbClr val="000000"/>
            </a:solidFill>
          </a:endParaRPr>
        </a:p>
      </dgm:t>
    </dgm:pt>
    <dgm:pt modelId="{A6626C1B-E1E6-4B3E-B88F-0928B1FB000C}" type="sibTrans" cxnId="{CF622F51-BDD0-4158-AB47-06BDF2B68AF1}">
      <dgm:prSet/>
      <dgm:spPr/>
      <dgm:t>
        <a:bodyPr/>
        <a:lstStyle/>
        <a:p>
          <a:endParaRPr lang="es-MX">
            <a:solidFill>
              <a:srgbClr val="000000"/>
            </a:solidFill>
          </a:endParaRPr>
        </a:p>
      </dgm:t>
    </dgm:pt>
    <dgm:pt modelId="{1694EDC9-CE68-4DA4-94BD-6A43C0D62F53}">
      <dgm:prSet phldrT="[Texto]" custT="1"/>
      <dgm:spPr/>
      <dgm:t>
        <a:bodyPr/>
        <a:lstStyle/>
        <a:p>
          <a:pPr algn="l"/>
          <a:r>
            <a:rPr lang="es-MX" sz="1800" b="1" dirty="0" smtClean="0">
              <a:solidFill>
                <a:srgbClr val="000000"/>
              </a:solidFill>
            </a:rPr>
            <a:t>- Listado</a:t>
          </a:r>
        </a:p>
        <a:p>
          <a:pPr algn="l"/>
          <a:r>
            <a:rPr lang="es-MX" sz="1800" b="1" dirty="0" smtClean="0">
              <a:solidFill>
                <a:srgbClr val="000000"/>
              </a:solidFill>
            </a:rPr>
            <a:t>-Agrupaciones, empresas</a:t>
          </a:r>
        </a:p>
        <a:p>
          <a:pPr algn="l"/>
          <a:r>
            <a:rPr lang="es-MX" sz="1800" b="1" dirty="0" smtClean="0">
              <a:solidFill>
                <a:srgbClr val="000000"/>
              </a:solidFill>
            </a:rPr>
            <a:t>-Derroteros</a:t>
          </a:r>
        </a:p>
        <a:p>
          <a:pPr algn="l"/>
          <a:r>
            <a:rPr lang="es-MX" sz="1800" b="1" dirty="0" smtClean="0">
              <a:solidFill>
                <a:srgbClr val="000000"/>
              </a:solidFill>
            </a:rPr>
            <a:t>-Concesiones</a:t>
          </a:r>
        </a:p>
        <a:p>
          <a:pPr algn="l"/>
          <a:endParaRPr lang="es-MX" sz="1800" b="1" dirty="0">
            <a:solidFill>
              <a:srgbClr val="000000"/>
            </a:solidFill>
          </a:endParaRPr>
        </a:p>
      </dgm:t>
    </dgm:pt>
    <dgm:pt modelId="{7EB234BE-9D48-419D-A51A-DC8C12992126}" type="parTrans" cxnId="{0F45C4BC-2A30-4EC6-A686-213D0C22501D}">
      <dgm:prSet/>
      <dgm:spPr/>
      <dgm:t>
        <a:bodyPr/>
        <a:lstStyle/>
        <a:p>
          <a:endParaRPr lang="es-MX">
            <a:solidFill>
              <a:srgbClr val="000000"/>
            </a:solidFill>
          </a:endParaRPr>
        </a:p>
      </dgm:t>
    </dgm:pt>
    <dgm:pt modelId="{D1CF1549-BFF7-4F51-85DC-21C9B143FE85}" type="sibTrans" cxnId="{0F45C4BC-2A30-4EC6-A686-213D0C22501D}">
      <dgm:prSet/>
      <dgm:spPr/>
      <dgm:t>
        <a:bodyPr/>
        <a:lstStyle/>
        <a:p>
          <a:endParaRPr lang="es-MX">
            <a:solidFill>
              <a:srgbClr val="000000"/>
            </a:solidFill>
          </a:endParaRPr>
        </a:p>
      </dgm:t>
    </dgm:pt>
    <dgm:pt modelId="{B68FFF52-DB76-43B2-915E-F2E4B50B97DD}" type="pres">
      <dgm:prSet presAssocID="{8C6DE943-9DB6-4E1C-949D-E680182BF7C7}" presName="Name0" presStyleCnt="0">
        <dgm:presLayoutVars>
          <dgm:dir/>
          <dgm:resizeHandles val="exact"/>
        </dgm:presLayoutVars>
      </dgm:prSet>
      <dgm:spPr/>
    </dgm:pt>
    <dgm:pt modelId="{407D1978-4752-4575-BA0E-1A2C695C3448}" type="pres">
      <dgm:prSet presAssocID="{8C6DE943-9DB6-4E1C-949D-E680182BF7C7}" presName="vNodes" presStyleCnt="0"/>
      <dgm:spPr/>
    </dgm:pt>
    <dgm:pt modelId="{E052DE46-BE25-467B-B685-0158B7B67645}" type="pres">
      <dgm:prSet presAssocID="{9AE76BC6-EC9F-4881-ACEB-451D3790F517}" presName="node" presStyleLbl="node1" presStyleIdx="0" presStyleCnt="3">
        <dgm:presLayoutVars>
          <dgm:bulletEnabled val="1"/>
        </dgm:presLayoutVars>
      </dgm:prSet>
      <dgm:spPr/>
      <dgm:t>
        <a:bodyPr/>
        <a:lstStyle/>
        <a:p>
          <a:endParaRPr lang="es-MX"/>
        </a:p>
      </dgm:t>
    </dgm:pt>
    <dgm:pt modelId="{A2520F0C-F826-4F7A-A726-A4DD663C6DE6}" type="pres">
      <dgm:prSet presAssocID="{0D648493-3D02-4C4E-B5F4-19FBFCBF6BD5}" presName="spacerT" presStyleCnt="0"/>
      <dgm:spPr/>
    </dgm:pt>
    <dgm:pt modelId="{E20E72AB-7AE0-4C2E-A1D4-2C61A37C9370}" type="pres">
      <dgm:prSet presAssocID="{0D648493-3D02-4C4E-B5F4-19FBFCBF6BD5}" presName="sibTrans" presStyleLbl="sibTrans2D1" presStyleIdx="0" presStyleCnt="2"/>
      <dgm:spPr/>
      <dgm:t>
        <a:bodyPr/>
        <a:lstStyle/>
        <a:p>
          <a:endParaRPr lang="es-MX"/>
        </a:p>
      </dgm:t>
    </dgm:pt>
    <dgm:pt modelId="{463E10AB-2198-4240-A918-DCF468F7D0A2}" type="pres">
      <dgm:prSet presAssocID="{0D648493-3D02-4C4E-B5F4-19FBFCBF6BD5}" presName="spacerB" presStyleCnt="0"/>
      <dgm:spPr/>
    </dgm:pt>
    <dgm:pt modelId="{698CE1C0-AB6C-4FAB-9EAC-5A5A42043F0D}" type="pres">
      <dgm:prSet presAssocID="{A13E055C-423E-4986-A9D7-A306F6324D03}" presName="node" presStyleLbl="node1" presStyleIdx="1" presStyleCnt="3">
        <dgm:presLayoutVars>
          <dgm:bulletEnabled val="1"/>
        </dgm:presLayoutVars>
      </dgm:prSet>
      <dgm:spPr/>
      <dgm:t>
        <a:bodyPr/>
        <a:lstStyle/>
        <a:p>
          <a:endParaRPr lang="es-MX"/>
        </a:p>
      </dgm:t>
    </dgm:pt>
    <dgm:pt modelId="{5333E883-532A-4150-9C30-205F19710105}" type="pres">
      <dgm:prSet presAssocID="{8C6DE943-9DB6-4E1C-949D-E680182BF7C7}" presName="sibTransLast" presStyleLbl="sibTrans2D1" presStyleIdx="1" presStyleCnt="2"/>
      <dgm:spPr/>
      <dgm:t>
        <a:bodyPr/>
        <a:lstStyle/>
        <a:p>
          <a:endParaRPr lang="es-MX"/>
        </a:p>
      </dgm:t>
    </dgm:pt>
    <dgm:pt modelId="{A0A4BA26-037C-4DDA-A2BE-7FD6147DFED7}" type="pres">
      <dgm:prSet presAssocID="{8C6DE943-9DB6-4E1C-949D-E680182BF7C7}" presName="connectorText" presStyleLbl="sibTrans2D1" presStyleIdx="1" presStyleCnt="2"/>
      <dgm:spPr/>
      <dgm:t>
        <a:bodyPr/>
        <a:lstStyle/>
        <a:p>
          <a:endParaRPr lang="es-MX"/>
        </a:p>
      </dgm:t>
    </dgm:pt>
    <dgm:pt modelId="{4493E8C7-A6AD-4D80-8264-59ACB5C9CB30}" type="pres">
      <dgm:prSet presAssocID="{8C6DE943-9DB6-4E1C-949D-E680182BF7C7}" presName="lastNode" presStyleLbl="node1" presStyleIdx="2" presStyleCnt="3">
        <dgm:presLayoutVars>
          <dgm:bulletEnabled val="1"/>
        </dgm:presLayoutVars>
      </dgm:prSet>
      <dgm:spPr/>
      <dgm:t>
        <a:bodyPr/>
        <a:lstStyle/>
        <a:p>
          <a:endParaRPr lang="es-MX"/>
        </a:p>
      </dgm:t>
    </dgm:pt>
  </dgm:ptLst>
  <dgm:cxnLst>
    <dgm:cxn modelId="{1A381D32-FBFC-4A32-B3C3-203D0E66AD32}" type="presOf" srcId="{A6626C1B-E1E6-4B3E-B88F-0928B1FB000C}" destId="{5333E883-532A-4150-9C30-205F19710105}" srcOrd="0" destOrd="0" presId="urn:microsoft.com/office/officeart/2005/8/layout/equation2"/>
    <dgm:cxn modelId="{1B38A346-B658-4013-B034-A40D37B14B3E}" type="presOf" srcId="{A6626C1B-E1E6-4B3E-B88F-0928B1FB000C}" destId="{A0A4BA26-037C-4DDA-A2BE-7FD6147DFED7}" srcOrd="1" destOrd="0" presId="urn:microsoft.com/office/officeart/2005/8/layout/equation2"/>
    <dgm:cxn modelId="{4D85201E-14AA-47D2-9754-31435097D5AA}" type="presOf" srcId="{0D648493-3D02-4C4E-B5F4-19FBFCBF6BD5}" destId="{E20E72AB-7AE0-4C2E-A1D4-2C61A37C9370}" srcOrd="0" destOrd="0" presId="urn:microsoft.com/office/officeart/2005/8/layout/equation2"/>
    <dgm:cxn modelId="{6E42AC45-75CB-45DE-A5C6-442D10CEDAB4}" srcId="{8C6DE943-9DB6-4E1C-949D-E680182BF7C7}" destId="{9AE76BC6-EC9F-4881-ACEB-451D3790F517}" srcOrd="0" destOrd="0" parTransId="{E68842A3-5947-429C-97EE-E806B634B3E5}" sibTransId="{0D648493-3D02-4C4E-B5F4-19FBFCBF6BD5}"/>
    <dgm:cxn modelId="{CF622F51-BDD0-4158-AB47-06BDF2B68AF1}" srcId="{8C6DE943-9DB6-4E1C-949D-E680182BF7C7}" destId="{A13E055C-423E-4986-A9D7-A306F6324D03}" srcOrd="1" destOrd="0" parTransId="{9E2C0811-D350-434C-A82E-00F826DCBC55}" sibTransId="{A6626C1B-E1E6-4B3E-B88F-0928B1FB000C}"/>
    <dgm:cxn modelId="{F1F9EB2B-CBA7-4EC2-A1EE-F6B05368DD49}" type="presOf" srcId="{9AE76BC6-EC9F-4881-ACEB-451D3790F517}" destId="{E052DE46-BE25-467B-B685-0158B7B67645}" srcOrd="0" destOrd="0" presId="urn:microsoft.com/office/officeart/2005/8/layout/equation2"/>
    <dgm:cxn modelId="{271F41D5-293F-44FF-A14A-0B4B75812FB2}" type="presOf" srcId="{1694EDC9-CE68-4DA4-94BD-6A43C0D62F53}" destId="{4493E8C7-A6AD-4D80-8264-59ACB5C9CB30}" srcOrd="0" destOrd="0" presId="urn:microsoft.com/office/officeart/2005/8/layout/equation2"/>
    <dgm:cxn modelId="{806F89EC-70A5-4366-905C-B9E7EDD4A10E}" type="presOf" srcId="{8C6DE943-9DB6-4E1C-949D-E680182BF7C7}" destId="{B68FFF52-DB76-43B2-915E-F2E4B50B97DD}" srcOrd="0" destOrd="0" presId="urn:microsoft.com/office/officeart/2005/8/layout/equation2"/>
    <dgm:cxn modelId="{267F175E-810C-42DB-85E5-613913BDFB82}" type="presOf" srcId="{A13E055C-423E-4986-A9D7-A306F6324D03}" destId="{698CE1C0-AB6C-4FAB-9EAC-5A5A42043F0D}" srcOrd="0" destOrd="0" presId="urn:microsoft.com/office/officeart/2005/8/layout/equation2"/>
    <dgm:cxn modelId="{0F45C4BC-2A30-4EC6-A686-213D0C22501D}" srcId="{8C6DE943-9DB6-4E1C-949D-E680182BF7C7}" destId="{1694EDC9-CE68-4DA4-94BD-6A43C0D62F53}" srcOrd="2" destOrd="0" parTransId="{7EB234BE-9D48-419D-A51A-DC8C12992126}" sibTransId="{D1CF1549-BFF7-4F51-85DC-21C9B143FE85}"/>
    <dgm:cxn modelId="{82332E25-0358-4DE6-BC43-0144A0B59D4B}" type="presParOf" srcId="{B68FFF52-DB76-43B2-915E-F2E4B50B97DD}" destId="{407D1978-4752-4575-BA0E-1A2C695C3448}" srcOrd="0" destOrd="0" presId="urn:microsoft.com/office/officeart/2005/8/layout/equation2"/>
    <dgm:cxn modelId="{9E4920DC-16BC-46E6-963B-AFB7D840E76B}" type="presParOf" srcId="{407D1978-4752-4575-BA0E-1A2C695C3448}" destId="{E052DE46-BE25-467B-B685-0158B7B67645}" srcOrd="0" destOrd="0" presId="urn:microsoft.com/office/officeart/2005/8/layout/equation2"/>
    <dgm:cxn modelId="{4E1783D4-CDBC-48C5-A22C-03BEF7A7717C}" type="presParOf" srcId="{407D1978-4752-4575-BA0E-1A2C695C3448}" destId="{A2520F0C-F826-4F7A-A726-A4DD663C6DE6}" srcOrd="1" destOrd="0" presId="urn:microsoft.com/office/officeart/2005/8/layout/equation2"/>
    <dgm:cxn modelId="{6A098338-B8FC-4AAE-91BA-C572214BFB82}" type="presParOf" srcId="{407D1978-4752-4575-BA0E-1A2C695C3448}" destId="{E20E72AB-7AE0-4C2E-A1D4-2C61A37C9370}" srcOrd="2" destOrd="0" presId="urn:microsoft.com/office/officeart/2005/8/layout/equation2"/>
    <dgm:cxn modelId="{48160755-7E70-43EE-A429-D3DB8A6D3B42}" type="presParOf" srcId="{407D1978-4752-4575-BA0E-1A2C695C3448}" destId="{463E10AB-2198-4240-A918-DCF468F7D0A2}" srcOrd="3" destOrd="0" presId="urn:microsoft.com/office/officeart/2005/8/layout/equation2"/>
    <dgm:cxn modelId="{C03167D0-A6AD-44D2-BACF-71856340ADCF}" type="presParOf" srcId="{407D1978-4752-4575-BA0E-1A2C695C3448}" destId="{698CE1C0-AB6C-4FAB-9EAC-5A5A42043F0D}" srcOrd="4" destOrd="0" presId="urn:microsoft.com/office/officeart/2005/8/layout/equation2"/>
    <dgm:cxn modelId="{F122713F-8152-4E3E-813D-E6B127688486}" type="presParOf" srcId="{B68FFF52-DB76-43B2-915E-F2E4B50B97DD}" destId="{5333E883-532A-4150-9C30-205F19710105}" srcOrd="1" destOrd="0" presId="urn:microsoft.com/office/officeart/2005/8/layout/equation2"/>
    <dgm:cxn modelId="{B20170A4-3FFD-4880-9D6A-FEE3AAF38516}" type="presParOf" srcId="{5333E883-532A-4150-9C30-205F19710105}" destId="{A0A4BA26-037C-4DDA-A2BE-7FD6147DFED7}" srcOrd="0" destOrd="0" presId="urn:microsoft.com/office/officeart/2005/8/layout/equation2"/>
    <dgm:cxn modelId="{57BD0126-84A6-4F6A-9793-A9F1864EB444}" type="presParOf" srcId="{B68FFF52-DB76-43B2-915E-F2E4B50B97DD}" destId="{4493E8C7-A6AD-4D80-8264-59ACB5C9CB30}"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FEC090-4941-4542-8AE8-02C892D5669F}" type="doc">
      <dgm:prSet loTypeId="urn:microsoft.com/office/officeart/2005/8/layout/orgChart1" loCatId="hierarchy" qsTypeId="urn:microsoft.com/office/officeart/2005/8/quickstyle/simple1" qsCatId="simple" csTypeId="urn:microsoft.com/office/officeart/2005/8/colors/accent3_2" csCatId="accent3" phldr="1"/>
      <dgm:spPr/>
      <dgm:t>
        <a:bodyPr/>
        <a:lstStyle/>
        <a:p>
          <a:endParaRPr lang="es-MX"/>
        </a:p>
      </dgm:t>
    </dgm:pt>
    <dgm:pt modelId="{CBA22CCE-53BE-4F5D-BF12-D2BBCD3111BB}">
      <dgm:prSet phldrT="[Texto]" custT="1"/>
      <dgm:spPr>
        <a:solidFill>
          <a:schemeClr val="tx2">
            <a:lumMod val="75000"/>
          </a:schemeClr>
        </a:solidFill>
      </dgm:spPr>
      <dgm:t>
        <a:bodyPr/>
        <a:lstStyle/>
        <a:p>
          <a:r>
            <a:rPr lang="es-MX" sz="2000" b="1" dirty="0" smtClean="0">
              <a:solidFill>
                <a:srgbClr val="000000"/>
              </a:solidFill>
            </a:rPr>
            <a:t>Inventario de rutas</a:t>
          </a:r>
          <a:endParaRPr lang="es-MX" sz="2000" b="1" dirty="0">
            <a:solidFill>
              <a:srgbClr val="000000"/>
            </a:solidFill>
          </a:endParaRPr>
        </a:p>
      </dgm:t>
    </dgm:pt>
    <dgm:pt modelId="{52F2C470-EC72-4207-89B1-3E19894AAF0A}" type="parTrans" cxnId="{9068D0C1-D9A3-4361-AB95-E29BC9A76574}">
      <dgm:prSet/>
      <dgm:spPr/>
      <dgm:t>
        <a:bodyPr/>
        <a:lstStyle/>
        <a:p>
          <a:endParaRPr lang="es-MX">
            <a:solidFill>
              <a:srgbClr val="000000"/>
            </a:solidFill>
          </a:endParaRPr>
        </a:p>
      </dgm:t>
    </dgm:pt>
    <dgm:pt modelId="{54212A17-E0AC-4809-A601-06545859771C}" type="sibTrans" cxnId="{9068D0C1-D9A3-4361-AB95-E29BC9A76574}">
      <dgm:prSet/>
      <dgm:spPr/>
      <dgm:t>
        <a:bodyPr/>
        <a:lstStyle/>
        <a:p>
          <a:endParaRPr lang="es-MX">
            <a:solidFill>
              <a:srgbClr val="000000"/>
            </a:solidFill>
          </a:endParaRPr>
        </a:p>
      </dgm:t>
    </dgm:pt>
    <dgm:pt modelId="{0C7481AF-4C30-4E23-A7DA-2FA5337D5BCE}">
      <dgm:prSet phldrT="[Texto]" custT="1"/>
      <dgm:spPr>
        <a:solidFill>
          <a:schemeClr val="tx2">
            <a:lumMod val="60000"/>
            <a:lumOff val="40000"/>
          </a:schemeClr>
        </a:solidFill>
      </dgm:spPr>
      <dgm:t>
        <a:bodyPr/>
        <a:lstStyle/>
        <a:p>
          <a:r>
            <a:rPr lang="es-MX" sz="2000" b="0" dirty="0" smtClean="0">
              <a:solidFill>
                <a:srgbClr val="000000"/>
              </a:solidFill>
            </a:rPr>
            <a:t>Cantidad</a:t>
          </a:r>
          <a:endParaRPr lang="es-MX" sz="2000" b="0" dirty="0">
            <a:solidFill>
              <a:srgbClr val="000000"/>
            </a:solidFill>
          </a:endParaRPr>
        </a:p>
      </dgm:t>
    </dgm:pt>
    <dgm:pt modelId="{727C590F-BF17-4C1E-899E-CE33D2544D8C}" type="parTrans" cxnId="{17C35B9E-84EF-4939-B5A6-269E3DC2858B}">
      <dgm:prSet/>
      <dgm:spPr/>
      <dgm:t>
        <a:bodyPr/>
        <a:lstStyle/>
        <a:p>
          <a:endParaRPr lang="es-MX">
            <a:solidFill>
              <a:srgbClr val="000000"/>
            </a:solidFill>
          </a:endParaRPr>
        </a:p>
      </dgm:t>
    </dgm:pt>
    <dgm:pt modelId="{AB07BE5F-F208-4CE1-8D18-08B836A3D0D0}" type="sibTrans" cxnId="{17C35B9E-84EF-4939-B5A6-269E3DC2858B}">
      <dgm:prSet/>
      <dgm:spPr/>
      <dgm:t>
        <a:bodyPr/>
        <a:lstStyle/>
        <a:p>
          <a:endParaRPr lang="es-MX">
            <a:solidFill>
              <a:srgbClr val="000000"/>
            </a:solidFill>
          </a:endParaRPr>
        </a:p>
      </dgm:t>
    </dgm:pt>
    <dgm:pt modelId="{C93AD0E5-FE51-4194-B494-077589D0F6B9}">
      <dgm:prSet phldrT="[Texto]" custT="1"/>
      <dgm:spPr>
        <a:solidFill>
          <a:schemeClr val="tx2">
            <a:lumMod val="60000"/>
            <a:lumOff val="40000"/>
          </a:schemeClr>
        </a:solidFill>
      </dgm:spPr>
      <dgm:t>
        <a:bodyPr/>
        <a:lstStyle/>
        <a:p>
          <a:r>
            <a:rPr lang="es-MX" sz="2000" b="0" dirty="0" smtClean="0">
              <a:solidFill>
                <a:srgbClr val="000000"/>
              </a:solidFill>
            </a:rPr>
            <a:t>Empresa</a:t>
          </a:r>
          <a:endParaRPr lang="es-MX" sz="2000" b="0" dirty="0">
            <a:solidFill>
              <a:srgbClr val="000000"/>
            </a:solidFill>
          </a:endParaRPr>
        </a:p>
      </dgm:t>
    </dgm:pt>
    <dgm:pt modelId="{BD42372B-CBDE-4C3A-ACF1-2D23059A0E1F}" type="parTrans" cxnId="{52AE64C1-5538-48F5-A30E-4E2B5FF8FAAA}">
      <dgm:prSet/>
      <dgm:spPr/>
      <dgm:t>
        <a:bodyPr/>
        <a:lstStyle/>
        <a:p>
          <a:endParaRPr lang="es-MX">
            <a:solidFill>
              <a:srgbClr val="000000"/>
            </a:solidFill>
          </a:endParaRPr>
        </a:p>
      </dgm:t>
    </dgm:pt>
    <dgm:pt modelId="{622CBE1F-366B-4080-8B86-1ACFF7AE334B}" type="sibTrans" cxnId="{52AE64C1-5538-48F5-A30E-4E2B5FF8FAAA}">
      <dgm:prSet/>
      <dgm:spPr/>
      <dgm:t>
        <a:bodyPr/>
        <a:lstStyle/>
        <a:p>
          <a:endParaRPr lang="es-MX">
            <a:solidFill>
              <a:srgbClr val="000000"/>
            </a:solidFill>
          </a:endParaRPr>
        </a:p>
      </dgm:t>
    </dgm:pt>
    <dgm:pt modelId="{4D30530E-31DA-4A11-9919-A14B273886C3}">
      <dgm:prSet phldrT="[Texto]" custT="1"/>
      <dgm:spPr>
        <a:solidFill>
          <a:schemeClr val="tx2">
            <a:lumMod val="60000"/>
            <a:lumOff val="40000"/>
          </a:schemeClr>
        </a:solidFill>
      </dgm:spPr>
      <dgm:t>
        <a:bodyPr/>
        <a:lstStyle/>
        <a:p>
          <a:r>
            <a:rPr lang="es-MX" sz="2000" b="0" dirty="0" smtClean="0">
              <a:solidFill>
                <a:srgbClr val="000000"/>
              </a:solidFill>
            </a:rPr>
            <a:t>Ruta</a:t>
          </a:r>
          <a:endParaRPr lang="es-MX" sz="2000" b="0" dirty="0">
            <a:solidFill>
              <a:srgbClr val="000000"/>
            </a:solidFill>
          </a:endParaRPr>
        </a:p>
      </dgm:t>
    </dgm:pt>
    <dgm:pt modelId="{9C8D3F9F-6D2B-4C94-9D89-E00A04D4E6BB}" type="parTrans" cxnId="{262B1C6D-8FC3-4DAC-AD85-8D2845CB2651}">
      <dgm:prSet/>
      <dgm:spPr/>
      <dgm:t>
        <a:bodyPr/>
        <a:lstStyle/>
        <a:p>
          <a:endParaRPr lang="es-MX">
            <a:solidFill>
              <a:srgbClr val="000000"/>
            </a:solidFill>
          </a:endParaRPr>
        </a:p>
      </dgm:t>
    </dgm:pt>
    <dgm:pt modelId="{1E352AF2-BCA9-4166-B4D6-9D8B00E0CA23}" type="sibTrans" cxnId="{262B1C6D-8FC3-4DAC-AD85-8D2845CB2651}">
      <dgm:prSet/>
      <dgm:spPr/>
      <dgm:t>
        <a:bodyPr/>
        <a:lstStyle/>
        <a:p>
          <a:endParaRPr lang="es-MX">
            <a:solidFill>
              <a:srgbClr val="000000"/>
            </a:solidFill>
          </a:endParaRPr>
        </a:p>
      </dgm:t>
    </dgm:pt>
    <dgm:pt modelId="{722AE08A-19D3-40E1-8EF6-57F100424A96}">
      <dgm:prSet phldrT="[Texto]" custT="1"/>
      <dgm:spPr>
        <a:solidFill>
          <a:schemeClr val="tx2">
            <a:lumMod val="60000"/>
            <a:lumOff val="40000"/>
          </a:schemeClr>
        </a:solidFill>
      </dgm:spPr>
      <dgm:t>
        <a:bodyPr/>
        <a:lstStyle/>
        <a:p>
          <a:r>
            <a:rPr lang="es-MX" sz="2000" b="0" dirty="0" smtClean="0">
              <a:solidFill>
                <a:srgbClr val="000000"/>
              </a:solidFill>
            </a:rPr>
            <a:t>Derrotero</a:t>
          </a:r>
          <a:endParaRPr lang="es-MX" sz="2000" b="0" dirty="0">
            <a:solidFill>
              <a:srgbClr val="000000"/>
            </a:solidFill>
          </a:endParaRPr>
        </a:p>
      </dgm:t>
    </dgm:pt>
    <dgm:pt modelId="{F2E73662-7C7E-4705-B344-3CAB1B267E34}" type="parTrans" cxnId="{6003F246-9329-49B8-829F-56E7931D7B6E}">
      <dgm:prSet/>
      <dgm:spPr/>
      <dgm:t>
        <a:bodyPr/>
        <a:lstStyle/>
        <a:p>
          <a:endParaRPr lang="es-MX"/>
        </a:p>
      </dgm:t>
    </dgm:pt>
    <dgm:pt modelId="{1CB61F58-80A3-43B1-B3DB-96ABDD369018}" type="sibTrans" cxnId="{6003F246-9329-49B8-829F-56E7931D7B6E}">
      <dgm:prSet/>
      <dgm:spPr/>
      <dgm:t>
        <a:bodyPr/>
        <a:lstStyle/>
        <a:p>
          <a:endParaRPr lang="es-MX"/>
        </a:p>
      </dgm:t>
    </dgm:pt>
    <dgm:pt modelId="{7F45E695-E49A-431F-B988-E88016C68111}" type="pres">
      <dgm:prSet presAssocID="{A1FEC090-4941-4542-8AE8-02C892D5669F}" presName="hierChild1" presStyleCnt="0">
        <dgm:presLayoutVars>
          <dgm:orgChart val="1"/>
          <dgm:chPref val="1"/>
          <dgm:dir/>
          <dgm:animOne val="branch"/>
          <dgm:animLvl val="lvl"/>
          <dgm:resizeHandles/>
        </dgm:presLayoutVars>
      </dgm:prSet>
      <dgm:spPr/>
      <dgm:t>
        <a:bodyPr/>
        <a:lstStyle/>
        <a:p>
          <a:endParaRPr lang="es-MX"/>
        </a:p>
      </dgm:t>
    </dgm:pt>
    <dgm:pt modelId="{2B192753-BEEF-4E19-8A7D-052F93326FCD}" type="pres">
      <dgm:prSet presAssocID="{CBA22CCE-53BE-4F5D-BF12-D2BBCD3111BB}" presName="hierRoot1" presStyleCnt="0">
        <dgm:presLayoutVars>
          <dgm:hierBranch val="init"/>
        </dgm:presLayoutVars>
      </dgm:prSet>
      <dgm:spPr/>
    </dgm:pt>
    <dgm:pt modelId="{8AE12914-F210-4BEE-9839-D110F9096069}" type="pres">
      <dgm:prSet presAssocID="{CBA22CCE-53BE-4F5D-BF12-D2BBCD3111BB}" presName="rootComposite1" presStyleCnt="0"/>
      <dgm:spPr/>
    </dgm:pt>
    <dgm:pt modelId="{65056955-6526-483C-9BD6-1B4D9D6A4CC6}" type="pres">
      <dgm:prSet presAssocID="{CBA22CCE-53BE-4F5D-BF12-D2BBCD3111BB}" presName="rootText1" presStyleLbl="node0" presStyleIdx="0" presStyleCnt="1" custScaleX="189897" custScaleY="57652" custLinFactNeighborY="-33968">
        <dgm:presLayoutVars>
          <dgm:chPref val="3"/>
        </dgm:presLayoutVars>
      </dgm:prSet>
      <dgm:spPr/>
      <dgm:t>
        <a:bodyPr/>
        <a:lstStyle/>
        <a:p>
          <a:endParaRPr lang="es-MX"/>
        </a:p>
      </dgm:t>
    </dgm:pt>
    <dgm:pt modelId="{526FE7A1-7BE5-483C-8111-78F5BD188A9D}" type="pres">
      <dgm:prSet presAssocID="{CBA22CCE-53BE-4F5D-BF12-D2BBCD3111BB}" presName="rootConnector1" presStyleLbl="node1" presStyleIdx="0" presStyleCnt="0"/>
      <dgm:spPr/>
      <dgm:t>
        <a:bodyPr/>
        <a:lstStyle/>
        <a:p>
          <a:endParaRPr lang="es-MX"/>
        </a:p>
      </dgm:t>
    </dgm:pt>
    <dgm:pt modelId="{4F635529-F8CB-4BD0-BE13-BDC646D43E9B}" type="pres">
      <dgm:prSet presAssocID="{CBA22CCE-53BE-4F5D-BF12-D2BBCD3111BB}" presName="hierChild2" presStyleCnt="0"/>
      <dgm:spPr/>
    </dgm:pt>
    <dgm:pt modelId="{6C687B9F-B4FE-4BAD-A82E-8B04075DA19F}" type="pres">
      <dgm:prSet presAssocID="{727C590F-BF17-4C1E-899E-CE33D2544D8C}" presName="Name37" presStyleLbl="parChTrans1D2" presStyleIdx="0" presStyleCnt="4"/>
      <dgm:spPr/>
      <dgm:t>
        <a:bodyPr/>
        <a:lstStyle/>
        <a:p>
          <a:endParaRPr lang="es-MX"/>
        </a:p>
      </dgm:t>
    </dgm:pt>
    <dgm:pt modelId="{7D4C22A6-2A9C-4187-A820-8E928FC95B3B}" type="pres">
      <dgm:prSet presAssocID="{0C7481AF-4C30-4E23-A7DA-2FA5337D5BCE}" presName="hierRoot2" presStyleCnt="0">
        <dgm:presLayoutVars>
          <dgm:hierBranch val="init"/>
        </dgm:presLayoutVars>
      </dgm:prSet>
      <dgm:spPr/>
    </dgm:pt>
    <dgm:pt modelId="{5E5C6333-02E7-4B8A-B3E7-2928424F86DF}" type="pres">
      <dgm:prSet presAssocID="{0C7481AF-4C30-4E23-A7DA-2FA5337D5BCE}" presName="rootComposite" presStyleCnt="0"/>
      <dgm:spPr/>
    </dgm:pt>
    <dgm:pt modelId="{8FBE86E0-2899-4044-A70D-01A8FC9894F4}" type="pres">
      <dgm:prSet presAssocID="{0C7481AF-4C30-4E23-A7DA-2FA5337D5BCE}" presName="rootText" presStyleLbl="node2" presStyleIdx="0" presStyleCnt="4">
        <dgm:presLayoutVars>
          <dgm:chPref val="3"/>
        </dgm:presLayoutVars>
      </dgm:prSet>
      <dgm:spPr/>
      <dgm:t>
        <a:bodyPr/>
        <a:lstStyle/>
        <a:p>
          <a:endParaRPr lang="es-MX"/>
        </a:p>
      </dgm:t>
    </dgm:pt>
    <dgm:pt modelId="{81789CFF-6077-4E7C-B7C4-44E2A0DB27E5}" type="pres">
      <dgm:prSet presAssocID="{0C7481AF-4C30-4E23-A7DA-2FA5337D5BCE}" presName="rootConnector" presStyleLbl="node2" presStyleIdx="0" presStyleCnt="4"/>
      <dgm:spPr/>
      <dgm:t>
        <a:bodyPr/>
        <a:lstStyle/>
        <a:p>
          <a:endParaRPr lang="es-MX"/>
        </a:p>
      </dgm:t>
    </dgm:pt>
    <dgm:pt modelId="{AD5BE4EE-E758-454C-8D84-85D1875A52F6}" type="pres">
      <dgm:prSet presAssocID="{0C7481AF-4C30-4E23-A7DA-2FA5337D5BCE}" presName="hierChild4" presStyleCnt="0"/>
      <dgm:spPr/>
    </dgm:pt>
    <dgm:pt modelId="{63F780D2-0C2D-4071-A1F4-DDF24C903C0D}" type="pres">
      <dgm:prSet presAssocID="{0C7481AF-4C30-4E23-A7DA-2FA5337D5BCE}" presName="hierChild5" presStyleCnt="0"/>
      <dgm:spPr/>
    </dgm:pt>
    <dgm:pt modelId="{4FA92C0F-5D4B-4949-A9DE-C80DA135D64F}" type="pres">
      <dgm:prSet presAssocID="{BD42372B-CBDE-4C3A-ACF1-2D23059A0E1F}" presName="Name37" presStyleLbl="parChTrans1D2" presStyleIdx="1" presStyleCnt="4"/>
      <dgm:spPr/>
      <dgm:t>
        <a:bodyPr/>
        <a:lstStyle/>
        <a:p>
          <a:endParaRPr lang="es-MX"/>
        </a:p>
      </dgm:t>
    </dgm:pt>
    <dgm:pt modelId="{B51C69C0-DC0C-4369-9FD7-AA9211E4219D}" type="pres">
      <dgm:prSet presAssocID="{C93AD0E5-FE51-4194-B494-077589D0F6B9}" presName="hierRoot2" presStyleCnt="0">
        <dgm:presLayoutVars>
          <dgm:hierBranch val="init"/>
        </dgm:presLayoutVars>
      </dgm:prSet>
      <dgm:spPr/>
    </dgm:pt>
    <dgm:pt modelId="{58BF69A0-A59B-441F-82BC-8356AA1310F8}" type="pres">
      <dgm:prSet presAssocID="{C93AD0E5-FE51-4194-B494-077589D0F6B9}" presName="rootComposite" presStyleCnt="0"/>
      <dgm:spPr/>
    </dgm:pt>
    <dgm:pt modelId="{E7878332-ABD0-4C14-8C43-D10484A50E1A}" type="pres">
      <dgm:prSet presAssocID="{C93AD0E5-FE51-4194-B494-077589D0F6B9}" presName="rootText" presStyleLbl="node2" presStyleIdx="1" presStyleCnt="4">
        <dgm:presLayoutVars>
          <dgm:chPref val="3"/>
        </dgm:presLayoutVars>
      </dgm:prSet>
      <dgm:spPr/>
      <dgm:t>
        <a:bodyPr/>
        <a:lstStyle/>
        <a:p>
          <a:endParaRPr lang="es-MX"/>
        </a:p>
      </dgm:t>
    </dgm:pt>
    <dgm:pt modelId="{CAA2CBBE-92BE-4FB2-ADA7-327D5EBA23D0}" type="pres">
      <dgm:prSet presAssocID="{C93AD0E5-FE51-4194-B494-077589D0F6B9}" presName="rootConnector" presStyleLbl="node2" presStyleIdx="1" presStyleCnt="4"/>
      <dgm:spPr/>
      <dgm:t>
        <a:bodyPr/>
        <a:lstStyle/>
        <a:p>
          <a:endParaRPr lang="es-MX"/>
        </a:p>
      </dgm:t>
    </dgm:pt>
    <dgm:pt modelId="{92CB14A9-C39E-43B6-98F6-163C13AD92AD}" type="pres">
      <dgm:prSet presAssocID="{C93AD0E5-FE51-4194-B494-077589D0F6B9}" presName="hierChild4" presStyleCnt="0"/>
      <dgm:spPr/>
    </dgm:pt>
    <dgm:pt modelId="{4048DA77-3F2D-4252-9D46-E17A4E435850}" type="pres">
      <dgm:prSet presAssocID="{C93AD0E5-FE51-4194-B494-077589D0F6B9}" presName="hierChild5" presStyleCnt="0"/>
      <dgm:spPr/>
    </dgm:pt>
    <dgm:pt modelId="{CA9D6445-049B-4A2B-8517-FCB4A0D6D0FA}" type="pres">
      <dgm:prSet presAssocID="{9C8D3F9F-6D2B-4C94-9D89-E00A04D4E6BB}" presName="Name37" presStyleLbl="parChTrans1D2" presStyleIdx="2" presStyleCnt="4"/>
      <dgm:spPr/>
      <dgm:t>
        <a:bodyPr/>
        <a:lstStyle/>
        <a:p>
          <a:endParaRPr lang="es-MX"/>
        </a:p>
      </dgm:t>
    </dgm:pt>
    <dgm:pt modelId="{19D680A0-E20D-49B8-A8D5-68C570CE7452}" type="pres">
      <dgm:prSet presAssocID="{4D30530E-31DA-4A11-9919-A14B273886C3}" presName="hierRoot2" presStyleCnt="0">
        <dgm:presLayoutVars>
          <dgm:hierBranch val="init"/>
        </dgm:presLayoutVars>
      </dgm:prSet>
      <dgm:spPr/>
    </dgm:pt>
    <dgm:pt modelId="{487AF967-A632-46E9-8E0B-9B79892EF844}" type="pres">
      <dgm:prSet presAssocID="{4D30530E-31DA-4A11-9919-A14B273886C3}" presName="rootComposite" presStyleCnt="0"/>
      <dgm:spPr/>
    </dgm:pt>
    <dgm:pt modelId="{DF32757A-514A-4117-88D8-C7F84C444962}" type="pres">
      <dgm:prSet presAssocID="{4D30530E-31DA-4A11-9919-A14B273886C3}" presName="rootText" presStyleLbl="node2" presStyleIdx="2" presStyleCnt="4">
        <dgm:presLayoutVars>
          <dgm:chPref val="3"/>
        </dgm:presLayoutVars>
      </dgm:prSet>
      <dgm:spPr/>
      <dgm:t>
        <a:bodyPr/>
        <a:lstStyle/>
        <a:p>
          <a:endParaRPr lang="es-MX"/>
        </a:p>
      </dgm:t>
    </dgm:pt>
    <dgm:pt modelId="{D6DC7CDD-0439-4DD1-AF80-6AC205A006E9}" type="pres">
      <dgm:prSet presAssocID="{4D30530E-31DA-4A11-9919-A14B273886C3}" presName="rootConnector" presStyleLbl="node2" presStyleIdx="2" presStyleCnt="4"/>
      <dgm:spPr/>
      <dgm:t>
        <a:bodyPr/>
        <a:lstStyle/>
        <a:p>
          <a:endParaRPr lang="es-MX"/>
        </a:p>
      </dgm:t>
    </dgm:pt>
    <dgm:pt modelId="{DE0B248A-154D-4E5E-8674-6E2783E5EBBC}" type="pres">
      <dgm:prSet presAssocID="{4D30530E-31DA-4A11-9919-A14B273886C3}" presName="hierChild4" presStyleCnt="0"/>
      <dgm:spPr/>
    </dgm:pt>
    <dgm:pt modelId="{D64D3B25-EE6A-4C78-B444-6753DF3DD93E}" type="pres">
      <dgm:prSet presAssocID="{4D30530E-31DA-4A11-9919-A14B273886C3}" presName="hierChild5" presStyleCnt="0"/>
      <dgm:spPr/>
    </dgm:pt>
    <dgm:pt modelId="{5BC996BC-D16B-4F9B-AFB7-BB1C817FCBE6}" type="pres">
      <dgm:prSet presAssocID="{F2E73662-7C7E-4705-B344-3CAB1B267E34}" presName="Name37" presStyleLbl="parChTrans1D2" presStyleIdx="3" presStyleCnt="4"/>
      <dgm:spPr/>
      <dgm:t>
        <a:bodyPr/>
        <a:lstStyle/>
        <a:p>
          <a:endParaRPr lang="es-MX"/>
        </a:p>
      </dgm:t>
    </dgm:pt>
    <dgm:pt modelId="{712F88CE-1CF7-4F67-A170-06375848FAE6}" type="pres">
      <dgm:prSet presAssocID="{722AE08A-19D3-40E1-8EF6-57F100424A96}" presName="hierRoot2" presStyleCnt="0">
        <dgm:presLayoutVars>
          <dgm:hierBranch val="init"/>
        </dgm:presLayoutVars>
      </dgm:prSet>
      <dgm:spPr/>
    </dgm:pt>
    <dgm:pt modelId="{BAB616C0-10CD-48E9-A6E8-3E3152E703AB}" type="pres">
      <dgm:prSet presAssocID="{722AE08A-19D3-40E1-8EF6-57F100424A96}" presName="rootComposite" presStyleCnt="0"/>
      <dgm:spPr/>
    </dgm:pt>
    <dgm:pt modelId="{3D669760-DCF6-4DE3-A0B3-ED6687F333C6}" type="pres">
      <dgm:prSet presAssocID="{722AE08A-19D3-40E1-8EF6-57F100424A96}" presName="rootText" presStyleLbl="node2" presStyleIdx="3" presStyleCnt="4">
        <dgm:presLayoutVars>
          <dgm:chPref val="3"/>
        </dgm:presLayoutVars>
      </dgm:prSet>
      <dgm:spPr/>
      <dgm:t>
        <a:bodyPr/>
        <a:lstStyle/>
        <a:p>
          <a:endParaRPr lang="es-MX"/>
        </a:p>
      </dgm:t>
    </dgm:pt>
    <dgm:pt modelId="{1D15745B-D9E2-4C11-BA44-38AFA8AF8073}" type="pres">
      <dgm:prSet presAssocID="{722AE08A-19D3-40E1-8EF6-57F100424A96}" presName="rootConnector" presStyleLbl="node2" presStyleIdx="3" presStyleCnt="4"/>
      <dgm:spPr/>
      <dgm:t>
        <a:bodyPr/>
        <a:lstStyle/>
        <a:p>
          <a:endParaRPr lang="es-MX"/>
        </a:p>
      </dgm:t>
    </dgm:pt>
    <dgm:pt modelId="{F02D6503-B27D-45F9-9EBF-D5E8313D7F51}" type="pres">
      <dgm:prSet presAssocID="{722AE08A-19D3-40E1-8EF6-57F100424A96}" presName="hierChild4" presStyleCnt="0"/>
      <dgm:spPr/>
    </dgm:pt>
    <dgm:pt modelId="{738020A7-E67A-46E5-80B3-715E38F486DC}" type="pres">
      <dgm:prSet presAssocID="{722AE08A-19D3-40E1-8EF6-57F100424A96}" presName="hierChild5" presStyleCnt="0"/>
      <dgm:spPr/>
    </dgm:pt>
    <dgm:pt modelId="{2078CD02-1ED5-4908-A9C9-FB66200B4A38}" type="pres">
      <dgm:prSet presAssocID="{CBA22CCE-53BE-4F5D-BF12-D2BBCD3111BB}" presName="hierChild3" presStyleCnt="0"/>
      <dgm:spPr/>
    </dgm:pt>
  </dgm:ptLst>
  <dgm:cxnLst>
    <dgm:cxn modelId="{590CDB0C-18D9-4E0A-9439-38FF1E15B778}" type="presOf" srcId="{BD42372B-CBDE-4C3A-ACF1-2D23059A0E1F}" destId="{4FA92C0F-5D4B-4949-A9DE-C80DA135D64F}" srcOrd="0" destOrd="0" presId="urn:microsoft.com/office/officeart/2005/8/layout/orgChart1"/>
    <dgm:cxn modelId="{178791C3-5B37-451D-BF60-F8B7C628DBB0}" type="presOf" srcId="{727C590F-BF17-4C1E-899E-CE33D2544D8C}" destId="{6C687B9F-B4FE-4BAD-A82E-8B04075DA19F}" srcOrd="0" destOrd="0" presId="urn:microsoft.com/office/officeart/2005/8/layout/orgChart1"/>
    <dgm:cxn modelId="{4B606264-8930-42A0-A592-EAF3887D9410}" type="presOf" srcId="{0C7481AF-4C30-4E23-A7DA-2FA5337D5BCE}" destId="{81789CFF-6077-4E7C-B7C4-44E2A0DB27E5}" srcOrd="1" destOrd="0" presId="urn:microsoft.com/office/officeart/2005/8/layout/orgChart1"/>
    <dgm:cxn modelId="{6003F246-9329-49B8-829F-56E7931D7B6E}" srcId="{CBA22CCE-53BE-4F5D-BF12-D2BBCD3111BB}" destId="{722AE08A-19D3-40E1-8EF6-57F100424A96}" srcOrd="3" destOrd="0" parTransId="{F2E73662-7C7E-4705-B344-3CAB1B267E34}" sibTransId="{1CB61F58-80A3-43B1-B3DB-96ABDD369018}"/>
    <dgm:cxn modelId="{B0C8E81B-29EA-4E5D-A209-6F09305D409B}" type="presOf" srcId="{C93AD0E5-FE51-4194-B494-077589D0F6B9}" destId="{E7878332-ABD0-4C14-8C43-D10484A50E1A}" srcOrd="0" destOrd="0" presId="urn:microsoft.com/office/officeart/2005/8/layout/orgChart1"/>
    <dgm:cxn modelId="{87493DCB-0235-4502-8EC4-9EB01E4C282A}" type="presOf" srcId="{C93AD0E5-FE51-4194-B494-077589D0F6B9}" destId="{CAA2CBBE-92BE-4FB2-ADA7-327D5EBA23D0}" srcOrd="1" destOrd="0" presId="urn:microsoft.com/office/officeart/2005/8/layout/orgChart1"/>
    <dgm:cxn modelId="{56F09528-377F-42BD-9EDD-11B3DDD2567E}" type="presOf" srcId="{CBA22CCE-53BE-4F5D-BF12-D2BBCD3111BB}" destId="{65056955-6526-483C-9BD6-1B4D9D6A4CC6}" srcOrd="0" destOrd="0" presId="urn:microsoft.com/office/officeart/2005/8/layout/orgChart1"/>
    <dgm:cxn modelId="{BEF60D7B-1A26-49EB-A6CF-B48E6655084C}" type="presOf" srcId="{4D30530E-31DA-4A11-9919-A14B273886C3}" destId="{DF32757A-514A-4117-88D8-C7F84C444962}" srcOrd="0" destOrd="0" presId="urn:microsoft.com/office/officeart/2005/8/layout/orgChart1"/>
    <dgm:cxn modelId="{C96E97D1-0987-4477-8061-1E5121B271A0}" type="presOf" srcId="{722AE08A-19D3-40E1-8EF6-57F100424A96}" destId="{3D669760-DCF6-4DE3-A0B3-ED6687F333C6}" srcOrd="0" destOrd="0" presId="urn:microsoft.com/office/officeart/2005/8/layout/orgChart1"/>
    <dgm:cxn modelId="{AD3D7EDE-DAF2-42B6-9D86-BA310E8DA0F8}" type="presOf" srcId="{F2E73662-7C7E-4705-B344-3CAB1B267E34}" destId="{5BC996BC-D16B-4F9B-AFB7-BB1C817FCBE6}" srcOrd="0" destOrd="0" presId="urn:microsoft.com/office/officeart/2005/8/layout/orgChart1"/>
    <dgm:cxn modelId="{262B1C6D-8FC3-4DAC-AD85-8D2845CB2651}" srcId="{CBA22CCE-53BE-4F5D-BF12-D2BBCD3111BB}" destId="{4D30530E-31DA-4A11-9919-A14B273886C3}" srcOrd="2" destOrd="0" parTransId="{9C8D3F9F-6D2B-4C94-9D89-E00A04D4E6BB}" sibTransId="{1E352AF2-BCA9-4166-B4D6-9D8B00E0CA23}"/>
    <dgm:cxn modelId="{17C35B9E-84EF-4939-B5A6-269E3DC2858B}" srcId="{CBA22CCE-53BE-4F5D-BF12-D2BBCD3111BB}" destId="{0C7481AF-4C30-4E23-A7DA-2FA5337D5BCE}" srcOrd="0" destOrd="0" parTransId="{727C590F-BF17-4C1E-899E-CE33D2544D8C}" sibTransId="{AB07BE5F-F208-4CE1-8D18-08B836A3D0D0}"/>
    <dgm:cxn modelId="{EA09D276-A274-47C5-95AC-1695F9B7B49B}" type="presOf" srcId="{CBA22CCE-53BE-4F5D-BF12-D2BBCD3111BB}" destId="{526FE7A1-7BE5-483C-8111-78F5BD188A9D}" srcOrd="1" destOrd="0" presId="urn:microsoft.com/office/officeart/2005/8/layout/orgChart1"/>
    <dgm:cxn modelId="{B58462B9-44C3-480C-8DC6-922909983EC9}" type="presOf" srcId="{4D30530E-31DA-4A11-9919-A14B273886C3}" destId="{D6DC7CDD-0439-4DD1-AF80-6AC205A006E9}" srcOrd="1" destOrd="0" presId="urn:microsoft.com/office/officeart/2005/8/layout/orgChart1"/>
    <dgm:cxn modelId="{634E475B-8856-45EF-BD1C-28B986F8232D}" type="presOf" srcId="{A1FEC090-4941-4542-8AE8-02C892D5669F}" destId="{7F45E695-E49A-431F-B988-E88016C68111}" srcOrd="0" destOrd="0" presId="urn:microsoft.com/office/officeart/2005/8/layout/orgChart1"/>
    <dgm:cxn modelId="{125F61D8-C845-4918-A80D-D78A76CFC8A5}" type="presOf" srcId="{0C7481AF-4C30-4E23-A7DA-2FA5337D5BCE}" destId="{8FBE86E0-2899-4044-A70D-01A8FC9894F4}" srcOrd="0" destOrd="0" presId="urn:microsoft.com/office/officeart/2005/8/layout/orgChart1"/>
    <dgm:cxn modelId="{52AE64C1-5538-48F5-A30E-4E2B5FF8FAAA}" srcId="{CBA22CCE-53BE-4F5D-BF12-D2BBCD3111BB}" destId="{C93AD0E5-FE51-4194-B494-077589D0F6B9}" srcOrd="1" destOrd="0" parTransId="{BD42372B-CBDE-4C3A-ACF1-2D23059A0E1F}" sibTransId="{622CBE1F-366B-4080-8B86-1ACFF7AE334B}"/>
    <dgm:cxn modelId="{9068D0C1-D9A3-4361-AB95-E29BC9A76574}" srcId="{A1FEC090-4941-4542-8AE8-02C892D5669F}" destId="{CBA22CCE-53BE-4F5D-BF12-D2BBCD3111BB}" srcOrd="0" destOrd="0" parTransId="{52F2C470-EC72-4207-89B1-3E19894AAF0A}" sibTransId="{54212A17-E0AC-4809-A601-06545859771C}"/>
    <dgm:cxn modelId="{11AD9376-6BB0-497F-9FD8-1A59B02FF535}" type="presOf" srcId="{9C8D3F9F-6D2B-4C94-9D89-E00A04D4E6BB}" destId="{CA9D6445-049B-4A2B-8517-FCB4A0D6D0FA}" srcOrd="0" destOrd="0" presId="urn:microsoft.com/office/officeart/2005/8/layout/orgChart1"/>
    <dgm:cxn modelId="{2BB794AB-A85E-4997-870D-EC0C67F7AD95}" type="presOf" srcId="{722AE08A-19D3-40E1-8EF6-57F100424A96}" destId="{1D15745B-D9E2-4C11-BA44-38AFA8AF8073}" srcOrd="1" destOrd="0" presId="urn:microsoft.com/office/officeart/2005/8/layout/orgChart1"/>
    <dgm:cxn modelId="{D9B94B9C-3410-4090-9911-E6E76E266529}" type="presParOf" srcId="{7F45E695-E49A-431F-B988-E88016C68111}" destId="{2B192753-BEEF-4E19-8A7D-052F93326FCD}" srcOrd="0" destOrd="0" presId="urn:microsoft.com/office/officeart/2005/8/layout/orgChart1"/>
    <dgm:cxn modelId="{66830CF2-B10F-423E-8A51-2A36F9BD61F8}" type="presParOf" srcId="{2B192753-BEEF-4E19-8A7D-052F93326FCD}" destId="{8AE12914-F210-4BEE-9839-D110F9096069}" srcOrd="0" destOrd="0" presId="urn:microsoft.com/office/officeart/2005/8/layout/orgChart1"/>
    <dgm:cxn modelId="{1C7AB91A-8556-4182-A927-FA1734A69F90}" type="presParOf" srcId="{8AE12914-F210-4BEE-9839-D110F9096069}" destId="{65056955-6526-483C-9BD6-1B4D9D6A4CC6}" srcOrd="0" destOrd="0" presId="urn:microsoft.com/office/officeart/2005/8/layout/orgChart1"/>
    <dgm:cxn modelId="{34F3167B-17CF-41A2-ABEC-DA23BA6FD1AE}" type="presParOf" srcId="{8AE12914-F210-4BEE-9839-D110F9096069}" destId="{526FE7A1-7BE5-483C-8111-78F5BD188A9D}" srcOrd="1" destOrd="0" presId="urn:microsoft.com/office/officeart/2005/8/layout/orgChart1"/>
    <dgm:cxn modelId="{FAEB28F5-0D4F-4739-98CB-038BAE4744A2}" type="presParOf" srcId="{2B192753-BEEF-4E19-8A7D-052F93326FCD}" destId="{4F635529-F8CB-4BD0-BE13-BDC646D43E9B}" srcOrd="1" destOrd="0" presId="urn:microsoft.com/office/officeart/2005/8/layout/orgChart1"/>
    <dgm:cxn modelId="{38069200-E7FC-4A80-A053-0C4BCD24B390}" type="presParOf" srcId="{4F635529-F8CB-4BD0-BE13-BDC646D43E9B}" destId="{6C687B9F-B4FE-4BAD-A82E-8B04075DA19F}" srcOrd="0" destOrd="0" presId="urn:microsoft.com/office/officeart/2005/8/layout/orgChart1"/>
    <dgm:cxn modelId="{0BC0C5BC-3C48-4FAE-A73C-40329D16A2B4}" type="presParOf" srcId="{4F635529-F8CB-4BD0-BE13-BDC646D43E9B}" destId="{7D4C22A6-2A9C-4187-A820-8E928FC95B3B}" srcOrd="1" destOrd="0" presId="urn:microsoft.com/office/officeart/2005/8/layout/orgChart1"/>
    <dgm:cxn modelId="{D087501A-B5B0-4ACC-84BA-9117A0E96C6C}" type="presParOf" srcId="{7D4C22A6-2A9C-4187-A820-8E928FC95B3B}" destId="{5E5C6333-02E7-4B8A-B3E7-2928424F86DF}" srcOrd="0" destOrd="0" presId="urn:microsoft.com/office/officeart/2005/8/layout/orgChart1"/>
    <dgm:cxn modelId="{34B22076-AC6A-4070-B1D1-7D4C4CB86160}" type="presParOf" srcId="{5E5C6333-02E7-4B8A-B3E7-2928424F86DF}" destId="{8FBE86E0-2899-4044-A70D-01A8FC9894F4}" srcOrd="0" destOrd="0" presId="urn:microsoft.com/office/officeart/2005/8/layout/orgChart1"/>
    <dgm:cxn modelId="{627A7A1A-CF01-4623-8D1A-E259AEBD7E77}" type="presParOf" srcId="{5E5C6333-02E7-4B8A-B3E7-2928424F86DF}" destId="{81789CFF-6077-4E7C-B7C4-44E2A0DB27E5}" srcOrd="1" destOrd="0" presId="urn:microsoft.com/office/officeart/2005/8/layout/orgChart1"/>
    <dgm:cxn modelId="{AE4B2E01-CC9D-43A8-BCB9-74CBBA84BE58}" type="presParOf" srcId="{7D4C22A6-2A9C-4187-A820-8E928FC95B3B}" destId="{AD5BE4EE-E758-454C-8D84-85D1875A52F6}" srcOrd="1" destOrd="0" presId="urn:microsoft.com/office/officeart/2005/8/layout/orgChart1"/>
    <dgm:cxn modelId="{62214AF2-2045-4B5D-A6D1-5C37F5CE2AF1}" type="presParOf" srcId="{7D4C22A6-2A9C-4187-A820-8E928FC95B3B}" destId="{63F780D2-0C2D-4071-A1F4-DDF24C903C0D}" srcOrd="2" destOrd="0" presId="urn:microsoft.com/office/officeart/2005/8/layout/orgChart1"/>
    <dgm:cxn modelId="{E48331E8-3F79-43C8-A63E-7F1130AE9B38}" type="presParOf" srcId="{4F635529-F8CB-4BD0-BE13-BDC646D43E9B}" destId="{4FA92C0F-5D4B-4949-A9DE-C80DA135D64F}" srcOrd="2" destOrd="0" presId="urn:microsoft.com/office/officeart/2005/8/layout/orgChart1"/>
    <dgm:cxn modelId="{CB8E06C1-2EE6-470D-87BC-5B2ACB3AB3BC}" type="presParOf" srcId="{4F635529-F8CB-4BD0-BE13-BDC646D43E9B}" destId="{B51C69C0-DC0C-4369-9FD7-AA9211E4219D}" srcOrd="3" destOrd="0" presId="urn:microsoft.com/office/officeart/2005/8/layout/orgChart1"/>
    <dgm:cxn modelId="{2022CCAD-8DAF-4981-B48D-C50C5A18FD0F}" type="presParOf" srcId="{B51C69C0-DC0C-4369-9FD7-AA9211E4219D}" destId="{58BF69A0-A59B-441F-82BC-8356AA1310F8}" srcOrd="0" destOrd="0" presId="urn:microsoft.com/office/officeart/2005/8/layout/orgChart1"/>
    <dgm:cxn modelId="{6849E239-8A75-4417-9437-157666BCDB1A}" type="presParOf" srcId="{58BF69A0-A59B-441F-82BC-8356AA1310F8}" destId="{E7878332-ABD0-4C14-8C43-D10484A50E1A}" srcOrd="0" destOrd="0" presId="urn:microsoft.com/office/officeart/2005/8/layout/orgChart1"/>
    <dgm:cxn modelId="{61F306C0-4035-4DFE-8C19-E3DD3665AF50}" type="presParOf" srcId="{58BF69A0-A59B-441F-82BC-8356AA1310F8}" destId="{CAA2CBBE-92BE-4FB2-ADA7-327D5EBA23D0}" srcOrd="1" destOrd="0" presId="urn:microsoft.com/office/officeart/2005/8/layout/orgChart1"/>
    <dgm:cxn modelId="{FB40EF62-20CF-4EC3-81DA-A86555779745}" type="presParOf" srcId="{B51C69C0-DC0C-4369-9FD7-AA9211E4219D}" destId="{92CB14A9-C39E-43B6-98F6-163C13AD92AD}" srcOrd="1" destOrd="0" presId="urn:microsoft.com/office/officeart/2005/8/layout/orgChart1"/>
    <dgm:cxn modelId="{33723495-8C9A-4BE3-A007-4EAE1E248EE8}" type="presParOf" srcId="{B51C69C0-DC0C-4369-9FD7-AA9211E4219D}" destId="{4048DA77-3F2D-4252-9D46-E17A4E435850}" srcOrd="2" destOrd="0" presId="urn:microsoft.com/office/officeart/2005/8/layout/orgChart1"/>
    <dgm:cxn modelId="{C1E3691E-22B4-4679-A95E-25BCBD18BBD6}" type="presParOf" srcId="{4F635529-F8CB-4BD0-BE13-BDC646D43E9B}" destId="{CA9D6445-049B-4A2B-8517-FCB4A0D6D0FA}" srcOrd="4" destOrd="0" presId="urn:microsoft.com/office/officeart/2005/8/layout/orgChart1"/>
    <dgm:cxn modelId="{13EC90DE-DEE3-40ED-99E8-F9C24847D138}" type="presParOf" srcId="{4F635529-F8CB-4BD0-BE13-BDC646D43E9B}" destId="{19D680A0-E20D-49B8-A8D5-68C570CE7452}" srcOrd="5" destOrd="0" presId="urn:microsoft.com/office/officeart/2005/8/layout/orgChart1"/>
    <dgm:cxn modelId="{EB63CB41-C8F4-49E9-A380-FFD6C8FA7DED}" type="presParOf" srcId="{19D680A0-E20D-49B8-A8D5-68C570CE7452}" destId="{487AF967-A632-46E9-8E0B-9B79892EF844}" srcOrd="0" destOrd="0" presId="urn:microsoft.com/office/officeart/2005/8/layout/orgChart1"/>
    <dgm:cxn modelId="{752ACA64-6F6D-4BBA-AA7A-7D066C8B41D9}" type="presParOf" srcId="{487AF967-A632-46E9-8E0B-9B79892EF844}" destId="{DF32757A-514A-4117-88D8-C7F84C444962}" srcOrd="0" destOrd="0" presId="urn:microsoft.com/office/officeart/2005/8/layout/orgChart1"/>
    <dgm:cxn modelId="{4B7B0516-D23F-47D3-B699-60FA0EEBD8C8}" type="presParOf" srcId="{487AF967-A632-46E9-8E0B-9B79892EF844}" destId="{D6DC7CDD-0439-4DD1-AF80-6AC205A006E9}" srcOrd="1" destOrd="0" presId="urn:microsoft.com/office/officeart/2005/8/layout/orgChart1"/>
    <dgm:cxn modelId="{9EF016F4-9FA5-4581-9232-EF9119211158}" type="presParOf" srcId="{19D680A0-E20D-49B8-A8D5-68C570CE7452}" destId="{DE0B248A-154D-4E5E-8674-6E2783E5EBBC}" srcOrd="1" destOrd="0" presId="urn:microsoft.com/office/officeart/2005/8/layout/orgChart1"/>
    <dgm:cxn modelId="{FC3B1540-8E29-468F-935B-769D941F6779}" type="presParOf" srcId="{19D680A0-E20D-49B8-A8D5-68C570CE7452}" destId="{D64D3B25-EE6A-4C78-B444-6753DF3DD93E}" srcOrd="2" destOrd="0" presId="urn:microsoft.com/office/officeart/2005/8/layout/orgChart1"/>
    <dgm:cxn modelId="{1BF7F6D3-2D2F-4104-8160-91AEBC9DDC3C}" type="presParOf" srcId="{4F635529-F8CB-4BD0-BE13-BDC646D43E9B}" destId="{5BC996BC-D16B-4F9B-AFB7-BB1C817FCBE6}" srcOrd="6" destOrd="0" presId="urn:microsoft.com/office/officeart/2005/8/layout/orgChart1"/>
    <dgm:cxn modelId="{E013C826-8A63-4278-874E-FE9D3005CD6C}" type="presParOf" srcId="{4F635529-F8CB-4BD0-BE13-BDC646D43E9B}" destId="{712F88CE-1CF7-4F67-A170-06375848FAE6}" srcOrd="7" destOrd="0" presId="urn:microsoft.com/office/officeart/2005/8/layout/orgChart1"/>
    <dgm:cxn modelId="{7BB8241B-965B-483A-8C35-09A037459907}" type="presParOf" srcId="{712F88CE-1CF7-4F67-A170-06375848FAE6}" destId="{BAB616C0-10CD-48E9-A6E8-3E3152E703AB}" srcOrd="0" destOrd="0" presId="urn:microsoft.com/office/officeart/2005/8/layout/orgChart1"/>
    <dgm:cxn modelId="{4B15A4CF-B225-494D-8E24-37CF44A547C7}" type="presParOf" srcId="{BAB616C0-10CD-48E9-A6E8-3E3152E703AB}" destId="{3D669760-DCF6-4DE3-A0B3-ED6687F333C6}" srcOrd="0" destOrd="0" presId="urn:microsoft.com/office/officeart/2005/8/layout/orgChart1"/>
    <dgm:cxn modelId="{7859F09A-63DE-4D26-8E49-2570637F8811}" type="presParOf" srcId="{BAB616C0-10CD-48E9-A6E8-3E3152E703AB}" destId="{1D15745B-D9E2-4C11-BA44-38AFA8AF8073}" srcOrd="1" destOrd="0" presId="urn:microsoft.com/office/officeart/2005/8/layout/orgChart1"/>
    <dgm:cxn modelId="{A9CB43D5-DD6B-4991-A233-9184523BF6C5}" type="presParOf" srcId="{712F88CE-1CF7-4F67-A170-06375848FAE6}" destId="{F02D6503-B27D-45F9-9EBF-D5E8313D7F51}" srcOrd="1" destOrd="0" presId="urn:microsoft.com/office/officeart/2005/8/layout/orgChart1"/>
    <dgm:cxn modelId="{39AE14EF-09EB-4C7A-908B-3E19AAFA4E27}" type="presParOf" srcId="{712F88CE-1CF7-4F67-A170-06375848FAE6}" destId="{738020A7-E67A-46E5-80B3-715E38F486DC}" srcOrd="2" destOrd="0" presId="urn:microsoft.com/office/officeart/2005/8/layout/orgChart1"/>
    <dgm:cxn modelId="{FEC0ED34-8E68-4E6E-B96A-AA4857EE99EF}" type="presParOf" srcId="{2B192753-BEEF-4E19-8A7D-052F93326FCD}" destId="{2078CD02-1ED5-4908-A9C9-FB66200B4A3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1B57A-DE26-4D1B-83E3-6D6CDB1F887F}">
      <dsp:nvSpPr>
        <dsp:cNvPr id="0" name=""/>
        <dsp:cNvSpPr/>
      </dsp:nvSpPr>
      <dsp:spPr>
        <a:xfrm>
          <a:off x="4383207" y="2187105"/>
          <a:ext cx="2049657" cy="2440858"/>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endParaRPr lang="es-MX" sz="2400" kern="1200" dirty="0">
            <a:solidFill>
              <a:srgbClr val="000000"/>
            </a:solidFill>
          </a:endParaRPr>
        </a:p>
      </dsp:txBody>
      <dsp:txXfrm>
        <a:off x="4483263" y="2287161"/>
        <a:ext cx="1849545" cy="2240746"/>
      </dsp:txXfrm>
    </dsp:sp>
    <dsp:sp modelId="{56836BF6-8348-4061-B389-853759B576C6}">
      <dsp:nvSpPr>
        <dsp:cNvPr id="0" name=""/>
        <dsp:cNvSpPr/>
      </dsp:nvSpPr>
      <dsp:spPr>
        <a:xfrm rot="14452196">
          <a:off x="3681617" y="1572387"/>
          <a:ext cx="1407454" cy="0"/>
        </a:xfrm>
        <a:custGeom>
          <a:avLst/>
          <a:gdLst/>
          <a:ahLst/>
          <a:cxnLst/>
          <a:rect l="0" t="0" r="0" b="0"/>
          <a:pathLst>
            <a:path>
              <a:moveTo>
                <a:pt x="0" y="0"/>
              </a:moveTo>
              <a:lnTo>
                <a:pt x="1407454" y="0"/>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024CCE-FCE9-4AA9-A460-954B52D000B7}">
      <dsp:nvSpPr>
        <dsp:cNvPr id="0" name=""/>
        <dsp:cNvSpPr/>
      </dsp:nvSpPr>
      <dsp:spPr>
        <a:xfrm>
          <a:off x="3030009" y="0"/>
          <a:ext cx="1491839" cy="957670"/>
        </a:xfrm>
        <a:prstGeom prst="roundRect">
          <a:avLst/>
        </a:prstGeom>
        <a:solidFill>
          <a:schemeClr val="accent3">
            <a:shade val="50000"/>
            <a:hueOff val="107022"/>
            <a:satOff val="-1708"/>
            <a:lumOff val="164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s-MX" sz="2400" kern="1200" dirty="0" smtClean="0">
              <a:solidFill>
                <a:srgbClr val="000000"/>
              </a:solidFill>
            </a:rPr>
            <a:t>Cuáles</a:t>
          </a:r>
          <a:endParaRPr lang="es-MX" sz="2400" kern="1200" dirty="0">
            <a:solidFill>
              <a:srgbClr val="000000"/>
            </a:solidFill>
          </a:endParaRPr>
        </a:p>
      </dsp:txBody>
      <dsp:txXfrm>
        <a:off x="3076759" y="46750"/>
        <a:ext cx="1398339" cy="864170"/>
      </dsp:txXfrm>
    </dsp:sp>
    <dsp:sp modelId="{492941A3-9B7C-40A4-A1D1-77000633D82A}">
      <dsp:nvSpPr>
        <dsp:cNvPr id="0" name=""/>
        <dsp:cNvSpPr/>
      </dsp:nvSpPr>
      <dsp:spPr>
        <a:xfrm rot="18081242">
          <a:off x="6055912" y="2016669"/>
          <a:ext cx="399161" cy="0"/>
        </a:xfrm>
        <a:custGeom>
          <a:avLst/>
          <a:gdLst/>
          <a:ahLst/>
          <a:cxnLst/>
          <a:rect l="0" t="0" r="0" b="0"/>
          <a:pathLst>
            <a:path>
              <a:moveTo>
                <a:pt x="0" y="0"/>
              </a:moveTo>
              <a:lnTo>
                <a:pt x="399161" y="0"/>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05E7D5-BE73-4F73-BB77-1BD4D8A7A6C0}">
      <dsp:nvSpPr>
        <dsp:cNvPr id="0" name=""/>
        <dsp:cNvSpPr/>
      </dsp:nvSpPr>
      <dsp:spPr>
        <a:xfrm>
          <a:off x="5750343" y="888564"/>
          <a:ext cx="1801502" cy="957670"/>
        </a:xfrm>
        <a:prstGeom prst="roundRect">
          <a:avLst/>
        </a:prstGeom>
        <a:solidFill>
          <a:schemeClr val="accent3">
            <a:shade val="50000"/>
            <a:hueOff val="214044"/>
            <a:satOff val="-3415"/>
            <a:lumOff val="328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s-MX" sz="2400" kern="1200" dirty="0" smtClean="0">
              <a:solidFill>
                <a:srgbClr val="000000"/>
              </a:solidFill>
            </a:rPr>
            <a:t>A qué hora</a:t>
          </a:r>
          <a:endParaRPr lang="es-MX" sz="2400" kern="1200" dirty="0">
            <a:solidFill>
              <a:srgbClr val="000000"/>
            </a:solidFill>
          </a:endParaRPr>
        </a:p>
      </dsp:txBody>
      <dsp:txXfrm>
        <a:off x="5797093" y="935314"/>
        <a:ext cx="1708002" cy="864170"/>
      </dsp:txXfrm>
    </dsp:sp>
    <dsp:sp modelId="{455AE935-5380-46DB-AA21-E494B4B77A40}">
      <dsp:nvSpPr>
        <dsp:cNvPr id="0" name=""/>
        <dsp:cNvSpPr/>
      </dsp:nvSpPr>
      <dsp:spPr>
        <a:xfrm rot="10776865">
          <a:off x="2649995" y="3420263"/>
          <a:ext cx="1733231" cy="0"/>
        </a:xfrm>
        <a:custGeom>
          <a:avLst/>
          <a:gdLst/>
          <a:ahLst/>
          <a:cxnLst/>
          <a:rect l="0" t="0" r="0" b="0"/>
          <a:pathLst>
            <a:path>
              <a:moveTo>
                <a:pt x="0" y="0"/>
              </a:moveTo>
              <a:lnTo>
                <a:pt x="1733231" y="0"/>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F1F5AD-892C-4D49-88AC-8EF1B067692C}">
      <dsp:nvSpPr>
        <dsp:cNvPr id="0" name=""/>
        <dsp:cNvSpPr/>
      </dsp:nvSpPr>
      <dsp:spPr>
        <a:xfrm>
          <a:off x="1143140" y="2952330"/>
          <a:ext cx="1506874" cy="957670"/>
        </a:xfrm>
        <a:prstGeom prst="roundRect">
          <a:avLst/>
        </a:prstGeom>
        <a:solidFill>
          <a:schemeClr val="accent3">
            <a:shade val="50000"/>
            <a:hueOff val="214044"/>
            <a:satOff val="-3415"/>
            <a:lumOff val="328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s-MX" sz="2400" kern="1200" dirty="0" smtClean="0">
              <a:solidFill>
                <a:srgbClr val="000000"/>
              </a:solidFill>
            </a:rPr>
            <a:t>Cuántos</a:t>
          </a:r>
          <a:endParaRPr lang="es-MX" sz="2400" kern="1200" dirty="0">
            <a:solidFill>
              <a:srgbClr val="000000"/>
            </a:solidFill>
          </a:endParaRPr>
        </a:p>
      </dsp:txBody>
      <dsp:txXfrm>
        <a:off x="1189890" y="2999080"/>
        <a:ext cx="1413374" cy="864170"/>
      </dsp:txXfrm>
    </dsp:sp>
    <dsp:sp modelId="{FFFD0D06-94DC-4DB0-BB67-1B14AE039C7C}">
      <dsp:nvSpPr>
        <dsp:cNvPr id="0" name=""/>
        <dsp:cNvSpPr/>
      </dsp:nvSpPr>
      <dsp:spPr>
        <a:xfrm rot="12421036">
          <a:off x="2103407" y="2337274"/>
          <a:ext cx="2411377" cy="0"/>
        </a:xfrm>
        <a:custGeom>
          <a:avLst/>
          <a:gdLst/>
          <a:ahLst/>
          <a:cxnLst/>
          <a:rect l="0" t="0" r="0" b="0"/>
          <a:pathLst>
            <a:path>
              <a:moveTo>
                <a:pt x="0" y="0"/>
              </a:moveTo>
              <a:lnTo>
                <a:pt x="2411377" y="0"/>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BE4CFF-2DAB-46EE-8910-2FA0B7EB8008}">
      <dsp:nvSpPr>
        <dsp:cNvPr id="0" name=""/>
        <dsp:cNvSpPr/>
      </dsp:nvSpPr>
      <dsp:spPr>
        <a:xfrm>
          <a:off x="804312" y="945991"/>
          <a:ext cx="1430672" cy="957670"/>
        </a:xfrm>
        <a:prstGeom prst="roundRect">
          <a:avLst/>
        </a:prstGeom>
        <a:solidFill>
          <a:schemeClr val="accent3">
            <a:shade val="50000"/>
            <a:hueOff val="107022"/>
            <a:satOff val="-1708"/>
            <a:lumOff val="164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s-MX" sz="2400" kern="1200" dirty="0" smtClean="0">
              <a:solidFill>
                <a:srgbClr val="000000"/>
              </a:solidFill>
            </a:rPr>
            <a:t>Por dónde</a:t>
          </a:r>
          <a:endParaRPr lang="es-MX" sz="2400" kern="1200" dirty="0">
            <a:solidFill>
              <a:srgbClr val="000000"/>
            </a:solidFill>
          </a:endParaRPr>
        </a:p>
      </dsp:txBody>
      <dsp:txXfrm>
        <a:off x="851062" y="992741"/>
        <a:ext cx="1337172" cy="8641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52DE46-BE25-467B-B685-0158B7B67645}">
      <dsp:nvSpPr>
        <dsp:cNvPr id="0" name=""/>
        <dsp:cNvSpPr/>
      </dsp:nvSpPr>
      <dsp:spPr>
        <a:xfrm>
          <a:off x="4483" y="121998"/>
          <a:ext cx="1591494" cy="1591494"/>
        </a:xfrm>
        <a:prstGeom prst="ellipse">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0" kern="1200" dirty="0" smtClean="0">
              <a:solidFill>
                <a:srgbClr val="000000"/>
              </a:solidFill>
            </a:rPr>
            <a:t>Información oficial</a:t>
          </a:r>
          <a:endParaRPr lang="es-MX" sz="1600" b="0" kern="1200" dirty="0">
            <a:solidFill>
              <a:srgbClr val="000000"/>
            </a:solidFill>
          </a:endParaRPr>
        </a:p>
      </dsp:txBody>
      <dsp:txXfrm>
        <a:off x="237552" y="355067"/>
        <a:ext cx="1125356" cy="1125356"/>
      </dsp:txXfrm>
    </dsp:sp>
    <dsp:sp modelId="{E20E72AB-7AE0-4C2E-A1D4-2C61A37C9370}">
      <dsp:nvSpPr>
        <dsp:cNvPr id="0" name=""/>
        <dsp:cNvSpPr/>
      </dsp:nvSpPr>
      <dsp:spPr>
        <a:xfrm>
          <a:off x="338696" y="1842722"/>
          <a:ext cx="923066" cy="923066"/>
        </a:xfrm>
        <a:prstGeom prst="mathPlus">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solidFill>
              <a:srgbClr val="000000"/>
            </a:solidFill>
          </a:endParaRPr>
        </a:p>
      </dsp:txBody>
      <dsp:txXfrm>
        <a:off x="461048" y="2195702"/>
        <a:ext cx="678362" cy="217106"/>
      </dsp:txXfrm>
    </dsp:sp>
    <dsp:sp modelId="{698CE1C0-AB6C-4FAB-9EAC-5A5A42043F0D}">
      <dsp:nvSpPr>
        <dsp:cNvPr id="0" name=""/>
        <dsp:cNvSpPr/>
      </dsp:nvSpPr>
      <dsp:spPr>
        <a:xfrm>
          <a:off x="4483" y="2895018"/>
          <a:ext cx="1591494" cy="1591494"/>
        </a:xfrm>
        <a:prstGeom prst="ellipse">
          <a:avLst/>
        </a:prstGeom>
        <a:solidFill>
          <a:schemeClr val="accent3">
            <a:shade val="80000"/>
            <a:hueOff val="109454"/>
            <a:satOff val="-716"/>
            <a:lumOff val="122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solidFill>
                <a:srgbClr val="000000"/>
              </a:solidFill>
            </a:rPr>
            <a:t>Información empresas</a:t>
          </a:r>
          <a:endParaRPr lang="es-MX" sz="1600" kern="1200" dirty="0">
            <a:solidFill>
              <a:srgbClr val="000000"/>
            </a:solidFill>
          </a:endParaRPr>
        </a:p>
      </dsp:txBody>
      <dsp:txXfrm>
        <a:off x="237552" y="3128087"/>
        <a:ext cx="1125356" cy="1125356"/>
      </dsp:txXfrm>
    </dsp:sp>
    <dsp:sp modelId="{5333E883-532A-4150-9C30-205F19710105}">
      <dsp:nvSpPr>
        <dsp:cNvPr id="0" name=""/>
        <dsp:cNvSpPr/>
      </dsp:nvSpPr>
      <dsp:spPr>
        <a:xfrm>
          <a:off x="1834701" y="2008237"/>
          <a:ext cx="506095" cy="592036"/>
        </a:xfrm>
        <a:prstGeom prst="rightArrow">
          <a:avLst>
            <a:gd name="adj1" fmla="val 60000"/>
            <a:gd name="adj2" fmla="val 50000"/>
          </a:avLst>
        </a:prstGeom>
        <a:solidFill>
          <a:schemeClr val="accent3">
            <a:shade val="90000"/>
            <a:hueOff val="218895"/>
            <a:satOff val="-3532"/>
            <a:lumOff val="2182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solidFill>
              <a:srgbClr val="000000"/>
            </a:solidFill>
          </a:endParaRPr>
        </a:p>
      </dsp:txBody>
      <dsp:txXfrm>
        <a:off x="1834701" y="2126644"/>
        <a:ext cx="354267" cy="355222"/>
      </dsp:txXfrm>
    </dsp:sp>
    <dsp:sp modelId="{4493E8C7-A6AD-4D80-8264-59ACB5C9CB30}">
      <dsp:nvSpPr>
        <dsp:cNvPr id="0" name=""/>
        <dsp:cNvSpPr/>
      </dsp:nvSpPr>
      <dsp:spPr>
        <a:xfrm>
          <a:off x="2550874" y="712761"/>
          <a:ext cx="3182989" cy="3182989"/>
        </a:xfrm>
        <a:prstGeom prst="ellipse">
          <a:avLst/>
        </a:prstGeom>
        <a:solidFill>
          <a:schemeClr val="accent3">
            <a:shade val="80000"/>
            <a:hueOff val="218909"/>
            <a:satOff val="-1431"/>
            <a:lumOff val="245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s-MX" sz="1800" b="1" kern="1200" dirty="0" smtClean="0">
              <a:solidFill>
                <a:srgbClr val="000000"/>
              </a:solidFill>
            </a:rPr>
            <a:t>- Listado</a:t>
          </a:r>
        </a:p>
        <a:p>
          <a:pPr lvl="0" algn="l" defTabSz="800100">
            <a:lnSpc>
              <a:spcPct val="90000"/>
            </a:lnSpc>
            <a:spcBef>
              <a:spcPct val="0"/>
            </a:spcBef>
            <a:spcAft>
              <a:spcPct val="35000"/>
            </a:spcAft>
          </a:pPr>
          <a:r>
            <a:rPr lang="es-MX" sz="1800" b="1" kern="1200" dirty="0" smtClean="0">
              <a:solidFill>
                <a:srgbClr val="000000"/>
              </a:solidFill>
            </a:rPr>
            <a:t>-Agrupaciones, empresas</a:t>
          </a:r>
        </a:p>
        <a:p>
          <a:pPr lvl="0" algn="l" defTabSz="800100">
            <a:lnSpc>
              <a:spcPct val="90000"/>
            </a:lnSpc>
            <a:spcBef>
              <a:spcPct val="0"/>
            </a:spcBef>
            <a:spcAft>
              <a:spcPct val="35000"/>
            </a:spcAft>
          </a:pPr>
          <a:r>
            <a:rPr lang="es-MX" sz="1800" b="1" kern="1200" dirty="0" smtClean="0">
              <a:solidFill>
                <a:srgbClr val="000000"/>
              </a:solidFill>
            </a:rPr>
            <a:t>-Derroteros</a:t>
          </a:r>
        </a:p>
        <a:p>
          <a:pPr lvl="0" algn="l" defTabSz="800100">
            <a:lnSpc>
              <a:spcPct val="90000"/>
            </a:lnSpc>
            <a:spcBef>
              <a:spcPct val="0"/>
            </a:spcBef>
            <a:spcAft>
              <a:spcPct val="35000"/>
            </a:spcAft>
          </a:pPr>
          <a:r>
            <a:rPr lang="es-MX" sz="1800" b="1" kern="1200" dirty="0" smtClean="0">
              <a:solidFill>
                <a:srgbClr val="000000"/>
              </a:solidFill>
            </a:rPr>
            <a:t>-Concesiones</a:t>
          </a:r>
        </a:p>
        <a:p>
          <a:pPr lvl="0" algn="l" defTabSz="800100">
            <a:lnSpc>
              <a:spcPct val="90000"/>
            </a:lnSpc>
            <a:spcBef>
              <a:spcPct val="0"/>
            </a:spcBef>
            <a:spcAft>
              <a:spcPct val="35000"/>
            </a:spcAft>
          </a:pPr>
          <a:endParaRPr lang="es-MX" sz="1800" b="1" kern="1200" dirty="0">
            <a:solidFill>
              <a:srgbClr val="000000"/>
            </a:solidFill>
          </a:endParaRPr>
        </a:p>
      </dsp:txBody>
      <dsp:txXfrm>
        <a:off x="3017012" y="1178899"/>
        <a:ext cx="2250713" cy="22507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96BC-D16B-4F9B-AFB7-BB1C817FCBE6}">
      <dsp:nvSpPr>
        <dsp:cNvPr id="0" name=""/>
        <dsp:cNvSpPr/>
      </dsp:nvSpPr>
      <dsp:spPr>
        <a:xfrm>
          <a:off x="3048000" y="631164"/>
          <a:ext cx="2387212" cy="499591"/>
        </a:xfrm>
        <a:custGeom>
          <a:avLst/>
          <a:gdLst/>
          <a:ahLst/>
          <a:cxnLst/>
          <a:rect l="0" t="0" r="0" b="0"/>
          <a:pathLst>
            <a:path>
              <a:moveTo>
                <a:pt x="0" y="0"/>
              </a:moveTo>
              <a:lnTo>
                <a:pt x="0" y="361488"/>
              </a:lnTo>
              <a:lnTo>
                <a:pt x="2387212" y="361488"/>
              </a:lnTo>
              <a:lnTo>
                <a:pt x="2387212" y="499591"/>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9D6445-049B-4A2B-8517-FCB4A0D6D0FA}">
      <dsp:nvSpPr>
        <dsp:cNvPr id="0" name=""/>
        <dsp:cNvSpPr/>
      </dsp:nvSpPr>
      <dsp:spPr>
        <a:xfrm>
          <a:off x="3048000" y="631164"/>
          <a:ext cx="795737" cy="499591"/>
        </a:xfrm>
        <a:custGeom>
          <a:avLst/>
          <a:gdLst/>
          <a:ahLst/>
          <a:cxnLst/>
          <a:rect l="0" t="0" r="0" b="0"/>
          <a:pathLst>
            <a:path>
              <a:moveTo>
                <a:pt x="0" y="0"/>
              </a:moveTo>
              <a:lnTo>
                <a:pt x="0" y="361488"/>
              </a:lnTo>
              <a:lnTo>
                <a:pt x="795737" y="361488"/>
              </a:lnTo>
              <a:lnTo>
                <a:pt x="795737" y="499591"/>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A92C0F-5D4B-4949-A9DE-C80DA135D64F}">
      <dsp:nvSpPr>
        <dsp:cNvPr id="0" name=""/>
        <dsp:cNvSpPr/>
      </dsp:nvSpPr>
      <dsp:spPr>
        <a:xfrm>
          <a:off x="2252262" y="631164"/>
          <a:ext cx="795737" cy="499591"/>
        </a:xfrm>
        <a:custGeom>
          <a:avLst/>
          <a:gdLst/>
          <a:ahLst/>
          <a:cxnLst/>
          <a:rect l="0" t="0" r="0" b="0"/>
          <a:pathLst>
            <a:path>
              <a:moveTo>
                <a:pt x="795737" y="0"/>
              </a:moveTo>
              <a:lnTo>
                <a:pt x="795737" y="361488"/>
              </a:lnTo>
              <a:lnTo>
                <a:pt x="0" y="361488"/>
              </a:lnTo>
              <a:lnTo>
                <a:pt x="0" y="499591"/>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687B9F-B4FE-4BAD-A82E-8B04075DA19F}">
      <dsp:nvSpPr>
        <dsp:cNvPr id="0" name=""/>
        <dsp:cNvSpPr/>
      </dsp:nvSpPr>
      <dsp:spPr>
        <a:xfrm>
          <a:off x="660787" y="631164"/>
          <a:ext cx="2387212" cy="499591"/>
        </a:xfrm>
        <a:custGeom>
          <a:avLst/>
          <a:gdLst/>
          <a:ahLst/>
          <a:cxnLst/>
          <a:rect l="0" t="0" r="0" b="0"/>
          <a:pathLst>
            <a:path>
              <a:moveTo>
                <a:pt x="2387212" y="0"/>
              </a:moveTo>
              <a:lnTo>
                <a:pt x="2387212" y="361488"/>
              </a:lnTo>
              <a:lnTo>
                <a:pt x="0" y="361488"/>
              </a:lnTo>
              <a:lnTo>
                <a:pt x="0" y="499591"/>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056955-6526-483C-9BD6-1B4D9D6A4CC6}">
      <dsp:nvSpPr>
        <dsp:cNvPr id="0" name=""/>
        <dsp:cNvSpPr/>
      </dsp:nvSpPr>
      <dsp:spPr>
        <a:xfrm>
          <a:off x="1799172" y="252024"/>
          <a:ext cx="2497655" cy="379139"/>
        </a:xfrm>
        <a:prstGeom prst="rect">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smtClean="0">
              <a:solidFill>
                <a:srgbClr val="000000"/>
              </a:solidFill>
            </a:rPr>
            <a:t>Inventario de rutas</a:t>
          </a:r>
          <a:endParaRPr lang="es-MX" sz="2000" b="1" kern="1200" dirty="0">
            <a:solidFill>
              <a:srgbClr val="000000"/>
            </a:solidFill>
          </a:endParaRPr>
        </a:p>
      </dsp:txBody>
      <dsp:txXfrm>
        <a:off x="1799172" y="252024"/>
        <a:ext cx="2497655" cy="379139"/>
      </dsp:txXfrm>
    </dsp:sp>
    <dsp:sp modelId="{8FBE86E0-2899-4044-A70D-01A8FC9894F4}">
      <dsp:nvSpPr>
        <dsp:cNvPr id="0" name=""/>
        <dsp:cNvSpPr/>
      </dsp:nvSpPr>
      <dsp:spPr>
        <a:xfrm>
          <a:off x="3153" y="1130755"/>
          <a:ext cx="1315268" cy="657634"/>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0" kern="1200" dirty="0" smtClean="0">
              <a:solidFill>
                <a:srgbClr val="000000"/>
              </a:solidFill>
            </a:rPr>
            <a:t>Cantidad</a:t>
          </a:r>
          <a:endParaRPr lang="es-MX" sz="2000" b="0" kern="1200" dirty="0">
            <a:solidFill>
              <a:srgbClr val="000000"/>
            </a:solidFill>
          </a:endParaRPr>
        </a:p>
      </dsp:txBody>
      <dsp:txXfrm>
        <a:off x="3153" y="1130755"/>
        <a:ext cx="1315268" cy="657634"/>
      </dsp:txXfrm>
    </dsp:sp>
    <dsp:sp modelId="{E7878332-ABD0-4C14-8C43-D10484A50E1A}">
      <dsp:nvSpPr>
        <dsp:cNvPr id="0" name=""/>
        <dsp:cNvSpPr/>
      </dsp:nvSpPr>
      <dsp:spPr>
        <a:xfrm>
          <a:off x="1594628" y="1130755"/>
          <a:ext cx="1315268" cy="657634"/>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0" kern="1200" dirty="0" smtClean="0">
              <a:solidFill>
                <a:srgbClr val="000000"/>
              </a:solidFill>
            </a:rPr>
            <a:t>Empresa</a:t>
          </a:r>
          <a:endParaRPr lang="es-MX" sz="2000" b="0" kern="1200" dirty="0">
            <a:solidFill>
              <a:srgbClr val="000000"/>
            </a:solidFill>
          </a:endParaRPr>
        </a:p>
      </dsp:txBody>
      <dsp:txXfrm>
        <a:off x="1594628" y="1130755"/>
        <a:ext cx="1315268" cy="657634"/>
      </dsp:txXfrm>
    </dsp:sp>
    <dsp:sp modelId="{DF32757A-514A-4117-88D8-C7F84C444962}">
      <dsp:nvSpPr>
        <dsp:cNvPr id="0" name=""/>
        <dsp:cNvSpPr/>
      </dsp:nvSpPr>
      <dsp:spPr>
        <a:xfrm>
          <a:off x="3186103" y="1130755"/>
          <a:ext cx="1315268" cy="657634"/>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0" kern="1200" dirty="0" smtClean="0">
              <a:solidFill>
                <a:srgbClr val="000000"/>
              </a:solidFill>
            </a:rPr>
            <a:t>Ruta</a:t>
          </a:r>
          <a:endParaRPr lang="es-MX" sz="2000" b="0" kern="1200" dirty="0">
            <a:solidFill>
              <a:srgbClr val="000000"/>
            </a:solidFill>
          </a:endParaRPr>
        </a:p>
      </dsp:txBody>
      <dsp:txXfrm>
        <a:off x="3186103" y="1130755"/>
        <a:ext cx="1315268" cy="657634"/>
      </dsp:txXfrm>
    </dsp:sp>
    <dsp:sp modelId="{3D669760-DCF6-4DE3-A0B3-ED6687F333C6}">
      <dsp:nvSpPr>
        <dsp:cNvPr id="0" name=""/>
        <dsp:cNvSpPr/>
      </dsp:nvSpPr>
      <dsp:spPr>
        <a:xfrm>
          <a:off x="4777578" y="1130755"/>
          <a:ext cx="1315268" cy="657634"/>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0" kern="1200" dirty="0" smtClean="0">
              <a:solidFill>
                <a:srgbClr val="000000"/>
              </a:solidFill>
            </a:rPr>
            <a:t>Derrotero</a:t>
          </a:r>
          <a:endParaRPr lang="es-MX" sz="2000" b="0" kern="1200" dirty="0">
            <a:solidFill>
              <a:srgbClr val="000000"/>
            </a:solidFill>
          </a:endParaRPr>
        </a:p>
      </dsp:txBody>
      <dsp:txXfrm>
        <a:off x="4777578" y="1130755"/>
        <a:ext cx="1315268" cy="657634"/>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MX"/>
          </a:p>
        </p:txBody>
      </p:sp>
      <p:sp>
        <p:nvSpPr>
          <p:cNvPr id="3" name="2 Marcador de fecha"/>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640FF4B4-9780-4E9D-BBE1-CB9CC2683305}" type="datetimeFigureOut">
              <a:rPr lang="es-MX" smtClean="0"/>
              <a:t>12/10/2016</a:t>
            </a:fld>
            <a:endParaRPr lang="es-MX"/>
          </a:p>
        </p:txBody>
      </p:sp>
      <p:sp>
        <p:nvSpPr>
          <p:cNvPr id="4" name="3 Marcador de imagen de diapositiva"/>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s-MX"/>
          </a:p>
        </p:txBody>
      </p:sp>
      <p:sp>
        <p:nvSpPr>
          <p:cNvPr id="5" name="4 Marcador de notas"/>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0C3ABF08-14F8-4E69-9749-5846F7964068}" type="slidenum">
              <a:rPr lang="es-MX" smtClean="0"/>
              <a:t>‹Nº›</a:t>
            </a:fld>
            <a:endParaRPr lang="es-MX"/>
          </a:p>
        </p:txBody>
      </p:sp>
    </p:spTree>
    <p:extLst>
      <p:ext uri="{BB962C8B-B14F-4D97-AF65-F5344CB8AC3E}">
        <p14:creationId xmlns:p14="http://schemas.microsoft.com/office/powerpoint/2010/main" val="3554850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0C3ABF08-14F8-4E69-9749-5846F7964068}" type="slidenum">
              <a:rPr lang="es-MX" smtClean="0"/>
              <a:t>14</a:t>
            </a:fld>
            <a:endParaRPr lang="es-MX"/>
          </a:p>
        </p:txBody>
      </p:sp>
    </p:spTree>
    <p:extLst>
      <p:ext uri="{BB962C8B-B14F-4D97-AF65-F5344CB8AC3E}">
        <p14:creationId xmlns:p14="http://schemas.microsoft.com/office/powerpoint/2010/main" val="564797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0C3ABF08-14F8-4E69-9749-5846F7964068}" type="slidenum">
              <a:rPr lang="es-MX" smtClean="0"/>
              <a:t>39</a:t>
            </a:fld>
            <a:endParaRPr lang="es-MX"/>
          </a:p>
        </p:txBody>
      </p:sp>
    </p:spTree>
    <p:extLst>
      <p:ext uri="{BB962C8B-B14F-4D97-AF65-F5344CB8AC3E}">
        <p14:creationId xmlns:p14="http://schemas.microsoft.com/office/powerpoint/2010/main" val="2656872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7A847CFC-816F-41D0-AAC0-9BF4FEBC753E}" type="datetimeFigureOut">
              <a:rPr lang="es-ES" smtClean="0"/>
              <a:t>12/10/2016</a:t>
            </a:fld>
            <a:endParaRPr lang="es-E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132FADFE-3B8F-471C-ABF0-DBC7717ECBBC}" type="slidenum">
              <a:rPr lang="es-ES" smtClean="0"/>
              <a:t>‹Nº›</a:t>
            </a:fld>
            <a:endParaRPr lang="es-E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E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7A847CFC-816F-41D0-AAC0-9BF4FEBC753E}" type="datetimeFigureOut">
              <a:rPr lang="es-ES" smtClean="0"/>
              <a:t>12/10/2016</a:t>
            </a:fld>
            <a:endParaRPr lang="es-E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132FADFE-3B8F-471C-ABF0-DBC7717ECBBC}" type="slidenum">
              <a:rPr lang="es-ES" smtClean="0"/>
              <a:t>‹Nº›</a:t>
            </a:fld>
            <a:endParaRPr lang="es-E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E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t>12/10/2016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
        <p:nvSpPr>
          <p:cNvPr id="10" name="Title 9"/>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A847CFC-816F-41D0-AAC0-9BF4FEBC753E}" type="datetimeFigureOut">
              <a:rPr lang="es-ES" smtClean="0"/>
              <a:t>12/10/2016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A847CFC-816F-41D0-AAC0-9BF4FEBC753E}" type="datetimeFigureOut">
              <a:rPr lang="es-ES" smtClean="0"/>
              <a:t>12/10/2016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132FADFE-3B8F-471C-ABF0-DBC7717ECBBC}" type="slidenum">
              <a:rPr lang="es-ES" smtClean="0"/>
              <a:t>‹Nº›</a:t>
            </a:fld>
            <a:endParaRPr lang="es-E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 smtClean="0"/>
              <a:t>Haga clic para modificar el estilo de título del patrón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 smtClean="0"/>
              <a:t>Haga clic para modificar el estilo de 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7A847CFC-816F-41D0-AAC0-9BF4FEBC753E}" type="datetimeFigureOut">
              <a:rPr lang="es-ES" smtClean="0"/>
              <a:t>12/10/2016</a:t>
            </a:fld>
            <a:endParaRPr lang="es-E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E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mx/url?sa=i&amp;rct=j&amp;q=transporte+publico&amp;source=images&amp;cd=&amp;cad=rja&amp;docid=ab0_Yi2WEZZr3M&amp;tbnid=roEFV1-5CoX_6M:&amp;ved=0CAUQjRw&amp;url=http://dosmedioscigotos.blogspot.com/2010/05/transporte-publico-y-control-ciudadano.html&amp;ei=P_o0UbfPLuzy2gWfyYHQBA&amp;bvm=bv.43148975,d.aWM&amp;psig=AFQjCNEMMtEy7yJw-my9jh08l3D93GqBqQ&amp;ust=1362512790761910"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0.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020272" y="1412776"/>
            <a:ext cx="1981200" cy="4349080"/>
          </a:xfrm>
        </p:spPr>
        <p:txBody>
          <a:bodyPr>
            <a:noAutofit/>
          </a:bodyPr>
          <a:lstStyle/>
          <a:p>
            <a:pPr algn="ctr"/>
            <a:r>
              <a:rPr lang="es-MX" sz="1800" dirty="0" smtClean="0">
                <a:solidFill>
                  <a:srgbClr val="000000"/>
                </a:solidFill>
              </a:rPr>
              <a:t>Universidad Autónoma del Estado de México</a:t>
            </a:r>
          </a:p>
          <a:p>
            <a:pPr algn="ctr"/>
            <a:endParaRPr lang="es-MX" sz="1800" dirty="0">
              <a:solidFill>
                <a:srgbClr val="000000"/>
              </a:solidFill>
            </a:endParaRPr>
          </a:p>
          <a:p>
            <a:pPr algn="ctr"/>
            <a:r>
              <a:rPr lang="es-MX" sz="1800" dirty="0" smtClean="0">
                <a:solidFill>
                  <a:srgbClr val="000000"/>
                </a:solidFill>
              </a:rPr>
              <a:t>Unidad Académica Profesional Nezahualcóyotl</a:t>
            </a:r>
          </a:p>
          <a:p>
            <a:pPr algn="ctr"/>
            <a:endParaRPr lang="es-MX" sz="1800" dirty="0">
              <a:solidFill>
                <a:srgbClr val="000000"/>
              </a:solidFill>
            </a:endParaRPr>
          </a:p>
          <a:p>
            <a:pPr algn="ctr"/>
            <a:endParaRPr lang="es-MX" sz="1800" dirty="0" smtClean="0">
              <a:solidFill>
                <a:srgbClr val="000000"/>
              </a:solidFill>
            </a:endParaRPr>
          </a:p>
          <a:p>
            <a:pPr algn="ctr"/>
            <a:r>
              <a:rPr lang="es-MX" sz="1800" dirty="0" smtClean="0">
                <a:solidFill>
                  <a:srgbClr val="000000"/>
                </a:solidFill>
              </a:rPr>
              <a:t>Licenciatura</a:t>
            </a:r>
            <a:r>
              <a:rPr lang="es-MX" sz="1800" dirty="0" smtClean="0">
                <a:solidFill>
                  <a:srgbClr val="000000"/>
                </a:solidFill>
              </a:rPr>
              <a:t>:</a:t>
            </a:r>
            <a:endParaRPr lang="es-MX" sz="1800" dirty="0" smtClean="0">
              <a:solidFill>
                <a:srgbClr val="000000"/>
              </a:solidFill>
            </a:endParaRPr>
          </a:p>
          <a:p>
            <a:pPr algn="ctr"/>
            <a:r>
              <a:rPr lang="es-MX" sz="1800" dirty="0" smtClean="0">
                <a:solidFill>
                  <a:srgbClr val="000000"/>
                </a:solidFill>
              </a:rPr>
              <a:t>Ingeniería en Transporte</a:t>
            </a:r>
            <a:endParaRPr lang="es-MX" sz="1800" dirty="0">
              <a:solidFill>
                <a:srgbClr val="000000"/>
              </a:solidFill>
            </a:endParaRPr>
          </a:p>
        </p:txBody>
      </p:sp>
      <p:sp>
        <p:nvSpPr>
          <p:cNvPr id="2" name="1 Título"/>
          <p:cNvSpPr>
            <a:spLocks noGrp="1"/>
          </p:cNvSpPr>
          <p:nvPr>
            <p:ph type="title"/>
          </p:nvPr>
        </p:nvSpPr>
        <p:spPr>
          <a:xfrm>
            <a:off x="457200" y="764704"/>
            <a:ext cx="6324600" cy="5328592"/>
          </a:xfrm>
        </p:spPr>
        <p:txBody>
          <a:bodyPr/>
          <a:lstStyle/>
          <a:p>
            <a:pPr marL="182880" indent="0" algn="ctr">
              <a:buNone/>
            </a:pPr>
            <a:r>
              <a:rPr lang="es-MX" sz="2400" dirty="0" smtClean="0">
                <a:solidFill>
                  <a:srgbClr val="000000"/>
                </a:solidFill>
                <a:latin typeface="Arial Rounded MT Bold" panose="020F0704030504030204" pitchFamily="34" charset="0"/>
                <a:cs typeface="Arial" panose="020B0604020202020204" pitchFamily="34" charset="0"/>
              </a:rPr>
              <a:t>Curso</a:t>
            </a:r>
            <a:br>
              <a:rPr lang="es-MX" sz="2400" dirty="0" smtClean="0">
                <a:solidFill>
                  <a:srgbClr val="000000"/>
                </a:solidFill>
                <a:latin typeface="Arial Rounded MT Bold" panose="020F0704030504030204" pitchFamily="34" charset="0"/>
                <a:cs typeface="Arial" panose="020B0604020202020204" pitchFamily="34" charset="0"/>
              </a:rPr>
            </a:br>
            <a:r>
              <a:rPr lang="es-MX" sz="2400" b="1" dirty="0" smtClean="0">
                <a:solidFill>
                  <a:srgbClr val="000000"/>
                </a:solidFill>
                <a:latin typeface="Arial Rounded MT Bold" panose="020F0704030504030204" pitchFamily="34" charset="0"/>
                <a:cs typeface="Arial" panose="020B0604020202020204" pitchFamily="34" charset="0"/>
              </a:rPr>
              <a:t>ESTUDIOS de demanda de autotransporte de pasajeros</a:t>
            </a:r>
            <a:br>
              <a:rPr lang="es-MX" sz="2400" b="1" dirty="0" smtClean="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clave: l40732</a:t>
            </a:r>
            <a:br>
              <a:rPr lang="es-MX" sz="1800" dirty="0" smtClean="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 </a:t>
            </a:r>
            <a:br>
              <a:rPr lang="es-MX" sz="1800" dirty="0" smtClean="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
            </a:r>
            <a:br>
              <a:rPr lang="es-MX" sz="1800" dirty="0" smtClean="0">
                <a:solidFill>
                  <a:srgbClr val="000000"/>
                </a:solidFill>
                <a:latin typeface="Arial Rounded MT Bold" panose="020F0704030504030204" pitchFamily="34" charset="0"/>
                <a:cs typeface="Arial" panose="020B0604020202020204" pitchFamily="34" charset="0"/>
              </a:rPr>
            </a:br>
            <a:r>
              <a:rPr lang="es-MX" sz="1800" dirty="0">
                <a:solidFill>
                  <a:srgbClr val="000000"/>
                </a:solidFill>
                <a:latin typeface="Arial Rounded MT Bold" panose="020F0704030504030204" pitchFamily="34" charset="0"/>
                <a:cs typeface="Arial" panose="020B0604020202020204" pitchFamily="34" charset="0"/>
              </a:rPr>
              <a:t/>
            </a:r>
            <a:br>
              <a:rPr lang="es-MX" sz="1800" dirty="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TIPO DE MATERIAL: </a:t>
            </a:r>
            <a:r>
              <a:rPr lang="es-MX" sz="1800" b="1" dirty="0" smtClean="0">
                <a:solidFill>
                  <a:srgbClr val="000000"/>
                </a:solidFill>
                <a:latin typeface="Arial Rounded MT Bold" panose="020F0704030504030204" pitchFamily="34" charset="0"/>
                <a:cs typeface="Arial" panose="020B0604020202020204" pitchFamily="34" charset="0"/>
              </a:rPr>
              <a:t>Visual</a:t>
            </a:r>
            <a:r>
              <a:rPr lang="es-MX" sz="1800" dirty="0" smtClean="0">
                <a:solidFill>
                  <a:srgbClr val="000000"/>
                </a:solidFill>
                <a:latin typeface="Arial Rounded MT Bold" panose="020F0704030504030204" pitchFamily="34" charset="0"/>
                <a:cs typeface="Arial" panose="020B0604020202020204" pitchFamily="34" charset="0"/>
              </a:rPr>
              <a:t/>
            </a:r>
            <a:br>
              <a:rPr lang="es-MX" sz="1800" dirty="0" smtClean="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
            </a:r>
            <a:br>
              <a:rPr lang="es-MX" sz="1800" dirty="0" smtClean="0">
                <a:solidFill>
                  <a:srgbClr val="000000"/>
                </a:solidFill>
                <a:latin typeface="Arial Rounded MT Bold" panose="020F0704030504030204" pitchFamily="34" charset="0"/>
                <a:cs typeface="Arial" panose="020B0604020202020204" pitchFamily="34" charset="0"/>
              </a:rPr>
            </a:br>
            <a:r>
              <a:rPr lang="es-MX" sz="1800" dirty="0">
                <a:solidFill>
                  <a:srgbClr val="000000"/>
                </a:solidFill>
                <a:latin typeface="Arial Rounded MT Bold" panose="020F0704030504030204" pitchFamily="34" charset="0"/>
                <a:cs typeface="Arial" panose="020B0604020202020204" pitchFamily="34" charset="0"/>
              </a:rPr>
              <a:t/>
            </a:r>
            <a:br>
              <a:rPr lang="es-MX" sz="1800" dirty="0">
                <a:solidFill>
                  <a:srgbClr val="000000"/>
                </a:solidFill>
                <a:latin typeface="Arial Rounded MT Bold" panose="020F0704030504030204" pitchFamily="34" charset="0"/>
                <a:cs typeface="Arial" panose="020B0604020202020204" pitchFamily="34" charset="0"/>
              </a:rPr>
            </a:br>
            <a:r>
              <a:rPr lang="es-MX" sz="1800" dirty="0">
                <a:solidFill>
                  <a:srgbClr val="000000"/>
                </a:solidFill>
                <a:latin typeface="Arial Rounded MT Bold" panose="020F0704030504030204" pitchFamily="34" charset="0"/>
                <a:cs typeface="Arial" panose="020B0604020202020204" pitchFamily="34" charset="0"/>
              </a:rPr>
              <a:t/>
            </a:r>
            <a:br>
              <a:rPr lang="es-MX" sz="1800" dirty="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Fecha de elaboración: </a:t>
            </a:r>
            <a:r>
              <a:rPr lang="es-MX" sz="1800" b="1" dirty="0" smtClean="0">
                <a:solidFill>
                  <a:srgbClr val="000000"/>
                </a:solidFill>
                <a:latin typeface="Arial Rounded MT Bold" panose="020F0704030504030204" pitchFamily="34" charset="0"/>
                <a:cs typeface="Arial" panose="020B0604020202020204" pitchFamily="34" charset="0"/>
              </a:rPr>
              <a:t>2016B</a:t>
            </a:r>
            <a:r>
              <a:rPr lang="es-MX" sz="1800" dirty="0" smtClean="0">
                <a:solidFill>
                  <a:srgbClr val="000000"/>
                </a:solidFill>
                <a:latin typeface="Arial Rounded MT Bold" panose="020F0704030504030204" pitchFamily="34" charset="0"/>
                <a:cs typeface="Arial" panose="020B0604020202020204" pitchFamily="34" charset="0"/>
              </a:rPr>
              <a:t/>
            </a:r>
            <a:br>
              <a:rPr lang="es-MX" sz="1800" dirty="0" smtClean="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
            </a:r>
            <a:br>
              <a:rPr lang="es-MX" sz="1800" dirty="0" smtClean="0">
                <a:solidFill>
                  <a:srgbClr val="000000"/>
                </a:solidFill>
                <a:latin typeface="Arial Rounded MT Bold" panose="020F0704030504030204" pitchFamily="34" charset="0"/>
                <a:cs typeface="Arial" panose="020B0604020202020204" pitchFamily="34" charset="0"/>
              </a:rPr>
            </a:br>
            <a:r>
              <a:rPr lang="es-MX" sz="1800" dirty="0">
                <a:solidFill>
                  <a:srgbClr val="000000"/>
                </a:solidFill>
                <a:latin typeface="Arial Rounded MT Bold" panose="020F0704030504030204" pitchFamily="34" charset="0"/>
                <a:cs typeface="Arial" panose="020B0604020202020204" pitchFamily="34" charset="0"/>
              </a:rPr>
              <a:t/>
            </a:r>
            <a:br>
              <a:rPr lang="es-MX" sz="1800" dirty="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
            </a:r>
            <a:br>
              <a:rPr lang="es-MX" sz="1800" dirty="0" smtClean="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Elaboró: </a:t>
            </a:r>
            <a:r>
              <a:rPr lang="es-MX" sz="1800" b="1" dirty="0" smtClean="0">
                <a:solidFill>
                  <a:srgbClr val="000000"/>
                </a:solidFill>
                <a:latin typeface="Arial Rounded MT Bold" panose="020F0704030504030204" pitchFamily="34" charset="0"/>
                <a:cs typeface="Arial" panose="020B0604020202020204" pitchFamily="34" charset="0"/>
              </a:rPr>
              <a:t>Javier romero torres</a:t>
            </a:r>
            <a:r>
              <a:rPr lang="es-MX" sz="1800" dirty="0">
                <a:solidFill>
                  <a:srgbClr val="000000"/>
                </a:solidFill>
                <a:latin typeface="Arial Rounded MT Bold" panose="020F0704030504030204" pitchFamily="34" charset="0"/>
                <a:cs typeface="Arial" panose="020B0604020202020204" pitchFamily="34" charset="0"/>
              </a:rPr>
              <a:t/>
            </a:r>
            <a:br>
              <a:rPr lang="es-MX" sz="1800" dirty="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
            </a:r>
            <a:br>
              <a:rPr lang="es-MX" sz="1800" dirty="0" smtClean="0">
                <a:solidFill>
                  <a:srgbClr val="000000"/>
                </a:solidFill>
                <a:latin typeface="Arial Rounded MT Bold" panose="020F0704030504030204" pitchFamily="34" charset="0"/>
                <a:cs typeface="Arial" panose="020B0604020202020204" pitchFamily="34" charset="0"/>
              </a:rPr>
            </a:br>
            <a:r>
              <a:rPr lang="es-MX" sz="1800" dirty="0">
                <a:solidFill>
                  <a:srgbClr val="000000"/>
                </a:solidFill>
                <a:latin typeface="Arial Rounded MT Bold" panose="020F0704030504030204" pitchFamily="34" charset="0"/>
                <a:cs typeface="Arial" panose="020B0604020202020204" pitchFamily="34" charset="0"/>
              </a:rPr>
              <a:t/>
            </a:r>
            <a:br>
              <a:rPr lang="es-MX" sz="1800" dirty="0">
                <a:solidFill>
                  <a:srgbClr val="000000"/>
                </a:solidFill>
                <a:latin typeface="Arial Rounded MT Bold" panose="020F0704030504030204" pitchFamily="34" charset="0"/>
                <a:cs typeface="Arial" panose="020B0604020202020204" pitchFamily="34" charset="0"/>
              </a:rPr>
            </a:br>
            <a:r>
              <a:rPr lang="es-MX" sz="1800" dirty="0" smtClean="0">
                <a:solidFill>
                  <a:srgbClr val="000000"/>
                </a:solidFill>
                <a:latin typeface="Arial Rounded MT Bold" panose="020F0704030504030204" pitchFamily="34" charset="0"/>
                <a:cs typeface="Arial" panose="020B0604020202020204" pitchFamily="34" charset="0"/>
              </a:rPr>
              <a:t/>
            </a:r>
            <a:br>
              <a:rPr lang="es-MX" sz="1800" dirty="0" smtClean="0">
                <a:solidFill>
                  <a:srgbClr val="000000"/>
                </a:solidFill>
                <a:latin typeface="Arial Rounded MT Bold" panose="020F0704030504030204" pitchFamily="34" charset="0"/>
                <a:cs typeface="Arial" panose="020B0604020202020204" pitchFamily="34" charset="0"/>
              </a:rPr>
            </a:br>
            <a:endParaRPr lang="es-MX" sz="2400" b="1" dirty="0">
              <a:solidFill>
                <a:srgbClr val="000000"/>
              </a:solidFill>
              <a:latin typeface="Arial Rounded MT Bold" panose="020F0704030504030204" pitchFamily="34" charset="0"/>
              <a:cs typeface="Arial" panose="020B0604020202020204" pitchFamily="34" charset="0"/>
            </a:endParaRPr>
          </a:p>
        </p:txBody>
      </p:sp>
      <p:pic>
        <p:nvPicPr>
          <p:cNvPr id="4" name="Picture 4" descr="ESCUDO MEMBRETE1"/>
          <p:cNvPicPr>
            <a:picLocks noChangeAspect="1" noChangeArrowheads="1"/>
          </p:cNvPicPr>
          <p:nvPr/>
        </p:nvPicPr>
        <p:blipFill>
          <a:blip r:embed="rId2" cstate="print"/>
          <a:srcRect/>
          <a:stretch>
            <a:fillRect/>
          </a:stretch>
        </p:blipFill>
        <p:spPr bwMode="auto">
          <a:xfrm>
            <a:off x="7452320" y="260648"/>
            <a:ext cx="963589" cy="963589"/>
          </a:xfrm>
          <a:prstGeom prst="rect">
            <a:avLst/>
          </a:prstGeom>
          <a:noFill/>
          <a:ln w="9525">
            <a:noFill/>
            <a:miter lim="800000"/>
            <a:headEnd/>
            <a:tailEnd/>
          </a:ln>
        </p:spPr>
      </p:pic>
    </p:spTree>
    <p:extLst>
      <p:ext uri="{BB962C8B-B14F-4D97-AF65-F5344CB8AC3E}">
        <p14:creationId xmlns:p14="http://schemas.microsoft.com/office/powerpoint/2010/main" val="19801227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El problema</a:t>
            </a:r>
            <a:r>
              <a:rPr lang="es-MX" sz="3600" dirty="0">
                <a:solidFill>
                  <a:srgbClr val="000000"/>
                </a:solidFill>
                <a:latin typeface="Calibri (Cuerpo)"/>
                <a:cs typeface="Arial" panose="020B0604020202020204" pitchFamily="34" charset="0"/>
              </a:rPr>
              <a:t> </a:t>
            </a:r>
            <a:r>
              <a:rPr lang="es-MX" sz="3600" dirty="0" smtClean="0">
                <a:solidFill>
                  <a:srgbClr val="000000"/>
                </a:solidFill>
                <a:latin typeface="Calibri (Cuerpo)"/>
                <a:cs typeface="Arial" panose="020B0604020202020204" pitchFamily="34" charset="0"/>
              </a:rPr>
              <a:t>en el transporte público:</a:t>
            </a:r>
            <a:endParaRPr lang="es-MX" sz="3600" dirty="0">
              <a:solidFill>
                <a:srgbClr val="000000"/>
              </a:solidFill>
              <a:latin typeface="Calibri (Cuerpo)"/>
              <a:cs typeface="Arial" panose="020B0604020202020204" pitchFamily="34" charset="0"/>
            </a:endParaRPr>
          </a:p>
          <a:p>
            <a:endParaRPr lang="es-MX" sz="3600" dirty="0">
              <a:solidFill>
                <a:srgbClr val="000000"/>
              </a:solidFill>
              <a:latin typeface="Calibri (Cuerpo)"/>
              <a:cs typeface="Arial" panose="020B0604020202020204" pitchFamily="34" charset="0"/>
            </a:endParaRPr>
          </a:p>
        </p:txBody>
      </p:sp>
      <p:sp>
        <p:nvSpPr>
          <p:cNvPr id="4" name="3 CuadroTexto"/>
          <p:cNvSpPr txBox="1"/>
          <p:nvPr/>
        </p:nvSpPr>
        <p:spPr>
          <a:xfrm>
            <a:off x="257124" y="1825391"/>
            <a:ext cx="8707363" cy="4524315"/>
          </a:xfrm>
          <a:prstGeom prst="rect">
            <a:avLst/>
          </a:prstGeom>
          <a:noFill/>
        </p:spPr>
        <p:txBody>
          <a:bodyPr wrap="square" rtlCol="0">
            <a:spAutoFit/>
          </a:bodyPr>
          <a:lstStyle/>
          <a:p>
            <a:pPr marL="285750" indent="-285750">
              <a:buFont typeface="Arial" panose="020B0604020202020204" pitchFamily="34" charset="0"/>
              <a:buChar char="•"/>
            </a:pPr>
            <a:r>
              <a:rPr lang="es-MX" dirty="0" smtClean="0">
                <a:solidFill>
                  <a:srgbClr val="000000"/>
                </a:solidFill>
                <a:latin typeface="Calibri (Cuerpo)"/>
              </a:rPr>
              <a:t>El transporte urbano es un fenómeno complejo, ya que los entes involucrados: usuario, operador y regulador, tienen diferentes objetivos.</a:t>
            </a:r>
          </a:p>
          <a:p>
            <a:pPr marL="285750" indent="-285750">
              <a:buFont typeface="Arial" panose="020B0604020202020204" pitchFamily="34" charset="0"/>
              <a:buChar char="•"/>
            </a:pPr>
            <a:endParaRPr lang="es-MX" dirty="0" smtClean="0">
              <a:solidFill>
                <a:srgbClr val="000000"/>
              </a:solidFill>
              <a:latin typeface="Calibri (Cuerpo)"/>
            </a:endParaRPr>
          </a:p>
          <a:p>
            <a:pPr marL="285750" indent="-285750">
              <a:buFont typeface="Arial" panose="020B0604020202020204" pitchFamily="34" charset="0"/>
              <a:buChar char="•"/>
            </a:pPr>
            <a:r>
              <a:rPr lang="es-MX" dirty="0" smtClean="0">
                <a:solidFill>
                  <a:srgbClr val="000000"/>
                </a:solidFill>
                <a:latin typeface="Calibri (Cuerpo)"/>
              </a:rPr>
              <a:t>La dimensión social incorporada al transporte público dificulta las decisiones.</a:t>
            </a:r>
          </a:p>
          <a:p>
            <a:pPr marL="285750" indent="-285750">
              <a:buFont typeface="Arial" panose="020B0604020202020204" pitchFamily="34" charset="0"/>
              <a:buChar char="•"/>
            </a:pPr>
            <a:endParaRPr lang="es-MX" dirty="0" smtClean="0">
              <a:solidFill>
                <a:srgbClr val="000000"/>
              </a:solidFill>
              <a:latin typeface="Calibri (Cuerpo)"/>
            </a:endParaRPr>
          </a:p>
          <a:p>
            <a:pPr marL="285750" indent="-285750">
              <a:buFont typeface="Arial" panose="020B0604020202020204" pitchFamily="34" charset="0"/>
              <a:buChar char="•"/>
            </a:pPr>
            <a:r>
              <a:rPr lang="es-MX" dirty="0" smtClean="0">
                <a:solidFill>
                  <a:srgbClr val="000000"/>
                </a:solidFill>
                <a:latin typeface="Calibri (Cuerpo)"/>
              </a:rPr>
              <a:t>Las repercusiones “positivas” en el transporte a partir de implementaciones y políticas no se visualizan inmediatamente, sino que se diluyen en el tiempo.</a:t>
            </a:r>
          </a:p>
          <a:p>
            <a:pPr marL="285750" indent="-285750">
              <a:buFont typeface="Arial" panose="020B0604020202020204" pitchFamily="34" charset="0"/>
              <a:buChar char="•"/>
            </a:pPr>
            <a:endParaRPr lang="es-MX" dirty="0" smtClean="0">
              <a:solidFill>
                <a:srgbClr val="000000"/>
              </a:solidFill>
              <a:latin typeface="Calibri (Cuerpo)"/>
            </a:endParaRPr>
          </a:p>
          <a:p>
            <a:pPr marL="285750" indent="-285750">
              <a:buFont typeface="Arial" panose="020B0604020202020204" pitchFamily="34" charset="0"/>
              <a:buChar char="•"/>
            </a:pPr>
            <a:r>
              <a:rPr lang="es-MX" dirty="0" smtClean="0">
                <a:solidFill>
                  <a:srgbClr val="000000"/>
                </a:solidFill>
                <a:latin typeface="Calibri (Cuerpo)"/>
              </a:rPr>
              <a:t>Considerando al usuario, operador y regulador, las “soluciones” del transporte urbano deben ser aquellas con el mayor bienestar social.</a:t>
            </a:r>
          </a:p>
          <a:p>
            <a:pPr marL="285750" indent="-285750">
              <a:buFont typeface="Wingdings" panose="05000000000000000000" pitchFamily="2" charset="2"/>
              <a:buChar char="§"/>
            </a:pPr>
            <a:endParaRPr lang="es-MX" dirty="0" smtClean="0">
              <a:solidFill>
                <a:srgbClr val="000000"/>
              </a:solidFill>
              <a:latin typeface="Calibri (Cuerpo)"/>
            </a:endParaRPr>
          </a:p>
          <a:p>
            <a:endParaRPr lang="es-MX" dirty="0">
              <a:solidFill>
                <a:srgbClr val="000000"/>
              </a:solidFill>
              <a:latin typeface="Calibri (Cuerpo)"/>
            </a:endParaRPr>
          </a:p>
          <a:p>
            <a:endParaRPr lang="es-MX" dirty="0" smtClean="0">
              <a:solidFill>
                <a:srgbClr val="000000"/>
              </a:solidFill>
              <a:latin typeface="Calibri (Cuerpo)"/>
            </a:endParaRPr>
          </a:p>
          <a:p>
            <a:endParaRPr lang="es-MX" dirty="0">
              <a:solidFill>
                <a:srgbClr val="000000"/>
              </a:solidFill>
              <a:latin typeface="Calibri (Cuerpo)"/>
            </a:endParaRPr>
          </a:p>
          <a:p>
            <a:endParaRPr lang="es-MX" dirty="0" smtClean="0">
              <a:solidFill>
                <a:srgbClr val="000000"/>
              </a:solidFill>
              <a:latin typeface="Calibri (Cuerpo)"/>
            </a:endParaRPr>
          </a:p>
          <a:p>
            <a:pPr marL="285750" indent="-285750">
              <a:buFont typeface="Wingdings" panose="05000000000000000000" pitchFamily="2" charset="2"/>
              <a:buChar char="§"/>
            </a:pPr>
            <a:endParaRPr lang="es-MX" dirty="0">
              <a:solidFill>
                <a:srgbClr val="000000"/>
              </a:solidFill>
              <a:latin typeface="Calibri (Cuerpo)"/>
            </a:endParaRPr>
          </a:p>
        </p:txBody>
      </p:sp>
    </p:spTree>
    <p:extLst>
      <p:ext uri="{BB962C8B-B14F-4D97-AF65-F5344CB8AC3E}">
        <p14:creationId xmlns:p14="http://schemas.microsoft.com/office/powerpoint/2010/main" val="22953146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Se requiere un mecanismo para:</a:t>
            </a:r>
            <a:endParaRPr lang="es-MX" sz="3600" dirty="0">
              <a:solidFill>
                <a:srgbClr val="000000"/>
              </a:solidFill>
              <a:latin typeface="Calibri (Cuerpo)"/>
              <a:cs typeface="Arial" panose="020B0604020202020204" pitchFamily="34" charset="0"/>
            </a:endParaRPr>
          </a:p>
        </p:txBody>
      </p:sp>
      <p:sp>
        <p:nvSpPr>
          <p:cNvPr id="4" name="3 CuadroTexto"/>
          <p:cNvSpPr txBox="1"/>
          <p:nvPr/>
        </p:nvSpPr>
        <p:spPr>
          <a:xfrm>
            <a:off x="257124" y="1825391"/>
            <a:ext cx="8707363" cy="4801314"/>
          </a:xfrm>
          <a:prstGeom prst="rect">
            <a:avLst/>
          </a:prstGeom>
          <a:noFill/>
        </p:spPr>
        <p:txBody>
          <a:bodyPr wrap="square" rtlCol="0">
            <a:spAutoFit/>
          </a:bodyPr>
          <a:lstStyle/>
          <a:p>
            <a:pPr marL="285750" indent="-285750">
              <a:buFont typeface="Wingdings" panose="05000000000000000000" pitchFamily="2" charset="2"/>
              <a:buChar char="§"/>
            </a:pPr>
            <a:r>
              <a:rPr lang="es-MX" dirty="0" smtClean="0">
                <a:solidFill>
                  <a:srgbClr val="000000"/>
                </a:solidFill>
                <a:latin typeface="Calibri (Cuerpo)"/>
              </a:rPr>
              <a:t>Tipo de bien, público, privado, semipúblico</a:t>
            </a:r>
          </a:p>
          <a:p>
            <a:pPr marL="285750" indent="-285750">
              <a:buFont typeface="Wingdings" panose="05000000000000000000" pitchFamily="2" charset="2"/>
              <a:buChar char="§"/>
            </a:pPr>
            <a:endParaRPr lang="es-MX" dirty="0" smtClean="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Economías de escala</a:t>
            </a:r>
          </a:p>
          <a:p>
            <a:pPr marL="285750" indent="-285750">
              <a:buFont typeface="Wingdings" panose="05000000000000000000" pitchFamily="2" charset="2"/>
              <a:buChar char="§"/>
            </a:pPr>
            <a:endParaRPr lang="es-MX" dirty="0" smtClean="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Propiedad de los bienes o servicios comercializados</a:t>
            </a:r>
          </a:p>
          <a:p>
            <a:pPr marL="285750" indent="-285750">
              <a:buFont typeface="Wingdings" panose="05000000000000000000" pitchFamily="2" charset="2"/>
              <a:buChar char="§"/>
            </a:pPr>
            <a:endParaRPr lang="es-MX" dirty="0" smtClean="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Externalidades originadas en la producción y consumo</a:t>
            </a:r>
          </a:p>
          <a:p>
            <a:pPr marL="285750" indent="-285750">
              <a:buFont typeface="Wingdings" panose="05000000000000000000" pitchFamily="2" charset="2"/>
              <a:buChar char="§"/>
            </a:pPr>
            <a:endParaRPr lang="es-MX" dirty="0" smtClean="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Aversión al riesgo por parte de los operadores (empresarios)</a:t>
            </a:r>
          </a:p>
          <a:p>
            <a:pPr marL="285750" indent="-285750">
              <a:buFont typeface="Wingdings" panose="05000000000000000000" pitchFamily="2" charset="2"/>
              <a:buChar char="§"/>
            </a:pPr>
            <a:endParaRPr lang="es-MX" dirty="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Cobertura</a:t>
            </a:r>
          </a:p>
          <a:p>
            <a:pPr marL="285750" indent="-285750">
              <a:buFont typeface="Wingdings" panose="05000000000000000000" pitchFamily="2" charset="2"/>
              <a:buChar char="§"/>
            </a:pPr>
            <a:endParaRPr lang="es-MX" dirty="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Niveles y tipos de organización</a:t>
            </a:r>
          </a:p>
          <a:p>
            <a:pPr marL="285750" indent="-285750">
              <a:buFont typeface="Wingdings" panose="05000000000000000000" pitchFamily="2" charset="2"/>
              <a:buChar char="§"/>
            </a:pPr>
            <a:endParaRPr lang="es-MX" dirty="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Bienestar social: usuario, operador y regulador</a:t>
            </a:r>
            <a:endParaRPr lang="es-MX" dirty="0">
              <a:solidFill>
                <a:srgbClr val="000000"/>
              </a:solidFill>
              <a:latin typeface="Calibri (Cuerpo)"/>
            </a:endParaRPr>
          </a:p>
          <a:p>
            <a:endParaRPr lang="es-MX" dirty="0" smtClean="0">
              <a:solidFill>
                <a:srgbClr val="000000"/>
              </a:solidFill>
              <a:latin typeface="Calibri (Cuerpo)"/>
            </a:endParaRPr>
          </a:p>
          <a:p>
            <a:pPr marL="285750" indent="-285750">
              <a:buFont typeface="Wingdings" panose="05000000000000000000" pitchFamily="2" charset="2"/>
              <a:buChar char="§"/>
            </a:pPr>
            <a:endParaRPr lang="es-MX" dirty="0">
              <a:solidFill>
                <a:srgbClr val="000000"/>
              </a:solidFill>
              <a:latin typeface="Calibri (Cuerpo)"/>
            </a:endParaRPr>
          </a:p>
        </p:txBody>
      </p:sp>
    </p:spTree>
    <p:extLst>
      <p:ext uri="{BB962C8B-B14F-4D97-AF65-F5344CB8AC3E}">
        <p14:creationId xmlns:p14="http://schemas.microsoft.com/office/powerpoint/2010/main" val="2688863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Actualidad del transporte público</a:t>
            </a:r>
            <a:endParaRPr lang="es-MX" sz="3600" dirty="0">
              <a:solidFill>
                <a:srgbClr val="000000"/>
              </a:solidFill>
              <a:latin typeface="Calibri (Cuerpo)"/>
              <a:cs typeface="Arial" panose="020B0604020202020204" pitchFamily="34" charset="0"/>
            </a:endParaRPr>
          </a:p>
        </p:txBody>
      </p:sp>
      <p:sp>
        <p:nvSpPr>
          <p:cNvPr id="3" name="2 Rectángulo"/>
          <p:cNvSpPr/>
          <p:nvPr/>
        </p:nvSpPr>
        <p:spPr>
          <a:xfrm>
            <a:off x="395536" y="6030580"/>
            <a:ext cx="8424936" cy="369332"/>
          </a:xfrm>
          <a:prstGeom prst="rect">
            <a:avLst/>
          </a:prstGeom>
        </p:spPr>
        <p:txBody>
          <a:bodyPr wrap="square">
            <a:spAutoFit/>
          </a:bodyPr>
          <a:lstStyle/>
          <a:p>
            <a:r>
              <a:rPr lang="es-MX" dirty="0" smtClean="0">
                <a:solidFill>
                  <a:srgbClr val="000000"/>
                </a:solidFill>
                <a:latin typeface="Calibri (Cuerpo)"/>
              </a:rPr>
              <a:t>Desorden</a:t>
            </a:r>
            <a:r>
              <a:rPr lang="es-MX" dirty="0">
                <a:solidFill>
                  <a:srgbClr val="000000"/>
                </a:solidFill>
                <a:latin typeface="Calibri (Cuerpo)"/>
              </a:rPr>
              <a:t>, mayor consumo de recursos, </a:t>
            </a:r>
            <a:r>
              <a:rPr lang="es-MX" dirty="0" smtClean="0">
                <a:solidFill>
                  <a:srgbClr val="000000"/>
                </a:solidFill>
                <a:latin typeface="Calibri (Cuerpo)"/>
              </a:rPr>
              <a:t>desorganización…</a:t>
            </a:r>
            <a:endParaRPr lang="es-MX" dirty="0">
              <a:solidFill>
                <a:srgbClr val="000000"/>
              </a:solidFill>
              <a:latin typeface="Calibri (Cuerpo)"/>
            </a:endParaRPr>
          </a:p>
        </p:txBody>
      </p:sp>
      <p:grpSp>
        <p:nvGrpSpPr>
          <p:cNvPr id="4" name="3 Grupo"/>
          <p:cNvGrpSpPr/>
          <p:nvPr/>
        </p:nvGrpSpPr>
        <p:grpSpPr>
          <a:xfrm>
            <a:off x="1763688" y="1782802"/>
            <a:ext cx="4536504" cy="4247778"/>
            <a:chOff x="1475656" y="1700808"/>
            <a:chExt cx="5334000" cy="489585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700808"/>
              <a:ext cx="5334000"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4148733"/>
              <a:ext cx="5334000"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9486712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El usuario se transporta por:</a:t>
            </a:r>
            <a:endParaRPr lang="es-MX" sz="3600" dirty="0">
              <a:solidFill>
                <a:srgbClr val="000000"/>
              </a:solidFill>
              <a:latin typeface="Calibri (Cuerpo)"/>
              <a:cs typeface="Arial" panose="020B0604020202020204" pitchFamily="34" charset="0"/>
            </a:endParaRPr>
          </a:p>
        </p:txBody>
      </p:sp>
      <p:sp>
        <p:nvSpPr>
          <p:cNvPr id="3" name="2 Rectángulo"/>
          <p:cNvSpPr/>
          <p:nvPr/>
        </p:nvSpPr>
        <p:spPr>
          <a:xfrm>
            <a:off x="484738" y="1706469"/>
            <a:ext cx="2143046" cy="1477328"/>
          </a:xfrm>
          <a:prstGeom prst="rect">
            <a:avLst/>
          </a:prstGeom>
        </p:spPr>
        <p:txBody>
          <a:bodyPr wrap="square">
            <a:spAutoFit/>
          </a:bodyPr>
          <a:lstStyle/>
          <a:p>
            <a:pPr marL="285750" indent="-285750">
              <a:buFont typeface="Wingdings" panose="05000000000000000000" pitchFamily="2" charset="2"/>
              <a:buChar char="§"/>
            </a:pPr>
            <a:r>
              <a:rPr lang="es-MX" dirty="0" smtClean="0">
                <a:solidFill>
                  <a:srgbClr val="0000FF"/>
                </a:solidFill>
                <a:latin typeface="Calibri (Cuerpo)"/>
              </a:rPr>
              <a:t>Habitabilidad</a:t>
            </a:r>
          </a:p>
          <a:p>
            <a:pPr marL="285750" indent="-285750">
              <a:buFont typeface="Wingdings" panose="05000000000000000000" pitchFamily="2" charset="2"/>
              <a:buChar char="§"/>
            </a:pPr>
            <a:r>
              <a:rPr lang="es-MX" dirty="0" smtClean="0">
                <a:solidFill>
                  <a:srgbClr val="0000FF"/>
                </a:solidFill>
                <a:latin typeface="Calibri (Cuerpo)"/>
              </a:rPr>
              <a:t>Color</a:t>
            </a:r>
          </a:p>
          <a:p>
            <a:pPr marL="285750" indent="-285750">
              <a:buFont typeface="Wingdings" panose="05000000000000000000" pitchFamily="2" charset="2"/>
              <a:buChar char="§"/>
            </a:pPr>
            <a:r>
              <a:rPr lang="es-MX" dirty="0" smtClean="0">
                <a:solidFill>
                  <a:srgbClr val="0000FF"/>
                </a:solidFill>
                <a:latin typeface="Calibri (Cuerpo)"/>
              </a:rPr>
              <a:t>Empresa </a:t>
            </a:r>
          </a:p>
          <a:p>
            <a:pPr marL="285750" indent="-285750">
              <a:buFont typeface="Wingdings" panose="05000000000000000000" pitchFamily="2" charset="2"/>
              <a:buChar char="§"/>
            </a:pPr>
            <a:r>
              <a:rPr lang="es-MX" dirty="0" smtClean="0">
                <a:solidFill>
                  <a:srgbClr val="0000FF"/>
                </a:solidFill>
                <a:latin typeface="Calibri (Cuerpo)"/>
              </a:rPr>
              <a:t>Preferencias</a:t>
            </a:r>
          </a:p>
          <a:p>
            <a:pPr marL="285750" indent="-285750">
              <a:buFont typeface="Wingdings" panose="05000000000000000000" pitchFamily="2" charset="2"/>
              <a:buChar char="§"/>
            </a:pPr>
            <a:endParaRPr lang="es-MX" dirty="0">
              <a:solidFill>
                <a:srgbClr val="0000FF"/>
              </a:solidFill>
              <a:latin typeface="Calibri (Cuerpo)"/>
            </a:endParaRPr>
          </a:p>
        </p:txBody>
      </p:sp>
      <p:pic>
        <p:nvPicPr>
          <p:cNvPr id="7" name="Picture 2" descr="http://4.bp.blogspot.com/_M07haMApe74/S_HvRe9HDPI/AAAAAAAAAzI/o1ed2qGkg9A/s1600/transantiago.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800" y="1634145"/>
            <a:ext cx="2520280" cy="2520280"/>
          </a:xfrm>
          <a:prstGeom prst="ellipse">
            <a:avLst/>
          </a:prstGeom>
          <a:noFill/>
          <a:extLst>
            <a:ext uri="{909E8E84-426E-40DD-AFC4-6F175D3DCCD1}">
              <a14:hiddenFill xmlns:a14="http://schemas.microsoft.com/office/drawing/2010/main">
                <a:solidFill>
                  <a:srgbClr val="FFFFFF"/>
                </a:solidFill>
              </a14:hiddenFill>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2060848"/>
            <a:ext cx="2495550"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rotWithShape="1">
          <a:blip r:embed="rId5">
            <a:extLst>
              <a:ext uri="{28A0092B-C50C-407E-A947-70E740481C1C}">
                <a14:useLocalDpi xmlns:a14="http://schemas.microsoft.com/office/drawing/2010/main" val="0"/>
              </a:ext>
            </a:extLst>
          </a:blip>
          <a:srcRect l="-2352" r="60307"/>
          <a:stretch/>
        </p:blipFill>
        <p:spPr bwMode="auto">
          <a:xfrm>
            <a:off x="66676" y="4365104"/>
            <a:ext cx="3816556"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2445" t="23223" r="23245" b="21298"/>
          <a:stretch/>
        </p:blipFill>
        <p:spPr bwMode="auto">
          <a:xfrm>
            <a:off x="4295530" y="4154425"/>
            <a:ext cx="4284188" cy="2461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8671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Para utilizar el transporte público</a:t>
            </a:r>
            <a:endParaRPr lang="es-MX" sz="3600" dirty="0">
              <a:solidFill>
                <a:srgbClr val="000000"/>
              </a:solidFill>
              <a:latin typeface="Calibri (Cuerpo)"/>
              <a:cs typeface="Arial" panose="020B0604020202020204" pitchFamily="34" charset="0"/>
            </a:endParaRPr>
          </a:p>
        </p:txBody>
      </p:sp>
      <p:graphicFrame>
        <p:nvGraphicFramePr>
          <p:cNvPr id="2" name="1 Diagrama"/>
          <p:cNvGraphicFramePr/>
          <p:nvPr>
            <p:extLst>
              <p:ext uri="{D42A27DB-BD31-4B8C-83A1-F6EECF244321}">
                <p14:modId xmlns:p14="http://schemas.microsoft.com/office/powerpoint/2010/main" val="584196435"/>
              </p:ext>
            </p:extLst>
          </p:nvPr>
        </p:nvGraphicFramePr>
        <p:xfrm>
          <a:off x="980594" y="1556792"/>
          <a:ext cx="7551846" cy="4764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Rectángulo"/>
          <p:cNvSpPr/>
          <p:nvPr/>
        </p:nvSpPr>
        <p:spPr>
          <a:xfrm>
            <a:off x="4177323" y="3034323"/>
            <a:ext cx="789354" cy="7893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260" tIns="48260" rIns="48260" bIns="48260" numCol="1" spcCol="1270" anchor="ctr" anchorCtr="0">
            <a:noAutofit/>
          </a:bodyPr>
          <a:lstStyle/>
          <a:p>
            <a:pPr lvl="0" algn="ctr" defTabSz="844550">
              <a:lnSpc>
                <a:spcPct val="90000"/>
              </a:lnSpc>
              <a:spcBef>
                <a:spcPct val="0"/>
              </a:spcBef>
              <a:spcAft>
                <a:spcPct val="35000"/>
              </a:spcAft>
            </a:pPr>
            <a:endParaRPr lang="es-MX" sz="1900" kern="1200"/>
          </a:p>
        </p:txBody>
      </p:sp>
      <p:sp>
        <p:nvSpPr>
          <p:cNvPr id="9" name="8 Rectángulo"/>
          <p:cNvSpPr/>
          <p:nvPr/>
        </p:nvSpPr>
        <p:spPr>
          <a:xfrm>
            <a:off x="7524918" y="4509120"/>
            <a:ext cx="1511578" cy="1323439"/>
          </a:xfrm>
          <a:prstGeom prst="rect">
            <a:avLst/>
          </a:prstGeom>
        </p:spPr>
        <p:txBody>
          <a:bodyPr wrap="square">
            <a:spAutoFit/>
          </a:bodyPr>
          <a:lstStyle/>
          <a:p>
            <a:r>
              <a:rPr lang="es-MX" sz="8000" dirty="0" smtClean="0">
                <a:solidFill>
                  <a:srgbClr val="0000FF"/>
                </a:solidFill>
                <a:latin typeface="Calibri (Cuerpo)"/>
              </a:rPr>
              <a:t>¿?</a:t>
            </a:r>
            <a:endParaRPr lang="es-MX" sz="8000" dirty="0">
              <a:solidFill>
                <a:srgbClr val="0000FF"/>
              </a:solidFill>
              <a:latin typeface="Calibri (Cuerpo)"/>
            </a:endParaRPr>
          </a:p>
        </p:txBody>
      </p:sp>
    </p:spTree>
    <p:extLst>
      <p:ext uri="{BB962C8B-B14F-4D97-AF65-F5344CB8AC3E}">
        <p14:creationId xmlns:p14="http://schemas.microsoft.com/office/powerpoint/2010/main" val="9486712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81548" y="2564904"/>
            <a:ext cx="8538923" cy="720080"/>
          </a:xfrm>
          <a:prstGeom prst="rect">
            <a:avLst/>
          </a:prstGeom>
          <a:solidFill>
            <a:schemeClr val="tx2">
              <a:lumMod val="75000"/>
            </a:schemeClr>
          </a:solidFill>
          <a:ln>
            <a:solidFill>
              <a:srgbClr val="000000"/>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380999" y="1719070"/>
            <a:ext cx="8407893" cy="4590249"/>
          </a:xfrm>
        </p:spPr>
        <p:txBody>
          <a:bodyPr>
            <a:normAutofit fontScale="92500" lnSpcReduction="10000"/>
          </a:bodyPr>
          <a:lstStyle/>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Generalidades de los estudios técnicos para la determinación de la demanda en el transporte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Legislación </a:t>
            </a:r>
            <a:r>
              <a:rPr lang="es-MX" b="1" dirty="0" smtClean="0">
                <a:solidFill>
                  <a:srgbClr val="000000"/>
                </a:solidFill>
                <a:latin typeface="Calibri (Cuerpo)"/>
                <a:cs typeface="Arial" panose="020B0604020202020204" pitchFamily="34" charset="0"/>
              </a:rPr>
              <a:t>local para la determinación de la demanda de transporte de pasajeros.</a:t>
            </a:r>
          </a:p>
          <a:p>
            <a:pPr marL="502920" indent="-457200" algn="just">
              <a:spcAft>
                <a:spcPts val="600"/>
              </a:spcAft>
              <a:buClrTx/>
              <a:buFont typeface="+mj-lt"/>
              <a:buAutoNum type="arabicPeriod"/>
            </a:pPr>
            <a:r>
              <a:rPr lang="es-MX" b="1" dirty="0" smtClean="0">
                <a:solidFill>
                  <a:srgbClr val="000000"/>
                </a:solidFill>
                <a:latin typeface="Calibri (Cuerpo)"/>
                <a:cs typeface="Arial" panose="020B0604020202020204" pitchFamily="34" charset="0"/>
              </a:rPr>
              <a:t>Procesos de planificación.</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Utilización de los paquetes de cómputo en la planificación de los transportes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Elementos para la política del transporte de pasajeros</a:t>
            </a: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Necesidades de información</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Estudios en transporte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buClrTx/>
              <a:buFont typeface="+mj-lt"/>
              <a:buAutoNum type="arabicPeriod"/>
            </a:pPr>
            <a:r>
              <a:rPr lang="es-MX" b="1" dirty="0">
                <a:solidFill>
                  <a:srgbClr val="000000"/>
                </a:solidFill>
                <a:latin typeface="Calibri (Cuerpo)"/>
                <a:cs typeface="Arial" panose="020B0604020202020204" pitchFamily="34" charset="0"/>
              </a:rPr>
              <a:t>Costos de un programa de recopilación de la información.</a:t>
            </a:r>
          </a:p>
          <a:p>
            <a:pPr marL="502920" indent="-457200">
              <a:buClrTx/>
              <a:buFont typeface="+mj-lt"/>
              <a:buAutoNum type="arabicPeriod"/>
            </a:pPr>
            <a:endParaRPr lang="es-MX" b="1" dirty="0">
              <a:solidFill>
                <a:srgbClr val="000000"/>
              </a:solidFill>
              <a:latin typeface="Arial" pitchFamily="34" charset="0"/>
              <a:cs typeface="Arial" pitchFamily="34" charset="0"/>
            </a:endParaRPr>
          </a:p>
        </p:txBody>
      </p:sp>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Temario</a:t>
            </a:r>
          </a:p>
          <a:p>
            <a:endParaRPr lang="es-MX" sz="3600" dirty="0">
              <a:solidFill>
                <a:srgbClr val="000000"/>
              </a:solidFill>
              <a:latin typeface="Calibri (Cuerpo)"/>
              <a:cs typeface="Arial" panose="020B0604020202020204" pitchFamily="34" charset="0"/>
            </a:endParaRPr>
          </a:p>
        </p:txBody>
      </p:sp>
    </p:spTree>
    <p:extLst>
      <p:ext uri="{BB962C8B-B14F-4D97-AF65-F5344CB8AC3E}">
        <p14:creationId xmlns:p14="http://schemas.microsoft.com/office/powerpoint/2010/main" val="2550825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Legislación local para determinar la demanda</a:t>
            </a:r>
            <a:endParaRPr lang="es-MX" sz="3600" dirty="0">
              <a:solidFill>
                <a:srgbClr val="000000"/>
              </a:solidFill>
              <a:latin typeface="Calibri (Cuerpo)"/>
              <a:cs typeface="Arial" panose="020B0604020202020204" pitchFamily="34" charset="0"/>
            </a:endParaRPr>
          </a:p>
        </p:txBody>
      </p:sp>
      <p:sp>
        <p:nvSpPr>
          <p:cNvPr id="4" name="3 CuadroTexto"/>
          <p:cNvSpPr txBox="1"/>
          <p:nvPr/>
        </p:nvSpPr>
        <p:spPr>
          <a:xfrm>
            <a:off x="257124" y="1825391"/>
            <a:ext cx="8707363" cy="1477328"/>
          </a:xfrm>
          <a:prstGeom prst="rect">
            <a:avLst/>
          </a:prstGeom>
          <a:noFill/>
        </p:spPr>
        <p:txBody>
          <a:bodyPr wrap="square" rtlCol="0">
            <a:spAutoFit/>
          </a:bodyPr>
          <a:lstStyle/>
          <a:p>
            <a:pPr marL="285750" indent="-285750">
              <a:buFont typeface="Wingdings" panose="05000000000000000000" pitchFamily="2" charset="2"/>
              <a:buChar char="§"/>
            </a:pPr>
            <a:r>
              <a:rPr lang="es-MX" dirty="0" smtClean="0">
                <a:solidFill>
                  <a:srgbClr val="000000"/>
                </a:solidFill>
                <a:latin typeface="Calibri (Cuerpo)"/>
              </a:rPr>
              <a:t>Ley de movilidad del Estado de México</a:t>
            </a:r>
          </a:p>
          <a:p>
            <a:pPr marL="285750" indent="-285750">
              <a:buFont typeface="Wingdings" panose="05000000000000000000" pitchFamily="2" charset="2"/>
              <a:buChar char="§"/>
            </a:pPr>
            <a:endParaRPr lang="es-MX" dirty="0" smtClean="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Programa de movilidad del Estado de México</a:t>
            </a:r>
          </a:p>
          <a:p>
            <a:pPr marL="285750" indent="-285750">
              <a:buFont typeface="Wingdings" panose="05000000000000000000" pitchFamily="2" charset="2"/>
              <a:buChar char="§"/>
            </a:pPr>
            <a:endParaRPr lang="es-MX" dirty="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Reglamente del transporte público y servicios conexos del Estado de México</a:t>
            </a:r>
          </a:p>
        </p:txBody>
      </p:sp>
    </p:spTree>
    <p:extLst>
      <p:ext uri="{BB962C8B-B14F-4D97-AF65-F5344CB8AC3E}">
        <p14:creationId xmlns:p14="http://schemas.microsoft.com/office/powerpoint/2010/main" val="27933279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Legislación local para determinar la demanda</a:t>
            </a:r>
            <a:endParaRPr lang="es-MX" sz="3600" dirty="0">
              <a:solidFill>
                <a:srgbClr val="000000"/>
              </a:solidFill>
              <a:latin typeface="Calibri (Cuerpo)"/>
              <a:cs typeface="Arial" panose="020B0604020202020204" pitchFamily="34" charset="0"/>
            </a:endParaRPr>
          </a:p>
        </p:txBody>
      </p:sp>
      <p:sp>
        <p:nvSpPr>
          <p:cNvPr id="4" name="3 CuadroTexto"/>
          <p:cNvSpPr txBox="1"/>
          <p:nvPr/>
        </p:nvSpPr>
        <p:spPr>
          <a:xfrm>
            <a:off x="257124" y="1825391"/>
            <a:ext cx="8707363" cy="2308324"/>
          </a:xfrm>
          <a:prstGeom prst="rect">
            <a:avLst/>
          </a:prstGeom>
          <a:noFill/>
        </p:spPr>
        <p:txBody>
          <a:bodyPr wrap="square" rtlCol="0">
            <a:spAutoFit/>
          </a:bodyPr>
          <a:lstStyle/>
          <a:p>
            <a:r>
              <a:rPr lang="es-MX" b="1" dirty="0" smtClean="0">
                <a:solidFill>
                  <a:srgbClr val="000000"/>
                </a:solidFill>
                <a:latin typeface="Calibri (Cuerpo)"/>
              </a:rPr>
              <a:t>Actividad 1</a:t>
            </a:r>
          </a:p>
          <a:p>
            <a:r>
              <a:rPr lang="es-MX" dirty="0" smtClean="0">
                <a:solidFill>
                  <a:srgbClr val="000000"/>
                </a:solidFill>
                <a:latin typeface="Calibri (Cuerpo)"/>
              </a:rPr>
              <a:t>A partir de la revisión de la Ley de Movilidad del Estado de México y el Reglamento  de trasporte público y servicios conexos,:</a:t>
            </a:r>
          </a:p>
          <a:p>
            <a:pPr marL="342900" indent="-342900">
              <a:buAutoNum type="arabicParenR"/>
            </a:pPr>
            <a:r>
              <a:rPr lang="es-MX" dirty="0" smtClean="0">
                <a:solidFill>
                  <a:srgbClr val="000000"/>
                </a:solidFill>
                <a:latin typeface="Calibri (Cuerpo)"/>
              </a:rPr>
              <a:t>Identificar las relaciones que existente entre esos marcos jurídicos y la estimación de la demanda de pasajeros de transporte público.</a:t>
            </a:r>
          </a:p>
          <a:p>
            <a:pPr marL="342900" indent="-342900">
              <a:buAutoNum type="arabicParenR"/>
            </a:pPr>
            <a:r>
              <a:rPr lang="es-MX" dirty="0" smtClean="0">
                <a:solidFill>
                  <a:srgbClr val="000000"/>
                </a:solidFill>
                <a:latin typeface="Calibri (Cuerpo)"/>
              </a:rPr>
              <a:t>Escribir comentarios sustentados sobre sus hallazgos.</a:t>
            </a:r>
          </a:p>
          <a:p>
            <a:endParaRPr lang="es-MX" dirty="0">
              <a:solidFill>
                <a:srgbClr val="000000"/>
              </a:solidFill>
              <a:latin typeface="Calibri (Cuerpo)"/>
            </a:endParaRPr>
          </a:p>
          <a:p>
            <a:endParaRPr lang="es-MX" dirty="0" smtClean="0">
              <a:solidFill>
                <a:srgbClr val="000000"/>
              </a:solidFill>
              <a:latin typeface="Calibri (Cuerpo)"/>
            </a:endParaRPr>
          </a:p>
        </p:txBody>
      </p:sp>
    </p:spTree>
    <p:extLst>
      <p:ext uri="{BB962C8B-B14F-4D97-AF65-F5344CB8AC3E}">
        <p14:creationId xmlns:p14="http://schemas.microsoft.com/office/powerpoint/2010/main" val="38112917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81548" y="3185973"/>
            <a:ext cx="8538923" cy="531059"/>
          </a:xfrm>
          <a:prstGeom prst="rect">
            <a:avLst/>
          </a:prstGeom>
          <a:solidFill>
            <a:schemeClr val="tx2">
              <a:lumMod val="75000"/>
            </a:schemeClr>
          </a:solidFill>
          <a:ln>
            <a:solidFill>
              <a:srgbClr val="000000"/>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380999" y="1719070"/>
            <a:ext cx="8407893" cy="4590249"/>
          </a:xfrm>
        </p:spPr>
        <p:txBody>
          <a:bodyPr>
            <a:normAutofit fontScale="92500" lnSpcReduction="10000"/>
          </a:bodyPr>
          <a:lstStyle/>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Generalidades de los estudios técnicos para la determinación de la demanda en el transporte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Legislación </a:t>
            </a:r>
            <a:r>
              <a:rPr lang="es-MX" b="1" dirty="0" smtClean="0">
                <a:solidFill>
                  <a:srgbClr val="000000"/>
                </a:solidFill>
                <a:latin typeface="Calibri (Cuerpo)"/>
                <a:cs typeface="Arial" panose="020B0604020202020204" pitchFamily="34" charset="0"/>
              </a:rPr>
              <a:t>local para la determinación de la demanda de transporte de pasajeros.</a:t>
            </a:r>
          </a:p>
          <a:p>
            <a:pPr marL="502920" indent="-457200" algn="just">
              <a:spcAft>
                <a:spcPts val="600"/>
              </a:spcAft>
              <a:buClrTx/>
              <a:buFont typeface="+mj-lt"/>
              <a:buAutoNum type="arabicPeriod"/>
            </a:pPr>
            <a:r>
              <a:rPr lang="es-MX" b="1" dirty="0" smtClean="0">
                <a:solidFill>
                  <a:srgbClr val="000000"/>
                </a:solidFill>
                <a:latin typeface="Calibri (Cuerpo)"/>
                <a:cs typeface="Arial" panose="020B0604020202020204" pitchFamily="34" charset="0"/>
              </a:rPr>
              <a:t>Procesos de planificación.</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Utilización de los paquetes de cómputo en la planificación de los transportes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Elementos para la política del transporte de pasajeros</a:t>
            </a: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Necesidades de información</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Estudios en transporte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buClrTx/>
              <a:buFont typeface="+mj-lt"/>
              <a:buAutoNum type="arabicPeriod"/>
            </a:pPr>
            <a:r>
              <a:rPr lang="es-MX" b="1" dirty="0">
                <a:solidFill>
                  <a:srgbClr val="000000"/>
                </a:solidFill>
                <a:latin typeface="Calibri (Cuerpo)"/>
                <a:cs typeface="Arial" panose="020B0604020202020204" pitchFamily="34" charset="0"/>
              </a:rPr>
              <a:t>Costos de un programa de recopilación de la información.</a:t>
            </a:r>
          </a:p>
          <a:p>
            <a:pPr marL="502920" indent="-457200">
              <a:buClrTx/>
              <a:buFont typeface="+mj-lt"/>
              <a:buAutoNum type="arabicPeriod"/>
            </a:pPr>
            <a:endParaRPr lang="es-MX" b="1" dirty="0">
              <a:solidFill>
                <a:srgbClr val="000000"/>
              </a:solidFill>
              <a:latin typeface="Arial" pitchFamily="34" charset="0"/>
              <a:cs typeface="Arial" pitchFamily="34" charset="0"/>
            </a:endParaRPr>
          </a:p>
        </p:txBody>
      </p:sp>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Temario</a:t>
            </a:r>
          </a:p>
          <a:p>
            <a:endParaRPr lang="es-MX" sz="3600" dirty="0">
              <a:solidFill>
                <a:srgbClr val="000000"/>
              </a:solidFill>
              <a:latin typeface="Calibri (Cuerpo)"/>
              <a:cs typeface="Arial" panose="020B0604020202020204" pitchFamily="34" charset="0"/>
            </a:endParaRPr>
          </a:p>
        </p:txBody>
      </p:sp>
    </p:spTree>
    <p:extLst>
      <p:ext uri="{BB962C8B-B14F-4D97-AF65-F5344CB8AC3E}">
        <p14:creationId xmlns:p14="http://schemas.microsoft.com/office/powerpoint/2010/main" val="2505551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Proceso de planificación </a:t>
            </a:r>
            <a:endParaRPr lang="es-MX" sz="3600" dirty="0">
              <a:solidFill>
                <a:srgbClr val="000000"/>
              </a:solidFill>
              <a:latin typeface="Calibri (Cuerpo)"/>
              <a:cs typeface="Arial" panose="020B0604020202020204" pitchFamily="34" charset="0"/>
            </a:endParaRPr>
          </a:p>
        </p:txBody>
      </p:sp>
      <p:sp>
        <p:nvSpPr>
          <p:cNvPr id="3" name="Rectangle 1"/>
          <p:cNvSpPr>
            <a:spLocks noChangeArrowheads="1"/>
          </p:cNvSpPr>
          <p:nvPr/>
        </p:nvSpPr>
        <p:spPr bwMode="auto">
          <a:xfrm>
            <a:off x="219812" y="1772816"/>
            <a:ext cx="8600659"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b="1" dirty="0">
                <a:solidFill>
                  <a:srgbClr val="000000"/>
                </a:solidFill>
                <a:latin typeface="Calibri (Cuerpo)"/>
              </a:rPr>
              <a:t>Periodos de planeación </a:t>
            </a:r>
          </a:p>
          <a:p>
            <a:pPr algn="just"/>
            <a:r>
              <a:rPr lang="es-MX" dirty="0">
                <a:solidFill>
                  <a:srgbClr val="000000"/>
                </a:solidFill>
                <a:latin typeface="Calibri (Cuerpo)"/>
              </a:rPr>
              <a:t>Usualmente se consideran dos categorías, las cuales difieren en la naturaleza, objetos y características del sistema de transporte:</a:t>
            </a:r>
          </a:p>
          <a:p>
            <a:pPr marL="285750" indent="-285750" algn="just">
              <a:buFont typeface="Wingdings" panose="05000000000000000000" pitchFamily="2" charset="2"/>
              <a:buChar char="§"/>
            </a:pPr>
            <a:endParaRPr lang="es-MX" dirty="0">
              <a:solidFill>
                <a:srgbClr val="000000"/>
              </a:solidFill>
              <a:latin typeface="Calibri (Cuerpo)"/>
            </a:endParaRPr>
          </a:p>
          <a:p>
            <a:pPr marL="285750" indent="-285750" algn="just">
              <a:buFont typeface="Wingdings" panose="05000000000000000000" pitchFamily="2" charset="2"/>
              <a:buChar char="§"/>
            </a:pPr>
            <a:r>
              <a:rPr lang="es-MX" b="1" dirty="0">
                <a:solidFill>
                  <a:srgbClr val="000000"/>
                </a:solidFill>
                <a:latin typeface="Calibri (Cuerpo)"/>
              </a:rPr>
              <a:t>Corto plazo</a:t>
            </a:r>
            <a:r>
              <a:rPr lang="es-MX" dirty="0">
                <a:solidFill>
                  <a:srgbClr val="000000"/>
                </a:solidFill>
                <a:latin typeface="Calibri (Cuerpo)"/>
              </a:rPr>
              <a:t>, engloba proyectos y medidas que pueden ser implementadas entre 3 a 5 años, usualmente no incorporan grandes inversiones ni proyectos de construcción de infraestructura.</a:t>
            </a:r>
          </a:p>
          <a:p>
            <a:pPr marL="285750" indent="-285750" algn="just">
              <a:buFont typeface="Wingdings" panose="05000000000000000000" pitchFamily="2" charset="2"/>
              <a:buChar char="§"/>
            </a:pPr>
            <a:endParaRPr lang="es-MX" dirty="0">
              <a:solidFill>
                <a:srgbClr val="000000"/>
              </a:solidFill>
              <a:latin typeface="Calibri (Cuerpo)"/>
            </a:endParaRPr>
          </a:p>
          <a:p>
            <a:pPr marL="285750" indent="-285750" algn="just">
              <a:buFont typeface="Wingdings" panose="05000000000000000000" pitchFamily="2" charset="2"/>
              <a:buChar char="§"/>
            </a:pPr>
            <a:r>
              <a:rPr lang="es-MX" b="1" dirty="0">
                <a:solidFill>
                  <a:srgbClr val="000000"/>
                </a:solidFill>
                <a:latin typeface="Calibri (Cuerpo)"/>
              </a:rPr>
              <a:t>Largo plazo</a:t>
            </a:r>
            <a:r>
              <a:rPr lang="es-MX" dirty="0">
                <a:solidFill>
                  <a:srgbClr val="000000"/>
                </a:solidFill>
                <a:latin typeface="Calibri (Cuerpo)"/>
              </a:rPr>
              <a:t>, consiste en la planificación de infraestructura principal, carriles o líneas, red. Involucran grandes inversiones de inversión, construcción o desarrollo de nuevos vehículos. El horizonte proyecto puede ser de 10 a 25 años.</a:t>
            </a:r>
          </a:p>
          <a:p>
            <a:pPr marL="514350" indent="-514350" algn="just">
              <a:buFont typeface="+mj-lt"/>
              <a:buAutoNum type="romanUcPeriod"/>
            </a:pPr>
            <a:endParaRPr lang="es-MX" sz="2200" dirty="0"/>
          </a:p>
        </p:txBody>
      </p:sp>
    </p:spTree>
    <p:extLst>
      <p:ext uri="{BB962C8B-B14F-4D97-AF65-F5344CB8AC3E}">
        <p14:creationId xmlns:p14="http://schemas.microsoft.com/office/powerpoint/2010/main" val="9486712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0999" y="1757896"/>
            <a:ext cx="8407893" cy="4407408"/>
          </a:xfrm>
        </p:spPr>
        <p:txBody>
          <a:bodyPr>
            <a:normAutofit lnSpcReduction="10000"/>
          </a:bodyPr>
          <a:lstStyle/>
          <a:p>
            <a:pPr marL="45720" indent="0">
              <a:spcBef>
                <a:spcPct val="50000"/>
              </a:spcBef>
              <a:buNone/>
            </a:pPr>
            <a:r>
              <a:rPr lang="es-MX" sz="1600" b="1" dirty="0">
                <a:solidFill>
                  <a:srgbClr val="000000"/>
                </a:solidFill>
                <a:latin typeface="Calibri (Cuerpo)"/>
                <a:ea typeface="Verdana" panose="020B0604030504040204" pitchFamily="34" charset="0"/>
                <a:cs typeface="Arial" panose="020B0604020202020204" pitchFamily="34" charset="0"/>
              </a:rPr>
              <a:t>JUSTIFICACIÓN</a:t>
            </a:r>
            <a:endParaRPr lang="es-MX" sz="1400" b="1" dirty="0">
              <a:solidFill>
                <a:srgbClr val="000000"/>
              </a:solidFill>
              <a:latin typeface="Calibri (Cuerpo)"/>
              <a:ea typeface="Verdana" panose="020B0604030504040204" pitchFamily="34" charset="0"/>
              <a:cs typeface="Arial" panose="020B0604020202020204" pitchFamily="34" charset="0"/>
            </a:endParaRPr>
          </a:p>
          <a:p>
            <a:pPr marL="45720" indent="0" algn="just">
              <a:spcBef>
                <a:spcPct val="50000"/>
              </a:spcBef>
              <a:buNone/>
            </a:pPr>
            <a:r>
              <a:rPr lang="es-MX" sz="1400" b="1" dirty="0">
                <a:solidFill>
                  <a:srgbClr val="000000"/>
                </a:solidFill>
                <a:latin typeface="Calibri (Cuerpo)"/>
                <a:cs typeface="Arial" pitchFamily="34" charset="0"/>
              </a:rPr>
              <a:t>El presente material se elaboró con la intención de apoyar al docente al impartir la  </a:t>
            </a:r>
            <a:r>
              <a:rPr lang="es-MX" sz="1400" b="1" dirty="0" smtClean="0">
                <a:solidFill>
                  <a:srgbClr val="000000"/>
                </a:solidFill>
                <a:latin typeface="Calibri (Cuerpo)"/>
                <a:cs typeface="Arial" pitchFamily="34" charset="0"/>
              </a:rPr>
              <a:t>UA </a:t>
            </a:r>
            <a:r>
              <a:rPr lang="es-MX" sz="1400" b="1" dirty="0">
                <a:solidFill>
                  <a:srgbClr val="000000"/>
                </a:solidFill>
                <a:latin typeface="Calibri (Cuerpo)"/>
                <a:cs typeface="Arial" pitchFamily="34" charset="0"/>
              </a:rPr>
              <a:t>de </a:t>
            </a:r>
            <a:r>
              <a:rPr lang="es-MX" sz="1400" b="1" dirty="0" smtClean="0">
                <a:solidFill>
                  <a:srgbClr val="000000"/>
                </a:solidFill>
                <a:latin typeface="Calibri (Cuerpo)"/>
                <a:cs typeface="Arial" pitchFamily="34" charset="0"/>
              </a:rPr>
              <a:t>Estudios de demanda del autotransporte de pasajeros para </a:t>
            </a:r>
            <a:r>
              <a:rPr lang="es-MX" sz="1400" b="1" dirty="0">
                <a:solidFill>
                  <a:srgbClr val="000000"/>
                </a:solidFill>
                <a:latin typeface="Calibri (Cuerpo)"/>
                <a:cs typeface="Arial" pitchFamily="34" charset="0"/>
              </a:rPr>
              <a:t>facilitar el aprendizaje y aprovechar el tiempo dentro del salón de clases. Contempla también apoyar a los estudiantes a los que se </a:t>
            </a:r>
            <a:r>
              <a:rPr lang="es-MX" sz="1400" b="1" dirty="0" smtClean="0">
                <a:solidFill>
                  <a:srgbClr val="000000"/>
                </a:solidFill>
                <a:latin typeface="Calibri (Cuerpo)"/>
                <a:cs typeface="Arial" pitchFamily="34" charset="0"/>
              </a:rPr>
              <a:t>les </a:t>
            </a:r>
            <a:r>
              <a:rPr lang="es-MX" sz="1400" b="1" dirty="0">
                <a:solidFill>
                  <a:srgbClr val="000000"/>
                </a:solidFill>
                <a:latin typeface="Calibri (Cuerpo)"/>
                <a:cs typeface="Arial" pitchFamily="34" charset="0"/>
              </a:rPr>
              <a:t>facilita el aprendizaje visual</a:t>
            </a:r>
            <a:r>
              <a:rPr lang="es-MX" sz="1400" b="1" dirty="0" smtClean="0">
                <a:solidFill>
                  <a:srgbClr val="000000"/>
                </a:solidFill>
                <a:latin typeface="Calibri (Cuerpo)"/>
                <a:cs typeface="Arial" pitchFamily="34" charset="0"/>
              </a:rPr>
              <a:t>.</a:t>
            </a:r>
          </a:p>
          <a:p>
            <a:pPr marL="45720" indent="0">
              <a:spcBef>
                <a:spcPct val="50000"/>
              </a:spcBef>
              <a:buNone/>
            </a:pPr>
            <a:endParaRPr lang="es-MX" sz="1400" b="1" dirty="0" smtClean="0">
              <a:solidFill>
                <a:srgbClr val="000000"/>
              </a:solidFill>
              <a:latin typeface="Calibri (Cuerpo)"/>
              <a:cs typeface="Arial" pitchFamily="34" charset="0"/>
            </a:endParaRPr>
          </a:p>
          <a:p>
            <a:pPr marL="45720" indent="0">
              <a:spcBef>
                <a:spcPct val="50000"/>
              </a:spcBef>
              <a:buNone/>
            </a:pPr>
            <a:r>
              <a:rPr lang="es-MX" sz="1600" b="1" dirty="0" smtClean="0">
                <a:solidFill>
                  <a:srgbClr val="000000"/>
                </a:solidFill>
                <a:latin typeface="Calibri (Cuerpo)"/>
                <a:cs typeface="Arial" pitchFamily="34" charset="0"/>
              </a:rPr>
              <a:t>PRESENTACIÓN</a:t>
            </a:r>
            <a:endParaRPr lang="es-MX" sz="1600" b="1" dirty="0">
              <a:solidFill>
                <a:srgbClr val="000000"/>
              </a:solidFill>
              <a:latin typeface="Calibri (Cuerpo)"/>
              <a:cs typeface="Arial" panose="020B0604020202020204" pitchFamily="34" charset="0"/>
            </a:endParaRPr>
          </a:p>
          <a:p>
            <a:pPr marL="45720" indent="0" algn="just">
              <a:spcBef>
                <a:spcPct val="50000"/>
              </a:spcBef>
              <a:buNone/>
            </a:pPr>
            <a:r>
              <a:rPr lang="es-MX" sz="1400" b="1" dirty="0">
                <a:solidFill>
                  <a:srgbClr val="000000"/>
                </a:solidFill>
                <a:latin typeface="Calibri (Cuerpo)"/>
                <a:cs typeface="Arial" panose="020B0604020202020204" pitchFamily="34" charset="0"/>
              </a:rPr>
              <a:t>El curso Estudios de demanda del autotransporte de pasajeros </a:t>
            </a:r>
            <a:r>
              <a:rPr lang="es-MX" sz="1400" b="1" dirty="0" smtClean="0">
                <a:solidFill>
                  <a:srgbClr val="000000"/>
                </a:solidFill>
                <a:latin typeface="Calibri (Cuerpo)"/>
                <a:cs typeface="Arial" panose="020B0604020202020204" pitchFamily="34" charset="0"/>
              </a:rPr>
              <a:t>tiene como finalidad proporcionar los elementos teórico metodológicos para el análisis de los aspectos fundamentales de demanda de transporte de pasajeros a fin de satisfacer una necesidad emergente.</a:t>
            </a:r>
          </a:p>
          <a:p>
            <a:pPr marL="45720" indent="0">
              <a:spcBef>
                <a:spcPct val="50000"/>
              </a:spcBef>
              <a:buNone/>
            </a:pPr>
            <a:endParaRPr lang="es-MX" sz="1400" b="1" dirty="0" smtClean="0">
              <a:solidFill>
                <a:srgbClr val="000000"/>
              </a:solidFill>
              <a:latin typeface="Calibri (Cuerpo)"/>
              <a:cs typeface="Arial" panose="020B0604020202020204" pitchFamily="34" charset="0"/>
            </a:endParaRPr>
          </a:p>
          <a:p>
            <a:pPr marL="45720" indent="0">
              <a:spcBef>
                <a:spcPct val="50000"/>
              </a:spcBef>
              <a:buNone/>
            </a:pPr>
            <a:r>
              <a:rPr lang="es-MX" sz="1600" b="1" dirty="0" smtClean="0">
                <a:solidFill>
                  <a:srgbClr val="000000"/>
                </a:solidFill>
                <a:latin typeface="Calibri (Cuerpo)"/>
                <a:cs typeface="Arial" panose="020B0604020202020204" pitchFamily="34" charset="0"/>
              </a:rPr>
              <a:t>PROPÓSITO </a:t>
            </a:r>
            <a:r>
              <a:rPr lang="es-MX" sz="1600" b="1" dirty="0">
                <a:solidFill>
                  <a:srgbClr val="000000"/>
                </a:solidFill>
                <a:latin typeface="Calibri (Cuerpo)"/>
                <a:cs typeface="Arial" panose="020B0604020202020204" pitchFamily="34" charset="0"/>
              </a:rPr>
              <a:t>GENERAL</a:t>
            </a:r>
          </a:p>
          <a:p>
            <a:pPr marL="45720" indent="0" algn="just">
              <a:spcBef>
                <a:spcPct val="50000"/>
              </a:spcBef>
              <a:buNone/>
            </a:pPr>
            <a:r>
              <a:rPr lang="es-MX" sz="1400" b="1" dirty="0">
                <a:solidFill>
                  <a:srgbClr val="000000"/>
                </a:solidFill>
                <a:latin typeface="Calibri (Cuerpo)"/>
                <a:cs typeface="Arial" panose="020B0604020202020204" pitchFamily="34" charset="0"/>
              </a:rPr>
              <a:t>Que el </a:t>
            </a:r>
            <a:r>
              <a:rPr lang="es-MX" sz="1400" b="1" dirty="0" smtClean="0">
                <a:solidFill>
                  <a:srgbClr val="000000"/>
                </a:solidFill>
                <a:latin typeface="Calibri (Cuerpo)"/>
                <a:cs typeface="Arial" panose="020B0604020202020204" pitchFamily="34" charset="0"/>
              </a:rPr>
              <a:t>estudiante asimile la metodología de los estudios técnicos para determinar la oferta y demanda en el transporte de pasajeros, mediante los lineamientos establecidos en la legislación, en los procesos de planificación, elementos de las políticas de transporte y los paquetes computacionales.</a:t>
            </a:r>
            <a:endParaRPr lang="es-ES" sz="1400" b="1" dirty="0">
              <a:solidFill>
                <a:srgbClr val="000000"/>
              </a:solidFill>
              <a:latin typeface="Calibri (Cuerpo)"/>
              <a:cs typeface="Arial" pitchFamily="34" charset="0"/>
            </a:endParaRPr>
          </a:p>
          <a:p>
            <a:pPr marL="45720" indent="0" algn="just">
              <a:spcBef>
                <a:spcPct val="50000"/>
              </a:spcBef>
              <a:buNone/>
            </a:pPr>
            <a:endParaRPr lang="es-ES" sz="1400" b="1" dirty="0">
              <a:solidFill>
                <a:srgbClr val="000000"/>
              </a:solidFill>
              <a:latin typeface="Calibri (Cuerpo)"/>
              <a:cs typeface="Arial" pitchFamily="34" charset="0"/>
            </a:endParaRPr>
          </a:p>
        </p:txBody>
      </p:sp>
    </p:spTree>
    <p:extLst>
      <p:ext uri="{BB962C8B-B14F-4D97-AF65-F5344CB8AC3E}">
        <p14:creationId xmlns:p14="http://schemas.microsoft.com/office/powerpoint/2010/main" val="29990510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Proceso de planificación </a:t>
            </a:r>
            <a:endParaRPr lang="es-MX" sz="3600" dirty="0">
              <a:solidFill>
                <a:srgbClr val="000000"/>
              </a:solidFill>
              <a:latin typeface="Calibri (Cuerpo)"/>
              <a:cs typeface="Arial" panose="020B0604020202020204" pitchFamily="34" charset="0"/>
            </a:endParaRPr>
          </a:p>
        </p:txBody>
      </p:sp>
      <p:sp>
        <p:nvSpPr>
          <p:cNvPr id="3" name="Rectangle 1"/>
          <p:cNvSpPr>
            <a:spLocks noChangeArrowheads="1"/>
          </p:cNvSpPr>
          <p:nvPr/>
        </p:nvSpPr>
        <p:spPr bwMode="auto">
          <a:xfrm>
            <a:off x="219813" y="1712416"/>
            <a:ext cx="7892380" cy="43088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s-MX" dirty="0">
                <a:solidFill>
                  <a:srgbClr val="000000"/>
                </a:solidFill>
                <a:latin typeface="Calibri (Cuerpo)"/>
              </a:rPr>
              <a:t>Entonces, es necesario consideran en el proceso de planeación:</a:t>
            </a:r>
          </a:p>
          <a:p>
            <a:pPr marL="457200" indent="-457200">
              <a:buFont typeface="+mj-lt"/>
              <a:buAutoNum type="arabicPeriod"/>
            </a:pPr>
            <a:r>
              <a:rPr lang="es-MX" dirty="0">
                <a:solidFill>
                  <a:srgbClr val="000000"/>
                </a:solidFill>
                <a:latin typeface="Calibri (Cuerpo)"/>
              </a:rPr>
              <a:t>La continuidad</a:t>
            </a:r>
          </a:p>
          <a:p>
            <a:pPr marL="457200" indent="-457200">
              <a:buFont typeface="+mj-lt"/>
              <a:buAutoNum type="arabicPeriod"/>
            </a:pPr>
            <a:r>
              <a:rPr lang="es-MX" dirty="0">
                <a:solidFill>
                  <a:srgbClr val="000000"/>
                </a:solidFill>
                <a:latin typeface="Calibri (Cuerpo)"/>
              </a:rPr>
              <a:t>La cooperación</a:t>
            </a:r>
          </a:p>
          <a:p>
            <a:pPr marL="457200" indent="-457200">
              <a:buFont typeface="+mj-lt"/>
              <a:buAutoNum type="arabicPeriod"/>
            </a:pPr>
            <a:r>
              <a:rPr lang="es-MX" dirty="0">
                <a:solidFill>
                  <a:srgbClr val="000000"/>
                </a:solidFill>
                <a:latin typeface="Calibri (Cuerpo)"/>
              </a:rPr>
              <a:t>La complejidad (global):</a:t>
            </a:r>
          </a:p>
          <a:p>
            <a:pPr marL="914400" lvl="1" indent="-457200">
              <a:buFont typeface="Wingdings" pitchFamily="2" charset="2"/>
              <a:buChar char="§"/>
            </a:pPr>
            <a:r>
              <a:rPr lang="es-MX" dirty="0">
                <a:solidFill>
                  <a:srgbClr val="000000"/>
                </a:solidFill>
                <a:latin typeface="Calibri (Cuerpo)"/>
              </a:rPr>
              <a:t>Factores económicos</a:t>
            </a:r>
          </a:p>
          <a:p>
            <a:pPr marL="914400" lvl="1" indent="-457200">
              <a:buFont typeface="Wingdings" pitchFamily="2" charset="2"/>
              <a:buChar char="§"/>
            </a:pPr>
            <a:r>
              <a:rPr lang="es-MX" dirty="0">
                <a:solidFill>
                  <a:srgbClr val="000000"/>
                </a:solidFill>
                <a:latin typeface="Calibri (Cuerpo)"/>
              </a:rPr>
              <a:t>Población</a:t>
            </a:r>
          </a:p>
          <a:p>
            <a:pPr marL="914400" lvl="1" indent="-457200">
              <a:buFont typeface="Wingdings" pitchFamily="2" charset="2"/>
              <a:buChar char="§"/>
            </a:pPr>
            <a:r>
              <a:rPr lang="es-MX" dirty="0">
                <a:solidFill>
                  <a:srgbClr val="000000"/>
                </a:solidFill>
                <a:latin typeface="Calibri (Cuerpo)"/>
              </a:rPr>
              <a:t>Uso del suelo</a:t>
            </a:r>
          </a:p>
          <a:p>
            <a:pPr marL="914400" lvl="1" indent="-457200">
              <a:buFont typeface="Wingdings" pitchFamily="2" charset="2"/>
              <a:buChar char="§"/>
            </a:pPr>
            <a:r>
              <a:rPr lang="es-MX" dirty="0">
                <a:solidFill>
                  <a:srgbClr val="000000"/>
                </a:solidFill>
                <a:latin typeface="Calibri (Cuerpo)"/>
              </a:rPr>
              <a:t>Rutas de viajes (líneas)</a:t>
            </a:r>
          </a:p>
          <a:p>
            <a:pPr marL="914400" lvl="1" indent="-457200">
              <a:buFont typeface="Wingdings" pitchFamily="2" charset="2"/>
              <a:buChar char="§"/>
            </a:pPr>
            <a:r>
              <a:rPr lang="es-MX" dirty="0">
                <a:solidFill>
                  <a:srgbClr val="000000"/>
                </a:solidFill>
                <a:latin typeface="Calibri (Cuerpo)"/>
              </a:rPr>
              <a:t>Instalaciones de transporte existentes</a:t>
            </a:r>
          </a:p>
          <a:p>
            <a:pPr marL="914400" lvl="1" indent="-457200">
              <a:buFont typeface="Wingdings" pitchFamily="2" charset="2"/>
              <a:buChar char="§"/>
            </a:pPr>
            <a:r>
              <a:rPr lang="es-MX" dirty="0">
                <a:solidFill>
                  <a:srgbClr val="000000"/>
                </a:solidFill>
                <a:latin typeface="Calibri (Cuerpo)"/>
              </a:rPr>
              <a:t>Terminales y puntos de transferencia</a:t>
            </a:r>
          </a:p>
          <a:p>
            <a:pPr marL="914400" lvl="1" indent="-457200">
              <a:buFont typeface="Wingdings" pitchFamily="2" charset="2"/>
              <a:buChar char="§"/>
            </a:pPr>
            <a:r>
              <a:rPr lang="es-MX" dirty="0">
                <a:solidFill>
                  <a:srgbClr val="000000"/>
                </a:solidFill>
                <a:latin typeface="Calibri (Cuerpo)"/>
              </a:rPr>
              <a:t>Control de tráfico</a:t>
            </a:r>
          </a:p>
          <a:p>
            <a:pPr marL="914400" lvl="1" indent="-457200">
              <a:buFont typeface="Wingdings" pitchFamily="2" charset="2"/>
              <a:buChar char="§"/>
            </a:pPr>
            <a:r>
              <a:rPr lang="es-MX" dirty="0">
                <a:solidFill>
                  <a:srgbClr val="000000"/>
                </a:solidFill>
                <a:latin typeface="Calibri (Cuerpo)"/>
              </a:rPr>
              <a:t>Regulación, reglamentes </a:t>
            </a:r>
          </a:p>
          <a:p>
            <a:pPr marL="914400" lvl="1" indent="-457200">
              <a:buFont typeface="Wingdings" pitchFamily="2" charset="2"/>
              <a:buChar char="§"/>
            </a:pPr>
            <a:r>
              <a:rPr lang="es-MX" dirty="0">
                <a:solidFill>
                  <a:srgbClr val="000000"/>
                </a:solidFill>
                <a:latin typeface="Calibri (Cuerpo)"/>
              </a:rPr>
              <a:t>Recursos financieros</a:t>
            </a:r>
          </a:p>
          <a:p>
            <a:pPr marL="914400" lvl="1" indent="-457200">
              <a:buFont typeface="Wingdings" pitchFamily="2" charset="2"/>
              <a:buChar char="§"/>
            </a:pPr>
            <a:r>
              <a:rPr lang="es-MX" dirty="0">
                <a:solidFill>
                  <a:srgbClr val="000000"/>
                </a:solidFill>
                <a:latin typeface="Calibri (Cuerpo)"/>
              </a:rPr>
              <a:t>Factores cualitativos.</a:t>
            </a:r>
          </a:p>
          <a:p>
            <a:pPr marL="514350" indent="-514350">
              <a:buFont typeface="+mj-lt"/>
              <a:buAutoNum type="romanUcPeriod"/>
            </a:pPr>
            <a:endParaRPr lang="es-MX" sz="2200" dirty="0"/>
          </a:p>
        </p:txBody>
      </p:sp>
    </p:spTree>
    <p:extLst>
      <p:ext uri="{BB962C8B-B14F-4D97-AF65-F5344CB8AC3E}">
        <p14:creationId xmlns:p14="http://schemas.microsoft.com/office/powerpoint/2010/main" val="32977186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a:solidFill>
                  <a:srgbClr val="000000"/>
                </a:solidFill>
                <a:latin typeface="Calibri (Cuerpo)"/>
                <a:cs typeface="Arial" panose="020B0604020202020204" pitchFamily="34" charset="0"/>
              </a:rPr>
              <a:t>Proceso de </a:t>
            </a:r>
            <a:r>
              <a:rPr lang="es-MX" sz="3600" dirty="0" smtClean="0">
                <a:solidFill>
                  <a:srgbClr val="000000"/>
                </a:solidFill>
                <a:latin typeface="Calibri (Cuerpo)"/>
                <a:cs typeface="Arial" panose="020B0604020202020204" pitchFamily="34" charset="0"/>
              </a:rPr>
              <a:t>planificación</a:t>
            </a:r>
            <a:endParaRPr lang="es-MX" sz="3600" dirty="0">
              <a:solidFill>
                <a:srgbClr val="000000"/>
              </a:solidFill>
              <a:latin typeface="Calibri (Cuerpo)"/>
              <a:cs typeface="Arial" panose="020B0604020202020204" pitchFamily="34" charset="0"/>
            </a:endParaRPr>
          </a:p>
        </p:txBody>
      </p:sp>
      <p:sp>
        <p:nvSpPr>
          <p:cNvPr id="2" name="1 Rectángulo"/>
          <p:cNvSpPr/>
          <p:nvPr/>
        </p:nvSpPr>
        <p:spPr>
          <a:xfrm>
            <a:off x="467544" y="1844824"/>
            <a:ext cx="8064896" cy="4247317"/>
          </a:xfrm>
          <a:prstGeom prst="rect">
            <a:avLst/>
          </a:prstGeom>
        </p:spPr>
        <p:txBody>
          <a:bodyPr wrap="square">
            <a:spAutoFit/>
          </a:bodyPr>
          <a:lstStyle/>
          <a:p>
            <a:r>
              <a:rPr lang="es-MX" b="1" dirty="0">
                <a:solidFill>
                  <a:srgbClr val="000000"/>
                </a:solidFill>
                <a:latin typeface="Calibri (Cuerpo)"/>
              </a:rPr>
              <a:t>Movilidad:</a:t>
            </a:r>
          </a:p>
          <a:p>
            <a:r>
              <a:rPr lang="es-MX" dirty="0">
                <a:solidFill>
                  <a:srgbClr val="000000"/>
                </a:solidFill>
                <a:latin typeface="Calibri (Cuerpo)"/>
              </a:rPr>
              <a:t>Capacidad de moverse o de recibir movimiento</a:t>
            </a:r>
          </a:p>
          <a:p>
            <a:pPr marL="457200" indent="-457200">
              <a:buFont typeface="+mj-lt"/>
              <a:buAutoNum type="arabicPeriod"/>
            </a:pPr>
            <a:endParaRPr lang="es-MX" dirty="0">
              <a:solidFill>
                <a:srgbClr val="000000"/>
              </a:solidFill>
              <a:latin typeface="Calibri (Cuerpo)"/>
            </a:endParaRPr>
          </a:p>
          <a:p>
            <a:r>
              <a:rPr lang="es-MX" b="1" dirty="0">
                <a:solidFill>
                  <a:srgbClr val="000000"/>
                </a:solidFill>
                <a:latin typeface="Calibri (Cuerpo)"/>
              </a:rPr>
              <a:t>Movilidad urbana:</a:t>
            </a:r>
          </a:p>
          <a:p>
            <a:pPr marL="457200" indent="-457200">
              <a:buFont typeface="Wingdings" panose="05000000000000000000" pitchFamily="2" charset="2"/>
              <a:buChar char="§"/>
            </a:pPr>
            <a:r>
              <a:rPr lang="es-MX" dirty="0">
                <a:solidFill>
                  <a:srgbClr val="000000"/>
                </a:solidFill>
                <a:latin typeface="Calibri (Cuerpo)"/>
              </a:rPr>
              <a:t>Capacidad y/o posibilidad de moverse en la ciudad.</a:t>
            </a:r>
          </a:p>
          <a:p>
            <a:pPr marL="457200" indent="-457200">
              <a:buFont typeface="Wingdings" panose="05000000000000000000" pitchFamily="2" charset="2"/>
              <a:buChar char="§"/>
            </a:pPr>
            <a:r>
              <a:rPr lang="es-MX" dirty="0">
                <a:solidFill>
                  <a:srgbClr val="000000"/>
                </a:solidFill>
                <a:latin typeface="Calibri (Cuerpo)"/>
              </a:rPr>
              <a:t>Necesidad básica de las personas que implique un esfuerzo en los desplazamientos –para acceder a bienes o servicios- que no repercuten “negativamente” en la calidad de vida de los ciudadanos.</a:t>
            </a:r>
          </a:p>
          <a:p>
            <a:pPr marL="457200" indent="-457200">
              <a:buFont typeface="Wingdings" panose="05000000000000000000" pitchFamily="2" charset="2"/>
              <a:buChar char="§"/>
            </a:pPr>
            <a:endParaRPr lang="es-MX" dirty="0">
              <a:solidFill>
                <a:srgbClr val="000000"/>
              </a:solidFill>
              <a:latin typeface="Calibri (Cuerpo)"/>
            </a:endParaRPr>
          </a:p>
          <a:p>
            <a:endParaRPr lang="es-MX" dirty="0" smtClean="0">
              <a:solidFill>
                <a:srgbClr val="000000"/>
              </a:solidFill>
              <a:latin typeface="Calibri (Cuerpo)"/>
            </a:endParaRPr>
          </a:p>
          <a:p>
            <a:endParaRPr lang="es-MX" dirty="0">
              <a:solidFill>
                <a:srgbClr val="000000"/>
              </a:solidFill>
              <a:latin typeface="Calibri (Cuerpo)"/>
            </a:endParaRPr>
          </a:p>
          <a:p>
            <a:r>
              <a:rPr lang="es-MX" dirty="0" smtClean="0">
                <a:solidFill>
                  <a:srgbClr val="000000"/>
                </a:solidFill>
                <a:latin typeface="Calibri (Cuerpo)"/>
              </a:rPr>
              <a:t>La </a:t>
            </a:r>
            <a:r>
              <a:rPr lang="es-MX" b="1" dirty="0">
                <a:solidFill>
                  <a:srgbClr val="0000FF"/>
                </a:solidFill>
                <a:latin typeface="Calibri (Cuerpo)"/>
              </a:rPr>
              <a:t>movilida</a:t>
            </a:r>
            <a:r>
              <a:rPr lang="es-MX" dirty="0">
                <a:solidFill>
                  <a:srgbClr val="000000"/>
                </a:solidFill>
                <a:latin typeface="Calibri (Cuerpo)"/>
              </a:rPr>
              <a:t>d es un tópico amplio y complejo, que puede ser interpretado desde ópticas distintas, y al que se le dan significados y se asocian valores diferentes.</a:t>
            </a:r>
          </a:p>
          <a:p>
            <a:pPr marL="457200" indent="-457200">
              <a:buFont typeface="+mj-lt"/>
              <a:buAutoNum type="arabicPeriod"/>
            </a:pPr>
            <a:endParaRPr lang="es-MX" dirty="0">
              <a:solidFill>
                <a:srgbClr val="000000"/>
              </a:solidFill>
              <a:latin typeface="Calibri (Cuerpo)"/>
            </a:endParaRPr>
          </a:p>
        </p:txBody>
      </p:sp>
    </p:spTree>
    <p:extLst>
      <p:ext uri="{BB962C8B-B14F-4D97-AF65-F5344CB8AC3E}">
        <p14:creationId xmlns:p14="http://schemas.microsoft.com/office/powerpoint/2010/main" val="9486712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a:solidFill>
                  <a:srgbClr val="000000"/>
                </a:solidFill>
                <a:latin typeface="Calibri (Cuerpo)"/>
                <a:cs typeface="Arial" panose="020B0604020202020204" pitchFamily="34" charset="0"/>
              </a:rPr>
              <a:t>Proceso de planificación </a:t>
            </a:r>
          </a:p>
        </p:txBody>
      </p:sp>
      <p:sp>
        <p:nvSpPr>
          <p:cNvPr id="3" name="2 Rectángulo"/>
          <p:cNvSpPr/>
          <p:nvPr/>
        </p:nvSpPr>
        <p:spPr>
          <a:xfrm>
            <a:off x="467544" y="1844824"/>
            <a:ext cx="8064896" cy="646331"/>
          </a:xfrm>
          <a:prstGeom prst="rect">
            <a:avLst/>
          </a:prstGeom>
        </p:spPr>
        <p:txBody>
          <a:bodyPr wrap="square">
            <a:spAutoFit/>
          </a:bodyPr>
          <a:lstStyle/>
          <a:p>
            <a:r>
              <a:rPr lang="es-MX" b="1" dirty="0" smtClean="0">
                <a:solidFill>
                  <a:srgbClr val="000000"/>
                </a:solidFill>
                <a:latin typeface="Calibri (Cuerpo)"/>
              </a:rPr>
              <a:t>Enfoques de la accesibilidad</a:t>
            </a:r>
            <a:endParaRPr lang="es-MX" dirty="0">
              <a:solidFill>
                <a:srgbClr val="000000"/>
              </a:solidFill>
              <a:latin typeface="Calibri (Cuerpo)"/>
            </a:endParaRPr>
          </a:p>
          <a:p>
            <a:pPr marL="457200" indent="-457200">
              <a:buFont typeface="+mj-lt"/>
              <a:buAutoNum type="arabicPeriod"/>
            </a:pPr>
            <a:endParaRPr lang="es-MX" dirty="0">
              <a:solidFill>
                <a:srgbClr val="000000"/>
              </a:solidFill>
              <a:latin typeface="Calibri (Cuerpo)"/>
            </a:endParaRPr>
          </a:p>
        </p:txBody>
      </p:sp>
      <p:graphicFrame>
        <p:nvGraphicFramePr>
          <p:cNvPr id="4" name="3 Tabla"/>
          <p:cNvGraphicFramePr>
            <a:graphicFrameLocks noGrp="1"/>
          </p:cNvGraphicFramePr>
          <p:nvPr>
            <p:extLst>
              <p:ext uri="{D42A27DB-BD31-4B8C-83A1-F6EECF244321}">
                <p14:modId xmlns:p14="http://schemas.microsoft.com/office/powerpoint/2010/main" val="2264642770"/>
              </p:ext>
            </p:extLst>
          </p:nvPr>
        </p:nvGraphicFramePr>
        <p:xfrm>
          <a:off x="452284" y="2491155"/>
          <a:ext cx="8072493" cy="3929090"/>
        </p:xfrm>
        <a:graphic>
          <a:graphicData uri="http://schemas.openxmlformats.org/drawingml/2006/table">
            <a:tbl>
              <a:tblPr firstRow="1" bandRow="1">
                <a:tableStyleId>{F5AB1C69-6EDB-4FF4-983F-18BD219EF322}</a:tableStyleId>
              </a:tblPr>
              <a:tblGrid>
                <a:gridCol w="2402527"/>
                <a:gridCol w="2834983"/>
                <a:gridCol w="2834983"/>
              </a:tblGrid>
              <a:tr h="1964545">
                <a:tc>
                  <a:txBody>
                    <a:bodyPr/>
                    <a:lstStyle/>
                    <a:p>
                      <a:r>
                        <a:rPr lang="es-MX" b="0" dirty="0" smtClean="0">
                          <a:solidFill>
                            <a:srgbClr val="000000"/>
                          </a:solidFill>
                          <a:latin typeface="Calibri" panose="020F0502020204030204" pitchFamily="34" charset="0"/>
                        </a:rPr>
                        <a:t>Con facilidad</a:t>
                      </a:r>
                      <a:r>
                        <a:rPr lang="es-MX" b="0" baseline="0" dirty="0" smtClean="0">
                          <a:solidFill>
                            <a:srgbClr val="000000"/>
                          </a:solidFill>
                          <a:latin typeface="Calibri" panose="020F0502020204030204" pitchFamily="34" charset="0"/>
                        </a:rPr>
                        <a:t> de </a:t>
                      </a:r>
                      <a:r>
                        <a:rPr lang="es-MX" b="0" baseline="0" dirty="0" smtClean="0">
                          <a:solidFill>
                            <a:srgbClr val="0000FF"/>
                          </a:solidFill>
                          <a:latin typeface="Calibri" panose="020F0502020204030204" pitchFamily="34" charset="0"/>
                        </a:rPr>
                        <a:t>desplazamiento</a:t>
                      </a:r>
                      <a:endParaRPr lang="es-MX" b="0" dirty="0">
                        <a:solidFill>
                          <a:srgbClr val="0000FF"/>
                        </a:solidFill>
                        <a:latin typeface="Calibri" panose="020F0502020204030204" pitchFamily="34" charset="0"/>
                      </a:endParaRPr>
                    </a:p>
                  </a:txBody>
                  <a:tcPr/>
                </a:tc>
                <a:tc>
                  <a:txBody>
                    <a:bodyPr/>
                    <a:lstStyle/>
                    <a:p>
                      <a:r>
                        <a:rPr lang="es-MX" b="0" dirty="0" smtClean="0">
                          <a:solidFill>
                            <a:srgbClr val="000000"/>
                          </a:solidFill>
                          <a:latin typeface="Calibri" panose="020F0502020204030204" pitchFamily="34" charset="0"/>
                        </a:rPr>
                        <a:t>Un lugar es más accesible cuanto</a:t>
                      </a:r>
                      <a:r>
                        <a:rPr lang="es-MX" b="0" baseline="0" dirty="0" smtClean="0">
                          <a:solidFill>
                            <a:srgbClr val="000000"/>
                          </a:solidFill>
                          <a:latin typeface="Calibri" panose="020F0502020204030204" pitchFamily="34" charset="0"/>
                        </a:rPr>
                        <a:t> más eficiente sean las infraestructuras y sistemas de transporte para desplazarse hasta él.</a:t>
                      </a:r>
                      <a:endParaRPr lang="es-MX" b="0" dirty="0">
                        <a:solidFill>
                          <a:srgbClr val="000000"/>
                        </a:solidFill>
                        <a:latin typeface="Calibri" panose="020F0502020204030204" pitchFamily="34" charset="0"/>
                      </a:endParaRPr>
                    </a:p>
                  </a:txBody>
                  <a:tcPr/>
                </a:tc>
                <a:tc>
                  <a:txBody>
                    <a:bodyPr/>
                    <a:lstStyle/>
                    <a:p>
                      <a:r>
                        <a:rPr lang="es-MX" b="0" dirty="0" smtClean="0">
                          <a:solidFill>
                            <a:srgbClr val="000000"/>
                          </a:solidFill>
                          <a:latin typeface="Calibri" panose="020F0502020204030204" pitchFamily="34" charset="0"/>
                        </a:rPr>
                        <a:t>Reforzar</a:t>
                      </a:r>
                      <a:r>
                        <a:rPr lang="es-MX" b="0" baseline="0" dirty="0" smtClean="0">
                          <a:solidFill>
                            <a:srgbClr val="000000"/>
                          </a:solidFill>
                          <a:latin typeface="Calibri" panose="020F0502020204030204" pitchFamily="34" charset="0"/>
                        </a:rPr>
                        <a:t> continuamente la infraestructura y el sistema de transporte (producción, congestión, contaminación…)</a:t>
                      </a:r>
                      <a:endParaRPr lang="es-MX" b="0" dirty="0">
                        <a:solidFill>
                          <a:srgbClr val="000000"/>
                        </a:solidFill>
                        <a:latin typeface="Calibri" panose="020F0502020204030204" pitchFamily="34" charset="0"/>
                      </a:endParaRPr>
                    </a:p>
                  </a:txBody>
                  <a:tcPr/>
                </a:tc>
              </a:tr>
              <a:tr h="1964545">
                <a:tc>
                  <a:txBody>
                    <a:bodyPr/>
                    <a:lstStyle/>
                    <a:p>
                      <a:r>
                        <a:rPr lang="es-MX" b="0" dirty="0" smtClean="0">
                          <a:solidFill>
                            <a:srgbClr val="000000"/>
                          </a:solidFill>
                          <a:latin typeface="Calibri" panose="020F0502020204030204" pitchFamily="34" charset="0"/>
                        </a:rPr>
                        <a:t>Con</a:t>
                      </a:r>
                      <a:r>
                        <a:rPr lang="es-MX" b="0" baseline="0" dirty="0" smtClean="0">
                          <a:solidFill>
                            <a:srgbClr val="000000"/>
                          </a:solidFill>
                          <a:latin typeface="Calibri" panose="020F0502020204030204" pitchFamily="34" charset="0"/>
                        </a:rPr>
                        <a:t> </a:t>
                      </a:r>
                      <a:r>
                        <a:rPr lang="es-MX" b="0" baseline="0" dirty="0" smtClean="0">
                          <a:solidFill>
                            <a:srgbClr val="0000FF"/>
                          </a:solidFill>
                          <a:latin typeface="Calibri" panose="020F0502020204030204" pitchFamily="34" charset="0"/>
                        </a:rPr>
                        <a:t>proximidad </a:t>
                      </a:r>
                    </a:p>
                    <a:p>
                      <a:r>
                        <a:rPr lang="es-MX" b="0" baseline="0" dirty="0" smtClean="0">
                          <a:solidFill>
                            <a:srgbClr val="000000"/>
                          </a:solidFill>
                          <a:latin typeface="Calibri" panose="020F0502020204030204" pitchFamily="34" charset="0"/>
                        </a:rPr>
                        <a:t>(espacial o geográfico)</a:t>
                      </a:r>
                      <a:endParaRPr lang="es-MX" b="0" dirty="0">
                        <a:solidFill>
                          <a:srgbClr val="000000"/>
                        </a:solidFill>
                        <a:latin typeface="Calibri" panose="020F0502020204030204" pitchFamily="34" charset="0"/>
                      </a:endParaRPr>
                    </a:p>
                  </a:txBody>
                  <a:tcPr/>
                </a:tc>
                <a:tc>
                  <a:txBody>
                    <a:bodyPr/>
                    <a:lstStyle/>
                    <a:p>
                      <a:r>
                        <a:rPr lang="es-MX" b="0" dirty="0" smtClean="0">
                          <a:solidFill>
                            <a:srgbClr val="000000"/>
                          </a:solidFill>
                          <a:latin typeface="Calibri" panose="020F0502020204030204" pitchFamily="34" charset="0"/>
                        </a:rPr>
                        <a:t>Una necesidad</a:t>
                      </a:r>
                      <a:r>
                        <a:rPr lang="es-MX" b="0" baseline="0" dirty="0" smtClean="0">
                          <a:solidFill>
                            <a:srgbClr val="000000"/>
                          </a:solidFill>
                          <a:latin typeface="Calibri" panose="020F0502020204030204" pitchFamily="34" charset="0"/>
                        </a:rPr>
                        <a:t> o deseo son tanto más accesibles cuanto menor y más autónomo pueda ser el desplazamiento.</a:t>
                      </a:r>
                      <a:endParaRPr lang="es-MX" b="0" dirty="0">
                        <a:solidFill>
                          <a:srgbClr val="000000"/>
                        </a:solidFill>
                        <a:latin typeface="Calibri" panose="020F0502020204030204" pitchFamily="34" charset="0"/>
                      </a:endParaRPr>
                    </a:p>
                  </a:txBody>
                  <a:tcPr/>
                </a:tc>
                <a:tc>
                  <a:txBody>
                    <a:bodyPr/>
                    <a:lstStyle/>
                    <a:p>
                      <a:r>
                        <a:rPr lang="es-MX" b="0" dirty="0" smtClean="0">
                          <a:solidFill>
                            <a:srgbClr val="000000"/>
                          </a:solidFill>
                          <a:latin typeface="Calibri" panose="020F0502020204030204" pitchFamily="34" charset="0"/>
                        </a:rPr>
                        <a:t>Reducir</a:t>
                      </a:r>
                      <a:r>
                        <a:rPr lang="es-MX" b="0" baseline="0" dirty="0" smtClean="0">
                          <a:solidFill>
                            <a:srgbClr val="000000"/>
                          </a:solidFill>
                          <a:latin typeface="Calibri" panose="020F0502020204030204" pitchFamily="34" charset="0"/>
                        </a:rPr>
                        <a:t> las necesidades de desplazamiento</a:t>
                      </a:r>
                      <a:endParaRPr lang="es-MX" b="0" dirty="0">
                        <a:solidFill>
                          <a:srgbClr val="000000"/>
                        </a:solidFill>
                        <a:latin typeface="Calibri" panose="020F0502020204030204" pitchFamily="34" charset="0"/>
                      </a:endParaRPr>
                    </a:p>
                  </a:txBody>
                  <a:tcPr/>
                </a:tc>
              </a:tr>
            </a:tbl>
          </a:graphicData>
        </a:graphic>
      </p:graphicFrame>
    </p:spTree>
    <p:extLst>
      <p:ext uri="{BB962C8B-B14F-4D97-AF65-F5344CB8AC3E}">
        <p14:creationId xmlns:p14="http://schemas.microsoft.com/office/powerpoint/2010/main" val="36414110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a:solidFill>
                  <a:srgbClr val="000000"/>
                </a:solidFill>
                <a:latin typeface="Calibri (Cuerpo)"/>
                <a:cs typeface="Arial" panose="020B0604020202020204" pitchFamily="34" charset="0"/>
              </a:rPr>
              <a:t>Proceso de planificación </a:t>
            </a:r>
          </a:p>
        </p:txBody>
      </p:sp>
      <p:sp>
        <p:nvSpPr>
          <p:cNvPr id="3" name="Rectangle 2"/>
          <p:cNvSpPr txBox="1">
            <a:spLocks noChangeArrowheads="1"/>
          </p:cNvSpPr>
          <p:nvPr/>
        </p:nvSpPr>
        <p:spPr bwMode="auto">
          <a:xfrm>
            <a:off x="251520" y="1866771"/>
            <a:ext cx="8509534"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just" eaLnBrk="1" hangingPunct="1"/>
            <a:r>
              <a:rPr lang="es-MX" dirty="0">
                <a:solidFill>
                  <a:srgbClr val="000000"/>
                </a:solidFill>
                <a:latin typeface="Calibri (Cuerpo)"/>
              </a:rPr>
              <a:t>Niveles de decisión en el transporte público</a:t>
            </a:r>
          </a:p>
          <a:p>
            <a:pPr algn="just" eaLnBrk="1" hangingPunct="1"/>
            <a:endParaRPr lang="es-MX" dirty="0" smtClean="0">
              <a:solidFill>
                <a:srgbClr val="000000"/>
              </a:solidFill>
              <a:latin typeface="Calibri" panose="020F0502020204030204" pitchFamily="34" charset="0"/>
            </a:endParaRPr>
          </a:p>
        </p:txBody>
      </p:sp>
      <p:sp>
        <p:nvSpPr>
          <p:cNvPr id="4" name="Rectangle 2"/>
          <p:cNvSpPr txBox="1">
            <a:spLocks noChangeArrowheads="1"/>
          </p:cNvSpPr>
          <p:nvPr/>
        </p:nvSpPr>
        <p:spPr bwMode="auto">
          <a:xfrm>
            <a:off x="3527378" y="2946328"/>
            <a:ext cx="3910587" cy="576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just" eaLnBrk="1" hangingPunct="1"/>
            <a:r>
              <a:rPr lang="es-MX" b="0" dirty="0" smtClean="0">
                <a:solidFill>
                  <a:srgbClr val="000000"/>
                </a:solidFill>
              </a:rPr>
              <a:t>Definición características del servicio</a:t>
            </a:r>
            <a:endParaRPr lang="es-MX" b="0" dirty="0">
              <a:solidFill>
                <a:srgbClr val="000000"/>
              </a:solidFill>
              <a:effectLst>
                <a:outerShdw blurRad="38100" dist="38100" dir="2700000" algn="tl">
                  <a:srgbClr val="000000">
                    <a:alpha val="43137"/>
                  </a:srgbClr>
                </a:outerShdw>
              </a:effectLst>
            </a:endParaRPr>
          </a:p>
        </p:txBody>
      </p:sp>
      <p:sp>
        <p:nvSpPr>
          <p:cNvPr id="6" name="Rectangle 2"/>
          <p:cNvSpPr txBox="1">
            <a:spLocks noChangeArrowheads="1"/>
          </p:cNvSpPr>
          <p:nvPr/>
        </p:nvSpPr>
        <p:spPr bwMode="auto">
          <a:xfrm>
            <a:off x="4391474" y="4098456"/>
            <a:ext cx="4573016" cy="576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just" eaLnBrk="1" hangingPunct="1"/>
            <a:r>
              <a:rPr lang="es-MX" b="0" dirty="0" smtClean="0">
                <a:solidFill>
                  <a:srgbClr val="000000"/>
                </a:solidFill>
              </a:rPr>
              <a:t>¿Quién?, ¿cuántos?, ¿cómo?</a:t>
            </a:r>
          </a:p>
          <a:p>
            <a:pPr algn="just" eaLnBrk="1" hangingPunct="1"/>
            <a:r>
              <a:rPr lang="es-MX" b="0" dirty="0" smtClean="0">
                <a:solidFill>
                  <a:srgbClr val="000000"/>
                </a:solidFill>
              </a:rPr>
              <a:t>Implementación del servicio</a:t>
            </a:r>
          </a:p>
        </p:txBody>
      </p:sp>
      <p:sp>
        <p:nvSpPr>
          <p:cNvPr id="7" name="Rectangle 2"/>
          <p:cNvSpPr txBox="1">
            <a:spLocks noChangeArrowheads="1"/>
          </p:cNvSpPr>
          <p:nvPr/>
        </p:nvSpPr>
        <p:spPr bwMode="auto">
          <a:xfrm>
            <a:off x="5111554" y="5228740"/>
            <a:ext cx="4212974" cy="597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just" eaLnBrk="1" hangingPunct="1"/>
            <a:r>
              <a:rPr lang="es-MX" b="0" dirty="0" smtClean="0">
                <a:solidFill>
                  <a:srgbClr val="000000"/>
                </a:solidFill>
              </a:rPr>
              <a:t>¿Qué queremos alcanzar?</a:t>
            </a:r>
          </a:p>
          <a:p>
            <a:pPr algn="just" eaLnBrk="1" hangingPunct="1"/>
            <a:r>
              <a:rPr lang="es-MX" b="0" dirty="0" smtClean="0">
                <a:solidFill>
                  <a:srgbClr val="000000"/>
                </a:solidFill>
              </a:rPr>
              <a:t>Las políticas del transporte</a:t>
            </a:r>
          </a:p>
        </p:txBody>
      </p:sp>
      <p:grpSp>
        <p:nvGrpSpPr>
          <p:cNvPr id="8" name="7 Grupo"/>
          <p:cNvGrpSpPr/>
          <p:nvPr/>
        </p:nvGrpSpPr>
        <p:grpSpPr>
          <a:xfrm>
            <a:off x="1926585" y="2605360"/>
            <a:ext cx="1844512" cy="1258656"/>
            <a:chOff x="1844512" y="27186"/>
            <a:chExt cx="1844512" cy="1258656"/>
          </a:xfrm>
        </p:grpSpPr>
        <p:sp>
          <p:nvSpPr>
            <p:cNvPr id="9" name="8 Trapecio"/>
            <p:cNvSpPr/>
            <p:nvPr/>
          </p:nvSpPr>
          <p:spPr>
            <a:xfrm>
              <a:off x="1844512" y="27186"/>
              <a:ext cx="1844512" cy="1258656"/>
            </a:xfrm>
            <a:prstGeom prst="trapezoid">
              <a:avLst>
                <a:gd name="adj" fmla="val 73273"/>
              </a:avLst>
            </a:prstGeom>
          </p:spPr>
          <p:style>
            <a:lnRef idx="2">
              <a:schemeClr val="lt1">
                <a:hueOff val="0"/>
                <a:satOff val="0"/>
                <a:lumOff val="0"/>
                <a:alphaOff val="0"/>
              </a:schemeClr>
            </a:lnRef>
            <a:fillRef idx="1">
              <a:schemeClr val="accent3">
                <a:alpha val="90000"/>
                <a:hueOff val="0"/>
                <a:satOff val="0"/>
                <a:lumOff val="0"/>
                <a:alphaOff val="0"/>
              </a:schemeClr>
            </a:fillRef>
            <a:effectRef idx="0">
              <a:schemeClr val="accent3">
                <a:alpha val="90000"/>
                <a:hueOff val="0"/>
                <a:satOff val="0"/>
                <a:lumOff val="0"/>
                <a:alphaOff val="0"/>
              </a:schemeClr>
            </a:effectRef>
            <a:fontRef idx="minor">
              <a:schemeClr val="lt1"/>
            </a:fontRef>
          </p:style>
        </p:sp>
        <p:sp>
          <p:nvSpPr>
            <p:cNvPr id="10" name="Trapecio 4"/>
            <p:cNvSpPr/>
            <p:nvPr/>
          </p:nvSpPr>
          <p:spPr>
            <a:xfrm>
              <a:off x="1844512" y="27186"/>
              <a:ext cx="1844512" cy="12586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s-MX" kern="1200" dirty="0" smtClean="0">
                <a:solidFill>
                  <a:srgbClr val="000000"/>
                </a:solidFill>
              </a:endParaRPr>
            </a:p>
            <a:p>
              <a:pPr lvl="0" algn="ctr" defTabSz="1066800">
                <a:lnSpc>
                  <a:spcPct val="90000"/>
                </a:lnSpc>
                <a:spcBef>
                  <a:spcPct val="0"/>
                </a:spcBef>
                <a:spcAft>
                  <a:spcPct val="35000"/>
                </a:spcAft>
              </a:pPr>
              <a:endParaRPr lang="es-MX" kern="1200" dirty="0" smtClean="0">
                <a:solidFill>
                  <a:srgbClr val="000000"/>
                </a:solidFill>
              </a:endParaRPr>
            </a:p>
            <a:p>
              <a:pPr lvl="0" algn="ctr" defTabSz="1066800">
                <a:lnSpc>
                  <a:spcPct val="90000"/>
                </a:lnSpc>
                <a:spcBef>
                  <a:spcPct val="0"/>
                </a:spcBef>
                <a:spcAft>
                  <a:spcPct val="35000"/>
                </a:spcAft>
              </a:pPr>
              <a:r>
                <a:rPr lang="es-MX" kern="1200" dirty="0" smtClean="0">
                  <a:solidFill>
                    <a:srgbClr val="000000"/>
                  </a:solidFill>
                </a:rPr>
                <a:t>Operativo</a:t>
              </a:r>
              <a:endParaRPr lang="es-MX" sz="1600" kern="1200" dirty="0">
                <a:solidFill>
                  <a:srgbClr val="000000"/>
                </a:solidFill>
              </a:endParaRPr>
            </a:p>
          </p:txBody>
        </p:sp>
      </p:grpSp>
      <p:grpSp>
        <p:nvGrpSpPr>
          <p:cNvPr id="11" name="10 Grupo"/>
          <p:cNvGrpSpPr/>
          <p:nvPr/>
        </p:nvGrpSpPr>
        <p:grpSpPr>
          <a:xfrm>
            <a:off x="1004328" y="3864016"/>
            <a:ext cx="3689025" cy="1258656"/>
            <a:chOff x="922256" y="1258655"/>
            <a:chExt cx="3689025" cy="1258656"/>
          </a:xfrm>
        </p:grpSpPr>
        <p:sp>
          <p:nvSpPr>
            <p:cNvPr id="12" name="11 Trapecio"/>
            <p:cNvSpPr/>
            <p:nvPr/>
          </p:nvSpPr>
          <p:spPr>
            <a:xfrm>
              <a:off x="922256" y="1258655"/>
              <a:ext cx="3689025" cy="1258656"/>
            </a:xfrm>
            <a:prstGeom prst="trapezoid">
              <a:avLst>
                <a:gd name="adj" fmla="val 73273"/>
              </a:avLst>
            </a:prstGeom>
          </p:spPr>
          <p:style>
            <a:lnRef idx="2">
              <a:schemeClr val="lt1">
                <a:hueOff val="0"/>
                <a:satOff val="0"/>
                <a:lumOff val="0"/>
                <a:alphaOff val="0"/>
              </a:schemeClr>
            </a:lnRef>
            <a:fillRef idx="1">
              <a:schemeClr val="accent3">
                <a:alpha val="90000"/>
                <a:hueOff val="0"/>
                <a:satOff val="0"/>
                <a:lumOff val="0"/>
                <a:alphaOff val="-20000"/>
              </a:schemeClr>
            </a:fillRef>
            <a:effectRef idx="0">
              <a:schemeClr val="accent3">
                <a:alpha val="90000"/>
                <a:hueOff val="0"/>
                <a:satOff val="0"/>
                <a:lumOff val="0"/>
                <a:alphaOff val="-20000"/>
              </a:schemeClr>
            </a:effectRef>
            <a:fontRef idx="minor">
              <a:schemeClr val="lt1"/>
            </a:fontRef>
          </p:style>
        </p:sp>
        <p:sp>
          <p:nvSpPr>
            <p:cNvPr id="13" name="Trapecio 4"/>
            <p:cNvSpPr/>
            <p:nvPr/>
          </p:nvSpPr>
          <p:spPr>
            <a:xfrm>
              <a:off x="1567835" y="1258655"/>
              <a:ext cx="2397866" cy="12586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kern="1200" dirty="0" smtClean="0">
                  <a:solidFill>
                    <a:srgbClr val="000000"/>
                  </a:solidFill>
                </a:rPr>
                <a:t>Táctico</a:t>
              </a:r>
              <a:endParaRPr lang="es-MX" kern="1200" dirty="0">
                <a:solidFill>
                  <a:srgbClr val="000000"/>
                </a:solidFill>
              </a:endParaRPr>
            </a:p>
          </p:txBody>
        </p:sp>
      </p:grpSp>
      <p:grpSp>
        <p:nvGrpSpPr>
          <p:cNvPr id="14" name="13 Grupo"/>
          <p:cNvGrpSpPr/>
          <p:nvPr/>
        </p:nvGrpSpPr>
        <p:grpSpPr>
          <a:xfrm>
            <a:off x="82072" y="5122672"/>
            <a:ext cx="5533538" cy="1258656"/>
            <a:chOff x="0" y="2517311"/>
            <a:chExt cx="5533538" cy="1258656"/>
          </a:xfrm>
        </p:grpSpPr>
        <p:sp>
          <p:nvSpPr>
            <p:cNvPr id="15" name="14 Trapecio"/>
            <p:cNvSpPr/>
            <p:nvPr/>
          </p:nvSpPr>
          <p:spPr>
            <a:xfrm>
              <a:off x="0" y="2517311"/>
              <a:ext cx="5533538" cy="1258656"/>
            </a:xfrm>
            <a:prstGeom prst="trapezoid">
              <a:avLst>
                <a:gd name="adj" fmla="val 73273"/>
              </a:avLst>
            </a:prstGeom>
          </p:spPr>
          <p:style>
            <a:lnRef idx="2">
              <a:schemeClr val="lt1">
                <a:hueOff val="0"/>
                <a:satOff val="0"/>
                <a:lumOff val="0"/>
                <a:alphaOff val="0"/>
              </a:schemeClr>
            </a:lnRef>
            <a:fillRef idx="1">
              <a:schemeClr val="accent3">
                <a:alpha val="90000"/>
                <a:hueOff val="0"/>
                <a:satOff val="0"/>
                <a:lumOff val="0"/>
                <a:alphaOff val="-40000"/>
              </a:schemeClr>
            </a:fillRef>
            <a:effectRef idx="0">
              <a:schemeClr val="accent3">
                <a:alpha val="90000"/>
                <a:hueOff val="0"/>
                <a:satOff val="0"/>
                <a:lumOff val="0"/>
                <a:alphaOff val="-40000"/>
              </a:schemeClr>
            </a:effectRef>
            <a:fontRef idx="minor">
              <a:schemeClr val="lt1"/>
            </a:fontRef>
          </p:style>
        </p:sp>
        <p:sp>
          <p:nvSpPr>
            <p:cNvPr id="16" name="Trapecio 4"/>
            <p:cNvSpPr/>
            <p:nvPr/>
          </p:nvSpPr>
          <p:spPr>
            <a:xfrm>
              <a:off x="968369" y="2517311"/>
              <a:ext cx="3596799" cy="12586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kern="1200" dirty="0" smtClean="0">
                  <a:solidFill>
                    <a:srgbClr val="000000"/>
                  </a:solidFill>
                </a:rPr>
                <a:t>Estratégico</a:t>
              </a:r>
              <a:endParaRPr lang="es-MX" kern="1200" dirty="0">
                <a:solidFill>
                  <a:srgbClr val="000000"/>
                </a:solidFill>
              </a:endParaRPr>
            </a:p>
          </p:txBody>
        </p:sp>
      </p:grpSp>
    </p:spTree>
    <p:extLst>
      <p:ext uri="{BB962C8B-B14F-4D97-AF65-F5344CB8AC3E}">
        <p14:creationId xmlns:p14="http://schemas.microsoft.com/office/powerpoint/2010/main" val="120342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a:solidFill>
                  <a:srgbClr val="000000"/>
                </a:solidFill>
                <a:latin typeface="Calibri (Cuerpo)"/>
                <a:cs typeface="Arial" panose="020B0604020202020204" pitchFamily="34" charset="0"/>
              </a:rPr>
              <a:t>Proceso de planificación </a:t>
            </a:r>
          </a:p>
        </p:txBody>
      </p:sp>
      <p:sp>
        <p:nvSpPr>
          <p:cNvPr id="3" name="2 Rectángulo"/>
          <p:cNvSpPr/>
          <p:nvPr/>
        </p:nvSpPr>
        <p:spPr>
          <a:xfrm>
            <a:off x="251520" y="1700808"/>
            <a:ext cx="8568952" cy="4662815"/>
          </a:xfrm>
          <a:prstGeom prst="rect">
            <a:avLst/>
          </a:prstGeom>
        </p:spPr>
        <p:txBody>
          <a:bodyPr wrap="square">
            <a:spAutoFit/>
          </a:bodyPr>
          <a:lstStyle/>
          <a:p>
            <a:r>
              <a:rPr lang="es-MX" b="1" dirty="0" smtClean="0">
                <a:solidFill>
                  <a:srgbClr val="000000"/>
                </a:solidFill>
                <a:latin typeface="Calibri (Cuerpo)"/>
              </a:rPr>
              <a:t>Pasos básicos en un proceso de planeación de transporte:</a:t>
            </a:r>
            <a:endParaRPr lang="es-MX" b="1" dirty="0">
              <a:solidFill>
                <a:srgbClr val="000000"/>
              </a:solidFill>
              <a:latin typeface="Calibri (Cuerpo)"/>
            </a:endParaRPr>
          </a:p>
          <a:p>
            <a:pPr marL="342900" indent="-342900">
              <a:lnSpc>
                <a:spcPct val="150000"/>
              </a:lnSpc>
              <a:buFont typeface="+mj-lt"/>
              <a:buAutoNum type="arabicPeriod"/>
            </a:pPr>
            <a:r>
              <a:rPr lang="es-MX" dirty="0" smtClean="0">
                <a:solidFill>
                  <a:srgbClr val="000000"/>
                </a:solidFill>
                <a:latin typeface="Calibri (Cuerpo)"/>
              </a:rPr>
              <a:t>Definición de reglas y objetivos de para el sistema de transporte público a futuro.</a:t>
            </a:r>
          </a:p>
          <a:p>
            <a:pPr marL="342900" indent="-342900">
              <a:lnSpc>
                <a:spcPct val="150000"/>
              </a:lnSpc>
              <a:buFont typeface="+mj-lt"/>
              <a:buAutoNum type="arabicPeriod"/>
            </a:pPr>
            <a:r>
              <a:rPr lang="es-MX" dirty="0" smtClean="0">
                <a:solidFill>
                  <a:srgbClr val="000000"/>
                </a:solidFill>
                <a:latin typeface="Calibri (Cuerpo)"/>
              </a:rPr>
              <a:t>Obtención de datos del transporte público</a:t>
            </a:r>
          </a:p>
          <a:p>
            <a:pPr marL="342900" indent="-342900">
              <a:lnSpc>
                <a:spcPct val="150000"/>
              </a:lnSpc>
              <a:buFont typeface="+mj-lt"/>
              <a:buAutoNum type="arabicPeriod"/>
            </a:pPr>
            <a:r>
              <a:rPr lang="es-MX" dirty="0" smtClean="0">
                <a:solidFill>
                  <a:srgbClr val="000000"/>
                </a:solidFill>
                <a:latin typeface="Calibri (Cuerpo)"/>
              </a:rPr>
              <a:t>Pronóstico de cambios y condiciones.</a:t>
            </a:r>
          </a:p>
          <a:p>
            <a:pPr marL="342900" indent="-342900">
              <a:lnSpc>
                <a:spcPct val="150000"/>
              </a:lnSpc>
              <a:buFont typeface="+mj-lt"/>
              <a:buAutoNum type="arabicPeriod"/>
            </a:pPr>
            <a:r>
              <a:rPr lang="es-MX" dirty="0" smtClean="0">
                <a:solidFill>
                  <a:srgbClr val="000000"/>
                </a:solidFill>
                <a:latin typeface="Calibri (Cuerpo)"/>
              </a:rPr>
              <a:t>Establecer un conjunto de criterios de evaluación</a:t>
            </a:r>
          </a:p>
          <a:p>
            <a:pPr marL="342900" indent="-342900">
              <a:lnSpc>
                <a:spcPct val="150000"/>
              </a:lnSpc>
              <a:buFont typeface="+mj-lt"/>
              <a:buAutoNum type="arabicPeriod"/>
            </a:pPr>
            <a:r>
              <a:rPr lang="es-MX" dirty="0" smtClean="0">
                <a:solidFill>
                  <a:srgbClr val="000000"/>
                </a:solidFill>
                <a:latin typeface="Calibri (Cuerpo)"/>
              </a:rPr>
              <a:t>Desarrollo de planes alternativos</a:t>
            </a:r>
          </a:p>
          <a:p>
            <a:pPr marL="342900" indent="-342900">
              <a:lnSpc>
                <a:spcPct val="150000"/>
              </a:lnSpc>
              <a:buFont typeface="+mj-lt"/>
              <a:buAutoNum type="arabicPeriod"/>
            </a:pPr>
            <a:r>
              <a:rPr lang="es-MX" dirty="0" smtClean="0">
                <a:solidFill>
                  <a:srgbClr val="000000"/>
                </a:solidFill>
                <a:latin typeface="Calibri (Cuerpo)"/>
              </a:rPr>
              <a:t>Evaluación de planes y ajustes</a:t>
            </a:r>
          </a:p>
          <a:p>
            <a:pPr marL="342900" indent="-342900">
              <a:lnSpc>
                <a:spcPct val="150000"/>
              </a:lnSpc>
              <a:buFont typeface="+mj-lt"/>
              <a:buAutoNum type="arabicPeriod"/>
            </a:pPr>
            <a:r>
              <a:rPr lang="es-MX" dirty="0" smtClean="0">
                <a:solidFill>
                  <a:srgbClr val="000000"/>
                </a:solidFill>
                <a:latin typeface="Calibri (Cuerpo)"/>
              </a:rPr>
              <a:t>Comparación, evaluación y selección de alternativas</a:t>
            </a:r>
          </a:p>
          <a:p>
            <a:pPr marL="342900" indent="-342900">
              <a:lnSpc>
                <a:spcPct val="150000"/>
              </a:lnSpc>
              <a:buFont typeface="+mj-lt"/>
              <a:buAutoNum type="arabicPeriod"/>
            </a:pPr>
            <a:r>
              <a:rPr lang="es-MX" dirty="0" smtClean="0">
                <a:solidFill>
                  <a:srgbClr val="000000"/>
                </a:solidFill>
                <a:latin typeface="Calibri (Cuerpo)"/>
              </a:rPr>
              <a:t>Implementación</a:t>
            </a:r>
          </a:p>
          <a:p>
            <a:pPr marL="342900" indent="-342900">
              <a:buFont typeface="+mj-lt"/>
              <a:buAutoNum type="arabicPeriod"/>
            </a:pPr>
            <a:endParaRPr lang="es-MX" dirty="0">
              <a:solidFill>
                <a:srgbClr val="000000"/>
              </a:solidFill>
              <a:latin typeface="Calibri (Cuerpo)"/>
            </a:endParaRPr>
          </a:p>
          <a:p>
            <a:pPr marL="457200" indent="-457200">
              <a:buFont typeface="+mj-lt"/>
              <a:buAutoNum type="arabicPeriod"/>
            </a:pPr>
            <a:endParaRPr lang="es-MX" dirty="0">
              <a:solidFill>
                <a:srgbClr val="000000"/>
              </a:solidFill>
              <a:latin typeface="Calibri (Cuerpo)"/>
            </a:endParaRPr>
          </a:p>
        </p:txBody>
      </p:sp>
    </p:spTree>
    <p:extLst>
      <p:ext uri="{BB962C8B-B14F-4D97-AF65-F5344CB8AC3E}">
        <p14:creationId xmlns:p14="http://schemas.microsoft.com/office/powerpoint/2010/main" val="12034206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a:solidFill>
                  <a:srgbClr val="000000"/>
                </a:solidFill>
                <a:latin typeface="Calibri (Cuerpo)"/>
                <a:cs typeface="Arial" panose="020B0604020202020204" pitchFamily="34" charset="0"/>
              </a:rPr>
              <a:t>Proceso de planificación </a:t>
            </a:r>
          </a:p>
        </p:txBody>
      </p:sp>
      <p:sp>
        <p:nvSpPr>
          <p:cNvPr id="3" name="2 Rectángulo"/>
          <p:cNvSpPr/>
          <p:nvPr/>
        </p:nvSpPr>
        <p:spPr>
          <a:xfrm>
            <a:off x="251520" y="1700808"/>
            <a:ext cx="8568952" cy="646331"/>
          </a:xfrm>
          <a:prstGeom prst="rect">
            <a:avLst/>
          </a:prstGeom>
        </p:spPr>
        <p:txBody>
          <a:bodyPr wrap="square">
            <a:spAutoFit/>
          </a:bodyPr>
          <a:lstStyle/>
          <a:p>
            <a:r>
              <a:rPr lang="es-MX" b="1" dirty="0" smtClean="0">
                <a:solidFill>
                  <a:srgbClr val="000000"/>
                </a:solidFill>
                <a:latin typeface="Calibri (Cuerpo)"/>
              </a:rPr>
              <a:t>Pasos básicos en un proceso de planeación de transporte:</a:t>
            </a:r>
            <a:endParaRPr lang="es-MX" dirty="0">
              <a:solidFill>
                <a:srgbClr val="000000"/>
              </a:solidFill>
              <a:latin typeface="Calibri (Cuerpo)"/>
            </a:endParaRPr>
          </a:p>
          <a:p>
            <a:pPr marL="457200" indent="-457200">
              <a:buFont typeface="+mj-lt"/>
              <a:buAutoNum type="arabicPeriod"/>
            </a:pPr>
            <a:endParaRPr lang="es-MX" dirty="0">
              <a:solidFill>
                <a:srgbClr val="000000"/>
              </a:solidFill>
              <a:latin typeface="Calibri (Cuerpo)"/>
            </a:endParaRPr>
          </a:p>
        </p:txBody>
      </p:sp>
      <p:sp>
        <p:nvSpPr>
          <p:cNvPr id="4" name="3 Rectángulo redondeado"/>
          <p:cNvSpPr/>
          <p:nvPr/>
        </p:nvSpPr>
        <p:spPr>
          <a:xfrm>
            <a:off x="2317396" y="2095547"/>
            <a:ext cx="1691018" cy="503184"/>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0000"/>
                </a:solidFill>
                <a:latin typeface="Calibri" panose="020F0502020204030204" pitchFamily="34" charset="0"/>
              </a:rPr>
              <a:t>1. Definición de metas y objetivos</a:t>
            </a:r>
            <a:endParaRPr lang="es-MX" sz="1400" dirty="0">
              <a:solidFill>
                <a:srgbClr val="000000"/>
              </a:solidFill>
              <a:latin typeface="Calibri" panose="020F0502020204030204" pitchFamily="34" charset="0"/>
            </a:endParaRPr>
          </a:p>
        </p:txBody>
      </p:sp>
      <p:sp>
        <p:nvSpPr>
          <p:cNvPr id="7" name="6 Rectángulo redondeado"/>
          <p:cNvSpPr/>
          <p:nvPr/>
        </p:nvSpPr>
        <p:spPr>
          <a:xfrm>
            <a:off x="5314178" y="2096199"/>
            <a:ext cx="1872208" cy="504055"/>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0000"/>
                </a:solidFill>
                <a:latin typeface="Calibri" panose="020F0502020204030204" pitchFamily="34" charset="0"/>
              </a:rPr>
              <a:t>2. Datos (condiciones actuales)</a:t>
            </a:r>
            <a:endParaRPr lang="es-MX" sz="1400" dirty="0">
              <a:solidFill>
                <a:srgbClr val="000000"/>
              </a:solidFill>
              <a:latin typeface="Calibri" panose="020F0502020204030204" pitchFamily="34" charset="0"/>
            </a:endParaRPr>
          </a:p>
        </p:txBody>
      </p:sp>
      <p:sp>
        <p:nvSpPr>
          <p:cNvPr id="8" name="7 Rectángulo redondeado"/>
          <p:cNvSpPr/>
          <p:nvPr/>
        </p:nvSpPr>
        <p:spPr>
          <a:xfrm>
            <a:off x="5314177" y="2924945"/>
            <a:ext cx="1872208" cy="360910"/>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0000"/>
                </a:solidFill>
                <a:latin typeface="Calibri" panose="020F0502020204030204" pitchFamily="34" charset="0"/>
              </a:rPr>
              <a:t>3. Pronósticos  </a:t>
            </a:r>
            <a:endParaRPr lang="es-MX" sz="1400" dirty="0">
              <a:solidFill>
                <a:srgbClr val="000000"/>
              </a:solidFill>
              <a:latin typeface="Calibri" panose="020F0502020204030204" pitchFamily="34" charset="0"/>
            </a:endParaRPr>
          </a:p>
        </p:txBody>
      </p:sp>
      <p:sp>
        <p:nvSpPr>
          <p:cNvPr id="9" name="8 Rectángulo redondeado"/>
          <p:cNvSpPr/>
          <p:nvPr/>
        </p:nvSpPr>
        <p:spPr>
          <a:xfrm>
            <a:off x="2317396" y="4293096"/>
            <a:ext cx="1691018" cy="50405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0000"/>
                </a:solidFill>
                <a:latin typeface="Calibri" panose="020F0502020204030204" pitchFamily="34" charset="0"/>
              </a:rPr>
              <a:t>4. Criterios para evaluación</a:t>
            </a:r>
            <a:endParaRPr lang="es-MX" sz="1400" dirty="0">
              <a:solidFill>
                <a:srgbClr val="000000"/>
              </a:solidFill>
              <a:latin typeface="Calibri" panose="020F0502020204030204" pitchFamily="34" charset="0"/>
            </a:endParaRPr>
          </a:p>
        </p:txBody>
      </p:sp>
      <p:sp>
        <p:nvSpPr>
          <p:cNvPr id="10" name="9 Rectángulo redondeado"/>
          <p:cNvSpPr/>
          <p:nvPr/>
        </p:nvSpPr>
        <p:spPr>
          <a:xfrm>
            <a:off x="5314178" y="4491917"/>
            <a:ext cx="1872208" cy="37724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0000"/>
                </a:solidFill>
                <a:latin typeface="Calibri" panose="020F0502020204030204" pitchFamily="34" charset="0"/>
              </a:rPr>
              <a:t>6. Revisión y ajustes </a:t>
            </a:r>
            <a:endParaRPr lang="es-MX" sz="1400" dirty="0">
              <a:solidFill>
                <a:srgbClr val="000000"/>
              </a:solidFill>
              <a:latin typeface="Calibri" panose="020F0502020204030204" pitchFamily="34" charset="0"/>
            </a:endParaRPr>
          </a:p>
        </p:txBody>
      </p:sp>
      <p:sp>
        <p:nvSpPr>
          <p:cNvPr id="11" name="10 Rectángulo redondeado"/>
          <p:cNvSpPr/>
          <p:nvPr/>
        </p:nvSpPr>
        <p:spPr>
          <a:xfrm>
            <a:off x="5314177" y="5299467"/>
            <a:ext cx="1872208" cy="505797"/>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0000"/>
                </a:solidFill>
                <a:latin typeface="Calibri" panose="020F0502020204030204" pitchFamily="34" charset="0"/>
              </a:rPr>
              <a:t>7. Alternativas </a:t>
            </a:r>
            <a:endParaRPr lang="es-MX" sz="1400" dirty="0">
              <a:solidFill>
                <a:srgbClr val="000000"/>
              </a:solidFill>
              <a:latin typeface="Calibri" panose="020F0502020204030204" pitchFamily="34" charset="0"/>
            </a:endParaRPr>
          </a:p>
        </p:txBody>
      </p:sp>
      <p:sp>
        <p:nvSpPr>
          <p:cNvPr id="12" name="11 Rectángulo redondeado"/>
          <p:cNvSpPr/>
          <p:nvPr/>
        </p:nvSpPr>
        <p:spPr>
          <a:xfrm>
            <a:off x="5314178" y="6237311"/>
            <a:ext cx="1872208" cy="360041"/>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0000"/>
                </a:solidFill>
                <a:latin typeface="Calibri" panose="020F0502020204030204" pitchFamily="34" charset="0"/>
              </a:rPr>
              <a:t>8. Implementación</a:t>
            </a:r>
            <a:endParaRPr lang="es-MX" sz="1400" dirty="0">
              <a:solidFill>
                <a:srgbClr val="000000"/>
              </a:solidFill>
              <a:latin typeface="Calibri" panose="020F0502020204030204" pitchFamily="34" charset="0"/>
            </a:endParaRPr>
          </a:p>
        </p:txBody>
      </p:sp>
      <p:sp>
        <p:nvSpPr>
          <p:cNvPr id="13" name="12 Rectángulo redondeado"/>
          <p:cNvSpPr/>
          <p:nvPr/>
        </p:nvSpPr>
        <p:spPr>
          <a:xfrm>
            <a:off x="5314177" y="3645025"/>
            <a:ext cx="1872208" cy="504055"/>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0000"/>
                </a:solidFill>
                <a:latin typeface="Calibri" panose="020F0502020204030204" pitchFamily="34" charset="0"/>
              </a:rPr>
              <a:t>5. Desarrollo de alternativas</a:t>
            </a:r>
            <a:endParaRPr lang="es-MX" sz="1400" dirty="0">
              <a:solidFill>
                <a:srgbClr val="000000"/>
              </a:solidFill>
              <a:latin typeface="Calibri" panose="020F0502020204030204" pitchFamily="34" charset="0"/>
            </a:endParaRPr>
          </a:p>
        </p:txBody>
      </p:sp>
      <p:cxnSp>
        <p:nvCxnSpPr>
          <p:cNvPr id="14" name="13 Conector angular"/>
          <p:cNvCxnSpPr>
            <a:stCxn id="7" idx="2"/>
            <a:endCxn id="8" idx="0"/>
          </p:cNvCxnSpPr>
          <p:nvPr/>
        </p:nvCxnSpPr>
        <p:spPr>
          <a:xfrm rot="5400000">
            <a:off x="6087937" y="2762599"/>
            <a:ext cx="324691" cy="1"/>
          </a:xfrm>
          <a:prstGeom prst="bentConnector3">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angular"/>
          <p:cNvCxnSpPr>
            <a:stCxn id="8" idx="2"/>
            <a:endCxn id="13" idx="0"/>
          </p:cNvCxnSpPr>
          <p:nvPr/>
        </p:nvCxnSpPr>
        <p:spPr>
          <a:xfrm rot="5400000">
            <a:off x="6070696" y="3465440"/>
            <a:ext cx="359170" cy="12700"/>
          </a:xfrm>
          <a:prstGeom prst="bentConnector3">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angular"/>
          <p:cNvCxnSpPr>
            <a:stCxn id="13" idx="2"/>
            <a:endCxn id="10" idx="0"/>
          </p:cNvCxnSpPr>
          <p:nvPr/>
        </p:nvCxnSpPr>
        <p:spPr>
          <a:xfrm rot="16200000" flipH="1">
            <a:off x="6078863" y="4320497"/>
            <a:ext cx="342837" cy="1"/>
          </a:xfrm>
          <a:prstGeom prst="bentConnector3">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angular"/>
          <p:cNvCxnSpPr>
            <a:stCxn id="10" idx="2"/>
            <a:endCxn id="11" idx="0"/>
          </p:cNvCxnSpPr>
          <p:nvPr/>
        </p:nvCxnSpPr>
        <p:spPr>
          <a:xfrm rot="5400000">
            <a:off x="6035129" y="5084313"/>
            <a:ext cx="430307" cy="1"/>
          </a:xfrm>
          <a:prstGeom prst="bentConnector3">
            <a:avLst>
              <a:gd name="adj1" fmla="val 50000"/>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33 Conector angular"/>
          <p:cNvCxnSpPr>
            <a:stCxn id="11" idx="2"/>
            <a:endCxn id="12" idx="0"/>
          </p:cNvCxnSpPr>
          <p:nvPr/>
        </p:nvCxnSpPr>
        <p:spPr>
          <a:xfrm rot="16200000" flipH="1">
            <a:off x="6034258" y="6021286"/>
            <a:ext cx="432047" cy="1"/>
          </a:xfrm>
          <a:prstGeom prst="bentConnector3">
            <a:avLst>
              <a:gd name="adj1" fmla="val 50000"/>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37 Conector angular"/>
          <p:cNvCxnSpPr>
            <a:stCxn id="4" idx="3"/>
            <a:endCxn id="7" idx="1"/>
          </p:cNvCxnSpPr>
          <p:nvPr/>
        </p:nvCxnSpPr>
        <p:spPr>
          <a:xfrm>
            <a:off x="4008414" y="2347139"/>
            <a:ext cx="1305764" cy="1088"/>
          </a:xfrm>
          <a:prstGeom prst="bentConnector3">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angular"/>
          <p:cNvCxnSpPr>
            <a:stCxn id="4" idx="2"/>
            <a:endCxn id="9" idx="0"/>
          </p:cNvCxnSpPr>
          <p:nvPr/>
        </p:nvCxnSpPr>
        <p:spPr>
          <a:xfrm rot="5400000">
            <a:off x="2315723" y="3445913"/>
            <a:ext cx="1694365" cy="12700"/>
          </a:xfrm>
          <a:prstGeom prst="bentConnector3">
            <a:avLst>
              <a:gd name="adj1" fmla="val 50000"/>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43 Conector angular"/>
          <p:cNvCxnSpPr>
            <a:stCxn id="9" idx="2"/>
            <a:endCxn id="11" idx="1"/>
          </p:cNvCxnSpPr>
          <p:nvPr/>
        </p:nvCxnSpPr>
        <p:spPr>
          <a:xfrm rot="16200000" flipH="1">
            <a:off x="3860934" y="4099123"/>
            <a:ext cx="755214" cy="2151272"/>
          </a:xfrm>
          <a:prstGeom prst="bentConnector2">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7" name="46 Conector angular"/>
          <p:cNvCxnSpPr>
            <a:endCxn id="8" idx="1"/>
          </p:cNvCxnSpPr>
          <p:nvPr/>
        </p:nvCxnSpPr>
        <p:spPr>
          <a:xfrm>
            <a:off x="3156555" y="3105400"/>
            <a:ext cx="2157622" cy="12700"/>
          </a:xfrm>
          <a:prstGeom prst="bentConnector3">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1" name="50 Conector angular"/>
          <p:cNvCxnSpPr>
            <a:endCxn id="13" idx="1"/>
          </p:cNvCxnSpPr>
          <p:nvPr/>
        </p:nvCxnSpPr>
        <p:spPr>
          <a:xfrm>
            <a:off x="3156555" y="3884352"/>
            <a:ext cx="2157622" cy="12701"/>
          </a:xfrm>
          <a:prstGeom prst="bentConnector3">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58824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a:solidFill>
                  <a:srgbClr val="000000"/>
                </a:solidFill>
                <a:latin typeface="Calibri (Cuerpo)"/>
                <a:cs typeface="Arial" panose="020B0604020202020204" pitchFamily="34" charset="0"/>
              </a:rPr>
              <a:t>Proceso de planificación </a:t>
            </a:r>
          </a:p>
        </p:txBody>
      </p:sp>
      <p:sp>
        <p:nvSpPr>
          <p:cNvPr id="3" name="2 Rectángulo"/>
          <p:cNvSpPr/>
          <p:nvPr/>
        </p:nvSpPr>
        <p:spPr>
          <a:xfrm>
            <a:off x="161804" y="1556792"/>
            <a:ext cx="8568952" cy="646331"/>
          </a:xfrm>
          <a:prstGeom prst="rect">
            <a:avLst/>
          </a:prstGeom>
        </p:spPr>
        <p:txBody>
          <a:bodyPr wrap="square">
            <a:spAutoFit/>
          </a:bodyPr>
          <a:lstStyle/>
          <a:p>
            <a:r>
              <a:rPr lang="es-MX" b="1" dirty="0" smtClean="0">
                <a:solidFill>
                  <a:srgbClr val="000000"/>
                </a:solidFill>
                <a:latin typeface="Calibri (Cuerpo)"/>
              </a:rPr>
              <a:t>Proceso técnico de planeación de transporte urbano (largo plazo)</a:t>
            </a:r>
            <a:endParaRPr lang="es-MX" dirty="0">
              <a:solidFill>
                <a:srgbClr val="000000"/>
              </a:solidFill>
              <a:latin typeface="Calibri (Cuerpo)"/>
            </a:endParaRPr>
          </a:p>
          <a:p>
            <a:pPr marL="457200" indent="-457200">
              <a:buFont typeface="+mj-lt"/>
              <a:buAutoNum type="arabicPeriod"/>
            </a:pPr>
            <a:endParaRPr lang="es-MX" dirty="0">
              <a:solidFill>
                <a:srgbClr val="000000"/>
              </a:solidFill>
              <a:latin typeface="Calibri (Cuerpo)"/>
            </a:endParaRPr>
          </a:p>
        </p:txBody>
      </p:sp>
      <p:sp>
        <p:nvSpPr>
          <p:cNvPr id="6" name="5 Rectángulo redondeado"/>
          <p:cNvSpPr/>
          <p:nvPr/>
        </p:nvSpPr>
        <p:spPr>
          <a:xfrm>
            <a:off x="3663797" y="1862609"/>
            <a:ext cx="3312368" cy="270247"/>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Definición de reglas y objetivos</a:t>
            </a:r>
            <a:endParaRPr lang="es-MX" sz="1100" dirty="0">
              <a:solidFill>
                <a:srgbClr val="000000"/>
              </a:solidFill>
              <a:latin typeface="Calibri" panose="020F0502020204030204" pitchFamily="34" charset="0"/>
            </a:endParaRPr>
          </a:p>
        </p:txBody>
      </p:sp>
      <p:sp>
        <p:nvSpPr>
          <p:cNvPr id="7" name="6 Rectángulo redondeado"/>
          <p:cNvSpPr/>
          <p:nvPr/>
        </p:nvSpPr>
        <p:spPr>
          <a:xfrm>
            <a:off x="2339752" y="2420888"/>
            <a:ext cx="1783994" cy="648072"/>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100" dirty="0" smtClean="0">
                <a:solidFill>
                  <a:srgbClr val="000000"/>
                </a:solidFill>
                <a:latin typeface="Calibri" panose="020F0502020204030204" pitchFamily="34" charset="0"/>
              </a:rPr>
              <a:t>Obtención de información:</a:t>
            </a:r>
          </a:p>
          <a:p>
            <a:pPr marL="171450" indent="-171450">
              <a:buFontTx/>
              <a:buChar char="-"/>
            </a:pPr>
            <a:r>
              <a:rPr lang="es-MX" sz="1100" dirty="0" smtClean="0">
                <a:solidFill>
                  <a:srgbClr val="000000"/>
                </a:solidFill>
                <a:latin typeface="Calibri" panose="020F0502020204030204" pitchFamily="34" charset="0"/>
              </a:rPr>
              <a:t>Población</a:t>
            </a:r>
          </a:p>
          <a:p>
            <a:pPr marL="171450" indent="-171450">
              <a:buFontTx/>
              <a:buChar char="-"/>
            </a:pPr>
            <a:r>
              <a:rPr lang="es-MX" sz="1100" dirty="0" smtClean="0">
                <a:solidFill>
                  <a:srgbClr val="000000"/>
                </a:solidFill>
                <a:latin typeface="Calibri" panose="020F0502020204030204" pitchFamily="34" charset="0"/>
              </a:rPr>
              <a:t>Económica </a:t>
            </a:r>
          </a:p>
          <a:p>
            <a:pPr marL="171450" indent="-171450">
              <a:buFontTx/>
              <a:buChar char="-"/>
            </a:pPr>
            <a:r>
              <a:rPr lang="es-MX" sz="1100" dirty="0" smtClean="0">
                <a:solidFill>
                  <a:srgbClr val="000000"/>
                </a:solidFill>
                <a:latin typeface="Calibri" panose="020F0502020204030204" pitchFamily="34" charset="0"/>
              </a:rPr>
              <a:t>Social </a:t>
            </a:r>
            <a:endParaRPr lang="es-MX" sz="1100" dirty="0">
              <a:solidFill>
                <a:srgbClr val="000000"/>
              </a:solidFill>
              <a:latin typeface="Calibri" panose="020F0502020204030204" pitchFamily="34" charset="0"/>
            </a:endParaRPr>
          </a:p>
        </p:txBody>
      </p:sp>
      <p:sp>
        <p:nvSpPr>
          <p:cNvPr id="8" name="7 Rectángulo redondeado"/>
          <p:cNvSpPr/>
          <p:nvPr/>
        </p:nvSpPr>
        <p:spPr>
          <a:xfrm>
            <a:off x="4427984" y="2420888"/>
            <a:ext cx="1783994" cy="57606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100" dirty="0" smtClean="0">
                <a:solidFill>
                  <a:srgbClr val="000000"/>
                </a:solidFill>
                <a:latin typeface="Calibri" panose="020F0502020204030204" pitchFamily="34" charset="0"/>
              </a:rPr>
              <a:t>Inventarios:</a:t>
            </a:r>
          </a:p>
          <a:p>
            <a:r>
              <a:rPr lang="es-MX" sz="1100" dirty="0" smtClean="0">
                <a:solidFill>
                  <a:srgbClr val="000000"/>
                </a:solidFill>
                <a:latin typeface="Calibri" panose="020F0502020204030204" pitchFamily="34" charset="0"/>
              </a:rPr>
              <a:t>-Uso de suelo</a:t>
            </a:r>
          </a:p>
          <a:p>
            <a:r>
              <a:rPr lang="es-MX" sz="1100" dirty="0" smtClean="0">
                <a:solidFill>
                  <a:srgbClr val="000000"/>
                </a:solidFill>
                <a:latin typeface="Calibri" panose="020F0502020204030204" pitchFamily="34" charset="0"/>
              </a:rPr>
              <a:t>-Sistemas de transporte</a:t>
            </a:r>
            <a:endParaRPr lang="es-MX" sz="1100" dirty="0">
              <a:solidFill>
                <a:srgbClr val="000000"/>
              </a:solidFill>
              <a:latin typeface="Calibri" panose="020F0502020204030204" pitchFamily="34" charset="0"/>
            </a:endParaRPr>
          </a:p>
        </p:txBody>
      </p:sp>
      <p:sp>
        <p:nvSpPr>
          <p:cNvPr id="9" name="8 Rectángulo redondeado"/>
          <p:cNvSpPr/>
          <p:nvPr/>
        </p:nvSpPr>
        <p:spPr>
          <a:xfrm>
            <a:off x="6442152" y="2420888"/>
            <a:ext cx="1783994" cy="648072"/>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Volúmenes de viaje:</a:t>
            </a:r>
          </a:p>
          <a:p>
            <a:pPr algn="ctr"/>
            <a:r>
              <a:rPr lang="es-MX" sz="1100" dirty="0" smtClean="0">
                <a:solidFill>
                  <a:srgbClr val="000000"/>
                </a:solidFill>
                <a:latin typeface="Calibri" panose="020F0502020204030204" pitchFamily="34" charset="0"/>
              </a:rPr>
              <a:t>-Modos</a:t>
            </a:r>
          </a:p>
          <a:p>
            <a:pPr algn="ctr"/>
            <a:r>
              <a:rPr lang="es-MX" sz="1100" dirty="0" smtClean="0">
                <a:solidFill>
                  <a:srgbClr val="000000"/>
                </a:solidFill>
                <a:latin typeface="Calibri" panose="020F0502020204030204" pitchFamily="34" charset="0"/>
              </a:rPr>
              <a:t>-Rutas, derroteros,…</a:t>
            </a:r>
          </a:p>
          <a:p>
            <a:pPr algn="ctr"/>
            <a:endParaRPr lang="es-MX" sz="1100" dirty="0">
              <a:solidFill>
                <a:srgbClr val="000000"/>
              </a:solidFill>
              <a:latin typeface="Calibri" panose="020F0502020204030204" pitchFamily="34" charset="0"/>
            </a:endParaRPr>
          </a:p>
        </p:txBody>
      </p:sp>
      <p:sp>
        <p:nvSpPr>
          <p:cNvPr id="10" name="9 Rectángulo redondeado"/>
          <p:cNvSpPr/>
          <p:nvPr/>
        </p:nvSpPr>
        <p:spPr>
          <a:xfrm>
            <a:off x="4427984" y="3231686"/>
            <a:ext cx="1783994" cy="845385"/>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100" dirty="0" smtClean="0">
                <a:solidFill>
                  <a:srgbClr val="000000"/>
                </a:solidFill>
                <a:latin typeface="Calibri" panose="020F0502020204030204" pitchFamily="34" charset="0"/>
              </a:rPr>
              <a:t>Modelo de flujos:</a:t>
            </a:r>
          </a:p>
          <a:p>
            <a:pPr marL="171450" indent="-171450">
              <a:buFontTx/>
              <a:buChar char="-"/>
            </a:pPr>
            <a:r>
              <a:rPr lang="es-MX" sz="1100" dirty="0" smtClean="0">
                <a:solidFill>
                  <a:srgbClr val="000000"/>
                </a:solidFill>
                <a:latin typeface="Calibri" panose="020F0502020204030204" pitchFamily="34" charset="0"/>
              </a:rPr>
              <a:t>Generación de viajes</a:t>
            </a:r>
          </a:p>
          <a:p>
            <a:pPr marL="171450" indent="-171450">
              <a:buFontTx/>
              <a:buChar char="-"/>
            </a:pPr>
            <a:r>
              <a:rPr lang="es-MX" sz="1100" dirty="0" smtClean="0">
                <a:solidFill>
                  <a:srgbClr val="000000"/>
                </a:solidFill>
                <a:latin typeface="Calibri" panose="020F0502020204030204" pitchFamily="34" charset="0"/>
              </a:rPr>
              <a:t>Distribución de viajes</a:t>
            </a:r>
          </a:p>
          <a:p>
            <a:pPr marL="171450" indent="-171450">
              <a:buFontTx/>
              <a:buChar char="-"/>
            </a:pPr>
            <a:r>
              <a:rPr lang="es-MX" sz="1100" dirty="0" smtClean="0">
                <a:solidFill>
                  <a:srgbClr val="000000"/>
                </a:solidFill>
                <a:latin typeface="Calibri" panose="020F0502020204030204" pitchFamily="34" charset="0"/>
              </a:rPr>
              <a:t>Repartición modal</a:t>
            </a:r>
          </a:p>
          <a:p>
            <a:pPr marL="171450" indent="-171450">
              <a:buFontTx/>
              <a:buChar char="-"/>
            </a:pPr>
            <a:r>
              <a:rPr lang="es-MX" sz="1100" dirty="0" smtClean="0">
                <a:solidFill>
                  <a:srgbClr val="000000"/>
                </a:solidFill>
                <a:latin typeface="Calibri" panose="020F0502020204030204" pitchFamily="34" charset="0"/>
              </a:rPr>
              <a:t>Asignación del tráfico</a:t>
            </a:r>
          </a:p>
        </p:txBody>
      </p:sp>
      <p:sp>
        <p:nvSpPr>
          <p:cNvPr id="11" name="10 Rectángulo redondeado"/>
          <p:cNvSpPr/>
          <p:nvPr/>
        </p:nvSpPr>
        <p:spPr>
          <a:xfrm>
            <a:off x="6676438" y="3356992"/>
            <a:ext cx="1783994" cy="32403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Tendencias y desarrollos futuros</a:t>
            </a:r>
            <a:endParaRPr lang="es-MX" sz="1100" dirty="0">
              <a:solidFill>
                <a:srgbClr val="000000"/>
              </a:solidFill>
              <a:latin typeface="Calibri" panose="020F0502020204030204" pitchFamily="34" charset="0"/>
            </a:endParaRPr>
          </a:p>
        </p:txBody>
      </p:sp>
      <p:sp>
        <p:nvSpPr>
          <p:cNvPr id="12" name="11 Rectángulo redondeado"/>
          <p:cNvSpPr/>
          <p:nvPr/>
        </p:nvSpPr>
        <p:spPr>
          <a:xfrm>
            <a:off x="2332567" y="3482050"/>
            <a:ext cx="1783994" cy="32403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Modelos matemáticos</a:t>
            </a:r>
            <a:endParaRPr lang="es-MX" sz="1100" dirty="0">
              <a:solidFill>
                <a:srgbClr val="000000"/>
              </a:solidFill>
              <a:latin typeface="Calibri" panose="020F0502020204030204" pitchFamily="34" charset="0"/>
            </a:endParaRPr>
          </a:p>
        </p:txBody>
      </p:sp>
      <p:sp>
        <p:nvSpPr>
          <p:cNvPr id="13" name="12 Rectángulo redondeado"/>
          <p:cNvSpPr/>
          <p:nvPr/>
        </p:nvSpPr>
        <p:spPr>
          <a:xfrm>
            <a:off x="6730184" y="3789040"/>
            <a:ext cx="1442216" cy="31494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Evaluación y ajustes</a:t>
            </a:r>
            <a:endParaRPr lang="es-MX" sz="1100" dirty="0">
              <a:solidFill>
                <a:srgbClr val="000000"/>
              </a:solidFill>
              <a:latin typeface="Calibri" panose="020F0502020204030204" pitchFamily="34" charset="0"/>
            </a:endParaRPr>
          </a:p>
        </p:txBody>
      </p:sp>
      <p:sp>
        <p:nvSpPr>
          <p:cNvPr id="14" name="13 Rectángulo redondeado"/>
          <p:cNvSpPr/>
          <p:nvPr/>
        </p:nvSpPr>
        <p:spPr>
          <a:xfrm>
            <a:off x="2339752" y="3897051"/>
            <a:ext cx="1783994" cy="32403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Desempeño, estándares de servicio</a:t>
            </a:r>
            <a:endParaRPr lang="es-MX" sz="1100" dirty="0">
              <a:solidFill>
                <a:srgbClr val="000000"/>
              </a:solidFill>
              <a:latin typeface="Calibri" panose="020F0502020204030204" pitchFamily="34" charset="0"/>
            </a:endParaRPr>
          </a:p>
        </p:txBody>
      </p:sp>
      <p:sp>
        <p:nvSpPr>
          <p:cNvPr id="15" name="14 Rectángulo redondeado"/>
          <p:cNvSpPr/>
          <p:nvPr/>
        </p:nvSpPr>
        <p:spPr>
          <a:xfrm>
            <a:off x="3213856" y="4509120"/>
            <a:ext cx="1783994" cy="32403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Evaluación del sistema presente (actual)</a:t>
            </a:r>
            <a:endParaRPr lang="es-MX" sz="1100" dirty="0">
              <a:solidFill>
                <a:srgbClr val="000000"/>
              </a:solidFill>
              <a:latin typeface="Calibri" panose="020F0502020204030204" pitchFamily="34" charset="0"/>
            </a:endParaRPr>
          </a:p>
        </p:txBody>
      </p:sp>
      <p:sp>
        <p:nvSpPr>
          <p:cNvPr id="16" name="15 Rectángulo redondeado"/>
          <p:cNvSpPr/>
          <p:nvPr/>
        </p:nvSpPr>
        <p:spPr>
          <a:xfrm>
            <a:off x="5652120" y="4509120"/>
            <a:ext cx="1783994" cy="32403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Viajes a futuro (proyección)</a:t>
            </a:r>
            <a:endParaRPr lang="es-MX" sz="1100" dirty="0">
              <a:solidFill>
                <a:srgbClr val="000000"/>
              </a:solidFill>
              <a:latin typeface="Calibri" panose="020F0502020204030204" pitchFamily="34" charset="0"/>
            </a:endParaRPr>
          </a:p>
        </p:txBody>
      </p:sp>
      <p:sp>
        <p:nvSpPr>
          <p:cNvPr id="17" name="16 Rectángulo redondeado"/>
          <p:cNvSpPr/>
          <p:nvPr/>
        </p:nvSpPr>
        <p:spPr>
          <a:xfrm>
            <a:off x="2427966" y="5157192"/>
            <a:ext cx="1783994" cy="324036"/>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Mejoramiento </a:t>
            </a:r>
          </a:p>
          <a:p>
            <a:pPr algn="ctr"/>
            <a:r>
              <a:rPr lang="es-MX" sz="1100" dirty="0" smtClean="0">
                <a:solidFill>
                  <a:srgbClr val="000000"/>
                </a:solidFill>
                <a:latin typeface="Calibri" panose="020F0502020204030204" pitchFamily="34" charset="0"/>
              </a:rPr>
              <a:t>a corto plazo</a:t>
            </a:r>
            <a:endParaRPr lang="es-MX" sz="1100" dirty="0">
              <a:solidFill>
                <a:srgbClr val="000000"/>
              </a:solidFill>
              <a:latin typeface="Calibri" panose="020F0502020204030204" pitchFamily="34" charset="0"/>
            </a:endParaRPr>
          </a:p>
        </p:txBody>
      </p:sp>
      <p:sp>
        <p:nvSpPr>
          <p:cNvPr id="18" name="17 Rectángulo redondeado"/>
          <p:cNvSpPr/>
          <p:nvPr/>
        </p:nvSpPr>
        <p:spPr>
          <a:xfrm>
            <a:off x="4427984" y="5157192"/>
            <a:ext cx="2014168" cy="324036"/>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Diseño of alternativas</a:t>
            </a:r>
          </a:p>
          <a:p>
            <a:pPr algn="ctr"/>
            <a:r>
              <a:rPr lang="es-MX" sz="1100" dirty="0" smtClean="0">
                <a:solidFill>
                  <a:srgbClr val="000000"/>
                </a:solidFill>
                <a:latin typeface="Calibri" panose="020F0502020204030204" pitchFamily="34" charset="0"/>
              </a:rPr>
              <a:t>(vialidades, planes de tránsito)</a:t>
            </a:r>
          </a:p>
        </p:txBody>
      </p:sp>
      <p:sp>
        <p:nvSpPr>
          <p:cNvPr id="19" name="18 Rectángulo redondeado"/>
          <p:cNvSpPr/>
          <p:nvPr/>
        </p:nvSpPr>
        <p:spPr>
          <a:xfrm>
            <a:off x="6946762" y="5265204"/>
            <a:ext cx="1783994" cy="324036"/>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Objetivos y estándares a detalle</a:t>
            </a:r>
            <a:endParaRPr lang="es-MX" sz="1100" dirty="0">
              <a:solidFill>
                <a:srgbClr val="000000"/>
              </a:solidFill>
              <a:latin typeface="Calibri" panose="020F0502020204030204" pitchFamily="34" charset="0"/>
            </a:endParaRPr>
          </a:p>
        </p:txBody>
      </p:sp>
      <p:sp>
        <p:nvSpPr>
          <p:cNvPr id="20" name="19 Rectángulo redondeado"/>
          <p:cNvSpPr/>
          <p:nvPr/>
        </p:nvSpPr>
        <p:spPr>
          <a:xfrm>
            <a:off x="4543071" y="5767180"/>
            <a:ext cx="1783994" cy="470132"/>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Evaluación de planes, indicadores públicos (salidas) y selección</a:t>
            </a:r>
          </a:p>
        </p:txBody>
      </p:sp>
      <p:sp>
        <p:nvSpPr>
          <p:cNvPr id="21" name="20 Rectángulo redondeado"/>
          <p:cNvSpPr/>
          <p:nvPr/>
        </p:nvSpPr>
        <p:spPr>
          <a:xfrm>
            <a:off x="6968247" y="5840228"/>
            <a:ext cx="1783994" cy="32403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rgbClr val="000000"/>
                </a:solidFill>
                <a:latin typeface="Calibri" panose="020F0502020204030204" pitchFamily="34" charset="0"/>
              </a:rPr>
              <a:t>Criterios de evaluación</a:t>
            </a:r>
          </a:p>
        </p:txBody>
      </p:sp>
      <p:sp>
        <p:nvSpPr>
          <p:cNvPr id="22" name="21 Rectángulo redondeado"/>
          <p:cNvSpPr/>
          <p:nvPr/>
        </p:nvSpPr>
        <p:spPr>
          <a:xfrm>
            <a:off x="4543071" y="6457165"/>
            <a:ext cx="1783994" cy="324036"/>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rgbClr val="000000"/>
                </a:solidFill>
                <a:latin typeface="Calibri" panose="020F0502020204030204" pitchFamily="34" charset="0"/>
              </a:rPr>
              <a:t>Implementación </a:t>
            </a:r>
          </a:p>
        </p:txBody>
      </p:sp>
      <p:cxnSp>
        <p:nvCxnSpPr>
          <p:cNvPr id="4" name="3 Conector angular"/>
          <p:cNvCxnSpPr>
            <a:stCxn id="6" idx="2"/>
            <a:endCxn id="8" idx="0"/>
          </p:cNvCxnSpPr>
          <p:nvPr/>
        </p:nvCxnSpPr>
        <p:spPr>
          <a:xfrm rot="5400000">
            <a:off x="5175965" y="2276872"/>
            <a:ext cx="288032" cy="12700"/>
          </a:xfrm>
          <a:prstGeom prst="bentConnector3">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angular"/>
          <p:cNvCxnSpPr>
            <a:stCxn id="3" idx="2"/>
            <a:endCxn id="7" idx="0"/>
          </p:cNvCxnSpPr>
          <p:nvPr/>
        </p:nvCxnSpPr>
        <p:spPr>
          <a:xfrm rot="5400000">
            <a:off x="3730133" y="1704740"/>
            <a:ext cx="217765" cy="1214531"/>
          </a:xfrm>
          <a:prstGeom prst="bentConnector3">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29 Conector angular"/>
          <p:cNvCxnSpPr>
            <a:stCxn id="3" idx="2"/>
            <a:endCxn id="9" idx="0"/>
          </p:cNvCxnSpPr>
          <p:nvPr/>
        </p:nvCxnSpPr>
        <p:spPr>
          <a:xfrm rot="16200000" flipH="1">
            <a:off x="5781332" y="868070"/>
            <a:ext cx="217765" cy="2887869"/>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angular"/>
          <p:cNvCxnSpPr>
            <a:stCxn id="8" idx="2"/>
            <a:endCxn id="10" idx="0"/>
          </p:cNvCxnSpPr>
          <p:nvPr/>
        </p:nvCxnSpPr>
        <p:spPr>
          <a:xfrm rot="5400000">
            <a:off x="5202614" y="3114319"/>
            <a:ext cx="234734" cy="12700"/>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37 Conector angular"/>
          <p:cNvCxnSpPr>
            <a:stCxn id="12" idx="3"/>
            <a:endCxn id="10" idx="1"/>
          </p:cNvCxnSpPr>
          <p:nvPr/>
        </p:nvCxnSpPr>
        <p:spPr>
          <a:xfrm>
            <a:off x="4116561" y="3644068"/>
            <a:ext cx="311423" cy="10311"/>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angular"/>
          <p:cNvCxnSpPr>
            <a:stCxn id="13" idx="1"/>
            <a:endCxn id="10" idx="3"/>
          </p:cNvCxnSpPr>
          <p:nvPr/>
        </p:nvCxnSpPr>
        <p:spPr>
          <a:xfrm rot="10800000">
            <a:off x="6211978" y="3654380"/>
            <a:ext cx="518206" cy="292133"/>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43 Conector angular"/>
          <p:cNvCxnSpPr>
            <a:endCxn id="16" idx="3"/>
          </p:cNvCxnSpPr>
          <p:nvPr/>
        </p:nvCxnSpPr>
        <p:spPr>
          <a:xfrm rot="5400000">
            <a:off x="7336075" y="3781067"/>
            <a:ext cx="990110" cy="790032"/>
          </a:xfrm>
          <a:prstGeom prst="bentConnector2">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75" name="74 Conector angular"/>
          <p:cNvCxnSpPr/>
          <p:nvPr/>
        </p:nvCxnSpPr>
        <p:spPr>
          <a:xfrm rot="16200000" flipH="1">
            <a:off x="4413519" y="4206623"/>
            <a:ext cx="432048" cy="172945"/>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78" name="77 Conector angular"/>
          <p:cNvCxnSpPr/>
          <p:nvPr/>
        </p:nvCxnSpPr>
        <p:spPr>
          <a:xfrm rot="16200000" flipH="1">
            <a:off x="5820857" y="4245809"/>
            <a:ext cx="432048" cy="94573"/>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83" name="82 Conector angular"/>
          <p:cNvCxnSpPr/>
          <p:nvPr/>
        </p:nvCxnSpPr>
        <p:spPr>
          <a:xfrm rot="16200000" flipH="1">
            <a:off x="3712098" y="4297289"/>
            <a:ext cx="279647" cy="144014"/>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86" name="85 Conector angular"/>
          <p:cNvCxnSpPr/>
          <p:nvPr/>
        </p:nvCxnSpPr>
        <p:spPr>
          <a:xfrm rot="5400000">
            <a:off x="3321762" y="4859261"/>
            <a:ext cx="324033" cy="271828"/>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89" name="88 Conector angular"/>
          <p:cNvCxnSpPr/>
          <p:nvPr/>
        </p:nvCxnSpPr>
        <p:spPr>
          <a:xfrm rot="16200000" flipH="1">
            <a:off x="4467530" y="4908706"/>
            <a:ext cx="324030" cy="172942"/>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92" name="91 Conector angular"/>
          <p:cNvCxnSpPr/>
          <p:nvPr/>
        </p:nvCxnSpPr>
        <p:spPr>
          <a:xfrm rot="5400000">
            <a:off x="5730849" y="4898447"/>
            <a:ext cx="324032" cy="193458"/>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95" name="94 Conector angular"/>
          <p:cNvCxnSpPr>
            <a:stCxn id="19" idx="1"/>
            <a:endCxn id="18" idx="3"/>
          </p:cNvCxnSpPr>
          <p:nvPr/>
        </p:nvCxnSpPr>
        <p:spPr>
          <a:xfrm rot="10800000">
            <a:off x="6442152" y="5319210"/>
            <a:ext cx="504610" cy="108012"/>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99" name="98 Conector angular"/>
          <p:cNvCxnSpPr>
            <a:stCxn id="19" idx="2"/>
            <a:endCxn id="21" idx="0"/>
          </p:cNvCxnSpPr>
          <p:nvPr/>
        </p:nvCxnSpPr>
        <p:spPr>
          <a:xfrm rot="16200000" flipH="1">
            <a:off x="7724007" y="5703991"/>
            <a:ext cx="250988" cy="21485"/>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02" name="101 Conector angular"/>
          <p:cNvCxnSpPr>
            <a:stCxn id="21" idx="1"/>
            <a:endCxn id="20" idx="3"/>
          </p:cNvCxnSpPr>
          <p:nvPr/>
        </p:nvCxnSpPr>
        <p:spPr>
          <a:xfrm rot="10800000">
            <a:off x="6327065" y="6002246"/>
            <a:ext cx="641182" cy="12700"/>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05" name="104 Conector angular"/>
          <p:cNvCxnSpPr>
            <a:stCxn id="18" idx="2"/>
            <a:endCxn id="20" idx="0"/>
          </p:cNvCxnSpPr>
          <p:nvPr/>
        </p:nvCxnSpPr>
        <p:spPr>
          <a:xfrm rot="5400000">
            <a:off x="5292092" y="5624204"/>
            <a:ext cx="285952" cy="12700"/>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08" name="107 Conector angular"/>
          <p:cNvCxnSpPr>
            <a:stCxn id="20" idx="2"/>
            <a:endCxn id="22" idx="0"/>
          </p:cNvCxnSpPr>
          <p:nvPr/>
        </p:nvCxnSpPr>
        <p:spPr>
          <a:xfrm rot="5400000">
            <a:off x="5325142" y="6347238"/>
            <a:ext cx="219853" cy="12700"/>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11" name="110 Conector angular"/>
          <p:cNvCxnSpPr/>
          <p:nvPr/>
        </p:nvCxnSpPr>
        <p:spPr>
          <a:xfrm rot="5400000">
            <a:off x="7764295" y="3164909"/>
            <a:ext cx="288032" cy="96134"/>
          </a:xfrm>
          <a:prstGeom prst="bentConnector3">
            <a:avLst>
              <a:gd name="adj1" fmla="val 50000"/>
            </a:avLst>
          </a:prstGeom>
          <a:ln w="22225">
            <a:solidFill>
              <a:srgbClr val="00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0" name="69 Conector angular"/>
          <p:cNvCxnSpPr>
            <a:stCxn id="7" idx="2"/>
            <a:endCxn id="9" idx="2"/>
          </p:cNvCxnSpPr>
          <p:nvPr/>
        </p:nvCxnSpPr>
        <p:spPr>
          <a:xfrm rot="16200000" flipH="1">
            <a:off x="5282949" y="1017760"/>
            <a:ext cx="12700" cy="4102400"/>
          </a:xfrm>
          <a:prstGeom prst="bentConnector3">
            <a:avLst>
              <a:gd name="adj1" fmla="val 376740"/>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0" name="119 Conector angular"/>
          <p:cNvCxnSpPr/>
          <p:nvPr/>
        </p:nvCxnSpPr>
        <p:spPr>
          <a:xfrm rot="16200000" flipH="1">
            <a:off x="5522056" y="725573"/>
            <a:ext cx="144016" cy="4724629"/>
          </a:xfrm>
          <a:prstGeom prst="bentConnector2">
            <a:avLst/>
          </a:prstGeom>
          <a:ln w="15875">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123" name="122 Conector angular"/>
          <p:cNvCxnSpPr/>
          <p:nvPr/>
        </p:nvCxnSpPr>
        <p:spPr>
          <a:xfrm rot="16200000" flipH="1">
            <a:off x="7758354" y="4311098"/>
            <a:ext cx="1476164" cy="216024"/>
          </a:xfrm>
          <a:prstGeom prst="bentConnector3">
            <a:avLst>
              <a:gd name="adj1" fmla="val 50000"/>
            </a:avLst>
          </a:prstGeom>
          <a:ln w="22225">
            <a:solidFill>
              <a:srgbClr val="00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30" name="129 Conector angular"/>
          <p:cNvCxnSpPr/>
          <p:nvPr/>
        </p:nvCxnSpPr>
        <p:spPr>
          <a:xfrm flipV="1">
            <a:off x="6442152" y="4103983"/>
            <a:ext cx="1466159" cy="1053209"/>
          </a:xfrm>
          <a:prstGeom prst="bentConnector3">
            <a:avLst>
              <a:gd name="adj1" fmla="val 94237"/>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41" name="140 Rectángulo redondeado"/>
          <p:cNvSpPr/>
          <p:nvPr/>
        </p:nvSpPr>
        <p:spPr>
          <a:xfrm>
            <a:off x="0" y="2546902"/>
            <a:ext cx="1783994" cy="324036"/>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rgbClr val="000000"/>
                </a:solidFill>
                <a:latin typeface="Calibri" panose="020F0502020204030204" pitchFamily="34" charset="0"/>
              </a:rPr>
              <a:t>I. INVENTARIOS Y DATOS</a:t>
            </a:r>
            <a:endParaRPr lang="es-MX" sz="1100" b="1" dirty="0">
              <a:solidFill>
                <a:srgbClr val="000000"/>
              </a:solidFill>
              <a:latin typeface="Calibri" panose="020F0502020204030204" pitchFamily="34" charset="0"/>
            </a:endParaRPr>
          </a:p>
        </p:txBody>
      </p:sp>
      <p:sp>
        <p:nvSpPr>
          <p:cNvPr id="144" name="143 Rectángulo redondeado"/>
          <p:cNvSpPr/>
          <p:nvPr/>
        </p:nvSpPr>
        <p:spPr>
          <a:xfrm>
            <a:off x="0" y="3933460"/>
            <a:ext cx="1783994" cy="32403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rgbClr val="000000"/>
                </a:solidFill>
                <a:latin typeface="Calibri" panose="020F0502020204030204" pitchFamily="34" charset="0"/>
              </a:rPr>
              <a:t>II. DESARROLLO DEL MODELO Y PREDICCIÓN</a:t>
            </a:r>
            <a:endParaRPr lang="es-MX" sz="1100" b="1" dirty="0">
              <a:solidFill>
                <a:srgbClr val="000000"/>
              </a:solidFill>
              <a:latin typeface="Calibri" panose="020F0502020204030204" pitchFamily="34" charset="0"/>
            </a:endParaRPr>
          </a:p>
        </p:txBody>
      </p:sp>
      <p:sp>
        <p:nvSpPr>
          <p:cNvPr id="145" name="144 Rectángulo redondeado"/>
          <p:cNvSpPr/>
          <p:nvPr/>
        </p:nvSpPr>
        <p:spPr>
          <a:xfrm>
            <a:off x="0" y="5149048"/>
            <a:ext cx="1783994" cy="324036"/>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rgbClr val="000000"/>
                </a:solidFill>
                <a:latin typeface="Calibri" panose="020F0502020204030204" pitchFamily="34" charset="0"/>
              </a:rPr>
              <a:t>III. PLANES ALTERNATIVOS</a:t>
            </a:r>
            <a:endParaRPr lang="es-MX" sz="1100" b="1" dirty="0">
              <a:solidFill>
                <a:srgbClr val="000000"/>
              </a:solidFill>
              <a:latin typeface="Calibri" panose="020F0502020204030204" pitchFamily="34" charset="0"/>
            </a:endParaRPr>
          </a:p>
        </p:txBody>
      </p:sp>
      <p:sp>
        <p:nvSpPr>
          <p:cNvPr id="147" name="146 Rectángulo redondeado"/>
          <p:cNvSpPr/>
          <p:nvPr/>
        </p:nvSpPr>
        <p:spPr>
          <a:xfrm>
            <a:off x="0" y="5912725"/>
            <a:ext cx="1783994" cy="32403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rgbClr val="000000"/>
                </a:solidFill>
                <a:latin typeface="Calibri" panose="020F0502020204030204" pitchFamily="34" charset="0"/>
              </a:rPr>
              <a:t>IV. SELECCIÓN DEL PLAN</a:t>
            </a:r>
            <a:endParaRPr lang="es-MX" sz="1100" b="1" dirty="0">
              <a:solidFill>
                <a:srgbClr val="000000"/>
              </a:solidFill>
              <a:latin typeface="Calibri" panose="020F0502020204030204" pitchFamily="34" charset="0"/>
            </a:endParaRPr>
          </a:p>
        </p:txBody>
      </p:sp>
      <p:sp>
        <p:nvSpPr>
          <p:cNvPr id="49" name="48 Rectángulo"/>
          <p:cNvSpPr/>
          <p:nvPr/>
        </p:nvSpPr>
        <p:spPr>
          <a:xfrm>
            <a:off x="6228184" y="6249743"/>
            <a:ext cx="3085095" cy="646331"/>
          </a:xfrm>
          <a:prstGeom prst="rect">
            <a:avLst/>
          </a:prstGeom>
        </p:spPr>
        <p:txBody>
          <a:bodyPr wrap="square">
            <a:spAutoFit/>
          </a:bodyPr>
          <a:lstStyle/>
          <a:p>
            <a:r>
              <a:rPr lang="es-MX" b="1" dirty="0" smtClean="0">
                <a:solidFill>
                  <a:srgbClr val="0000FF"/>
                </a:solidFill>
                <a:latin typeface="Calibri (Cuerpo)"/>
              </a:rPr>
              <a:t>¿Dónde entra </a:t>
            </a:r>
            <a:r>
              <a:rPr lang="es-MX" b="1" dirty="0">
                <a:solidFill>
                  <a:srgbClr val="0000FF"/>
                </a:solidFill>
                <a:latin typeface="Calibri (Cuerpo)"/>
              </a:rPr>
              <a:t>E</a:t>
            </a:r>
            <a:r>
              <a:rPr lang="es-MX" b="1" dirty="0" smtClean="0">
                <a:solidFill>
                  <a:srgbClr val="0000FF"/>
                </a:solidFill>
                <a:latin typeface="Calibri (Cuerpo)"/>
              </a:rPr>
              <a:t>studios de demanda de transporte?</a:t>
            </a:r>
            <a:endParaRPr lang="es-MX" b="1" dirty="0">
              <a:solidFill>
                <a:srgbClr val="0000FF"/>
              </a:solidFill>
              <a:latin typeface="Calibri (Cuerpo)"/>
            </a:endParaRPr>
          </a:p>
        </p:txBody>
      </p:sp>
    </p:spTree>
    <p:extLst>
      <p:ext uri="{BB962C8B-B14F-4D97-AF65-F5344CB8AC3E}">
        <p14:creationId xmlns:p14="http://schemas.microsoft.com/office/powerpoint/2010/main" val="431619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Estudios de campo y demanda</a:t>
            </a:r>
            <a:endParaRPr lang="es-MX" sz="3600" dirty="0">
              <a:solidFill>
                <a:srgbClr val="000000"/>
              </a:solidFill>
              <a:latin typeface="Calibri (Cuerpo)"/>
              <a:cs typeface="Arial" panose="020B0604020202020204"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985846386"/>
              </p:ext>
            </p:extLst>
          </p:nvPr>
        </p:nvGraphicFramePr>
        <p:xfrm>
          <a:off x="262768" y="1052736"/>
          <a:ext cx="8557704" cy="5577840"/>
        </p:xfrm>
        <a:graphic>
          <a:graphicData uri="http://schemas.openxmlformats.org/drawingml/2006/table">
            <a:tbl>
              <a:tblPr firstRow="1" bandRow="1">
                <a:tableStyleId>{69012ECD-51FC-41F1-AA8D-1B2483CD663E}</a:tableStyleId>
              </a:tblPr>
              <a:tblGrid>
                <a:gridCol w="2991356"/>
                <a:gridCol w="5566348"/>
              </a:tblGrid>
              <a:tr h="356316">
                <a:tc>
                  <a:txBody>
                    <a:bodyPr/>
                    <a:lstStyle/>
                    <a:p>
                      <a:r>
                        <a:rPr lang="en-US" dirty="0" err="1" smtClean="0">
                          <a:solidFill>
                            <a:srgbClr val="000000"/>
                          </a:solidFill>
                        </a:rPr>
                        <a:t>Estudio</a:t>
                      </a:r>
                      <a:r>
                        <a:rPr lang="en-US" baseline="0" dirty="0" smtClean="0">
                          <a:solidFill>
                            <a:srgbClr val="000000"/>
                          </a:solidFill>
                        </a:rPr>
                        <a:t> de campo</a:t>
                      </a:r>
                      <a:endParaRPr lang="es-MX" dirty="0">
                        <a:solidFill>
                          <a:srgbClr val="000000"/>
                        </a:solidFill>
                      </a:endParaRPr>
                    </a:p>
                  </a:txBody>
                  <a:tcPr/>
                </a:tc>
                <a:tc>
                  <a:txBody>
                    <a:bodyPr/>
                    <a:lstStyle/>
                    <a:p>
                      <a:r>
                        <a:rPr lang="en-US" dirty="0" err="1" smtClean="0">
                          <a:solidFill>
                            <a:srgbClr val="000000"/>
                          </a:solidFill>
                        </a:rPr>
                        <a:t>Objetivo</a:t>
                      </a:r>
                      <a:endParaRPr lang="es-MX" dirty="0">
                        <a:solidFill>
                          <a:srgbClr val="000000"/>
                        </a:solidFill>
                      </a:endParaRPr>
                    </a:p>
                  </a:txBody>
                  <a:tcPr/>
                </a:tc>
              </a:tr>
              <a:tr h="890791">
                <a:tc>
                  <a:txBody>
                    <a:bodyPr/>
                    <a:lstStyle/>
                    <a:p>
                      <a:r>
                        <a:rPr lang="es-MX" sz="1800" dirty="0" smtClean="0">
                          <a:solidFill>
                            <a:srgbClr val="000000"/>
                          </a:solidFill>
                        </a:rPr>
                        <a:t>El inventario de vialidades, rutas y derroteros </a:t>
                      </a:r>
                      <a:endParaRPr lang="es-MX" dirty="0">
                        <a:solidFill>
                          <a:srgbClr val="000000"/>
                        </a:solidFill>
                      </a:endParaRPr>
                    </a:p>
                  </a:txBody>
                  <a:tcPr/>
                </a:tc>
                <a:tc>
                  <a:txBody>
                    <a:bodyPr/>
                    <a:lstStyle/>
                    <a:p>
                      <a:r>
                        <a:rPr lang="es-MX" sz="1800" dirty="0" smtClean="0">
                          <a:solidFill>
                            <a:srgbClr val="000000"/>
                          </a:solidFill>
                        </a:rPr>
                        <a:t>Representar los servicios de transporte publico que se prestan actualmente en las cuencas del mercado objetivo de usuarios</a:t>
                      </a:r>
                      <a:endParaRPr lang="es-MX" dirty="0">
                        <a:solidFill>
                          <a:srgbClr val="000000"/>
                        </a:solidFill>
                      </a:endParaRPr>
                    </a:p>
                  </a:txBody>
                  <a:tcPr/>
                </a:tc>
              </a:tr>
              <a:tr h="890791">
                <a:tc>
                  <a:txBody>
                    <a:bodyPr/>
                    <a:lstStyle/>
                    <a:p>
                      <a:r>
                        <a:rPr lang="es-MX" sz="1800" dirty="0" smtClean="0">
                          <a:solidFill>
                            <a:srgbClr val="000000"/>
                          </a:solidFill>
                        </a:rPr>
                        <a:t>Los estudios de tiempo de recorrido </a:t>
                      </a:r>
                      <a:endParaRPr lang="es-MX" dirty="0">
                        <a:solidFill>
                          <a:srgbClr val="000000"/>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800" dirty="0" smtClean="0">
                          <a:solidFill>
                            <a:srgbClr val="000000"/>
                          </a:solidFill>
                        </a:rPr>
                        <a:t>Obtener las velocidades comerciales de los servicios actuales lo que a su vez refleja los tiempos de recorrido de los modos de transporte actuales</a:t>
                      </a:r>
                    </a:p>
                  </a:txBody>
                  <a:tcPr/>
                </a:tc>
              </a:tr>
              <a:tr h="890791">
                <a:tc>
                  <a:txBody>
                    <a:bodyPr/>
                    <a:lstStyle/>
                    <a:p>
                      <a:r>
                        <a:rPr lang="es-MX" sz="1800" dirty="0" smtClean="0">
                          <a:solidFill>
                            <a:srgbClr val="000000"/>
                          </a:solidFill>
                        </a:rPr>
                        <a:t>Los aforos transversales</a:t>
                      </a:r>
                      <a:endParaRPr lang="es-MX" dirty="0">
                        <a:solidFill>
                          <a:srgbClr val="000000"/>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800" dirty="0" smtClean="0">
                          <a:solidFill>
                            <a:srgbClr val="000000"/>
                          </a:solidFill>
                        </a:rPr>
                        <a:t>Estimar lo oferta de servicios actuales, el intervalo de paso y con ello dimensionar el mercado objetivo del proyecto</a:t>
                      </a:r>
                    </a:p>
                  </a:txBody>
                  <a:tcPr/>
                </a:tc>
              </a:tr>
              <a:tr h="890791">
                <a:tc>
                  <a:txBody>
                    <a:bodyPr/>
                    <a:lstStyle/>
                    <a:p>
                      <a:r>
                        <a:rPr lang="es-MX" sz="1800" dirty="0" smtClean="0">
                          <a:solidFill>
                            <a:srgbClr val="000000"/>
                          </a:solidFill>
                        </a:rPr>
                        <a:t>Los estudios de ascensos/descensos </a:t>
                      </a:r>
                      <a:endParaRPr lang="es-MX" dirty="0">
                        <a:solidFill>
                          <a:srgbClr val="000000"/>
                        </a:solidFill>
                      </a:endParaRPr>
                    </a:p>
                  </a:txBody>
                  <a:tcPr/>
                </a:tc>
                <a:tc>
                  <a:txBody>
                    <a:bodyPr/>
                    <a:lstStyle/>
                    <a:p>
                      <a:r>
                        <a:rPr lang="es-MX" sz="1800" dirty="0" smtClean="0">
                          <a:solidFill>
                            <a:srgbClr val="000000"/>
                          </a:solidFill>
                        </a:rPr>
                        <a:t>Obtener el nivel de ocupación de los vehículos, lo que permite determinar el mercado total de pasajeros por modo de transporte</a:t>
                      </a:r>
                      <a:endParaRPr lang="es-MX" dirty="0">
                        <a:solidFill>
                          <a:srgbClr val="000000"/>
                        </a:solidFill>
                      </a:endParaRPr>
                    </a:p>
                  </a:txBody>
                  <a:tcPr/>
                </a:tc>
              </a:tr>
              <a:tr h="890791">
                <a:tc>
                  <a:txBody>
                    <a:bodyPr/>
                    <a:lstStyle/>
                    <a:p>
                      <a:r>
                        <a:rPr lang="es-MX" sz="1800" dirty="0" smtClean="0">
                          <a:solidFill>
                            <a:srgbClr val="000000"/>
                          </a:solidFill>
                        </a:rPr>
                        <a:t>Las encuestas origen-destino </a:t>
                      </a:r>
                      <a:endParaRPr lang="es-MX" dirty="0">
                        <a:solidFill>
                          <a:srgbClr val="000000"/>
                        </a:solidFill>
                      </a:endParaRPr>
                    </a:p>
                  </a:txBody>
                  <a:tcPr/>
                </a:tc>
                <a:tc>
                  <a:txBody>
                    <a:bodyPr/>
                    <a:lstStyle/>
                    <a:p>
                      <a:r>
                        <a:rPr lang="es-MX" sz="1800" dirty="0" smtClean="0">
                          <a:solidFill>
                            <a:srgbClr val="000000"/>
                          </a:solidFill>
                        </a:rPr>
                        <a:t>Obtener la distribución espacial y temporal de los viajes reflejando con ello las necesidades de movilidad del mercado objetivo</a:t>
                      </a:r>
                      <a:endParaRPr lang="es-MX" dirty="0">
                        <a:solidFill>
                          <a:srgbClr val="000000"/>
                        </a:solidFill>
                      </a:endParaRPr>
                    </a:p>
                  </a:txBody>
                  <a:tcPr/>
                </a:tc>
              </a:tr>
              <a:tr h="623553">
                <a:tc>
                  <a:txBody>
                    <a:bodyPr/>
                    <a:lstStyle/>
                    <a:p>
                      <a:r>
                        <a:rPr lang="es-MX" sz="1800" dirty="0" smtClean="0">
                          <a:solidFill>
                            <a:srgbClr val="000000"/>
                          </a:solidFill>
                        </a:rPr>
                        <a:t>Las encuestas de preferencias declaradas </a:t>
                      </a:r>
                      <a:endParaRPr lang="es-MX" dirty="0">
                        <a:solidFill>
                          <a:srgbClr val="000000"/>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800" dirty="0" smtClean="0">
                          <a:solidFill>
                            <a:srgbClr val="000000"/>
                          </a:solidFill>
                        </a:rPr>
                        <a:t>Determinar el valor unitario del tiempo de viaje, tiempo de espera y transbordo</a:t>
                      </a:r>
                    </a:p>
                  </a:txBody>
                  <a:tcPr/>
                </a:tc>
              </a:tr>
            </a:tbl>
          </a:graphicData>
        </a:graphic>
      </p:graphicFrame>
    </p:spTree>
    <p:extLst>
      <p:ext uri="{BB962C8B-B14F-4D97-AF65-F5344CB8AC3E}">
        <p14:creationId xmlns:p14="http://schemas.microsoft.com/office/powerpoint/2010/main" val="12034206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81548" y="5013176"/>
            <a:ext cx="8538923" cy="603067"/>
          </a:xfrm>
          <a:prstGeom prst="rect">
            <a:avLst/>
          </a:prstGeom>
          <a:solidFill>
            <a:schemeClr val="tx2">
              <a:lumMod val="75000"/>
            </a:schemeClr>
          </a:solidFill>
          <a:ln>
            <a:solidFill>
              <a:srgbClr val="000000"/>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380999" y="1719070"/>
            <a:ext cx="8407893" cy="4590249"/>
          </a:xfrm>
        </p:spPr>
        <p:txBody>
          <a:bodyPr>
            <a:normAutofit fontScale="92500" lnSpcReduction="10000"/>
          </a:bodyPr>
          <a:lstStyle/>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Generalidades de los estudios técnicos para la determinación de la demanda en el transporte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Legislación </a:t>
            </a:r>
            <a:r>
              <a:rPr lang="es-MX" b="1" dirty="0" smtClean="0">
                <a:solidFill>
                  <a:srgbClr val="000000"/>
                </a:solidFill>
                <a:latin typeface="Calibri (Cuerpo)"/>
                <a:cs typeface="Arial" panose="020B0604020202020204" pitchFamily="34" charset="0"/>
              </a:rPr>
              <a:t>local para la determinación de la demanda de transporte de pasajeros.</a:t>
            </a:r>
          </a:p>
          <a:p>
            <a:pPr marL="502920" indent="-457200" algn="just">
              <a:spcAft>
                <a:spcPts val="600"/>
              </a:spcAft>
              <a:buClrTx/>
              <a:buFont typeface="+mj-lt"/>
              <a:buAutoNum type="arabicPeriod"/>
            </a:pPr>
            <a:r>
              <a:rPr lang="es-MX" b="1" dirty="0" smtClean="0">
                <a:solidFill>
                  <a:srgbClr val="000000"/>
                </a:solidFill>
                <a:latin typeface="Calibri (Cuerpo)"/>
                <a:cs typeface="Arial" panose="020B0604020202020204" pitchFamily="34" charset="0"/>
              </a:rPr>
              <a:t>Procesos de planificación.</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Utilización de los paquetes de cómputo en la planificación de los transportes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Elementos para la política del transporte de pasajeros</a:t>
            </a: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Necesidades de información</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Estudios en transporte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buClrTx/>
              <a:buFont typeface="+mj-lt"/>
              <a:buAutoNum type="arabicPeriod"/>
            </a:pPr>
            <a:r>
              <a:rPr lang="es-MX" b="1" dirty="0">
                <a:solidFill>
                  <a:srgbClr val="000000"/>
                </a:solidFill>
                <a:latin typeface="Calibri (Cuerpo)"/>
                <a:cs typeface="Arial" panose="020B0604020202020204" pitchFamily="34" charset="0"/>
              </a:rPr>
              <a:t>Costos de un programa de recopilación de la información.</a:t>
            </a:r>
          </a:p>
          <a:p>
            <a:pPr marL="502920" indent="-457200">
              <a:buClrTx/>
              <a:buFont typeface="+mj-lt"/>
              <a:buAutoNum type="arabicPeriod"/>
            </a:pPr>
            <a:endParaRPr lang="es-MX" b="1" dirty="0">
              <a:solidFill>
                <a:srgbClr val="000000"/>
              </a:solidFill>
              <a:latin typeface="Arial" pitchFamily="34" charset="0"/>
              <a:cs typeface="Arial" pitchFamily="34" charset="0"/>
            </a:endParaRPr>
          </a:p>
        </p:txBody>
      </p:sp>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Temario</a:t>
            </a:r>
          </a:p>
          <a:p>
            <a:endParaRPr lang="es-MX" sz="3600" dirty="0">
              <a:solidFill>
                <a:srgbClr val="000000"/>
              </a:solidFill>
              <a:latin typeface="Calibri (Cuerpo)"/>
              <a:cs typeface="Arial" panose="020B0604020202020204" pitchFamily="34" charset="0"/>
            </a:endParaRPr>
          </a:p>
        </p:txBody>
      </p:sp>
    </p:spTree>
    <p:extLst>
      <p:ext uri="{BB962C8B-B14F-4D97-AF65-F5344CB8AC3E}">
        <p14:creationId xmlns:p14="http://schemas.microsoft.com/office/powerpoint/2010/main" val="3277495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Estudios para estimar la demanda</a:t>
            </a:r>
            <a:endParaRPr lang="es-MX" sz="3600" dirty="0">
              <a:solidFill>
                <a:srgbClr val="000000"/>
              </a:solidFill>
              <a:latin typeface="Calibri (Cuerpo)"/>
              <a:cs typeface="Arial" panose="020B0604020202020204" pitchFamily="34" charset="0"/>
            </a:endParaRPr>
          </a:p>
        </p:txBody>
      </p:sp>
      <p:sp>
        <p:nvSpPr>
          <p:cNvPr id="4" name="3 Rectángulo"/>
          <p:cNvSpPr/>
          <p:nvPr/>
        </p:nvSpPr>
        <p:spPr>
          <a:xfrm>
            <a:off x="161804" y="1628800"/>
            <a:ext cx="8568952" cy="4385816"/>
          </a:xfrm>
          <a:prstGeom prst="rect">
            <a:avLst/>
          </a:prstGeom>
        </p:spPr>
        <p:txBody>
          <a:bodyPr wrap="square">
            <a:spAutoFit/>
          </a:bodyPr>
          <a:lstStyle/>
          <a:p>
            <a:r>
              <a:rPr lang="es-MX" dirty="0" smtClean="0">
                <a:solidFill>
                  <a:srgbClr val="000000"/>
                </a:solidFill>
                <a:latin typeface="Calibri (Cuerpo)"/>
              </a:rPr>
              <a:t>En general, los estudios básicos para calcular la demanda en transporte de pasajeros:</a:t>
            </a:r>
          </a:p>
          <a:p>
            <a:pPr marL="285750" indent="-285750">
              <a:lnSpc>
                <a:spcPct val="150000"/>
              </a:lnSpc>
              <a:buFont typeface="Wingdings" panose="05000000000000000000" pitchFamily="2" charset="2"/>
              <a:buChar char="§"/>
            </a:pPr>
            <a:r>
              <a:rPr lang="es-MX" dirty="0" smtClean="0">
                <a:solidFill>
                  <a:srgbClr val="000000"/>
                </a:solidFill>
                <a:latin typeface="Calibri (Cuerpo)"/>
              </a:rPr>
              <a:t>Inventario de rutas (IR)</a:t>
            </a:r>
          </a:p>
          <a:p>
            <a:pPr marL="285750" indent="-285750">
              <a:lnSpc>
                <a:spcPct val="150000"/>
              </a:lnSpc>
              <a:buFont typeface="Wingdings" panose="05000000000000000000" pitchFamily="2" charset="2"/>
              <a:buChar char="§"/>
            </a:pPr>
            <a:r>
              <a:rPr lang="es-MX" dirty="0" smtClean="0">
                <a:solidFill>
                  <a:srgbClr val="000000"/>
                </a:solidFill>
                <a:latin typeface="Calibri (Cuerpo)"/>
              </a:rPr>
              <a:t>Verificación de recorridos (VR)</a:t>
            </a:r>
          </a:p>
          <a:p>
            <a:pPr marL="285750" indent="-285750">
              <a:lnSpc>
                <a:spcPct val="150000"/>
              </a:lnSpc>
              <a:buFont typeface="Wingdings" panose="05000000000000000000" pitchFamily="2" charset="2"/>
              <a:buChar char="§"/>
            </a:pPr>
            <a:r>
              <a:rPr lang="es-MX" dirty="0" smtClean="0">
                <a:solidFill>
                  <a:srgbClr val="000000"/>
                </a:solidFill>
                <a:latin typeface="Calibri (Cuerpo)"/>
              </a:rPr>
              <a:t>Identificación de paradas (IP)</a:t>
            </a:r>
          </a:p>
          <a:p>
            <a:pPr marL="285750" indent="-285750">
              <a:lnSpc>
                <a:spcPct val="150000"/>
              </a:lnSpc>
              <a:buFont typeface="Wingdings" panose="05000000000000000000" pitchFamily="2" charset="2"/>
              <a:buChar char="§"/>
            </a:pPr>
            <a:r>
              <a:rPr lang="es-MX" dirty="0" smtClean="0">
                <a:solidFill>
                  <a:srgbClr val="000000"/>
                </a:solidFill>
                <a:latin typeface="Calibri (Cuerpo)"/>
              </a:rPr>
              <a:t>Cierre de circuito (CC)</a:t>
            </a:r>
          </a:p>
          <a:p>
            <a:pPr marL="285750" indent="-285750">
              <a:lnSpc>
                <a:spcPct val="150000"/>
              </a:lnSpc>
              <a:buFont typeface="Wingdings" panose="05000000000000000000" pitchFamily="2" charset="2"/>
              <a:buChar char="§"/>
            </a:pPr>
            <a:r>
              <a:rPr lang="es-MX" dirty="0" smtClean="0">
                <a:solidFill>
                  <a:srgbClr val="000000"/>
                </a:solidFill>
                <a:latin typeface="Calibri (Cuerpo)"/>
              </a:rPr>
              <a:t>Frecuencia de paso y ocupación visual (FPOV)</a:t>
            </a:r>
          </a:p>
          <a:p>
            <a:pPr marL="285750" indent="-285750">
              <a:lnSpc>
                <a:spcPct val="150000"/>
              </a:lnSpc>
              <a:buFont typeface="Wingdings" panose="05000000000000000000" pitchFamily="2" charset="2"/>
              <a:buChar char="§"/>
            </a:pPr>
            <a:r>
              <a:rPr lang="es-MX" dirty="0" smtClean="0">
                <a:solidFill>
                  <a:srgbClr val="000000"/>
                </a:solidFill>
                <a:latin typeface="Calibri (Cuerpo)"/>
              </a:rPr>
              <a:t>Ascenso-descenso (AD)</a:t>
            </a:r>
          </a:p>
          <a:p>
            <a:pPr marL="285750" indent="-285750">
              <a:lnSpc>
                <a:spcPct val="150000"/>
              </a:lnSpc>
              <a:buFont typeface="Wingdings" panose="05000000000000000000" pitchFamily="2" charset="2"/>
              <a:buChar char="§"/>
            </a:pPr>
            <a:r>
              <a:rPr lang="es-MX" dirty="0" smtClean="0">
                <a:solidFill>
                  <a:srgbClr val="000000"/>
                </a:solidFill>
                <a:latin typeface="Calibri (Cuerpo)"/>
              </a:rPr>
              <a:t>Encuesta OD</a:t>
            </a:r>
          </a:p>
          <a:p>
            <a:pPr marL="285750" indent="-285750">
              <a:lnSpc>
                <a:spcPct val="150000"/>
              </a:lnSpc>
              <a:buFont typeface="Wingdings" panose="05000000000000000000" pitchFamily="2" charset="2"/>
              <a:buChar char="§"/>
            </a:pPr>
            <a:r>
              <a:rPr lang="es-MX" dirty="0" smtClean="0">
                <a:solidFill>
                  <a:srgbClr val="000000"/>
                </a:solidFill>
                <a:latin typeface="Calibri (Cuerpo)"/>
              </a:rPr>
              <a:t>Encuesta PD</a:t>
            </a:r>
          </a:p>
          <a:p>
            <a:pPr marL="285750" indent="-285750">
              <a:lnSpc>
                <a:spcPct val="150000"/>
              </a:lnSpc>
              <a:buFont typeface="Wingdings" panose="05000000000000000000" pitchFamily="2" charset="2"/>
              <a:buChar char="§"/>
            </a:pPr>
            <a:r>
              <a:rPr lang="es-MX" dirty="0" smtClean="0">
                <a:solidFill>
                  <a:srgbClr val="000000"/>
                </a:solidFill>
                <a:latin typeface="Calibri (Cuerpo)"/>
              </a:rPr>
              <a:t>Otros…</a:t>
            </a:r>
            <a:endParaRPr lang="es-MX" dirty="0">
              <a:solidFill>
                <a:srgbClr val="000000"/>
              </a:solidFill>
              <a:latin typeface="Calibri (Cuerpo)"/>
            </a:endParaRPr>
          </a:p>
        </p:txBody>
      </p:sp>
      <p:sp>
        <p:nvSpPr>
          <p:cNvPr id="6" name="5 Rectángulo"/>
          <p:cNvSpPr/>
          <p:nvPr/>
        </p:nvSpPr>
        <p:spPr>
          <a:xfrm>
            <a:off x="197224" y="6237312"/>
            <a:ext cx="8767264" cy="369332"/>
          </a:xfrm>
          <a:prstGeom prst="rect">
            <a:avLst/>
          </a:prstGeom>
        </p:spPr>
        <p:txBody>
          <a:bodyPr wrap="square">
            <a:spAutoFit/>
          </a:bodyPr>
          <a:lstStyle/>
          <a:p>
            <a:r>
              <a:rPr lang="es-MX" dirty="0" smtClean="0">
                <a:solidFill>
                  <a:srgbClr val="0000FF"/>
                </a:solidFill>
                <a:latin typeface="Calibri (Cuerpo)"/>
              </a:rPr>
              <a:t>En estudios de demanda se considera (casi imposible separarlos) también la oferta</a:t>
            </a:r>
            <a:endParaRPr lang="es-MX" dirty="0">
              <a:solidFill>
                <a:srgbClr val="0000FF"/>
              </a:solidFill>
              <a:latin typeface="Calibri (Cuerpo)"/>
            </a:endParaRPr>
          </a:p>
        </p:txBody>
      </p:sp>
    </p:spTree>
    <p:extLst>
      <p:ext uri="{BB962C8B-B14F-4D97-AF65-F5344CB8AC3E}">
        <p14:creationId xmlns:p14="http://schemas.microsoft.com/office/powerpoint/2010/main" val="36414110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marL="45720" indent="0" algn="just">
              <a:buNone/>
            </a:pPr>
            <a:r>
              <a:rPr lang="es-MX" b="1" dirty="0" smtClean="0">
                <a:solidFill>
                  <a:srgbClr val="000000"/>
                </a:solidFill>
                <a:latin typeface="Calibri (Cuerpo)"/>
                <a:cs typeface="Arial" panose="020B0604020202020204" pitchFamily="34" charset="0"/>
              </a:rPr>
              <a:t>COMPETENCIAS GENÉRICAS</a:t>
            </a:r>
          </a:p>
          <a:p>
            <a:pPr marL="45720" indent="0" algn="just">
              <a:buNone/>
            </a:pPr>
            <a:endParaRPr lang="es-MX" b="1" dirty="0" smtClean="0">
              <a:solidFill>
                <a:srgbClr val="000000"/>
              </a:solidFill>
              <a:latin typeface="Calibri (Cuerpo)"/>
              <a:cs typeface="Arial" panose="020B0604020202020204" pitchFamily="34" charset="0"/>
            </a:endParaRPr>
          </a:p>
          <a:p>
            <a:pPr algn="just">
              <a:buClrTx/>
              <a:buFont typeface="Wingdings" panose="05000000000000000000" pitchFamily="2" charset="2"/>
              <a:buChar char="§"/>
            </a:pPr>
            <a:r>
              <a:rPr lang="es-MX" b="1" dirty="0" smtClean="0">
                <a:solidFill>
                  <a:srgbClr val="000000"/>
                </a:solidFill>
                <a:latin typeface="Calibri (Cuerpo)"/>
                <a:cs typeface="Arial" panose="020B0604020202020204" pitchFamily="34" charset="0"/>
              </a:rPr>
              <a:t>Generalidades de los estudios técnicos para la determinación de la demanda en el transporte de pasajeros.</a:t>
            </a:r>
          </a:p>
          <a:p>
            <a:pPr algn="just">
              <a:buClrTx/>
              <a:buFont typeface="Wingdings" panose="05000000000000000000" pitchFamily="2" charset="2"/>
              <a:buChar char="§"/>
            </a:pPr>
            <a:r>
              <a:rPr lang="es-MX" b="1" dirty="0" smtClean="0">
                <a:solidFill>
                  <a:srgbClr val="000000"/>
                </a:solidFill>
                <a:latin typeface="Calibri (Cuerpo)"/>
                <a:cs typeface="Arial" panose="020B0604020202020204" pitchFamily="34" charset="0"/>
              </a:rPr>
              <a:t>Legislación local.</a:t>
            </a:r>
          </a:p>
          <a:p>
            <a:pPr algn="just">
              <a:buClrTx/>
              <a:buFont typeface="Wingdings" panose="05000000000000000000" pitchFamily="2" charset="2"/>
              <a:buChar char="§"/>
            </a:pPr>
            <a:r>
              <a:rPr lang="es-MX" b="1" dirty="0" smtClean="0">
                <a:solidFill>
                  <a:srgbClr val="000000"/>
                </a:solidFill>
                <a:latin typeface="Calibri (Cuerpo)"/>
                <a:cs typeface="Arial" panose="020B0604020202020204" pitchFamily="34" charset="0"/>
              </a:rPr>
              <a:t>Utilización de los paquetes de cómputo en la planificación de los transportes de pasajeros.</a:t>
            </a:r>
          </a:p>
          <a:p>
            <a:pPr algn="just">
              <a:buClrTx/>
              <a:buFont typeface="Wingdings" panose="05000000000000000000" pitchFamily="2" charset="2"/>
              <a:buChar char="§"/>
            </a:pPr>
            <a:r>
              <a:rPr lang="es-MX" b="1" dirty="0" smtClean="0">
                <a:solidFill>
                  <a:srgbClr val="000000"/>
                </a:solidFill>
                <a:latin typeface="Calibri (Cuerpo)"/>
                <a:cs typeface="Arial" panose="020B0604020202020204" pitchFamily="34" charset="0"/>
              </a:rPr>
              <a:t>Elementos para la política del transporte de pasajeros</a:t>
            </a:r>
          </a:p>
          <a:p>
            <a:pPr algn="just">
              <a:buClrTx/>
              <a:buFont typeface="Wingdings" panose="05000000000000000000" pitchFamily="2" charset="2"/>
              <a:buChar char="§"/>
            </a:pPr>
            <a:r>
              <a:rPr lang="es-MX" b="1" dirty="0" smtClean="0">
                <a:solidFill>
                  <a:srgbClr val="000000"/>
                </a:solidFill>
                <a:latin typeface="Calibri (Cuerpo)"/>
                <a:cs typeface="Arial" panose="020B0604020202020204" pitchFamily="34" charset="0"/>
              </a:rPr>
              <a:t>Necesidades de información.</a:t>
            </a:r>
          </a:p>
          <a:p>
            <a:pPr algn="just">
              <a:buClrTx/>
              <a:buFont typeface="Wingdings" panose="05000000000000000000" pitchFamily="2" charset="2"/>
              <a:buChar char="§"/>
            </a:pPr>
            <a:r>
              <a:rPr lang="es-MX" b="1" dirty="0" smtClean="0">
                <a:solidFill>
                  <a:srgbClr val="000000"/>
                </a:solidFill>
                <a:latin typeface="Calibri (Cuerpo)"/>
                <a:cs typeface="Arial" panose="020B0604020202020204" pitchFamily="34" charset="0"/>
              </a:rPr>
              <a:t>Estudios en transporte de pasajeros.</a:t>
            </a:r>
          </a:p>
          <a:p>
            <a:pPr algn="just">
              <a:buClrTx/>
              <a:buFont typeface="Wingdings" panose="05000000000000000000" pitchFamily="2" charset="2"/>
              <a:buChar char="§"/>
            </a:pPr>
            <a:r>
              <a:rPr lang="es-MX" b="1" dirty="0" smtClean="0">
                <a:solidFill>
                  <a:srgbClr val="000000"/>
                </a:solidFill>
                <a:latin typeface="Calibri (Cuerpo)"/>
                <a:cs typeface="Arial" panose="020B0604020202020204" pitchFamily="34" charset="0"/>
              </a:rPr>
              <a:t>Costos de un programa de recopilación de la información.</a:t>
            </a:r>
            <a:endParaRPr lang="es-MX" b="1" dirty="0">
              <a:solidFill>
                <a:srgbClr val="000000"/>
              </a:solidFill>
              <a:latin typeface="Calibri (Cuerpo)"/>
              <a:cs typeface="Arial" panose="020B0604020202020204" pitchFamily="34" charset="0"/>
            </a:endParaRPr>
          </a:p>
        </p:txBody>
      </p:sp>
    </p:spTree>
    <p:extLst>
      <p:ext uri="{BB962C8B-B14F-4D97-AF65-F5344CB8AC3E}">
        <p14:creationId xmlns:p14="http://schemas.microsoft.com/office/powerpoint/2010/main" val="35443017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Inventario de rutas</a:t>
            </a:r>
            <a:endParaRPr lang="es-MX" sz="3600" dirty="0">
              <a:solidFill>
                <a:srgbClr val="000000"/>
              </a:solidFill>
              <a:latin typeface="Calibri (Cuerpo)"/>
              <a:cs typeface="Arial" panose="020B0604020202020204" pitchFamily="34" charset="0"/>
            </a:endParaRPr>
          </a:p>
        </p:txBody>
      </p:sp>
      <p:sp>
        <p:nvSpPr>
          <p:cNvPr id="6" name="5 Rectángulo redondeado"/>
          <p:cNvSpPr/>
          <p:nvPr/>
        </p:nvSpPr>
        <p:spPr>
          <a:xfrm>
            <a:off x="3231385" y="3608064"/>
            <a:ext cx="1783994" cy="613024"/>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000000"/>
                </a:solidFill>
                <a:latin typeface="Calibri" panose="020F0502020204030204" pitchFamily="34" charset="0"/>
              </a:rPr>
              <a:t>Información de campo</a:t>
            </a:r>
            <a:endParaRPr lang="es-MX" sz="2000" dirty="0">
              <a:solidFill>
                <a:srgbClr val="000000"/>
              </a:solidFill>
              <a:latin typeface="Calibri" panose="020F0502020204030204" pitchFamily="34" charset="0"/>
            </a:endParaRPr>
          </a:p>
        </p:txBody>
      </p:sp>
      <p:sp>
        <p:nvSpPr>
          <p:cNvPr id="7" name="6 Rectángulo redondeado"/>
          <p:cNvSpPr/>
          <p:nvPr/>
        </p:nvSpPr>
        <p:spPr>
          <a:xfrm>
            <a:off x="3231385" y="5157593"/>
            <a:ext cx="1783994" cy="86409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rgbClr val="000000"/>
                </a:solidFill>
                <a:latin typeface="Calibri" panose="020F0502020204030204" pitchFamily="34" charset="0"/>
              </a:rPr>
              <a:t>Inventario </a:t>
            </a:r>
          </a:p>
          <a:p>
            <a:pPr algn="ctr"/>
            <a:r>
              <a:rPr lang="es-MX" sz="2000" b="1" dirty="0" smtClean="0">
                <a:solidFill>
                  <a:srgbClr val="000000"/>
                </a:solidFill>
                <a:latin typeface="Calibri" panose="020F0502020204030204" pitchFamily="34" charset="0"/>
              </a:rPr>
              <a:t>De</a:t>
            </a:r>
          </a:p>
          <a:p>
            <a:pPr algn="ctr"/>
            <a:r>
              <a:rPr lang="es-MX" sz="2000" b="1" dirty="0" smtClean="0">
                <a:solidFill>
                  <a:srgbClr val="000000"/>
                </a:solidFill>
                <a:latin typeface="Calibri" panose="020F0502020204030204" pitchFamily="34" charset="0"/>
              </a:rPr>
              <a:t> rutas</a:t>
            </a:r>
            <a:endParaRPr lang="es-MX" sz="2000" b="1" dirty="0">
              <a:solidFill>
                <a:srgbClr val="000000"/>
              </a:solidFill>
              <a:latin typeface="Calibri" panose="020F0502020204030204" pitchFamily="34" charset="0"/>
            </a:endParaRPr>
          </a:p>
        </p:txBody>
      </p:sp>
      <p:sp>
        <p:nvSpPr>
          <p:cNvPr id="8" name="7 Rectángulo"/>
          <p:cNvSpPr/>
          <p:nvPr/>
        </p:nvSpPr>
        <p:spPr>
          <a:xfrm>
            <a:off x="161804" y="1628800"/>
            <a:ext cx="8568952" cy="369332"/>
          </a:xfrm>
          <a:prstGeom prst="rect">
            <a:avLst/>
          </a:prstGeom>
        </p:spPr>
        <p:txBody>
          <a:bodyPr wrap="square">
            <a:spAutoFit/>
          </a:bodyPr>
          <a:lstStyle/>
          <a:p>
            <a:r>
              <a:rPr lang="es-MX" dirty="0" smtClean="0">
                <a:solidFill>
                  <a:srgbClr val="000000"/>
                </a:solidFill>
                <a:latin typeface="Calibri (Cuerpo)"/>
              </a:rPr>
              <a:t>Fuentes para integrar el inventario</a:t>
            </a:r>
            <a:endParaRPr lang="es-MX" dirty="0">
              <a:solidFill>
                <a:srgbClr val="000000"/>
              </a:solidFill>
              <a:latin typeface="Calibri (Cuerpo)"/>
            </a:endParaRPr>
          </a:p>
        </p:txBody>
      </p:sp>
      <p:sp>
        <p:nvSpPr>
          <p:cNvPr id="9" name="8 Rectángulo redondeado"/>
          <p:cNvSpPr/>
          <p:nvPr/>
        </p:nvSpPr>
        <p:spPr>
          <a:xfrm>
            <a:off x="1447391" y="2167434"/>
            <a:ext cx="1783994" cy="61302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000000"/>
                </a:solidFill>
                <a:latin typeface="Calibri" panose="020F0502020204030204" pitchFamily="34" charset="0"/>
              </a:rPr>
              <a:t>Información oficial</a:t>
            </a:r>
            <a:endParaRPr lang="es-MX" sz="2000" dirty="0">
              <a:solidFill>
                <a:srgbClr val="000000"/>
              </a:solidFill>
              <a:latin typeface="Calibri" panose="020F0502020204030204" pitchFamily="34" charset="0"/>
            </a:endParaRPr>
          </a:p>
        </p:txBody>
      </p:sp>
      <p:sp>
        <p:nvSpPr>
          <p:cNvPr id="10" name="9 Rectángulo redondeado"/>
          <p:cNvSpPr/>
          <p:nvPr/>
        </p:nvSpPr>
        <p:spPr>
          <a:xfrm>
            <a:off x="5015379" y="2167434"/>
            <a:ext cx="1783994" cy="61302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000000"/>
                </a:solidFill>
                <a:latin typeface="Calibri" panose="020F0502020204030204" pitchFamily="34" charset="0"/>
              </a:rPr>
              <a:t>Información de empresas </a:t>
            </a:r>
            <a:endParaRPr lang="es-MX" sz="2000" dirty="0">
              <a:solidFill>
                <a:srgbClr val="000000"/>
              </a:solidFill>
              <a:latin typeface="Calibri" panose="020F0502020204030204" pitchFamily="34" charset="0"/>
            </a:endParaRPr>
          </a:p>
        </p:txBody>
      </p:sp>
      <p:sp>
        <p:nvSpPr>
          <p:cNvPr id="11" name="10 Rectángulo redondeado"/>
          <p:cNvSpPr/>
          <p:nvPr/>
        </p:nvSpPr>
        <p:spPr>
          <a:xfrm>
            <a:off x="5652120" y="3608064"/>
            <a:ext cx="1783994" cy="613024"/>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000000"/>
                </a:solidFill>
                <a:latin typeface="Calibri" panose="020F0502020204030204" pitchFamily="34" charset="0"/>
              </a:rPr>
              <a:t>Información “extra” </a:t>
            </a:r>
            <a:endParaRPr lang="es-MX" sz="2000" dirty="0">
              <a:solidFill>
                <a:srgbClr val="000000"/>
              </a:solidFill>
              <a:latin typeface="Calibri" panose="020F0502020204030204" pitchFamily="34" charset="0"/>
            </a:endParaRPr>
          </a:p>
        </p:txBody>
      </p:sp>
      <p:cxnSp>
        <p:nvCxnSpPr>
          <p:cNvPr id="13" name="12 Conector angular"/>
          <p:cNvCxnSpPr>
            <a:stCxn id="9" idx="3"/>
          </p:cNvCxnSpPr>
          <p:nvPr/>
        </p:nvCxnSpPr>
        <p:spPr>
          <a:xfrm>
            <a:off x="3231385" y="2473946"/>
            <a:ext cx="692543" cy="1134118"/>
          </a:xfrm>
          <a:prstGeom prst="bentConnector2">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angular"/>
          <p:cNvCxnSpPr>
            <a:stCxn id="10" idx="1"/>
          </p:cNvCxnSpPr>
          <p:nvPr/>
        </p:nvCxnSpPr>
        <p:spPr>
          <a:xfrm rot="10800000" flipV="1">
            <a:off x="4446281" y="2473946"/>
            <a:ext cx="569099" cy="1134118"/>
          </a:xfrm>
          <a:prstGeom prst="bentConnector2">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19 Conector angular"/>
          <p:cNvCxnSpPr>
            <a:stCxn id="11" idx="1"/>
            <a:endCxn id="6" idx="3"/>
          </p:cNvCxnSpPr>
          <p:nvPr/>
        </p:nvCxnSpPr>
        <p:spPr>
          <a:xfrm rot="10800000">
            <a:off x="5015380" y="3914576"/>
            <a:ext cx="636741" cy="12700"/>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angular"/>
          <p:cNvCxnSpPr>
            <a:stCxn id="6" idx="2"/>
            <a:endCxn id="7" idx="0"/>
          </p:cNvCxnSpPr>
          <p:nvPr/>
        </p:nvCxnSpPr>
        <p:spPr>
          <a:xfrm rot="5400000">
            <a:off x="3655130" y="4689340"/>
            <a:ext cx="936505" cy="12700"/>
          </a:xfrm>
          <a:prstGeom prst="bentConnector3">
            <a:avLst>
              <a:gd name="adj1" fmla="val 50000"/>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80794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Inventario de rutas</a:t>
            </a:r>
            <a:endParaRPr lang="es-MX" sz="3600" dirty="0">
              <a:solidFill>
                <a:srgbClr val="000000"/>
              </a:solidFill>
              <a:latin typeface="Calibri (Cuerpo)"/>
              <a:cs typeface="Arial" panose="020B0604020202020204" pitchFamily="34" charset="0"/>
            </a:endParaRPr>
          </a:p>
        </p:txBody>
      </p:sp>
      <p:graphicFrame>
        <p:nvGraphicFramePr>
          <p:cNvPr id="3" name="2 Diagrama"/>
          <p:cNvGraphicFramePr/>
          <p:nvPr>
            <p:extLst>
              <p:ext uri="{D42A27DB-BD31-4B8C-83A1-F6EECF244321}">
                <p14:modId xmlns:p14="http://schemas.microsoft.com/office/powerpoint/2010/main" val="3655382937"/>
              </p:ext>
            </p:extLst>
          </p:nvPr>
        </p:nvGraphicFramePr>
        <p:xfrm>
          <a:off x="273812" y="1844824"/>
          <a:ext cx="5738347"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96546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14 Conector angular"/>
          <p:cNvCxnSpPr>
            <a:stCxn id="9" idx="0"/>
            <a:endCxn id="8" idx="0"/>
          </p:cNvCxnSpPr>
          <p:nvPr/>
        </p:nvCxnSpPr>
        <p:spPr>
          <a:xfrm rot="16200000" flipH="1">
            <a:off x="3162161" y="4653136"/>
            <a:ext cx="2304256" cy="1"/>
          </a:xfrm>
          <a:prstGeom prst="bentConnector5">
            <a:avLst>
              <a:gd name="adj1" fmla="val -9921"/>
              <a:gd name="adj2" fmla="val 430600000"/>
              <a:gd name="adj3" fmla="val 82813"/>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Validación del inventario</a:t>
            </a:r>
            <a:endParaRPr lang="es-MX" sz="3600" dirty="0">
              <a:solidFill>
                <a:srgbClr val="000000"/>
              </a:solidFill>
              <a:latin typeface="Calibri (Cuerpo)"/>
              <a:cs typeface="Arial" panose="020B0604020202020204" pitchFamily="34" charset="0"/>
            </a:endParaRPr>
          </a:p>
        </p:txBody>
      </p:sp>
      <p:sp>
        <p:nvSpPr>
          <p:cNvPr id="3" name="2 Rectángulo redondeado"/>
          <p:cNvSpPr/>
          <p:nvPr/>
        </p:nvSpPr>
        <p:spPr>
          <a:xfrm>
            <a:off x="3422292" y="2806773"/>
            <a:ext cx="1783994" cy="613024"/>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000000"/>
                </a:solidFill>
                <a:latin typeface="Calibri" panose="020F0502020204030204" pitchFamily="34" charset="0"/>
              </a:rPr>
              <a:t>Trabajos de campo</a:t>
            </a:r>
            <a:endParaRPr lang="es-MX" sz="2000" dirty="0">
              <a:solidFill>
                <a:srgbClr val="000000"/>
              </a:solidFill>
              <a:latin typeface="Calibri" panose="020F0502020204030204" pitchFamily="34" charset="0"/>
            </a:endParaRPr>
          </a:p>
        </p:txBody>
      </p:sp>
      <p:sp>
        <p:nvSpPr>
          <p:cNvPr id="4" name="3 Rectángulo redondeado"/>
          <p:cNvSpPr/>
          <p:nvPr/>
        </p:nvSpPr>
        <p:spPr>
          <a:xfrm>
            <a:off x="1835696" y="1700808"/>
            <a:ext cx="1783994" cy="61302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000000"/>
                </a:solidFill>
                <a:latin typeface="Calibri" panose="020F0502020204030204" pitchFamily="34" charset="0"/>
              </a:rPr>
              <a:t>Información oficial</a:t>
            </a:r>
            <a:endParaRPr lang="es-MX" sz="2000" dirty="0">
              <a:solidFill>
                <a:srgbClr val="000000"/>
              </a:solidFill>
              <a:latin typeface="Calibri" panose="020F0502020204030204" pitchFamily="34" charset="0"/>
            </a:endParaRPr>
          </a:p>
        </p:txBody>
      </p:sp>
      <p:sp>
        <p:nvSpPr>
          <p:cNvPr id="6" name="5 Rectángulo redondeado"/>
          <p:cNvSpPr/>
          <p:nvPr/>
        </p:nvSpPr>
        <p:spPr>
          <a:xfrm>
            <a:off x="4784348" y="1700808"/>
            <a:ext cx="1783994" cy="61302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000000"/>
                </a:solidFill>
                <a:latin typeface="Calibri" panose="020F0502020204030204" pitchFamily="34" charset="0"/>
              </a:rPr>
              <a:t>Información de empresas </a:t>
            </a:r>
            <a:endParaRPr lang="es-MX" sz="2000" dirty="0">
              <a:solidFill>
                <a:srgbClr val="0000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7" name="6 Rectángulo"/>
              <p:cNvSpPr/>
              <p:nvPr/>
            </p:nvSpPr>
            <p:spPr>
              <a:xfrm>
                <a:off x="3695374" y="1484784"/>
                <a:ext cx="1088974" cy="9233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MX" sz="5400" b="1" i="0" dirty="0" smtClean="0">
                          <a:solidFill>
                            <a:srgbClr val="FF0000"/>
                          </a:solidFill>
                          <a:latin typeface="Cambria Math"/>
                          <a:ea typeface="Cambria Math"/>
                        </a:rPr>
                        <m:t>≠</m:t>
                      </m:r>
                    </m:oMath>
                  </m:oMathPara>
                </a14:m>
                <a:endParaRPr lang="es-MX" sz="5400" b="1" dirty="0">
                  <a:solidFill>
                    <a:srgbClr val="FF0000"/>
                  </a:solidFill>
                  <a:latin typeface="Calibri (Cuerpo)"/>
                </a:endParaRPr>
              </a:p>
            </p:txBody>
          </p:sp>
        </mc:Choice>
        <mc:Fallback xmlns="">
          <p:sp>
            <p:nvSpPr>
              <p:cNvPr id="7" name="6 Rectángulo"/>
              <p:cNvSpPr>
                <a:spLocks noRot="1" noChangeAspect="1" noMove="1" noResize="1" noEditPoints="1" noAdjustHandles="1" noChangeArrowheads="1" noChangeShapeType="1" noTextEdit="1"/>
              </p:cNvSpPr>
              <p:nvPr/>
            </p:nvSpPr>
            <p:spPr>
              <a:xfrm>
                <a:off x="3695374" y="1484784"/>
                <a:ext cx="1088974" cy="923330"/>
              </a:xfrm>
              <a:prstGeom prst="rect">
                <a:avLst/>
              </a:prstGeom>
              <a:blipFill rotWithShape="1">
                <a:blip r:embed="rId2"/>
                <a:stretch>
                  <a:fillRect/>
                </a:stretch>
              </a:blipFill>
            </p:spPr>
            <p:txBody>
              <a:bodyPr/>
              <a:lstStyle/>
              <a:p>
                <a:r>
                  <a:rPr lang="es-MX">
                    <a:noFill/>
                  </a:rPr>
                  <a:t> </a:t>
                </a:r>
              </a:p>
            </p:txBody>
          </p:sp>
        </mc:Fallback>
      </mc:AlternateContent>
      <p:sp>
        <p:nvSpPr>
          <p:cNvPr id="8" name="7 Rectángulo redondeado"/>
          <p:cNvSpPr/>
          <p:nvPr/>
        </p:nvSpPr>
        <p:spPr>
          <a:xfrm>
            <a:off x="3422293" y="5805264"/>
            <a:ext cx="1783994" cy="86409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rgbClr val="000000"/>
                </a:solidFill>
                <a:latin typeface="Calibri" panose="020F0502020204030204" pitchFamily="34" charset="0"/>
              </a:rPr>
              <a:t>Inventario </a:t>
            </a:r>
          </a:p>
          <a:p>
            <a:pPr algn="ctr"/>
            <a:r>
              <a:rPr lang="es-MX" sz="2000" b="1" dirty="0" smtClean="0">
                <a:solidFill>
                  <a:srgbClr val="000000"/>
                </a:solidFill>
                <a:latin typeface="Calibri" panose="020F0502020204030204" pitchFamily="34" charset="0"/>
              </a:rPr>
              <a:t>de</a:t>
            </a:r>
          </a:p>
          <a:p>
            <a:pPr algn="ctr"/>
            <a:r>
              <a:rPr lang="es-MX" sz="2000" b="1" dirty="0" smtClean="0">
                <a:solidFill>
                  <a:srgbClr val="000000"/>
                </a:solidFill>
                <a:latin typeface="Calibri" panose="020F0502020204030204" pitchFamily="34" charset="0"/>
              </a:rPr>
              <a:t> rutas</a:t>
            </a:r>
            <a:endParaRPr lang="es-MX" sz="2000" b="1" dirty="0">
              <a:solidFill>
                <a:srgbClr val="000000"/>
              </a:solidFill>
              <a:latin typeface="Calibri" panose="020F0502020204030204" pitchFamily="34" charset="0"/>
            </a:endParaRPr>
          </a:p>
        </p:txBody>
      </p:sp>
      <p:cxnSp>
        <p:nvCxnSpPr>
          <p:cNvPr id="10" name="9 Conector angular"/>
          <p:cNvCxnSpPr>
            <a:stCxn id="4" idx="2"/>
            <a:endCxn id="3" idx="1"/>
          </p:cNvCxnSpPr>
          <p:nvPr/>
        </p:nvCxnSpPr>
        <p:spPr>
          <a:xfrm rot="16200000" flipH="1">
            <a:off x="2675266" y="2366258"/>
            <a:ext cx="799453" cy="694599"/>
          </a:xfrm>
          <a:prstGeom prst="bentConnector2">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angular"/>
          <p:cNvCxnSpPr>
            <a:stCxn id="6" idx="2"/>
            <a:endCxn id="3" idx="3"/>
          </p:cNvCxnSpPr>
          <p:nvPr/>
        </p:nvCxnSpPr>
        <p:spPr>
          <a:xfrm rot="5400000">
            <a:off x="5041590" y="2478529"/>
            <a:ext cx="799453" cy="470059"/>
          </a:xfrm>
          <a:prstGeom prst="bentConnector2">
            <a:avLst/>
          </a:prstGeom>
          <a:ln w="22225">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9" name="8 Rectángulo redondeado"/>
          <p:cNvSpPr/>
          <p:nvPr/>
        </p:nvSpPr>
        <p:spPr>
          <a:xfrm>
            <a:off x="3283941" y="3501008"/>
            <a:ext cx="2060695" cy="1512168"/>
          </a:xfrm>
          <a:prstGeom prst="roundRect">
            <a:avLst/>
          </a:prstGeom>
          <a:solidFill>
            <a:schemeClr val="bg2">
              <a:lumMod val="9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Tx/>
              <a:buChar char="-"/>
            </a:pPr>
            <a:r>
              <a:rPr lang="es-MX" sz="2000" dirty="0" smtClean="0">
                <a:solidFill>
                  <a:srgbClr val="000000"/>
                </a:solidFill>
                <a:latin typeface="Calibri" panose="020F0502020204030204" pitchFamily="34" charset="0"/>
              </a:rPr>
              <a:t>Terminales</a:t>
            </a:r>
          </a:p>
          <a:p>
            <a:pPr marL="342900" indent="-342900">
              <a:buFontTx/>
              <a:buChar char="-"/>
            </a:pPr>
            <a:r>
              <a:rPr lang="es-MX" sz="2000" dirty="0" smtClean="0">
                <a:solidFill>
                  <a:srgbClr val="000000"/>
                </a:solidFill>
                <a:latin typeface="Calibri" panose="020F0502020204030204" pitchFamily="34" charset="0"/>
              </a:rPr>
              <a:t>Paraderos</a:t>
            </a:r>
          </a:p>
          <a:p>
            <a:pPr marL="342900" indent="-342900">
              <a:buFontTx/>
              <a:buChar char="-"/>
            </a:pPr>
            <a:r>
              <a:rPr lang="es-MX" sz="2000" dirty="0" err="1" smtClean="0">
                <a:solidFill>
                  <a:srgbClr val="000000"/>
                </a:solidFill>
                <a:latin typeface="Calibri" panose="020F0502020204030204" pitchFamily="34" charset="0"/>
              </a:rPr>
              <a:t>Checadores</a:t>
            </a:r>
            <a:endParaRPr lang="es-MX" sz="2000" dirty="0" smtClean="0">
              <a:solidFill>
                <a:srgbClr val="000000"/>
              </a:solidFill>
              <a:latin typeface="Calibri" panose="020F0502020204030204" pitchFamily="34" charset="0"/>
            </a:endParaRPr>
          </a:p>
          <a:p>
            <a:pPr marL="342900" indent="-342900">
              <a:buFontTx/>
              <a:buChar char="-"/>
            </a:pPr>
            <a:r>
              <a:rPr lang="es-MX" sz="2000" dirty="0" smtClean="0">
                <a:solidFill>
                  <a:srgbClr val="000000"/>
                </a:solidFill>
                <a:latin typeface="Calibri" panose="020F0502020204030204" pitchFamily="34" charset="0"/>
              </a:rPr>
              <a:t>Usuarios</a:t>
            </a:r>
          </a:p>
          <a:p>
            <a:pPr marL="342900" indent="-342900">
              <a:buFontTx/>
              <a:buChar char="-"/>
            </a:pPr>
            <a:r>
              <a:rPr lang="es-MX" sz="2000" dirty="0" smtClean="0">
                <a:solidFill>
                  <a:srgbClr val="000000"/>
                </a:solidFill>
                <a:latin typeface="Calibri" panose="020F0502020204030204" pitchFamily="34" charset="0"/>
              </a:rPr>
              <a:t>Rutas…</a:t>
            </a:r>
          </a:p>
        </p:txBody>
      </p:sp>
    </p:spTree>
    <p:extLst>
      <p:ext uri="{BB962C8B-B14F-4D97-AF65-F5344CB8AC3E}">
        <p14:creationId xmlns:p14="http://schemas.microsoft.com/office/powerpoint/2010/main" val="36414110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Qué integra un IR</a:t>
            </a:r>
            <a:endParaRPr lang="es-MX" sz="3600" dirty="0">
              <a:solidFill>
                <a:srgbClr val="000000"/>
              </a:solidFill>
              <a:latin typeface="Calibri (Cuerpo)"/>
              <a:cs typeface="Arial" panose="020B0604020202020204" pitchFamily="34" charset="0"/>
            </a:endParaRPr>
          </a:p>
        </p:txBody>
      </p:sp>
      <p:graphicFrame>
        <p:nvGraphicFramePr>
          <p:cNvPr id="2" name="1 Diagrama"/>
          <p:cNvGraphicFramePr/>
          <p:nvPr>
            <p:extLst>
              <p:ext uri="{D42A27DB-BD31-4B8C-83A1-F6EECF244321}">
                <p14:modId xmlns:p14="http://schemas.microsoft.com/office/powerpoint/2010/main" val="2215594985"/>
              </p:ext>
            </p:extLst>
          </p:nvPr>
        </p:nvGraphicFramePr>
        <p:xfrm>
          <a:off x="1487996" y="1412776"/>
          <a:ext cx="6096000" cy="226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7"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l="26376" t="39808" r="23546" b="26015"/>
          <a:stretch/>
        </p:blipFill>
        <p:spPr bwMode="auto">
          <a:xfrm>
            <a:off x="251521" y="3356992"/>
            <a:ext cx="8568952"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86712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a:solidFill>
                  <a:srgbClr val="000000"/>
                </a:solidFill>
                <a:latin typeface="Calibri (Cuerpo)"/>
                <a:cs typeface="Arial" panose="020B0604020202020204" pitchFamily="34" charset="0"/>
              </a:rPr>
              <a:t>Ruta ≠ Derrotero</a:t>
            </a:r>
          </a:p>
        </p:txBody>
      </p:sp>
      <p:sp>
        <p:nvSpPr>
          <p:cNvPr id="6" name="5 Rectángulo"/>
          <p:cNvSpPr/>
          <p:nvPr/>
        </p:nvSpPr>
        <p:spPr>
          <a:xfrm>
            <a:off x="107504" y="1556792"/>
            <a:ext cx="8856984" cy="369332"/>
          </a:xfrm>
          <a:prstGeom prst="rect">
            <a:avLst/>
          </a:prstGeom>
        </p:spPr>
        <p:txBody>
          <a:bodyPr wrap="square">
            <a:spAutoFit/>
          </a:bodyPr>
          <a:lstStyle/>
          <a:p>
            <a:pPr algn="just"/>
            <a:r>
              <a:rPr lang="es-MX" b="1" dirty="0" smtClean="0">
                <a:solidFill>
                  <a:srgbClr val="000000"/>
                </a:solidFill>
                <a:latin typeface="Calibri (Cuerpo)"/>
              </a:rPr>
              <a:t>Ruta</a:t>
            </a:r>
            <a:r>
              <a:rPr lang="es-MX" dirty="0" smtClean="0">
                <a:solidFill>
                  <a:srgbClr val="000000"/>
                </a:solidFill>
                <a:latin typeface="Calibri (Cuerpo)"/>
              </a:rPr>
              <a:t>: involucra un par origen-destino pero no necesariamente el itinerario.</a:t>
            </a:r>
          </a:p>
        </p:txBody>
      </p:sp>
      <p:sp>
        <p:nvSpPr>
          <p:cNvPr id="7" name="6 Rectángulo"/>
          <p:cNvSpPr/>
          <p:nvPr/>
        </p:nvSpPr>
        <p:spPr>
          <a:xfrm>
            <a:off x="107504" y="4174777"/>
            <a:ext cx="8856984" cy="646331"/>
          </a:xfrm>
          <a:prstGeom prst="rect">
            <a:avLst/>
          </a:prstGeom>
        </p:spPr>
        <p:txBody>
          <a:bodyPr wrap="square">
            <a:spAutoFit/>
          </a:bodyPr>
          <a:lstStyle/>
          <a:p>
            <a:pPr algn="just"/>
            <a:r>
              <a:rPr lang="es-MX" b="1" dirty="0" smtClean="0">
                <a:solidFill>
                  <a:srgbClr val="000000"/>
                </a:solidFill>
                <a:latin typeface="Calibri (Cuerpo)"/>
              </a:rPr>
              <a:t>Derrotero</a:t>
            </a:r>
            <a:r>
              <a:rPr lang="es-MX" dirty="0" smtClean="0">
                <a:solidFill>
                  <a:srgbClr val="000000"/>
                </a:solidFill>
                <a:latin typeface="Calibri (Cuerpo)"/>
              </a:rPr>
              <a:t>: Es el itinerario o secuencia de secciones viales por donde circula una unidad de transporte para ir de un origen a un destino</a:t>
            </a:r>
          </a:p>
        </p:txBody>
      </p:sp>
      <p:grpSp>
        <p:nvGrpSpPr>
          <p:cNvPr id="24" name="23 Grupo"/>
          <p:cNvGrpSpPr/>
          <p:nvPr/>
        </p:nvGrpSpPr>
        <p:grpSpPr>
          <a:xfrm>
            <a:off x="827585" y="1926125"/>
            <a:ext cx="6624735" cy="2078940"/>
            <a:chOff x="827585" y="1926124"/>
            <a:chExt cx="6768751" cy="2515211"/>
          </a:xfrm>
        </p:grpSpPr>
        <p:grpSp>
          <p:nvGrpSpPr>
            <p:cNvPr id="2" name="1 Grupo"/>
            <p:cNvGrpSpPr/>
            <p:nvPr/>
          </p:nvGrpSpPr>
          <p:grpSpPr>
            <a:xfrm>
              <a:off x="827585" y="1926124"/>
              <a:ext cx="6768751" cy="2515211"/>
              <a:chOff x="827585" y="1926124"/>
              <a:chExt cx="6768751" cy="2515211"/>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083" t="27037" r="33333" b="33333"/>
              <a:stretch/>
            </p:blipFill>
            <p:spPr bwMode="auto">
              <a:xfrm>
                <a:off x="827585" y="1926124"/>
                <a:ext cx="6768751" cy="25152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onector"/>
              <p:cNvSpPr/>
              <p:nvPr/>
            </p:nvSpPr>
            <p:spPr>
              <a:xfrm>
                <a:off x="5815160" y="2420888"/>
                <a:ext cx="1061096" cy="648072"/>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0000"/>
                    </a:solidFill>
                  </a:rPr>
                  <a:t>Origen</a:t>
                </a:r>
                <a:endParaRPr lang="es-MX" sz="1400" b="1" dirty="0">
                  <a:solidFill>
                    <a:srgbClr val="000000"/>
                  </a:solidFill>
                </a:endParaRPr>
              </a:p>
            </p:txBody>
          </p:sp>
          <p:sp>
            <p:nvSpPr>
              <p:cNvPr id="13" name="12 Conector"/>
              <p:cNvSpPr/>
              <p:nvPr/>
            </p:nvSpPr>
            <p:spPr>
              <a:xfrm>
                <a:off x="1691680" y="3429000"/>
                <a:ext cx="1080120" cy="648072"/>
              </a:xfrm>
              <a:prstGeom prst="flowChartConnector">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rgbClr val="000000"/>
                    </a:solidFill>
                  </a:rPr>
                  <a:t>Destino</a:t>
                </a:r>
                <a:endParaRPr lang="es-MX" sz="1200" b="1" dirty="0">
                  <a:solidFill>
                    <a:srgbClr val="000000"/>
                  </a:solidFill>
                </a:endParaRPr>
              </a:p>
            </p:txBody>
          </p:sp>
        </p:grpSp>
        <p:sp>
          <p:nvSpPr>
            <p:cNvPr id="14" name="13 Flecha curvada hacia arriba"/>
            <p:cNvSpPr/>
            <p:nvPr/>
          </p:nvSpPr>
          <p:spPr>
            <a:xfrm rot="9935456">
              <a:off x="2196350" y="2179409"/>
              <a:ext cx="3630997" cy="878845"/>
            </a:xfrm>
            <a:prstGeom prst="curved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6" name="15 Flecha curvada hacia arriba"/>
            <p:cNvSpPr/>
            <p:nvPr/>
          </p:nvSpPr>
          <p:spPr>
            <a:xfrm rot="20355767">
              <a:off x="2593749" y="3426078"/>
              <a:ext cx="3630997" cy="878845"/>
            </a:xfrm>
            <a:prstGeom prst="curvedUpArrow">
              <a:avLst>
                <a:gd name="adj1" fmla="val 25000"/>
                <a:gd name="adj2" fmla="val 50000"/>
                <a:gd name="adj3" fmla="val 31357"/>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pSp>
      <p:grpSp>
        <p:nvGrpSpPr>
          <p:cNvPr id="26" name="25 Grupo"/>
          <p:cNvGrpSpPr/>
          <p:nvPr/>
        </p:nvGrpSpPr>
        <p:grpSpPr>
          <a:xfrm>
            <a:off x="434852" y="4812592"/>
            <a:ext cx="7593531" cy="1848252"/>
            <a:chOff x="434853" y="4812592"/>
            <a:chExt cx="6912768" cy="1848252"/>
          </a:xfrm>
        </p:grpSpPr>
        <p:grpSp>
          <p:nvGrpSpPr>
            <p:cNvPr id="15" name="14 Grupo"/>
            <p:cNvGrpSpPr/>
            <p:nvPr/>
          </p:nvGrpSpPr>
          <p:grpSpPr>
            <a:xfrm>
              <a:off x="434853" y="4812592"/>
              <a:ext cx="6912768" cy="1848252"/>
              <a:chOff x="127599" y="1628800"/>
              <a:chExt cx="8908897" cy="3600400"/>
            </a:xfrm>
          </p:grpSpPr>
          <p:pic>
            <p:nvPicPr>
              <p:cNvPr id="1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137" t="12567" r="5001" b="29808"/>
              <a:stretch/>
            </p:blipFill>
            <p:spPr bwMode="auto">
              <a:xfrm>
                <a:off x="127599" y="1628800"/>
                <a:ext cx="8908897" cy="36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17 Forma libre"/>
              <p:cNvSpPr/>
              <p:nvPr/>
            </p:nvSpPr>
            <p:spPr>
              <a:xfrm>
                <a:off x="934872" y="2231409"/>
                <a:ext cx="6653283" cy="2169994"/>
              </a:xfrm>
              <a:custGeom>
                <a:avLst/>
                <a:gdLst>
                  <a:gd name="connsiteX0" fmla="*/ 6653283 w 6653283"/>
                  <a:gd name="connsiteY0" fmla="*/ 0 h 2169994"/>
                  <a:gd name="connsiteX1" fmla="*/ 6632812 w 6653283"/>
                  <a:gd name="connsiteY1" fmla="*/ 61415 h 2169994"/>
                  <a:gd name="connsiteX2" fmla="*/ 6625988 w 6653283"/>
                  <a:gd name="connsiteY2" fmla="*/ 81887 h 2169994"/>
                  <a:gd name="connsiteX3" fmla="*/ 6605516 w 6653283"/>
                  <a:gd name="connsiteY3" fmla="*/ 109182 h 2169994"/>
                  <a:gd name="connsiteX4" fmla="*/ 6591868 w 6653283"/>
                  <a:gd name="connsiteY4" fmla="*/ 150125 h 2169994"/>
                  <a:gd name="connsiteX5" fmla="*/ 6585044 w 6653283"/>
                  <a:gd name="connsiteY5" fmla="*/ 170597 h 2169994"/>
                  <a:gd name="connsiteX6" fmla="*/ 6557749 w 6653283"/>
                  <a:gd name="connsiteY6" fmla="*/ 218364 h 2169994"/>
                  <a:gd name="connsiteX7" fmla="*/ 6544101 w 6653283"/>
                  <a:gd name="connsiteY7" fmla="*/ 266131 h 2169994"/>
                  <a:gd name="connsiteX8" fmla="*/ 6530453 w 6653283"/>
                  <a:gd name="connsiteY8" fmla="*/ 286603 h 2169994"/>
                  <a:gd name="connsiteX9" fmla="*/ 6509982 w 6653283"/>
                  <a:gd name="connsiteY9" fmla="*/ 354842 h 2169994"/>
                  <a:gd name="connsiteX10" fmla="*/ 6503158 w 6653283"/>
                  <a:gd name="connsiteY10" fmla="*/ 375313 h 2169994"/>
                  <a:gd name="connsiteX11" fmla="*/ 6489510 w 6653283"/>
                  <a:gd name="connsiteY11" fmla="*/ 395785 h 2169994"/>
                  <a:gd name="connsiteX12" fmla="*/ 6482686 w 6653283"/>
                  <a:gd name="connsiteY12" fmla="*/ 416257 h 2169994"/>
                  <a:gd name="connsiteX13" fmla="*/ 6469038 w 6653283"/>
                  <a:gd name="connsiteY13" fmla="*/ 436728 h 2169994"/>
                  <a:gd name="connsiteX14" fmla="*/ 6455391 w 6653283"/>
                  <a:gd name="connsiteY14" fmla="*/ 464024 h 2169994"/>
                  <a:gd name="connsiteX15" fmla="*/ 6428095 w 6653283"/>
                  <a:gd name="connsiteY15" fmla="*/ 504967 h 2169994"/>
                  <a:gd name="connsiteX16" fmla="*/ 6393976 w 6653283"/>
                  <a:gd name="connsiteY16" fmla="*/ 566382 h 2169994"/>
                  <a:gd name="connsiteX17" fmla="*/ 6380328 w 6653283"/>
                  <a:gd name="connsiteY17" fmla="*/ 586854 h 2169994"/>
                  <a:gd name="connsiteX18" fmla="*/ 6373504 w 6653283"/>
                  <a:gd name="connsiteY18" fmla="*/ 607325 h 2169994"/>
                  <a:gd name="connsiteX19" fmla="*/ 6346209 w 6653283"/>
                  <a:gd name="connsiteY19" fmla="*/ 655092 h 2169994"/>
                  <a:gd name="connsiteX20" fmla="*/ 6325737 w 6653283"/>
                  <a:gd name="connsiteY20" fmla="*/ 675564 h 2169994"/>
                  <a:gd name="connsiteX21" fmla="*/ 6298441 w 6653283"/>
                  <a:gd name="connsiteY21" fmla="*/ 716507 h 2169994"/>
                  <a:gd name="connsiteX22" fmla="*/ 6271146 w 6653283"/>
                  <a:gd name="connsiteY22" fmla="*/ 764275 h 2169994"/>
                  <a:gd name="connsiteX23" fmla="*/ 6250674 w 6653283"/>
                  <a:gd name="connsiteY23" fmla="*/ 791570 h 2169994"/>
                  <a:gd name="connsiteX24" fmla="*/ 6230203 w 6653283"/>
                  <a:gd name="connsiteY24" fmla="*/ 805218 h 2169994"/>
                  <a:gd name="connsiteX25" fmla="*/ 6196083 w 6653283"/>
                  <a:gd name="connsiteY25" fmla="*/ 866633 h 2169994"/>
                  <a:gd name="connsiteX26" fmla="*/ 6175612 w 6653283"/>
                  <a:gd name="connsiteY26" fmla="*/ 887104 h 2169994"/>
                  <a:gd name="connsiteX27" fmla="*/ 6148316 w 6653283"/>
                  <a:gd name="connsiteY27" fmla="*/ 928048 h 2169994"/>
                  <a:gd name="connsiteX28" fmla="*/ 6127844 w 6653283"/>
                  <a:gd name="connsiteY28" fmla="*/ 975815 h 2169994"/>
                  <a:gd name="connsiteX29" fmla="*/ 6107373 w 6653283"/>
                  <a:gd name="connsiteY29" fmla="*/ 1016758 h 2169994"/>
                  <a:gd name="connsiteX30" fmla="*/ 6093725 w 6653283"/>
                  <a:gd name="connsiteY30" fmla="*/ 1057701 h 2169994"/>
                  <a:gd name="connsiteX31" fmla="*/ 6080077 w 6653283"/>
                  <a:gd name="connsiteY31" fmla="*/ 1078173 h 2169994"/>
                  <a:gd name="connsiteX32" fmla="*/ 6066429 w 6653283"/>
                  <a:gd name="connsiteY32" fmla="*/ 1119116 h 2169994"/>
                  <a:gd name="connsiteX33" fmla="*/ 6052782 w 6653283"/>
                  <a:gd name="connsiteY33" fmla="*/ 1139588 h 2169994"/>
                  <a:gd name="connsiteX34" fmla="*/ 6039134 w 6653283"/>
                  <a:gd name="connsiteY34" fmla="*/ 1180531 h 2169994"/>
                  <a:gd name="connsiteX35" fmla="*/ 6032310 w 6653283"/>
                  <a:gd name="connsiteY35" fmla="*/ 1201003 h 2169994"/>
                  <a:gd name="connsiteX36" fmla="*/ 6005015 w 6653283"/>
                  <a:gd name="connsiteY36" fmla="*/ 1241946 h 2169994"/>
                  <a:gd name="connsiteX37" fmla="*/ 5998191 w 6653283"/>
                  <a:gd name="connsiteY37" fmla="*/ 1262418 h 2169994"/>
                  <a:gd name="connsiteX38" fmla="*/ 5970895 w 6653283"/>
                  <a:gd name="connsiteY38" fmla="*/ 1303361 h 2169994"/>
                  <a:gd name="connsiteX39" fmla="*/ 5957247 w 6653283"/>
                  <a:gd name="connsiteY39" fmla="*/ 1323833 h 2169994"/>
                  <a:gd name="connsiteX40" fmla="*/ 5943600 w 6653283"/>
                  <a:gd name="connsiteY40" fmla="*/ 1351128 h 2169994"/>
                  <a:gd name="connsiteX41" fmla="*/ 5916304 w 6653283"/>
                  <a:gd name="connsiteY41" fmla="*/ 1392072 h 2169994"/>
                  <a:gd name="connsiteX42" fmla="*/ 5909480 w 6653283"/>
                  <a:gd name="connsiteY42" fmla="*/ 1412543 h 2169994"/>
                  <a:gd name="connsiteX43" fmla="*/ 5882185 w 6653283"/>
                  <a:gd name="connsiteY43" fmla="*/ 1453487 h 2169994"/>
                  <a:gd name="connsiteX44" fmla="*/ 5854889 w 6653283"/>
                  <a:gd name="connsiteY44" fmla="*/ 1494430 h 2169994"/>
                  <a:gd name="connsiteX45" fmla="*/ 5827594 w 6653283"/>
                  <a:gd name="connsiteY45" fmla="*/ 1535373 h 2169994"/>
                  <a:gd name="connsiteX46" fmla="*/ 5813946 w 6653283"/>
                  <a:gd name="connsiteY46" fmla="*/ 1555845 h 2169994"/>
                  <a:gd name="connsiteX47" fmla="*/ 5786650 w 6653283"/>
                  <a:gd name="connsiteY47" fmla="*/ 1603612 h 2169994"/>
                  <a:gd name="connsiteX48" fmla="*/ 5779827 w 6653283"/>
                  <a:gd name="connsiteY48" fmla="*/ 1624084 h 2169994"/>
                  <a:gd name="connsiteX49" fmla="*/ 5752531 w 6653283"/>
                  <a:gd name="connsiteY49" fmla="*/ 1665027 h 2169994"/>
                  <a:gd name="connsiteX50" fmla="*/ 5718412 w 6653283"/>
                  <a:gd name="connsiteY50" fmla="*/ 1726442 h 2169994"/>
                  <a:gd name="connsiteX51" fmla="*/ 5704764 w 6653283"/>
                  <a:gd name="connsiteY51" fmla="*/ 1753737 h 2169994"/>
                  <a:gd name="connsiteX52" fmla="*/ 5691116 w 6653283"/>
                  <a:gd name="connsiteY52" fmla="*/ 1774209 h 2169994"/>
                  <a:gd name="connsiteX53" fmla="*/ 5684292 w 6653283"/>
                  <a:gd name="connsiteY53" fmla="*/ 1794681 h 2169994"/>
                  <a:gd name="connsiteX54" fmla="*/ 5656997 w 6653283"/>
                  <a:gd name="connsiteY54" fmla="*/ 1835624 h 2169994"/>
                  <a:gd name="connsiteX55" fmla="*/ 5650173 w 6653283"/>
                  <a:gd name="connsiteY55" fmla="*/ 1856095 h 2169994"/>
                  <a:gd name="connsiteX56" fmla="*/ 5636525 w 6653283"/>
                  <a:gd name="connsiteY56" fmla="*/ 1876567 h 2169994"/>
                  <a:gd name="connsiteX57" fmla="*/ 5629701 w 6653283"/>
                  <a:gd name="connsiteY57" fmla="*/ 1897039 h 2169994"/>
                  <a:gd name="connsiteX58" fmla="*/ 5602406 w 6653283"/>
                  <a:gd name="connsiteY58" fmla="*/ 1944806 h 2169994"/>
                  <a:gd name="connsiteX59" fmla="*/ 5595582 w 6653283"/>
                  <a:gd name="connsiteY59" fmla="*/ 1965278 h 2169994"/>
                  <a:gd name="connsiteX60" fmla="*/ 5568286 w 6653283"/>
                  <a:gd name="connsiteY60" fmla="*/ 2006221 h 2169994"/>
                  <a:gd name="connsiteX61" fmla="*/ 5554638 w 6653283"/>
                  <a:gd name="connsiteY61" fmla="*/ 2026692 h 2169994"/>
                  <a:gd name="connsiteX62" fmla="*/ 5527343 w 6653283"/>
                  <a:gd name="connsiteY62" fmla="*/ 2088107 h 2169994"/>
                  <a:gd name="connsiteX63" fmla="*/ 5500047 w 6653283"/>
                  <a:gd name="connsiteY63" fmla="*/ 2122227 h 2169994"/>
                  <a:gd name="connsiteX64" fmla="*/ 5465928 w 6653283"/>
                  <a:gd name="connsiteY64" fmla="*/ 2156346 h 2169994"/>
                  <a:gd name="connsiteX65" fmla="*/ 5424985 w 6653283"/>
                  <a:gd name="connsiteY65" fmla="*/ 2169994 h 2169994"/>
                  <a:gd name="connsiteX66" fmla="*/ 5315803 w 6653283"/>
                  <a:gd name="connsiteY66" fmla="*/ 2156346 h 2169994"/>
                  <a:gd name="connsiteX67" fmla="*/ 5295331 w 6653283"/>
                  <a:gd name="connsiteY67" fmla="*/ 2149522 h 2169994"/>
                  <a:gd name="connsiteX68" fmla="*/ 5192973 w 6653283"/>
                  <a:gd name="connsiteY68" fmla="*/ 2129051 h 2169994"/>
                  <a:gd name="connsiteX69" fmla="*/ 5117910 w 6653283"/>
                  <a:gd name="connsiteY69" fmla="*/ 2094931 h 2169994"/>
                  <a:gd name="connsiteX70" fmla="*/ 5076967 w 6653283"/>
                  <a:gd name="connsiteY70" fmla="*/ 2081284 h 2169994"/>
                  <a:gd name="connsiteX71" fmla="*/ 5015552 w 6653283"/>
                  <a:gd name="connsiteY71" fmla="*/ 2060812 h 2169994"/>
                  <a:gd name="connsiteX72" fmla="*/ 4995080 w 6653283"/>
                  <a:gd name="connsiteY72" fmla="*/ 2053988 h 2169994"/>
                  <a:gd name="connsiteX73" fmla="*/ 4960961 w 6653283"/>
                  <a:gd name="connsiteY73" fmla="*/ 2047164 h 2169994"/>
                  <a:gd name="connsiteX74" fmla="*/ 4920018 w 6653283"/>
                  <a:gd name="connsiteY74" fmla="*/ 2033516 h 2169994"/>
                  <a:gd name="connsiteX75" fmla="*/ 4851779 w 6653283"/>
                  <a:gd name="connsiteY75" fmla="*/ 2019869 h 2169994"/>
                  <a:gd name="connsiteX76" fmla="*/ 4831307 w 6653283"/>
                  <a:gd name="connsiteY76" fmla="*/ 2013045 h 2169994"/>
                  <a:gd name="connsiteX77" fmla="*/ 4776716 w 6653283"/>
                  <a:gd name="connsiteY77" fmla="*/ 2006221 h 2169994"/>
                  <a:gd name="connsiteX78" fmla="*/ 4728949 w 6653283"/>
                  <a:gd name="connsiteY78" fmla="*/ 1992573 h 2169994"/>
                  <a:gd name="connsiteX79" fmla="*/ 4701653 w 6653283"/>
                  <a:gd name="connsiteY79" fmla="*/ 1985749 h 2169994"/>
                  <a:gd name="connsiteX80" fmla="*/ 4660710 w 6653283"/>
                  <a:gd name="connsiteY80" fmla="*/ 1972101 h 2169994"/>
                  <a:gd name="connsiteX81" fmla="*/ 4633415 w 6653283"/>
                  <a:gd name="connsiteY81" fmla="*/ 1965278 h 2169994"/>
                  <a:gd name="connsiteX82" fmla="*/ 4592471 w 6653283"/>
                  <a:gd name="connsiteY82" fmla="*/ 1951630 h 2169994"/>
                  <a:gd name="connsiteX83" fmla="*/ 4558352 w 6653283"/>
                  <a:gd name="connsiteY83" fmla="*/ 1944806 h 2169994"/>
                  <a:gd name="connsiteX84" fmla="*/ 4537880 w 6653283"/>
                  <a:gd name="connsiteY84" fmla="*/ 1937982 h 2169994"/>
                  <a:gd name="connsiteX85" fmla="*/ 4510585 w 6653283"/>
                  <a:gd name="connsiteY85" fmla="*/ 1931158 h 2169994"/>
                  <a:gd name="connsiteX86" fmla="*/ 4490113 w 6653283"/>
                  <a:gd name="connsiteY86" fmla="*/ 1924334 h 2169994"/>
                  <a:gd name="connsiteX87" fmla="*/ 4442346 w 6653283"/>
                  <a:gd name="connsiteY87" fmla="*/ 1917510 h 2169994"/>
                  <a:gd name="connsiteX88" fmla="*/ 4421874 w 6653283"/>
                  <a:gd name="connsiteY88" fmla="*/ 1910687 h 2169994"/>
                  <a:gd name="connsiteX89" fmla="*/ 4394579 w 6653283"/>
                  <a:gd name="connsiteY89" fmla="*/ 1897039 h 2169994"/>
                  <a:gd name="connsiteX90" fmla="*/ 4360459 w 6653283"/>
                  <a:gd name="connsiteY90" fmla="*/ 1890215 h 2169994"/>
                  <a:gd name="connsiteX91" fmla="*/ 4333164 w 6653283"/>
                  <a:gd name="connsiteY91" fmla="*/ 1883391 h 2169994"/>
                  <a:gd name="connsiteX92" fmla="*/ 4292221 w 6653283"/>
                  <a:gd name="connsiteY92" fmla="*/ 1869743 h 2169994"/>
                  <a:gd name="connsiteX93" fmla="*/ 4271749 w 6653283"/>
                  <a:gd name="connsiteY93" fmla="*/ 1862919 h 2169994"/>
                  <a:gd name="connsiteX94" fmla="*/ 4251277 w 6653283"/>
                  <a:gd name="connsiteY94" fmla="*/ 1856095 h 2169994"/>
                  <a:gd name="connsiteX95" fmla="*/ 4217158 w 6653283"/>
                  <a:gd name="connsiteY95" fmla="*/ 1842448 h 2169994"/>
                  <a:gd name="connsiteX96" fmla="*/ 4162567 w 6653283"/>
                  <a:gd name="connsiteY96" fmla="*/ 1828800 h 2169994"/>
                  <a:gd name="connsiteX97" fmla="*/ 4114800 w 6653283"/>
                  <a:gd name="connsiteY97" fmla="*/ 1815152 h 2169994"/>
                  <a:gd name="connsiteX98" fmla="*/ 4094328 w 6653283"/>
                  <a:gd name="connsiteY98" fmla="*/ 1801504 h 2169994"/>
                  <a:gd name="connsiteX99" fmla="*/ 4053385 w 6653283"/>
                  <a:gd name="connsiteY99" fmla="*/ 1787857 h 2169994"/>
                  <a:gd name="connsiteX100" fmla="*/ 4032913 w 6653283"/>
                  <a:gd name="connsiteY100" fmla="*/ 1781033 h 2169994"/>
                  <a:gd name="connsiteX101" fmla="*/ 3998794 w 6653283"/>
                  <a:gd name="connsiteY101" fmla="*/ 1774209 h 2169994"/>
                  <a:gd name="connsiteX102" fmla="*/ 3957850 w 6653283"/>
                  <a:gd name="connsiteY102" fmla="*/ 1760561 h 2169994"/>
                  <a:gd name="connsiteX103" fmla="*/ 3937379 w 6653283"/>
                  <a:gd name="connsiteY103" fmla="*/ 1753737 h 2169994"/>
                  <a:gd name="connsiteX104" fmla="*/ 3916907 w 6653283"/>
                  <a:gd name="connsiteY104" fmla="*/ 1746913 h 2169994"/>
                  <a:gd name="connsiteX105" fmla="*/ 3889612 w 6653283"/>
                  <a:gd name="connsiteY105" fmla="*/ 1733266 h 2169994"/>
                  <a:gd name="connsiteX106" fmla="*/ 3848668 w 6653283"/>
                  <a:gd name="connsiteY106" fmla="*/ 1726442 h 2169994"/>
                  <a:gd name="connsiteX107" fmla="*/ 3800901 w 6653283"/>
                  <a:gd name="connsiteY107" fmla="*/ 1712794 h 2169994"/>
                  <a:gd name="connsiteX108" fmla="*/ 3759958 w 6653283"/>
                  <a:gd name="connsiteY108" fmla="*/ 1705970 h 2169994"/>
                  <a:gd name="connsiteX109" fmla="*/ 3739486 w 6653283"/>
                  <a:gd name="connsiteY109" fmla="*/ 1699146 h 2169994"/>
                  <a:gd name="connsiteX110" fmla="*/ 3698543 w 6653283"/>
                  <a:gd name="connsiteY110" fmla="*/ 1692322 h 2169994"/>
                  <a:gd name="connsiteX111" fmla="*/ 3671247 w 6653283"/>
                  <a:gd name="connsiteY111" fmla="*/ 1678675 h 2169994"/>
                  <a:gd name="connsiteX112" fmla="*/ 3637128 w 6653283"/>
                  <a:gd name="connsiteY112" fmla="*/ 1671851 h 2169994"/>
                  <a:gd name="connsiteX113" fmla="*/ 3609832 w 6653283"/>
                  <a:gd name="connsiteY113" fmla="*/ 1665027 h 2169994"/>
                  <a:gd name="connsiteX114" fmla="*/ 3568889 w 6653283"/>
                  <a:gd name="connsiteY114" fmla="*/ 1658203 h 2169994"/>
                  <a:gd name="connsiteX115" fmla="*/ 3507474 w 6653283"/>
                  <a:gd name="connsiteY115" fmla="*/ 1644555 h 2169994"/>
                  <a:gd name="connsiteX116" fmla="*/ 3466531 w 6653283"/>
                  <a:gd name="connsiteY116" fmla="*/ 1630907 h 2169994"/>
                  <a:gd name="connsiteX117" fmla="*/ 3446059 w 6653283"/>
                  <a:gd name="connsiteY117" fmla="*/ 1624084 h 2169994"/>
                  <a:gd name="connsiteX118" fmla="*/ 3370997 w 6653283"/>
                  <a:gd name="connsiteY118" fmla="*/ 1610436 h 2169994"/>
                  <a:gd name="connsiteX119" fmla="*/ 3350525 w 6653283"/>
                  <a:gd name="connsiteY119" fmla="*/ 1603612 h 2169994"/>
                  <a:gd name="connsiteX120" fmla="*/ 3316406 w 6653283"/>
                  <a:gd name="connsiteY120" fmla="*/ 1589964 h 2169994"/>
                  <a:gd name="connsiteX121" fmla="*/ 3248167 w 6653283"/>
                  <a:gd name="connsiteY121" fmla="*/ 1576316 h 2169994"/>
                  <a:gd name="connsiteX122" fmla="*/ 3200400 w 6653283"/>
                  <a:gd name="connsiteY122" fmla="*/ 1562669 h 2169994"/>
                  <a:gd name="connsiteX123" fmla="*/ 3159456 w 6653283"/>
                  <a:gd name="connsiteY123" fmla="*/ 1555845 h 2169994"/>
                  <a:gd name="connsiteX124" fmla="*/ 3132161 w 6653283"/>
                  <a:gd name="connsiteY124" fmla="*/ 1542197 h 2169994"/>
                  <a:gd name="connsiteX125" fmla="*/ 3104865 w 6653283"/>
                  <a:gd name="connsiteY125" fmla="*/ 1535373 h 2169994"/>
                  <a:gd name="connsiteX126" fmla="*/ 3043450 w 6653283"/>
                  <a:gd name="connsiteY126" fmla="*/ 1514901 h 2169994"/>
                  <a:gd name="connsiteX127" fmla="*/ 3002507 w 6653283"/>
                  <a:gd name="connsiteY127" fmla="*/ 1501254 h 2169994"/>
                  <a:gd name="connsiteX128" fmla="*/ 2982035 w 6653283"/>
                  <a:gd name="connsiteY128" fmla="*/ 1487606 h 2169994"/>
                  <a:gd name="connsiteX129" fmla="*/ 2947916 w 6653283"/>
                  <a:gd name="connsiteY129" fmla="*/ 1480782 h 2169994"/>
                  <a:gd name="connsiteX130" fmla="*/ 2906973 w 6653283"/>
                  <a:gd name="connsiteY130" fmla="*/ 1467134 h 2169994"/>
                  <a:gd name="connsiteX131" fmla="*/ 2879677 w 6653283"/>
                  <a:gd name="connsiteY131" fmla="*/ 1460310 h 2169994"/>
                  <a:gd name="connsiteX132" fmla="*/ 2838734 w 6653283"/>
                  <a:gd name="connsiteY132" fmla="*/ 1446663 h 2169994"/>
                  <a:gd name="connsiteX133" fmla="*/ 2818262 w 6653283"/>
                  <a:gd name="connsiteY133" fmla="*/ 1439839 h 2169994"/>
                  <a:gd name="connsiteX134" fmla="*/ 2797791 w 6653283"/>
                  <a:gd name="connsiteY134" fmla="*/ 1426191 h 2169994"/>
                  <a:gd name="connsiteX135" fmla="*/ 2750024 w 6653283"/>
                  <a:gd name="connsiteY135" fmla="*/ 1412543 h 2169994"/>
                  <a:gd name="connsiteX136" fmla="*/ 2709080 w 6653283"/>
                  <a:gd name="connsiteY136" fmla="*/ 1398895 h 2169994"/>
                  <a:gd name="connsiteX137" fmla="*/ 2688609 w 6653283"/>
                  <a:gd name="connsiteY137" fmla="*/ 1392072 h 2169994"/>
                  <a:gd name="connsiteX138" fmla="*/ 2668137 w 6653283"/>
                  <a:gd name="connsiteY138" fmla="*/ 1385248 h 2169994"/>
                  <a:gd name="connsiteX139" fmla="*/ 2640841 w 6653283"/>
                  <a:gd name="connsiteY139" fmla="*/ 1378424 h 2169994"/>
                  <a:gd name="connsiteX140" fmla="*/ 2586250 w 6653283"/>
                  <a:gd name="connsiteY140" fmla="*/ 1357952 h 2169994"/>
                  <a:gd name="connsiteX141" fmla="*/ 2545307 w 6653283"/>
                  <a:gd name="connsiteY141" fmla="*/ 1344304 h 2169994"/>
                  <a:gd name="connsiteX142" fmla="*/ 2490716 w 6653283"/>
                  <a:gd name="connsiteY142" fmla="*/ 1330657 h 2169994"/>
                  <a:gd name="connsiteX143" fmla="*/ 2449773 w 6653283"/>
                  <a:gd name="connsiteY143" fmla="*/ 1317009 h 2169994"/>
                  <a:gd name="connsiteX144" fmla="*/ 2429301 w 6653283"/>
                  <a:gd name="connsiteY144" fmla="*/ 1310185 h 2169994"/>
                  <a:gd name="connsiteX145" fmla="*/ 2402006 w 6653283"/>
                  <a:gd name="connsiteY145" fmla="*/ 1303361 h 2169994"/>
                  <a:gd name="connsiteX146" fmla="*/ 2340591 w 6653283"/>
                  <a:gd name="connsiteY146" fmla="*/ 1282890 h 2169994"/>
                  <a:gd name="connsiteX147" fmla="*/ 2320119 w 6653283"/>
                  <a:gd name="connsiteY147" fmla="*/ 1276066 h 2169994"/>
                  <a:gd name="connsiteX148" fmla="*/ 2299647 w 6653283"/>
                  <a:gd name="connsiteY148" fmla="*/ 1269242 h 2169994"/>
                  <a:gd name="connsiteX149" fmla="*/ 2238232 w 6653283"/>
                  <a:gd name="connsiteY149" fmla="*/ 1248770 h 2169994"/>
                  <a:gd name="connsiteX150" fmla="*/ 2217761 w 6653283"/>
                  <a:gd name="connsiteY150" fmla="*/ 1241946 h 2169994"/>
                  <a:gd name="connsiteX151" fmla="*/ 2163170 w 6653283"/>
                  <a:gd name="connsiteY151" fmla="*/ 1228298 h 2169994"/>
                  <a:gd name="connsiteX152" fmla="*/ 2094931 w 6653283"/>
                  <a:gd name="connsiteY152" fmla="*/ 1207827 h 2169994"/>
                  <a:gd name="connsiteX153" fmla="*/ 2060812 w 6653283"/>
                  <a:gd name="connsiteY153" fmla="*/ 1194179 h 2169994"/>
                  <a:gd name="connsiteX154" fmla="*/ 2026692 w 6653283"/>
                  <a:gd name="connsiteY154" fmla="*/ 1187355 h 2169994"/>
                  <a:gd name="connsiteX155" fmla="*/ 2006221 w 6653283"/>
                  <a:gd name="connsiteY155" fmla="*/ 1180531 h 2169994"/>
                  <a:gd name="connsiteX156" fmla="*/ 1951629 w 6653283"/>
                  <a:gd name="connsiteY156" fmla="*/ 1166884 h 2169994"/>
                  <a:gd name="connsiteX157" fmla="*/ 1849271 w 6653283"/>
                  <a:gd name="connsiteY157" fmla="*/ 1132764 h 2169994"/>
                  <a:gd name="connsiteX158" fmla="*/ 1808328 w 6653283"/>
                  <a:gd name="connsiteY158" fmla="*/ 1119116 h 2169994"/>
                  <a:gd name="connsiteX159" fmla="*/ 1774209 w 6653283"/>
                  <a:gd name="connsiteY159" fmla="*/ 1112292 h 2169994"/>
                  <a:gd name="connsiteX160" fmla="*/ 1753737 w 6653283"/>
                  <a:gd name="connsiteY160" fmla="*/ 1105469 h 2169994"/>
                  <a:gd name="connsiteX161" fmla="*/ 1726441 w 6653283"/>
                  <a:gd name="connsiteY161" fmla="*/ 1098645 h 2169994"/>
                  <a:gd name="connsiteX162" fmla="*/ 1692322 w 6653283"/>
                  <a:gd name="connsiteY162" fmla="*/ 1091821 h 2169994"/>
                  <a:gd name="connsiteX163" fmla="*/ 1671850 w 6653283"/>
                  <a:gd name="connsiteY163" fmla="*/ 1084997 h 2169994"/>
                  <a:gd name="connsiteX164" fmla="*/ 1630907 w 6653283"/>
                  <a:gd name="connsiteY164" fmla="*/ 1078173 h 2169994"/>
                  <a:gd name="connsiteX165" fmla="*/ 1589964 w 6653283"/>
                  <a:gd name="connsiteY165" fmla="*/ 1064525 h 2169994"/>
                  <a:gd name="connsiteX166" fmla="*/ 1569492 w 6653283"/>
                  <a:gd name="connsiteY166" fmla="*/ 1057701 h 2169994"/>
                  <a:gd name="connsiteX167" fmla="*/ 1549021 w 6653283"/>
                  <a:gd name="connsiteY167" fmla="*/ 1050878 h 2169994"/>
                  <a:gd name="connsiteX168" fmla="*/ 1521725 w 6653283"/>
                  <a:gd name="connsiteY168" fmla="*/ 1044054 h 2169994"/>
                  <a:gd name="connsiteX169" fmla="*/ 1487606 w 6653283"/>
                  <a:gd name="connsiteY169" fmla="*/ 1037230 h 2169994"/>
                  <a:gd name="connsiteX170" fmla="*/ 1467134 w 6653283"/>
                  <a:gd name="connsiteY170" fmla="*/ 1030406 h 2169994"/>
                  <a:gd name="connsiteX171" fmla="*/ 1419367 w 6653283"/>
                  <a:gd name="connsiteY171" fmla="*/ 1023582 h 2169994"/>
                  <a:gd name="connsiteX172" fmla="*/ 1357952 w 6653283"/>
                  <a:gd name="connsiteY172" fmla="*/ 1044054 h 2169994"/>
                  <a:gd name="connsiteX173" fmla="*/ 1344304 w 6653283"/>
                  <a:gd name="connsiteY173" fmla="*/ 1064525 h 2169994"/>
                  <a:gd name="connsiteX174" fmla="*/ 1337480 w 6653283"/>
                  <a:gd name="connsiteY174" fmla="*/ 1084997 h 2169994"/>
                  <a:gd name="connsiteX175" fmla="*/ 1310185 w 6653283"/>
                  <a:gd name="connsiteY175" fmla="*/ 1125940 h 2169994"/>
                  <a:gd name="connsiteX176" fmla="*/ 1289713 w 6653283"/>
                  <a:gd name="connsiteY176" fmla="*/ 1194179 h 2169994"/>
                  <a:gd name="connsiteX177" fmla="*/ 1276065 w 6653283"/>
                  <a:gd name="connsiteY177" fmla="*/ 1235122 h 2169994"/>
                  <a:gd name="connsiteX178" fmla="*/ 1248770 w 6653283"/>
                  <a:gd name="connsiteY178" fmla="*/ 1330657 h 2169994"/>
                  <a:gd name="connsiteX179" fmla="*/ 1241946 w 6653283"/>
                  <a:gd name="connsiteY179" fmla="*/ 1351128 h 2169994"/>
                  <a:gd name="connsiteX180" fmla="*/ 1235122 w 6653283"/>
                  <a:gd name="connsiteY180" fmla="*/ 1371600 h 2169994"/>
                  <a:gd name="connsiteX181" fmla="*/ 1214650 w 6653283"/>
                  <a:gd name="connsiteY181" fmla="*/ 1412543 h 2169994"/>
                  <a:gd name="connsiteX182" fmla="*/ 1187355 w 6653283"/>
                  <a:gd name="connsiteY182" fmla="*/ 1453487 h 2169994"/>
                  <a:gd name="connsiteX183" fmla="*/ 1180531 w 6653283"/>
                  <a:gd name="connsiteY183" fmla="*/ 1473958 h 2169994"/>
                  <a:gd name="connsiteX184" fmla="*/ 1173707 w 6653283"/>
                  <a:gd name="connsiteY184" fmla="*/ 1501254 h 2169994"/>
                  <a:gd name="connsiteX185" fmla="*/ 1146412 w 6653283"/>
                  <a:gd name="connsiteY185" fmla="*/ 1542197 h 2169994"/>
                  <a:gd name="connsiteX186" fmla="*/ 1119116 w 6653283"/>
                  <a:gd name="connsiteY186" fmla="*/ 1603612 h 2169994"/>
                  <a:gd name="connsiteX187" fmla="*/ 1112292 w 6653283"/>
                  <a:gd name="connsiteY187" fmla="*/ 1624084 h 2169994"/>
                  <a:gd name="connsiteX188" fmla="*/ 1044053 w 6653283"/>
                  <a:gd name="connsiteY188" fmla="*/ 1658203 h 2169994"/>
                  <a:gd name="connsiteX189" fmla="*/ 436728 w 6653283"/>
                  <a:gd name="connsiteY189" fmla="*/ 1665027 h 2169994"/>
                  <a:gd name="connsiteX190" fmla="*/ 388961 w 6653283"/>
                  <a:gd name="connsiteY190" fmla="*/ 1678675 h 2169994"/>
                  <a:gd name="connsiteX191" fmla="*/ 368489 w 6653283"/>
                  <a:gd name="connsiteY191" fmla="*/ 1692322 h 2169994"/>
                  <a:gd name="connsiteX192" fmla="*/ 341194 w 6653283"/>
                  <a:gd name="connsiteY192" fmla="*/ 1733266 h 2169994"/>
                  <a:gd name="connsiteX193" fmla="*/ 327546 w 6653283"/>
                  <a:gd name="connsiteY193" fmla="*/ 1753737 h 2169994"/>
                  <a:gd name="connsiteX194" fmla="*/ 307074 w 6653283"/>
                  <a:gd name="connsiteY194" fmla="*/ 1760561 h 2169994"/>
                  <a:gd name="connsiteX195" fmla="*/ 259307 w 6653283"/>
                  <a:gd name="connsiteY195" fmla="*/ 1815152 h 2169994"/>
                  <a:gd name="connsiteX196" fmla="*/ 211540 w 6653283"/>
                  <a:gd name="connsiteY196" fmla="*/ 1869743 h 2169994"/>
                  <a:gd name="connsiteX197" fmla="*/ 163773 w 6653283"/>
                  <a:gd name="connsiteY197" fmla="*/ 1924334 h 2169994"/>
                  <a:gd name="connsiteX198" fmla="*/ 150125 w 6653283"/>
                  <a:gd name="connsiteY198" fmla="*/ 1944806 h 2169994"/>
                  <a:gd name="connsiteX199" fmla="*/ 129653 w 6653283"/>
                  <a:gd name="connsiteY199" fmla="*/ 1958454 h 2169994"/>
                  <a:gd name="connsiteX200" fmla="*/ 95534 w 6653283"/>
                  <a:gd name="connsiteY200" fmla="*/ 2019869 h 2169994"/>
                  <a:gd name="connsiteX201" fmla="*/ 81886 w 6653283"/>
                  <a:gd name="connsiteY201" fmla="*/ 2040340 h 2169994"/>
                  <a:gd name="connsiteX202" fmla="*/ 75062 w 6653283"/>
                  <a:gd name="connsiteY202" fmla="*/ 2060812 h 2169994"/>
                  <a:gd name="connsiteX203" fmla="*/ 47767 w 6653283"/>
                  <a:gd name="connsiteY203" fmla="*/ 2101755 h 2169994"/>
                  <a:gd name="connsiteX204" fmla="*/ 13647 w 6653283"/>
                  <a:gd name="connsiteY204" fmla="*/ 2163170 h 2169994"/>
                  <a:gd name="connsiteX205" fmla="*/ 0 w 6653283"/>
                  <a:gd name="connsiteY205" fmla="*/ 2169994 h 216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6653283" h="2169994">
                    <a:moveTo>
                      <a:pt x="6653283" y="0"/>
                    </a:moveTo>
                    <a:lnTo>
                      <a:pt x="6632812" y="61415"/>
                    </a:lnTo>
                    <a:cubicBezTo>
                      <a:pt x="6630537" y="68239"/>
                      <a:pt x="6630304" y="76133"/>
                      <a:pt x="6625988" y="81887"/>
                    </a:cubicBezTo>
                    <a:lnTo>
                      <a:pt x="6605516" y="109182"/>
                    </a:lnTo>
                    <a:lnTo>
                      <a:pt x="6591868" y="150125"/>
                    </a:lnTo>
                    <a:cubicBezTo>
                      <a:pt x="6589593" y="156949"/>
                      <a:pt x="6588261" y="164163"/>
                      <a:pt x="6585044" y="170597"/>
                    </a:cubicBezTo>
                    <a:cubicBezTo>
                      <a:pt x="6567729" y="205228"/>
                      <a:pt x="6577040" y="189428"/>
                      <a:pt x="6557749" y="218364"/>
                    </a:cubicBezTo>
                    <a:cubicBezTo>
                      <a:pt x="6555562" y="227111"/>
                      <a:pt x="6548997" y="256340"/>
                      <a:pt x="6544101" y="266131"/>
                    </a:cubicBezTo>
                    <a:cubicBezTo>
                      <a:pt x="6540433" y="273467"/>
                      <a:pt x="6535002" y="279779"/>
                      <a:pt x="6530453" y="286603"/>
                    </a:cubicBezTo>
                    <a:cubicBezTo>
                      <a:pt x="6520141" y="327849"/>
                      <a:pt x="6526592" y="305009"/>
                      <a:pt x="6509982" y="354842"/>
                    </a:cubicBezTo>
                    <a:cubicBezTo>
                      <a:pt x="6507707" y="361666"/>
                      <a:pt x="6507148" y="369328"/>
                      <a:pt x="6503158" y="375313"/>
                    </a:cubicBezTo>
                    <a:cubicBezTo>
                      <a:pt x="6498609" y="382137"/>
                      <a:pt x="6493178" y="388449"/>
                      <a:pt x="6489510" y="395785"/>
                    </a:cubicBezTo>
                    <a:cubicBezTo>
                      <a:pt x="6486293" y="402219"/>
                      <a:pt x="6485903" y="409823"/>
                      <a:pt x="6482686" y="416257"/>
                    </a:cubicBezTo>
                    <a:cubicBezTo>
                      <a:pt x="6479018" y="423592"/>
                      <a:pt x="6473107" y="429607"/>
                      <a:pt x="6469038" y="436728"/>
                    </a:cubicBezTo>
                    <a:cubicBezTo>
                      <a:pt x="6463991" y="445560"/>
                      <a:pt x="6460625" y="455301"/>
                      <a:pt x="6455391" y="464024"/>
                    </a:cubicBezTo>
                    <a:cubicBezTo>
                      <a:pt x="6446952" y="478089"/>
                      <a:pt x="6433282" y="489406"/>
                      <a:pt x="6428095" y="504967"/>
                    </a:cubicBezTo>
                    <a:cubicBezTo>
                      <a:pt x="6416084" y="541000"/>
                      <a:pt x="6425261" y="519454"/>
                      <a:pt x="6393976" y="566382"/>
                    </a:cubicBezTo>
                    <a:cubicBezTo>
                      <a:pt x="6389427" y="573206"/>
                      <a:pt x="6382922" y="579073"/>
                      <a:pt x="6380328" y="586854"/>
                    </a:cubicBezTo>
                    <a:cubicBezTo>
                      <a:pt x="6378053" y="593678"/>
                      <a:pt x="6376337" y="600714"/>
                      <a:pt x="6373504" y="607325"/>
                    </a:cubicBezTo>
                    <a:cubicBezTo>
                      <a:pt x="6367615" y="621065"/>
                      <a:pt x="6356286" y="642999"/>
                      <a:pt x="6346209" y="655092"/>
                    </a:cubicBezTo>
                    <a:cubicBezTo>
                      <a:pt x="6340031" y="662506"/>
                      <a:pt x="6332561" y="668740"/>
                      <a:pt x="6325737" y="675564"/>
                    </a:cubicBezTo>
                    <a:cubicBezTo>
                      <a:pt x="6313744" y="711543"/>
                      <a:pt x="6326840" y="682428"/>
                      <a:pt x="6298441" y="716507"/>
                    </a:cubicBezTo>
                    <a:cubicBezTo>
                      <a:pt x="6279663" y="739041"/>
                      <a:pt x="6287828" y="737585"/>
                      <a:pt x="6271146" y="764275"/>
                    </a:cubicBezTo>
                    <a:cubicBezTo>
                      <a:pt x="6265118" y="773919"/>
                      <a:pt x="6258716" y="783528"/>
                      <a:pt x="6250674" y="791570"/>
                    </a:cubicBezTo>
                    <a:cubicBezTo>
                      <a:pt x="6244875" y="797369"/>
                      <a:pt x="6237027" y="800669"/>
                      <a:pt x="6230203" y="805218"/>
                    </a:cubicBezTo>
                    <a:cubicBezTo>
                      <a:pt x="6221622" y="830962"/>
                      <a:pt x="6219548" y="843168"/>
                      <a:pt x="6196083" y="866633"/>
                    </a:cubicBezTo>
                    <a:cubicBezTo>
                      <a:pt x="6189259" y="873457"/>
                      <a:pt x="6181537" y="879487"/>
                      <a:pt x="6175612" y="887104"/>
                    </a:cubicBezTo>
                    <a:cubicBezTo>
                      <a:pt x="6165542" y="900052"/>
                      <a:pt x="6148316" y="928048"/>
                      <a:pt x="6148316" y="928048"/>
                    </a:cubicBezTo>
                    <a:cubicBezTo>
                      <a:pt x="6134112" y="984861"/>
                      <a:pt x="6151408" y="928684"/>
                      <a:pt x="6127844" y="975815"/>
                    </a:cubicBezTo>
                    <a:cubicBezTo>
                      <a:pt x="6099596" y="1032314"/>
                      <a:pt x="6146483" y="958096"/>
                      <a:pt x="6107373" y="1016758"/>
                    </a:cubicBezTo>
                    <a:cubicBezTo>
                      <a:pt x="6102824" y="1030406"/>
                      <a:pt x="6101705" y="1045731"/>
                      <a:pt x="6093725" y="1057701"/>
                    </a:cubicBezTo>
                    <a:cubicBezTo>
                      <a:pt x="6089176" y="1064525"/>
                      <a:pt x="6083408" y="1070678"/>
                      <a:pt x="6080077" y="1078173"/>
                    </a:cubicBezTo>
                    <a:cubicBezTo>
                      <a:pt x="6074234" y="1091319"/>
                      <a:pt x="6074408" y="1107146"/>
                      <a:pt x="6066429" y="1119116"/>
                    </a:cubicBezTo>
                    <a:cubicBezTo>
                      <a:pt x="6061880" y="1125940"/>
                      <a:pt x="6056113" y="1132094"/>
                      <a:pt x="6052782" y="1139588"/>
                    </a:cubicBezTo>
                    <a:cubicBezTo>
                      <a:pt x="6046939" y="1152734"/>
                      <a:pt x="6043683" y="1166883"/>
                      <a:pt x="6039134" y="1180531"/>
                    </a:cubicBezTo>
                    <a:cubicBezTo>
                      <a:pt x="6036859" y="1187355"/>
                      <a:pt x="6036300" y="1195018"/>
                      <a:pt x="6032310" y="1201003"/>
                    </a:cubicBezTo>
                    <a:cubicBezTo>
                      <a:pt x="6023212" y="1214651"/>
                      <a:pt x="6010202" y="1226385"/>
                      <a:pt x="6005015" y="1241946"/>
                    </a:cubicBezTo>
                    <a:cubicBezTo>
                      <a:pt x="6002740" y="1248770"/>
                      <a:pt x="6001684" y="1256130"/>
                      <a:pt x="5998191" y="1262418"/>
                    </a:cubicBezTo>
                    <a:cubicBezTo>
                      <a:pt x="5990225" y="1276756"/>
                      <a:pt x="5979994" y="1289713"/>
                      <a:pt x="5970895" y="1303361"/>
                    </a:cubicBezTo>
                    <a:cubicBezTo>
                      <a:pt x="5966346" y="1310185"/>
                      <a:pt x="5960915" y="1316497"/>
                      <a:pt x="5957247" y="1323833"/>
                    </a:cubicBezTo>
                    <a:cubicBezTo>
                      <a:pt x="5952698" y="1332931"/>
                      <a:pt x="5948834" y="1342405"/>
                      <a:pt x="5943600" y="1351128"/>
                    </a:cubicBezTo>
                    <a:cubicBezTo>
                      <a:pt x="5935161" y="1365193"/>
                      <a:pt x="5921491" y="1376511"/>
                      <a:pt x="5916304" y="1392072"/>
                    </a:cubicBezTo>
                    <a:cubicBezTo>
                      <a:pt x="5914029" y="1398896"/>
                      <a:pt x="5912973" y="1406255"/>
                      <a:pt x="5909480" y="1412543"/>
                    </a:cubicBezTo>
                    <a:cubicBezTo>
                      <a:pt x="5901514" y="1426882"/>
                      <a:pt x="5891284" y="1439839"/>
                      <a:pt x="5882185" y="1453487"/>
                    </a:cubicBezTo>
                    <a:lnTo>
                      <a:pt x="5854889" y="1494430"/>
                    </a:lnTo>
                    <a:lnTo>
                      <a:pt x="5827594" y="1535373"/>
                    </a:lnTo>
                    <a:cubicBezTo>
                      <a:pt x="5823045" y="1542197"/>
                      <a:pt x="5817614" y="1548509"/>
                      <a:pt x="5813946" y="1555845"/>
                    </a:cubicBezTo>
                    <a:cubicBezTo>
                      <a:pt x="5796630" y="1590476"/>
                      <a:pt x="5805941" y="1574676"/>
                      <a:pt x="5786650" y="1603612"/>
                    </a:cubicBezTo>
                    <a:cubicBezTo>
                      <a:pt x="5784376" y="1610436"/>
                      <a:pt x="5783320" y="1617796"/>
                      <a:pt x="5779827" y="1624084"/>
                    </a:cubicBezTo>
                    <a:cubicBezTo>
                      <a:pt x="5771861" y="1638422"/>
                      <a:pt x="5757718" y="1649466"/>
                      <a:pt x="5752531" y="1665027"/>
                    </a:cubicBezTo>
                    <a:cubicBezTo>
                      <a:pt x="5733662" y="1721632"/>
                      <a:pt x="5765336" y="1632597"/>
                      <a:pt x="5718412" y="1726442"/>
                    </a:cubicBezTo>
                    <a:cubicBezTo>
                      <a:pt x="5713863" y="1735540"/>
                      <a:pt x="5709811" y="1744905"/>
                      <a:pt x="5704764" y="1753737"/>
                    </a:cubicBezTo>
                    <a:cubicBezTo>
                      <a:pt x="5700695" y="1760858"/>
                      <a:pt x="5694784" y="1766873"/>
                      <a:pt x="5691116" y="1774209"/>
                    </a:cubicBezTo>
                    <a:cubicBezTo>
                      <a:pt x="5687899" y="1780643"/>
                      <a:pt x="5687785" y="1788393"/>
                      <a:pt x="5684292" y="1794681"/>
                    </a:cubicBezTo>
                    <a:cubicBezTo>
                      <a:pt x="5676326" y="1809019"/>
                      <a:pt x="5662184" y="1820063"/>
                      <a:pt x="5656997" y="1835624"/>
                    </a:cubicBezTo>
                    <a:cubicBezTo>
                      <a:pt x="5654722" y="1842448"/>
                      <a:pt x="5653390" y="1849662"/>
                      <a:pt x="5650173" y="1856095"/>
                    </a:cubicBezTo>
                    <a:cubicBezTo>
                      <a:pt x="5646505" y="1863431"/>
                      <a:pt x="5640193" y="1869231"/>
                      <a:pt x="5636525" y="1876567"/>
                    </a:cubicBezTo>
                    <a:cubicBezTo>
                      <a:pt x="5633308" y="1883001"/>
                      <a:pt x="5632918" y="1890605"/>
                      <a:pt x="5629701" y="1897039"/>
                    </a:cubicBezTo>
                    <a:cubicBezTo>
                      <a:pt x="5595437" y="1965564"/>
                      <a:pt x="5638292" y="1861068"/>
                      <a:pt x="5602406" y="1944806"/>
                    </a:cubicBezTo>
                    <a:cubicBezTo>
                      <a:pt x="5599573" y="1951418"/>
                      <a:pt x="5599075" y="1958990"/>
                      <a:pt x="5595582" y="1965278"/>
                    </a:cubicBezTo>
                    <a:cubicBezTo>
                      <a:pt x="5587616" y="1979616"/>
                      <a:pt x="5577385" y="1992573"/>
                      <a:pt x="5568286" y="2006221"/>
                    </a:cubicBezTo>
                    <a:lnTo>
                      <a:pt x="5554638" y="2026692"/>
                    </a:lnTo>
                    <a:cubicBezTo>
                      <a:pt x="5538398" y="2075416"/>
                      <a:pt x="5548971" y="2055666"/>
                      <a:pt x="5527343" y="2088107"/>
                    </a:cubicBezTo>
                    <a:cubicBezTo>
                      <a:pt x="5514058" y="2127962"/>
                      <a:pt x="5530914" y="2091360"/>
                      <a:pt x="5500047" y="2122227"/>
                    </a:cubicBezTo>
                    <a:cubicBezTo>
                      <a:pt x="5476390" y="2145884"/>
                      <a:pt x="5498685" y="2141787"/>
                      <a:pt x="5465928" y="2156346"/>
                    </a:cubicBezTo>
                    <a:cubicBezTo>
                      <a:pt x="5452782" y="2162189"/>
                      <a:pt x="5424985" y="2169994"/>
                      <a:pt x="5424985" y="2169994"/>
                    </a:cubicBezTo>
                    <a:cubicBezTo>
                      <a:pt x="5403695" y="2167628"/>
                      <a:pt x="5340146" y="2161215"/>
                      <a:pt x="5315803" y="2156346"/>
                    </a:cubicBezTo>
                    <a:cubicBezTo>
                      <a:pt x="5308750" y="2154935"/>
                      <a:pt x="5302384" y="2150933"/>
                      <a:pt x="5295331" y="2149522"/>
                    </a:cubicBezTo>
                    <a:cubicBezTo>
                      <a:pt x="5238192" y="2138094"/>
                      <a:pt x="5252443" y="2148874"/>
                      <a:pt x="5192973" y="2129051"/>
                    </a:cubicBezTo>
                    <a:cubicBezTo>
                      <a:pt x="5078972" y="2091051"/>
                      <a:pt x="5220119" y="2141389"/>
                      <a:pt x="5117910" y="2094931"/>
                    </a:cubicBezTo>
                    <a:cubicBezTo>
                      <a:pt x="5104814" y="2088978"/>
                      <a:pt x="5090615" y="2085833"/>
                      <a:pt x="5076967" y="2081284"/>
                    </a:cubicBezTo>
                    <a:lnTo>
                      <a:pt x="5015552" y="2060812"/>
                    </a:lnTo>
                    <a:cubicBezTo>
                      <a:pt x="5008728" y="2058537"/>
                      <a:pt x="5002133" y="2055399"/>
                      <a:pt x="4995080" y="2053988"/>
                    </a:cubicBezTo>
                    <a:cubicBezTo>
                      <a:pt x="4983707" y="2051713"/>
                      <a:pt x="4972151" y="2050216"/>
                      <a:pt x="4960961" y="2047164"/>
                    </a:cubicBezTo>
                    <a:cubicBezTo>
                      <a:pt x="4947082" y="2043379"/>
                      <a:pt x="4934208" y="2035881"/>
                      <a:pt x="4920018" y="2033516"/>
                    </a:cubicBezTo>
                    <a:cubicBezTo>
                      <a:pt x="4887854" y="2028155"/>
                      <a:pt x="4880276" y="2028011"/>
                      <a:pt x="4851779" y="2019869"/>
                    </a:cubicBezTo>
                    <a:cubicBezTo>
                      <a:pt x="4844863" y="2017893"/>
                      <a:pt x="4838384" y="2014332"/>
                      <a:pt x="4831307" y="2013045"/>
                    </a:cubicBezTo>
                    <a:cubicBezTo>
                      <a:pt x="4813264" y="2009764"/>
                      <a:pt x="4794913" y="2008496"/>
                      <a:pt x="4776716" y="2006221"/>
                    </a:cubicBezTo>
                    <a:cubicBezTo>
                      <a:pt x="4691374" y="1984885"/>
                      <a:pt x="4797487" y="2012155"/>
                      <a:pt x="4728949" y="1992573"/>
                    </a:cubicBezTo>
                    <a:cubicBezTo>
                      <a:pt x="4719931" y="1989996"/>
                      <a:pt x="4710636" y="1988444"/>
                      <a:pt x="4701653" y="1985749"/>
                    </a:cubicBezTo>
                    <a:cubicBezTo>
                      <a:pt x="4687874" y="1981615"/>
                      <a:pt x="4674667" y="1975590"/>
                      <a:pt x="4660710" y="1972101"/>
                    </a:cubicBezTo>
                    <a:cubicBezTo>
                      <a:pt x="4651612" y="1969827"/>
                      <a:pt x="4642398" y="1967973"/>
                      <a:pt x="4633415" y="1965278"/>
                    </a:cubicBezTo>
                    <a:cubicBezTo>
                      <a:pt x="4619635" y="1961144"/>
                      <a:pt x="4606578" y="1954451"/>
                      <a:pt x="4592471" y="1951630"/>
                    </a:cubicBezTo>
                    <a:cubicBezTo>
                      <a:pt x="4581098" y="1949355"/>
                      <a:pt x="4569604" y="1947619"/>
                      <a:pt x="4558352" y="1944806"/>
                    </a:cubicBezTo>
                    <a:cubicBezTo>
                      <a:pt x="4551374" y="1943061"/>
                      <a:pt x="4544796" y="1939958"/>
                      <a:pt x="4537880" y="1937982"/>
                    </a:cubicBezTo>
                    <a:cubicBezTo>
                      <a:pt x="4528862" y="1935406"/>
                      <a:pt x="4519603" y="1933734"/>
                      <a:pt x="4510585" y="1931158"/>
                    </a:cubicBezTo>
                    <a:cubicBezTo>
                      <a:pt x="4503669" y="1929182"/>
                      <a:pt x="4497166" y="1925745"/>
                      <a:pt x="4490113" y="1924334"/>
                    </a:cubicBezTo>
                    <a:cubicBezTo>
                      <a:pt x="4474341" y="1921180"/>
                      <a:pt x="4458268" y="1919785"/>
                      <a:pt x="4442346" y="1917510"/>
                    </a:cubicBezTo>
                    <a:cubicBezTo>
                      <a:pt x="4435522" y="1915236"/>
                      <a:pt x="4428485" y="1913520"/>
                      <a:pt x="4421874" y="1910687"/>
                    </a:cubicBezTo>
                    <a:cubicBezTo>
                      <a:pt x="4412524" y="1906680"/>
                      <a:pt x="4404229" y="1900256"/>
                      <a:pt x="4394579" y="1897039"/>
                    </a:cubicBezTo>
                    <a:cubicBezTo>
                      <a:pt x="4383576" y="1893371"/>
                      <a:pt x="4371781" y="1892731"/>
                      <a:pt x="4360459" y="1890215"/>
                    </a:cubicBezTo>
                    <a:cubicBezTo>
                      <a:pt x="4351304" y="1888181"/>
                      <a:pt x="4342147" y="1886086"/>
                      <a:pt x="4333164" y="1883391"/>
                    </a:cubicBezTo>
                    <a:cubicBezTo>
                      <a:pt x="4319385" y="1879257"/>
                      <a:pt x="4305869" y="1874292"/>
                      <a:pt x="4292221" y="1869743"/>
                    </a:cubicBezTo>
                    <a:lnTo>
                      <a:pt x="4271749" y="1862919"/>
                    </a:lnTo>
                    <a:cubicBezTo>
                      <a:pt x="4264925" y="1860644"/>
                      <a:pt x="4257956" y="1858766"/>
                      <a:pt x="4251277" y="1856095"/>
                    </a:cubicBezTo>
                    <a:cubicBezTo>
                      <a:pt x="4239904" y="1851546"/>
                      <a:pt x="4228865" y="1846050"/>
                      <a:pt x="4217158" y="1842448"/>
                    </a:cubicBezTo>
                    <a:cubicBezTo>
                      <a:pt x="4199230" y="1836932"/>
                      <a:pt x="4180764" y="1833349"/>
                      <a:pt x="4162567" y="1828800"/>
                    </a:cubicBezTo>
                    <a:cubicBezTo>
                      <a:pt x="4153820" y="1826613"/>
                      <a:pt x="4124591" y="1820048"/>
                      <a:pt x="4114800" y="1815152"/>
                    </a:cubicBezTo>
                    <a:cubicBezTo>
                      <a:pt x="4107464" y="1811484"/>
                      <a:pt x="4101823" y="1804835"/>
                      <a:pt x="4094328" y="1801504"/>
                    </a:cubicBezTo>
                    <a:cubicBezTo>
                      <a:pt x="4081182" y="1795661"/>
                      <a:pt x="4067033" y="1792406"/>
                      <a:pt x="4053385" y="1787857"/>
                    </a:cubicBezTo>
                    <a:cubicBezTo>
                      <a:pt x="4046561" y="1785582"/>
                      <a:pt x="4039966" y="1782444"/>
                      <a:pt x="4032913" y="1781033"/>
                    </a:cubicBezTo>
                    <a:cubicBezTo>
                      <a:pt x="4021540" y="1778758"/>
                      <a:pt x="4009984" y="1777261"/>
                      <a:pt x="3998794" y="1774209"/>
                    </a:cubicBezTo>
                    <a:cubicBezTo>
                      <a:pt x="3984915" y="1770424"/>
                      <a:pt x="3971498" y="1765110"/>
                      <a:pt x="3957850" y="1760561"/>
                    </a:cubicBezTo>
                    <a:lnTo>
                      <a:pt x="3937379" y="1753737"/>
                    </a:lnTo>
                    <a:cubicBezTo>
                      <a:pt x="3930555" y="1751462"/>
                      <a:pt x="3923341" y="1750130"/>
                      <a:pt x="3916907" y="1746913"/>
                    </a:cubicBezTo>
                    <a:cubicBezTo>
                      <a:pt x="3907809" y="1742364"/>
                      <a:pt x="3899355" y="1736189"/>
                      <a:pt x="3889612" y="1733266"/>
                    </a:cubicBezTo>
                    <a:cubicBezTo>
                      <a:pt x="3876359" y="1729290"/>
                      <a:pt x="3862316" y="1728717"/>
                      <a:pt x="3848668" y="1726442"/>
                    </a:cubicBezTo>
                    <a:cubicBezTo>
                      <a:pt x="3829155" y="1719937"/>
                      <a:pt x="3822324" y="1717079"/>
                      <a:pt x="3800901" y="1712794"/>
                    </a:cubicBezTo>
                    <a:cubicBezTo>
                      <a:pt x="3787334" y="1710081"/>
                      <a:pt x="3773464" y="1708971"/>
                      <a:pt x="3759958" y="1705970"/>
                    </a:cubicBezTo>
                    <a:cubicBezTo>
                      <a:pt x="3752936" y="1704410"/>
                      <a:pt x="3746508" y="1700706"/>
                      <a:pt x="3739486" y="1699146"/>
                    </a:cubicBezTo>
                    <a:cubicBezTo>
                      <a:pt x="3725980" y="1696145"/>
                      <a:pt x="3712191" y="1694597"/>
                      <a:pt x="3698543" y="1692322"/>
                    </a:cubicBezTo>
                    <a:cubicBezTo>
                      <a:pt x="3689444" y="1687773"/>
                      <a:pt x="3680897" y="1681892"/>
                      <a:pt x="3671247" y="1678675"/>
                    </a:cubicBezTo>
                    <a:cubicBezTo>
                      <a:pt x="3660244" y="1675007"/>
                      <a:pt x="3648450" y="1674367"/>
                      <a:pt x="3637128" y="1671851"/>
                    </a:cubicBezTo>
                    <a:cubicBezTo>
                      <a:pt x="3627973" y="1669816"/>
                      <a:pt x="3619029" y="1666866"/>
                      <a:pt x="3609832" y="1665027"/>
                    </a:cubicBezTo>
                    <a:cubicBezTo>
                      <a:pt x="3596265" y="1662314"/>
                      <a:pt x="3582502" y="1660678"/>
                      <a:pt x="3568889" y="1658203"/>
                    </a:cubicBezTo>
                    <a:cubicBezTo>
                      <a:pt x="3552408" y="1655206"/>
                      <a:pt x="3524323" y="1649610"/>
                      <a:pt x="3507474" y="1644555"/>
                    </a:cubicBezTo>
                    <a:cubicBezTo>
                      <a:pt x="3493695" y="1640421"/>
                      <a:pt x="3480179" y="1635456"/>
                      <a:pt x="3466531" y="1630907"/>
                    </a:cubicBezTo>
                    <a:cubicBezTo>
                      <a:pt x="3459707" y="1628632"/>
                      <a:pt x="3453180" y="1625101"/>
                      <a:pt x="3446059" y="1624084"/>
                    </a:cubicBezTo>
                    <a:cubicBezTo>
                      <a:pt x="3407399" y="1618561"/>
                      <a:pt x="3403172" y="1619629"/>
                      <a:pt x="3370997" y="1610436"/>
                    </a:cubicBezTo>
                    <a:cubicBezTo>
                      <a:pt x="3364081" y="1608460"/>
                      <a:pt x="3357260" y="1606138"/>
                      <a:pt x="3350525" y="1603612"/>
                    </a:cubicBezTo>
                    <a:cubicBezTo>
                      <a:pt x="3339056" y="1599311"/>
                      <a:pt x="3328242" y="1593120"/>
                      <a:pt x="3316406" y="1589964"/>
                    </a:cubicBezTo>
                    <a:cubicBezTo>
                      <a:pt x="3293992" y="1583987"/>
                      <a:pt x="3270173" y="1583651"/>
                      <a:pt x="3248167" y="1576316"/>
                    </a:cubicBezTo>
                    <a:cubicBezTo>
                      <a:pt x="3228652" y="1569811"/>
                      <a:pt x="3221826" y="1566954"/>
                      <a:pt x="3200400" y="1562669"/>
                    </a:cubicBezTo>
                    <a:cubicBezTo>
                      <a:pt x="3186832" y="1559956"/>
                      <a:pt x="3173104" y="1558120"/>
                      <a:pt x="3159456" y="1555845"/>
                    </a:cubicBezTo>
                    <a:cubicBezTo>
                      <a:pt x="3150358" y="1551296"/>
                      <a:pt x="3141686" y="1545769"/>
                      <a:pt x="3132161" y="1542197"/>
                    </a:cubicBezTo>
                    <a:cubicBezTo>
                      <a:pt x="3123379" y="1538904"/>
                      <a:pt x="3113848" y="1538068"/>
                      <a:pt x="3104865" y="1535373"/>
                    </a:cubicBezTo>
                    <a:cubicBezTo>
                      <a:pt x="3084196" y="1529172"/>
                      <a:pt x="3063922" y="1521725"/>
                      <a:pt x="3043450" y="1514901"/>
                    </a:cubicBezTo>
                    <a:cubicBezTo>
                      <a:pt x="3043446" y="1514900"/>
                      <a:pt x="3002510" y="1501256"/>
                      <a:pt x="3002507" y="1501254"/>
                    </a:cubicBezTo>
                    <a:cubicBezTo>
                      <a:pt x="2995683" y="1496705"/>
                      <a:pt x="2989714" y="1490486"/>
                      <a:pt x="2982035" y="1487606"/>
                    </a:cubicBezTo>
                    <a:cubicBezTo>
                      <a:pt x="2971175" y="1483534"/>
                      <a:pt x="2959106" y="1483834"/>
                      <a:pt x="2947916" y="1480782"/>
                    </a:cubicBezTo>
                    <a:cubicBezTo>
                      <a:pt x="2934037" y="1476997"/>
                      <a:pt x="2920929" y="1470623"/>
                      <a:pt x="2906973" y="1467134"/>
                    </a:cubicBezTo>
                    <a:cubicBezTo>
                      <a:pt x="2897874" y="1464859"/>
                      <a:pt x="2888660" y="1463005"/>
                      <a:pt x="2879677" y="1460310"/>
                    </a:cubicBezTo>
                    <a:cubicBezTo>
                      <a:pt x="2865898" y="1456176"/>
                      <a:pt x="2852382" y="1451212"/>
                      <a:pt x="2838734" y="1446663"/>
                    </a:cubicBezTo>
                    <a:lnTo>
                      <a:pt x="2818262" y="1439839"/>
                    </a:lnTo>
                    <a:cubicBezTo>
                      <a:pt x="2811438" y="1435290"/>
                      <a:pt x="2805126" y="1429859"/>
                      <a:pt x="2797791" y="1426191"/>
                    </a:cubicBezTo>
                    <a:cubicBezTo>
                      <a:pt x="2786326" y="1420458"/>
                      <a:pt x="2760954" y="1415822"/>
                      <a:pt x="2750024" y="1412543"/>
                    </a:cubicBezTo>
                    <a:cubicBezTo>
                      <a:pt x="2736244" y="1408409"/>
                      <a:pt x="2722728" y="1403444"/>
                      <a:pt x="2709080" y="1398895"/>
                    </a:cubicBezTo>
                    <a:lnTo>
                      <a:pt x="2688609" y="1392072"/>
                    </a:lnTo>
                    <a:cubicBezTo>
                      <a:pt x="2681785" y="1389797"/>
                      <a:pt x="2675115" y="1386993"/>
                      <a:pt x="2668137" y="1385248"/>
                    </a:cubicBezTo>
                    <a:lnTo>
                      <a:pt x="2640841" y="1378424"/>
                    </a:lnTo>
                    <a:cubicBezTo>
                      <a:pt x="2605216" y="1354673"/>
                      <a:pt x="2636195" y="1371574"/>
                      <a:pt x="2586250" y="1357952"/>
                    </a:cubicBezTo>
                    <a:cubicBezTo>
                      <a:pt x="2572371" y="1354167"/>
                      <a:pt x="2559263" y="1347793"/>
                      <a:pt x="2545307" y="1344304"/>
                    </a:cubicBezTo>
                    <a:cubicBezTo>
                      <a:pt x="2527110" y="1339755"/>
                      <a:pt x="2508510" y="1336589"/>
                      <a:pt x="2490716" y="1330657"/>
                    </a:cubicBezTo>
                    <a:lnTo>
                      <a:pt x="2449773" y="1317009"/>
                    </a:lnTo>
                    <a:cubicBezTo>
                      <a:pt x="2442949" y="1314734"/>
                      <a:pt x="2436279" y="1311930"/>
                      <a:pt x="2429301" y="1310185"/>
                    </a:cubicBezTo>
                    <a:cubicBezTo>
                      <a:pt x="2420203" y="1307910"/>
                      <a:pt x="2410989" y="1306056"/>
                      <a:pt x="2402006" y="1303361"/>
                    </a:cubicBezTo>
                    <a:cubicBezTo>
                      <a:pt x="2381337" y="1297160"/>
                      <a:pt x="2361063" y="1289714"/>
                      <a:pt x="2340591" y="1282890"/>
                    </a:cubicBezTo>
                    <a:lnTo>
                      <a:pt x="2320119" y="1276066"/>
                    </a:lnTo>
                    <a:cubicBezTo>
                      <a:pt x="2313295" y="1273791"/>
                      <a:pt x="2306081" y="1272459"/>
                      <a:pt x="2299647" y="1269242"/>
                    </a:cubicBezTo>
                    <a:cubicBezTo>
                      <a:pt x="2254243" y="1246539"/>
                      <a:pt x="2291146" y="1261999"/>
                      <a:pt x="2238232" y="1248770"/>
                    </a:cubicBezTo>
                    <a:cubicBezTo>
                      <a:pt x="2231254" y="1247025"/>
                      <a:pt x="2224700" y="1243839"/>
                      <a:pt x="2217761" y="1241946"/>
                    </a:cubicBezTo>
                    <a:cubicBezTo>
                      <a:pt x="2199665" y="1237011"/>
                      <a:pt x="2181367" y="1232847"/>
                      <a:pt x="2163170" y="1228298"/>
                    </a:cubicBezTo>
                    <a:cubicBezTo>
                      <a:pt x="2136350" y="1221593"/>
                      <a:pt x="2122634" y="1218908"/>
                      <a:pt x="2094931" y="1207827"/>
                    </a:cubicBezTo>
                    <a:cubicBezTo>
                      <a:pt x="2083558" y="1203278"/>
                      <a:pt x="2072545" y="1197699"/>
                      <a:pt x="2060812" y="1194179"/>
                    </a:cubicBezTo>
                    <a:cubicBezTo>
                      <a:pt x="2049703" y="1190846"/>
                      <a:pt x="2037944" y="1190168"/>
                      <a:pt x="2026692" y="1187355"/>
                    </a:cubicBezTo>
                    <a:cubicBezTo>
                      <a:pt x="2019714" y="1185610"/>
                      <a:pt x="2013160" y="1182423"/>
                      <a:pt x="2006221" y="1180531"/>
                    </a:cubicBezTo>
                    <a:cubicBezTo>
                      <a:pt x="1988125" y="1175596"/>
                      <a:pt x="1969424" y="1172816"/>
                      <a:pt x="1951629" y="1166884"/>
                    </a:cubicBezTo>
                    <a:lnTo>
                      <a:pt x="1849271" y="1132764"/>
                    </a:lnTo>
                    <a:cubicBezTo>
                      <a:pt x="1849267" y="1132763"/>
                      <a:pt x="1808331" y="1119117"/>
                      <a:pt x="1808328" y="1119116"/>
                    </a:cubicBezTo>
                    <a:cubicBezTo>
                      <a:pt x="1796955" y="1116841"/>
                      <a:pt x="1785461" y="1115105"/>
                      <a:pt x="1774209" y="1112292"/>
                    </a:cubicBezTo>
                    <a:cubicBezTo>
                      <a:pt x="1767231" y="1110548"/>
                      <a:pt x="1760653" y="1107445"/>
                      <a:pt x="1753737" y="1105469"/>
                    </a:cubicBezTo>
                    <a:cubicBezTo>
                      <a:pt x="1744719" y="1102893"/>
                      <a:pt x="1735596" y="1100680"/>
                      <a:pt x="1726441" y="1098645"/>
                    </a:cubicBezTo>
                    <a:cubicBezTo>
                      <a:pt x="1715119" y="1096129"/>
                      <a:pt x="1703574" y="1094634"/>
                      <a:pt x="1692322" y="1091821"/>
                    </a:cubicBezTo>
                    <a:cubicBezTo>
                      <a:pt x="1685344" y="1090076"/>
                      <a:pt x="1678872" y="1086557"/>
                      <a:pt x="1671850" y="1084997"/>
                    </a:cubicBezTo>
                    <a:cubicBezTo>
                      <a:pt x="1658344" y="1081996"/>
                      <a:pt x="1644330" y="1081529"/>
                      <a:pt x="1630907" y="1078173"/>
                    </a:cubicBezTo>
                    <a:cubicBezTo>
                      <a:pt x="1616951" y="1074684"/>
                      <a:pt x="1603612" y="1069074"/>
                      <a:pt x="1589964" y="1064525"/>
                    </a:cubicBezTo>
                    <a:lnTo>
                      <a:pt x="1569492" y="1057701"/>
                    </a:lnTo>
                    <a:cubicBezTo>
                      <a:pt x="1562668" y="1055427"/>
                      <a:pt x="1555999" y="1052622"/>
                      <a:pt x="1549021" y="1050878"/>
                    </a:cubicBezTo>
                    <a:cubicBezTo>
                      <a:pt x="1539922" y="1048603"/>
                      <a:pt x="1530880" y="1046089"/>
                      <a:pt x="1521725" y="1044054"/>
                    </a:cubicBezTo>
                    <a:cubicBezTo>
                      <a:pt x="1510403" y="1041538"/>
                      <a:pt x="1498858" y="1040043"/>
                      <a:pt x="1487606" y="1037230"/>
                    </a:cubicBezTo>
                    <a:cubicBezTo>
                      <a:pt x="1480628" y="1035485"/>
                      <a:pt x="1474187" y="1031817"/>
                      <a:pt x="1467134" y="1030406"/>
                    </a:cubicBezTo>
                    <a:cubicBezTo>
                      <a:pt x="1451362" y="1027252"/>
                      <a:pt x="1435289" y="1025857"/>
                      <a:pt x="1419367" y="1023582"/>
                    </a:cubicBezTo>
                    <a:cubicBezTo>
                      <a:pt x="1391916" y="1028157"/>
                      <a:pt x="1377143" y="1024863"/>
                      <a:pt x="1357952" y="1044054"/>
                    </a:cubicBezTo>
                    <a:cubicBezTo>
                      <a:pt x="1352153" y="1049853"/>
                      <a:pt x="1348853" y="1057701"/>
                      <a:pt x="1344304" y="1064525"/>
                    </a:cubicBezTo>
                    <a:cubicBezTo>
                      <a:pt x="1342029" y="1071349"/>
                      <a:pt x="1340973" y="1078709"/>
                      <a:pt x="1337480" y="1084997"/>
                    </a:cubicBezTo>
                    <a:cubicBezTo>
                      <a:pt x="1329514" y="1099335"/>
                      <a:pt x="1315372" y="1110379"/>
                      <a:pt x="1310185" y="1125940"/>
                    </a:cubicBezTo>
                    <a:cubicBezTo>
                      <a:pt x="1261923" y="1270725"/>
                      <a:pt x="1320657" y="1091034"/>
                      <a:pt x="1289713" y="1194179"/>
                    </a:cubicBezTo>
                    <a:cubicBezTo>
                      <a:pt x="1285579" y="1207958"/>
                      <a:pt x="1279554" y="1221166"/>
                      <a:pt x="1276065" y="1235122"/>
                    </a:cubicBezTo>
                    <a:cubicBezTo>
                      <a:pt x="1258930" y="1303665"/>
                      <a:pt x="1268349" y="1271922"/>
                      <a:pt x="1248770" y="1330657"/>
                    </a:cubicBezTo>
                    <a:lnTo>
                      <a:pt x="1241946" y="1351128"/>
                    </a:lnTo>
                    <a:cubicBezTo>
                      <a:pt x="1239671" y="1357952"/>
                      <a:pt x="1239112" y="1365615"/>
                      <a:pt x="1235122" y="1371600"/>
                    </a:cubicBezTo>
                    <a:cubicBezTo>
                      <a:pt x="1174541" y="1462472"/>
                      <a:pt x="1261730" y="1327798"/>
                      <a:pt x="1214650" y="1412543"/>
                    </a:cubicBezTo>
                    <a:cubicBezTo>
                      <a:pt x="1206684" y="1426882"/>
                      <a:pt x="1192542" y="1437926"/>
                      <a:pt x="1187355" y="1453487"/>
                    </a:cubicBezTo>
                    <a:cubicBezTo>
                      <a:pt x="1185080" y="1460311"/>
                      <a:pt x="1182507" y="1467042"/>
                      <a:pt x="1180531" y="1473958"/>
                    </a:cubicBezTo>
                    <a:cubicBezTo>
                      <a:pt x="1177954" y="1482976"/>
                      <a:pt x="1177901" y="1492865"/>
                      <a:pt x="1173707" y="1501254"/>
                    </a:cubicBezTo>
                    <a:cubicBezTo>
                      <a:pt x="1166372" y="1515925"/>
                      <a:pt x="1151599" y="1526636"/>
                      <a:pt x="1146412" y="1542197"/>
                    </a:cubicBezTo>
                    <a:cubicBezTo>
                      <a:pt x="1111201" y="1647829"/>
                      <a:pt x="1151559" y="1538727"/>
                      <a:pt x="1119116" y="1603612"/>
                    </a:cubicBezTo>
                    <a:cubicBezTo>
                      <a:pt x="1115899" y="1610046"/>
                      <a:pt x="1117378" y="1618998"/>
                      <a:pt x="1112292" y="1624084"/>
                    </a:cubicBezTo>
                    <a:cubicBezTo>
                      <a:pt x="1097798" y="1638578"/>
                      <a:pt x="1067676" y="1657695"/>
                      <a:pt x="1044053" y="1658203"/>
                    </a:cubicBezTo>
                    <a:cubicBezTo>
                      <a:pt x="841645" y="1662556"/>
                      <a:pt x="639170" y="1662752"/>
                      <a:pt x="436728" y="1665027"/>
                    </a:cubicBezTo>
                    <a:cubicBezTo>
                      <a:pt x="427980" y="1667214"/>
                      <a:pt x="398753" y="1673779"/>
                      <a:pt x="388961" y="1678675"/>
                    </a:cubicBezTo>
                    <a:cubicBezTo>
                      <a:pt x="381626" y="1682343"/>
                      <a:pt x="375313" y="1687773"/>
                      <a:pt x="368489" y="1692322"/>
                    </a:cubicBezTo>
                    <a:lnTo>
                      <a:pt x="341194" y="1733266"/>
                    </a:lnTo>
                    <a:cubicBezTo>
                      <a:pt x="336645" y="1740090"/>
                      <a:pt x="335326" y="1751144"/>
                      <a:pt x="327546" y="1753737"/>
                    </a:cubicBezTo>
                    <a:lnTo>
                      <a:pt x="307074" y="1760561"/>
                    </a:lnTo>
                    <a:cubicBezTo>
                      <a:pt x="275230" y="1808328"/>
                      <a:pt x="293427" y="1792406"/>
                      <a:pt x="259307" y="1815152"/>
                    </a:cubicBezTo>
                    <a:cubicBezTo>
                      <a:pt x="227463" y="1862919"/>
                      <a:pt x="245660" y="1846997"/>
                      <a:pt x="211540" y="1869743"/>
                    </a:cubicBezTo>
                    <a:cubicBezTo>
                      <a:pt x="179695" y="1917511"/>
                      <a:pt x="197892" y="1901588"/>
                      <a:pt x="163773" y="1924334"/>
                    </a:cubicBezTo>
                    <a:cubicBezTo>
                      <a:pt x="159224" y="1931158"/>
                      <a:pt x="155924" y="1939007"/>
                      <a:pt x="150125" y="1944806"/>
                    </a:cubicBezTo>
                    <a:cubicBezTo>
                      <a:pt x="144326" y="1950605"/>
                      <a:pt x="135054" y="1952282"/>
                      <a:pt x="129653" y="1958454"/>
                    </a:cubicBezTo>
                    <a:cubicBezTo>
                      <a:pt x="79448" y="2015831"/>
                      <a:pt x="115842" y="1979254"/>
                      <a:pt x="95534" y="2019869"/>
                    </a:cubicBezTo>
                    <a:cubicBezTo>
                      <a:pt x="91866" y="2027204"/>
                      <a:pt x="86435" y="2033516"/>
                      <a:pt x="81886" y="2040340"/>
                    </a:cubicBezTo>
                    <a:cubicBezTo>
                      <a:pt x="79611" y="2047164"/>
                      <a:pt x="78555" y="2054524"/>
                      <a:pt x="75062" y="2060812"/>
                    </a:cubicBezTo>
                    <a:cubicBezTo>
                      <a:pt x="67096" y="2075150"/>
                      <a:pt x="47767" y="2101755"/>
                      <a:pt x="47767" y="2101755"/>
                    </a:cubicBezTo>
                    <a:cubicBezTo>
                      <a:pt x="41244" y="2121325"/>
                      <a:pt x="32419" y="2153783"/>
                      <a:pt x="13647" y="2163170"/>
                    </a:cubicBezTo>
                    <a:lnTo>
                      <a:pt x="0" y="2169994"/>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Conector"/>
              <p:cNvSpPr/>
              <p:nvPr/>
            </p:nvSpPr>
            <p:spPr>
              <a:xfrm>
                <a:off x="7524328" y="2132856"/>
                <a:ext cx="152197" cy="144016"/>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19 Forma libre"/>
              <p:cNvSpPr/>
              <p:nvPr/>
            </p:nvSpPr>
            <p:spPr>
              <a:xfrm>
                <a:off x="996287" y="2265528"/>
                <a:ext cx="6632864" cy="2169994"/>
              </a:xfrm>
              <a:custGeom>
                <a:avLst/>
                <a:gdLst>
                  <a:gd name="connsiteX0" fmla="*/ 0 w 6632864"/>
                  <a:gd name="connsiteY0" fmla="*/ 2156347 h 2169994"/>
                  <a:gd name="connsiteX1" fmla="*/ 20471 w 6632864"/>
                  <a:gd name="connsiteY1" fmla="*/ 2053988 h 2169994"/>
                  <a:gd name="connsiteX2" fmla="*/ 40943 w 6632864"/>
                  <a:gd name="connsiteY2" fmla="*/ 2033517 h 2169994"/>
                  <a:gd name="connsiteX3" fmla="*/ 47767 w 6632864"/>
                  <a:gd name="connsiteY3" fmla="*/ 2013045 h 2169994"/>
                  <a:gd name="connsiteX4" fmla="*/ 88710 w 6632864"/>
                  <a:gd name="connsiteY4" fmla="*/ 1972102 h 2169994"/>
                  <a:gd name="connsiteX5" fmla="*/ 109182 w 6632864"/>
                  <a:gd name="connsiteY5" fmla="*/ 1951630 h 2169994"/>
                  <a:gd name="connsiteX6" fmla="*/ 143301 w 6632864"/>
                  <a:gd name="connsiteY6" fmla="*/ 1910687 h 2169994"/>
                  <a:gd name="connsiteX7" fmla="*/ 150125 w 6632864"/>
                  <a:gd name="connsiteY7" fmla="*/ 1890215 h 2169994"/>
                  <a:gd name="connsiteX8" fmla="*/ 170597 w 6632864"/>
                  <a:gd name="connsiteY8" fmla="*/ 1876568 h 2169994"/>
                  <a:gd name="connsiteX9" fmla="*/ 361665 w 6632864"/>
                  <a:gd name="connsiteY9" fmla="*/ 1883391 h 2169994"/>
                  <a:gd name="connsiteX10" fmla="*/ 457200 w 6632864"/>
                  <a:gd name="connsiteY10" fmla="*/ 1897039 h 2169994"/>
                  <a:gd name="connsiteX11" fmla="*/ 477671 w 6632864"/>
                  <a:gd name="connsiteY11" fmla="*/ 1903863 h 2169994"/>
                  <a:gd name="connsiteX12" fmla="*/ 696035 w 6632864"/>
                  <a:gd name="connsiteY12" fmla="*/ 1917511 h 2169994"/>
                  <a:gd name="connsiteX13" fmla="*/ 743803 w 6632864"/>
                  <a:gd name="connsiteY13" fmla="*/ 1931159 h 2169994"/>
                  <a:gd name="connsiteX14" fmla="*/ 812041 w 6632864"/>
                  <a:gd name="connsiteY14" fmla="*/ 1937982 h 2169994"/>
                  <a:gd name="connsiteX15" fmla="*/ 852985 w 6632864"/>
                  <a:gd name="connsiteY15" fmla="*/ 1944806 h 2169994"/>
                  <a:gd name="connsiteX16" fmla="*/ 968991 w 6632864"/>
                  <a:gd name="connsiteY16" fmla="*/ 1951630 h 2169994"/>
                  <a:gd name="connsiteX17" fmla="*/ 1037229 w 6632864"/>
                  <a:gd name="connsiteY17" fmla="*/ 1965278 h 2169994"/>
                  <a:gd name="connsiteX18" fmla="*/ 1091820 w 6632864"/>
                  <a:gd name="connsiteY18" fmla="*/ 1978926 h 2169994"/>
                  <a:gd name="connsiteX19" fmla="*/ 1105468 w 6632864"/>
                  <a:gd name="connsiteY19" fmla="*/ 1937982 h 2169994"/>
                  <a:gd name="connsiteX20" fmla="*/ 1112292 w 6632864"/>
                  <a:gd name="connsiteY20" fmla="*/ 1917511 h 2169994"/>
                  <a:gd name="connsiteX21" fmla="*/ 1119116 w 6632864"/>
                  <a:gd name="connsiteY21" fmla="*/ 1746914 h 2169994"/>
                  <a:gd name="connsiteX22" fmla="*/ 1125940 w 6632864"/>
                  <a:gd name="connsiteY22" fmla="*/ 1726442 h 2169994"/>
                  <a:gd name="connsiteX23" fmla="*/ 1153235 w 6632864"/>
                  <a:gd name="connsiteY23" fmla="*/ 1630908 h 2169994"/>
                  <a:gd name="connsiteX24" fmla="*/ 1166883 w 6632864"/>
                  <a:gd name="connsiteY24" fmla="*/ 1583141 h 2169994"/>
                  <a:gd name="connsiteX25" fmla="*/ 1180531 w 6632864"/>
                  <a:gd name="connsiteY25" fmla="*/ 1542197 h 2169994"/>
                  <a:gd name="connsiteX26" fmla="*/ 1194179 w 6632864"/>
                  <a:gd name="connsiteY26" fmla="*/ 1494430 h 2169994"/>
                  <a:gd name="connsiteX27" fmla="*/ 1207826 w 6632864"/>
                  <a:gd name="connsiteY27" fmla="*/ 1337481 h 2169994"/>
                  <a:gd name="connsiteX28" fmla="*/ 1228298 w 6632864"/>
                  <a:gd name="connsiteY28" fmla="*/ 1269242 h 2169994"/>
                  <a:gd name="connsiteX29" fmla="*/ 1255594 w 6632864"/>
                  <a:gd name="connsiteY29" fmla="*/ 1187356 h 2169994"/>
                  <a:gd name="connsiteX30" fmla="*/ 1269241 w 6632864"/>
                  <a:gd name="connsiteY30" fmla="*/ 1146412 h 2169994"/>
                  <a:gd name="connsiteX31" fmla="*/ 1276065 w 6632864"/>
                  <a:gd name="connsiteY31" fmla="*/ 1125941 h 2169994"/>
                  <a:gd name="connsiteX32" fmla="*/ 1289713 w 6632864"/>
                  <a:gd name="connsiteY32" fmla="*/ 1105469 h 2169994"/>
                  <a:gd name="connsiteX33" fmla="*/ 1296537 w 6632864"/>
                  <a:gd name="connsiteY33" fmla="*/ 1084997 h 2169994"/>
                  <a:gd name="connsiteX34" fmla="*/ 1317009 w 6632864"/>
                  <a:gd name="connsiteY34" fmla="*/ 1064526 h 2169994"/>
                  <a:gd name="connsiteX35" fmla="*/ 1323832 w 6632864"/>
                  <a:gd name="connsiteY35" fmla="*/ 1044054 h 2169994"/>
                  <a:gd name="connsiteX36" fmla="*/ 1405719 w 6632864"/>
                  <a:gd name="connsiteY36" fmla="*/ 1044054 h 2169994"/>
                  <a:gd name="connsiteX37" fmla="*/ 1460310 w 6632864"/>
                  <a:gd name="connsiteY37" fmla="*/ 1057702 h 2169994"/>
                  <a:gd name="connsiteX38" fmla="*/ 1494429 w 6632864"/>
                  <a:gd name="connsiteY38" fmla="*/ 1064526 h 2169994"/>
                  <a:gd name="connsiteX39" fmla="*/ 1514901 w 6632864"/>
                  <a:gd name="connsiteY39" fmla="*/ 1071350 h 2169994"/>
                  <a:gd name="connsiteX40" fmla="*/ 1549020 w 6632864"/>
                  <a:gd name="connsiteY40" fmla="*/ 1078173 h 2169994"/>
                  <a:gd name="connsiteX41" fmla="*/ 1589964 w 6632864"/>
                  <a:gd name="connsiteY41" fmla="*/ 1091821 h 2169994"/>
                  <a:gd name="connsiteX42" fmla="*/ 1630907 w 6632864"/>
                  <a:gd name="connsiteY42" fmla="*/ 1105469 h 2169994"/>
                  <a:gd name="connsiteX43" fmla="*/ 1651379 w 6632864"/>
                  <a:gd name="connsiteY43" fmla="*/ 1112293 h 2169994"/>
                  <a:gd name="connsiteX44" fmla="*/ 1671850 w 6632864"/>
                  <a:gd name="connsiteY44" fmla="*/ 1119117 h 2169994"/>
                  <a:gd name="connsiteX45" fmla="*/ 1740089 w 6632864"/>
                  <a:gd name="connsiteY45" fmla="*/ 1132765 h 2169994"/>
                  <a:gd name="connsiteX46" fmla="*/ 1781032 w 6632864"/>
                  <a:gd name="connsiteY46" fmla="*/ 1146412 h 2169994"/>
                  <a:gd name="connsiteX47" fmla="*/ 1801504 w 6632864"/>
                  <a:gd name="connsiteY47" fmla="*/ 1153236 h 2169994"/>
                  <a:gd name="connsiteX48" fmla="*/ 1862919 w 6632864"/>
                  <a:gd name="connsiteY48" fmla="*/ 1166884 h 2169994"/>
                  <a:gd name="connsiteX49" fmla="*/ 1883391 w 6632864"/>
                  <a:gd name="connsiteY49" fmla="*/ 1173708 h 2169994"/>
                  <a:gd name="connsiteX50" fmla="*/ 1937982 w 6632864"/>
                  <a:gd name="connsiteY50" fmla="*/ 1187356 h 2169994"/>
                  <a:gd name="connsiteX51" fmla="*/ 1965277 w 6632864"/>
                  <a:gd name="connsiteY51" fmla="*/ 1194179 h 2169994"/>
                  <a:gd name="connsiteX52" fmla="*/ 1985749 w 6632864"/>
                  <a:gd name="connsiteY52" fmla="*/ 1201003 h 2169994"/>
                  <a:gd name="connsiteX53" fmla="*/ 2019868 w 6632864"/>
                  <a:gd name="connsiteY53" fmla="*/ 1207827 h 2169994"/>
                  <a:gd name="connsiteX54" fmla="*/ 2060812 w 6632864"/>
                  <a:gd name="connsiteY54" fmla="*/ 1221475 h 2169994"/>
                  <a:gd name="connsiteX55" fmla="*/ 2081283 w 6632864"/>
                  <a:gd name="connsiteY55" fmla="*/ 1228299 h 2169994"/>
                  <a:gd name="connsiteX56" fmla="*/ 2149522 w 6632864"/>
                  <a:gd name="connsiteY56" fmla="*/ 1248771 h 2169994"/>
                  <a:gd name="connsiteX57" fmla="*/ 2169994 w 6632864"/>
                  <a:gd name="connsiteY57" fmla="*/ 1255594 h 2169994"/>
                  <a:gd name="connsiteX58" fmla="*/ 2190465 w 6632864"/>
                  <a:gd name="connsiteY58" fmla="*/ 1262418 h 2169994"/>
                  <a:gd name="connsiteX59" fmla="*/ 2224585 w 6632864"/>
                  <a:gd name="connsiteY59" fmla="*/ 1269242 h 2169994"/>
                  <a:gd name="connsiteX60" fmla="*/ 2245056 w 6632864"/>
                  <a:gd name="connsiteY60" fmla="*/ 1282890 h 2169994"/>
                  <a:gd name="connsiteX61" fmla="*/ 2292823 w 6632864"/>
                  <a:gd name="connsiteY61" fmla="*/ 1296538 h 2169994"/>
                  <a:gd name="connsiteX62" fmla="*/ 2340591 w 6632864"/>
                  <a:gd name="connsiteY62" fmla="*/ 1310185 h 2169994"/>
                  <a:gd name="connsiteX63" fmla="*/ 2374710 w 6632864"/>
                  <a:gd name="connsiteY63" fmla="*/ 1317009 h 2169994"/>
                  <a:gd name="connsiteX64" fmla="*/ 2415653 w 6632864"/>
                  <a:gd name="connsiteY64" fmla="*/ 1330657 h 2169994"/>
                  <a:gd name="connsiteX65" fmla="*/ 2436125 w 6632864"/>
                  <a:gd name="connsiteY65" fmla="*/ 1337481 h 2169994"/>
                  <a:gd name="connsiteX66" fmla="*/ 2456597 w 6632864"/>
                  <a:gd name="connsiteY66" fmla="*/ 1344305 h 2169994"/>
                  <a:gd name="connsiteX67" fmla="*/ 2504364 w 6632864"/>
                  <a:gd name="connsiteY67" fmla="*/ 1357953 h 2169994"/>
                  <a:gd name="connsiteX68" fmla="*/ 2565779 w 6632864"/>
                  <a:gd name="connsiteY68" fmla="*/ 1385248 h 2169994"/>
                  <a:gd name="connsiteX69" fmla="*/ 2606722 w 6632864"/>
                  <a:gd name="connsiteY69" fmla="*/ 1405720 h 2169994"/>
                  <a:gd name="connsiteX70" fmla="*/ 2668137 w 6632864"/>
                  <a:gd name="connsiteY70" fmla="*/ 1426191 h 2169994"/>
                  <a:gd name="connsiteX71" fmla="*/ 2709080 w 6632864"/>
                  <a:gd name="connsiteY71" fmla="*/ 1439839 h 2169994"/>
                  <a:gd name="connsiteX72" fmla="*/ 2729552 w 6632864"/>
                  <a:gd name="connsiteY72" fmla="*/ 1446663 h 2169994"/>
                  <a:gd name="connsiteX73" fmla="*/ 2750023 w 6632864"/>
                  <a:gd name="connsiteY73" fmla="*/ 1460311 h 2169994"/>
                  <a:gd name="connsiteX74" fmla="*/ 2797791 w 6632864"/>
                  <a:gd name="connsiteY74" fmla="*/ 1473959 h 2169994"/>
                  <a:gd name="connsiteX75" fmla="*/ 2838734 w 6632864"/>
                  <a:gd name="connsiteY75" fmla="*/ 1487606 h 2169994"/>
                  <a:gd name="connsiteX76" fmla="*/ 2906973 w 6632864"/>
                  <a:gd name="connsiteY76" fmla="*/ 1501254 h 2169994"/>
                  <a:gd name="connsiteX77" fmla="*/ 2927444 w 6632864"/>
                  <a:gd name="connsiteY77" fmla="*/ 1508078 h 2169994"/>
                  <a:gd name="connsiteX78" fmla="*/ 2961564 w 6632864"/>
                  <a:gd name="connsiteY78" fmla="*/ 1514902 h 2169994"/>
                  <a:gd name="connsiteX79" fmla="*/ 2982035 w 6632864"/>
                  <a:gd name="connsiteY79" fmla="*/ 1521726 h 2169994"/>
                  <a:gd name="connsiteX80" fmla="*/ 3029803 w 6632864"/>
                  <a:gd name="connsiteY80" fmla="*/ 1535373 h 2169994"/>
                  <a:gd name="connsiteX81" fmla="*/ 3057098 w 6632864"/>
                  <a:gd name="connsiteY81" fmla="*/ 1549021 h 2169994"/>
                  <a:gd name="connsiteX82" fmla="*/ 3077570 w 6632864"/>
                  <a:gd name="connsiteY82" fmla="*/ 1562669 h 2169994"/>
                  <a:gd name="connsiteX83" fmla="*/ 3111689 w 6632864"/>
                  <a:gd name="connsiteY83" fmla="*/ 1569493 h 2169994"/>
                  <a:gd name="connsiteX84" fmla="*/ 3138985 w 6632864"/>
                  <a:gd name="connsiteY84" fmla="*/ 1576317 h 2169994"/>
                  <a:gd name="connsiteX85" fmla="*/ 3159456 w 6632864"/>
                  <a:gd name="connsiteY85" fmla="*/ 1583141 h 2169994"/>
                  <a:gd name="connsiteX86" fmla="*/ 3207223 w 6632864"/>
                  <a:gd name="connsiteY86" fmla="*/ 1589965 h 2169994"/>
                  <a:gd name="connsiteX87" fmla="*/ 3248167 w 6632864"/>
                  <a:gd name="connsiteY87" fmla="*/ 1596788 h 2169994"/>
                  <a:gd name="connsiteX88" fmla="*/ 3343701 w 6632864"/>
                  <a:gd name="connsiteY88" fmla="*/ 1624084 h 2169994"/>
                  <a:gd name="connsiteX89" fmla="*/ 3370997 w 6632864"/>
                  <a:gd name="connsiteY89" fmla="*/ 1630908 h 2169994"/>
                  <a:gd name="connsiteX90" fmla="*/ 3391468 w 6632864"/>
                  <a:gd name="connsiteY90" fmla="*/ 1644556 h 2169994"/>
                  <a:gd name="connsiteX91" fmla="*/ 3480179 w 6632864"/>
                  <a:gd name="connsiteY91" fmla="*/ 1665027 h 2169994"/>
                  <a:gd name="connsiteX92" fmla="*/ 3541594 w 6632864"/>
                  <a:gd name="connsiteY92" fmla="*/ 1671851 h 2169994"/>
                  <a:gd name="connsiteX93" fmla="*/ 3596185 w 6632864"/>
                  <a:gd name="connsiteY93" fmla="*/ 1685499 h 2169994"/>
                  <a:gd name="connsiteX94" fmla="*/ 3637128 w 6632864"/>
                  <a:gd name="connsiteY94" fmla="*/ 1692323 h 2169994"/>
                  <a:gd name="connsiteX95" fmla="*/ 3657600 w 6632864"/>
                  <a:gd name="connsiteY95" fmla="*/ 1699147 h 2169994"/>
                  <a:gd name="connsiteX96" fmla="*/ 3794077 w 6632864"/>
                  <a:gd name="connsiteY96" fmla="*/ 1726442 h 2169994"/>
                  <a:gd name="connsiteX97" fmla="*/ 3814549 w 6632864"/>
                  <a:gd name="connsiteY97" fmla="*/ 1733266 h 2169994"/>
                  <a:gd name="connsiteX98" fmla="*/ 3841844 w 6632864"/>
                  <a:gd name="connsiteY98" fmla="*/ 1746914 h 2169994"/>
                  <a:gd name="connsiteX99" fmla="*/ 3869140 w 6632864"/>
                  <a:gd name="connsiteY99" fmla="*/ 1753738 h 2169994"/>
                  <a:gd name="connsiteX100" fmla="*/ 3910083 w 6632864"/>
                  <a:gd name="connsiteY100" fmla="*/ 1767385 h 2169994"/>
                  <a:gd name="connsiteX101" fmla="*/ 3937379 w 6632864"/>
                  <a:gd name="connsiteY101" fmla="*/ 1774209 h 2169994"/>
                  <a:gd name="connsiteX102" fmla="*/ 3978322 w 6632864"/>
                  <a:gd name="connsiteY102" fmla="*/ 1787857 h 2169994"/>
                  <a:gd name="connsiteX103" fmla="*/ 4039737 w 6632864"/>
                  <a:gd name="connsiteY103" fmla="*/ 1808329 h 2169994"/>
                  <a:gd name="connsiteX104" fmla="*/ 4060209 w 6632864"/>
                  <a:gd name="connsiteY104" fmla="*/ 1815153 h 2169994"/>
                  <a:gd name="connsiteX105" fmla="*/ 4128447 w 6632864"/>
                  <a:gd name="connsiteY105" fmla="*/ 1842448 h 2169994"/>
                  <a:gd name="connsiteX106" fmla="*/ 4162567 w 6632864"/>
                  <a:gd name="connsiteY106" fmla="*/ 1849272 h 2169994"/>
                  <a:gd name="connsiteX107" fmla="*/ 4203510 w 6632864"/>
                  <a:gd name="connsiteY107" fmla="*/ 1862920 h 2169994"/>
                  <a:gd name="connsiteX108" fmla="*/ 4237629 w 6632864"/>
                  <a:gd name="connsiteY108" fmla="*/ 1869744 h 2169994"/>
                  <a:gd name="connsiteX109" fmla="*/ 4278573 w 6632864"/>
                  <a:gd name="connsiteY109" fmla="*/ 1883391 h 2169994"/>
                  <a:gd name="connsiteX110" fmla="*/ 4339988 w 6632864"/>
                  <a:gd name="connsiteY110" fmla="*/ 1903863 h 2169994"/>
                  <a:gd name="connsiteX111" fmla="*/ 4387755 w 6632864"/>
                  <a:gd name="connsiteY111" fmla="*/ 1924335 h 2169994"/>
                  <a:gd name="connsiteX112" fmla="*/ 4428698 w 6632864"/>
                  <a:gd name="connsiteY112" fmla="*/ 1937982 h 2169994"/>
                  <a:gd name="connsiteX113" fmla="*/ 4449170 w 6632864"/>
                  <a:gd name="connsiteY113" fmla="*/ 1944806 h 2169994"/>
                  <a:gd name="connsiteX114" fmla="*/ 4469641 w 6632864"/>
                  <a:gd name="connsiteY114" fmla="*/ 1951630 h 2169994"/>
                  <a:gd name="connsiteX115" fmla="*/ 4503761 w 6632864"/>
                  <a:gd name="connsiteY115" fmla="*/ 1958454 h 2169994"/>
                  <a:gd name="connsiteX116" fmla="*/ 4544704 w 6632864"/>
                  <a:gd name="connsiteY116" fmla="*/ 1972102 h 2169994"/>
                  <a:gd name="connsiteX117" fmla="*/ 4619767 w 6632864"/>
                  <a:gd name="connsiteY117" fmla="*/ 1992573 h 2169994"/>
                  <a:gd name="connsiteX118" fmla="*/ 4640238 w 6632864"/>
                  <a:gd name="connsiteY118" fmla="*/ 1999397 h 2169994"/>
                  <a:gd name="connsiteX119" fmla="*/ 4660710 w 6632864"/>
                  <a:gd name="connsiteY119" fmla="*/ 2006221 h 2169994"/>
                  <a:gd name="connsiteX120" fmla="*/ 4681182 w 6632864"/>
                  <a:gd name="connsiteY120" fmla="*/ 2019869 h 2169994"/>
                  <a:gd name="connsiteX121" fmla="*/ 4722125 w 6632864"/>
                  <a:gd name="connsiteY121" fmla="*/ 2033517 h 2169994"/>
                  <a:gd name="connsiteX122" fmla="*/ 4763068 w 6632864"/>
                  <a:gd name="connsiteY122" fmla="*/ 2047165 h 2169994"/>
                  <a:gd name="connsiteX123" fmla="*/ 4783540 w 6632864"/>
                  <a:gd name="connsiteY123" fmla="*/ 2053988 h 2169994"/>
                  <a:gd name="connsiteX124" fmla="*/ 4804012 w 6632864"/>
                  <a:gd name="connsiteY124" fmla="*/ 2060812 h 2169994"/>
                  <a:gd name="connsiteX125" fmla="*/ 4858603 w 6632864"/>
                  <a:gd name="connsiteY125" fmla="*/ 2067636 h 2169994"/>
                  <a:gd name="connsiteX126" fmla="*/ 4899546 w 6632864"/>
                  <a:gd name="connsiteY126" fmla="*/ 2074460 h 2169994"/>
                  <a:gd name="connsiteX127" fmla="*/ 4954137 w 6632864"/>
                  <a:gd name="connsiteY127" fmla="*/ 2081284 h 2169994"/>
                  <a:gd name="connsiteX128" fmla="*/ 5001904 w 6632864"/>
                  <a:gd name="connsiteY128" fmla="*/ 2094932 h 2169994"/>
                  <a:gd name="connsiteX129" fmla="*/ 5042847 w 6632864"/>
                  <a:gd name="connsiteY129" fmla="*/ 2108579 h 2169994"/>
                  <a:gd name="connsiteX130" fmla="*/ 5063319 w 6632864"/>
                  <a:gd name="connsiteY130" fmla="*/ 2115403 h 2169994"/>
                  <a:gd name="connsiteX131" fmla="*/ 5083791 w 6632864"/>
                  <a:gd name="connsiteY131" fmla="*/ 2122227 h 2169994"/>
                  <a:gd name="connsiteX132" fmla="*/ 5131558 w 6632864"/>
                  <a:gd name="connsiteY132" fmla="*/ 2129051 h 2169994"/>
                  <a:gd name="connsiteX133" fmla="*/ 5152029 w 6632864"/>
                  <a:gd name="connsiteY133" fmla="*/ 2135875 h 2169994"/>
                  <a:gd name="connsiteX134" fmla="*/ 5213444 w 6632864"/>
                  <a:gd name="connsiteY134" fmla="*/ 2149523 h 2169994"/>
                  <a:gd name="connsiteX135" fmla="*/ 5254388 w 6632864"/>
                  <a:gd name="connsiteY135" fmla="*/ 2163171 h 2169994"/>
                  <a:gd name="connsiteX136" fmla="*/ 5343098 w 6632864"/>
                  <a:gd name="connsiteY136" fmla="*/ 2169994 h 2169994"/>
                  <a:gd name="connsiteX137" fmla="*/ 5397689 w 6632864"/>
                  <a:gd name="connsiteY137" fmla="*/ 2163171 h 2169994"/>
                  <a:gd name="connsiteX138" fmla="*/ 5438632 w 6632864"/>
                  <a:gd name="connsiteY138" fmla="*/ 2149523 h 2169994"/>
                  <a:gd name="connsiteX139" fmla="*/ 5452280 w 6632864"/>
                  <a:gd name="connsiteY139" fmla="*/ 2129051 h 2169994"/>
                  <a:gd name="connsiteX140" fmla="*/ 5459104 w 6632864"/>
                  <a:gd name="connsiteY140" fmla="*/ 2108579 h 2169994"/>
                  <a:gd name="connsiteX141" fmla="*/ 5500047 w 6632864"/>
                  <a:gd name="connsiteY141" fmla="*/ 2067636 h 2169994"/>
                  <a:gd name="connsiteX142" fmla="*/ 5506871 w 6632864"/>
                  <a:gd name="connsiteY142" fmla="*/ 2047165 h 2169994"/>
                  <a:gd name="connsiteX143" fmla="*/ 5534167 w 6632864"/>
                  <a:gd name="connsiteY143" fmla="*/ 2006221 h 2169994"/>
                  <a:gd name="connsiteX144" fmla="*/ 5547814 w 6632864"/>
                  <a:gd name="connsiteY144" fmla="*/ 1965278 h 2169994"/>
                  <a:gd name="connsiteX145" fmla="*/ 5575110 w 6632864"/>
                  <a:gd name="connsiteY145" fmla="*/ 1924335 h 2169994"/>
                  <a:gd name="connsiteX146" fmla="*/ 5609229 w 6632864"/>
                  <a:gd name="connsiteY146" fmla="*/ 1862920 h 2169994"/>
                  <a:gd name="connsiteX147" fmla="*/ 5622877 w 6632864"/>
                  <a:gd name="connsiteY147" fmla="*/ 1842448 h 2169994"/>
                  <a:gd name="connsiteX148" fmla="*/ 5636525 w 6632864"/>
                  <a:gd name="connsiteY148" fmla="*/ 1801505 h 2169994"/>
                  <a:gd name="connsiteX149" fmla="*/ 5643349 w 6632864"/>
                  <a:gd name="connsiteY149" fmla="*/ 1781033 h 2169994"/>
                  <a:gd name="connsiteX150" fmla="*/ 5670644 w 6632864"/>
                  <a:gd name="connsiteY150" fmla="*/ 1740090 h 2169994"/>
                  <a:gd name="connsiteX151" fmla="*/ 5691116 w 6632864"/>
                  <a:gd name="connsiteY151" fmla="*/ 1699147 h 2169994"/>
                  <a:gd name="connsiteX152" fmla="*/ 5711588 w 6632864"/>
                  <a:gd name="connsiteY152" fmla="*/ 1658203 h 2169994"/>
                  <a:gd name="connsiteX153" fmla="*/ 5725235 w 6632864"/>
                  <a:gd name="connsiteY153" fmla="*/ 1617260 h 2169994"/>
                  <a:gd name="connsiteX154" fmla="*/ 5745707 w 6632864"/>
                  <a:gd name="connsiteY154" fmla="*/ 1576317 h 2169994"/>
                  <a:gd name="connsiteX155" fmla="*/ 5759355 w 6632864"/>
                  <a:gd name="connsiteY155" fmla="*/ 1555845 h 2169994"/>
                  <a:gd name="connsiteX156" fmla="*/ 5766179 w 6632864"/>
                  <a:gd name="connsiteY156" fmla="*/ 1535373 h 2169994"/>
                  <a:gd name="connsiteX157" fmla="*/ 5779826 w 6632864"/>
                  <a:gd name="connsiteY157" fmla="*/ 1514902 h 2169994"/>
                  <a:gd name="connsiteX158" fmla="*/ 5800298 w 6632864"/>
                  <a:gd name="connsiteY158" fmla="*/ 1473959 h 2169994"/>
                  <a:gd name="connsiteX159" fmla="*/ 5807122 w 6632864"/>
                  <a:gd name="connsiteY159" fmla="*/ 1453487 h 2169994"/>
                  <a:gd name="connsiteX160" fmla="*/ 5834417 w 6632864"/>
                  <a:gd name="connsiteY160" fmla="*/ 1412544 h 2169994"/>
                  <a:gd name="connsiteX161" fmla="*/ 5841241 w 6632864"/>
                  <a:gd name="connsiteY161" fmla="*/ 1392072 h 2169994"/>
                  <a:gd name="connsiteX162" fmla="*/ 5861713 w 6632864"/>
                  <a:gd name="connsiteY162" fmla="*/ 1378424 h 2169994"/>
                  <a:gd name="connsiteX163" fmla="*/ 5895832 w 6632864"/>
                  <a:gd name="connsiteY163" fmla="*/ 1317009 h 2169994"/>
                  <a:gd name="connsiteX164" fmla="*/ 5909480 w 6632864"/>
                  <a:gd name="connsiteY164" fmla="*/ 1296538 h 2169994"/>
                  <a:gd name="connsiteX165" fmla="*/ 5916304 w 6632864"/>
                  <a:gd name="connsiteY165" fmla="*/ 1276066 h 2169994"/>
                  <a:gd name="connsiteX166" fmla="*/ 5943600 w 6632864"/>
                  <a:gd name="connsiteY166" fmla="*/ 1235123 h 2169994"/>
                  <a:gd name="connsiteX167" fmla="*/ 5957247 w 6632864"/>
                  <a:gd name="connsiteY167" fmla="*/ 1214651 h 2169994"/>
                  <a:gd name="connsiteX168" fmla="*/ 5970895 w 6632864"/>
                  <a:gd name="connsiteY168" fmla="*/ 1194179 h 2169994"/>
                  <a:gd name="connsiteX169" fmla="*/ 5977719 w 6632864"/>
                  <a:gd name="connsiteY169" fmla="*/ 1173708 h 2169994"/>
                  <a:gd name="connsiteX170" fmla="*/ 6005014 w 6632864"/>
                  <a:gd name="connsiteY170" fmla="*/ 1132765 h 2169994"/>
                  <a:gd name="connsiteX171" fmla="*/ 6011838 w 6632864"/>
                  <a:gd name="connsiteY171" fmla="*/ 1112293 h 2169994"/>
                  <a:gd name="connsiteX172" fmla="*/ 6032310 w 6632864"/>
                  <a:gd name="connsiteY172" fmla="*/ 1098645 h 2169994"/>
                  <a:gd name="connsiteX173" fmla="*/ 6045958 w 6632864"/>
                  <a:gd name="connsiteY173" fmla="*/ 1078173 h 2169994"/>
                  <a:gd name="connsiteX174" fmla="*/ 6052782 w 6632864"/>
                  <a:gd name="connsiteY174" fmla="*/ 1057702 h 2169994"/>
                  <a:gd name="connsiteX175" fmla="*/ 6080077 w 6632864"/>
                  <a:gd name="connsiteY175" fmla="*/ 1016759 h 2169994"/>
                  <a:gd name="connsiteX176" fmla="*/ 6093725 w 6632864"/>
                  <a:gd name="connsiteY176" fmla="*/ 996287 h 2169994"/>
                  <a:gd name="connsiteX177" fmla="*/ 6107373 w 6632864"/>
                  <a:gd name="connsiteY177" fmla="*/ 955344 h 2169994"/>
                  <a:gd name="connsiteX178" fmla="*/ 6121020 w 6632864"/>
                  <a:gd name="connsiteY178" fmla="*/ 934872 h 2169994"/>
                  <a:gd name="connsiteX179" fmla="*/ 6141492 w 6632864"/>
                  <a:gd name="connsiteY179" fmla="*/ 893929 h 2169994"/>
                  <a:gd name="connsiteX180" fmla="*/ 6182435 w 6632864"/>
                  <a:gd name="connsiteY180" fmla="*/ 812042 h 2169994"/>
                  <a:gd name="connsiteX181" fmla="*/ 6196083 w 6632864"/>
                  <a:gd name="connsiteY181" fmla="*/ 791571 h 2169994"/>
                  <a:gd name="connsiteX182" fmla="*/ 6209731 w 6632864"/>
                  <a:gd name="connsiteY182" fmla="*/ 771099 h 2169994"/>
                  <a:gd name="connsiteX183" fmla="*/ 6250674 w 6632864"/>
                  <a:gd name="connsiteY183" fmla="*/ 730156 h 2169994"/>
                  <a:gd name="connsiteX184" fmla="*/ 6271146 w 6632864"/>
                  <a:gd name="connsiteY184" fmla="*/ 709684 h 2169994"/>
                  <a:gd name="connsiteX185" fmla="*/ 6298441 w 6632864"/>
                  <a:gd name="connsiteY185" fmla="*/ 675565 h 2169994"/>
                  <a:gd name="connsiteX186" fmla="*/ 6305265 w 6632864"/>
                  <a:gd name="connsiteY186" fmla="*/ 655093 h 2169994"/>
                  <a:gd name="connsiteX187" fmla="*/ 6332561 w 6632864"/>
                  <a:gd name="connsiteY187" fmla="*/ 614150 h 2169994"/>
                  <a:gd name="connsiteX188" fmla="*/ 6346209 w 6632864"/>
                  <a:gd name="connsiteY188" fmla="*/ 593678 h 2169994"/>
                  <a:gd name="connsiteX189" fmla="*/ 6359856 w 6632864"/>
                  <a:gd name="connsiteY189" fmla="*/ 573206 h 2169994"/>
                  <a:gd name="connsiteX190" fmla="*/ 6387152 w 6632864"/>
                  <a:gd name="connsiteY190" fmla="*/ 511791 h 2169994"/>
                  <a:gd name="connsiteX191" fmla="*/ 6393976 w 6632864"/>
                  <a:gd name="connsiteY191" fmla="*/ 491320 h 2169994"/>
                  <a:gd name="connsiteX192" fmla="*/ 6407623 w 6632864"/>
                  <a:gd name="connsiteY192" fmla="*/ 470848 h 2169994"/>
                  <a:gd name="connsiteX193" fmla="*/ 6421271 w 6632864"/>
                  <a:gd name="connsiteY193" fmla="*/ 429905 h 2169994"/>
                  <a:gd name="connsiteX194" fmla="*/ 6434919 w 6632864"/>
                  <a:gd name="connsiteY194" fmla="*/ 409433 h 2169994"/>
                  <a:gd name="connsiteX195" fmla="*/ 6448567 w 6632864"/>
                  <a:gd name="connsiteY195" fmla="*/ 368490 h 2169994"/>
                  <a:gd name="connsiteX196" fmla="*/ 6462214 w 6632864"/>
                  <a:gd name="connsiteY196" fmla="*/ 327547 h 2169994"/>
                  <a:gd name="connsiteX197" fmla="*/ 6469038 w 6632864"/>
                  <a:gd name="connsiteY197" fmla="*/ 307075 h 2169994"/>
                  <a:gd name="connsiteX198" fmla="*/ 6482686 w 6632864"/>
                  <a:gd name="connsiteY198" fmla="*/ 286603 h 2169994"/>
                  <a:gd name="connsiteX199" fmla="*/ 6496334 w 6632864"/>
                  <a:gd name="connsiteY199" fmla="*/ 245660 h 2169994"/>
                  <a:gd name="connsiteX200" fmla="*/ 6509982 w 6632864"/>
                  <a:gd name="connsiteY200" fmla="*/ 225188 h 2169994"/>
                  <a:gd name="connsiteX201" fmla="*/ 6523629 w 6632864"/>
                  <a:gd name="connsiteY201" fmla="*/ 184245 h 2169994"/>
                  <a:gd name="connsiteX202" fmla="*/ 6557749 w 6632864"/>
                  <a:gd name="connsiteY202" fmla="*/ 122830 h 2169994"/>
                  <a:gd name="connsiteX203" fmla="*/ 6598692 w 6632864"/>
                  <a:gd name="connsiteY203" fmla="*/ 102359 h 2169994"/>
                  <a:gd name="connsiteX204" fmla="*/ 6619164 w 6632864"/>
                  <a:gd name="connsiteY204" fmla="*/ 61415 h 2169994"/>
                  <a:gd name="connsiteX205" fmla="*/ 6625988 w 6632864"/>
                  <a:gd name="connsiteY205" fmla="*/ 40944 h 2169994"/>
                  <a:gd name="connsiteX206" fmla="*/ 6632812 w 6632864"/>
                  <a:gd name="connsiteY206" fmla="*/ 0 h 216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Lst>
                <a:rect l="l" t="t" r="r" b="b"/>
                <a:pathLst>
                  <a:path w="6632864" h="2169994">
                    <a:moveTo>
                      <a:pt x="0" y="2156347"/>
                    </a:moveTo>
                    <a:cubicBezTo>
                      <a:pt x="1196" y="2145583"/>
                      <a:pt x="5349" y="2069109"/>
                      <a:pt x="20471" y="2053988"/>
                    </a:cubicBezTo>
                    <a:lnTo>
                      <a:pt x="40943" y="2033517"/>
                    </a:lnTo>
                    <a:cubicBezTo>
                      <a:pt x="43218" y="2026693"/>
                      <a:pt x="43351" y="2018723"/>
                      <a:pt x="47767" y="2013045"/>
                    </a:cubicBezTo>
                    <a:cubicBezTo>
                      <a:pt x="59616" y="1997810"/>
                      <a:pt x="75062" y="1985750"/>
                      <a:pt x="88710" y="1972102"/>
                    </a:cubicBezTo>
                    <a:cubicBezTo>
                      <a:pt x="95534" y="1965278"/>
                      <a:pt x="103829" y="1959660"/>
                      <a:pt x="109182" y="1951630"/>
                    </a:cubicBezTo>
                    <a:cubicBezTo>
                      <a:pt x="128182" y="1923129"/>
                      <a:pt x="117030" y="1936958"/>
                      <a:pt x="143301" y="1910687"/>
                    </a:cubicBezTo>
                    <a:cubicBezTo>
                      <a:pt x="145576" y="1903863"/>
                      <a:pt x="145631" y="1895832"/>
                      <a:pt x="150125" y="1890215"/>
                    </a:cubicBezTo>
                    <a:cubicBezTo>
                      <a:pt x="155248" y="1883811"/>
                      <a:pt x="162400" y="1876832"/>
                      <a:pt x="170597" y="1876568"/>
                    </a:cubicBezTo>
                    <a:lnTo>
                      <a:pt x="361665" y="1883391"/>
                    </a:lnTo>
                    <a:cubicBezTo>
                      <a:pt x="385273" y="1886342"/>
                      <a:pt x="431902" y="1891417"/>
                      <a:pt x="457200" y="1897039"/>
                    </a:cubicBezTo>
                    <a:cubicBezTo>
                      <a:pt x="464222" y="1898599"/>
                      <a:pt x="470504" y="1903249"/>
                      <a:pt x="477671" y="1903863"/>
                    </a:cubicBezTo>
                    <a:cubicBezTo>
                      <a:pt x="550335" y="1910091"/>
                      <a:pt x="696035" y="1917511"/>
                      <a:pt x="696035" y="1917511"/>
                    </a:cubicBezTo>
                    <a:cubicBezTo>
                      <a:pt x="710617" y="1922372"/>
                      <a:pt x="728809" y="1929017"/>
                      <a:pt x="743803" y="1931159"/>
                    </a:cubicBezTo>
                    <a:cubicBezTo>
                      <a:pt x="766433" y="1934392"/>
                      <a:pt x="789358" y="1935147"/>
                      <a:pt x="812041" y="1937982"/>
                    </a:cubicBezTo>
                    <a:cubicBezTo>
                      <a:pt x="825770" y="1939698"/>
                      <a:pt x="839201" y="1943607"/>
                      <a:pt x="852985" y="1944806"/>
                    </a:cubicBezTo>
                    <a:cubicBezTo>
                      <a:pt x="891575" y="1948162"/>
                      <a:pt x="930322" y="1949355"/>
                      <a:pt x="968991" y="1951630"/>
                    </a:cubicBezTo>
                    <a:cubicBezTo>
                      <a:pt x="1008227" y="1964709"/>
                      <a:pt x="974501" y="1954823"/>
                      <a:pt x="1037229" y="1965278"/>
                    </a:cubicBezTo>
                    <a:cubicBezTo>
                      <a:pt x="1070169" y="1970768"/>
                      <a:pt x="1065452" y="1970136"/>
                      <a:pt x="1091820" y="1978926"/>
                    </a:cubicBezTo>
                    <a:lnTo>
                      <a:pt x="1105468" y="1937982"/>
                    </a:lnTo>
                    <a:lnTo>
                      <a:pt x="1112292" y="1917511"/>
                    </a:lnTo>
                    <a:cubicBezTo>
                      <a:pt x="1114567" y="1860645"/>
                      <a:pt x="1115061" y="1803681"/>
                      <a:pt x="1119116" y="1746914"/>
                    </a:cubicBezTo>
                    <a:cubicBezTo>
                      <a:pt x="1119628" y="1739739"/>
                      <a:pt x="1124047" y="1733382"/>
                      <a:pt x="1125940" y="1726442"/>
                    </a:cubicBezTo>
                    <a:cubicBezTo>
                      <a:pt x="1151645" y="1632191"/>
                      <a:pt x="1127086" y="1709359"/>
                      <a:pt x="1153235" y="1630908"/>
                    </a:cubicBezTo>
                    <a:cubicBezTo>
                      <a:pt x="1176176" y="1562084"/>
                      <a:pt x="1141168" y="1668855"/>
                      <a:pt x="1166883" y="1583141"/>
                    </a:cubicBezTo>
                    <a:cubicBezTo>
                      <a:pt x="1171017" y="1569361"/>
                      <a:pt x="1177042" y="1556154"/>
                      <a:pt x="1180531" y="1542197"/>
                    </a:cubicBezTo>
                    <a:cubicBezTo>
                      <a:pt x="1189100" y="1507924"/>
                      <a:pt x="1184389" y="1523799"/>
                      <a:pt x="1194179" y="1494430"/>
                    </a:cubicBezTo>
                    <a:cubicBezTo>
                      <a:pt x="1197637" y="1442568"/>
                      <a:pt x="1199222" y="1389109"/>
                      <a:pt x="1207826" y="1337481"/>
                    </a:cubicBezTo>
                    <a:cubicBezTo>
                      <a:pt x="1211263" y="1316855"/>
                      <a:pt x="1222231" y="1287443"/>
                      <a:pt x="1228298" y="1269242"/>
                    </a:cubicBezTo>
                    <a:lnTo>
                      <a:pt x="1255594" y="1187356"/>
                    </a:lnTo>
                    <a:lnTo>
                      <a:pt x="1269241" y="1146412"/>
                    </a:lnTo>
                    <a:cubicBezTo>
                      <a:pt x="1271516" y="1139588"/>
                      <a:pt x="1272075" y="1131926"/>
                      <a:pt x="1276065" y="1125941"/>
                    </a:cubicBezTo>
                    <a:cubicBezTo>
                      <a:pt x="1280614" y="1119117"/>
                      <a:pt x="1286045" y="1112805"/>
                      <a:pt x="1289713" y="1105469"/>
                    </a:cubicBezTo>
                    <a:cubicBezTo>
                      <a:pt x="1292930" y="1099035"/>
                      <a:pt x="1292547" y="1090982"/>
                      <a:pt x="1296537" y="1084997"/>
                    </a:cubicBezTo>
                    <a:cubicBezTo>
                      <a:pt x="1301890" y="1076967"/>
                      <a:pt x="1310185" y="1071350"/>
                      <a:pt x="1317009" y="1064526"/>
                    </a:cubicBezTo>
                    <a:cubicBezTo>
                      <a:pt x="1319283" y="1057702"/>
                      <a:pt x="1318215" y="1048548"/>
                      <a:pt x="1323832" y="1044054"/>
                    </a:cubicBezTo>
                    <a:cubicBezTo>
                      <a:pt x="1341933" y="1029573"/>
                      <a:pt x="1394590" y="1042342"/>
                      <a:pt x="1405719" y="1044054"/>
                    </a:cubicBezTo>
                    <a:cubicBezTo>
                      <a:pt x="1471109" y="1054114"/>
                      <a:pt x="1413816" y="1046078"/>
                      <a:pt x="1460310" y="1057702"/>
                    </a:cubicBezTo>
                    <a:cubicBezTo>
                      <a:pt x="1471562" y="1060515"/>
                      <a:pt x="1483177" y="1061713"/>
                      <a:pt x="1494429" y="1064526"/>
                    </a:cubicBezTo>
                    <a:cubicBezTo>
                      <a:pt x="1501407" y="1066271"/>
                      <a:pt x="1507923" y="1069606"/>
                      <a:pt x="1514901" y="1071350"/>
                    </a:cubicBezTo>
                    <a:cubicBezTo>
                      <a:pt x="1526153" y="1074163"/>
                      <a:pt x="1537830" y="1075121"/>
                      <a:pt x="1549020" y="1078173"/>
                    </a:cubicBezTo>
                    <a:cubicBezTo>
                      <a:pt x="1562899" y="1081958"/>
                      <a:pt x="1576316" y="1087272"/>
                      <a:pt x="1589964" y="1091821"/>
                    </a:cubicBezTo>
                    <a:lnTo>
                      <a:pt x="1630907" y="1105469"/>
                    </a:lnTo>
                    <a:lnTo>
                      <a:pt x="1651379" y="1112293"/>
                    </a:lnTo>
                    <a:cubicBezTo>
                      <a:pt x="1658203" y="1114568"/>
                      <a:pt x="1664755" y="1117935"/>
                      <a:pt x="1671850" y="1119117"/>
                    </a:cubicBezTo>
                    <a:cubicBezTo>
                      <a:pt x="1699523" y="1123729"/>
                      <a:pt x="1714636" y="1125129"/>
                      <a:pt x="1740089" y="1132765"/>
                    </a:cubicBezTo>
                    <a:cubicBezTo>
                      <a:pt x="1753868" y="1136899"/>
                      <a:pt x="1767384" y="1141863"/>
                      <a:pt x="1781032" y="1146412"/>
                    </a:cubicBezTo>
                    <a:cubicBezTo>
                      <a:pt x="1787856" y="1148687"/>
                      <a:pt x="1794451" y="1151825"/>
                      <a:pt x="1801504" y="1153236"/>
                    </a:cubicBezTo>
                    <a:cubicBezTo>
                      <a:pt x="1824955" y="1157926"/>
                      <a:pt x="1840434" y="1160460"/>
                      <a:pt x="1862919" y="1166884"/>
                    </a:cubicBezTo>
                    <a:cubicBezTo>
                      <a:pt x="1869835" y="1168860"/>
                      <a:pt x="1876451" y="1171815"/>
                      <a:pt x="1883391" y="1173708"/>
                    </a:cubicBezTo>
                    <a:cubicBezTo>
                      <a:pt x="1901487" y="1178643"/>
                      <a:pt x="1919785" y="1182807"/>
                      <a:pt x="1937982" y="1187356"/>
                    </a:cubicBezTo>
                    <a:cubicBezTo>
                      <a:pt x="1947080" y="1189631"/>
                      <a:pt x="1956380" y="1191213"/>
                      <a:pt x="1965277" y="1194179"/>
                    </a:cubicBezTo>
                    <a:cubicBezTo>
                      <a:pt x="1972101" y="1196454"/>
                      <a:pt x="1978771" y="1199258"/>
                      <a:pt x="1985749" y="1201003"/>
                    </a:cubicBezTo>
                    <a:cubicBezTo>
                      <a:pt x="1997001" y="1203816"/>
                      <a:pt x="2008678" y="1204775"/>
                      <a:pt x="2019868" y="1207827"/>
                    </a:cubicBezTo>
                    <a:cubicBezTo>
                      <a:pt x="2033747" y="1211612"/>
                      <a:pt x="2047164" y="1216926"/>
                      <a:pt x="2060812" y="1221475"/>
                    </a:cubicBezTo>
                    <a:cubicBezTo>
                      <a:pt x="2067636" y="1223750"/>
                      <a:pt x="2074305" y="1226554"/>
                      <a:pt x="2081283" y="1228299"/>
                    </a:cubicBezTo>
                    <a:cubicBezTo>
                      <a:pt x="2122543" y="1238614"/>
                      <a:pt x="2099670" y="1232154"/>
                      <a:pt x="2149522" y="1248771"/>
                    </a:cubicBezTo>
                    <a:lnTo>
                      <a:pt x="2169994" y="1255594"/>
                    </a:lnTo>
                    <a:cubicBezTo>
                      <a:pt x="2176818" y="1257868"/>
                      <a:pt x="2183412" y="1261007"/>
                      <a:pt x="2190465" y="1262418"/>
                    </a:cubicBezTo>
                    <a:lnTo>
                      <a:pt x="2224585" y="1269242"/>
                    </a:lnTo>
                    <a:cubicBezTo>
                      <a:pt x="2231409" y="1273791"/>
                      <a:pt x="2237721" y="1279222"/>
                      <a:pt x="2245056" y="1282890"/>
                    </a:cubicBezTo>
                    <a:cubicBezTo>
                      <a:pt x="2255962" y="1288343"/>
                      <a:pt x="2282622" y="1293623"/>
                      <a:pt x="2292823" y="1296538"/>
                    </a:cubicBezTo>
                    <a:cubicBezTo>
                      <a:pt x="2332723" y="1307938"/>
                      <a:pt x="2292587" y="1299518"/>
                      <a:pt x="2340591" y="1310185"/>
                    </a:cubicBezTo>
                    <a:cubicBezTo>
                      <a:pt x="2351913" y="1312701"/>
                      <a:pt x="2363520" y="1313957"/>
                      <a:pt x="2374710" y="1317009"/>
                    </a:cubicBezTo>
                    <a:cubicBezTo>
                      <a:pt x="2388589" y="1320794"/>
                      <a:pt x="2402005" y="1326108"/>
                      <a:pt x="2415653" y="1330657"/>
                    </a:cubicBezTo>
                    <a:lnTo>
                      <a:pt x="2436125" y="1337481"/>
                    </a:lnTo>
                    <a:cubicBezTo>
                      <a:pt x="2442949" y="1339756"/>
                      <a:pt x="2449619" y="1342560"/>
                      <a:pt x="2456597" y="1344305"/>
                    </a:cubicBezTo>
                    <a:cubicBezTo>
                      <a:pt x="2465342" y="1346491"/>
                      <a:pt x="2494575" y="1353058"/>
                      <a:pt x="2504364" y="1357953"/>
                    </a:cubicBezTo>
                    <a:cubicBezTo>
                      <a:pt x="2569250" y="1390395"/>
                      <a:pt x="2460140" y="1350034"/>
                      <a:pt x="2565779" y="1385248"/>
                    </a:cubicBezTo>
                    <a:cubicBezTo>
                      <a:pt x="2640432" y="1410133"/>
                      <a:pt x="2527357" y="1370446"/>
                      <a:pt x="2606722" y="1405720"/>
                    </a:cubicBezTo>
                    <a:cubicBezTo>
                      <a:pt x="2606751" y="1405733"/>
                      <a:pt x="2657886" y="1422774"/>
                      <a:pt x="2668137" y="1426191"/>
                    </a:cubicBezTo>
                    <a:lnTo>
                      <a:pt x="2709080" y="1439839"/>
                    </a:lnTo>
                    <a:lnTo>
                      <a:pt x="2729552" y="1446663"/>
                    </a:lnTo>
                    <a:cubicBezTo>
                      <a:pt x="2736376" y="1451212"/>
                      <a:pt x="2742688" y="1456643"/>
                      <a:pt x="2750023" y="1460311"/>
                    </a:cubicBezTo>
                    <a:cubicBezTo>
                      <a:pt x="2761489" y="1466044"/>
                      <a:pt x="2786860" y="1470680"/>
                      <a:pt x="2797791" y="1473959"/>
                    </a:cubicBezTo>
                    <a:cubicBezTo>
                      <a:pt x="2811570" y="1478093"/>
                      <a:pt x="2824628" y="1484785"/>
                      <a:pt x="2838734" y="1487606"/>
                    </a:cubicBezTo>
                    <a:cubicBezTo>
                      <a:pt x="2861480" y="1492155"/>
                      <a:pt x="2884967" y="1493918"/>
                      <a:pt x="2906973" y="1501254"/>
                    </a:cubicBezTo>
                    <a:cubicBezTo>
                      <a:pt x="2913797" y="1503529"/>
                      <a:pt x="2920466" y="1506333"/>
                      <a:pt x="2927444" y="1508078"/>
                    </a:cubicBezTo>
                    <a:cubicBezTo>
                      <a:pt x="2938696" y="1510891"/>
                      <a:pt x="2950312" y="1512089"/>
                      <a:pt x="2961564" y="1514902"/>
                    </a:cubicBezTo>
                    <a:cubicBezTo>
                      <a:pt x="2968542" y="1516647"/>
                      <a:pt x="2975119" y="1519750"/>
                      <a:pt x="2982035" y="1521726"/>
                    </a:cubicBezTo>
                    <a:cubicBezTo>
                      <a:pt x="2999338" y="1526670"/>
                      <a:pt x="3013450" y="1528365"/>
                      <a:pt x="3029803" y="1535373"/>
                    </a:cubicBezTo>
                    <a:cubicBezTo>
                      <a:pt x="3039153" y="1539380"/>
                      <a:pt x="3048266" y="1543974"/>
                      <a:pt x="3057098" y="1549021"/>
                    </a:cubicBezTo>
                    <a:cubicBezTo>
                      <a:pt x="3064219" y="1553090"/>
                      <a:pt x="3069891" y="1559789"/>
                      <a:pt x="3077570" y="1562669"/>
                    </a:cubicBezTo>
                    <a:cubicBezTo>
                      <a:pt x="3088430" y="1566741"/>
                      <a:pt x="3100367" y="1566977"/>
                      <a:pt x="3111689" y="1569493"/>
                    </a:cubicBezTo>
                    <a:cubicBezTo>
                      <a:pt x="3120844" y="1571528"/>
                      <a:pt x="3129967" y="1573740"/>
                      <a:pt x="3138985" y="1576317"/>
                    </a:cubicBezTo>
                    <a:cubicBezTo>
                      <a:pt x="3145901" y="1578293"/>
                      <a:pt x="3152403" y="1581730"/>
                      <a:pt x="3159456" y="1583141"/>
                    </a:cubicBezTo>
                    <a:cubicBezTo>
                      <a:pt x="3175228" y="1586295"/>
                      <a:pt x="3191326" y="1587519"/>
                      <a:pt x="3207223" y="1589965"/>
                    </a:cubicBezTo>
                    <a:cubicBezTo>
                      <a:pt x="3220898" y="1592069"/>
                      <a:pt x="3234519" y="1594514"/>
                      <a:pt x="3248167" y="1596788"/>
                    </a:cubicBezTo>
                    <a:cubicBezTo>
                      <a:pt x="3306904" y="1616367"/>
                      <a:pt x="3275155" y="1606947"/>
                      <a:pt x="3343701" y="1624084"/>
                    </a:cubicBezTo>
                    <a:lnTo>
                      <a:pt x="3370997" y="1630908"/>
                    </a:lnTo>
                    <a:cubicBezTo>
                      <a:pt x="3377821" y="1635457"/>
                      <a:pt x="3383974" y="1641225"/>
                      <a:pt x="3391468" y="1644556"/>
                    </a:cubicBezTo>
                    <a:cubicBezTo>
                      <a:pt x="3425018" y="1659467"/>
                      <a:pt x="3443497" y="1660442"/>
                      <a:pt x="3480179" y="1665027"/>
                    </a:cubicBezTo>
                    <a:cubicBezTo>
                      <a:pt x="3500618" y="1667582"/>
                      <a:pt x="3521122" y="1669576"/>
                      <a:pt x="3541594" y="1671851"/>
                    </a:cubicBezTo>
                    <a:cubicBezTo>
                      <a:pt x="3559791" y="1676400"/>
                      <a:pt x="3577683" y="1682415"/>
                      <a:pt x="3596185" y="1685499"/>
                    </a:cubicBezTo>
                    <a:cubicBezTo>
                      <a:pt x="3609833" y="1687774"/>
                      <a:pt x="3623622" y="1689322"/>
                      <a:pt x="3637128" y="1692323"/>
                    </a:cubicBezTo>
                    <a:cubicBezTo>
                      <a:pt x="3644150" y="1693883"/>
                      <a:pt x="3650547" y="1697736"/>
                      <a:pt x="3657600" y="1699147"/>
                    </a:cubicBezTo>
                    <a:cubicBezTo>
                      <a:pt x="3708005" y="1709228"/>
                      <a:pt x="3746521" y="1710590"/>
                      <a:pt x="3794077" y="1726442"/>
                    </a:cubicBezTo>
                    <a:cubicBezTo>
                      <a:pt x="3800901" y="1728717"/>
                      <a:pt x="3807937" y="1730432"/>
                      <a:pt x="3814549" y="1733266"/>
                    </a:cubicBezTo>
                    <a:cubicBezTo>
                      <a:pt x="3823899" y="1737273"/>
                      <a:pt x="3832319" y="1743342"/>
                      <a:pt x="3841844" y="1746914"/>
                    </a:cubicBezTo>
                    <a:cubicBezTo>
                      <a:pt x="3850626" y="1750207"/>
                      <a:pt x="3860157" y="1751043"/>
                      <a:pt x="3869140" y="1753738"/>
                    </a:cubicBezTo>
                    <a:cubicBezTo>
                      <a:pt x="3882919" y="1757872"/>
                      <a:pt x="3896127" y="1763896"/>
                      <a:pt x="3910083" y="1767385"/>
                    </a:cubicBezTo>
                    <a:cubicBezTo>
                      <a:pt x="3919182" y="1769660"/>
                      <a:pt x="3928396" y="1771514"/>
                      <a:pt x="3937379" y="1774209"/>
                    </a:cubicBezTo>
                    <a:cubicBezTo>
                      <a:pt x="3951158" y="1778343"/>
                      <a:pt x="3964674" y="1783308"/>
                      <a:pt x="3978322" y="1787857"/>
                    </a:cubicBezTo>
                    <a:lnTo>
                      <a:pt x="4039737" y="1808329"/>
                    </a:lnTo>
                    <a:cubicBezTo>
                      <a:pt x="4046561" y="1810604"/>
                      <a:pt x="4053775" y="1811936"/>
                      <a:pt x="4060209" y="1815153"/>
                    </a:cubicBezTo>
                    <a:cubicBezTo>
                      <a:pt x="4084470" y="1827283"/>
                      <a:pt x="4100342" y="1836827"/>
                      <a:pt x="4128447" y="1842448"/>
                    </a:cubicBezTo>
                    <a:cubicBezTo>
                      <a:pt x="4139820" y="1844723"/>
                      <a:pt x="4151377" y="1846220"/>
                      <a:pt x="4162567" y="1849272"/>
                    </a:cubicBezTo>
                    <a:cubicBezTo>
                      <a:pt x="4176446" y="1853057"/>
                      <a:pt x="4189403" y="1860099"/>
                      <a:pt x="4203510" y="1862920"/>
                    </a:cubicBezTo>
                    <a:cubicBezTo>
                      <a:pt x="4214883" y="1865195"/>
                      <a:pt x="4226439" y="1866692"/>
                      <a:pt x="4237629" y="1869744"/>
                    </a:cubicBezTo>
                    <a:cubicBezTo>
                      <a:pt x="4251508" y="1873529"/>
                      <a:pt x="4264925" y="1878842"/>
                      <a:pt x="4278573" y="1883391"/>
                    </a:cubicBezTo>
                    <a:lnTo>
                      <a:pt x="4339988" y="1903863"/>
                    </a:lnTo>
                    <a:cubicBezTo>
                      <a:pt x="4405892" y="1925832"/>
                      <a:pt x="4303419" y="1890601"/>
                      <a:pt x="4387755" y="1924335"/>
                    </a:cubicBezTo>
                    <a:cubicBezTo>
                      <a:pt x="4401112" y="1929678"/>
                      <a:pt x="4415050" y="1933433"/>
                      <a:pt x="4428698" y="1937982"/>
                    </a:cubicBezTo>
                    <a:lnTo>
                      <a:pt x="4449170" y="1944806"/>
                    </a:lnTo>
                    <a:cubicBezTo>
                      <a:pt x="4455994" y="1947081"/>
                      <a:pt x="4462588" y="1950219"/>
                      <a:pt x="4469641" y="1951630"/>
                    </a:cubicBezTo>
                    <a:cubicBezTo>
                      <a:pt x="4481014" y="1953905"/>
                      <a:pt x="4492571" y="1955402"/>
                      <a:pt x="4503761" y="1958454"/>
                    </a:cubicBezTo>
                    <a:cubicBezTo>
                      <a:pt x="4517640" y="1962239"/>
                      <a:pt x="4530597" y="1969281"/>
                      <a:pt x="4544704" y="1972102"/>
                    </a:cubicBezTo>
                    <a:cubicBezTo>
                      <a:pt x="4592926" y="1981747"/>
                      <a:pt x="4567825" y="1975260"/>
                      <a:pt x="4619767" y="1992573"/>
                    </a:cubicBezTo>
                    <a:lnTo>
                      <a:pt x="4640238" y="1999397"/>
                    </a:lnTo>
                    <a:cubicBezTo>
                      <a:pt x="4647062" y="2001672"/>
                      <a:pt x="4654725" y="2002231"/>
                      <a:pt x="4660710" y="2006221"/>
                    </a:cubicBezTo>
                    <a:cubicBezTo>
                      <a:pt x="4667534" y="2010770"/>
                      <a:pt x="4673687" y="2016538"/>
                      <a:pt x="4681182" y="2019869"/>
                    </a:cubicBezTo>
                    <a:cubicBezTo>
                      <a:pt x="4694328" y="2025712"/>
                      <a:pt x="4708477" y="2028968"/>
                      <a:pt x="4722125" y="2033517"/>
                    </a:cubicBezTo>
                    <a:lnTo>
                      <a:pt x="4763068" y="2047165"/>
                    </a:lnTo>
                    <a:lnTo>
                      <a:pt x="4783540" y="2053988"/>
                    </a:lnTo>
                    <a:cubicBezTo>
                      <a:pt x="4790364" y="2056263"/>
                      <a:pt x="4796874" y="2059920"/>
                      <a:pt x="4804012" y="2060812"/>
                    </a:cubicBezTo>
                    <a:lnTo>
                      <a:pt x="4858603" y="2067636"/>
                    </a:lnTo>
                    <a:cubicBezTo>
                      <a:pt x="4872300" y="2069593"/>
                      <a:pt x="4885849" y="2072503"/>
                      <a:pt x="4899546" y="2074460"/>
                    </a:cubicBezTo>
                    <a:cubicBezTo>
                      <a:pt x="4917700" y="2077054"/>
                      <a:pt x="4935940" y="2079009"/>
                      <a:pt x="4954137" y="2081284"/>
                    </a:cubicBezTo>
                    <a:cubicBezTo>
                      <a:pt x="5022918" y="2104211"/>
                      <a:pt x="4916245" y="2069235"/>
                      <a:pt x="5001904" y="2094932"/>
                    </a:cubicBezTo>
                    <a:cubicBezTo>
                      <a:pt x="5015683" y="2099066"/>
                      <a:pt x="5029199" y="2104030"/>
                      <a:pt x="5042847" y="2108579"/>
                    </a:cubicBezTo>
                    <a:lnTo>
                      <a:pt x="5063319" y="2115403"/>
                    </a:lnTo>
                    <a:cubicBezTo>
                      <a:pt x="5070143" y="2117678"/>
                      <a:pt x="5076670" y="2121210"/>
                      <a:pt x="5083791" y="2122227"/>
                    </a:cubicBezTo>
                    <a:lnTo>
                      <a:pt x="5131558" y="2129051"/>
                    </a:lnTo>
                    <a:cubicBezTo>
                      <a:pt x="5138382" y="2131326"/>
                      <a:pt x="5145051" y="2134130"/>
                      <a:pt x="5152029" y="2135875"/>
                    </a:cubicBezTo>
                    <a:cubicBezTo>
                      <a:pt x="5190997" y="2145617"/>
                      <a:pt x="5178412" y="2139013"/>
                      <a:pt x="5213444" y="2149523"/>
                    </a:cubicBezTo>
                    <a:cubicBezTo>
                      <a:pt x="5227224" y="2153657"/>
                      <a:pt x="5240044" y="2162068"/>
                      <a:pt x="5254388" y="2163171"/>
                    </a:cubicBezTo>
                    <a:lnTo>
                      <a:pt x="5343098" y="2169994"/>
                    </a:lnTo>
                    <a:cubicBezTo>
                      <a:pt x="5361295" y="2167720"/>
                      <a:pt x="5379757" y="2167013"/>
                      <a:pt x="5397689" y="2163171"/>
                    </a:cubicBezTo>
                    <a:cubicBezTo>
                      <a:pt x="5411756" y="2160157"/>
                      <a:pt x="5438632" y="2149523"/>
                      <a:pt x="5438632" y="2149523"/>
                    </a:cubicBezTo>
                    <a:cubicBezTo>
                      <a:pt x="5443181" y="2142699"/>
                      <a:pt x="5448612" y="2136387"/>
                      <a:pt x="5452280" y="2129051"/>
                    </a:cubicBezTo>
                    <a:cubicBezTo>
                      <a:pt x="5455497" y="2122617"/>
                      <a:pt x="5454688" y="2114257"/>
                      <a:pt x="5459104" y="2108579"/>
                    </a:cubicBezTo>
                    <a:cubicBezTo>
                      <a:pt x="5470953" y="2093344"/>
                      <a:pt x="5500047" y="2067636"/>
                      <a:pt x="5500047" y="2067636"/>
                    </a:cubicBezTo>
                    <a:cubicBezTo>
                      <a:pt x="5502322" y="2060812"/>
                      <a:pt x="5503378" y="2053453"/>
                      <a:pt x="5506871" y="2047165"/>
                    </a:cubicBezTo>
                    <a:cubicBezTo>
                      <a:pt x="5514837" y="2032826"/>
                      <a:pt x="5528980" y="2021782"/>
                      <a:pt x="5534167" y="2006221"/>
                    </a:cubicBezTo>
                    <a:cubicBezTo>
                      <a:pt x="5538716" y="1992573"/>
                      <a:pt x="5539834" y="1977248"/>
                      <a:pt x="5547814" y="1965278"/>
                    </a:cubicBezTo>
                    <a:lnTo>
                      <a:pt x="5575110" y="1924335"/>
                    </a:lnTo>
                    <a:cubicBezTo>
                      <a:pt x="5587121" y="1888302"/>
                      <a:pt x="5577944" y="1909848"/>
                      <a:pt x="5609229" y="1862920"/>
                    </a:cubicBezTo>
                    <a:cubicBezTo>
                      <a:pt x="5613778" y="1856096"/>
                      <a:pt x="5620283" y="1850229"/>
                      <a:pt x="5622877" y="1842448"/>
                    </a:cubicBezTo>
                    <a:lnTo>
                      <a:pt x="5636525" y="1801505"/>
                    </a:lnTo>
                    <a:cubicBezTo>
                      <a:pt x="5638800" y="1794681"/>
                      <a:pt x="5639359" y="1787018"/>
                      <a:pt x="5643349" y="1781033"/>
                    </a:cubicBezTo>
                    <a:cubicBezTo>
                      <a:pt x="5652447" y="1767385"/>
                      <a:pt x="5665457" y="1755651"/>
                      <a:pt x="5670644" y="1740090"/>
                    </a:cubicBezTo>
                    <a:cubicBezTo>
                      <a:pt x="5680061" y="1711838"/>
                      <a:pt x="5673478" y="1725603"/>
                      <a:pt x="5691116" y="1699147"/>
                    </a:cubicBezTo>
                    <a:cubicBezTo>
                      <a:pt x="5716005" y="1624480"/>
                      <a:pt x="5676310" y="1737581"/>
                      <a:pt x="5711588" y="1658203"/>
                    </a:cubicBezTo>
                    <a:cubicBezTo>
                      <a:pt x="5717431" y="1645057"/>
                      <a:pt x="5717255" y="1629230"/>
                      <a:pt x="5725235" y="1617260"/>
                    </a:cubicBezTo>
                    <a:cubicBezTo>
                      <a:pt x="5764349" y="1558589"/>
                      <a:pt x="5717454" y="1632821"/>
                      <a:pt x="5745707" y="1576317"/>
                    </a:cubicBezTo>
                    <a:cubicBezTo>
                      <a:pt x="5749375" y="1568981"/>
                      <a:pt x="5755687" y="1563181"/>
                      <a:pt x="5759355" y="1555845"/>
                    </a:cubicBezTo>
                    <a:cubicBezTo>
                      <a:pt x="5762572" y="1549411"/>
                      <a:pt x="5762962" y="1541807"/>
                      <a:pt x="5766179" y="1535373"/>
                    </a:cubicBezTo>
                    <a:cubicBezTo>
                      <a:pt x="5769847" y="1528038"/>
                      <a:pt x="5776158" y="1522237"/>
                      <a:pt x="5779826" y="1514902"/>
                    </a:cubicBezTo>
                    <a:cubicBezTo>
                      <a:pt x="5808073" y="1458407"/>
                      <a:pt x="5761192" y="1532615"/>
                      <a:pt x="5800298" y="1473959"/>
                    </a:cubicBezTo>
                    <a:cubicBezTo>
                      <a:pt x="5802573" y="1467135"/>
                      <a:pt x="5803629" y="1459775"/>
                      <a:pt x="5807122" y="1453487"/>
                    </a:cubicBezTo>
                    <a:cubicBezTo>
                      <a:pt x="5815088" y="1439149"/>
                      <a:pt x="5829230" y="1428105"/>
                      <a:pt x="5834417" y="1412544"/>
                    </a:cubicBezTo>
                    <a:cubicBezTo>
                      <a:pt x="5836692" y="1405720"/>
                      <a:pt x="5836747" y="1397689"/>
                      <a:pt x="5841241" y="1392072"/>
                    </a:cubicBezTo>
                    <a:cubicBezTo>
                      <a:pt x="5846364" y="1385668"/>
                      <a:pt x="5854889" y="1382973"/>
                      <a:pt x="5861713" y="1378424"/>
                    </a:cubicBezTo>
                    <a:cubicBezTo>
                      <a:pt x="5873724" y="1342393"/>
                      <a:pt x="5864548" y="1363935"/>
                      <a:pt x="5895832" y="1317009"/>
                    </a:cubicBezTo>
                    <a:lnTo>
                      <a:pt x="5909480" y="1296538"/>
                    </a:lnTo>
                    <a:cubicBezTo>
                      <a:pt x="5911755" y="1289714"/>
                      <a:pt x="5912811" y="1282354"/>
                      <a:pt x="5916304" y="1276066"/>
                    </a:cubicBezTo>
                    <a:cubicBezTo>
                      <a:pt x="5924270" y="1261728"/>
                      <a:pt x="5934502" y="1248771"/>
                      <a:pt x="5943600" y="1235123"/>
                    </a:cubicBezTo>
                    <a:lnTo>
                      <a:pt x="5957247" y="1214651"/>
                    </a:lnTo>
                    <a:cubicBezTo>
                      <a:pt x="5961796" y="1207827"/>
                      <a:pt x="5968301" y="1201960"/>
                      <a:pt x="5970895" y="1194179"/>
                    </a:cubicBezTo>
                    <a:cubicBezTo>
                      <a:pt x="5973170" y="1187355"/>
                      <a:pt x="5974226" y="1179996"/>
                      <a:pt x="5977719" y="1173708"/>
                    </a:cubicBezTo>
                    <a:cubicBezTo>
                      <a:pt x="5985685" y="1159370"/>
                      <a:pt x="5999827" y="1148326"/>
                      <a:pt x="6005014" y="1132765"/>
                    </a:cubicBezTo>
                    <a:cubicBezTo>
                      <a:pt x="6007289" y="1125941"/>
                      <a:pt x="6007344" y="1117910"/>
                      <a:pt x="6011838" y="1112293"/>
                    </a:cubicBezTo>
                    <a:cubicBezTo>
                      <a:pt x="6016961" y="1105889"/>
                      <a:pt x="6025486" y="1103194"/>
                      <a:pt x="6032310" y="1098645"/>
                    </a:cubicBezTo>
                    <a:cubicBezTo>
                      <a:pt x="6036859" y="1091821"/>
                      <a:pt x="6042290" y="1085509"/>
                      <a:pt x="6045958" y="1078173"/>
                    </a:cubicBezTo>
                    <a:cubicBezTo>
                      <a:pt x="6049175" y="1071740"/>
                      <a:pt x="6049289" y="1063990"/>
                      <a:pt x="6052782" y="1057702"/>
                    </a:cubicBezTo>
                    <a:cubicBezTo>
                      <a:pt x="6060748" y="1043364"/>
                      <a:pt x="6070979" y="1030407"/>
                      <a:pt x="6080077" y="1016759"/>
                    </a:cubicBezTo>
                    <a:cubicBezTo>
                      <a:pt x="6084626" y="1009935"/>
                      <a:pt x="6091131" y="1004068"/>
                      <a:pt x="6093725" y="996287"/>
                    </a:cubicBezTo>
                    <a:cubicBezTo>
                      <a:pt x="6098274" y="982639"/>
                      <a:pt x="6099394" y="967314"/>
                      <a:pt x="6107373" y="955344"/>
                    </a:cubicBezTo>
                    <a:cubicBezTo>
                      <a:pt x="6111922" y="948520"/>
                      <a:pt x="6117352" y="942207"/>
                      <a:pt x="6121020" y="934872"/>
                    </a:cubicBezTo>
                    <a:cubicBezTo>
                      <a:pt x="6149264" y="878381"/>
                      <a:pt x="6102389" y="952581"/>
                      <a:pt x="6141492" y="893929"/>
                    </a:cubicBezTo>
                    <a:cubicBezTo>
                      <a:pt x="6160326" y="837426"/>
                      <a:pt x="6147161" y="864953"/>
                      <a:pt x="6182435" y="812042"/>
                    </a:cubicBezTo>
                    <a:lnTo>
                      <a:pt x="6196083" y="791571"/>
                    </a:lnTo>
                    <a:cubicBezTo>
                      <a:pt x="6200632" y="784747"/>
                      <a:pt x="6203932" y="776898"/>
                      <a:pt x="6209731" y="771099"/>
                    </a:cubicBezTo>
                    <a:lnTo>
                      <a:pt x="6250674" y="730156"/>
                    </a:lnTo>
                    <a:lnTo>
                      <a:pt x="6271146" y="709684"/>
                    </a:lnTo>
                    <a:cubicBezTo>
                      <a:pt x="6288299" y="658226"/>
                      <a:pt x="6263166" y="719659"/>
                      <a:pt x="6298441" y="675565"/>
                    </a:cubicBezTo>
                    <a:cubicBezTo>
                      <a:pt x="6302934" y="669948"/>
                      <a:pt x="6301772" y="661381"/>
                      <a:pt x="6305265" y="655093"/>
                    </a:cubicBezTo>
                    <a:cubicBezTo>
                      <a:pt x="6313231" y="640755"/>
                      <a:pt x="6323462" y="627798"/>
                      <a:pt x="6332561" y="614150"/>
                    </a:cubicBezTo>
                    <a:lnTo>
                      <a:pt x="6346209" y="593678"/>
                    </a:lnTo>
                    <a:cubicBezTo>
                      <a:pt x="6350758" y="586854"/>
                      <a:pt x="6357262" y="580986"/>
                      <a:pt x="6359856" y="573206"/>
                    </a:cubicBezTo>
                    <a:cubicBezTo>
                      <a:pt x="6395065" y="467583"/>
                      <a:pt x="6354711" y="576671"/>
                      <a:pt x="6387152" y="511791"/>
                    </a:cubicBezTo>
                    <a:cubicBezTo>
                      <a:pt x="6390369" y="505358"/>
                      <a:pt x="6390759" y="497753"/>
                      <a:pt x="6393976" y="491320"/>
                    </a:cubicBezTo>
                    <a:cubicBezTo>
                      <a:pt x="6397644" y="483985"/>
                      <a:pt x="6404292" y="478342"/>
                      <a:pt x="6407623" y="470848"/>
                    </a:cubicBezTo>
                    <a:cubicBezTo>
                      <a:pt x="6413466" y="457702"/>
                      <a:pt x="6413291" y="441875"/>
                      <a:pt x="6421271" y="429905"/>
                    </a:cubicBezTo>
                    <a:cubicBezTo>
                      <a:pt x="6425820" y="423081"/>
                      <a:pt x="6431588" y="416928"/>
                      <a:pt x="6434919" y="409433"/>
                    </a:cubicBezTo>
                    <a:cubicBezTo>
                      <a:pt x="6440762" y="396287"/>
                      <a:pt x="6444018" y="382138"/>
                      <a:pt x="6448567" y="368490"/>
                    </a:cubicBezTo>
                    <a:lnTo>
                      <a:pt x="6462214" y="327547"/>
                    </a:lnTo>
                    <a:cubicBezTo>
                      <a:pt x="6464489" y="320723"/>
                      <a:pt x="6465048" y="313060"/>
                      <a:pt x="6469038" y="307075"/>
                    </a:cubicBezTo>
                    <a:cubicBezTo>
                      <a:pt x="6473587" y="300251"/>
                      <a:pt x="6479355" y="294098"/>
                      <a:pt x="6482686" y="286603"/>
                    </a:cubicBezTo>
                    <a:cubicBezTo>
                      <a:pt x="6488529" y="273457"/>
                      <a:pt x="6488354" y="257630"/>
                      <a:pt x="6496334" y="245660"/>
                    </a:cubicBezTo>
                    <a:cubicBezTo>
                      <a:pt x="6500883" y="238836"/>
                      <a:pt x="6506651" y="232683"/>
                      <a:pt x="6509982" y="225188"/>
                    </a:cubicBezTo>
                    <a:cubicBezTo>
                      <a:pt x="6515825" y="212042"/>
                      <a:pt x="6519080" y="197893"/>
                      <a:pt x="6523629" y="184245"/>
                    </a:cubicBezTo>
                    <a:cubicBezTo>
                      <a:pt x="6530740" y="162911"/>
                      <a:pt x="6537636" y="136239"/>
                      <a:pt x="6557749" y="122830"/>
                    </a:cubicBezTo>
                    <a:cubicBezTo>
                      <a:pt x="6584205" y="105192"/>
                      <a:pt x="6570440" y="111775"/>
                      <a:pt x="6598692" y="102359"/>
                    </a:cubicBezTo>
                    <a:cubicBezTo>
                      <a:pt x="6615843" y="50905"/>
                      <a:pt x="6592708" y="114325"/>
                      <a:pt x="6619164" y="61415"/>
                    </a:cubicBezTo>
                    <a:cubicBezTo>
                      <a:pt x="6622381" y="54982"/>
                      <a:pt x="6624012" y="47860"/>
                      <a:pt x="6625988" y="40944"/>
                    </a:cubicBezTo>
                    <a:cubicBezTo>
                      <a:pt x="6633915" y="13199"/>
                      <a:pt x="6632812" y="21104"/>
                      <a:pt x="6632812" y="0"/>
                    </a:cubicBezTo>
                  </a:path>
                </a:pathLst>
              </a:custGeom>
              <a:no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20 Conector"/>
              <p:cNvSpPr/>
              <p:nvPr/>
            </p:nvSpPr>
            <p:spPr>
              <a:xfrm>
                <a:off x="920188" y="4363514"/>
                <a:ext cx="152197" cy="144016"/>
              </a:xfrm>
              <a:prstGeom prst="flowChartConnector">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5" name="24 CuadroTexto"/>
            <p:cNvSpPr txBox="1"/>
            <p:nvPr/>
          </p:nvSpPr>
          <p:spPr>
            <a:xfrm rot="18992923">
              <a:off x="5310253" y="5437781"/>
              <a:ext cx="899592" cy="276999"/>
            </a:xfrm>
            <a:prstGeom prst="rect">
              <a:avLst/>
            </a:prstGeom>
            <a:noFill/>
          </p:spPr>
          <p:txBody>
            <a:bodyPr wrap="square" rtlCol="0">
              <a:spAutoFit/>
            </a:bodyPr>
            <a:lstStyle/>
            <a:p>
              <a:r>
                <a:rPr lang="es-MX" sz="1200" dirty="0" smtClean="0">
                  <a:solidFill>
                    <a:srgbClr val="000000"/>
                  </a:solidFill>
                </a:rPr>
                <a:t>Las Torres</a:t>
              </a:r>
              <a:endParaRPr lang="es-MX" sz="1200" dirty="0">
                <a:solidFill>
                  <a:srgbClr val="000000"/>
                </a:solidFill>
              </a:endParaRPr>
            </a:p>
          </p:txBody>
        </p:sp>
        <p:sp>
          <p:nvSpPr>
            <p:cNvPr id="27" name="26 CuadroTexto"/>
            <p:cNvSpPr txBox="1"/>
            <p:nvPr/>
          </p:nvSpPr>
          <p:spPr>
            <a:xfrm rot="754885">
              <a:off x="3278845" y="5861087"/>
              <a:ext cx="2263882" cy="276999"/>
            </a:xfrm>
            <a:prstGeom prst="rect">
              <a:avLst/>
            </a:prstGeom>
            <a:noFill/>
          </p:spPr>
          <p:txBody>
            <a:bodyPr wrap="square" rtlCol="0">
              <a:spAutoFit/>
            </a:bodyPr>
            <a:lstStyle/>
            <a:p>
              <a:r>
                <a:rPr lang="es-MX" sz="1200" dirty="0" smtClean="0">
                  <a:solidFill>
                    <a:srgbClr val="000000"/>
                  </a:solidFill>
                </a:rPr>
                <a:t>Av. Bordo de </a:t>
              </a:r>
              <a:r>
                <a:rPr lang="es-MX" sz="1200" dirty="0" err="1" smtClean="0">
                  <a:solidFill>
                    <a:srgbClr val="000000"/>
                  </a:solidFill>
                </a:rPr>
                <a:t>Xochiaca</a:t>
              </a:r>
              <a:endParaRPr lang="es-MX" sz="1200" dirty="0">
                <a:solidFill>
                  <a:srgbClr val="000000"/>
                </a:solidFill>
              </a:endParaRPr>
            </a:p>
          </p:txBody>
        </p:sp>
        <p:sp>
          <p:nvSpPr>
            <p:cNvPr id="28" name="27 CuadroTexto"/>
            <p:cNvSpPr txBox="1"/>
            <p:nvPr/>
          </p:nvSpPr>
          <p:spPr>
            <a:xfrm rot="18364763">
              <a:off x="1860169" y="5761233"/>
              <a:ext cx="718199" cy="276999"/>
            </a:xfrm>
            <a:prstGeom prst="rect">
              <a:avLst/>
            </a:prstGeom>
            <a:noFill/>
          </p:spPr>
          <p:txBody>
            <a:bodyPr wrap="square" rtlCol="0">
              <a:spAutoFit/>
            </a:bodyPr>
            <a:lstStyle/>
            <a:p>
              <a:r>
                <a:rPr lang="es-MX" sz="1200" dirty="0" smtClean="0">
                  <a:solidFill>
                    <a:srgbClr val="000000"/>
                  </a:solidFill>
                </a:rPr>
                <a:t>Calle 7</a:t>
              </a:r>
              <a:endParaRPr lang="es-MX" sz="1200" dirty="0">
                <a:solidFill>
                  <a:srgbClr val="000000"/>
                </a:solidFill>
              </a:endParaRPr>
            </a:p>
          </p:txBody>
        </p:sp>
        <p:sp>
          <p:nvSpPr>
            <p:cNvPr id="29" name="28 CuadroTexto"/>
            <p:cNvSpPr txBox="1"/>
            <p:nvPr/>
          </p:nvSpPr>
          <p:spPr>
            <a:xfrm rot="20778291">
              <a:off x="770509" y="5743527"/>
              <a:ext cx="1256273" cy="276999"/>
            </a:xfrm>
            <a:prstGeom prst="rect">
              <a:avLst/>
            </a:prstGeom>
            <a:noFill/>
          </p:spPr>
          <p:txBody>
            <a:bodyPr wrap="square" rtlCol="0">
              <a:spAutoFit/>
            </a:bodyPr>
            <a:lstStyle/>
            <a:p>
              <a:r>
                <a:rPr lang="es-MX" sz="1200" dirty="0" smtClean="0">
                  <a:solidFill>
                    <a:srgbClr val="000000"/>
                  </a:solidFill>
                </a:rPr>
                <a:t>Río Churubusco</a:t>
              </a:r>
              <a:endParaRPr lang="es-MX" sz="1200" dirty="0">
                <a:solidFill>
                  <a:srgbClr val="000000"/>
                </a:solidFill>
              </a:endParaRPr>
            </a:p>
          </p:txBody>
        </p:sp>
      </p:grpSp>
    </p:spTree>
    <p:extLst>
      <p:ext uri="{BB962C8B-B14F-4D97-AF65-F5344CB8AC3E}">
        <p14:creationId xmlns:p14="http://schemas.microsoft.com/office/powerpoint/2010/main" val="1866711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Ejemplos del inventario (I)</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53554" y="5301208"/>
            <a:ext cx="4562461" cy="1477328"/>
          </a:xfrm>
          <a:prstGeom prst="rect">
            <a:avLst/>
          </a:prstGeom>
        </p:spPr>
        <p:txBody>
          <a:bodyPr wrap="square">
            <a:spAutoFit/>
          </a:bodyPr>
          <a:lstStyle/>
          <a:p>
            <a:pPr algn="just"/>
            <a:r>
              <a:rPr lang="es-MX" dirty="0" smtClean="0">
                <a:solidFill>
                  <a:srgbClr val="000000"/>
                </a:solidFill>
                <a:latin typeface="Calibri (Cuerpo)"/>
              </a:rPr>
              <a:t>Empresa: Autotransporte del Sur </a:t>
            </a:r>
            <a:r>
              <a:rPr lang="es-MX" b="1" dirty="0" smtClean="0">
                <a:solidFill>
                  <a:srgbClr val="000000"/>
                </a:solidFill>
                <a:latin typeface="Calibri (Cuerpo)"/>
              </a:rPr>
              <a:t>(01)</a:t>
            </a:r>
          </a:p>
          <a:p>
            <a:pPr algn="just"/>
            <a:r>
              <a:rPr lang="es-MX" dirty="0" smtClean="0">
                <a:solidFill>
                  <a:srgbClr val="000000"/>
                </a:solidFill>
                <a:latin typeface="Calibri (Cuerpo)"/>
              </a:rPr>
              <a:t>Ruta: Labradores-Pantitlán por Bordo </a:t>
            </a:r>
            <a:r>
              <a:rPr lang="es-MX" b="1" dirty="0" smtClean="0">
                <a:solidFill>
                  <a:srgbClr val="000000"/>
                </a:solidFill>
                <a:latin typeface="Calibri (Cuerpo)"/>
              </a:rPr>
              <a:t>(01)</a:t>
            </a:r>
          </a:p>
          <a:p>
            <a:pPr algn="just"/>
            <a:r>
              <a:rPr lang="es-MX" dirty="0" smtClean="0">
                <a:solidFill>
                  <a:srgbClr val="000000"/>
                </a:solidFill>
                <a:latin typeface="Calibri (Cuerpo)"/>
              </a:rPr>
              <a:t>Origen: Col. Labradores </a:t>
            </a:r>
            <a:r>
              <a:rPr lang="es-MX" b="1" dirty="0" smtClean="0">
                <a:solidFill>
                  <a:srgbClr val="000000"/>
                </a:solidFill>
                <a:latin typeface="Calibri (Cuerpo)"/>
              </a:rPr>
              <a:t>(01)</a:t>
            </a:r>
          </a:p>
          <a:p>
            <a:pPr algn="just"/>
            <a:r>
              <a:rPr lang="es-MX" dirty="0" smtClean="0">
                <a:solidFill>
                  <a:srgbClr val="000000"/>
                </a:solidFill>
                <a:latin typeface="Calibri (Cuerpo)"/>
              </a:rPr>
              <a:t>Destino: Col. Aviación Civil </a:t>
            </a:r>
            <a:r>
              <a:rPr lang="es-MX" b="1" dirty="0" smtClean="0">
                <a:solidFill>
                  <a:srgbClr val="000000"/>
                </a:solidFill>
                <a:latin typeface="Calibri (Cuerpo)"/>
              </a:rPr>
              <a:t>(02)</a:t>
            </a:r>
          </a:p>
          <a:p>
            <a:pPr algn="just"/>
            <a:endParaRPr lang="es-MX" dirty="0" smtClean="0">
              <a:solidFill>
                <a:srgbClr val="000000"/>
              </a:solidFill>
              <a:latin typeface="Calibri (Cuerpo)"/>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137" t="12567" r="5001" b="29808"/>
          <a:stretch/>
        </p:blipFill>
        <p:spPr bwMode="auto">
          <a:xfrm>
            <a:off x="127599" y="1628800"/>
            <a:ext cx="8908897" cy="36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Forma libre"/>
          <p:cNvSpPr/>
          <p:nvPr/>
        </p:nvSpPr>
        <p:spPr>
          <a:xfrm>
            <a:off x="934872" y="2231409"/>
            <a:ext cx="6653283" cy="2169994"/>
          </a:xfrm>
          <a:custGeom>
            <a:avLst/>
            <a:gdLst>
              <a:gd name="connsiteX0" fmla="*/ 6653283 w 6653283"/>
              <a:gd name="connsiteY0" fmla="*/ 0 h 2169994"/>
              <a:gd name="connsiteX1" fmla="*/ 6632812 w 6653283"/>
              <a:gd name="connsiteY1" fmla="*/ 61415 h 2169994"/>
              <a:gd name="connsiteX2" fmla="*/ 6625988 w 6653283"/>
              <a:gd name="connsiteY2" fmla="*/ 81887 h 2169994"/>
              <a:gd name="connsiteX3" fmla="*/ 6605516 w 6653283"/>
              <a:gd name="connsiteY3" fmla="*/ 109182 h 2169994"/>
              <a:gd name="connsiteX4" fmla="*/ 6591868 w 6653283"/>
              <a:gd name="connsiteY4" fmla="*/ 150125 h 2169994"/>
              <a:gd name="connsiteX5" fmla="*/ 6585044 w 6653283"/>
              <a:gd name="connsiteY5" fmla="*/ 170597 h 2169994"/>
              <a:gd name="connsiteX6" fmla="*/ 6557749 w 6653283"/>
              <a:gd name="connsiteY6" fmla="*/ 218364 h 2169994"/>
              <a:gd name="connsiteX7" fmla="*/ 6544101 w 6653283"/>
              <a:gd name="connsiteY7" fmla="*/ 266131 h 2169994"/>
              <a:gd name="connsiteX8" fmla="*/ 6530453 w 6653283"/>
              <a:gd name="connsiteY8" fmla="*/ 286603 h 2169994"/>
              <a:gd name="connsiteX9" fmla="*/ 6509982 w 6653283"/>
              <a:gd name="connsiteY9" fmla="*/ 354842 h 2169994"/>
              <a:gd name="connsiteX10" fmla="*/ 6503158 w 6653283"/>
              <a:gd name="connsiteY10" fmla="*/ 375313 h 2169994"/>
              <a:gd name="connsiteX11" fmla="*/ 6489510 w 6653283"/>
              <a:gd name="connsiteY11" fmla="*/ 395785 h 2169994"/>
              <a:gd name="connsiteX12" fmla="*/ 6482686 w 6653283"/>
              <a:gd name="connsiteY12" fmla="*/ 416257 h 2169994"/>
              <a:gd name="connsiteX13" fmla="*/ 6469038 w 6653283"/>
              <a:gd name="connsiteY13" fmla="*/ 436728 h 2169994"/>
              <a:gd name="connsiteX14" fmla="*/ 6455391 w 6653283"/>
              <a:gd name="connsiteY14" fmla="*/ 464024 h 2169994"/>
              <a:gd name="connsiteX15" fmla="*/ 6428095 w 6653283"/>
              <a:gd name="connsiteY15" fmla="*/ 504967 h 2169994"/>
              <a:gd name="connsiteX16" fmla="*/ 6393976 w 6653283"/>
              <a:gd name="connsiteY16" fmla="*/ 566382 h 2169994"/>
              <a:gd name="connsiteX17" fmla="*/ 6380328 w 6653283"/>
              <a:gd name="connsiteY17" fmla="*/ 586854 h 2169994"/>
              <a:gd name="connsiteX18" fmla="*/ 6373504 w 6653283"/>
              <a:gd name="connsiteY18" fmla="*/ 607325 h 2169994"/>
              <a:gd name="connsiteX19" fmla="*/ 6346209 w 6653283"/>
              <a:gd name="connsiteY19" fmla="*/ 655092 h 2169994"/>
              <a:gd name="connsiteX20" fmla="*/ 6325737 w 6653283"/>
              <a:gd name="connsiteY20" fmla="*/ 675564 h 2169994"/>
              <a:gd name="connsiteX21" fmla="*/ 6298441 w 6653283"/>
              <a:gd name="connsiteY21" fmla="*/ 716507 h 2169994"/>
              <a:gd name="connsiteX22" fmla="*/ 6271146 w 6653283"/>
              <a:gd name="connsiteY22" fmla="*/ 764275 h 2169994"/>
              <a:gd name="connsiteX23" fmla="*/ 6250674 w 6653283"/>
              <a:gd name="connsiteY23" fmla="*/ 791570 h 2169994"/>
              <a:gd name="connsiteX24" fmla="*/ 6230203 w 6653283"/>
              <a:gd name="connsiteY24" fmla="*/ 805218 h 2169994"/>
              <a:gd name="connsiteX25" fmla="*/ 6196083 w 6653283"/>
              <a:gd name="connsiteY25" fmla="*/ 866633 h 2169994"/>
              <a:gd name="connsiteX26" fmla="*/ 6175612 w 6653283"/>
              <a:gd name="connsiteY26" fmla="*/ 887104 h 2169994"/>
              <a:gd name="connsiteX27" fmla="*/ 6148316 w 6653283"/>
              <a:gd name="connsiteY27" fmla="*/ 928048 h 2169994"/>
              <a:gd name="connsiteX28" fmla="*/ 6127844 w 6653283"/>
              <a:gd name="connsiteY28" fmla="*/ 975815 h 2169994"/>
              <a:gd name="connsiteX29" fmla="*/ 6107373 w 6653283"/>
              <a:gd name="connsiteY29" fmla="*/ 1016758 h 2169994"/>
              <a:gd name="connsiteX30" fmla="*/ 6093725 w 6653283"/>
              <a:gd name="connsiteY30" fmla="*/ 1057701 h 2169994"/>
              <a:gd name="connsiteX31" fmla="*/ 6080077 w 6653283"/>
              <a:gd name="connsiteY31" fmla="*/ 1078173 h 2169994"/>
              <a:gd name="connsiteX32" fmla="*/ 6066429 w 6653283"/>
              <a:gd name="connsiteY32" fmla="*/ 1119116 h 2169994"/>
              <a:gd name="connsiteX33" fmla="*/ 6052782 w 6653283"/>
              <a:gd name="connsiteY33" fmla="*/ 1139588 h 2169994"/>
              <a:gd name="connsiteX34" fmla="*/ 6039134 w 6653283"/>
              <a:gd name="connsiteY34" fmla="*/ 1180531 h 2169994"/>
              <a:gd name="connsiteX35" fmla="*/ 6032310 w 6653283"/>
              <a:gd name="connsiteY35" fmla="*/ 1201003 h 2169994"/>
              <a:gd name="connsiteX36" fmla="*/ 6005015 w 6653283"/>
              <a:gd name="connsiteY36" fmla="*/ 1241946 h 2169994"/>
              <a:gd name="connsiteX37" fmla="*/ 5998191 w 6653283"/>
              <a:gd name="connsiteY37" fmla="*/ 1262418 h 2169994"/>
              <a:gd name="connsiteX38" fmla="*/ 5970895 w 6653283"/>
              <a:gd name="connsiteY38" fmla="*/ 1303361 h 2169994"/>
              <a:gd name="connsiteX39" fmla="*/ 5957247 w 6653283"/>
              <a:gd name="connsiteY39" fmla="*/ 1323833 h 2169994"/>
              <a:gd name="connsiteX40" fmla="*/ 5943600 w 6653283"/>
              <a:gd name="connsiteY40" fmla="*/ 1351128 h 2169994"/>
              <a:gd name="connsiteX41" fmla="*/ 5916304 w 6653283"/>
              <a:gd name="connsiteY41" fmla="*/ 1392072 h 2169994"/>
              <a:gd name="connsiteX42" fmla="*/ 5909480 w 6653283"/>
              <a:gd name="connsiteY42" fmla="*/ 1412543 h 2169994"/>
              <a:gd name="connsiteX43" fmla="*/ 5882185 w 6653283"/>
              <a:gd name="connsiteY43" fmla="*/ 1453487 h 2169994"/>
              <a:gd name="connsiteX44" fmla="*/ 5854889 w 6653283"/>
              <a:gd name="connsiteY44" fmla="*/ 1494430 h 2169994"/>
              <a:gd name="connsiteX45" fmla="*/ 5827594 w 6653283"/>
              <a:gd name="connsiteY45" fmla="*/ 1535373 h 2169994"/>
              <a:gd name="connsiteX46" fmla="*/ 5813946 w 6653283"/>
              <a:gd name="connsiteY46" fmla="*/ 1555845 h 2169994"/>
              <a:gd name="connsiteX47" fmla="*/ 5786650 w 6653283"/>
              <a:gd name="connsiteY47" fmla="*/ 1603612 h 2169994"/>
              <a:gd name="connsiteX48" fmla="*/ 5779827 w 6653283"/>
              <a:gd name="connsiteY48" fmla="*/ 1624084 h 2169994"/>
              <a:gd name="connsiteX49" fmla="*/ 5752531 w 6653283"/>
              <a:gd name="connsiteY49" fmla="*/ 1665027 h 2169994"/>
              <a:gd name="connsiteX50" fmla="*/ 5718412 w 6653283"/>
              <a:gd name="connsiteY50" fmla="*/ 1726442 h 2169994"/>
              <a:gd name="connsiteX51" fmla="*/ 5704764 w 6653283"/>
              <a:gd name="connsiteY51" fmla="*/ 1753737 h 2169994"/>
              <a:gd name="connsiteX52" fmla="*/ 5691116 w 6653283"/>
              <a:gd name="connsiteY52" fmla="*/ 1774209 h 2169994"/>
              <a:gd name="connsiteX53" fmla="*/ 5684292 w 6653283"/>
              <a:gd name="connsiteY53" fmla="*/ 1794681 h 2169994"/>
              <a:gd name="connsiteX54" fmla="*/ 5656997 w 6653283"/>
              <a:gd name="connsiteY54" fmla="*/ 1835624 h 2169994"/>
              <a:gd name="connsiteX55" fmla="*/ 5650173 w 6653283"/>
              <a:gd name="connsiteY55" fmla="*/ 1856095 h 2169994"/>
              <a:gd name="connsiteX56" fmla="*/ 5636525 w 6653283"/>
              <a:gd name="connsiteY56" fmla="*/ 1876567 h 2169994"/>
              <a:gd name="connsiteX57" fmla="*/ 5629701 w 6653283"/>
              <a:gd name="connsiteY57" fmla="*/ 1897039 h 2169994"/>
              <a:gd name="connsiteX58" fmla="*/ 5602406 w 6653283"/>
              <a:gd name="connsiteY58" fmla="*/ 1944806 h 2169994"/>
              <a:gd name="connsiteX59" fmla="*/ 5595582 w 6653283"/>
              <a:gd name="connsiteY59" fmla="*/ 1965278 h 2169994"/>
              <a:gd name="connsiteX60" fmla="*/ 5568286 w 6653283"/>
              <a:gd name="connsiteY60" fmla="*/ 2006221 h 2169994"/>
              <a:gd name="connsiteX61" fmla="*/ 5554638 w 6653283"/>
              <a:gd name="connsiteY61" fmla="*/ 2026692 h 2169994"/>
              <a:gd name="connsiteX62" fmla="*/ 5527343 w 6653283"/>
              <a:gd name="connsiteY62" fmla="*/ 2088107 h 2169994"/>
              <a:gd name="connsiteX63" fmla="*/ 5500047 w 6653283"/>
              <a:gd name="connsiteY63" fmla="*/ 2122227 h 2169994"/>
              <a:gd name="connsiteX64" fmla="*/ 5465928 w 6653283"/>
              <a:gd name="connsiteY64" fmla="*/ 2156346 h 2169994"/>
              <a:gd name="connsiteX65" fmla="*/ 5424985 w 6653283"/>
              <a:gd name="connsiteY65" fmla="*/ 2169994 h 2169994"/>
              <a:gd name="connsiteX66" fmla="*/ 5315803 w 6653283"/>
              <a:gd name="connsiteY66" fmla="*/ 2156346 h 2169994"/>
              <a:gd name="connsiteX67" fmla="*/ 5295331 w 6653283"/>
              <a:gd name="connsiteY67" fmla="*/ 2149522 h 2169994"/>
              <a:gd name="connsiteX68" fmla="*/ 5192973 w 6653283"/>
              <a:gd name="connsiteY68" fmla="*/ 2129051 h 2169994"/>
              <a:gd name="connsiteX69" fmla="*/ 5117910 w 6653283"/>
              <a:gd name="connsiteY69" fmla="*/ 2094931 h 2169994"/>
              <a:gd name="connsiteX70" fmla="*/ 5076967 w 6653283"/>
              <a:gd name="connsiteY70" fmla="*/ 2081284 h 2169994"/>
              <a:gd name="connsiteX71" fmla="*/ 5015552 w 6653283"/>
              <a:gd name="connsiteY71" fmla="*/ 2060812 h 2169994"/>
              <a:gd name="connsiteX72" fmla="*/ 4995080 w 6653283"/>
              <a:gd name="connsiteY72" fmla="*/ 2053988 h 2169994"/>
              <a:gd name="connsiteX73" fmla="*/ 4960961 w 6653283"/>
              <a:gd name="connsiteY73" fmla="*/ 2047164 h 2169994"/>
              <a:gd name="connsiteX74" fmla="*/ 4920018 w 6653283"/>
              <a:gd name="connsiteY74" fmla="*/ 2033516 h 2169994"/>
              <a:gd name="connsiteX75" fmla="*/ 4851779 w 6653283"/>
              <a:gd name="connsiteY75" fmla="*/ 2019869 h 2169994"/>
              <a:gd name="connsiteX76" fmla="*/ 4831307 w 6653283"/>
              <a:gd name="connsiteY76" fmla="*/ 2013045 h 2169994"/>
              <a:gd name="connsiteX77" fmla="*/ 4776716 w 6653283"/>
              <a:gd name="connsiteY77" fmla="*/ 2006221 h 2169994"/>
              <a:gd name="connsiteX78" fmla="*/ 4728949 w 6653283"/>
              <a:gd name="connsiteY78" fmla="*/ 1992573 h 2169994"/>
              <a:gd name="connsiteX79" fmla="*/ 4701653 w 6653283"/>
              <a:gd name="connsiteY79" fmla="*/ 1985749 h 2169994"/>
              <a:gd name="connsiteX80" fmla="*/ 4660710 w 6653283"/>
              <a:gd name="connsiteY80" fmla="*/ 1972101 h 2169994"/>
              <a:gd name="connsiteX81" fmla="*/ 4633415 w 6653283"/>
              <a:gd name="connsiteY81" fmla="*/ 1965278 h 2169994"/>
              <a:gd name="connsiteX82" fmla="*/ 4592471 w 6653283"/>
              <a:gd name="connsiteY82" fmla="*/ 1951630 h 2169994"/>
              <a:gd name="connsiteX83" fmla="*/ 4558352 w 6653283"/>
              <a:gd name="connsiteY83" fmla="*/ 1944806 h 2169994"/>
              <a:gd name="connsiteX84" fmla="*/ 4537880 w 6653283"/>
              <a:gd name="connsiteY84" fmla="*/ 1937982 h 2169994"/>
              <a:gd name="connsiteX85" fmla="*/ 4510585 w 6653283"/>
              <a:gd name="connsiteY85" fmla="*/ 1931158 h 2169994"/>
              <a:gd name="connsiteX86" fmla="*/ 4490113 w 6653283"/>
              <a:gd name="connsiteY86" fmla="*/ 1924334 h 2169994"/>
              <a:gd name="connsiteX87" fmla="*/ 4442346 w 6653283"/>
              <a:gd name="connsiteY87" fmla="*/ 1917510 h 2169994"/>
              <a:gd name="connsiteX88" fmla="*/ 4421874 w 6653283"/>
              <a:gd name="connsiteY88" fmla="*/ 1910687 h 2169994"/>
              <a:gd name="connsiteX89" fmla="*/ 4394579 w 6653283"/>
              <a:gd name="connsiteY89" fmla="*/ 1897039 h 2169994"/>
              <a:gd name="connsiteX90" fmla="*/ 4360459 w 6653283"/>
              <a:gd name="connsiteY90" fmla="*/ 1890215 h 2169994"/>
              <a:gd name="connsiteX91" fmla="*/ 4333164 w 6653283"/>
              <a:gd name="connsiteY91" fmla="*/ 1883391 h 2169994"/>
              <a:gd name="connsiteX92" fmla="*/ 4292221 w 6653283"/>
              <a:gd name="connsiteY92" fmla="*/ 1869743 h 2169994"/>
              <a:gd name="connsiteX93" fmla="*/ 4271749 w 6653283"/>
              <a:gd name="connsiteY93" fmla="*/ 1862919 h 2169994"/>
              <a:gd name="connsiteX94" fmla="*/ 4251277 w 6653283"/>
              <a:gd name="connsiteY94" fmla="*/ 1856095 h 2169994"/>
              <a:gd name="connsiteX95" fmla="*/ 4217158 w 6653283"/>
              <a:gd name="connsiteY95" fmla="*/ 1842448 h 2169994"/>
              <a:gd name="connsiteX96" fmla="*/ 4162567 w 6653283"/>
              <a:gd name="connsiteY96" fmla="*/ 1828800 h 2169994"/>
              <a:gd name="connsiteX97" fmla="*/ 4114800 w 6653283"/>
              <a:gd name="connsiteY97" fmla="*/ 1815152 h 2169994"/>
              <a:gd name="connsiteX98" fmla="*/ 4094328 w 6653283"/>
              <a:gd name="connsiteY98" fmla="*/ 1801504 h 2169994"/>
              <a:gd name="connsiteX99" fmla="*/ 4053385 w 6653283"/>
              <a:gd name="connsiteY99" fmla="*/ 1787857 h 2169994"/>
              <a:gd name="connsiteX100" fmla="*/ 4032913 w 6653283"/>
              <a:gd name="connsiteY100" fmla="*/ 1781033 h 2169994"/>
              <a:gd name="connsiteX101" fmla="*/ 3998794 w 6653283"/>
              <a:gd name="connsiteY101" fmla="*/ 1774209 h 2169994"/>
              <a:gd name="connsiteX102" fmla="*/ 3957850 w 6653283"/>
              <a:gd name="connsiteY102" fmla="*/ 1760561 h 2169994"/>
              <a:gd name="connsiteX103" fmla="*/ 3937379 w 6653283"/>
              <a:gd name="connsiteY103" fmla="*/ 1753737 h 2169994"/>
              <a:gd name="connsiteX104" fmla="*/ 3916907 w 6653283"/>
              <a:gd name="connsiteY104" fmla="*/ 1746913 h 2169994"/>
              <a:gd name="connsiteX105" fmla="*/ 3889612 w 6653283"/>
              <a:gd name="connsiteY105" fmla="*/ 1733266 h 2169994"/>
              <a:gd name="connsiteX106" fmla="*/ 3848668 w 6653283"/>
              <a:gd name="connsiteY106" fmla="*/ 1726442 h 2169994"/>
              <a:gd name="connsiteX107" fmla="*/ 3800901 w 6653283"/>
              <a:gd name="connsiteY107" fmla="*/ 1712794 h 2169994"/>
              <a:gd name="connsiteX108" fmla="*/ 3759958 w 6653283"/>
              <a:gd name="connsiteY108" fmla="*/ 1705970 h 2169994"/>
              <a:gd name="connsiteX109" fmla="*/ 3739486 w 6653283"/>
              <a:gd name="connsiteY109" fmla="*/ 1699146 h 2169994"/>
              <a:gd name="connsiteX110" fmla="*/ 3698543 w 6653283"/>
              <a:gd name="connsiteY110" fmla="*/ 1692322 h 2169994"/>
              <a:gd name="connsiteX111" fmla="*/ 3671247 w 6653283"/>
              <a:gd name="connsiteY111" fmla="*/ 1678675 h 2169994"/>
              <a:gd name="connsiteX112" fmla="*/ 3637128 w 6653283"/>
              <a:gd name="connsiteY112" fmla="*/ 1671851 h 2169994"/>
              <a:gd name="connsiteX113" fmla="*/ 3609832 w 6653283"/>
              <a:gd name="connsiteY113" fmla="*/ 1665027 h 2169994"/>
              <a:gd name="connsiteX114" fmla="*/ 3568889 w 6653283"/>
              <a:gd name="connsiteY114" fmla="*/ 1658203 h 2169994"/>
              <a:gd name="connsiteX115" fmla="*/ 3507474 w 6653283"/>
              <a:gd name="connsiteY115" fmla="*/ 1644555 h 2169994"/>
              <a:gd name="connsiteX116" fmla="*/ 3466531 w 6653283"/>
              <a:gd name="connsiteY116" fmla="*/ 1630907 h 2169994"/>
              <a:gd name="connsiteX117" fmla="*/ 3446059 w 6653283"/>
              <a:gd name="connsiteY117" fmla="*/ 1624084 h 2169994"/>
              <a:gd name="connsiteX118" fmla="*/ 3370997 w 6653283"/>
              <a:gd name="connsiteY118" fmla="*/ 1610436 h 2169994"/>
              <a:gd name="connsiteX119" fmla="*/ 3350525 w 6653283"/>
              <a:gd name="connsiteY119" fmla="*/ 1603612 h 2169994"/>
              <a:gd name="connsiteX120" fmla="*/ 3316406 w 6653283"/>
              <a:gd name="connsiteY120" fmla="*/ 1589964 h 2169994"/>
              <a:gd name="connsiteX121" fmla="*/ 3248167 w 6653283"/>
              <a:gd name="connsiteY121" fmla="*/ 1576316 h 2169994"/>
              <a:gd name="connsiteX122" fmla="*/ 3200400 w 6653283"/>
              <a:gd name="connsiteY122" fmla="*/ 1562669 h 2169994"/>
              <a:gd name="connsiteX123" fmla="*/ 3159456 w 6653283"/>
              <a:gd name="connsiteY123" fmla="*/ 1555845 h 2169994"/>
              <a:gd name="connsiteX124" fmla="*/ 3132161 w 6653283"/>
              <a:gd name="connsiteY124" fmla="*/ 1542197 h 2169994"/>
              <a:gd name="connsiteX125" fmla="*/ 3104865 w 6653283"/>
              <a:gd name="connsiteY125" fmla="*/ 1535373 h 2169994"/>
              <a:gd name="connsiteX126" fmla="*/ 3043450 w 6653283"/>
              <a:gd name="connsiteY126" fmla="*/ 1514901 h 2169994"/>
              <a:gd name="connsiteX127" fmla="*/ 3002507 w 6653283"/>
              <a:gd name="connsiteY127" fmla="*/ 1501254 h 2169994"/>
              <a:gd name="connsiteX128" fmla="*/ 2982035 w 6653283"/>
              <a:gd name="connsiteY128" fmla="*/ 1487606 h 2169994"/>
              <a:gd name="connsiteX129" fmla="*/ 2947916 w 6653283"/>
              <a:gd name="connsiteY129" fmla="*/ 1480782 h 2169994"/>
              <a:gd name="connsiteX130" fmla="*/ 2906973 w 6653283"/>
              <a:gd name="connsiteY130" fmla="*/ 1467134 h 2169994"/>
              <a:gd name="connsiteX131" fmla="*/ 2879677 w 6653283"/>
              <a:gd name="connsiteY131" fmla="*/ 1460310 h 2169994"/>
              <a:gd name="connsiteX132" fmla="*/ 2838734 w 6653283"/>
              <a:gd name="connsiteY132" fmla="*/ 1446663 h 2169994"/>
              <a:gd name="connsiteX133" fmla="*/ 2818262 w 6653283"/>
              <a:gd name="connsiteY133" fmla="*/ 1439839 h 2169994"/>
              <a:gd name="connsiteX134" fmla="*/ 2797791 w 6653283"/>
              <a:gd name="connsiteY134" fmla="*/ 1426191 h 2169994"/>
              <a:gd name="connsiteX135" fmla="*/ 2750024 w 6653283"/>
              <a:gd name="connsiteY135" fmla="*/ 1412543 h 2169994"/>
              <a:gd name="connsiteX136" fmla="*/ 2709080 w 6653283"/>
              <a:gd name="connsiteY136" fmla="*/ 1398895 h 2169994"/>
              <a:gd name="connsiteX137" fmla="*/ 2688609 w 6653283"/>
              <a:gd name="connsiteY137" fmla="*/ 1392072 h 2169994"/>
              <a:gd name="connsiteX138" fmla="*/ 2668137 w 6653283"/>
              <a:gd name="connsiteY138" fmla="*/ 1385248 h 2169994"/>
              <a:gd name="connsiteX139" fmla="*/ 2640841 w 6653283"/>
              <a:gd name="connsiteY139" fmla="*/ 1378424 h 2169994"/>
              <a:gd name="connsiteX140" fmla="*/ 2586250 w 6653283"/>
              <a:gd name="connsiteY140" fmla="*/ 1357952 h 2169994"/>
              <a:gd name="connsiteX141" fmla="*/ 2545307 w 6653283"/>
              <a:gd name="connsiteY141" fmla="*/ 1344304 h 2169994"/>
              <a:gd name="connsiteX142" fmla="*/ 2490716 w 6653283"/>
              <a:gd name="connsiteY142" fmla="*/ 1330657 h 2169994"/>
              <a:gd name="connsiteX143" fmla="*/ 2449773 w 6653283"/>
              <a:gd name="connsiteY143" fmla="*/ 1317009 h 2169994"/>
              <a:gd name="connsiteX144" fmla="*/ 2429301 w 6653283"/>
              <a:gd name="connsiteY144" fmla="*/ 1310185 h 2169994"/>
              <a:gd name="connsiteX145" fmla="*/ 2402006 w 6653283"/>
              <a:gd name="connsiteY145" fmla="*/ 1303361 h 2169994"/>
              <a:gd name="connsiteX146" fmla="*/ 2340591 w 6653283"/>
              <a:gd name="connsiteY146" fmla="*/ 1282890 h 2169994"/>
              <a:gd name="connsiteX147" fmla="*/ 2320119 w 6653283"/>
              <a:gd name="connsiteY147" fmla="*/ 1276066 h 2169994"/>
              <a:gd name="connsiteX148" fmla="*/ 2299647 w 6653283"/>
              <a:gd name="connsiteY148" fmla="*/ 1269242 h 2169994"/>
              <a:gd name="connsiteX149" fmla="*/ 2238232 w 6653283"/>
              <a:gd name="connsiteY149" fmla="*/ 1248770 h 2169994"/>
              <a:gd name="connsiteX150" fmla="*/ 2217761 w 6653283"/>
              <a:gd name="connsiteY150" fmla="*/ 1241946 h 2169994"/>
              <a:gd name="connsiteX151" fmla="*/ 2163170 w 6653283"/>
              <a:gd name="connsiteY151" fmla="*/ 1228298 h 2169994"/>
              <a:gd name="connsiteX152" fmla="*/ 2094931 w 6653283"/>
              <a:gd name="connsiteY152" fmla="*/ 1207827 h 2169994"/>
              <a:gd name="connsiteX153" fmla="*/ 2060812 w 6653283"/>
              <a:gd name="connsiteY153" fmla="*/ 1194179 h 2169994"/>
              <a:gd name="connsiteX154" fmla="*/ 2026692 w 6653283"/>
              <a:gd name="connsiteY154" fmla="*/ 1187355 h 2169994"/>
              <a:gd name="connsiteX155" fmla="*/ 2006221 w 6653283"/>
              <a:gd name="connsiteY155" fmla="*/ 1180531 h 2169994"/>
              <a:gd name="connsiteX156" fmla="*/ 1951629 w 6653283"/>
              <a:gd name="connsiteY156" fmla="*/ 1166884 h 2169994"/>
              <a:gd name="connsiteX157" fmla="*/ 1849271 w 6653283"/>
              <a:gd name="connsiteY157" fmla="*/ 1132764 h 2169994"/>
              <a:gd name="connsiteX158" fmla="*/ 1808328 w 6653283"/>
              <a:gd name="connsiteY158" fmla="*/ 1119116 h 2169994"/>
              <a:gd name="connsiteX159" fmla="*/ 1774209 w 6653283"/>
              <a:gd name="connsiteY159" fmla="*/ 1112292 h 2169994"/>
              <a:gd name="connsiteX160" fmla="*/ 1753737 w 6653283"/>
              <a:gd name="connsiteY160" fmla="*/ 1105469 h 2169994"/>
              <a:gd name="connsiteX161" fmla="*/ 1726441 w 6653283"/>
              <a:gd name="connsiteY161" fmla="*/ 1098645 h 2169994"/>
              <a:gd name="connsiteX162" fmla="*/ 1692322 w 6653283"/>
              <a:gd name="connsiteY162" fmla="*/ 1091821 h 2169994"/>
              <a:gd name="connsiteX163" fmla="*/ 1671850 w 6653283"/>
              <a:gd name="connsiteY163" fmla="*/ 1084997 h 2169994"/>
              <a:gd name="connsiteX164" fmla="*/ 1630907 w 6653283"/>
              <a:gd name="connsiteY164" fmla="*/ 1078173 h 2169994"/>
              <a:gd name="connsiteX165" fmla="*/ 1589964 w 6653283"/>
              <a:gd name="connsiteY165" fmla="*/ 1064525 h 2169994"/>
              <a:gd name="connsiteX166" fmla="*/ 1569492 w 6653283"/>
              <a:gd name="connsiteY166" fmla="*/ 1057701 h 2169994"/>
              <a:gd name="connsiteX167" fmla="*/ 1549021 w 6653283"/>
              <a:gd name="connsiteY167" fmla="*/ 1050878 h 2169994"/>
              <a:gd name="connsiteX168" fmla="*/ 1521725 w 6653283"/>
              <a:gd name="connsiteY168" fmla="*/ 1044054 h 2169994"/>
              <a:gd name="connsiteX169" fmla="*/ 1487606 w 6653283"/>
              <a:gd name="connsiteY169" fmla="*/ 1037230 h 2169994"/>
              <a:gd name="connsiteX170" fmla="*/ 1467134 w 6653283"/>
              <a:gd name="connsiteY170" fmla="*/ 1030406 h 2169994"/>
              <a:gd name="connsiteX171" fmla="*/ 1419367 w 6653283"/>
              <a:gd name="connsiteY171" fmla="*/ 1023582 h 2169994"/>
              <a:gd name="connsiteX172" fmla="*/ 1357952 w 6653283"/>
              <a:gd name="connsiteY172" fmla="*/ 1044054 h 2169994"/>
              <a:gd name="connsiteX173" fmla="*/ 1344304 w 6653283"/>
              <a:gd name="connsiteY173" fmla="*/ 1064525 h 2169994"/>
              <a:gd name="connsiteX174" fmla="*/ 1337480 w 6653283"/>
              <a:gd name="connsiteY174" fmla="*/ 1084997 h 2169994"/>
              <a:gd name="connsiteX175" fmla="*/ 1310185 w 6653283"/>
              <a:gd name="connsiteY175" fmla="*/ 1125940 h 2169994"/>
              <a:gd name="connsiteX176" fmla="*/ 1289713 w 6653283"/>
              <a:gd name="connsiteY176" fmla="*/ 1194179 h 2169994"/>
              <a:gd name="connsiteX177" fmla="*/ 1276065 w 6653283"/>
              <a:gd name="connsiteY177" fmla="*/ 1235122 h 2169994"/>
              <a:gd name="connsiteX178" fmla="*/ 1248770 w 6653283"/>
              <a:gd name="connsiteY178" fmla="*/ 1330657 h 2169994"/>
              <a:gd name="connsiteX179" fmla="*/ 1241946 w 6653283"/>
              <a:gd name="connsiteY179" fmla="*/ 1351128 h 2169994"/>
              <a:gd name="connsiteX180" fmla="*/ 1235122 w 6653283"/>
              <a:gd name="connsiteY180" fmla="*/ 1371600 h 2169994"/>
              <a:gd name="connsiteX181" fmla="*/ 1214650 w 6653283"/>
              <a:gd name="connsiteY181" fmla="*/ 1412543 h 2169994"/>
              <a:gd name="connsiteX182" fmla="*/ 1187355 w 6653283"/>
              <a:gd name="connsiteY182" fmla="*/ 1453487 h 2169994"/>
              <a:gd name="connsiteX183" fmla="*/ 1180531 w 6653283"/>
              <a:gd name="connsiteY183" fmla="*/ 1473958 h 2169994"/>
              <a:gd name="connsiteX184" fmla="*/ 1173707 w 6653283"/>
              <a:gd name="connsiteY184" fmla="*/ 1501254 h 2169994"/>
              <a:gd name="connsiteX185" fmla="*/ 1146412 w 6653283"/>
              <a:gd name="connsiteY185" fmla="*/ 1542197 h 2169994"/>
              <a:gd name="connsiteX186" fmla="*/ 1119116 w 6653283"/>
              <a:gd name="connsiteY186" fmla="*/ 1603612 h 2169994"/>
              <a:gd name="connsiteX187" fmla="*/ 1112292 w 6653283"/>
              <a:gd name="connsiteY187" fmla="*/ 1624084 h 2169994"/>
              <a:gd name="connsiteX188" fmla="*/ 1044053 w 6653283"/>
              <a:gd name="connsiteY188" fmla="*/ 1658203 h 2169994"/>
              <a:gd name="connsiteX189" fmla="*/ 436728 w 6653283"/>
              <a:gd name="connsiteY189" fmla="*/ 1665027 h 2169994"/>
              <a:gd name="connsiteX190" fmla="*/ 388961 w 6653283"/>
              <a:gd name="connsiteY190" fmla="*/ 1678675 h 2169994"/>
              <a:gd name="connsiteX191" fmla="*/ 368489 w 6653283"/>
              <a:gd name="connsiteY191" fmla="*/ 1692322 h 2169994"/>
              <a:gd name="connsiteX192" fmla="*/ 341194 w 6653283"/>
              <a:gd name="connsiteY192" fmla="*/ 1733266 h 2169994"/>
              <a:gd name="connsiteX193" fmla="*/ 327546 w 6653283"/>
              <a:gd name="connsiteY193" fmla="*/ 1753737 h 2169994"/>
              <a:gd name="connsiteX194" fmla="*/ 307074 w 6653283"/>
              <a:gd name="connsiteY194" fmla="*/ 1760561 h 2169994"/>
              <a:gd name="connsiteX195" fmla="*/ 259307 w 6653283"/>
              <a:gd name="connsiteY195" fmla="*/ 1815152 h 2169994"/>
              <a:gd name="connsiteX196" fmla="*/ 211540 w 6653283"/>
              <a:gd name="connsiteY196" fmla="*/ 1869743 h 2169994"/>
              <a:gd name="connsiteX197" fmla="*/ 163773 w 6653283"/>
              <a:gd name="connsiteY197" fmla="*/ 1924334 h 2169994"/>
              <a:gd name="connsiteX198" fmla="*/ 150125 w 6653283"/>
              <a:gd name="connsiteY198" fmla="*/ 1944806 h 2169994"/>
              <a:gd name="connsiteX199" fmla="*/ 129653 w 6653283"/>
              <a:gd name="connsiteY199" fmla="*/ 1958454 h 2169994"/>
              <a:gd name="connsiteX200" fmla="*/ 95534 w 6653283"/>
              <a:gd name="connsiteY200" fmla="*/ 2019869 h 2169994"/>
              <a:gd name="connsiteX201" fmla="*/ 81886 w 6653283"/>
              <a:gd name="connsiteY201" fmla="*/ 2040340 h 2169994"/>
              <a:gd name="connsiteX202" fmla="*/ 75062 w 6653283"/>
              <a:gd name="connsiteY202" fmla="*/ 2060812 h 2169994"/>
              <a:gd name="connsiteX203" fmla="*/ 47767 w 6653283"/>
              <a:gd name="connsiteY203" fmla="*/ 2101755 h 2169994"/>
              <a:gd name="connsiteX204" fmla="*/ 13647 w 6653283"/>
              <a:gd name="connsiteY204" fmla="*/ 2163170 h 2169994"/>
              <a:gd name="connsiteX205" fmla="*/ 0 w 6653283"/>
              <a:gd name="connsiteY205" fmla="*/ 2169994 h 216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6653283" h="2169994">
                <a:moveTo>
                  <a:pt x="6653283" y="0"/>
                </a:moveTo>
                <a:lnTo>
                  <a:pt x="6632812" y="61415"/>
                </a:lnTo>
                <a:cubicBezTo>
                  <a:pt x="6630537" y="68239"/>
                  <a:pt x="6630304" y="76133"/>
                  <a:pt x="6625988" y="81887"/>
                </a:cubicBezTo>
                <a:lnTo>
                  <a:pt x="6605516" y="109182"/>
                </a:lnTo>
                <a:lnTo>
                  <a:pt x="6591868" y="150125"/>
                </a:lnTo>
                <a:cubicBezTo>
                  <a:pt x="6589593" y="156949"/>
                  <a:pt x="6588261" y="164163"/>
                  <a:pt x="6585044" y="170597"/>
                </a:cubicBezTo>
                <a:cubicBezTo>
                  <a:pt x="6567729" y="205228"/>
                  <a:pt x="6577040" y="189428"/>
                  <a:pt x="6557749" y="218364"/>
                </a:cubicBezTo>
                <a:cubicBezTo>
                  <a:pt x="6555562" y="227111"/>
                  <a:pt x="6548997" y="256340"/>
                  <a:pt x="6544101" y="266131"/>
                </a:cubicBezTo>
                <a:cubicBezTo>
                  <a:pt x="6540433" y="273467"/>
                  <a:pt x="6535002" y="279779"/>
                  <a:pt x="6530453" y="286603"/>
                </a:cubicBezTo>
                <a:cubicBezTo>
                  <a:pt x="6520141" y="327849"/>
                  <a:pt x="6526592" y="305009"/>
                  <a:pt x="6509982" y="354842"/>
                </a:cubicBezTo>
                <a:cubicBezTo>
                  <a:pt x="6507707" y="361666"/>
                  <a:pt x="6507148" y="369328"/>
                  <a:pt x="6503158" y="375313"/>
                </a:cubicBezTo>
                <a:cubicBezTo>
                  <a:pt x="6498609" y="382137"/>
                  <a:pt x="6493178" y="388449"/>
                  <a:pt x="6489510" y="395785"/>
                </a:cubicBezTo>
                <a:cubicBezTo>
                  <a:pt x="6486293" y="402219"/>
                  <a:pt x="6485903" y="409823"/>
                  <a:pt x="6482686" y="416257"/>
                </a:cubicBezTo>
                <a:cubicBezTo>
                  <a:pt x="6479018" y="423592"/>
                  <a:pt x="6473107" y="429607"/>
                  <a:pt x="6469038" y="436728"/>
                </a:cubicBezTo>
                <a:cubicBezTo>
                  <a:pt x="6463991" y="445560"/>
                  <a:pt x="6460625" y="455301"/>
                  <a:pt x="6455391" y="464024"/>
                </a:cubicBezTo>
                <a:cubicBezTo>
                  <a:pt x="6446952" y="478089"/>
                  <a:pt x="6433282" y="489406"/>
                  <a:pt x="6428095" y="504967"/>
                </a:cubicBezTo>
                <a:cubicBezTo>
                  <a:pt x="6416084" y="541000"/>
                  <a:pt x="6425261" y="519454"/>
                  <a:pt x="6393976" y="566382"/>
                </a:cubicBezTo>
                <a:cubicBezTo>
                  <a:pt x="6389427" y="573206"/>
                  <a:pt x="6382922" y="579073"/>
                  <a:pt x="6380328" y="586854"/>
                </a:cubicBezTo>
                <a:cubicBezTo>
                  <a:pt x="6378053" y="593678"/>
                  <a:pt x="6376337" y="600714"/>
                  <a:pt x="6373504" y="607325"/>
                </a:cubicBezTo>
                <a:cubicBezTo>
                  <a:pt x="6367615" y="621065"/>
                  <a:pt x="6356286" y="642999"/>
                  <a:pt x="6346209" y="655092"/>
                </a:cubicBezTo>
                <a:cubicBezTo>
                  <a:pt x="6340031" y="662506"/>
                  <a:pt x="6332561" y="668740"/>
                  <a:pt x="6325737" y="675564"/>
                </a:cubicBezTo>
                <a:cubicBezTo>
                  <a:pt x="6313744" y="711543"/>
                  <a:pt x="6326840" y="682428"/>
                  <a:pt x="6298441" y="716507"/>
                </a:cubicBezTo>
                <a:cubicBezTo>
                  <a:pt x="6279663" y="739041"/>
                  <a:pt x="6287828" y="737585"/>
                  <a:pt x="6271146" y="764275"/>
                </a:cubicBezTo>
                <a:cubicBezTo>
                  <a:pt x="6265118" y="773919"/>
                  <a:pt x="6258716" y="783528"/>
                  <a:pt x="6250674" y="791570"/>
                </a:cubicBezTo>
                <a:cubicBezTo>
                  <a:pt x="6244875" y="797369"/>
                  <a:pt x="6237027" y="800669"/>
                  <a:pt x="6230203" y="805218"/>
                </a:cubicBezTo>
                <a:cubicBezTo>
                  <a:pt x="6221622" y="830962"/>
                  <a:pt x="6219548" y="843168"/>
                  <a:pt x="6196083" y="866633"/>
                </a:cubicBezTo>
                <a:cubicBezTo>
                  <a:pt x="6189259" y="873457"/>
                  <a:pt x="6181537" y="879487"/>
                  <a:pt x="6175612" y="887104"/>
                </a:cubicBezTo>
                <a:cubicBezTo>
                  <a:pt x="6165542" y="900052"/>
                  <a:pt x="6148316" y="928048"/>
                  <a:pt x="6148316" y="928048"/>
                </a:cubicBezTo>
                <a:cubicBezTo>
                  <a:pt x="6134112" y="984861"/>
                  <a:pt x="6151408" y="928684"/>
                  <a:pt x="6127844" y="975815"/>
                </a:cubicBezTo>
                <a:cubicBezTo>
                  <a:pt x="6099596" y="1032314"/>
                  <a:pt x="6146483" y="958096"/>
                  <a:pt x="6107373" y="1016758"/>
                </a:cubicBezTo>
                <a:cubicBezTo>
                  <a:pt x="6102824" y="1030406"/>
                  <a:pt x="6101705" y="1045731"/>
                  <a:pt x="6093725" y="1057701"/>
                </a:cubicBezTo>
                <a:cubicBezTo>
                  <a:pt x="6089176" y="1064525"/>
                  <a:pt x="6083408" y="1070678"/>
                  <a:pt x="6080077" y="1078173"/>
                </a:cubicBezTo>
                <a:cubicBezTo>
                  <a:pt x="6074234" y="1091319"/>
                  <a:pt x="6074408" y="1107146"/>
                  <a:pt x="6066429" y="1119116"/>
                </a:cubicBezTo>
                <a:cubicBezTo>
                  <a:pt x="6061880" y="1125940"/>
                  <a:pt x="6056113" y="1132094"/>
                  <a:pt x="6052782" y="1139588"/>
                </a:cubicBezTo>
                <a:cubicBezTo>
                  <a:pt x="6046939" y="1152734"/>
                  <a:pt x="6043683" y="1166883"/>
                  <a:pt x="6039134" y="1180531"/>
                </a:cubicBezTo>
                <a:cubicBezTo>
                  <a:pt x="6036859" y="1187355"/>
                  <a:pt x="6036300" y="1195018"/>
                  <a:pt x="6032310" y="1201003"/>
                </a:cubicBezTo>
                <a:cubicBezTo>
                  <a:pt x="6023212" y="1214651"/>
                  <a:pt x="6010202" y="1226385"/>
                  <a:pt x="6005015" y="1241946"/>
                </a:cubicBezTo>
                <a:cubicBezTo>
                  <a:pt x="6002740" y="1248770"/>
                  <a:pt x="6001684" y="1256130"/>
                  <a:pt x="5998191" y="1262418"/>
                </a:cubicBezTo>
                <a:cubicBezTo>
                  <a:pt x="5990225" y="1276756"/>
                  <a:pt x="5979994" y="1289713"/>
                  <a:pt x="5970895" y="1303361"/>
                </a:cubicBezTo>
                <a:cubicBezTo>
                  <a:pt x="5966346" y="1310185"/>
                  <a:pt x="5960915" y="1316497"/>
                  <a:pt x="5957247" y="1323833"/>
                </a:cubicBezTo>
                <a:cubicBezTo>
                  <a:pt x="5952698" y="1332931"/>
                  <a:pt x="5948834" y="1342405"/>
                  <a:pt x="5943600" y="1351128"/>
                </a:cubicBezTo>
                <a:cubicBezTo>
                  <a:pt x="5935161" y="1365193"/>
                  <a:pt x="5921491" y="1376511"/>
                  <a:pt x="5916304" y="1392072"/>
                </a:cubicBezTo>
                <a:cubicBezTo>
                  <a:pt x="5914029" y="1398896"/>
                  <a:pt x="5912973" y="1406255"/>
                  <a:pt x="5909480" y="1412543"/>
                </a:cubicBezTo>
                <a:cubicBezTo>
                  <a:pt x="5901514" y="1426882"/>
                  <a:pt x="5891284" y="1439839"/>
                  <a:pt x="5882185" y="1453487"/>
                </a:cubicBezTo>
                <a:lnTo>
                  <a:pt x="5854889" y="1494430"/>
                </a:lnTo>
                <a:lnTo>
                  <a:pt x="5827594" y="1535373"/>
                </a:lnTo>
                <a:cubicBezTo>
                  <a:pt x="5823045" y="1542197"/>
                  <a:pt x="5817614" y="1548509"/>
                  <a:pt x="5813946" y="1555845"/>
                </a:cubicBezTo>
                <a:cubicBezTo>
                  <a:pt x="5796630" y="1590476"/>
                  <a:pt x="5805941" y="1574676"/>
                  <a:pt x="5786650" y="1603612"/>
                </a:cubicBezTo>
                <a:cubicBezTo>
                  <a:pt x="5784376" y="1610436"/>
                  <a:pt x="5783320" y="1617796"/>
                  <a:pt x="5779827" y="1624084"/>
                </a:cubicBezTo>
                <a:cubicBezTo>
                  <a:pt x="5771861" y="1638422"/>
                  <a:pt x="5757718" y="1649466"/>
                  <a:pt x="5752531" y="1665027"/>
                </a:cubicBezTo>
                <a:cubicBezTo>
                  <a:pt x="5733662" y="1721632"/>
                  <a:pt x="5765336" y="1632597"/>
                  <a:pt x="5718412" y="1726442"/>
                </a:cubicBezTo>
                <a:cubicBezTo>
                  <a:pt x="5713863" y="1735540"/>
                  <a:pt x="5709811" y="1744905"/>
                  <a:pt x="5704764" y="1753737"/>
                </a:cubicBezTo>
                <a:cubicBezTo>
                  <a:pt x="5700695" y="1760858"/>
                  <a:pt x="5694784" y="1766873"/>
                  <a:pt x="5691116" y="1774209"/>
                </a:cubicBezTo>
                <a:cubicBezTo>
                  <a:pt x="5687899" y="1780643"/>
                  <a:pt x="5687785" y="1788393"/>
                  <a:pt x="5684292" y="1794681"/>
                </a:cubicBezTo>
                <a:cubicBezTo>
                  <a:pt x="5676326" y="1809019"/>
                  <a:pt x="5662184" y="1820063"/>
                  <a:pt x="5656997" y="1835624"/>
                </a:cubicBezTo>
                <a:cubicBezTo>
                  <a:pt x="5654722" y="1842448"/>
                  <a:pt x="5653390" y="1849662"/>
                  <a:pt x="5650173" y="1856095"/>
                </a:cubicBezTo>
                <a:cubicBezTo>
                  <a:pt x="5646505" y="1863431"/>
                  <a:pt x="5640193" y="1869231"/>
                  <a:pt x="5636525" y="1876567"/>
                </a:cubicBezTo>
                <a:cubicBezTo>
                  <a:pt x="5633308" y="1883001"/>
                  <a:pt x="5632918" y="1890605"/>
                  <a:pt x="5629701" y="1897039"/>
                </a:cubicBezTo>
                <a:cubicBezTo>
                  <a:pt x="5595437" y="1965564"/>
                  <a:pt x="5638292" y="1861068"/>
                  <a:pt x="5602406" y="1944806"/>
                </a:cubicBezTo>
                <a:cubicBezTo>
                  <a:pt x="5599573" y="1951418"/>
                  <a:pt x="5599075" y="1958990"/>
                  <a:pt x="5595582" y="1965278"/>
                </a:cubicBezTo>
                <a:cubicBezTo>
                  <a:pt x="5587616" y="1979616"/>
                  <a:pt x="5577385" y="1992573"/>
                  <a:pt x="5568286" y="2006221"/>
                </a:cubicBezTo>
                <a:lnTo>
                  <a:pt x="5554638" y="2026692"/>
                </a:lnTo>
                <a:cubicBezTo>
                  <a:pt x="5538398" y="2075416"/>
                  <a:pt x="5548971" y="2055666"/>
                  <a:pt x="5527343" y="2088107"/>
                </a:cubicBezTo>
                <a:cubicBezTo>
                  <a:pt x="5514058" y="2127962"/>
                  <a:pt x="5530914" y="2091360"/>
                  <a:pt x="5500047" y="2122227"/>
                </a:cubicBezTo>
                <a:cubicBezTo>
                  <a:pt x="5476390" y="2145884"/>
                  <a:pt x="5498685" y="2141787"/>
                  <a:pt x="5465928" y="2156346"/>
                </a:cubicBezTo>
                <a:cubicBezTo>
                  <a:pt x="5452782" y="2162189"/>
                  <a:pt x="5424985" y="2169994"/>
                  <a:pt x="5424985" y="2169994"/>
                </a:cubicBezTo>
                <a:cubicBezTo>
                  <a:pt x="5403695" y="2167628"/>
                  <a:pt x="5340146" y="2161215"/>
                  <a:pt x="5315803" y="2156346"/>
                </a:cubicBezTo>
                <a:cubicBezTo>
                  <a:pt x="5308750" y="2154935"/>
                  <a:pt x="5302384" y="2150933"/>
                  <a:pt x="5295331" y="2149522"/>
                </a:cubicBezTo>
                <a:cubicBezTo>
                  <a:pt x="5238192" y="2138094"/>
                  <a:pt x="5252443" y="2148874"/>
                  <a:pt x="5192973" y="2129051"/>
                </a:cubicBezTo>
                <a:cubicBezTo>
                  <a:pt x="5078972" y="2091051"/>
                  <a:pt x="5220119" y="2141389"/>
                  <a:pt x="5117910" y="2094931"/>
                </a:cubicBezTo>
                <a:cubicBezTo>
                  <a:pt x="5104814" y="2088978"/>
                  <a:pt x="5090615" y="2085833"/>
                  <a:pt x="5076967" y="2081284"/>
                </a:cubicBezTo>
                <a:lnTo>
                  <a:pt x="5015552" y="2060812"/>
                </a:lnTo>
                <a:cubicBezTo>
                  <a:pt x="5008728" y="2058537"/>
                  <a:pt x="5002133" y="2055399"/>
                  <a:pt x="4995080" y="2053988"/>
                </a:cubicBezTo>
                <a:cubicBezTo>
                  <a:pt x="4983707" y="2051713"/>
                  <a:pt x="4972151" y="2050216"/>
                  <a:pt x="4960961" y="2047164"/>
                </a:cubicBezTo>
                <a:cubicBezTo>
                  <a:pt x="4947082" y="2043379"/>
                  <a:pt x="4934208" y="2035881"/>
                  <a:pt x="4920018" y="2033516"/>
                </a:cubicBezTo>
                <a:cubicBezTo>
                  <a:pt x="4887854" y="2028155"/>
                  <a:pt x="4880276" y="2028011"/>
                  <a:pt x="4851779" y="2019869"/>
                </a:cubicBezTo>
                <a:cubicBezTo>
                  <a:pt x="4844863" y="2017893"/>
                  <a:pt x="4838384" y="2014332"/>
                  <a:pt x="4831307" y="2013045"/>
                </a:cubicBezTo>
                <a:cubicBezTo>
                  <a:pt x="4813264" y="2009764"/>
                  <a:pt x="4794913" y="2008496"/>
                  <a:pt x="4776716" y="2006221"/>
                </a:cubicBezTo>
                <a:cubicBezTo>
                  <a:pt x="4691374" y="1984885"/>
                  <a:pt x="4797487" y="2012155"/>
                  <a:pt x="4728949" y="1992573"/>
                </a:cubicBezTo>
                <a:cubicBezTo>
                  <a:pt x="4719931" y="1989996"/>
                  <a:pt x="4710636" y="1988444"/>
                  <a:pt x="4701653" y="1985749"/>
                </a:cubicBezTo>
                <a:cubicBezTo>
                  <a:pt x="4687874" y="1981615"/>
                  <a:pt x="4674667" y="1975590"/>
                  <a:pt x="4660710" y="1972101"/>
                </a:cubicBezTo>
                <a:cubicBezTo>
                  <a:pt x="4651612" y="1969827"/>
                  <a:pt x="4642398" y="1967973"/>
                  <a:pt x="4633415" y="1965278"/>
                </a:cubicBezTo>
                <a:cubicBezTo>
                  <a:pt x="4619635" y="1961144"/>
                  <a:pt x="4606578" y="1954451"/>
                  <a:pt x="4592471" y="1951630"/>
                </a:cubicBezTo>
                <a:cubicBezTo>
                  <a:pt x="4581098" y="1949355"/>
                  <a:pt x="4569604" y="1947619"/>
                  <a:pt x="4558352" y="1944806"/>
                </a:cubicBezTo>
                <a:cubicBezTo>
                  <a:pt x="4551374" y="1943061"/>
                  <a:pt x="4544796" y="1939958"/>
                  <a:pt x="4537880" y="1937982"/>
                </a:cubicBezTo>
                <a:cubicBezTo>
                  <a:pt x="4528862" y="1935406"/>
                  <a:pt x="4519603" y="1933734"/>
                  <a:pt x="4510585" y="1931158"/>
                </a:cubicBezTo>
                <a:cubicBezTo>
                  <a:pt x="4503669" y="1929182"/>
                  <a:pt x="4497166" y="1925745"/>
                  <a:pt x="4490113" y="1924334"/>
                </a:cubicBezTo>
                <a:cubicBezTo>
                  <a:pt x="4474341" y="1921180"/>
                  <a:pt x="4458268" y="1919785"/>
                  <a:pt x="4442346" y="1917510"/>
                </a:cubicBezTo>
                <a:cubicBezTo>
                  <a:pt x="4435522" y="1915236"/>
                  <a:pt x="4428485" y="1913520"/>
                  <a:pt x="4421874" y="1910687"/>
                </a:cubicBezTo>
                <a:cubicBezTo>
                  <a:pt x="4412524" y="1906680"/>
                  <a:pt x="4404229" y="1900256"/>
                  <a:pt x="4394579" y="1897039"/>
                </a:cubicBezTo>
                <a:cubicBezTo>
                  <a:pt x="4383576" y="1893371"/>
                  <a:pt x="4371781" y="1892731"/>
                  <a:pt x="4360459" y="1890215"/>
                </a:cubicBezTo>
                <a:cubicBezTo>
                  <a:pt x="4351304" y="1888181"/>
                  <a:pt x="4342147" y="1886086"/>
                  <a:pt x="4333164" y="1883391"/>
                </a:cubicBezTo>
                <a:cubicBezTo>
                  <a:pt x="4319385" y="1879257"/>
                  <a:pt x="4305869" y="1874292"/>
                  <a:pt x="4292221" y="1869743"/>
                </a:cubicBezTo>
                <a:lnTo>
                  <a:pt x="4271749" y="1862919"/>
                </a:lnTo>
                <a:cubicBezTo>
                  <a:pt x="4264925" y="1860644"/>
                  <a:pt x="4257956" y="1858766"/>
                  <a:pt x="4251277" y="1856095"/>
                </a:cubicBezTo>
                <a:cubicBezTo>
                  <a:pt x="4239904" y="1851546"/>
                  <a:pt x="4228865" y="1846050"/>
                  <a:pt x="4217158" y="1842448"/>
                </a:cubicBezTo>
                <a:cubicBezTo>
                  <a:pt x="4199230" y="1836932"/>
                  <a:pt x="4180764" y="1833349"/>
                  <a:pt x="4162567" y="1828800"/>
                </a:cubicBezTo>
                <a:cubicBezTo>
                  <a:pt x="4153820" y="1826613"/>
                  <a:pt x="4124591" y="1820048"/>
                  <a:pt x="4114800" y="1815152"/>
                </a:cubicBezTo>
                <a:cubicBezTo>
                  <a:pt x="4107464" y="1811484"/>
                  <a:pt x="4101823" y="1804835"/>
                  <a:pt x="4094328" y="1801504"/>
                </a:cubicBezTo>
                <a:cubicBezTo>
                  <a:pt x="4081182" y="1795661"/>
                  <a:pt x="4067033" y="1792406"/>
                  <a:pt x="4053385" y="1787857"/>
                </a:cubicBezTo>
                <a:cubicBezTo>
                  <a:pt x="4046561" y="1785582"/>
                  <a:pt x="4039966" y="1782444"/>
                  <a:pt x="4032913" y="1781033"/>
                </a:cubicBezTo>
                <a:cubicBezTo>
                  <a:pt x="4021540" y="1778758"/>
                  <a:pt x="4009984" y="1777261"/>
                  <a:pt x="3998794" y="1774209"/>
                </a:cubicBezTo>
                <a:cubicBezTo>
                  <a:pt x="3984915" y="1770424"/>
                  <a:pt x="3971498" y="1765110"/>
                  <a:pt x="3957850" y="1760561"/>
                </a:cubicBezTo>
                <a:lnTo>
                  <a:pt x="3937379" y="1753737"/>
                </a:lnTo>
                <a:cubicBezTo>
                  <a:pt x="3930555" y="1751462"/>
                  <a:pt x="3923341" y="1750130"/>
                  <a:pt x="3916907" y="1746913"/>
                </a:cubicBezTo>
                <a:cubicBezTo>
                  <a:pt x="3907809" y="1742364"/>
                  <a:pt x="3899355" y="1736189"/>
                  <a:pt x="3889612" y="1733266"/>
                </a:cubicBezTo>
                <a:cubicBezTo>
                  <a:pt x="3876359" y="1729290"/>
                  <a:pt x="3862316" y="1728717"/>
                  <a:pt x="3848668" y="1726442"/>
                </a:cubicBezTo>
                <a:cubicBezTo>
                  <a:pt x="3829155" y="1719937"/>
                  <a:pt x="3822324" y="1717079"/>
                  <a:pt x="3800901" y="1712794"/>
                </a:cubicBezTo>
                <a:cubicBezTo>
                  <a:pt x="3787334" y="1710081"/>
                  <a:pt x="3773464" y="1708971"/>
                  <a:pt x="3759958" y="1705970"/>
                </a:cubicBezTo>
                <a:cubicBezTo>
                  <a:pt x="3752936" y="1704410"/>
                  <a:pt x="3746508" y="1700706"/>
                  <a:pt x="3739486" y="1699146"/>
                </a:cubicBezTo>
                <a:cubicBezTo>
                  <a:pt x="3725980" y="1696145"/>
                  <a:pt x="3712191" y="1694597"/>
                  <a:pt x="3698543" y="1692322"/>
                </a:cubicBezTo>
                <a:cubicBezTo>
                  <a:pt x="3689444" y="1687773"/>
                  <a:pt x="3680897" y="1681892"/>
                  <a:pt x="3671247" y="1678675"/>
                </a:cubicBezTo>
                <a:cubicBezTo>
                  <a:pt x="3660244" y="1675007"/>
                  <a:pt x="3648450" y="1674367"/>
                  <a:pt x="3637128" y="1671851"/>
                </a:cubicBezTo>
                <a:cubicBezTo>
                  <a:pt x="3627973" y="1669816"/>
                  <a:pt x="3619029" y="1666866"/>
                  <a:pt x="3609832" y="1665027"/>
                </a:cubicBezTo>
                <a:cubicBezTo>
                  <a:pt x="3596265" y="1662314"/>
                  <a:pt x="3582502" y="1660678"/>
                  <a:pt x="3568889" y="1658203"/>
                </a:cubicBezTo>
                <a:cubicBezTo>
                  <a:pt x="3552408" y="1655206"/>
                  <a:pt x="3524323" y="1649610"/>
                  <a:pt x="3507474" y="1644555"/>
                </a:cubicBezTo>
                <a:cubicBezTo>
                  <a:pt x="3493695" y="1640421"/>
                  <a:pt x="3480179" y="1635456"/>
                  <a:pt x="3466531" y="1630907"/>
                </a:cubicBezTo>
                <a:cubicBezTo>
                  <a:pt x="3459707" y="1628632"/>
                  <a:pt x="3453180" y="1625101"/>
                  <a:pt x="3446059" y="1624084"/>
                </a:cubicBezTo>
                <a:cubicBezTo>
                  <a:pt x="3407399" y="1618561"/>
                  <a:pt x="3403172" y="1619629"/>
                  <a:pt x="3370997" y="1610436"/>
                </a:cubicBezTo>
                <a:cubicBezTo>
                  <a:pt x="3364081" y="1608460"/>
                  <a:pt x="3357260" y="1606138"/>
                  <a:pt x="3350525" y="1603612"/>
                </a:cubicBezTo>
                <a:cubicBezTo>
                  <a:pt x="3339056" y="1599311"/>
                  <a:pt x="3328242" y="1593120"/>
                  <a:pt x="3316406" y="1589964"/>
                </a:cubicBezTo>
                <a:cubicBezTo>
                  <a:pt x="3293992" y="1583987"/>
                  <a:pt x="3270173" y="1583651"/>
                  <a:pt x="3248167" y="1576316"/>
                </a:cubicBezTo>
                <a:cubicBezTo>
                  <a:pt x="3228652" y="1569811"/>
                  <a:pt x="3221826" y="1566954"/>
                  <a:pt x="3200400" y="1562669"/>
                </a:cubicBezTo>
                <a:cubicBezTo>
                  <a:pt x="3186832" y="1559956"/>
                  <a:pt x="3173104" y="1558120"/>
                  <a:pt x="3159456" y="1555845"/>
                </a:cubicBezTo>
                <a:cubicBezTo>
                  <a:pt x="3150358" y="1551296"/>
                  <a:pt x="3141686" y="1545769"/>
                  <a:pt x="3132161" y="1542197"/>
                </a:cubicBezTo>
                <a:cubicBezTo>
                  <a:pt x="3123379" y="1538904"/>
                  <a:pt x="3113848" y="1538068"/>
                  <a:pt x="3104865" y="1535373"/>
                </a:cubicBezTo>
                <a:cubicBezTo>
                  <a:pt x="3084196" y="1529172"/>
                  <a:pt x="3063922" y="1521725"/>
                  <a:pt x="3043450" y="1514901"/>
                </a:cubicBezTo>
                <a:cubicBezTo>
                  <a:pt x="3043446" y="1514900"/>
                  <a:pt x="3002510" y="1501256"/>
                  <a:pt x="3002507" y="1501254"/>
                </a:cubicBezTo>
                <a:cubicBezTo>
                  <a:pt x="2995683" y="1496705"/>
                  <a:pt x="2989714" y="1490486"/>
                  <a:pt x="2982035" y="1487606"/>
                </a:cubicBezTo>
                <a:cubicBezTo>
                  <a:pt x="2971175" y="1483534"/>
                  <a:pt x="2959106" y="1483834"/>
                  <a:pt x="2947916" y="1480782"/>
                </a:cubicBezTo>
                <a:cubicBezTo>
                  <a:pt x="2934037" y="1476997"/>
                  <a:pt x="2920929" y="1470623"/>
                  <a:pt x="2906973" y="1467134"/>
                </a:cubicBezTo>
                <a:cubicBezTo>
                  <a:pt x="2897874" y="1464859"/>
                  <a:pt x="2888660" y="1463005"/>
                  <a:pt x="2879677" y="1460310"/>
                </a:cubicBezTo>
                <a:cubicBezTo>
                  <a:pt x="2865898" y="1456176"/>
                  <a:pt x="2852382" y="1451212"/>
                  <a:pt x="2838734" y="1446663"/>
                </a:cubicBezTo>
                <a:lnTo>
                  <a:pt x="2818262" y="1439839"/>
                </a:lnTo>
                <a:cubicBezTo>
                  <a:pt x="2811438" y="1435290"/>
                  <a:pt x="2805126" y="1429859"/>
                  <a:pt x="2797791" y="1426191"/>
                </a:cubicBezTo>
                <a:cubicBezTo>
                  <a:pt x="2786326" y="1420458"/>
                  <a:pt x="2760954" y="1415822"/>
                  <a:pt x="2750024" y="1412543"/>
                </a:cubicBezTo>
                <a:cubicBezTo>
                  <a:pt x="2736244" y="1408409"/>
                  <a:pt x="2722728" y="1403444"/>
                  <a:pt x="2709080" y="1398895"/>
                </a:cubicBezTo>
                <a:lnTo>
                  <a:pt x="2688609" y="1392072"/>
                </a:lnTo>
                <a:cubicBezTo>
                  <a:pt x="2681785" y="1389797"/>
                  <a:pt x="2675115" y="1386993"/>
                  <a:pt x="2668137" y="1385248"/>
                </a:cubicBezTo>
                <a:lnTo>
                  <a:pt x="2640841" y="1378424"/>
                </a:lnTo>
                <a:cubicBezTo>
                  <a:pt x="2605216" y="1354673"/>
                  <a:pt x="2636195" y="1371574"/>
                  <a:pt x="2586250" y="1357952"/>
                </a:cubicBezTo>
                <a:cubicBezTo>
                  <a:pt x="2572371" y="1354167"/>
                  <a:pt x="2559263" y="1347793"/>
                  <a:pt x="2545307" y="1344304"/>
                </a:cubicBezTo>
                <a:cubicBezTo>
                  <a:pt x="2527110" y="1339755"/>
                  <a:pt x="2508510" y="1336589"/>
                  <a:pt x="2490716" y="1330657"/>
                </a:cubicBezTo>
                <a:lnTo>
                  <a:pt x="2449773" y="1317009"/>
                </a:lnTo>
                <a:cubicBezTo>
                  <a:pt x="2442949" y="1314734"/>
                  <a:pt x="2436279" y="1311930"/>
                  <a:pt x="2429301" y="1310185"/>
                </a:cubicBezTo>
                <a:cubicBezTo>
                  <a:pt x="2420203" y="1307910"/>
                  <a:pt x="2410989" y="1306056"/>
                  <a:pt x="2402006" y="1303361"/>
                </a:cubicBezTo>
                <a:cubicBezTo>
                  <a:pt x="2381337" y="1297160"/>
                  <a:pt x="2361063" y="1289714"/>
                  <a:pt x="2340591" y="1282890"/>
                </a:cubicBezTo>
                <a:lnTo>
                  <a:pt x="2320119" y="1276066"/>
                </a:lnTo>
                <a:cubicBezTo>
                  <a:pt x="2313295" y="1273791"/>
                  <a:pt x="2306081" y="1272459"/>
                  <a:pt x="2299647" y="1269242"/>
                </a:cubicBezTo>
                <a:cubicBezTo>
                  <a:pt x="2254243" y="1246539"/>
                  <a:pt x="2291146" y="1261999"/>
                  <a:pt x="2238232" y="1248770"/>
                </a:cubicBezTo>
                <a:cubicBezTo>
                  <a:pt x="2231254" y="1247025"/>
                  <a:pt x="2224700" y="1243839"/>
                  <a:pt x="2217761" y="1241946"/>
                </a:cubicBezTo>
                <a:cubicBezTo>
                  <a:pt x="2199665" y="1237011"/>
                  <a:pt x="2181367" y="1232847"/>
                  <a:pt x="2163170" y="1228298"/>
                </a:cubicBezTo>
                <a:cubicBezTo>
                  <a:pt x="2136350" y="1221593"/>
                  <a:pt x="2122634" y="1218908"/>
                  <a:pt x="2094931" y="1207827"/>
                </a:cubicBezTo>
                <a:cubicBezTo>
                  <a:pt x="2083558" y="1203278"/>
                  <a:pt x="2072545" y="1197699"/>
                  <a:pt x="2060812" y="1194179"/>
                </a:cubicBezTo>
                <a:cubicBezTo>
                  <a:pt x="2049703" y="1190846"/>
                  <a:pt x="2037944" y="1190168"/>
                  <a:pt x="2026692" y="1187355"/>
                </a:cubicBezTo>
                <a:cubicBezTo>
                  <a:pt x="2019714" y="1185610"/>
                  <a:pt x="2013160" y="1182423"/>
                  <a:pt x="2006221" y="1180531"/>
                </a:cubicBezTo>
                <a:cubicBezTo>
                  <a:pt x="1988125" y="1175596"/>
                  <a:pt x="1969424" y="1172816"/>
                  <a:pt x="1951629" y="1166884"/>
                </a:cubicBezTo>
                <a:lnTo>
                  <a:pt x="1849271" y="1132764"/>
                </a:lnTo>
                <a:cubicBezTo>
                  <a:pt x="1849267" y="1132763"/>
                  <a:pt x="1808331" y="1119117"/>
                  <a:pt x="1808328" y="1119116"/>
                </a:cubicBezTo>
                <a:cubicBezTo>
                  <a:pt x="1796955" y="1116841"/>
                  <a:pt x="1785461" y="1115105"/>
                  <a:pt x="1774209" y="1112292"/>
                </a:cubicBezTo>
                <a:cubicBezTo>
                  <a:pt x="1767231" y="1110548"/>
                  <a:pt x="1760653" y="1107445"/>
                  <a:pt x="1753737" y="1105469"/>
                </a:cubicBezTo>
                <a:cubicBezTo>
                  <a:pt x="1744719" y="1102893"/>
                  <a:pt x="1735596" y="1100680"/>
                  <a:pt x="1726441" y="1098645"/>
                </a:cubicBezTo>
                <a:cubicBezTo>
                  <a:pt x="1715119" y="1096129"/>
                  <a:pt x="1703574" y="1094634"/>
                  <a:pt x="1692322" y="1091821"/>
                </a:cubicBezTo>
                <a:cubicBezTo>
                  <a:pt x="1685344" y="1090076"/>
                  <a:pt x="1678872" y="1086557"/>
                  <a:pt x="1671850" y="1084997"/>
                </a:cubicBezTo>
                <a:cubicBezTo>
                  <a:pt x="1658344" y="1081996"/>
                  <a:pt x="1644330" y="1081529"/>
                  <a:pt x="1630907" y="1078173"/>
                </a:cubicBezTo>
                <a:cubicBezTo>
                  <a:pt x="1616951" y="1074684"/>
                  <a:pt x="1603612" y="1069074"/>
                  <a:pt x="1589964" y="1064525"/>
                </a:cubicBezTo>
                <a:lnTo>
                  <a:pt x="1569492" y="1057701"/>
                </a:lnTo>
                <a:cubicBezTo>
                  <a:pt x="1562668" y="1055427"/>
                  <a:pt x="1555999" y="1052622"/>
                  <a:pt x="1549021" y="1050878"/>
                </a:cubicBezTo>
                <a:cubicBezTo>
                  <a:pt x="1539922" y="1048603"/>
                  <a:pt x="1530880" y="1046089"/>
                  <a:pt x="1521725" y="1044054"/>
                </a:cubicBezTo>
                <a:cubicBezTo>
                  <a:pt x="1510403" y="1041538"/>
                  <a:pt x="1498858" y="1040043"/>
                  <a:pt x="1487606" y="1037230"/>
                </a:cubicBezTo>
                <a:cubicBezTo>
                  <a:pt x="1480628" y="1035485"/>
                  <a:pt x="1474187" y="1031817"/>
                  <a:pt x="1467134" y="1030406"/>
                </a:cubicBezTo>
                <a:cubicBezTo>
                  <a:pt x="1451362" y="1027252"/>
                  <a:pt x="1435289" y="1025857"/>
                  <a:pt x="1419367" y="1023582"/>
                </a:cubicBezTo>
                <a:cubicBezTo>
                  <a:pt x="1391916" y="1028157"/>
                  <a:pt x="1377143" y="1024863"/>
                  <a:pt x="1357952" y="1044054"/>
                </a:cubicBezTo>
                <a:cubicBezTo>
                  <a:pt x="1352153" y="1049853"/>
                  <a:pt x="1348853" y="1057701"/>
                  <a:pt x="1344304" y="1064525"/>
                </a:cubicBezTo>
                <a:cubicBezTo>
                  <a:pt x="1342029" y="1071349"/>
                  <a:pt x="1340973" y="1078709"/>
                  <a:pt x="1337480" y="1084997"/>
                </a:cubicBezTo>
                <a:cubicBezTo>
                  <a:pt x="1329514" y="1099335"/>
                  <a:pt x="1315372" y="1110379"/>
                  <a:pt x="1310185" y="1125940"/>
                </a:cubicBezTo>
                <a:cubicBezTo>
                  <a:pt x="1261923" y="1270725"/>
                  <a:pt x="1320657" y="1091034"/>
                  <a:pt x="1289713" y="1194179"/>
                </a:cubicBezTo>
                <a:cubicBezTo>
                  <a:pt x="1285579" y="1207958"/>
                  <a:pt x="1279554" y="1221166"/>
                  <a:pt x="1276065" y="1235122"/>
                </a:cubicBezTo>
                <a:cubicBezTo>
                  <a:pt x="1258930" y="1303665"/>
                  <a:pt x="1268349" y="1271922"/>
                  <a:pt x="1248770" y="1330657"/>
                </a:cubicBezTo>
                <a:lnTo>
                  <a:pt x="1241946" y="1351128"/>
                </a:lnTo>
                <a:cubicBezTo>
                  <a:pt x="1239671" y="1357952"/>
                  <a:pt x="1239112" y="1365615"/>
                  <a:pt x="1235122" y="1371600"/>
                </a:cubicBezTo>
                <a:cubicBezTo>
                  <a:pt x="1174541" y="1462472"/>
                  <a:pt x="1261730" y="1327798"/>
                  <a:pt x="1214650" y="1412543"/>
                </a:cubicBezTo>
                <a:cubicBezTo>
                  <a:pt x="1206684" y="1426882"/>
                  <a:pt x="1192542" y="1437926"/>
                  <a:pt x="1187355" y="1453487"/>
                </a:cubicBezTo>
                <a:cubicBezTo>
                  <a:pt x="1185080" y="1460311"/>
                  <a:pt x="1182507" y="1467042"/>
                  <a:pt x="1180531" y="1473958"/>
                </a:cubicBezTo>
                <a:cubicBezTo>
                  <a:pt x="1177954" y="1482976"/>
                  <a:pt x="1177901" y="1492865"/>
                  <a:pt x="1173707" y="1501254"/>
                </a:cubicBezTo>
                <a:cubicBezTo>
                  <a:pt x="1166372" y="1515925"/>
                  <a:pt x="1151599" y="1526636"/>
                  <a:pt x="1146412" y="1542197"/>
                </a:cubicBezTo>
                <a:cubicBezTo>
                  <a:pt x="1111201" y="1647829"/>
                  <a:pt x="1151559" y="1538727"/>
                  <a:pt x="1119116" y="1603612"/>
                </a:cubicBezTo>
                <a:cubicBezTo>
                  <a:pt x="1115899" y="1610046"/>
                  <a:pt x="1117378" y="1618998"/>
                  <a:pt x="1112292" y="1624084"/>
                </a:cubicBezTo>
                <a:cubicBezTo>
                  <a:pt x="1097798" y="1638578"/>
                  <a:pt x="1067676" y="1657695"/>
                  <a:pt x="1044053" y="1658203"/>
                </a:cubicBezTo>
                <a:cubicBezTo>
                  <a:pt x="841645" y="1662556"/>
                  <a:pt x="639170" y="1662752"/>
                  <a:pt x="436728" y="1665027"/>
                </a:cubicBezTo>
                <a:cubicBezTo>
                  <a:pt x="427980" y="1667214"/>
                  <a:pt x="398753" y="1673779"/>
                  <a:pt x="388961" y="1678675"/>
                </a:cubicBezTo>
                <a:cubicBezTo>
                  <a:pt x="381626" y="1682343"/>
                  <a:pt x="375313" y="1687773"/>
                  <a:pt x="368489" y="1692322"/>
                </a:cubicBezTo>
                <a:lnTo>
                  <a:pt x="341194" y="1733266"/>
                </a:lnTo>
                <a:cubicBezTo>
                  <a:pt x="336645" y="1740090"/>
                  <a:pt x="335326" y="1751144"/>
                  <a:pt x="327546" y="1753737"/>
                </a:cubicBezTo>
                <a:lnTo>
                  <a:pt x="307074" y="1760561"/>
                </a:lnTo>
                <a:cubicBezTo>
                  <a:pt x="275230" y="1808328"/>
                  <a:pt x="293427" y="1792406"/>
                  <a:pt x="259307" y="1815152"/>
                </a:cubicBezTo>
                <a:cubicBezTo>
                  <a:pt x="227463" y="1862919"/>
                  <a:pt x="245660" y="1846997"/>
                  <a:pt x="211540" y="1869743"/>
                </a:cubicBezTo>
                <a:cubicBezTo>
                  <a:pt x="179695" y="1917511"/>
                  <a:pt x="197892" y="1901588"/>
                  <a:pt x="163773" y="1924334"/>
                </a:cubicBezTo>
                <a:cubicBezTo>
                  <a:pt x="159224" y="1931158"/>
                  <a:pt x="155924" y="1939007"/>
                  <a:pt x="150125" y="1944806"/>
                </a:cubicBezTo>
                <a:cubicBezTo>
                  <a:pt x="144326" y="1950605"/>
                  <a:pt x="135054" y="1952282"/>
                  <a:pt x="129653" y="1958454"/>
                </a:cubicBezTo>
                <a:cubicBezTo>
                  <a:pt x="79448" y="2015831"/>
                  <a:pt x="115842" y="1979254"/>
                  <a:pt x="95534" y="2019869"/>
                </a:cubicBezTo>
                <a:cubicBezTo>
                  <a:pt x="91866" y="2027204"/>
                  <a:pt x="86435" y="2033516"/>
                  <a:pt x="81886" y="2040340"/>
                </a:cubicBezTo>
                <a:cubicBezTo>
                  <a:pt x="79611" y="2047164"/>
                  <a:pt x="78555" y="2054524"/>
                  <a:pt x="75062" y="2060812"/>
                </a:cubicBezTo>
                <a:cubicBezTo>
                  <a:pt x="67096" y="2075150"/>
                  <a:pt x="47767" y="2101755"/>
                  <a:pt x="47767" y="2101755"/>
                </a:cubicBezTo>
                <a:cubicBezTo>
                  <a:pt x="41244" y="2121325"/>
                  <a:pt x="32419" y="2153783"/>
                  <a:pt x="13647" y="2163170"/>
                </a:cubicBezTo>
                <a:lnTo>
                  <a:pt x="0" y="2169994"/>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onector"/>
          <p:cNvSpPr/>
          <p:nvPr/>
        </p:nvSpPr>
        <p:spPr>
          <a:xfrm>
            <a:off x="7524328" y="2132856"/>
            <a:ext cx="152197" cy="144016"/>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Forma libre"/>
          <p:cNvSpPr/>
          <p:nvPr/>
        </p:nvSpPr>
        <p:spPr>
          <a:xfrm>
            <a:off x="996287" y="2265528"/>
            <a:ext cx="6632864" cy="2169994"/>
          </a:xfrm>
          <a:custGeom>
            <a:avLst/>
            <a:gdLst>
              <a:gd name="connsiteX0" fmla="*/ 0 w 6632864"/>
              <a:gd name="connsiteY0" fmla="*/ 2156347 h 2169994"/>
              <a:gd name="connsiteX1" fmla="*/ 20471 w 6632864"/>
              <a:gd name="connsiteY1" fmla="*/ 2053988 h 2169994"/>
              <a:gd name="connsiteX2" fmla="*/ 40943 w 6632864"/>
              <a:gd name="connsiteY2" fmla="*/ 2033517 h 2169994"/>
              <a:gd name="connsiteX3" fmla="*/ 47767 w 6632864"/>
              <a:gd name="connsiteY3" fmla="*/ 2013045 h 2169994"/>
              <a:gd name="connsiteX4" fmla="*/ 88710 w 6632864"/>
              <a:gd name="connsiteY4" fmla="*/ 1972102 h 2169994"/>
              <a:gd name="connsiteX5" fmla="*/ 109182 w 6632864"/>
              <a:gd name="connsiteY5" fmla="*/ 1951630 h 2169994"/>
              <a:gd name="connsiteX6" fmla="*/ 143301 w 6632864"/>
              <a:gd name="connsiteY6" fmla="*/ 1910687 h 2169994"/>
              <a:gd name="connsiteX7" fmla="*/ 150125 w 6632864"/>
              <a:gd name="connsiteY7" fmla="*/ 1890215 h 2169994"/>
              <a:gd name="connsiteX8" fmla="*/ 170597 w 6632864"/>
              <a:gd name="connsiteY8" fmla="*/ 1876568 h 2169994"/>
              <a:gd name="connsiteX9" fmla="*/ 361665 w 6632864"/>
              <a:gd name="connsiteY9" fmla="*/ 1883391 h 2169994"/>
              <a:gd name="connsiteX10" fmla="*/ 457200 w 6632864"/>
              <a:gd name="connsiteY10" fmla="*/ 1897039 h 2169994"/>
              <a:gd name="connsiteX11" fmla="*/ 477671 w 6632864"/>
              <a:gd name="connsiteY11" fmla="*/ 1903863 h 2169994"/>
              <a:gd name="connsiteX12" fmla="*/ 696035 w 6632864"/>
              <a:gd name="connsiteY12" fmla="*/ 1917511 h 2169994"/>
              <a:gd name="connsiteX13" fmla="*/ 743803 w 6632864"/>
              <a:gd name="connsiteY13" fmla="*/ 1931159 h 2169994"/>
              <a:gd name="connsiteX14" fmla="*/ 812041 w 6632864"/>
              <a:gd name="connsiteY14" fmla="*/ 1937982 h 2169994"/>
              <a:gd name="connsiteX15" fmla="*/ 852985 w 6632864"/>
              <a:gd name="connsiteY15" fmla="*/ 1944806 h 2169994"/>
              <a:gd name="connsiteX16" fmla="*/ 968991 w 6632864"/>
              <a:gd name="connsiteY16" fmla="*/ 1951630 h 2169994"/>
              <a:gd name="connsiteX17" fmla="*/ 1037229 w 6632864"/>
              <a:gd name="connsiteY17" fmla="*/ 1965278 h 2169994"/>
              <a:gd name="connsiteX18" fmla="*/ 1091820 w 6632864"/>
              <a:gd name="connsiteY18" fmla="*/ 1978926 h 2169994"/>
              <a:gd name="connsiteX19" fmla="*/ 1105468 w 6632864"/>
              <a:gd name="connsiteY19" fmla="*/ 1937982 h 2169994"/>
              <a:gd name="connsiteX20" fmla="*/ 1112292 w 6632864"/>
              <a:gd name="connsiteY20" fmla="*/ 1917511 h 2169994"/>
              <a:gd name="connsiteX21" fmla="*/ 1119116 w 6632864"/>
              <a:gd name="connsiteY21" fmla="*/ 1746914 h 2169994"/>
              <a:gd name="connsiteX22" fmla="*/ 1125940 w 6632864"/>
              <a:gd name="connsiteY22" fmla="*/ 1726442 h 2169994"/>
              <a:gd name="connsiteX23" fmla="*/ 1153235 w 6632864"/>
              <a:gd name="connsiteY23" fmla="*/ 1630908 h 2169994"/>
              <a:gd name="connsiteX24" fmla="*/ 1166883 w 6632864"/>
              <a:gd name="connsiteY24" fmla="*/ 1583141 h 2169994"/>
              <a:gd name="connsiteX25" fmla="*/ 1180531 w 6632864"/>
              <a:gd name="connsiteY25" fmla="*/ 1542197 h 2169994"/>
              <a:gd name="connsiteX26" fmla="*/ 1194179 w 6632864"/>
              <a:gd name="connsiteY26" fmla="*/ 1494430 h 2169994"/>
              <a:gd name="connsiteX27" fmla="*/ 1207826 w 6632864"/>
              <a:gd name="connsiteY27" fmla="*/ 1337481 h 2169994"/>
              <a:gd name="connsiteX28" fmla="*/ 1228298 w 6632864"/>
              <a:gd name="connsiteY28" fmla="*/ 1269242 h 2169994"/>
              <a:gd name="connsiteX29" fmla="*/ 1255594 w 6632864"/>
              <a:gd name="connsiteY29" fmla="*/ 1187356 h 2169994"/>
              <a:gd name="connsiteX30" fmla="*/ 1269241 w 6632864"/>
              <a:gd name="connsiteY30" fmla="*/ 1146412 h 2169994"/>
              <a:gd name="connsiteX31" fmla="*/ 1276065 w 6632864"/>
              <a:gd name="connsiteY31" fmla="*/ 1125941 h 2169994"/>
              <a:gd name="connsiteX32" fmla="*/ 1289713 w 6632864"/>
              <a:gd name="connsiteY32" fmla="*/ 1105469 h 2169994"/>
              <a:gd name="connsiteX33" fmla="*/ 1296537 w 6632864"/>
              <a:gd name="connsiteY33" fmla="*/ 1084997 h 2169994"/>
              <a:gd name="connsiteX34" fmla="*/ 1317009 w 6632864"/>
              <a:gd name="connsiteY34" fmla="*/ 1064526 h 2169994"/>
              <a:gd name="connsiteX35" fmla="*/ 1323832 w 6632864"/>
              <a:gd name="connsiteY35" fmla="*/ 1044054 h 2169994"/>
              <a:gd name="connsiteX36" fmla="*/ 1405719 w 6632864"/>
              <a:gd name="connsiteY36" fmla="*/ 1044054 h 2169994"/>
              <a:gd name="connsiteX37" fmla="*/ 1460310 w 6632864"/>
              <a:gd name="connsiteY37" fmla="*/ 1057702 h 2169994"/>
              <a:gd name="connsiteX38" fmla="*/ 1494429 w 6632864"/>
              <a:gd name="connsiteY38" fmla="*/ 1064526 h 2169994"/>
              <a:gd name="connsiteX39" fmla="*/ 1514901 w 6632864"/>
              <a:gd name="connsiteY39" fmla="*/ 1071350 h 2169994"/>
              <a:gd name="connsiteX40" fmla="*/ 1549020 w 6632864"/>
              <a:gd name="connsiteY40" fmla="*/ 1078173 h 2169994"/>
              <a:gd name="connsiteX41" fmla="*/ 1589964 w 6632864"/>
              <a:gd name="connsiteY41" fmla="*/ 1091821 h 2169994"/>
              <a:gd name="connsiteX42" fmla="*/ 1630907 w 6632864"/>
              <a:gd name="connsiteY42" fmla="*/ 1105469 h 2169994"/>
              <a:gd name="connsiteX43" fmla="*/ 1651379 w 6632864"/>
              <a:gd name="connsiteY43" fmla="*/ 1112293 h 2169994"/>
              <a:gd name="connsiteX44" fmla="*/ 1671850 w 6632864"/>
              <a:gd name="connsiteY44" fmla="*/ 1119117 h 2169994"/>
              <a:gd name="connsiteX45" fmla="*/ 1740089 w 6632864"/>
              <a:gd name="connsiteY45" fmla="*/ 1132765 h 2169994"/>
              <a:gd name="connsiteX46" fmla="*/ 1781032 w 6632864"/>
              <a:gd name="connsiteY46" fmla="*/ 1146412 h 2169994"/>
              <a:gd name="connsiteX47" fmla="*/ 1801504 w 6632864"/>
              <a:gd name="connsiteY47" fmla="*/ 1153236 h 2169994"/>
              <a:gd name="connsiteX48" fmla="*/ 1862919 w 6632864"/>
              <a:gd name="connsiteY48" fmla="*/ 1166884 h 2169994"/>
              <a:gd name="connsiteX49" fmla="*/ 1883391 w 6632864"/>
              <a:gd name="connsiteY49" fmla="*/ 1173708 h 2169994"/>
              <a:gd name="connsiteX50" fmla="*/ 1937982 w 6632864"/>
              <a:gd name="connsiteY50" fmla="*/ 1187356 h 2169994"/>
              <a:gd name="connsiteX51" fmla="*/ 1965277 w 6632864"/>
              <a:gd name="connsiteY51" fmla="*/ 1194179 h 2169994"/>
              <a:gd name="connsiteX52" fmla="*/ 1985749 w 6632864"/>
              <a:gd name="connsiteY52" fmla="*/ 1201003 h 2169994"/>
              <a:gd name="connsiteX53" fmla="*/ 2019868 w 6632864"/>
              <a:gd name="connsiteY53" fmla="*/ 1207827 h 2169994"/>
              <a:gd name="connsiteX54" fmla="*/ 2060812 w 6632864"/>
              <a:gd name="connsiteY54" fmla="*/ 1221475 h 2169994"/>
              <a:gd name="connsiteX55" fmla="*/ 2081283 w 6632864"/>
              <a:gd name="connsiteY55" fmla="*/ 1228299 h 2169994"/>
              <a:gd name="connsiteX56" fmla="*/ 2149522 w 6632864"/>
              <a:gd name="connsiteY56" fmla="*/ 1248771 h 2169994"/>
              <a:gd name="connsiteX57" fmla="*/ 2169994 w 6632864"/>
              <a:gd name="connsiteY57" fmla="*/ 1255594 h 2169994"/>
              <a:gd name="connsiteX58" fmla="*/ 2190465 w 6632864"/>
              <a:gd name="connsiteY58" fmla="*/ 1262418 h 2169994"/>
              <a:gd name="connsiteX59" fmla="*/ 2224585 w 6632864"/>
              <a:gd name="connsiteY59" fmla="*/ 1269242 h 2169994"/>
              <a:gd name="connsiteX60" fmla="*/ 2245056 w 6632864"/>
              <a:gd name="connsiteY60" fmla="*/ 1282890 h 2169994"/>
              <a:gd name="connsiteX61" fmla="*/ 2292823 w 6632864"/>
              <a:gd name="connsiteY61" fmla="*/ 1296538 h 2169994"/>
              <a:gd name="connsiteX62" fmla="*/ 2340591 w 6632864"/>
              <a:gd name="connsiteY62" fmla="*/ 1310185 h 2169994"/>
              <a:gd name="connsiteX63" fmla="*/ 2374710 w 6632864"/>
              <a:gd name="connsiteY63" fmla="*/ 1317009 h 2169994"/>
              <a:gd name="connsiteX64" fmla="*/ 2415653 w 6632864"/>
              <a:gd name="connsiteY64" fmla="*/ 1330657 h 2169994"/>
              <a:gd name="connsiteX65" fmla="*/ 2436125 w 6632864"/>
              <a:gd name="connsiteY65" fmla="*/ 1337481 h 2169994"/>
              <a:gd name="connsiteX66" fmla="*/ 2456597 w 6632864"/>
              <a:gd name="connsiteY66" fmla="*/ 1344305 h 2169994"/>
              <a:gd name="connsiteX67" fmla="*/ 2504364 w 6632864"/>
              <a:gd name="connsiteY67" fmla="*/ 1357953 h 2169994"/>
              <a:gd name="connsiteX68" fmla="*/ 2565779 w 6632864"/>
              <a:gd name="connsiteY68" fmla="*/ 1385248 h 2169994"/>
              <a:gd name="connsiteX69" fmla="*/ 2606722 w 6632864"/>
              <a:gd name="connsiteY69" fmla="*/ 1405720 h 2169994"/>
              <a:gd name="connsiteX70" fmla="*/ 2668137 w 6632864"/>
              <a:gd name="connsiteY70" fmla="*/ 1426191 h 2169994"/>
              <a:gd name="connsiteX71" fmla="*/ 2709080 w 6632864"/>
              <a:gd name="connsiteY71" fmla="*/ 1439839 h 2169994"/>
              <a:gd name="connsiteX72" fmla="*/ 2729552 w 6632864"/>
              <a:gd name="connsiteY72" fmla="*/ 1446663 h 2169994"/>
              <a:gd name="connsiteX73" fmla="*/ 2750023 w 6632864"/>
              <a:gd name="connsiteY73" fmla="*/ 1460311 h 2169994"/>
              <a:gd name="connsiteX74" fmla="*/ 2797791 w 6632864"/>
              <a:gd name="connsiteY74" fmla="*/ 1473959 h 2169994"/>
              <a:gd name="connsiteX75" fmla="*/ 2838734 w 6632864"/>
              <a:gd name="connsiteY75" fmla="*/ 1487606 h 2169994"/>
              <a:gd name="connsiteX76" fmla="*/ 2906973 w 6632864"/>
              <a:gd name="connsiteY76" fmla="*/ 1501254 h 2169994"/>
              <a:gd name="connsiteX77" fmla="*/ 2927444 w 6632864"/>
              <a:gd name="connsiteY77" fmla="*/ 1508078 h 2169994"/>
              <a:gd name="connsiteX78" fmla="*/ 2961564 w 6632864"/>
              <a:gd name="connsiteY78" fmla="*/ 1514902 h 2169994"/>
              <a:gd name="connsiteX79" fmla="*/ 2982035 w 6632864"/>
              <a:gd name="connsiteY79" fmla="*/ 1521726 h 2169994"/>
              <a:gd name="connsiteX80" fmla="*/ 3029803 w 6632864"/>
              <a:gd name="connsiteY80" fmla="*/ 1535373 h 2169994"/>
              <a:gd name="connsiteX81" fmla="*/ 3057098 w 6632864"/>
              <a:gd name="connsiteY81" fmla="*/ 1549021 h 2169994"/>
              <a:gd name="connsiteX82" fmla="*/ 3077570 w 6632864"/>
              <a:gd name="connsiteY82" fmla="*/ 1562669 h 2169994"/>
              <a:gd name="connsiteX83" fmla="*/ 3111689 w 6632864"/>
              <a:gd name="connsiteY83" fmla="*/ 1569493 h 2169994"/>
              <a:gd name="connsiteX84" fmla="*/ 3138985 w 6632864"/>
              <a:gd name="connsiteY84" fmla="*/ 1576317 h 2169994"/>
              <a:gd name="connsiteX85" fmla="*/ 3159456 w 6632864"/>
              <a:gd name="connsiteY85" fmla="*/ 1583141 h 2169994"/>
              <a:gd name="connsiteX86" fmla="*/ 3207223 w 6632864"/>
              <a:gd name="connsiteY86" fmla="*/ 1589965 h 2169994"/>
              <a:gd name="connsiteX87" fmla="*/ 3248167 w 6632864"/>
              <a:gd name="connsiteY87" fmla="*/ 1596788 h 2169994"/>
              <a:gd name="connsiteX88" fmla="*/ 3343701 w 6632864"/>
              <a:gd name="connsiteY88" fmla="*/ 1624084 h 2169994"/>
              <a:gd name="connsiteX89" fmla="*/ 3370997 w 6632864"/>
              <a:gd name="connsiteY89" fmla="*/ 1630908 h 2169994"/>
              <a:gd name="connsiteX90" fmla="*/ 3391468 w 6632864"/>
              <a:gd name="connsiteY90" fmla="*/ 1644556 h 2169994"/>
              <a:gd name="connsiteX91" fmla="*/ 3480179 w 6632864"/>
              <a:gd name="connsiteY91" fmla="*/ 1665027 h 2169994"/>
              <a:gd name="connsiteX92" fmla="*/ 3541594 w 6632864"/>
              <a:gd name="connsiteY92" fmla="*/ 1671851 h 2169994"/>
              <a:gd name="connsiteX93" fmla="*/ 3596185 w 6632864"/>
              <a:gd name="connsiteY93" fmla="*/ 1685499 h 2169994"/>
              <a:gd name="connsiteX94" fmla="*/ 3637128 w 6632864"/>
              <a:gd name="connsiteY94" fmla="*/ 1692323 h 2169994"/>
              <a:gd name="connsiteX95" fmla="*/ 3657600 w 6632864"/>
              <a:gd name="connsiteY95" fmla="*/ 1699147 h 2169994"/>
              <a:gd name="connsiteX96" fmla="*/ 3794077 w 6632864"/>
              <a:gd name="connsiteY96" fmla="*/ 1726442 h 2169994"/>
              <a:gd name="connsiteX97" fmla="*/ 3814549 w 6632864"/>
              <a:gd name="connsiteY97" fmla="*/ 1733266 h 2169994"/>
              <a:gd name="connsiteX98" fmla="*/ 3841844 w 6632864"/>
              <a:gd name="connsiteY98" fmla="*/ 1746914 h 2169994"/>
              <a:gd name="connsiteX99" fmla="*/ 3869140 w 6632864"/>
              <a:gd name="connsiteY99" fmla="*/ 1753738 h 2169994"/>
              <a:gd name="connsiteX100" fmla="*/ 3910083 w 6632864"/>
              <a:gd name="connsiteY100" fmla="*/ 1767385 h 2169994"/>
              <a:gd name="connsiteX101" fmla="*/ 3937379 w 6632864"/>
              <a:gd name="connsiteY101" fmla="*/ 1774209 h 2169994"/>
              <a:gd name="connsiteX102" fmla="*/ 3978322 w 6632864"/>
              <a:gd name="connsiteY102" fmla="*/ 1787857 h 2169994"/>
              <a:gd name="connsiteX103" fmla="*/ 4039737 w 6632864"/>
              <a:gd name="connsiteY103" fmla="*/ 1808329 h 2169994"/>
              <a:gd name="connsiteX104" fmla="*/ 4060209 w 6632864"/>
              <a:gd name="connsiteY104" fmla="*/ 1815153 h 2169994"/>
              <a:gd name="connsiteX105" fmla="*/ 4128447 w 6632864"/>
              <a:gd name="connsiteY105" fmla="*/ 1842448 h 2169994"/>
              <a:gd name="connsiteX106" fmla="*/ 4162567 w 6632864"/>
              <a:gd name="connsiteY106" fmla="*/ 1849272 h 2169994"/>
              <a:gd name="connsiteX107" fmla="*/ 4203510 w 6632864"/>
              <a:gd name="connsiteY107" fmla="*/ 1862920 h 2169994"/>
              <a:gd name="connsiteX108" fmla="*/ 4237629 w 6632864"/>
              <a:gd name="connsiteY108" fmla="*/ 1869744 h 2169994"/>
              <a:gd name="connsiteX109" fmla="*/ 4278573 w 6632864"/>
              <a:gd name="connsiteY109" fmla="*/ 1883391 h 2169994"/>
              <a:gd name="connsiteX110" fmla="*/ 4339988 w 6632864"/>
              <a:gd name="connsiteY110" fmla="*/ 1903863 h 2169994"/>
              <a:gd name="connsiteX111" fmla="*/ 4387755 w 6632864"/>
              <a:gd name="connsiteY111" fmla="*/ 1924335 h 2169994"/>
              <a:gd name="connsiteX112" fmla="*/ 4428698 w 6632864"/>
              <a:gd name="connsiteY112" fmla="*/ 1937982 h 2169994"/>
              <a:gd name="connsiteX113" fmla="*/ 4449170 w 6632864"/>
              <a:gd name="connsiteY113" fmla="*/ 1944806 h 2169994"/>
              <a:gd name="connsiteX114" fmla="*/ 4469641 w 6632864"/>
              <a:gd name="connsiteY114" fmla="*/ 1951630 h 2169994"/>
              <a:gd name="connsiteX115" fmla="*/ 4503761 w 6632864"/>
              <a:gd name="connsiteY115" fmla="*/ 1958454 h 2169994"/>
              <a:gd name="connsiteX116" fmla="*/ 4544704 w 6632864"/>
              <a:gd name="connsiteY116" fmla="*/ 1972102 h 2169994"/>
              <a:gd name="connsiteX117" fmla="*/ 4619767 w 6632864"/>
              <a:gd name="connsiteY117" fmla="*/ 1992573 h 2169994"/>
              <a:gd name="connsiteX118" fmla="*/ 4640238 w 6632864"/>
              <a:gd name="connsiteY118" fmla="*/ 1999397 h 2169994"/>
              <a:gd name="connsiteX119" fmla="*/ 4660710 w 6632864"/>
              <a:gd name="connsiteY119" fmla="*/ 2006221 h 2169994"/>
              <a:gd name="connsiteX120" fmla="*/ 4681182 w 6632864"/>
              <a:gd name="connsiteY120" fmla="*/ 2019869 h 2169994"/>
              <a:gd name="connsiteX121" fmla="*/ 4722125 w 6632864"/>
              <a:gd name="connsiteY121" fmla="*/ 2033517 h 2169994"/>
              <a:gd name="connsiteX122" fmla="*/ 4763068 w 6632864"/>
              <a:gd name="connsiteY122" fmla="*/ 2047165 h 2169994"/>
              <a:gd name="connsiteX123" fmla="*/ 4783540 w 6632864"/>
              <a:gd name="connsiteY123" fmla="*/ 2053988 h 2169994"/>
              <a:gd name="connsiteX124" fmla="*/ 4804012 w 6632864"/>
              <a:gd name="connsiteY124" fmla="*/ 2060812 h 2169994"/>
              <a:gd name="connsiteX125" fmla="*/ 4858603 w 6632864"/>
              <a:gd name="connsiteY125" fmla="*/ 2067636 h 2169994"/>
              <a:gd name="connsiteX126" fmla="*/ 4899546 w 6632864"/>
              <a:gd name="connsiteY126" fmla="*/ 2074460 h 2169994"/>
              <a:gd name="connsiteX127" fmla="*/ 4954137 w 6632864"/>
              <a:gd name="connsiteY127" fmla="*/ 2081284 h 2169994"/>
              <a:gd name="connsiteX128" fmla="*/ 5001904 w 6632864"/>
              <a:gd name="connsiteY128" fmla="*/ 2094932 h 2169994"/>
              <a:gd name="connsiteX129" fmla="*/ 5042847 w 6632864"/>
              <a:gd name="connsiteY129" fmla="*/ 2108579 h 2169994"/>
              <a:gd name="connsiteX130" fmla="*/ 5063319 w 6632864"/>
              <a:gd name="connsiteY130" fmla="*/ 2115403 h 2169994"/>
              <a:gd name="connsiteX131" fmla="*/ 5083791 w 6632864"/>
              <a:gd name="connsiteY131" fmla="*/ 2122227 h 2169994"/>
              <a:gd name="connsiteX132" fmla="*/ 5131558 w 6632864"/>
              <a:gd name="connsiteY132" fmla="*/ 2129051 h 2169994"/>
              <a:gd name="connsiteX133" fmla="*/ 5152029 w 6632864"/>
              <a:gd name="connsiteY133" fmla="*/ 2135875 h 2169994"/>
              <a:gd name="connsiteX134" fmla="*/ 5213444 w 6632864"/>
              <a:gd name="connsiteY134" fmla="*/ 2149523 h 2169994"/>
              <a:gd name="connsiteX135" fmla="*/ 5254388 w 6632864"/>
              <a:gd name="connsiteY135" fmla="*/ 2163171 h 2169994"/>
              <a:gd name="connsiteX136" fmla="*/ 5343098 w 6632864"/>
              <a:gd name="connsiteY136" fmla="*/ 2169994 h 2169994"/>
              <a:gd name="connsiteX137" fmla="*/ 5397689 w 6632864"/>
              <a:gd name="connsiteY137" fmla="*/ 2163171 h 2169994"/>
              <a:gd name="connsiteX138" fmla="*/ 5438632 w 6632864"/>
              <a:gd name="connsiteY138" fmla="*/ 2149523 h 2169994"/>
              <a:gd name="connsiteX139" fmla="*/ 5452280 w 6632864"/>
              <a:gd name="connsiteY139" fmla="*/ 2129051 h 2169994"/>
              <a:gd name="connsiteX140" fmla="*/ 5459104 w 6632864"/>
              <a:gd name="connsiteY140" fmla="*/ 2108579 h 2169994"/>
              <a:gd name="connsiteX141" fmla="*/ 5500047 w 6632864"/>
              <a:gd name="connsiteY141" fmla="*/ 2067636 h 2169994"/>
              <a:gd name="connsiteX142" fmla="*/ 5506871 w 6632864"/>
              <a:gd name="connsiteY142" fmla="*/ 2047165 h 2169994"/>
              <a:gd name="connsiteX143" fmla="*/ 5534167 w 6632864"/>
              <a:gd name="connsiteY143" fmla="*/ 2006221 h 2169994"/>
              <a:gd name="connsiteX144" fmla="*/ 5547814 w 6632864"/>
              <a:gd name="connsiteY144" fmla="*/ 1965278 h 2169994"/>
              <a:gd name="connsiteX145" fmla="*/ 5575110 w 6632864"/>
              <a:gd name="connsiteY145" fmla="*/ 1924335 h 2169994"/>
              <a:gd name="connsiteX146" fmla="*/ 5609229 w 6632864"/>
              <a:gd name="connsiteY146" fmla="*/ 1862920 h 2169994"/>
              <a:gd name="connsiteX147" fmla="*/ 5622877 w 6632864"/>
              <a:gd name="connsiteY147" fmla="*/ 1842448 h 2169994"/>
              <a:gd name="connsiteX148" fmla="*/ 5636525 w 6632864"/>
              <a:gd name="connsiteY148" fmla="*/ 1801505 h 2169994"/>
              <a:gd name="connsiteX149" fmla="*/ 5643349 w 6632864"/>
              <a:gd name="connsiteY149" fmla="*/ 1781033 h 2169994"/>
              <a:gd name="connsiteX150" fmla="*/ 5670644 w 6632864"/>
              <a:gd name="connsiteY150" fmla="*/ 1740090 h 2169994"/>
              <a:gd name="connsiteX151" fmla="*/ 5691116 w 6632864"/>
              <a:gd name="connsiteY151" fmla="*/ 1699147 h 2169994"/>
              <a:gd name="connsiteX152" fmla="*/ 5711588 w 6632864"/>
              <a:gd name="connsiteY152" fmla="*/ 1658203 h 2169994"/>
              <a:gd name="connsiteX153" fmla="*/ 5725235 w 6632864"/>
              <a:gd name="connsiteY153" fmla="*/ 1617260 h 2169994"/>
              <a:gd name="connsiteX154" fmla="*/ 5745707 w 6632864"/>
              <a:gd name="connsiteY154" fmla="*/ 1576317 h 2169994"/>
              <a:gd name="connsiteX155" fmla="*/ 5759355 w 6632864"/>
              <a:gd name="connsiteY155" fmla="*/ 1555845 h 2169994"/>
              <a:gd name="connsiteX156" fmla="*/ 5766179 w 6632864"/>
              <a:gd name="connsiteY156" fmla="*/ 1535373 h 2169994"/>
              <a:gd name="connsiteX157" fmla="*/ 5779826 w 6632864"/>
              <a:gd name="connsiteY157" fmla="*/ 1514902 h 2169994"/>
              <a:gd name="connsiteX158" fmla="*/ 5800298 w 6632864"/>
              <a:gd name="connsiteY158" fmla="*/ 1473959 h 2169994"/>
              <a:gd name="connsiteX159" fmla="*/ 5807122 w 6632864"/>
              <a:gd name="connsiteY159" fmla="*/ 1453487 h 2169994"/>
              <a:gd name="connsiteX160" fmla="*/ 5834417 w 6632864"/>
              <a:gd name="connsiteY160" fmla="*/ 1412544 h 2169994"/>
              <a:gd name="connsiteX161" fmla="*/ 5841241 w 6632864"/>
              <a:gd name="connsiteY161" fmla="*/ 1392072 h 2169994"/>
              <a:gd name="connsiteX162" fmla="*/ 5861713 w 6632864"/>
              <a:gd name="connsiteY162" fmla="*/ 1378424 h 2169994"/>
              <a:gd name="connsiteX163" fmla="*/ 5895832 w 6632864"/>
              <a:gd name="connsiteY163" fmla="*/ 1317009 h 2169994"/>
              <a:gd name="connsiteX164" fmla="*/ 5909480 w 6632864"/>
              <a:gd name="connsiteY164" fmla="*/ 1296538 h 2169994"/>
              <a:gd name="connsiteX165" fmla="*/ 5916304 w 6632864"/>
              <a:gd name="connsiteY165" fmla="*/ 1276066 h 2169994"/>
              <a:gd name="connsiteX166" fmla="*/ 5943600 w 6632864"/>
              <a:gd name="connsiteY166" fmla="*/ 1235123 h 2169994"/>
              <a:gd name="connsiteX167" fmla="*/ 5957247 w 6632864"/>
              <a:gd name="connsiteY167" fmla="*/ 1214651 h 2169994"/>
              <a:gd name="connsiteX168" fmla="*/ 5970895 w 6632864"/>
              <a:gd name="connsiteY168" fmla="*/ 1194179 h 2169994"/>
              <a:gd name="connsiteX169" fmla="*/ 5977719 w 6632864"/>
              <a:gd name="connsiteY169" fmla="*/ 1173708 h 2169994"/>
              <a:gd name="connsiteX170" fmla="*/ 6005014 w 6632864"/>
              <a:gd name="connsiteY170" fmla="*/ 1132765 h 2169994"/>
              <a:gd name="connsiteX171" fmla="*/ 6011838 w 6632864"/>
              <a:gd name="connsiteY171" fmla="*/ 1112293 h 2169994"/>
              <a:gd name="connsiteX172" fmla="*/ 6032310 w 6632864"/>
              <a:gd name="connsiteY172" fmla="*/ 1098645 h 2169994"/>
              <a:gd name="connsiteX173" fmla="*/ 6045958 w 6632864"/>
              <a:gd name="connsiteY173" fmla="*/ 1078173 h 2169994"/>
              <a:gd name="connsiteX174" fmla="*/ 6052782 w 6632864"/>
              <a:gd name="connsiteY174" fmla="*/ 1057702 h 2169994"/>
              <a:gd name="connsiteX175" fmla="*/ 6080077 w 6632864"/>
              <a:gd name="connsiteY175" fmla="*/ 1016759 h 2169994"/>
              <a:gd name="connsiteX176" fmla="*/ 6093725 w 6632864"/>
              <a:gd name="connsiteY176" fmla="*/ 996287 h 2169994"/>
              <a:gd name="connsiteX177" fmla="*/ 6107373 w 6632864"/>
              <a:gd name="connsiteY177" fmla="*/ 955344 h 2169994"/>
              <a:gd name="connsiteX178" fmla="*/ 6121020 w 6632864"/>
              <a:gd name="connsiteY178" fmla="*/ 934872 h 2169994"/>
              <a:gd name="connsiteX179" fmla="*/ 6141492 w 6632864"/>
              <a:gd name="connsiteY179" fmla="*/ 893929 h 2169994"/>
              <a:gd name="connsiteX180" fmla="*/ 6182435 w 6632864"/>
              <a:gd name="connsiteY180" fmla="*/ 812042 h 2169994"/>
              <a:gd name="connsiteX181" fmla="*/ 6196083 w 6632864"/>
              <a:gd name="connsiteY181" fmla="*/ 791571 h 2169994"/>
              <a:gd name="connsiteX182" fmla="*/ 6209731 w 6632864"/>
              <a:gd name="connsiteY182" fmla="*/ 771099 h 2169994"/>
              <a:gd name="connsiteX183" fmla="*/ 6250674 w 6632864"/>
              <a:gd name="connsiteY183" fmla="*/ 730156 h 2169994"/>
              <a:gd name="connsiteX184" fmla="*/ 6271146 w 6632864"/>
              <a:gd name="connsiteY184" fmla="*/ 709684 h 2169994"/>
              <a:gd name="connsiteX185" fmla="*/ 6298441 w 6632864"/>
              <a:gd name="connsiteY185" fmla="*/ 675565 h 2169994"/>
              <a:gd name="connsiteX186" fmla="*/ 6305265 w 6632864"/>
              <a:gd name="connsiteY186" fmla="*/ 655093 h 2169994"/>
              <a:gd name="connsiteX187" fmla="*/ 6332561 w 6632864"/>
              <a:gd name="connsiteY187" fmla="*/ 614150 h 2169994"/>
              <a:gd name="connsiteX188" fmla="*/ 6346209 w 6632864"/>
              <a:gd name="connsiteY188" fmla="*/ 593678 h 2169994"/>
              <a:gd name="connsiteX189" fmla="*/ 6359856 w 6632864"/>
              <a:gd name="connsiteY189" fmla="*/ 573206 h 2169994"/>
              <a:gd name="connsiteX190" fmla="*/ 6387152 w 6632864"/>
              <a:gd name="connsiteY190" fmla="*/ 511791 h 2169994"/>
              <a:gd name="connsiteX191" fmla="*/ 6393976 w 6632864"/>
              <a:gd name="connsiteY191" fmla="*/ 491320 h 2169994"/>
              <a:gd name="connsiteX192" fmla="*/ 6407623 w 6632864"/>
              <a:gd name="connsiteY192" fmla="*/ 470848 h 2169994"/>
              <a:gd name="connsiteX193" fmla="*/ 6421271 w 6632864"/>
              <a:gd name="connsiteY193" fmla="*/ 429905 h 2169994"/>
              <a:gd name="connsiteX194" fmla="*/ 6434919 w 6632864"/>
              <a:gd name="connsiteY194" fmla="*/ 409433 h 2169994"/>
              <a:gd name="connsiteX195" fmla="*/ 6448567 w 6632864"/>
              <a:gd name="connsiteY195" fmla="*/ 368490 h 2169994"/>
              <a:gd name="connsiteX196" fmla="*/ 6462214 w 6632864"/>
              <a:gd name="connsiteY196" fmla="*/ 327547 h 2169994"/>
              <a:gd name="connsiteX197" fmla="*/ 6469038 w 6632864"/>
              <a:gd name="connsiteY197" fmla="*/ 307075 h 2169994"/>
              <a:gd name="connsiteX198" fmla="*/ 6482686 w 6632864"/>
              <a:gd name="connsiteY198" fmla="*/ 286603 h 2169994"/>
              <a:gd name="connsiteX199" fmla="*/ 6496334 w 6632864"/>
              <a:gd name="connsiteY199" fmla="*/ 245660 h 2169994"/>
              <a:gd name="connsiteX200" fmla="*/ 6509982 w 6632864"/>
              <a:gd name="connsiteY200" fmla="*/ 225188 h 2169994"/>
              <a:gd name="connsiteX201" fmla="*/ 6523629 w 6632864"/>
              <a:gd name="connsiteY201" fmla="*/ 184245 h 2169994"/>
              <a:gd name="connsiteX202" fmla="*/ 6557749 w 6632864"/>
              <a:gd name="connsiteY202" fmla="*/ 122830 h 2169994"/>
              <a:gd name="connsiteX203" fmla="*/ 6598692 w 6632864"/>
              <a:gd name="connsiteY203" fmla="*/ 102359 h 2169994"/>
              <a:gd name="connsiteX204" fmla="*/ 6619164 w 6632864"/>
              <a:gd name="connsiteY204" fmla="*/ 61415 h 2169994"/>
              <a:gd name="connsiteX205" fmla="*/ 6625988 w 6632864"/>
              <a:gd name="connsiteY205" fmla="*/ 40944 h 2169994"/>
              <a:gd name="connsiteX206" fmla="*/ 6632812 w 6632864"/>
              <a:gd name="connsiteY206" fmla="*/ 0 h 216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Lst>
            <a:rect l="l" t="t" r="r" b="b"/>
            <a:pathLst>
              <a:path w="6632864" h="2169994">
                <a:moveTo>
                  <a:pt x="0" y="2156347"/>
                </a:moveTo>
                <a:cubicBezTo>
                  <a:pt x="1196" y="2145583"/>
                  <a:pt x="5349" y="2069109"/>
                  <a:pt x="20471" y="2053988"/>
                </a:cubicBezTo>
                <a:lnTo>
                  <a:pt x="40943" y="2033517"/>
                </a:lnTo>
                <a:cubicBezTo>
                  <a:pt x="43218" y="2026693"/>
                  <a:pt x="43351" y="2018723"/>
                  <a:pt x="47767" y="2013045"/>
                </a:cubicBezTo>
                <a:cubicBezTo>
                  <a:pt x="59616" y="1997810"/>
                  <a:pt x="75062" y="1985750"/>
                  <a:pt x="88710" y="1972102"/>
                </a:cubicBezTo>
                <a:cubicBezTo>
                  <a:pt x="95534" y="1965278"/>
                  <a:pt x="103829" y="1959660"/>
                  <a:pt x="109182" y="1951630"/>
                </a:cubicBezTo>
                <a:cubicBezTo>
                  <a:pt x="128182" y="1923129"/>
                  <a:pt x="117030" y="1936958"/>
                  <a:pt x="143301" y="1910687"/>
                </a:cubicBezTo>
                <a:cubicBezTo>
                  <a:pt x="145576" y="1903863"/>
                  <a:pt x="145631" y="1895832"/>
                  <a:pt x="150125" y="1890215"/>
                </a:cubicBezTo>
                <a:cubicBezTo>
                  <a:pt x="155248" y="1883811"/>
                  <a:pt x="162400" y="1876832"/>
                  <a:pt x="170597" y="1876568"/>
                </a:cubicBezTo>
                <a:lnTo>
                  <a:pt x="361665" y="1883391"/>
                </a:lnTo>
                <a:cubicBezTo>
                  <a:pt x="385273" y="1886342"/>
                  <a:pt x="431902" y="1891417"/>
                  <a:pt x="457200" y="1897039"/>
                </a:cubicBezTo>
                <a:cubicBezTo>
                  <a:pt x="464222" y="1898599"/>
                  <a:pt x="470504" y="1903249"/>
                  <a:pt x="477671" y="1903863"/>
                </a:cubicBezTo>
                <a:cubicBezTo>
                  <a:pt x="550335" y="1910091"/>
                  <a:pt x="696035" y="1917511"/>
                  <a:pt x="696035" y="1917511"/>
                </a:cubicBezTo>
                <a:cubicBezTo>
                  <a:pt x="710617" y="1922372"/>
                  <a:pt x="728809" y="1929017"/>
                  <a:pt x="743803" y="1931159"/>
                </a:cubicBezTo>
                <a:cubicBezTo>
                  <a:pt x="766433" y="1934392"/>
                  <a:pt x="789358" y="1935147"/>
                  <a:pt x="812041" y="1937982"/>
                </a:cubicBezTo>
                <a:cubicBezTo>
                  <a:pt x="825770" y="1939698"/>
                  <a:pt x="839201" y="1943607"/>
                  <a:pt x="852985" y="1944806"/>
                </a:cubicBezTo>
                <a:cubicBezTo>
                  <a:pt x="891575" y="1948162"/>
                  <a:pt x="930322" y="1949355"/>
                  <a:pt x="968991" y="1951630"/>
                </a:cubicBezTo>
                <a:cubicBezTo>
                  <a:pt x="1008227" y="1964709"/>
                  <a:pt x="974501" y="1954823"/>
                  <a:pt x="1037229" y="1965278"/>
                </a:cubicBezTo>
                <a:cubicBezTo>
                  <a:pt x="1070169" y="1970768"/>
                  <a:pt x="1065452" y="1970136"/>
                  <a:pt x="1091820" y="1978926"/>
                </a:cubicBezTo>
                <a:lnTo>
                  <a:pt x="1105468" y="1937982"/>
                </a:lnTo>
                <a:lnTo>
                  <a:pt x="1112292" y="1917511"/>
                </a:lnTo>
                <a:cubicBezTo>
                  <a:pt x="1114567" y="1860645"/>
                  <a:pt x="1115061" y="1803681"/>
                  <a:pt x="1119116" y="1746914"/>
                </a:cubicBezTo>
                <a:cubicBezTo>
                  <a:pt x="1119628" y="1739739"/>
                  <a:pt x="1124047" y="1733382"/>
                  <a:pt x="1125940" y="1726442"/>
                </a:cubicBezTo>
                <a:cubicBezTo>
                  <a:pt x="1151645" y="1632191"/>
                  <a:pt x="1127086" y="1709359"/>
                  <a:pt x="1153235" y="1630908"/>
                </a:cubicBezTo>
                <a:cubicBezTo>
                  <a:pt x="1176176" y="1562084"/>
                  <a:pt x="1141168" y="1668855"/>
                  <a:pt x="1166883" y="1583141"/>
                </a:cubicBezTo>
                <a:cubicBezTo>
                  <a:pt x="1171017" y="1569361"/>
                  <a:pt x="1177042" y="1556154"/>
                  <a:pt x="1180531" y="1542197"/>
                </a:cubicBezTo>
                <a:cubicBezTo>
                  <a:pt x="1189100" y="1507924"/>
                  <a:pt x="1184389" y="1523799"/>
                  <a:pt x="1194179" y="1494430"/>
                </a:cubicBezTo>
                <a:cubicBezTo>
                  <a:pt x="1197637" y="1442568"/>
                  <a:pt x="1199222" y="1389109"/>
                  <a:pt x="1207826" y="1337481"/>
                </a:cubicBezTo>
                <a:cubicBezTo>
                  <a:pt x="1211263" y="1316855"/>
                  <a:pt x="1222231" y="1287443"/>
                  <a:pt x="1228298" y="1269242"/>
                </a:cubicBezTo>
                <a:lnTo>
                  <a:pt x="1255594" y="1187356"/>
                </a:lnTo>
                <a:lnTo>
                  <a:pt x="1269241" y="1146412"/>
                </a:lnTo>
                <a:cubicBezTo>
                  <a:pt x="1271516" y="1139588"/>
                  <a:pt x="1272075" y="1131926"/>
                  <a:pt x="1276065" y="1125941"/>
                </a:cubicBezTo>
                <a:cubicBezTo>
                  <a:pt x="1280614" y="1119117"/>
                  <a:pt x="1286045" y="1112805"/>
                  <a:pt x="1289713" y="1105469"/>
                </a:cubicBezTo>
                <a:cubicBezTo>
                  <a:pt x="1292930" y="1099035"/>
                  <a:pt x="1292547" y="1090982"/>
                  <a:pt x="1296537" y="1084997"/>
                </a:cubicBezTo>
                <a:cubicBezTo>
                  <a:pt x="1301890" y="1076967"/>
                  <a:pt x="1310185" y="1071350"/>
                  <a:pt x="1317009" y="1064526"/>
                </a:cubicBezTo>
                <a:cubicBezTo>
                  <a:pt x="1319283" y="1057702"/>
                  <a:pt x="1318215" y="1048548"/>
                  <a:pt x="1323832" y="1044054"/>
                </a:cubicBezTo>
                <a:cubicBezTo>
                  <a:pt x="1341933" y="1029573"/>
                  <a:pt x="1394590" y="1042342"/>
                  <a:pt x="1405719" y="1044054"/>
                </a:cubicBezTo>
                <a:cubicBezTo>
                  <a:pt x="1471109" y="1054114"/>
                  <a:pt x="1413816" y="1046078"/>
                  <a:pt x="1460310" y="1057702"/>
                </a:cubicBezTo>
                <a:cubicBezTo>
                  <a:pt x="1471562" y="1060515"/>
                  <a:pt x="1483177" y="1061713"/>
                  <a:pt x="1494429" y="1064526"/>
                </a:cubicBezTo>
                <a:cubicBezTo>
                  <a:pt x="1501407" y="1066271"/>
                  <a:pt x="1507923" y="1069606"/>
                  <a:pt x="1514901" y="1071350"/>
                </a:cubicBezTo>
                <a:cubicBezTo>
                  <a:pt x="1526153" y="1074163"/>
                  <a:pt x="1537830" y="1075121"/>
                  <a:pt x="1549020" y="1078173"/>
                </a:cubicBezTo>
                <a:cubicBezTo>
                  <a:pt x="1562899" y="1081958"/>
                  <a:pt x="1576316" y="1087272"/>
                  <a:pt x="1589964" y="1091821"/>
                </a:cubicBezTo>
                <a:lnTo>
                  <a:pt x="1630907" y="1105469"/>
                </a:lnTo>
                <a:lnTo>
                  <a:pt x="1651379" y="1112293"/>
                </a:lnTo>
                <a:cubicBezTo>
                  <a:pt x="1658203" y="1114568"/>
                  <a:pt x="1664755" y="1117935"/>
                  <a:pt x="1671850" y="1119117"/>
                </a:cubicBezTo>
                <a:cubicBezTo>
                  <a:pt x="1699523" y="1123729"/>
                  <a:pt x="1714636" y="1125129"/>
                  <a:pt x="1740089" y="1132765"/>
                </a:cubicBezTo>
                <a:cubicBezTo>
                  <a:pt x="1753868" y="1136899"/>
                  <a:pt x="1767384" y="1141863"/>
                  <a:pt x="1781032" y="1146412"/>
                </a:cubicBezTo>
                <a:cubicBezTo>
                  <a:pt x="1787856" y="1148687"/>
                  <a:pt x="1794451" y="1151825"/>
                  <a:pt x="1801504" y="1153236"/>
                </a:cubicBezTo>
                <a:cubicBezTo>
                  <a:pt x="1824955" y="1157926"/>
                  <a:pt x="1840434" y="1160460"/>
                  <a:pt x="1862919" y="1166884"/>
                </a:cubicBezTo>
                <a:cubicBezTo>
                  <a:pt x="1869835" y="1168860"/>
                  <a:pt x="1876451" y="1171815"/>
                  <a:pt x="1883391" y="1173708"/>
                </a:cubicBezTo>
                <a:cubicBezTo>
                  <a:pt x="1901487" y="1178643"/>
                  <a:pt x="1919785" y="1182807"/>
                  <a:pt x="1937982" y="1187356"/>
                </a:cubicBezTo>
                <a:cubicBezTo>
                  <a:pt x="1947080" y="1189631"/>
                  <a:pt x="1956380" y="1191213"/>
                  <a:pt x="1965277" y="1194179"/>
                </a:cubicBezTo>
                <a:cubicBezTo>
                  <a:pt x="1972101" y="1196454"/>
                  <a:pt x="1978771" y="1199258"/>
                  <a:pt x="1985749" y="1201003"/>
                </a:cubicBezTo>
                <a:cubicBezTo>
                  <a:pt x="1997001" y="1203816"/>
                  <a:pt x="2008678" y="1204775"/>
                  <a:pt x="2019868" y="1207827"/>
                </a:cubicBezTo>
                <a:cubicBezTo>
                  <a:pt x="2033747" y="1211612"/>
                  <a:pt x="2047164" y="1216926"/>
                  <a:pt x="2060812" y="1221475"/>
                </a:cubicBezTo>
                <a:cubicBezTo>
                  <a:pt x="2067636" y="1223750"/>
                  <a:pt x="2074305" y="1226554"/>
                  <a:pt x="2081283" y="1228299"/>
                </a:cubicBezTo>
                <a:cubicBezTo>
                  <a:pt x="2122543" y="1238614"/>
                  <a:pt x="2099670" y="1232154"/>
                  <a:pt x="2149522" y="1248771"/>
                </a:cubicBezTo>
                <a:lnTo>
                  <a:pt x="2169994" y="1255594"/>
                </a:lnTo>
                <a:cubicBezTo>
                  <a:pt x="2176818" y="1257868"/>
                  <a:pt x="2183412" y="1261007"/>
                  <a:pt x="2190465" y="1262418"/>
                </a:cubicBezTo>
                <a:lnTo>
                  <a:pt x="2224585" y="1269242"/>
                </a:lnTo>
                <a:cubicBezTo>
                  <a:pt x="2231409" y="1273791"/>
                  <a:pt x="2237721" y="1279222"/>
                  <a:pt x="2245056" y="1282890"/>
                </a:cubicBezTo>
                <a:cubicBezTo>
                  <a:pt x="2255962" y="1288343"/>
                  <a:pt x="2282622" y="1293623"/>
                  <a:pt x="2292823" y="1296538"/>
                </a:cubicBezTo>
                <a:cubicBezTo>
                  <a:pt x="2332723" y="1307938"/>
                  <a:pt x="2292587" y="1299518"/>
                  <a:pt x="2340591" y="1310185"/>
                </a:cubicBezTo>
                <a:cubicBezTo>
                  <a:pt x="2351913" y="1312701"/>
                  <a:pt x="2363520" y="1313957"/>
                  <a:pt x="2374710" y="1317009"/>
                </a:cubicBezTo>
                <a:cubicBezTo>
                  <a:pt x="2388589" y="1320794"/>
                  <a:pt x="2402005" y="1326108"/>
                  <a:pt x="2415653" y="1330657"/>
                </a:cubicBezTo>
                <a:lnTo>
                  <a:pt x="2436125" y="1337481"/>
                </a:lnTo>
                <a:cubicBezTo>
                  <a:pt x="2442949" y="1339756"/>
                  <a:pt x="2449619" y="1342560"/>
                  <a:pt x="2456597" y="1344305"/>
                </a:cubicBezTo>
                <a:cubicBezTo>
                  <a:pt x="2465342" y="1346491"/>
                  <a:pt x="2494575" y="1353058"/>
                  <a:pt x="2504364" y="1357953"/>
                </a:cubicBezTo>
                <a:cubicBezTo>
                  <a:pt x="2569250" y="1390395"/>
                  <a:pt x="2460140" y="1350034"/>
                  <a:pt x="2565779" y="1385248"/>
                </a:cubicBezTo>
                <a:cubicBezTo>
                  <a:pt x="2640432" y="1410133"/>
                  <a:pt x="2527357" y="1370446"/>
                  <a:pt x="2606722" y="1405720"/>
                </a:cubicBezTo>
                <a:cubicBezTo>
                  <a:pt x="2606751" y="1405733"/>
                  <a:pt x="2657886" y="1422774"/>
                  <a:pt x="2668137" y="1426191"/>
                </a:cubicBezTo>
                <a:lnTo>
                  <a:pt x="2709080" y="1439839"/>
                </a:lnTo>
                <a:lnTo>
                  <a:pt x="2729552" y="1446663"/>
                </a:lnTo>
                <a:cubicBezTo>
                  <a:pt x="2736376" y="1451212"/>
                  <a:pt x="2742688" y="1456643"/>
                  <a:pt x="2750023" y="1460311"/>
                </a:cubicBezTo>
                <a:cubicBezTo>
                  <a:pt x="2761489" y="1466044"/>
                  <a:pt x="2786860" y="1470680"/>
                  <a:pt x="2797791" y="1473959"/>
                </a:cubicBezTo>
                <a:cubicBezTo>
                  <a:pt x="2811570" y="1478093"/>
                  <a:pt x="2824628" y="1484785"/>
                  <a:pt x="2838734" y="1487606"/>
                </a:cubicBezTo>
                <a:cubicBezTo>
                  <a:pt x="2861480" y="1492155"/>
                  <a:pt x="2884967" y="1493918"/>
                  <a:pt x="2906973" y="1501254"/>
                </a:cubicBezTo>
                <a:cubicBezTo>
                  <a:pt x="2913797" y="1503529"/>
                  <a:pt x="2920466" y="1506333"/>
                  <a:pt x="2927444" y="1508078"/>
                </a:cubicBezTo>
                <a:cubicBezTo>
                  <a:pt x="2938696" y="1510891"/>
                  <a:pt x="2950312" y="1512089"/>
                  <a:pt x="2961564" y="1514902"/>
                </a:cubicBezTo>
                <a:cubicBezTo>
                  <a:pt x="2968542" y="1516647"/>
                  <a:pt x="2975119" y="1519750"/>
                  <a:pt x="2982035" y="1521726"/>
                </a:cubicBezTo>
                <a:cubicBezTo>
                  <a:pt x="2999338" y="1526670"/>
                  <a:pt x="3013450" y="1528365"/>
                  <a:pt x="3029803" y="1535373"/>
                </a:cubicBezTo>
                <a:cubicBezTo>
                  <a:pt x="3039153" y="1539380"/>
                  <a:pt x="3048266" y="1543974"/>
                  <a:pt x="3057098" y="1549021"/>
                </a:cubicBezTo>
                <a:cubicBezTo>
                  <a:pt x="3064219" y="1553090"/>
                  <a:pt x="3069891" y="1559789"/>
                  <a:pt x="3077570" y="1562669"/>
                </a:cubicBezTo>
                <a:cubicBezTo>
                  <a:pt x="3088430" y="1566741"/>
                  <a:pt x="3100367" y="1566977"/>
                  <a:pt x="3111689" y="1569493"/>
                </a:cubicBezTo>
                <a:cubicBezTo>
                  <a:pt x="3120844" y="1571528"/>
                  <a:pt x="3129967" y="1573740"/>
                  <a:pt x="3138985" y="1576317"/>
                </a:cubicBezTo>
                <a:cubicBezTo>
                  <a:pt x="3145901" y="1578293"/>
                  <a:pt x="3152403" y="1581730"/>
                  <a:pt x="3159456" y="1583141"/>
                </a:cubicBezTo>
                <a:cubicBezTo>
                  <a:pt x="3175228" y="1586295"/>
                  <a:pt x="3191326" y="1587519"/>
                  <a:pt x="3207223" y="1589965"/>
                </a:cubicBezTo>
                <a:cubicBezTo>
                  <a:pt x="3220898" y="1592069"/>
                  <a:pt x="3234519" y="1594514"/>
                  <a:pt x="3248167" y="1596788"/>
                </a:cubicBezTo>
                <a:cubicBezTo>
                  <a:pt x="3306904" y="1616367"/>
                  <a:pt x="3275155" y="1606947"/>
                  <a:pt x="3343701" y="1624084"/>
                </a:cubicBezTo>
                <a:lnTo>
                  <a:pt x="3370997" y="1630908"/>
                </a:lnTo>
                <a:cubicBezTo>
                  <a:pt x="3377821" y="1635457"/>
                  <a:pt x="3383974" y="1641225"/>
                  <a:pt x="3391468" y="1644556"/>
                </a:cubicBezTo>
                <a:cubicBezTo>
                  <a:pt x="3425018" y="1659467"/>
                  <a:pt x="3443497" y="1660442"/>
                  <a:pt x="3480179" y="1665027"/>
                </a:cubicBezTo>
                <a:cubicBezTo>
                  <a:pt x="3500618" y="1667582"/>
                  <a:pt x="3521122" y="1669576"/>
                  <a:pt x="3541594" y="1671851"/>
                </a:cubicBezTo>
                <a:cubicBezTo>
                  <a:pt x="3559791" y="1676400"/>
                  <a:pt x="3577683" y="1682415"/>
                  <a:pt x="3596185" y="1685499"/>
                </a:cubicBezTo>
                <a:cubicBezTo>
                  <a:pt x="3609833" y="1687774"/>
                  <a:pt x="3623622" y="1689322"/>
                  <a:pt x="3637128" y="1692323"/>
                </a:cubicBezTo>
                <a:cubicBezTo>
                  <a:pt x="3644150" y="1693883"/>
                  <a:pt x="3650547" y="1697736"/>
                  <a:pt x="3657600" y="1699147"/>
                </a:cubicBezTo>
                <a:cubicBezTo>
                  <a:pt x="3708005" y="1709228"/>
                  <a:pt x="3746521" y="1710590"/>
                  <a:pt x="3794077" y="1726442"/>
                </a:cubicBezTo>
                <a:cubicBezTo>
                  <a:pt x="3800901" y="1728717"/>
                  <a:pt x="3807937" y="1730432"/>
                  <a:pt x="3814549" y="1733266"/>
                </a:cubicBezTo>
                <a:cubicBezTo>
                  <a:pt x="3823899" y="1737273"/>
                  <a:pt x="3832319" y="1743342"/>
                  <a:pt x="3841844" y="1746914"/>
                </a:cubicBezTo>
                <a:cubicBezTo>
                  <a:pt x="3850626" y="1750207"/>
                  <a:pt x="3860157" y="1751043"/>
                  <a:pt x="3869140" y="1753738"/>
                </a:cubicBezTo>
                <a:cubicBezTo>
                  <a:pt x="3882919" y="1757872"/>
                  <a:pt x="3896127" y="1763896"/>
                  <a:pt x="3910083" y="1767385"/>
                </a:cubicBezTo>
                <a:cubicBezTo>
                  <a:pt x="3919182" y="1769660"/>
                  <a:pt x="3928396" y="1771514"/>
                  <a:pt x="3937379" y="1774209"/>
                </a:cubicBezTo>
                <a:cubicBezTo>
                  <a:pt x="3951158" y="1778343"/>
                  <a:pt x="3964674" y="1783308"/>
                  <a:pt x="3978322" y="1787857"/>
                </a:cubicBezTo>
                <a:lnTo>
                  <a:pt x="4039737" y="1808329"/>
                </a:lnTo>
                <a:cubicBezTo>
                  <a:pt x="4046561" y="1810604"/>
                  <a:pt x="4053775" y="1811936"/>
                  <a:pt x="4060209" y="1815153"/>
                </a:cubicBezTo>
                <a:cubicBezTo>
                  <a:pt x="4084470" y="1827283"/>
                  <a:pt x="4100342" y="1836827"/>
                  <a:pt x="4128447" y="1842448"/>
                </a:cubicBezTo>
                <a:cubicBezTo>
                  <a:pt x="4139820" y="1844723"/>
                  <a:pt x="4151377" y="1846220"/>
                  <a:pt x="4162567" y="1849272"/>
                </a:cubicBezTo>
                <a:cubicBezTo>
                  <a:pt x="4176446" y="1853057"/>
                  <a:pt x="4189403" y="1860099"/>
                  <a:pt x="4203510" y="1862920"/>
                </a:cubicBezTo>
                <a:cubicBezTo>
                  <a:pt x="4214883" y="1865195"/>
                  <a:pt x="4226439" y="1866692"/>
                  <a:pt x="4237629" y="1869744"/>
                </a:cubicBezTo>
                <a:cubicBezTo>
                  <a:pt x="4251508" y="1873529"/>
                  <a:pt x="4264925" y="1878842"/>
                  <a:pt x="4278573" y="1883391"/>
                </a:cubicBezTo>
                <a:lnTo>
                  <a:pt x="4339988" y="1903863"/>
                </a:lnTo>
                <a:cubicBezTo>
                  <a:pt x="4405892" y="1925832"/>
                  <a:pt x="4303419" y="1890601"/>
                  <a:pt x="4387755" y="1924335"/>
                </a:cubicBezTo>
                <a:cubicBezTo>
                  <a:pt x="4401112" y="1929678"/>
                  <a:pt x="4415050" y="1933433"/>
                  <a:pt x="4428698" y="1937982"/>
                </a:cubicBezTo>
                <a:lnTo>
                  <a:pt x="4449170" y="1944806"/>
                </a:lnTo>
                <a:cubicBezTo>
                  <a:pt x="4455994" y="1947081"/>
                  <a:pt x="4462588" y="1950219"/>
                  <a:pt x="4469641" y="1951630"/>
                </a:cubicBezTo>
                <a:cubicBezTo>
                  <a:pt x="4481014" y="1953905"/>
                  <a:pt x="4492571" y="1955402"/>
                  <a:pt x="4503761" y="1958454"/>
                </a:cubicBezTo>
                <a:cubicBezTo>
                  <a:pt x="4517640" y="1962239"/>
                  <a:pt x="4530597" y="1969281"/>
                  <a:pt x="4544704" y="1972102"/>
                </a:cubicBezTo>
                <a:cubicBezTo>
                  <a:pt x="4592926" y="1981747"/>
                  <a:pt x="4567825" y="1975260"/>
                  <a:pt x="4619767" y="1992573"/>
                </a:cubicBezTo>
                <a:lnTo>
                  <a:pt x="4640238" y="1999397"/>
                </a:lnTo>
                <a:cubicBezTo>
                  <a:pt x="4647062" y="2001672"/>
                  <a:pt x="4654725" y="2002231"/>
                  <a:pt x="4660710" y="2006221"/>
                </a:cubicBezTo>
                <a:cubicBezTo>
                  <a:pt x="4667534" y="2010770"/>
                  <a:pt x="4673687" y="2016538"/>
                  <a:pt x="4681182" y="2019869"/>
                </a:cubicBezTo>
                <a:cubicBezTo>
                  <a:pt x="4694328" y="2025712"/>
                  <a:pt x="4708477" y="2028968"/>
                  <a:pt x="4722125" y="2033517"/>
                </a:cubicBezTo>
                <a:lnTo>
                  <a:pt x="4763068" y="2047165"/>
                </a:lnTo>
                <a:lnTo>
                  <a:pt x="4783540" y="2053988"/>
                </a:lnTo>
                <a:cubicBezTo>
                  <a:pt x="4790364" y="2056263"/>
                  <a:pt x="4796874" y="2059920"/>
                  <a:pt x="4804012" y="2060812"/>
                </a:cubicBezTo>
                <a:lnTo>
                  <a:pt x="4858603" y="2067636"/>
                </a:lnTo>
                <a:cubicBezTo>
                  <a:pt x="4872300" y="2069593"/>
                  <a:pt x="4885849" y="2072503"/>
                  <a:pt x="4899546" y="2074460"/>
                </a:cubicBezTo>
                <a:cubicBezTo>
                  <a:pt x="4917700" y="2077054"/>
                  <a:pt x="4935940" y="2079009"/>
                  <a:pt x="4954137" y="2081284"/>
                </a:cubicBezTo>
                <a:cubicBezTo>
                  <a:pt x="5022918" y="2104211"/>
                  <a:pt x="4916245" y="2069235"/>
                  <a:pt x="5001904" y="2094932"/>
                </a:cubicBezTo>
                <a:cubicBezTo>
                  <a:pt x="5015683" y="2099066"/>
                  <a:pt x="5029199" y="2104030"/>
                  <a:pt x="5042847" y="2108579"/>
                </a:cubicBezTo>
                <a:lnTo>
                  <a:pt x="5063319" y="2115403"/>
                </a:lnTo>
                <a:cubicBezTo>
                  <a:pt x="5070143" y="2117678"/>
                  <a:pt x="5076670" y="2121210"/>
                  <a:pt x="5083791" y="2122227"/>
                </a:cubicBezTo>
                <a:lnTo>
                  <a:pt x="5131558" y="2129051"/>
                </a:lnTo>
                <a:cubicBezTo>
                  <a:pt x="5138382" y="2131326"/>
                  <a:pt x="5145051" y="2134130"/>
                  <a:pt x="5152029" y="2135875"/>
                </a:cubicBezTo>
                <a:cubicBezTo>
                  <a:pt x="5190997" y="2145617"/>
                  <a:pt x="5178412" y="2139013"/>
                  <a:pt x="5213444" y="2149523"/>
                </a:cubicBezTo>
                <a:cubicBezTo>
                  <a:pt x="5227224" y="2153657"/>
                  <a:pt x="5240044" y="2162068"/>
                  <a:pt x="5254388" y="2163171"/>
                </a:cubicBezTo>
                <a:lnTo>
                  <a:pt x="5343098" y="2169994"/>
                </a:lnTo>
                <a:cubicBezTo>
                  <a:pt x="5361295" y="2167720"/>
                  <a:pt x="5379757" y="2167013"/>
                  <a:pt x="5397689" y="2163171"/>
                </a:cubicBezTo>
                <a:cubicBezTo>
                  <a:pt x="5411756" y="2160157"/>
                  <a:pt x="5438632" y="2149523"/>
                  <a:pt x="5438632" y="2149523"/>
                </a:cubicBezTo>
                <a:cubicBezTo>
                  <a:pt x="5443181" y="2142699"/>
                  <a:pt x="5448612" y="2136387"/>
                  <a:pt x="5452280" y="2129051"/>
                </a:cubicBezTo>
                <a:cubicBezTo>
                  <a:pt x="5455497" y="2122617"/>
                  <a:pt x="5454688" y="2114257"/>
                  <a:pt x="5459104" y="2108579"/>
                </a:cubicBezTo>
                <a:cubicBezTo>
                  <a:pt x="5470953" y="2093344"/>
                  <a:pt x="5500047" y="2067636"/>
                  <a:pt x="5500047" y="2067636"/>
                </a:cubicBezTo>
                <a:cubicBezTo>
                  <a:pt x="5502322" y="2060812"/>
                  <a:pt x="5503378" y="2053453"/>
                  <a:pt x="5506871" y="2047165"/>
                </a:cubicBezTo>
                <a:cubicBezTo>
                  <a:pt x="5514837" y="2032826"/>
                  <a:pt x="5528980" y="2021782"/>
                  <a:pt x="5534167" y="2006221"/>
                </a:cubicBezTo>
                <a:cubicBezTo>
                  <a:pt x="5538716" y="1992573"/>
                  <a:pt x="5539834" y="1977248"/>
                  <a:pt x="5547814" y="1965278"/>
                </a:cubicBezTo>
                <a:lnTo>
                  <a:pt x="5575110" y="1924335"/>
                </a:lnTo>
                <a:cubicBezTo>
                  <a:pt x="5587121" y="1888302"/>
                  <a:pt x="5577944" y="1909848"/>
                  <a:pt x="5609229" y="1862920"/>
                </a:cubicBezTo>
                <a:cubicBezTo>
                  <a:pt x="5613778" y="1856096"/>
                  <a:pt x="5620283" y="1850229"/>
                  <a:pt x="5622877" y="1842448"/>
                </a:cubicBezTo>
                <a:lnTo>
                  <a:pt x="5636525" y="1801505"/>
                </a:lnTo>
                <a:cubicBezTo>
                  <a:pt x="5638800" y="1794681"/>
                  <a:pt x="5639359" y="1787018"/>
                  <a:pt x="5643349" y="1781033"/>
                </a:cubicBezTo>
                <a:cubicBezTo>
                  <a:pt x="5652447" y="1767385"/>
                  <a:pt x="5665457" y="1755651"/>
                  <a:pt x="5670644" y="1740090"/>
                </a:cubicBezTo>
                <a:cubicBezTo>
                  <a:pt x="5680061" y="1711838"/>
                  <a:pt x="5673478" y="1725603"/>
                  <a:pt x="5691116" y="1699147"/>
                </a:cubicBezTo>
                <a:cubicBezTo>
                  <a:pt x="5716005" y="1624480"/>
                  <a:pt x="5676310" y="1737581"/>
                  <a:pt x="5711588" y="1658203"/>
                </a:cubicBezTo>
                <a:cubicBezTo>
                  <a:pt x="5717431" y="1645057"/>
                  <a:pt x="5717255" y="1629230"/>
                  <a:pt x="5725235" y="1617260"/>
                </a:cubicBezTo>
                <a:cubicBezTo>
                  <a:pt x="5764349" y="1558589"/>
                  <a:pt x="5717454" y="1632821"/>
                  <a:pt x="5745707" y="1576317"/>
                </a:cubicBezTo>
                <a:cubicBezTo>
                  <a:pt x="5749375" y="1568981"/>
                  <a:pt x="5755687" y="1563181"/>
                  <a:pt x="5759355" y="1555845"/>
                </a:cubicBezTo>
                <a:cubicBezTo>
                  <a:pt x="5762572" y="1549411"/>
                  <a:pt x="5762962" y="1541807"/>
                  <a:pt x="5766179" y="1535373"/>
                </a:cubicBezTo>
                <a:cubicBezTo>
                  <a:pt x="5769847" y="1528038"/>
                  <a:pt x="5776158" y="1522237"/>
                  <a:pt x="5779826" y="1514902"/>
                </a:cubicBezTo>
                <a:cubicBezTo>
                  <a:pt x="5808073" y="1458407"/>
                  <a:pt x="5761192" y="1532615"/>
                  <a:pt x="5800298" y="1473959"/>
                </a:cubicBezTo>
                <a:cubicBezTo>
                  <a:pt x="5802573" y="1467135"/>
                  <a:pt x="5803629" y="1459775"/>
                  <a:pt x="5807122" y="1453487"/>
                </a:cubicBezTo>
                <a:cubicBezTo>
                  <a:pt x="5815088" y="1439149"/>
                  <a:pt x="5829230" y="1428105"/>
                  <a:pt x="5834417" y="1412544"/>
                </a:cubicBezTo>
                <a:cubicBezTo>
                  <a:pt x="5836692" y="1405720"/>
                  <a:pt x="5836747" y="1397689"/>
                  <a:pt x="5841241" y="1392072"/>
                </a:cubicBezTo>
                <a:cubicBezTo>
                  <a:pt x="5846364" y="1385668"/>
                  <a:pt x="5854889" y="1382973"/>
                  <a:pt x="5861713" y="1378424"/>
                </a:cubicBezTo>
                <a:cubicBezTo>
                  <a:pt x="5873724" y="1342393"/>
                  <a:pt x="5864548" y="1363935"/>
                  <a:pt x="5895832" y="1317009"/>
                </a:cubicBezTo>
                <a:lnTo>
                  <a:pt x="5909480" y="1296538"/>
                </a:lnTo>
                <a:cubicBezTo>
                  <a:pt x="5911755" y="1289714"/>
                  <a:pt x="5912811" y="1282354"/>
                  <a:pt x="5916304" y="1276066"/>
                </a:cubicBezTo>
                <a:cubicBezTo>
                  <a:pt x="5924270" y="1261728"/>
                  <a:pt x="5934502" y="1248771"/>
                  <a:pt x="5943600" y="1235123"/>
                </a:cubicBezTo>
                <a:lnTo>
                  <a:pt x="5957247" y="1214651"/>
                </a:lnTo>
                <a:cubicBezTo>
                  <a:pt x="5961796" y="1207827"/>
                  <a:pt x="5968301" y="1201960"/>
                  <a:pt x="5970895" y="1194179"/>
                </a:cubicBezTo>
                <a:cubicBezTo>
                  <a:pt x="5973170" y="1187355"/>
                  <a:pt x="5974226" y="1179996"/>
                  <a:pt x="5977719" y="1173708"/>
                </a:cubicBezTo>
                <a:cubicBezTo>
                  <a:pt x="5985685" y="1159370"/>
                  <a:pt x="5999827" y="1148326"/>
                  <a:pt x="6005014" y="1132765"/>
                </a:cubicBezTo>
                <a:cubicBezTo>
                  <a:pt x="6007289" y="1125941"/>
                  <a:pt x="6007344" y="1117910"/>
                  <a:pt x="6011838" y="1112293"/>
                </a:cubicBezTo>
                <a:cubicBezTo>
                  <a:pt x="6016961" y="1105889"/>
                  <a:pt x="6025486" y="1103194"/>
                  <a:pt x="6032310" y="1098645"/>
                </a:cubicBezTo>
                <a:cubicBezTo>
                  <a:pt x="6036859" y="1091821"/>
                  <a:pt x="6042290" y="1085509"/>
                  <a:pt x="6045958" y="1078173"/>
                </a:cubicBezTo>
                <a:cubicBezTo>
                  <a:pt x="6049175" y="1071740"/>
                  <a:pt x="6049289" y="1063990"/>
                  <a:pt x="6052782" y="1057702"/>
                </a:cubicBezTo>
                <a:cubicBezTo>
                  <a:pt x="6060748" y="1043364"/>
                  <a:pt x="6070979" y="1030407"/>
                  <a:pt x="6080077" y="1016759"/>
                </a:cubicBezTo>
                <a:cubicBezTo>
                  <a:pt x="6084626" y="1009935"/>
                  <a:pt x="6091131" y="1004068"/>
                  <a:pt x="6093725" y="996287"/>
                </a:cubicBezTo>
                <a:cubicBezTo>
                  <a:pt x="6098274" y="982639"/>
                  <a:pt x="6099394" y="967314"/>
                  <a:pt x="6107373" y="955344"/>
                </a:cubicBezTo>
                <a:cubicBezTo>
                  <a:pt x="6111922" y="948520"/>
                  <a:pt x="6117352" y="942207"/>
                  <a:pt x="6121020" y="934872"/>
                </a:cubicBezTo>
                <a:cubicBezTo>
                  <a:pt x="6149264" y="878381"/>
                  <a:pt x="6102389" y="952581"/>
                  <a:pt x="6141492" y="893929"/>
                </a:cubicBezTo>
                <a:cubicBezTo>
                  <a:pt x="6160326" y="837426"/>
                  <a:pt x="6147161" y="864953"/>
                  <a:pt x="6182435" y="812042"/>
                </a:cubicBezTo>
                <a:lnTo>
                  <a:pt x="6196083" y="791571"/>
                </a:lnTo>
                <a:cubicBezTo>
                  <a:pt x="6200632" y="784747"/>
                  <a:pt x="6203932" y="776898"/>
                  <a:pt x="6209731" y="771099"/>
                </a:cubicBezTo>
                <a:lnTo>
                  <a:pt x="6250674" y="730156"/>
                </a:lnTo>
                <a:lnTo>
                  <a:pt x="6271146" y="709684"/>
                </a:lnTo>
                <a:cubicBezTo>
                  <a:pt x="6288299" y="658226"/>
                  <a:pt x="6263166" y="719659"/>
                  <a:pt x="6298441" y="675565"/>
                </a:cubicBezTo>
                <a:cubicBezTo>
                  <a:pt x="6302934" y="669948"/>
                  <a:pt x="6301772" y="661381"/>
                  <a:pt x="6305265" y="655093"/>
                </a:cubicBezTo>
                <a:cubicBezTo>
                  <a:pt x="6313231" y="640755"/>
                  <a:pt x="6323462" y="627798"/>
                  <a:pt x="6332561" y="614150"/>
                </a:cubicBezTo>
                <a:lnTo>
                  <a:pt x="6346209" y="593678"/>
                </a:lnTo>
                <a:cubicBezTo>
                  <a:pt x="6350758" y="586854"/>
                  <a:pt x="6357262" y="580986"/>
                  <a:pt x="6359856" y="573206"/>
                </a:cubicBezTo>
                <a:cubicBezTo>
                  <a:pt x="6395065" y="467583"/>
                  <a:pt x="6354711" y="576671"/>
                  <a:pt x="6387152" y="511791"/>
                </a:cubicBezTo>
                <a:cubicBezTo>
                  <a:pt x="6390369" y="505358"/>
                  <a:pt x="6390759" y="497753"/>
                  <a:pt x="6393976" y="491320"/>
                </a:cubicBezTo>
                <a:cubicBezTo>
                  <a:pt x="6397644" y="483985"/>
                  <a:pt x="6404292" y="478342"/>
                  <a:pt x="6407623" y="470848"/>
                </a:cubicBezTo>
                <a:cubicBezTo>
                  <a:pt x="6413466" y="457702"/>
                  <a:pt x="6413291" y="441875"/>
                  <a:pt x="6421271" y="429905"/>
                </a:cubicBezTo>
                <a:cubicBezTo>
                  <a:pt x="6425820" y="423081"/>
                  <a:pt x="6431588" y="416928"/>
                  <a:pt x="6434919" y="409433"/>
                </a:cubicBezTo>
                <a:cubicBezTo>
                  <a:pt x="6440762" y="396287"/>
                  <a:pt x="6444018" y="382138"/>
                  <a:pt x="6448567" y="368490"/>
                </a:cubicBezTo>
                <a:lnTo>
                  <a:pt x="6462214" y="327547"/>
                </a:lnTo>
                <a:cubicBezTo>
                  <a:pt x="6464489" y="320723"/>
                  <a:pt x="6465048" y="313060"/>
                  <a:pt x="6469038" y="307075"/>
                </a:cubicBezTo>
                <a:cubicBezTo>
                  <a:pt x="6473587" y="300251"/>
                  <a:pt x="6479355" y="294098"/>
                  <a:pt x="6482686" y="286603"/>
                </a:cubicBezTo>
                <a:cubicBezTo>
                  <a:pt x="6488529" y="273457"/>
                  <a:pt x="6488354" y="257630"/>
                  <a:pt x="6496334" y="245660"/>
                </a:cubicBezTo>
                <a:cubicBezTo>
                  <a:pt x="6500883" y="238836"/>
                  <a:pt x="6506651" y="232683"/>
                  <a:pt x="6509982" y="225188"/>
                </a:cubicBezTo>
                <a:cubicBezTo>
                  <a:pt x="6515825" y="212042"/>
                  <a:pt x="6519080" y="197893"/>
                  <a:pt x="6523629" y="184245"/>
                </a:cubicBezTo>
                <a:cubicBezTo>
                  <a:pt x="6530740" y="162911"/>
                  <a:pt x="6537636" y="136239"/>
                  <a:pt x="6557749" y="122830"/>
                </a:cubicBezTo>
                <a:cubicBezTo>
                  <a:pt x="6584205" y="105192"/>
                  <a:pt x="6570440" y="111775"/>
                  <a:pt x="6598692" y="102359"/>
                </a:cubicBezTo>
                <a:cubicBezTo>
                  <a:pt x="6615843" y="50905"/>
                  <a:pt x="6592708" y="114325"/>
                  <a:pt x="6619164" y="61415"/>
                </a:cubicBezTo>
                <a:cubicBezTo>
                  <a:pt x="6622381" y="54982"/>
                  <a:pt x="6624012" y="47860"/>
                  <a:pt x="6625988" y="40944"/>
                </a:cubicBezTo>
                <a:cubicBezTo>
                  <a:pt x="6633915" y="13199"/>
                  <a:pt x="6632812" y="21104"/>
                  <a:pt x="6632812" y="0"/>
                </a:cubicBezTo>
              </a:path>
            </a:pathLst>
          </a:custGeom>
          <a:no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Conector"/>
          <p:cNvSpPr/>
          <p:nvPr/>
        </p:nvSpPr>
        <p:spPr>
          <a:xfrm>
            <a:off x="920188" y="4363514"/>
            <a:ext cx="152197" cy="144016"/>
          </a:xfrm>
          <a:prstGeom prst="flowChartConnector">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uadroTexto"/>
          <p:cNvSpPr txBox="1"/>
          <p:nvPr/>
        </p:nvSpPr>
        <p:spPr>
          <a:xfrm>
            <a:off x="7812360" y="1988840"/>
            <a:ext cx="1224136" cy="1277273"/>
          </a:xfrm>
          <a:prstGeom prst="rect">
            <a:avLst/>
          </a:prstGeom>
          <a:solidFill>
            <a:schemeClr val="bg1"/>
          </a:solidFill>
        </p:spPr>
        <p:txBody>
          <a:bodyPr wrap="square" rtlCol="0">
            <a:spAutoFit/>
          </a:bodyPr>
          <a:lstStyle/>
          <a:p>
            <a:r>
              <a:rPr lang="es-MX" sz="1100" b="1" dirty="0" smtClean="0">
                <a:solidFill>
                  <a:srgbClr val="FF0000"/>
                </a:solidFill>
              </a:rPr>
              <a:t>Origen:</a:t>
            </a:r>
          </a:p>
          <a:p>
            <a:r>
              <a:rPr lang="es-MX" sz="1100" dirty="0" smtClean="0">
                <a:solidFill>
                  <a:srgbClr val="FF0000"/>
                </a:solidFill>
              </a:rPr>
              <a:t>-Col. Labradores, Chimalhuacán</a:t>
            </a:r>
          </a:p>
          <a:p>
            <a:r>
              <a:rPr lang="es-MX" sz="1100" dirty="0" smtClean="0">
                <a:solidFill>
                  <a:srgbClr val="FF0000"/>
                </a:solidFill>
              </a:rPr>
              <a:t>-Sentido Chimalhuacán-Pantitlán</a:t>
            </a:r>
          </a:p>
          <a:p>
            <a:endParaRPr lang="es-MX" sz="1100" dirty="0">
              <a:solidFill>
                <a:srgbClr val="FF0000"/>
              </a:solidFill>
            </a:endParaRPr>
          </a:p>
        </p:txBody>
      </p:sp>
      <p:sp>
        <p:nvSpPr>
          <p:cNvPr id="13" name="12 CuadroTexto"/>
          <p:cNvSpPr txBox="1"/>
          <p:nvPr/>
        </p:nvSpPr>
        <p:spPr>
          <a:xfrm>
            <a:off x="1115616" y="4285545"/>
            <a:ext cx="1440160" cy="1015663"/>
          </a:xfrm>
          <a:prstGeom prst="rect">
            <a:avLst/>
          </a:prstGeom>
          <a:solidFill>
            <a:schemeClr val="bg1"/>
          </a:solidFill>
        </p:spPr>
        <p:txBody>
          <a:bodyPr wrap="square" rtlCol="0">
            <a:spAutoFit/>
          </a:bodyPr>
          <a:lstStyle/>
          <a:p>
            <a:r>
              <a:rPr lang="es-MX" sz="1200" b="1" dirty="0" smtClean="0">
                <a:solidFill>
                  <a:srgbClr val="0066FF"/>
                </a:solidFill>
              </a:rPr>
              <a:t>Destino</a:t>
            </a:r>
          </a:p>
          <a:p>
            <a:r>
              <a:rPr lang="es-MX" sz="1200" dirty="0" smtClean="0">
                <a:solidFill>
                  <a:srgbClr val="0066FF"/>
                </a:solidFill>
              </a:rPr>
              <a:t>-Col. Aviación Civil</a:t>
            </a:r>
          </a:p>
          <a:p>
            <a:r>
              <a:rPr lang="es-MX" sz="1200" dirty="0" smtClean="0">
                <a:solidFill>
                  <a:srgbClr val="0066FF"/>
                </a:solidFill>
              </a:rPr>
              <a:t>-</a:t>
            </a:r>
            <a:r>
              <a:rPr lang="es-MX" sz="1200" dirty="0" err="1" smtClean="0">
                <a:solidFill>
                  <a:srgbClr val="0066FF"/>
                </a:solidFill>
              </a:rPr>
              <a:t>Sentido:Pantitlán-Chimalhuacán</a:t>
            </a:r>
            <a:endParaRPr lang="es-MX" sz="1200" dirty="0" smtClean="0">
              <a:solidFill>
                <a:srgbClr val="0066FF"/>
              </a:solidFill>
            </a:endParaRPr>
          </a:p>
          <a:p>
            <a:endParaRPr lang="es-MX" sz="1200" dirty="0">
              <a:solidFill>
                <a:srgbClr val="0066FF"/>
              </a:solidFill>
            </a:endParaRPr>
          </a:p>
        </p:txBody>
      </p:sp>
      <p:sp>
        <p:nvSpPr>
          <p:cNvPr id="14" name="13 Rectángulo"/>
          <p:cNvSpPr/>
          <p:nvPr/>
        </p:nvSpPr>
        <p:spPr>
          <a:xfrm>
            <a:off x="5724128" y="5229200"/>
            <a:ext cx="2952328" cy="923330"/>
          </a:xfrm>
          <a:prstGeom prst="rect">
            <a:avLst/>
          </a:prstGeom>
        </p:spPr>
        <p:txBody>
          <a:bodyPr wrap="square">
            <a:spAutoFit/>
          </a:bodyPr>
          <a:lstStyle/>
          <a:p>
            <a:pPr algn="just"/>
            <a:r>
              <a:rPr lang="es-MX" dirty="0" smtClean="0">
                <a:solidFill>
                  <a:srgbClr val="000000"/>
                </a:solidFill>
                <a:latin typeface="Calibri (Cuerpo)"/>
              </a:rPr>
              <a:t>Una propuesta para la clave sería:</a:t>
            </a:r>
            <a:endParaRPr lang="es-MX" b="1" dirty="0" smtClean="0">
              <a:solidFill>
                <a:srgbClr val="000000"/>
              </a:solidFill>
              <a:latin typeface="Calibri (Cuerpo)"/>
            </a:endParaRPr>
          </a:p>
          <a:p>
            <a:pPr algn="just"/>
            <a:r>
              <a:rPr lang="es-MX" b="1" dirty="0" smtClean="0">
                <a:solidFill>
                  <a:srgbClr val="000000"/>
                </a:solidFill>
                <a:latin typeface="Calibri (Cuerpo)"/>
              </a:rPr>
              <a:t>01_01_0102</a:t>
            </a:r>
          </a:p>
        </p:txBody>
      </p:sp>
    </p:spTree>
    <p:extLst>
      <p:ext uri="{BB962C8B-B14F-4D97-AF65-F5344CB8AC3E}">
        <p14:creationId xmlns:p14="http://schemas.microsoft.com/office/powerpoint/2010/main" val="4371526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de imagenes palomi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424" y="1926704"/>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Verificación de recorrido</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07504" y="1556792"/>
            <a:ext cx="8856984" cy="369332"/>
          </a:xfrm>
          <a:prstGeom prst="rect">
            <a:avLst/>
          </a:prstGeom>
        </p:spPr>
        <p:txBody>
          <a:bodyPr wrap="square">
            <a:spAutoFit/>
          </a:bodyPr>
          <a:lstStyle/>
          <a:p>
            <a:pPr algn="just"/>
            <a:r>
              <a:rPr lang="es-MX" b="1" dirty="0" smtClean="0">
                <a:solidFill>
                  <a:srgbClr val="000000"/>
                </a:solidFill>
                <a:latin typeface="Calibri (Cuerpo)"/>
              </a:rPr>
              <a:t>El estudio de verificación de recorrido (VR) permite:</a:t>
            </a:r>
          </a:p>
        </p:txBody>
      </p:sp>
      <p:sp>
        <p:nvSpPr>
          <p:cNvPr id="8" name="7 Rectángulo"/>
          <p:cNvSpPr/>
          <p:nvPr/>
        </p:nvSpPr>
        <p:spPr>
          <a:xfrm>
            <a:off x="251520" y="2204864"/>
            <a:ext cx="8856984" cy="369332"/>
          </a:xfrm>
          <a:prstGeom prst="rect">
            <a:avLst/>
          </a:prstGeom>
        </p:spPr>
        <p:txBody>
          <a:bodyPr wrap="square">
            <a:spAutoFit/>
          </a:bodyPr>
          <a:lstStyle/>
          <a:p>
            <a:pPr marL="285750" indent="-285750" algn="just">
              <a:buFont typeface="Wingdings" panose="05000000000000000000" pitchFamily="2" charset="2"/>
              <a:buChar char="Ø"/>
            </a:pPr>
            <a:r>
              <a:rPr lang="es-MX" b="1" dirty="0" smtClean="0">
                <a:solidFill>
                  <a:srgbClr val="000000"/>
                </a:solidFill>
                <a:latin typeface="Calibri (Cuerpo)"/>
              </a:rPr>
              <a:t>Validar la información</a:t>
            </a:r>
          </a:p>
        </p:txBody>
      </p:sp>
      <p:sp>
        <p:nvSpPr>
          <p:cNvPr id="11" name="10 Rectángulo"/>
          <p:cNvSpPr/>
          <p:nvPr/>
        </p:nvSpPr>
        <p:spPr>
          <a:xfrm>
            <a:off x="4283968" y="2974560"/>
            <a:ext cx="4140968" cy="369332"/>
          </a:xfrm>
          <a:prstGeom prst="rect">
            <a:avLst/>
          </a:prstGeom>
        </p:spPr>
        <p:txBody>
          <a:bodyPr wrap="square">
            <a:spAutoFit/>
          </a:bodyPr>
          <a:lstStyle/>
          <a:p>
            <a:pPr marL="285750" indent="-285750" algn="just">
              <a:buFont typeface="Wingdings" panose="05000000000000000000" pitchFamily="2" charset="2"/>
              <a:buChar char="Ø"/>
            </a:pPr>
            <a:r>
              <a:rPr lang="es-MX" b="1" dirty="0" smtClean="0">
                <a:solidFill>
                  <a:srgbClr val="000000"/>
                </a:solidFill>
                <a:latin typeface="Calibri (Cuerpo)"/>
              </a:rPr>
              <a:t>Actualizar </a:t>
            </a:r>
          </a:p>
        </p:txBody>
      </p:sp>
      <p:pic>
        <p:nvPicPr>
          <p:cNvPr id="12"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2462" t="36110" r="15224" b="21111"/>
          <a:stretch/>
        </p:blipFill>
        <p:spPr bwMode="auto">
          <a:xfrm>
            <a:off x="266472" y="4725144"/>
            <a:ext cx="4007493" cy="1843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Resultado de imagen de imagenes calendario caricatu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8388" y="2574196"/>
            <a:ext cx="3294607" cy="1987746"/>
          </a:xfrm>
          <a:prstGeom prst="rect">
            <a:avLst/>
          </a:prstGeom>
          <a:noFill/>
          <a:extLst>
            <a:ext uri="{909E8E84-426E-40DD-AFC4-6F175D3DCCD1}">
              <a14:hiddenFill xmlns:a14="http://schemas.microsoft.com/office/drawing/2010/main">
                <a:solidFill>
                  <a:srgbClr val="FFFFFF"/>
                </a:solidFill>
              </a14:hiddenFill>
            </a:ext>
          </a:extLst>
        </p:spPr>
      </p:pic>
      <p:sp>
        <p:nvSpPr>
          <p:cNvPr id="14" name="13 Rectángulo"/>
          <p:cNvSpPr/>
          <p:nvPr/>
        </p:nvSpPr>
        <p:spPr>
          <a:xfrm>
            <a:off x="4355976" y="5526524"/>
            <a:ext cx="4140968" cy="369332"/>
          </a:xfrm>
          <a:prstGeom prst="rect">
            <a:avLst/>
          </a:prstGeom>
        </p:spPr>
        <p:txBody>
          <a:bodyPr wrap="square">
            <a:spAutoFit/>
          </a:bodyPr>
          <a:lstStyle/>
          <a:p>
            <a:pPr marL="285750" indent="-285750" algn="just">
              <a:buFont typeface="Wingdings" panose="05000000000000000000" pitchFamily="2" charset="2"/>
              <a:buChar char="Ø"/>
            </a:pPr>
            <a:r>
              <a:rPr lang="es-MX" b="1" dirty="0" smtClean="0">
                <a:solidFill>
                  <a:srgbClr val="000000"/>
                </a:solidFill>
                <a:latin typeface="Calibri (Cuerpo)"/>
              </a:rPr>
              <a:t>Identificar derroteros</a:t>
            </a:r>
          </a:p>
        </p:txBody>
      </p:sp>
    </p:spTree>
    <p:extLst>
      <p:ext uri="{BB962C8B-B14F-4D97-AF65-F5344CB8AC3E}">
        <p14:creationId xmlns:p14="http://schemas.microsoft.com/office/powerpoint/2010/main" val="15552912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Verificación de recorrido</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07504" y="1556792"/>
            <a:ext cx="8856984" cy="369332"/>
          </a:xfrm>
          <a:prstGeom prst="rect">
            <a:avLst/>
          </a:prstGeom>
        </p:spPr>
        <p:txBody>
          <a:bodyPr wrap="square">
            <a:spAutoFit/>
          </a:bodyPr>
          <a:lstStyle/>
          <a:p>
            <a:pPr algn="just"/>
            <a:r>
              <a:rPr lang="es-MX" b="1" dirty="0" smtClean="0">
                <a:solidFill>
                  <a:srgbClr val="000000"/>
                </a:solidFill>
                <a:latin typeface="Calibri (Cuerpo)"/>
              </a:rPr>
              <a:t>Un ejemplo para la verificación del recorrido: sentido 1</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811" t="27844" r="23090" b="17051"/>
          <a:stretch/>
        </p:blipFill>
        <p:spPr bwMode="auto">
          <a:xfrm>
            <a:off x="683567" y="2060848"/>
            <a:ext cx="7524439"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65008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Verificación de recorrido</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07504" y="1556792"/>
            <a:ext cx="8856984" cy="369332"/>
          </a:xfrm>
          <a:prstGeom prst="rect">
            <a:avLst/>
          </a:prstGeom>
        </p:spPr>
        <p:txBody>
          <a:bodyPr wrap="square">
            <a:spAutoFit/>
          </a:bodyPr>
          <a:lstStyle/>
          <a:p>
            <a:pPr algn="just"/>
            <a:r>
              <a:rPr lang="es-MX" b="1" dirty="0" smtClean="0">
                <a:solidFill>
                  <a:srgbClr val="000000"/>
                </a:solidFill>
                <a:latin typeface="Calibri (Cuerpo)"/>
              </a:rPr>
              <a:t>Un ejemplo para la verificación del recorrido: sentido 2</a:t>
            </a: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866" t="28259" r="23359" b="21990"/>
          <a:stretch/>
        </p:blipFill>
        <p:spPr bwMode="auto">
          <a:xfrm>
            <a:off x="323528" y="1924461"/>
            <a:ext cx="8496944" cy="452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74166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Resultado de la verificación del trazo de rutas</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07504" y="1556792"/>
            <a:ext cx="6912768" cy="2949525"/>
          </a:xfrm>
          <a:prstGeom prst="rect">
            <a:avLst/>
          </a:prstGeom>
        </p:spPr>
        <p:txBody>
          <a:bodyPr wrap="square">
            <a:spAutoFit/>
          </a:bodyPr>
          <a:lstStyle/>
          <a:p>
            <a:pPr marL="285750" indent="-285750" algn="just">
              <a:lnSpc>
                <a:spcPct val="150000"/>
              </a:lnSpc>
              <a:buFont typeface="Wingdings" panose="05000000000000000000" pitchFamily="2" charset="2"/>
              <a:buChar char="§"/>
            </a:pPr>
            <a:r>
              <a:rPr lang="es-MX" dirty="0" smtClean="0">
                <a:solidFill>
                  <a:srgbClr val="000000"/>
                </a:solidFill>
                <a:latin typeface="Calibri (Cuerpo)"/>
              </a:rPr>
              <a:t>Forma de la red de transporte público</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Zonas origen-destino de rutas</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Conectividad de rutas, modos</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Longitud de la red</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Traslape de rutas</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Identificación preliminar de corredores de transporte público</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Una idea preliminar de las líneas de deseo</a:t>
            </a:r>
          </a:p>
        </p:txBody>
      </p:sp>
    </p:spTree>
    <p:extLst>
      <p:ext uri="{BB962C8B-B14F-4D97-AF65-F5344CB8AC3E}">
        <p14:creationId xmlns:p14="http://schemas.microsoft.com/office/powerpoint/2010/main" val="433719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0999" y="1628800"/>
            <a:ext cx="8407893" cy="5112568"/>
          </a:xfrm>
        </p:spPr>
        <p:txBody>
          <a:bodyPr>
            <a:noAutofit/>
          </a:bodyPr>
          <a:lstStyle/>
          <a:p>
            <a:pPr marL="45720" indent="0" algn="just">
              <a:buClrTx/>
              <a:buNone/>
            </a:pPr>
            <a:r>
              <a:rPr lang="es-MX" sz="1600" b="1" dirty="0" smtClean="0">
                <a:solidFill>
                  <a:srgbClr val="000000"/>
                </a:solidFill>
                <a:latin typeface="Calibri (Cuerpo)"/>
                <a:cs typeface="Arial" panose="020B0604020202020204" pitchFamily="34" charset="0"/>
              </a:rPr>
              <a:t>BIBLIOGRAFÍA</a:t>
            </a:r>
            <a:endParaRPr lang="es-MX" sz="1100" b="1" dirty="0" smtClean="0">
              <a:solidFill>
                <a:srgbClr val="000000"/>
              </a:solidFill>
              <a:latin typeface="Calibri (Cuerpo)"/>
              <a:cs typeface="Arial" panose="020B0604020202020204" pitchFamily="34" charset="0"/>
            </a:endParaRPr>
          </a:p>
          <a:p>
            <a:pPr marL="45720" indent="0" algn="just">
              <a:buClrTx/>
              <a:buNone/>
            </a:pPr>
            <a:r>
              <a:rPr lang="es-MX" sz="1400" b="1" dirty="0" smtClean="0">
                <a:solidFill>
                  <a:srgbClr val="000000"/>
                </a:solidFill>
                <a:latin typeface="Calibri (Cuerpo)"/>
                <a:cs typeface="Arial" panose="020B0604020202020204" pitchFamily="34" charset="0"/>
              </a:rPr>
              <a:t>BÁSICA</a:t>
            </a:r>
            <a:endParaRPr lang="es-MX" sz="1100" b="1" dirty="0" smtClean="0">
              <a:solidFill>
                <a:srgbClr val="000000"/>
              </a:solidFill>
              <a:latin typeface="Calibri (Cuerpo)"/>
              <a:cs typeface="Arial" panose="020B0604020202020204" pitchFamily="34" charset="0"/>
            </a:endParaRPr>
          </a:p>
          <a:p>
            <a:pPr lvl="0" algn="just">
              <a:buClrTx/>
            </a:pPr>
            <a:r>
              <a:rPr lang="en-US" sz="1100" dirty="0">
                <a:solidFill>
                  <a:srgbClr val="000000"/>
                </a:solidFill>
                <a:latin typeface="Calibri (Cuerpo)"/>
              </a:rPr>
              <a:t>Daniel </a:t>
            </a:r>
            <a:r>
              <a:rPr lang="en-US" sz="1100" dirty="0" err="1">
                <a:solidFill>
                  <a:srgbClr val="000000"/>
                </a:solidFill>
                <a:latin typeface="Calibri (Cuerpo)"/>
              </a:rPr>
              <a:t>Bongardt</a:t>
            </a:r>
            <a:r>
              <a:rPr lang="en-US" sz="1100" dirty="0">
                <a:solidFill>
                  <a:srgbClr val="000000"/>
                </a:solidFill>
                <a:latin typeface="Calibri (Cuerpo)"/>
              </a:rPr>
              <a:t>, Felix </a:t>
            </a:r>
            <a:r>
              <a:rPr lang="en-US" sz="1100" dirty="0" err="1">
                <a:solidFill>
                  <a:srgbClr val="000000"/>
                </a:solidFill>
                <a:latin typeface="Calibri (Cuerpo)"/>
              </a:rPr>
              <a:t>Creutzig</a:t>
            </a:r>
            <a:r>
              <a:rPr lang="en-US" sz="1100" dirty="0">
                <a:solidFill>
                  <a:srgbClr val="000000"/>
                </a:solidFill>
                <a:latin typeface="Calibri (Cuerpo)"/>
              </a:rPr>
              <a:t>. Transport planning for third world cities. Harry  </a:t>
            </a:r>
            <a:r>
              <a:rPr lang="en-US" sz="1100" dirty="0" err="1">
                <a:solidFill>
                  <a:srgbClr val="000000"/>
                </a:solidFill>
                <a:latin typeface="Calibri (Cuerpo)"/>
              </a:rPr>
              <a:t>Dimitriou</a:t>
            </a:r>
            <a:r>
              <a:rPr lang="en-US" sz="1100" dirty="0">
                <a:solidFill>
                  <a:srgbClr val="000000"/>
                </a:solidFill>
                <a:latin typeface="Calibri (Cuerpo)"/>
              </a:rPr>
              <a:t>. 2014</a:t>
            </a:r>
            <a:endParaRPr lang="es-MX" sz="1100" dirty="0">
              <a:solidFill>
                <a:srgbClr val="000000"/>
              </a:solidFill>
              <a:latin typeface="Calibri (Cuerpo)"/>
            </a:endParaRPr>
          </a:p>
          <a:p>
            <a:pPr lvl="0" algn="just">
              <a:buClrTx/>
            </a:pPr>
            <a:r>
              <a:rPr lang="es-MX" sz="1100" dirty="0" err="1">
                <a:solidFill>
                  <a:srgbClr val="000000"/>
                </a:solidFill>
                <a:latin typeface="Calibri (Cuerpo)"/>
              </a:rPr>
              <a:t>Andres</a:t>
            </a:r>
            <a:r>
              <a:rPr lang="es-MX" sz="1100" dirty="0">
                <a:solidFill>
                  <a:srgbClr val="000000"/>
                </a:solidFill>
                <a:latin typeface="Calibri (Cuerpo)"/>
              </a:rPr>
              <a:t> </a:t>
            </a:r>
            <a:r>
              <a:rPr lang="es-MX" sz="1100" dirty="0" err="1">
                <a:solidFill>
                  <a:srgbClr val="000000"/>
                </a:solidFill>
                <a:latin typeface="Calibri (Cuerpo)"/>
              </a:rPr>
              <a:t>Cue</a:t>
            </a:r>
            <a:r>
              <a:rPr lang="es-MX" sz="1100" dirty="0">
                <a:solidFill>
                  <a:srgbClr val="000000"/>
                </a:solidFill>
                <a:latin typeface="Calibri (Cuerpo)"/>
              </a:rPr>
              <a:t> Vega. Contabilidad de empresas de autotransporte. LIMUSA. 2010</a:t>
            </a:r>
          </a:p>
          <a:p>
            <a:pPr lvl="0" algn="just">
              <a:buClrTx/>
            </a:pPr>
            <a:r>
              <a:rPr lang="es-MX" sz="1100" dirty="0" err="1">
                <a:solidFill>
                  <a:srgbClr val="000000"/>
                </a:solidFill>
                <a:latin typeface="Calibri (Cuerpo)"/>
              </a:rPr>
              <a:t>Benjamin</a:t>
            </a:r>
            <a:r>
              <a:rPr lang="es-MX" sz="1100" dirty="0">
                <a:solidFill>
                  <a:srgbClr val="000000"/>
                </a:solidFill>
                <a:latin typeface="Calibri (Cuerpo)"/>
              </a:rPr>
              <a:t> </a:t>
            </a:r>
            <a:r>
              <a:rPr lang="es-MX" sz="1100" dirty="0" err="1">
                <a:solidFill>
                  <a:srgbClr val="000000"/>
                </a:solidFill>
                <a:latin typeface="Calibri (Cuerpo)"/>
              </a:rPr>
              <a:t>Cendredo</a:t>
            </a:r>
            <a:r>
              <a:rPr lang="es-MX" sz="1100" dirty="0">
                <a:solidFill>
                  <a:srgbClr val="000000"/>
                </a:solidFill>
                <a:latin typeface="Calibri (Cuerpo)"/>
              </a:rPr>
              <a:t> </a:t>
            </a:r>
            <a:r>
              <a:rPr lang="es-MX" sz="1100" dirty="0" err="1">
                <a:solidFill>
                  <a:srgbClr val="000000"/>
                </a:solidFill>
                <a:latin typeface="Calibri (Cuerpo)"/>
              </a:rPr>
              <a:t>Agenjo</a:t>
            </a:r>
            <a:r>
              <a:rPr lang="es-MX" sz="1100" dirty="0">
                <a:solidFill>
                  <a:srgbClr val="000000"/>
                </a:solidFill>
                <a:latin typeface="Calibri (Cuerpo)"/>
              </a:rPr>
              <a:t>. El transporte aspectos y tipología.  Grupo </a:t>
            </a:r>
            <a:r>
              <a:rPr lang="es-MX" sz="1100" dirty="0" err="1">
                <a:solidFill>
                  <a:srgbClr val="000000"/>
                </a:solidFill>
                <a:latin typeface="Calibri (Cuerpo)"/>
              </a:rPr>
              <a:t>Vanhri</a:t>
            </a:r>
            <a:r>
              <a:rPr lang="es-MX" sz="1100" dirty="0">
                <a:solidFill>
                  <a:srgbClr val="000000"/>
                </a:solidFill>
                <a:latin typeface="Calibri (Cuerpo)"/>
              </a:rPr>
              <a:t>. 2009</a:t>
            </a:r>
          </a:p>
          <a:p>
            <a:pPr lvl="0" algn="just">
              <a:buClrTx/>
            </a:pPr>
            <a:r>
              <a:rPr lang="es-MX" sz="1100" dirty="0">
                <a:solidFill>
                  <a:srgbClr val="000000"/>
                </a:solidFill>
                <a:latin typeface="Calibri (Cuerpo)"/>
              </a:rPr>
              <a:t>Coss Bu. Análisis y Evaluación de proyectos de inversión. LIMUSA 2008</a:t>
            </a:r>
          </a:p>
          <a:p>
            <a:pPr lvl="0" algn="just">
              <a:buClrTx/>
            </a:pPr>
            <a:r>
              <a:rPr lang="es-MX" sz="1100" dirty="0">
                <a:solidFill>
                  <a:srgbClr val="000000"/>
                </a:solidFill>
                <a:latin typeface="Calibri (Cuerpo)"/>
              </a:rPr>
              <a:t>Lina </a:t>
            </a:r>
            <a:r>
              <a:rPr lang="es-MX" sz="1100" dirty="0" err="1">
                <a:solidFill>
                  <a:srgbClr val="000000"/>
                </a:solidFill>
                <a:latin typeface="Calibri (Cuerpo)"/>
              </a:rPr>
              <a:t>Maria</a:t>
            </a:r>
            <a:r>
              <a:rPr lang="es-MX" sz="1100" dirty="0">
                <a:solidFill>
                  <a:srgbClr val="000000"/>
                </a:solidFill>
                <a:latin typeface="Calibri (Cuerpo)"/>
              </a:rPr>
              <a:t> </a:t>
            </a:r>
            <a:r>
              <a:rPr lang="es-MX" sz="1100" dirty="0" err="1">
                <a:solidFill>
                  <a:srgbClr val="000000"/>
                </a:solidFill>
                <a:latin typeface="Calibri (Cuerpo)"/>
              </a:rPr>
              <a:t>Echverri</a:t>
            </a:r>
            <a:r>
              <a:rPr lang="es-MX" sz="1100" dirty="0">
                <a:solidFill>
                  <a:srgbClr val="000000"/>
                </a:solidFill>
                <a:latin typeface="Calibri (Cuerpo)"/>
              </a:rPr>
              <a:t> Cañas. Marketing Práctico. Una visión estratégica de un plan de marketing. 2010</a:t>
            </a:r>
          </a:p>
          <a:p>
            <a:pPr lvl="0" algn="just">
              <a:buClrTx/>
            </a:pPr>
            <a:r>
              <a:rPr lang="es-MX" sz="1100" dirty="0">
                <a:solidFill>
                  <a:srgbClr val="000000"/>
                </a:solidFill>
                <a:latin typeface="Calibri (Cuerpo)"/>
              </a:rPr>
              <a:t>Barry Hutton. </a:t>
            </a:r>
            <a:r>
              <a:rPr lang="es-MX" sz="1100" dirty="0" err="1">
                <a:solidFill>
                  <a:srgbClr val="000000"/>
                </a:solidFill>
                <a:latin typeface="Calibri (Cuerpo)"/>
              </a:rPr>
              <a:t>Planning</a:t>
            </a:r>
            <a:r>
              <a:rPr lang="es-MX" sz="1100" dirty="0">
                <a:solidFill>
                  <a:srgbClr val="000000"/>
                </a:solidFill>
                <a:latin typeface="Calibri (Cuerpo)"/>
              </a:rPr>
              <a:t> </a:t>
            </a:r>
            <a:r>
              <a:rPr lang="es-MX" sz="1100" dirty="0" err="1">
                <a:solidFill>
                  <a:srgbClr val="000000"/>
                </a:solidFill>
                <a:latin typeface="Calibri (Cuerpo)"/>
              </a:rPr>
              <a:t>sustainable</a:t>
            </a:r>
            <a:r>
              <a:rPr lang="es-MX" sz="1100" dirty="0">
                <a:solidFill>
                  <a:srgbClr val="000000"/>
                </a:solidFill>
                <a:latin typeface="Calibri (Cuerpo)"/>
              </a:rPr>
              <a:t> </a:t>
            </a:r>
            <a:r>
              <a:rPr lang="es-MX" sz="1100" dirty="0" err="1">
                <a:solidFill>
                  <a:srgbClr val="000000"/>
                </a:solidFill>
                <a:latin typeface="Calibri (Cuerpo)"/>
              </a:rPr>
              <a:t>transport</a:t>
            </a:r>
            <a:r>
              <a:rPr lang="es-MX" sz="1100" dirty="0">
                <a:solidFill>
                  <a:srgbClr val="000000"/>
                </a:solidFill>
                <a:latin typeface="Calibri (Cuerpo)"/>
              </a:rPr>
              <a:t>. </a:t>
            </a:r>
            <a:r>
              <a:rPr lang="es-MX" sz="1100" dirty="0" err="1">
                <a:solidFill>
                  <a:srgbClr val="000000"/>
                </a:solidFill>
                <a:latin typeface="Calibri (Cuerpo)"/>
              </a:rPr>
              <a:t>Routledge</a:t>
            </a:r>
            <a:r>
              <a:rPr lang="es-MX" sz="1100" dirty="0">
                <a:solidFill>
                  <a:srgbClr val="000000"/>
                </a:solidFill>
                <a:latin typeface="Calibri (Cuerpo)"/>
              </a:rPr>
              <a:t>. 2013</a:t>
            </a:r>
          </a:p>
          <a:p>
            <a:pPr lvl="0" algn="just">
              <a:buClrTx/>
            </a:pPr>
            <a:r>
              <a:rPr lang="es-MX" sz="1100" dirty="0" err="1">
                <a:solidFill>
                  <a:srgbClr val="000000"/>
                </a:solidFill>
                <a:latin typeface="Calibri (Cuerpo)"/>
              </a:rPr>
              <a:t>Ortúzar</a:t>
            </a:r>
            <a:r>
              <a:rPr lang="es-MX" sz="1100" dirty="0">
                <a:solidFill>
                  <a:srgbClr val="000000"/>
                </a:solidFill>
                <a:latin typeface="Calibri (Cuerpo)"/>
              </a:rPr>
              <a:t>, Juan de Dios y </a:t>
            </a:r>
            <a:r>
              <a:rPr lang="es-MX" sz="1100" dirty="0" err="1">
                <a:solidFill>
                  <a:srgbClr val="000000"/>
                </a:solidFill>
                <a:latin typeface="Calibri (Cuerpo)"/>
              </a:rPr>
              <a:t>Willumsen</a:t>
            </a:r>
            <a:r>
              <a:rPr lang="es-MX" sz="1100" dirty="0">
                <a:solidFill>
                  <a:srgbClr val="000000"/>
                </a:solidFill>
                <a:latin typeface="Calibri (Cuerpo)"/>
              </a:rPr>
              <a:t>, Luis G. </a:t>
            </a:r>
            <a:r>
              <a:rPr lang="es-MX" sz="1100" dirty="0" err="1">
                <a:solidFill>
                  <a:srgbClr val="000000"/>
                </a:solidFill>
                <a:latin typeface="Calibri (Cuerpo)"/>
              </a:rPr>
              <a:t>Modelling</a:t>
            </a:r>
            <a:r>
              <a:rPr lang="es-MX" sz="1100" dirty="0">
                <a:solidFill>
                  <a:srgbClr val="000000"/>
                </a:solidFill>
                <a:latin typeface="Calibri (Cuerpo)"/>
              </a:rPr>
              <a:t> </a:t>
            </a:r>
            <a:r>
              <a:rPr lang="es-MX" sz="1100" dirty="0" err="1">
                <a:solidFill>
                  <a:srgbClr val="000000"/>
                </a:solidFill>
                <a:latin typeface="Calibri (Cuerpo)"/>
              </a:rPr>
              <a:t>Transport</a:t>
            </a:r>
            <a:r>
              <a:rPr lang="es-MX" sz="1100" dirty="0">
                <a:solidFill>
                  <a:srgbClr val="000000"/>
                </a:solidFill>
                <a:latin typeface="Calibri (Cuerpo)"/>
              </a:rPr>
              <a:t>, </a:t>
            </a:r>
            <a:r>
              <a:rPr lang="es-MX" sz="1100" dirty="0" err="1">
                <a:solidFill>
                  <a:srgbClr val="000000"/>
                </a:solidFill>
                <a:latin typeface="Calibri (Cuerpo)"/>
              </a:rPr>
              <a:t>Third</a:t>
            </a:r>
            <a:r>
              <a:rPr lang="es-MX" sz="1100" dirty="0">
                <a:solidFill>
                  <a:srgbClr val="000000"/>
                </a:solidFill>
                <a:latin typeface="Calibri (Cuerpo)"/>
              </a:rPr>
              <a:t> </a:t>
            </a:r>
            <a:r>
              <a:rPr lang="es-MX" sz="1100" dirty="0" err="1">
                <a:solidFill>
                  <a:srgbClr val="000000"/>
                </a:solidFill>
                <a:latin typeface="Calibri (Cuerpo)"/>
              </a:rPr>
              <a:t>edition</a:t>
            </a:r>
            <a:r>
              <a:rPr lang="es-MX" sz="1100" dirty="0">
                <a:solidFill>
                  <a:srgbClr val="000000"/>
                </a:solidFill>
                <a:latin typeface="Calibri (Cuerpo)"/>
              </a:rPr>
              <a:t>. </a:t>
            </a:r>
            <a:r>
              <a:rPr lang="es-MX" sz="1100" dirty="0" err="1">
                <a:solidFill>
                  <a:srgbClr val="000000"/>
                </a:solidFill>
                <a:latin typeface="Calibri (Cuerpo)"/>
              </a:rPr>
              <a:t>Jonh</a:t>
            </a:r>
            <a:r>
              <a:rPr lang="es-MX" sz="1100" dirty="0">
                <a:solidFill>
                  <a:srgbClr val="000000"/>
                </a:solidFill>
                <a:latin typeface="Calibri (Cuerpo)"/>
              </a:rPr>
              <a:t> </a:t>
            </a:r>
            <a:r>
              <a:rPr lang="es-MX" sz="1100" dirty="0" err="1">
                <a:solidFill>
                  <a:srgbClr val="000000"/>
                </a:solidFill>
                <a:latin typeface="Calibri (Cuerpo)"/>
              </a:rPr>
              <a:t>Wiley</a:t>
            </a:r>
            <a:r>
              <a:rPr lang="es-MX" sz="1100" dirty="0">
                <a:solidFill>
                  <a:srgbClr val="000000"/>
                </a:solidFill>
                <a:latin typeface="Calibri (Cuerpo)"/>
              </a:rPr>
              <a:t> &amp; Son. </a:t>
            </a:r>
            <a:r>
              <a:rPr lang="es-MX" sz="1100" dirty="0" err="1">
                <a:solidFill>
                  <a:srgbClr val="000000"/>
                </a:solidFill>
                <a:latin typeface="Calibri (Cuerpo)"/>
              </a:rPr>
              <a:t>England</a:t>
            </a:r>
            <a:r>
              <a:rPr lang="es-MX" sz="1100" dirty="0">
                <a:solidFill>
                  <a:srgbClr val="000000"/>
                </a:solidFill>
                <a:latin typeface="Calibri (Cuerpo)"/>
              </a:rPr>
              <a:t>, 2001</a:t>
            </a:r>
          </a:p>
          <a:p>
            <a:pPr lvl="0" algn="just">
              <a:buClrTx/>
            </a:pPr>
            <a:r>
              <a:rPr lang="es-MX" sz="1100" dirty="0">
                <a:solidFill>
                  <a:srgbClr val="000000"/>
                </a:solidFill>
                <a:latin typeface="Calibri (Cuerpo)"/>
              </a:rPr>
              <a:t>Jean Paul </a:t>
            </a:r>
            <a:r>
              <a:rPr lang="es-MX" sz="1100" dirty="0" err="1">
                <a:solidFill>
                  <a:srgbClr val="000000"/>
                </a:solidFill>
                <a:latin typeface="Calibri (Cuerpo)"/>
              </a:rPr>
              <a:t>Rodrigue</a:t>
            </a:r>
            <a:r>
              <a:rPr lang="es-MX" sz="1100" dirty="0">
                <a:solidFill>
                  <a:srgbClr val="000000"/>
                </a:solidFill>
                <a:latin typeface="Calibri (Cuerpo)"/>
              </a:rPr>
              <a:t> and Jon </a:t>
            </a:r>
            <a:r>
              <a:rPr lang="es-MX" sz="1100" dirty="0" err="1">
                <a:solidFill>
                  <a:srgbClr val="000000"/>
                </a:solidFill>
                <a:latin typeface="Calibri (Cuerpo)"/>
              </a:rPr>
              <a:t>Shan</a:t>
            </a:r>
            <a:r>
              <a:rPr lang="es-MX" sz="1100" dirty="0">
                <a:solidFill>
                  <a:srgbClr val="000000"/>
                </a:solidFill>
                <a:latin typeface="Calibri (Cuerpo)"/>
              </a:rPr>
              <a:t>. </a:t>
            </a:r>
            <a:r>
              <a:rPr lang="en-US" sz="1100" dirty="0">
                <a:solidFill>
                  <a:srgbClr val="000000"/>
                </a:solidFill>
                <a:latin typeface="Calibri (Cuerpo)"/>
              </a:rPr>
              <a:t>Transport studies. The SAGE </a:t>
            </a:r>
            <a:r>
              <a:rPr lang="en-US" sz="1100" dirty="0" smtClean="0">
                <a:solidFill>
                  <a:srgbClr val="000000"/>
                </a:solidFill>
                <a:latin typeface="Calibri (Cuerpo)"/>
              </a:rPr>
              <a:t>Handbook, </a:t>
            </a:r>
            <a:r>
              <a:rPr lang="en-US" sz="1100" dirty="0">
                <a:solidFill>
                  <a:srgbClr val="000000"/>
                </a:solidFill>
                <a:latin typeface="Calibri (Cuerpo)"/>
              </a:rPr>
              <a:t>2013</a:t>
            </a:r>
            <a:endParaRPr lang="es-MX" sz="1100" dirty="0">
              <a:solidFill>
                <a:srgbClr val="000000"/>
              </a:solidFill>
              <a:latin typeface="Calibri (Cuerpo)"/>
            </a:endParaRPr>
          </a:p>
          <a:p>
            <a:pPr algn="just">
              <a:buClrTx/>
            </a:pPr>
            <a:r>
              <a:rPr lang="es-MX" sz="1100" dirty="0">
                <a:solidFill>
                  <a:srgbClr val="000000"/>
                </a:solidFill>
                <a:latin typeface="Calibri (Cuerpo)"/>
              </a:rPr>
              <a:t>COMPLEMENTARIA</a:t>
            </a:r>
          </a:p>
          <a:p>
            <a:pPr marL="45720" lvl="0" indent="0" algn="just">
              <a:buClrTx/>
              <a:buNone/>
            </a:pPr>
            <a:endParaRPr lang="es-ES" sz="1100" b="1" dirty="0" smtClean="0">
              <a:solidFill>
                <a:srgbClr val="000000"/>
              </a:solidFill>
              <a:latin typeface="Calibri (Cuerpo)"/>
            </a:endParaRPr>
          </a:p>
          <a:p>
            <a:pPr marL="45720" lvl="0" indent="0" algn="just">
              <a:buClrTx/>
              <a:buNone/>
            </a:pPr>
            <a:r>
              <a:rPr lang="es-ES" sz="1400" b="1" dirty="0" smtClean="0">
                <a:solidFill>
                  <a:srgbClr val="000000"/>
                </a:solidFill>
                <a:latin typeface="Calibri (Cuerpo)"/>
              </a:rPr>
              <a:t>COMPLEMEMTARIA</a:t>
            </a:r>
            <a:endParaRPr lang="es-ES" sz="1100" b="1" dirty="0" smtClean="0">
              <a:solidFill>
                <a:srgbClr val="000000"/>
              </a:solidFill>
              <a:latin typeface="Calibri (Cuerpo)"/>
            </a:endParaRPr>
          </a:p>
          <a:p>
            <a:pPr lvl="0" algn="just">
              <a:buClrTx/>
            </a:pPr>
            <a:r>
              <a:rPr lang="es-ES" sz="1100" dirty="0" smtClean="0">
                <a:solidFill>
                  <a:srgbClr val="000000"/>
                </a:solidFill>
                <a:latin typeface="Calibri (Cuerpo)"/>
              </a:rPr>
              <a:t>Ángel </a:t>
            </a:r>
            <a:r>
              <a:rPr lang="es-ES" sz="1100" dirty="0">
                <a:solidFill>
                  <a:srgbClr val="000000"/>
                </a:solidFill>
                <a:latin typeface="Calibri (Cuerpo)"/>
              </a:rPr>
              <a:t>Molinero </a:t>
            </a:r>
            <a:r>
              <a:rPr lang="es-ES" sz="1100" dirty="0" err="1">
                <a:solidFill>
                  <a:srgbClr val="000000"/>
                </a:solidFill>
                <a:latin typeface="Calibri (Cuerpo)"/>
              </a:rPr>
              <a:t>Molinero</a:t>
            </a:r>
            <a:r>
              <a:rPr lang="es-ES" sz="1100" dirty="0">
                <a:solidFill>
                  <a:srgbClr val="000000"/>
                </a:solidFill>
                <a:latin typeface="Calibri (Cuerpo)"/>
              </a:rPr>
              <a:t>, Ignacio Sánchez Arellano. Transporte Público, Planeación, Diseño, Operación y Administración. 1996</a:t>
            </a:r>
            <a:endParaRPr lang="es-MX" sz="1100" dirty="0">
              <a:solidFill>
                <a:srgbClr val="000000"/>
              </a:solidFill>
              <a:latin typeface="Calibri (Cuerpo)"/>
            </a:endParaRPr>
          </a:p>
          <a:p>
            <a:pPr lvl="0" algn="just">
              <a:buClrTx/>
            </a:pPr>
            <a:r>
              <a:rPr lang="en-US" sz="1100" dirty="0" err="1">
                <a:solidFill>
                  <a:srgbClr val="000000"/>
                </a:solidFill>
                <a:latin typeface="Calibri (Cuerpo)"/>
              </a:rPr>
              <a:t>Easa</a:t>
            </a:r>
            <a:r>
              <a:rPr lang="en-US" sz="1100" dirty="0">
                <a:solidFill>
                  <a:srgbClr val="000000"/>
                </a:solidFill>
                <a:latin typeface="Calibri (Cuerpo)"/>
              </a:rPr>
              <a:t>, S. M., Traffic </a:t>
            </a:r>
            <a:r>
              <a:rPr lang="en-US" sz="1100" dirty="0" err="1">
                <a:solidFill>
                  <a:srgbClr val="000000"/>
                </a:solidFill>
                <a:latin typeface="Calibri (Cuerpo)"/>
              </a:rPr>
              <a:t>Asignment</a:t>
            </a:r>
            <a:r>
              <a:rPr lang="en-US" sz="1100" dirty="0">
                <a:solidFill>
                  <a:srgbClr val="000000"/>
                </a:solidFill>
                <a:latin typeface="Calibri (Cuerpo)"/>
              </a:rPr>
              <a:t> in Practice: Overview and Guidelines for Users, Journal of Transportation Engineering, 1991</a:t>
            </a:r>
            <a:endParaRPr lang="es-MX" sz="1100" dirty="0">
              <a:solidFill>
                <a:srgbClr val="000000"/>
              </a:solidFill>
              <a:latin typeface="Calibri (Cuerpo)"/>
            </a:endParaRPr>
          </a:p>
          <a:p>
            <a:pPr lvl="0" algn="just">
              <a:buClrTx/>
            </a:pPr>
            <a:r>
              <a:rPr lang="es-ES" sz="1100" dirty="0">
                <a:solidFill>
                  <a:srgbClr val="000000"/>
                </a:solidFill>
                <a:latin typeface="Calibri (Cuerpo)"/>
              </a:rPr>
              <a:t>Hutchinson, B.G. Principios de Planeamiento dos Sistemas de Transporte Urbano. Rio de Janeiro, l979.</a:t>
            </a:r>
            <a:endParaRPr lang="es-MX" sz="1100" dirty="0">
              <a:solidFill>
                <a:srgbClr val="000000"/>
              </a:solidFill>
              <a:latin typeface="Calibri (Cuerpo)"/>
            </a:endParaRPr>
          </a:p>
          <a:p>
            <a:pPr lvl="0" algn="just">
              <a:buClrTx/>
            </a:pPr>
            <a:r>
              <a:rPr lang="en-US" sz="1100" dirty="0" err="1">
                <a:solidFill>
                  <a:srgbClr val="000000"/>
                </a:solidFill>
                <a:latin typeface="Calibri (Cuerpo)"/>
              </a:rPr>
              <a:t>Kanafani</a:t>
            </a:r>
            <a:r>
              <a:rPr lang="en-US" sz="1100" dirty="0">
                <a:solidFill>
                  <a:srgbClr val="000000"/>
                </a:solidFill>
                <a:latin typeface="Calibri (Cuerpo)"/>
              </a:rPr>
              <a:t>, A. Transportation Demand Analysis. </a:t>
            </a:r>
            <a:r>
              <a:rPr lang="es-ES" sz="1100" dirty="0">
                <a:solidFill>
                  <a:srgbClr val="000000"/>
                </a:solidFill>
                <a:latin typeface="Calibri (Cuerpo)"/>
              </a:rPr>
              <a:t>Nova York, </a:t>
            </a:r>
            <a:r>
              <a:rPr lang="es-ES" sz="1100" dirty="0" err="1">
                <a:solidFill>
                  <a:srgbClr val="000000"/>
                </a:solidFill>
                <a:latin typeface="Calibri (Cuerpo)"/>
              </a:rPr>
              <a:t>MacGraw</a:t>
            </a:r>
            <a:r>
              <a:rPr lang="es-ES" sz="1100" dirty="0">
                <a:solidFill>
                  <a:srgbClr val="000000"/>
                </a:solidFill>
                <a:latin typeface="Calibri (Cuerpo)"/>
              </a:rPr>
              <a:t>-Hill, l983.</a:t>
            </a:r>
            <a:endParaRPr lang="es-MX" sz="1100" dirty="0">
              <a:solidFill>
                <a:srgbClr val="000000"/>
              </a:solidFill>
              <a:latin typeface="Calibri (Cuerpo)"/>
            </a:endParaRPr>
          </a:p>
          <a:p>
            <a:pPr lvl="0" algn="just">
              <a:buClrTx/>
            </a:pPr>
            <a:r>
              <a:rPr lang="en-US" sz="1100" dirty="0" err="1">
                <a:solidFill>
                  <a:srgbClr val="000000"/>
                </a:solidFill>
                <a:latin typeface="Calibri (Cuerpo)"/>
              </a:rPr>
              <a:t>Willumsen</a:t>
            </a:r>
            <a:r>
              <a:rPr lang="en-US" sz="1100" dirty="0">
                <a:solidFill>
                  <a:srgbClr val="000000"/>
                </a:solidFill>
                <a:latin typeface="Calibri (Cuerpo)"/>
              </a:rPr>
              <a:t>, L. G. Simplified Transport Models Based on Traffic Counts. Transportation, Vol. 10, pp.257-278, l981.</a:t>
            </a:r>
            <a:endParaRPr lang="es-MX" sz="1100" dirty="0">
              <a:solidFill>
                <a:srgbClr val="000000"/>
              </a:solidFill>
              <a:latin typeface="Calibri (Cuerpo)"/>
            </a:endParaRPr>
          </a:p>
          <a:p>
            <a:pPr lvl="0" algn="just">
              <a:buClrTx/>
            </a:pPr>
            <a:r>
              <a:rPr lang="en-US" sz="1100" dirty="0">
                <a:solidFill>
                  <a:srgbClr val="000000"/>
                </a:solidFill>
                <a:latin typeface="Calibri (Cuerpo)"/>
              </a:rPr>
              <a:t>Wilson, A.G. Entropy in Urban and Regional Modelling. </a:t>
            </a:r>
            <a:r>
              <a:rPr lang="en-US" sz="1100" dirty="0" err="1" smtClean="0">
                <a:solidFill>
                  <a:srgbClr val="000000"/>
                </a:solidFill>
                <a:latin typeface="Calibri (Cuerpo)"/>
              </a:rPr>
              <a:t>Londres</a:t>
            </a:r>
            <a:r>
              <a:rPr lang="en-US" sz="1100" dirty="0" smtClean="0">
                <a:solidFill>
                  <a:srgbClr val="000000"/>
                </a:solidFill>
                <a:latin typeface="Calibri (Cuerpo)"/>
              </a:rPr>
              <a:t>, </a:t>
            </a:r>
            <a:r>
              <a:rPr lang="en-US" sz="1100" dirty="0">
                <a:solidFill>
                  <a:srgbClr val="000000"/>
                </a:solidFill>
                <a:latin typeface="Calibri (Cuerpo)"/>
              </a:rPr>
              <a:t>l970</a:t>
            </a:r>
            <a:r>
              <a:rPr lang="en-US" sz="1100" dirty="0" smtClean="0">
                <a:solidFill>
                  <a:srgbClr val="000000"/>
                </a:solidFill>
                <a:latin typeface="Calibri (Cuerpo)"/>
              </a:rPr>
              <a:t>.</a:t>
            </a:r>
            <a:endParaRPr lang="es-MX" sz="1100" dirty="0">
              <a:solidFill>
                <a:srgbClr val="000000"/>
              </a:solidFill>
              <a:latin typeface="Calibri (Cuerpo)"/>
            </a:endParaRPr>
          </a:p>
        </p:txBody>
      </p:sp>
    </p:spTree>
    <p:extLst>
      <p:ext uri="{BB962C8B-B14F-4D97-AF65-F5344CB8AC3E}">
        <p14:creationId xmlns:p14="http://schemas.microsoft.com/office/powerpoint/2010/main" val="24232000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Identificación de paradas</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07504" y="1556792"/>
            <a:ext cx="8856984" cy="2949525"/>
          </a:xfrm>
          <a:prstGeom prst="rect">
            <a:avLst/>
          </a:prstGeom>
        </p:spPr>
        <p:txBody>
          <a:bodyPr wrap="square">
            <a:spAutoFit/>
          </a:bodyPr>
          <a:lstStyle/>
          <a:p>
            <a:pPr marL="285750" indent="-285750" algn="just">
              <a:lnSpc>
                <a:spcPct val="150000"/>
              </a:lnSpc>
              <a:buFont typeface="Wingdings" panose="05000000000000000000" pitchFamily="2" charset="2"/>
              <a:buChar char="§"/>
            </a:pPr>
            <a:r>
              <a:rPr lang="es-MX" dirty="0" smtClean="0">
                <a:solidFill>
                  <a:srgbClr val="000000"/>
                </a:solidFill>
                <a:latin typeface="Calibri (Cuerpo)"/>
              </a:rPr>
              <a:t>El estudio permite conocer los puntos donde los usuarios utilizan la ruta de transporte público. </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Generalmente el uso de parada proporcionan información del OD del viaje.</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Identificar las paradas permite ligar los tramos en que la ruta tiene mayor y menor uso (cantidad de usuarios).</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Las paradas de las rutas están ligadas a puntos singulares o </a:t>
            </a:r>
            <a:r>
              <a:rPr lang="es-MX" dirty="0" err="1" smtClean="0">
                <a:solidFill>
                  <a:srgbClr val="000000"/>
                </a:solidFill>
                <a:latin typeface="Calibri (Cuerpo)"/>
              </a:rPr>
              <a:t>atractores</a:t>
            </a:r>
            <a:r>
              <a:rPr lang="es-MX" dirty="0">
                <a:solidFill>
                  <a:srgbClr val="000000"/>
                </a:solidFill>
                <a:latin typeface="Calibri (Cuerpo)"/>
              </a:rPr>
              <a:t>.</a:t>
            </a:r>
            <a:endParaRPr lang="es-MX" dirty="0" smtClean="0">
              <a:solidFill>
                <a:srgbClr val="000000"/>
              </a:solidFill>
              <a:latin typeface="Calibri (Cuerpo)"/>
            </a:endParaRPr>
          </a:p>
          <a:p>
            <a:pPr algn="just">
              <a:lnSpc>
                <a:spcPct val="150000"/>
              </a:lnSpc>
            </a:pPr>
            <a:endParaRPr lang="es-MX" dirty="0" smtClean="0">
              <a:solidFill>
                <a:srgbClr val="000000"/>
              </a:solidFill>
              <a:latin typeface="Calibri (Cuerpo)"/>
            </a:endParaRPr>
          </a:p>
        </p:txBody>
      </p:sp>
    </p:spTree>
    <p:extLst>
      <p:ext uri="{BB962C8B-B14F-4D97-AF65-F5344CB8AC3E}">
        <p14:creationId xmlns:p14="http://schemas.microsoft.com/office/powerpoint/2010/main" val="6054332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Identificación de paradas</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07504" y="1556792"/>
            <a:ext cx="8856984" cy="3139321"/>
          </a:xfrm>
          <a:prstGeom prst="rect">
            <a:avLst/>
          </a:prstGeom>
        </p:spPr>
        <p:txBody>
          <a:bodyPr wrap="square">
            <a:spAutoFit/>
          </a:bodyPr>
          <a:lstStyle/>
          <a:p>
            <a:pPr marL="285750" indent="-285750" algn="just">
              <a:buFont typeface="Wingdings" panose="05000000000000000000" pitchFamily="2" charset="2"/>
              <a:buChar char="§"/>
            </a:pPr>
            <a:r>
              <a:rPr lang="es-MX" dirty="0" smtClean="0">
                <a:solidFill>
                  <a:srgbClr val="000000"/>
                </a:solidFill>
                <a:latin typeface="Calibri (Cuerpo)"/>
              </a:rPr>
              <a:t>¿Qué sucede si en la ruta se tiene estaciones o paradas están bien establecidas?</a:t>
            </a:r>
          </a:p>
          <a:p>
            <a:pPr marL="285750" indent="-285750" algn="just">
              <a:buFont typeface="Wingdings" panose="05000000000000000000" pitchFamily="2" charset="2"/>
              <a:buChar char="§"/>
            </a:pPr>
            <a:endParaRPr lang="es-MX" dirty="0" smtClean="0">
              <a:solidFill>
                <a:srgbClr val="000000"/>
              </a:solidFill>
              <a:latin typeface="Calibri (Cuerpo)"/>
            </a:endParaRPr>
          </a:p>
          <a:p>
            <a:pPr marL="285750" indent="-285750" algn="just">
              <a:buFont typeface="Wingdings" panose="05000000000000000000" pitchFamily="2" charset="2"/>
              <a:buChar char="§"/>
            </a:pPr>
            <a:r>
              <a:rPr lang="es-MX" dirty="0" smtClean="0">
                <a:solidFill>
                  <a:srgbClr val="000000"/>
                </a:solidFill>
                <a:latin typeface="Calibri (Cuerpo)"/>
              </a:rPr>
              <a:t>¿Si el conductor de la unidad sube y baja pasaje de la unidad a cada esquina por donde pasa la ruta?</a:t>
            </a:r>
          </a:p>
          <a:p>
            <a:pPr marL="285750" indent="-285750" algn="just">
              <a:buFont typeface="Wingdings" panose="05000000000000000000" pitchFamily="2" charset="2"/>
              <a:buChar char="§"/>
            </a:pPr>
            <a:endParaRPr lang="es-MX" dirty="0" smtClean="0">
              <a:solidFill>
                <a:srgbClr val="000000"/>
              </a:solidFill>
              <a:latin typeface="Calibri (Cuerpo)"/>
            </a:endParaRPr>
          </a:p>
          <a:p>
            <a:pPr marL="285750" indent="-285750" algn="just">
              <a:buFont typeface="Wingdings" panose="05000000000000000000" pitchFamily="2" charset="2"/>
              <a:buChar char="§"/>
            </a:pPr>
            <a:r>
              <a:rPr lang="es-MX" dirty="0" smtClean="0">
                <a:solidFill>
                  <a:srgbClr val="000000"/>
                </a:solidFill>
                <a:latin typeface="Calibri (Cuerpo)"/>
              </a:rPr>
              <a:t>¿Cuántas paradas debe/tiene una ruta?</a:t>
            </a:r>
          </a:p>
          <a:p>
            <a:pPr marL="285750" indent="-285750" algn="just">
              <a:buFont typeface="Wingdings" panose="05000000000000000000" pitchFamily="2" charset="2"/>
              <a:buChar char="§"/>
            </a:pPr>
            <a:endParaRPr lang="es-MX" dirty="0" smtClean="0">
              <a:solidFill>
                <a:srgbClr val="000000"/>
              </a:solidFill>
              <a:latin typeface="Calibri (Cuerpo)"/>
            </a:endParaRPr>
          </a:p>
          <a:p>
            <a:pPr marL="285750" indent="-285750" algn="just">
              <a:buFont typeface="Wingdings" panose="05000000000000000000" pitchFamily="2" charset="2"/>
              <a:buChar char="§"/>
            </a:pPr>
            <a:r>
              <a:rPr lang="es-MX" dirty="0" smtClean="0">
                <a:solidFill>
                  <a:srgbClr val="000000"/>
                </a:solidFill>
                <a:latin typeface="Calibri (Cuerpo)"/>
              </a:rPr>
              <a:t>¿Una ruta tiene las mismas rutas en el derrotero 1 que en el derrotero 2?</a:t>
            </a:r>
          </a:p>
          <a:p>
            <a:pPr marL="285750" indent="-285750" algn="just">
              <a:buFont typeface="Wingdings" panose="05000000000000000000" pitchFamily="2" charset="2"/>
              <a:buChar char="§"/>
            </a:pPr>
            <a:endParaRPr lang="es-MX" dirty="0" smtClean="0">
              <a:solidFill>
                <a:srgbClr val="000000"/>
              </a:solidFill>
              <a:latin typeface="Calibri (Cuerpo)"/>
            </a:endParaRPr>
          </a:p>
          <a:p>
            <a:pPr marL="285750" indent="-285750" algn="just">
              <a:buFont typeface="Wingdings" panose="05000000000000000000" pitchFamily="2" charset="2"/>
              <a:buChar char="§"/>
            </a:pPr>
            <a:r>
              <a:rPr lang="es-MX" dirty="0" smtClean="0">
                <a:solidFill>
                  <a:srgbClr val="000000"/>
                </a:solidFill>
                <a:latin typeface="Calibri (Cuerpo)"/>
              </a:rPr>
              <a:t>¿Qué información puede obtener de la parada?</a:t>
            </a:r>
          </a:p>
          <a:p>
            <a:pPr algn="just"/>
            <a:endParaRPr lang="es-MX" dirty="0" smtClean="0">
              <a:solidFill>
                <a:srgbClr val="000000"/>
              </a:solidFill>
              <a:latin typeface="Calibri (Cuerpo)"/>
            </a:endParaRPr>
          </a:p>
        </p:txBody>
      </p:sp>
    </p:spTree>
    <p:extLst>
      <p:ext uri="{BB962C8B-B14F-4D97-AF65-F5344CB8AC3E}">
        <p14:creationId xmlns:p14="http://schemas.microsoft.com/office/powerpoint/2010/main" val="33520386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Verificación de recorrido (VR)</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07504" y="1706026"/>
            <a:ext cx="8856984" cy="5016758"/>
          </a:xfrm>
          <a:prstGeom prst="rect">
            <a:avLst/>
          </a:prstGeom>
        </p:spPr>
        <p:txBody>
          <a:bodyPr wrap="square">
            <a:spAutoFit/>
          </a:bodyPr>
          <a:lstStyle/>
          <a:p>
            <a:pPr algn="just"/>
            <a:r>
              <a:rPr lang="es-MX" sz="1600" b="1" dirty="0" smtClean="0">
                <a:solidFill>
                  <a:srgbClr val="000000"/>
                </a:solidFill>
                <a:latin typeface="Calibri (Cuerpo)"/>
              </a:rPr>
              <a:t>Verificación de recorrido</a:t>
            </a:r>
            <a:r>
              <a:rPr lang="es-MX" sz="1600" dirty="0" smtClean="0">
                <a:solidFill>
                  <a:srgbClr val="000000"/>
                </a:solidFill>
                <a:latin typeface="Calibri (Cuerpo)"/>
              </a:rPr>
              <a:t>. Revisión en campo de los derroteros de la ruta seleccionada, para constatar la trayectoria de la ruta</a:t>
            </a:r>
          </a:p>
          <a:p>
            <a:pPr algn="just"/>
            <a:r>
              <a:rPr lang="es-MX" sz="1600" dirty="0">
                <a:solidFill>
                  <a:srgbClr val="000000"/>
                </a:solidFill>
                <a:latin typeface="Calibri (Cuerpo)"/>
              </a:rPr>
              <a:t> </a:t>
            </a:r>
            <a:r>
              <a:rPr lang="es-MX" sz="1600" dirty="0" smtClean="0">
                <a:solidFill>
                  <a:srgbClr val="000000"/>
                </a:solidFill>
                <a:latin typeface="Calibri (Cuerpo)"/>
              </a:rPr>
              <a:t>     Para realizar esta actividad se recomienda l siguiente:</a:t>
            </a:r>
          </a:p>
          <a:p>
            <a:pPr lvl="1" algn="just"/>
            <a:r>
              <a:rPr lang="es-MX" sz="1600" dirty="0">
                <a:solidFill>
                  <a:srgbClr val="000000"/>
                </a:solidFill>
                <a:latin typeface="Calibri (Cuerpo)"/>
              </a:rPr>
              <a:t>4</a:t>
            </a:r>
            <a:r>
              <a:rPr lang="es-MX" sz="1600" dirty="0" smtClean="0">
                <a:solidFill>
                  <a:srgbClr val="000000"/>
                </a:solidFill>
                <a:latin typeface="Calibri (Cuerpo)"/>
              </a:rPr>
              <a:t>.1 Identificar los elementos necesarios obtener en campo, tanto de la ruta como aquellos para verificar el recorrido. Diseñar dos formatos, uno por sentido; para el diseño considerar lo visto en clase.</a:t>
            </a:r>
          </a:p>
          <a:p>
            <a:pPr lvl="1" algn="just"/>
            <a:r>
              <a:rPr lang="es-MX" sz="1600" dirty="0" smtClean="0">
                <a:solidFill>
                  <a:srgbClr val="000000"/>
                </a:solidFill>
                <a:latin typeface="Calibri (Cuerpo)"/>
              </a:rPr>
              <a:t>En campo:</a:t>
            </a:r>
          </a:p>
          <a:p>
            <a:pPr lvl="1" algn="just"/>
            <a:r>
              <a:rPr lang="es-MX" sz="1600" dirty="0" smtClean="0">
                <a:solidFill>
                  <a:srgbClr val="000000"/>
                </a:solidFill>
                <a:latin typeface="Calibri (Cuerpo)"/>
              </a:rPr>
              <a:t>4.2. Elegir el día y hora para realizar la verificación.</a:t>
            </a:r>
          </a:p>
          <a:p>
            <a:pPr lvl="1" algn="just"/>
            <a:r>
              <a:rPr lang="es-MX" sz="1600" dirty="0" smtClean="0">
                <a:solidFill>
                  <a:srgbClr val="000000"/>
                </a:solidFill>
                <a:latin typeface="Calibri (Cuerpo)"/>
              </a:rPr>
              <a:t>4.3 Un aforador debe subirse a la unidad desde el origen (derrotero 1)de la ruta; otro aforador debe subirse a la unidad desde del destino (derrotero 2); o terminar un derrotero a la vez.</a:t>
            </a:r>
          </a:p>
          <a:p>
            <a:pPr lvl="1" algn="just"/>
            <a:r>
              <a:rPr lang="es-MX" sz="1600" dirty="0" smtClean="0">
                <a:solidFill>
                  <a:srgbClr val="000000"/>
                </a:solidFill>
                <a:latin typeface="Calibri (Cuerpo)"/>
              </a:rPr>
              <a:t>4.4 Durante el aforo la persona registrará en su formato (ver 4.1) la trayectoria de la ruta, indicando la vialidad por la que circula la unidad e indicando los movimientos realizados (vuelta a la izquierda, derecha, de frente, vuelta en U, etc.)</a:t>
            </a:r>
          </a:p>
          <a:p>
            <a:pPr lvl="1" algn="just"/>
            <a:r>
              <a:rPr lang="es-MX" sz="1600" dirty="0" smtClean="0">
                <a:solidFill>
                  <a:srgbClr val="000000"/>
                </a:solidFill>
                <a:latin typeface="Calibri (Cuerpo)"/>
              </a:rPr>
              <a:t>En gabinete:</a:t>
            </a:r>
          </a:p>
          <a:p>
            <a:pPr lvl="1" algn="just"/>
            <a:r>
              <a:rPr lang="es-MX" sz="1600" dirty="0" smtClean="0">
                <a:solidFill>
                  <a:srgbClr val="000000"/>
                </a:solidFill>
                <a:latin typeface="Calibri (Cuerpo)"/>
              </a:rPr>
              <a:t>4.5 Comparar el trazo inicial con el registrado en VR, e identificar las diferencias.</a:t>
            </a:r>
          </a:p>
          <a:p>
            <a:pPr lvl="1" algn="just"/>
            <a:r>
              <a:rPr lang="es-MX" sz="1600" dirty="0" smtClean="0">
                <a:solidFill>
                  <a:srgbClr val="000000"/>
                </a:solidFill>
                <a:latin typeface="Calibri (Cuerpo)"/>
              </a:rPr>
              <a:t>4.6 Realizar los cambios necesarios en el trazo inicial para obtener el trazo verificado. Éste será el “real” con el que se trabajará.</a:t>
            </a:r>
          </a:p>
          <a:p>
            <a:pPr lvl="1" algn="just"/>
            <a:r>
              <a:rPr lang="es-MX" sz="1600" dirty="0" smtClean="0">
                <a:solidFill>
                  <a:srgbClr val="000000"/>
                </a:solidFill>
                <a:latin typeface="Calibri (Cuerpo)"/>
              </a:rPr>
              <a:t>4.7 Trazar ambos derroteros verificados en el software que estén utilizando (</a:t>
            </a:r>
            <a:r>
              <a:rPr lang="es-MX" sz="1600" dirty="0" err="1" smtClean="0">
                <a:solidFill>
                  <a:srgbClr val="000000"/>
                </a:solidFill>
                <a:latin typeface="Calibri (Cuerpo)"/>
              </a:rPr>
              <a:t>e.g</a:t>
            </a:r>
            <a:r>
              <a:rPr lang="es-MX" sz="1600" dirty="0" smtClean="0">
                <a:solidFill>
                  <a:srgbClr val="000000"/>
                </a:solidFill>
                <a:latin typeface="Calibri (Cuerpo)"/>
              </a:rPr>
              <a:t>. </a:t>
            </a:r>
            <a:r>
              <a:rPr lang="es-MX" sz="1600" dirty="0" err="1" smtClean="0">
                <a:solidFill>
                  <a:srgbClr val="000000"/>
                </a:solidFill>
                <a:latin typeface="Calibri (Cuerpo)"/>
              </a:rPr>
              <a:t>argis</a:t>
            </a:r>
            <a:r>
              <a:rPr lang="es-MX" sz="1600" dirty="0" smtClean="0">
                <a:solidFill>
                  <a:srgbClr val="000000"/>
                </a:solidFill>
                <a:latin typeface="Calibri (Cuerpo)"/>
              </a:rPr>
              <a:t>, </a:t>
            </a:r>
            <a:r>
              <a:rPr lang="es-MX" sz="1600" dirty="0" err="1" smtClean="0">
                <a:solidFill>
                  <a:srgbClr val="000000"/>
                </a:solidFill>
                <a:latin typeface="Calibri (Cuerpo)"/>
              </a:rPr>
              <a:t>arcview</a:t>
            </a:r>
            <a:r>
              <a:rPr lang="es-MX" sz="1600" dirty="0" smtClean="0">
                <a:solidFill>
                  <a:srgbClr val="000000"/>
                </a:solidFill>
                <a:latin typeface="Calibri (Cuerpo)"/>
              </a:rPr>
              <a:t>, etc.).</a:t>
            </a:r>
          </a:p>
        </p:txBody>
      </p:sp>
    </p:spTree>
    <p:extLst>
      <p:ext uri="{BB962C8B-B14F-4D97-AF65-F5344CB8AC3E}">
        <p14:creationId xmlns:p14="http://schemas.microsoft.com/office/powerpoint/2010/main" val="16560733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Identificación de paradas (IP)</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43508" y="1484784"/>
            <a:ext cx="8856984" cy="4109330"/>
          </a:xfrm>
          <a:prstGeom prst="rect">
            <a:avLst/>
          </a:prstGeom>
        </p:spPr>
        <p:txBody>
          <a:bodyPr wrap="square">
            <a:spAutoFit/>
          </a:bodyPr>
          <a:lstStyle/>
          <a:p>
            <a:pPr algn="just">
              <a:lnSpc>
                <a:spcPct val="150000"/>
              </a:lnSpc>
            </a:pPr>
            <a:r>
              <a:rPr lang="es-MX" sz="1600" b="1" dirty="0" smtClean="0">
                <a:solidFill>
                  <a:srgbClr val="000000"/>
                </a:solidFill>
                <a:latin typeface="Calibri (Cuerpo)"/>
              </a:rPr>
              <a:t>Identificación de paradas</a:t>
            </a:r>
            <a:r>
              <a:rPr lang="es-MX" sz="1600" dirty="0" smtClean="0">
                <a:solidFill>
                  <a:srgbClr val="000000"/>
                </a:solidFill>
                <a:latin typeface="Calibri (Cuerpo)"/>
              </a:rPr>
              <a:t>. Se identificaran las paradas a lo largo de la ruta por derroteros.</a:t>
            </a:r>
          </a:p>
          <a:p>
            <a:pPr lvl="1" algn="just">
              <a:lnSpc>
                <a:spcPct val="150000"/>
              </a:lnSpc>
            </a:pPr>
            <a:r>
              <a:rPr lang="es-MX" sz="1600" dirty="0" smtClean="0">
                <a:solidFill>
                  <a:srgbClr val="000000"/>
                </a:solidFill>
                <a:latin typeface="Calibri (Cuerpo)"/>
              </a:rPr>
              <a:t>5.1 Realizar el recorrido por derrotero a bordo de la unidad, o a pie si el caso), identificando las paradas importante o con mayor afluencia de pasajeros. Considerar que las paradas importantes están ligadas a puntos </a:t>
            </a:r>
            <a:r>
              <a:rPr lang="es-MX" sz="1600" dirty="0" err="1" smtClean="0">
                <a:solidFill>
                  <a:srgbClr val="000000"/>
                </a:solidFill>
                <a:latin typeface="Calibri (Cuerpo)"/>
              </a:rPr>
              <a:t>atractores</a:t>
            </a:r>
            <a:r>
              <a:rPr lang="es-MX" sz="1600" dirty="0" smtClean="0">
                <a:solidFill>
                  <a:srgbClr val="000000"/>
                </a:solidFill>
                <a:latin typeface="Calibri (Cuerpo)"/>
              </a:rPr>
              <a:t> o intersecciones principales.</a:t>
            </a:r>
          </a:p>
          <a:p>
            <a:pPr lvl="1" algn="just">
              <a:lnSpc>
                <a:spcPct val="150000"/>
              </a:lnSpc>
            </a:pPr>
            <a:r>
              <a:rPr lang="es-MX" sz="1600" dirty="0" smtClean="0">
                <a:solidFill>
                  <a:srgbClr val="000000"/>
                </a:solidFill>
                <a:latin typeface="Calibri (Cuerpo)"/>
              </a:rPr>
              <a:t>5.2 Para cada ruta obtener una ficha técnica que permita registrar características de la misma (ver ejemplo).</a:t>
            </a:r>
          </a:p>
          <a:p>
            <a:pPr lvl="1" algn="just">
              <a:lnSpc>
                <a:spcPct val="150000"/>
              </a:lnSpc>
            </a:pPr>
            <a:r>
              <a:rPr lang="es-MX" sz="1600" dirty="0" smtClean="0">
                <a:solidFill>
                  <a:srgbClr val="000000"/>
                </a:solidFill>
                <a:latin typeface="Calibri (Cuerpo)"/>
              </a:rPr>
              <a:t>5.3 Para cada ruta ubicar en una imagen satelital y geográfica.</a:t>
            </a:r>
          </a:p>
          <a:p>
            <a:pPr lvl="1" algn="just">
              <a:lnSpc>
                <a:spcPct val="150000"/>
              </a:lnSpc>
            </a:pPr>
            <a:r>
              <a:rPr lang="es-MX" sz="1600" dirty="0" smtClean="0">
                <a:solidFill>
                  <a:srgbClr val="000000"/>
                </a:solidFill>
                <a:latin typeface="Calibri (Cuerpo)"/>
              </a:rPr>
              <a:t>5.4. Para identificar a la parada se recomienda ligarla a número.</a:t>
            </a:r>
          </a:p>
          <a:p>
            <a:pPr lvl="1" algn="just">
              <a:lnSpc>
                <a:spcPct val="150000"/>
              </a:lnSpc>
            </a:pPr>
            <a:endParaRPr lang="es-MX" sz="1600" dirty="0">
              <a:solidFill>
                <a:srgbClr val="000000"/>
              </a:solidFill>
              <a:latin typeface="Calibri (Cuerpo)"/>
            </a:endParaRPr>
          </a:p>
          <a:p>
            <a:pPr lvl="1" algn="just">
              <a:lnSpc>
                <a:spcPct val="150000"/>
              </a:lnSpc>
            </a:pPr>
            <a:endParaRPr lang="es-MX" sz="1600" dirty="0" smtClean="0">
              <a:solidFill>
                <a:srgbClr val="000000"/>
              </a:solidFill>
              <a:latin typeface="Calibri (Cuerpo)"/>
            </a:endParaRPr>
          </a:p>
          <a:p>
            <a:pPr marL="342900" indent="-342900" algn="just">
              <a:lnSpc>
                <a:spcPct val="150000"/>
              </a:lnSpc>
              <a:buFont typeface="+mj-lt"/>
              <a:buAutoNum type="arabicPeriod" startAt="2"/>
            </a:pPr>
            <a:endParaRPr lang="es-MX" sz="1600" dirty="0" smtClean="0">
              <a:solidFill>
                <a:srgbClr val="000000"/>
              </a:solidFill>
              <a:latin typeface="Calibri (Cuerpo)"/>
            </a:endParaRPr>
          </a:p>
        </p:txBody>
      </p:sp>
    </p:spTree>
    <p:extLst>
      <p:ext uri="{BB962C8B-B14F-4D97-AF65-F5344CB8AC3E}">
        <p14:creationId xmlns:p14="http://schemas.microsoft.com/office/powerpoint/2010/main" val="19008512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¿Qué se obtiene del CC?</a:t>
            </a:r>
            <a:endParaRPr lang="es-MX" sz="3600" dirty="0">
              <a:solidFill>
                <a:srgbClr val="000000"/>
              </a:solidFill>
              <a:latin typeface="Calibri (Cuerpo)"/>
              <a:cs typeface="Arial" panose="020B0604020202020204" pitchFamily="34" charset="0"/>
            </a:endParaRPr>
          </a:p>
        </p:txBody>
      </p:sp>
      <p:sp>
        <p:nvSpPr>
          <p:cNvPr id="4" name="3 Rectángulo"/>
          <p:cNvSpPr/>
          <p:nvPr/>
        </p:nvSpPr>
        <p:spPr>
          <a:xfrm>
            <a:off x="107504" y="1556792"/>
            <a:ext cx="8856984" cy="4662815"/>
          </a:xfrm>
          <a:prstGeom prst="rect">
            <a:avLst/>
          </a:prstGeom>
        </p:spPr>
        <p:txBody>
          <a:bodyPr wrap="square">
            <a:spAutoFit/>
          </a:bodyPr>
          <a:lstStyle/>
          <a:p>
            <a:pPr algn="just">
              <a:lnSpc>
                <a:spcPct val="150000"/>
              </a:lnSpc>
            </a:pPr>
            <a:r>
              <a:rPr lang="es-MX" b="1" dirty="0" smtClean="0">
                <a:solidFill>
                  <a:srgbClr val="000000"/>
                </a:solidFill>
                <a:latin typeface="Calibri (Cuerpo)"/>
              </a:rPr>
              <a:t>En campo:</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Cantidad de unidades utilizadas (</a:t>
            </a:r>
            <a:r>
              <a:rPr lang="es-MX" dirty="0" smtClean="0">
                <a:solidFill>
                  <a:srgbClr val="0000FF"/>
                </a:solidFill>
                <a:latin typeface="Calibri (Cuerpo)"/>
              </a:rPr>
              <a:t>oferta</a:t>
            </a:r>
            <a:r>
              <a:rPr lang="es-MX" dirty="0" smtClean="0">
                <a:solidFill>
                  <a:srgbClr val="000000"/>
                </a:solidFill>
                <a:latin typeface="Calibri (Cuerpo)"/>
              </a:rPr>
              <a:t>)</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Tipo de unidades (</a:t>
            </a:r>
            <a:r>
              <a:rPr lang="es-MX" dirty="0" smtClean="0">
                <a:solidFill>
                  <a:srgbClr val="0000FF"/>
                </a:solidFill>
                <a:latin typeface="Calibri (Cuerpo)"/>
              </a:rPr>
              <a:t>capacidad)</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Número de </a:t>
            </a:r>
            <a:r>
              <a:rPr lang="es-MX" dirty="0" smtClean="0">
                <a:solidFill>
                  <a:srgbClr val="0000FF"/>
                </a:solidFill>
                <a:latin typeface="Calibri (Cuerpo)"/>
              </a:rPr>
              <a:t>vueltas</a:t>
            </a:r>
            <a:r>
              <a:rPr lang="es-MX" dirty="0" smtClean="0">
                <a:solidFill>
                  <a:srgbClr val="000000"/>
                </a:solidFill>
                <a:latin typeface="Calibri (Cuerpo)"/>
              </a:rPr>
              <a:t> por unidad </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Hora de salida </a:t>
            </a:r>
            <a:r>
              <a:rPr lang="es-MX" dirty="0" smtClean="0">
                <a:solidFill>
                  <a:srgbClr val="000000"/>
                </a:solidFill>
                <a:latin typeface="Calibri (Cuerpo)"/>
              </a:rPr>
              <a:t>de la unidad (despacho)</a:t>
            </a:r>
          </a:p>
          <a:p>
            <a:pPr algn="just">
              <a:lnSpc>
                <a:spcPct val="150000"/>
              </a:lnSpc>
            </a:pPr>
            <a:r>
              <a:rPr lang="es-MX" b="1" dirty="0" smtClean="0">
                <a:solidFill>
                  <a:srgbClr val="000000"/>
                </a:solidFill>
                <a:latin typeface="Calibri (Cuerpo)"/>
              </a:rPr>
              <a:t>En análisis:</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Número de servicios (hora, día)</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Perfil horaria </a:t>
            </a:r>
            <a:r>
              <a:rPr lang="es-MX" dirty="0" smtClean="0">
                <a:solidFill>
                  <a:srgbClr val="000000"/>
                </a:solidFill>
                <a:latin typeface="Calibri (Cuerpo)"/>
              </a:rPr>
              <a:t>de la oferta</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Frecuencia</a:t>
            </a:r>
            <a:r>
              <a:rPr lang="es-MX" dirty="0" smtClean="0">
                <a:solidFill>
                  <a:srgbClr val="000000"/>
                </a:solidFill>
                <a:latin typeface="Calibri (Cuerpo)"/>
              </a:rPr>
              <a:t> de salida</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Intervalo</a:t>
            </a:r>
            <a:r>
              <a:rPr lang="es-MX" dirty="0" smtClean="0">
                <a:solidFill>
                  <a:srgbClr val="000000"/>
                </a:solidFill>
                <a:latin typeface="Calibri (Cuerpo)"/>
              </a:rPr>
              <a:t> de salida</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Parque vehicular</a:t>
            </a:r>
          </a:p>
        </p:txBody>
      </p:sp>
    </p:spTree>
    <p:extLst>
      <p:ext uri="{BB962C8B-B14F-4D97-AF65-F5344CB8AC3E}">
        <p14:creationId xmlns:p14="http://schemas.microsoft.com/office/powerpoint/2010/main" val="39666593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Una forma de llevar a cabo CC</a:t>
            </a:r>
            <a:endParaRPr lang="es-MX" sz="3600" dirty="0">
              <a:solidFill>
                <a:srgbClr val="000000"/>
              </a:solidFill>
              <a:latin typeface="Calibri (Cuerpo)"/>
              <a:cs typeface="Arial" panose="020B0604020202020204" pitchFamily="34" charset="0"/>
            </a:endParaRPr>
          </a:p>
        </p:txBody>
      </p:sp>
      <p:sp>
        <p:nvSpPr>
          <p:cNvPr id="4" name="3 Rectángulo"/>
          <p:cNvSpPr/>
          <p:nvPr/>
        </p:nvSpPr>
        <p:spPr>
          <a:xfrm>
            <a:off x="107504" y="1556792"/>
            <a:ext cx="8856984" cy="3000821"/>
          </a:xfrm>
          <a:prstGeom prst="rect">
            <a:avLst/>
          </a:prstGeom>
        </p:spPr>
        <p:txBody>
          <a:bodyPr wrap="square">
            <a:spAutoFit/>
          </a:bodyPr>
          <a:lstStyle/>
          <a:p>
            <a:pPr marL="285750" indent="-285750" algn="just">
              <a:lnSpc>
                <a:spcPct val="150000"/>
              </a:lnSpc>
              <a:buFont typeface="Wingdings" panose="05000000000000000000" pitchFamily="2" charset="2"/>
              <a:buChar char="§"/>
            </a:pPr>
            <a:r>
              <a:rPr lang="es-MX" dirty="0" smtClean="0">
                <a:solidFill>
                  <a:srgbClr val="000000"/>
                </a:solidFill>
                <a:latin typeface="Calibri (Cuerpo)"/>
              </a:rPr>
              <a:t>Identificar las terminales o bases de las rutas</a:t>
            </a:r>
          </a:p>
          <a:p>
            <a:pPr marL="285750" indent="-285750" algn="just">
              <a:lnSpc>
                <a:spcPct val="150000"/>
              </a:lnSpc>
              <a:buFont typeface="Wingdings" panose="05000000000000000000" pitchFamily="2" charset="2"/>
              <a:buChar char="§"/>
            </a:pPr>
            <a:endParaRPr lang="es-MX" dirty="0" smtClean="0">
              <a:solidFill>
                <a:srgbClr val="000000"/>
              </a:solidFill>
              <a:latin typeface="Calibri (Cuerpo)"/>
            </a:endParaRP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Establecer cómo identificar las unidades </a:t>
            </a:r>
          </a:p>
          <a:p>
            <a:pPr marL="285750" indent="-285750" algn="just">
              <a:lnSpc>
                <a:spcPct val="150000"/>
              </a:lnSpc>
              <a:buFont typeface="Wingdings" panose="05000000000000000000" pitchFamily="2" charset="2"/>
              <a:buChar char="§"/>
            </a:pPr>
            <a:endParaRPr lang="es-MX" dirty="0" smtClean="0">
              <a:solidFill>
                <a:srgbClr val="000000"/>
              </a:solidFill>
              <a:latin typeface="Calibri (Cuerpo)"/>
            </a:endParaRP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Seleccionar, horario, día para realizar aforo</a:t>
            </a:r>
          </a:p>
          <a:p>
            <a:pPr marL="285750" indent="-285750" algn="just">
              <a:lnSpc>
                <a:spcPct val="150000"/>
              </a:lnSpc>
              <a:buFont typeface="Wingdings" panose="05000000000000000000" pitchFamily="2" charset="2"/>
              <a:buChar char="§"/>
            </a:pPr>
            <a:endParaRPr lang="es-MX" dirty="0" smtClean="0">
              <a:solidFill>
                <a:srgbClr val="000000"/>
              </a:solidFill>
              <a:latin typeface="Calibri (Cuerpo)"/>
            </a:endParaRP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Diseñar formato de registro</a:t>
            </a:r>
          </a:p>
        </p:txBody>
      </p:sp>
    </p:spTree>
    <p:extLst>
      <p:ext uri="{BB962C8B-B14F-4D97-AF65-F5344CB8AC3E}">
        <p14:creationId xmlns:p14="http://schemas.microsoft.com/office/powerpoint/2010/main" val="8054946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Frecuencia de paso y ocupación visual (FPOV)</a:t>
            </a:r>
            <a:endParaRPr lang="es-MX" sz="3600" dirty="0">
              <a:solidFill>
                <a:srgbClr val="000000"/>
              </a:solidFill>
              <a:latin typeface="Calibri (Cuerpo)"/>
              <a:cs typeface="Arial" panose="020B0604020202020204" pitchFamily="34" charset="0"/>
            </a:endParaRPr>
          </a:p>
        </p:txBody>
      </p:sp>
      <p:sp>
        <p:nvSpPr>
          <p:cNvPr id="6" name="5 Rectángulo"/>
          <p:cNvSpPr/>
          <p:nvPr/>
        </p:nvSpPr>
        <p:spPr>
          <a:xfrm>
            <a:off x="143508" y="1568981"/>
            <a:ext cx="8856984" cy="4770537"/>
          </a:xfrm>
          <a:prstGeom prst="rect">
            <a:avLst/>
          </a:prstGeom>
        </p:spPr>
        <p:txBody>
          <a:bodyPr wrap="square">
            <a:spAutoFit/>
          </a:bodyPr>
          <a:lstStyle/>
          <a:p>
            <a:pPr algn="just"/>
            <a:r>
              <a:rPr lang="es-MX" sz="1600" b="1" dirty="0" smtClean="0">
                <a:solidFill>
                  <a:srgbClr val="000000"/>
                </a:solidFill>
                <a:latin typeface="Calibri (Cuerpo)"/>
              </a:rPr>
              <a:t>Frecuencia de paso y ocupación visual. </a:t>
            </a:r>
            <a:r>
              <a:rPr lang="es-MX" sz="1600" dirty="0" smtClean="0">
                <a:solidFill>
                  <a:srgbClr val="000000"/>
                </a:solidFill>
                <a:latin typeface="Calibri (Cuerpo)"/>
              </a:rPr>
              <a:t>Determinar la frecuencia e intervalo de paso del servicio de la ruta en estudio, y estimar una demanda; en ambos casos en un punto de la ruta. Para realizar esta actividad se sugiere:</a:t>
            </a:r>
          </a:p>
          <a:p>
            <a:pPr lvl="1" algn="just"/>
            <a:r>
              <a:rPr lang="es-MX" sz="1600" dirty="0">
                <a:solidFill>
                  <a:srgbClr val="000000"/>
                </a:solidFill>
                <a:latin typeface="Calibri (Cuerpo)"/>
              </a:rPr>
              <a:t>7</a:t>
            </a:r>
            <a:r>
              <a:rPr lang="es-MX" sz="1600" dirty="0" smtClean="0">
                <a:solidFill>
                  <a:srgbClr val="000000"/>
                </a:solidFill>
                <a:latin typeface="Calibri (Cuerpo)"/>
              </a:rPr>
              <a:t>.1 Elección de un punto de la </a:t>
            </a:r>
            <a:r>
              <a:rPr lang="es-MX" sz="1600" dirty="0" smtClean="0">
                <a:solidFill>
                  <a:srgbClr val="000000"/>
                </a:solidFill>
                <a:latin typeface="Calibri (Cuerpo)"/>
              </a:rPr>
              <a:t>ruta.</a:t>
            </a:r>
          </a:p>
          <a:p>
            <a:pPr lvl="1" algn="just"/>
            <a:r>
              <a:rPr lang="es-MX" sz="1600" dirty="0" smtClean="0">
                <a:solidFill>
                  <a:srgbClr val="000000"/>
                </a:solidFill>
                <a:latin typeface="Calibri (Cuerpo)"/>
              </a:rPr>
              <a:t>7.2 </a:t>
            </a:r>
            <a:r>
              <a:rPr lang="es-MX" sz="1600" dirty="0" smtClean="0">
                <a:solidFill>
                  <a:srgbClr val="000000"/>
                </a:solidFill>
                <a:latin typeface="Calibri (Cuerpo)"/>
              </a:rPr>
              <a:t>El </a:t>
            </a:r>
            <a:r>
              <a:rPr lang="es-MX" sz="1600" dirty="0">
                <a:solidFill>
                  <a:srgbClr val="000000"/>
                </a:solidFill>
                <a:latin typeface="Calibri (Cuerpo)"/>
              </a:rPr>
              <a:t>aforo de realizará durante seis horas </a:t>
            </a:r>
            <a:r>
              <a:rPr lang="es-MX" sz="1600" dirty="0" smtClean="0">
                <a:solidFill>
                  <a:srgbClr val="000000"/>
                </a:solidFill>
                <a:latin typeface="Calibri (Cuerpo)"/>
              </a:rPr>
              <a:t>continuas</a:t>
            </a:r>
            <a:r>
              <a:rPr lang="es-MX" sz="1600" b="1" dirty="0" smtClean="0">
                <a:solidFill>
                  <a:srgbClr val="000000"/>
                </a:solidFill>
                <a:latin typeface="Calibri (Cuerpo)"/>
              </a:rPr>
              <a:t> para ambos derroteros</a:t>
            </a:r>
            <a:r>
              <a:rPr lang="es-MX" sz="1600" dirty="0" smtClean="0">
                <a:solidFill>
                  <a:srgbClr val="000000"/>
                </a:solidFill>
                <a:latin typeface="Calibri (Cuerpo)"/>
              </a:rPr>
              <a:t>. Las horas seleccionadas deben coincidir (también en día de la semana) con aquellas en que se realizó el CC.</a:t>
            </a:r>
          </a:p>
          <a:p>
            <a:pPr lvl="1" algn="just"/>
            <a:r>
              <a:rPr lang="es-MX" sz="1600" dirty="0" smtClean="0">
                <a:solidFill>
                  <a:srgbClr val="000000"/>
                </a:solidFill>
                <a:latin typeface="Calibri (Cuerpo)"/>
              </a:rPr>
              <a:t>7.3 Diseñar un formato para registrar los datos: encabezado, datos de control, e información a obtener.</a:t>
            </a:r>
          </a:p>
          <a:p>
            <a:pPr lvl="1" algn="just"/>
            <a:r>
              <a:rPr lang="es-MX" sz="1600" dirty="0" smtClean="0">
                <a:solidFill>
                  <a:srgbClr val="000000"/>
                </a:solidFill>
                <a:latin typeface="Calibri (Cuerpo)"/>
              </a:rPr>
              <a:t>7.4 La información a obtener (por derrotero) es: hora de registro de paso de la unidad (a nivel minuto), tipo de unidad, número económico de la unidad, sentido de la ruta (derrotero), cantidad de usuarios a bordo de la unidad.</a:t>
            </a:r>
          </a:p>
          <a:p>
            <a:pPr lvl="1" algn="just"/>
            <a:r>
              <a:rPr lang="es-MX" sz="1600" dirty="0" smtClean="0">
                <a:solidFill>
                  <a:srgbClr val="000000"/>
                </a:solidFill>
                <a:latin typeface="Calibri (Cuerpo)"/>
              </a:rPr>
              <a:t>7.5 Para cuantificar los usuarios abordo se puede elegir una escala cuantitativa como: número exacto de las usuarios, porcentaje aproximado de ocupación; o una escala cualitativa como: “vacía, media llena, llena”, o “la mitad de asientos desocupados, todos los asientos ocupados, asientos ocupados y algunos de pie, totalmente lleno”. En caso de elegir una escala cualitativa es recomendable incluir un diagrama (dibujo) alusivo a la descripción lingüística.</a:t>
            </a:r>
          </a:p>
          <a:p>
            <a:pPr lvl="1" algn="just"/>
            <a:endParaRPr lang="es-MX" sz="1600" dirty="0">
              <a:solidFill>
                <a:srgbClr val="000000"/>
              </a:solidFill>
              <a:latin typeface="Calibri (Cuerpo)"/>
            </a:endParaRPr>
          </a:p>
        </p:txBody>
      </p:sp>
    </p:spTree>
    <p:extLst>
      <p:ext uri="{BB962C8B-B14F-4D97-AF65-F5344CB8AC3E}">
        <p14:creationId xmlns:p14="http://schemas.microsoft.com/office/powerpoint/2010/main" val="42025504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Ascenso y descenso (AD)</a:t>
            </a:r>
            <a:endParaRPr lang="es-MX" sz="3600" dirty="0">
              <a:solidFill>
                <a:srgbClr val="000000"/>
              </a:solidFill>
              <a:latin typeface="Calibri (Cuerpo)"/>
              <a:cs typeface="Arial" panose="020B0604020202020204" pitchFamily="34" charset="0"/>
            </a:endParaRPr>
          </a:p>
        </p:txBody>
      </p:sp>
      <p:sp>
        <p:nvSpPr>
          <p:cNvPr id="4" name="3 Rectángulo"/>
          <p:cNvSpPr/>
          <p:nvPr/>
        </p:nvSpPr>
        <p:spPr>
          <a:xfrm>
            <a:off x="107504" y="1556792"/>
            <a:ext cx="8856984" cy="3831818"/>
          </a:xfrm>
          <a:prstGeom prst="rect">
            <a:avLst/>
          </a:prstGeom>
        </p:spPr>
        <p:txBody>
          <a:bodyPr wrap="square">
            <a:spAutoFit/>
          </a:bodyPr>
          <a:lstStyle/>
          <a:p>
            <a:pPr algn="just">
              <a:lnSpc>
                <a:spcPct val="150000"/>
              </a:lnSpc>
            </a:pPr>
            <a:r>
              <a:rPr lang="es-MX" b="1" dirty="0" smtClean="0">
                <a:solidFill>
                  <a:srgbClr val="000000"/>
                </a:solidFill>
                <a:latin typeface="Calibri (Cuerpo)"/>
              </a:rPr>
              <a:t>En campo:</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Medición de pasajeros que suben a la unidad de transporte en cada parada</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Pasajeros que bajan de la unidad por parada</a:t>
            </a:r>
          </a:p>
          <a:p>
            <a:pPr algn="just">
              <a:lnSpc>
                <a:spcPct val="150000"/>
              </a:lnSpc>
            </a:pPr>
            <a:r>
              <a:rPr lang="es-MX" b="1" dirty="0" smtClean="0">
                <a:solidFill>
                  <a:srgbClr val="000000"/>
                </a:solidFill>
                <a:latin typeface="Calibri (Cuerpo)"/>
              </a:rPr>
              <a:t>En análisis:</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Diagrama de carga</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Paradas con mayor cantidad de pasajeros</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Sección de máxima demanda</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Expansión de la demanda</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Perfil horaria </a:t>
            </a:r>
            <a:r>
              <a:rPr lang="es-MX" dirty="0" smtClean="0">
                <a:solidFill>
                  <a:srgbClr val="000000"/>
                </a:solidFill>
                <a:latin typeface="Calibri (Cuerpo)"/>
              </a:rPr>
              <a:t>de la demanda</a:t>
            </a:r>
          </a:p>
        </p:txBody>
      </p:sp>
    </p:spTree>
    <p:extLst>
      <p:ext uri="{BB962C8B-B14F-4D97-AF65-F5344CB8AC3E}">
        <p14:creationId xmlns:p14="http://schemas.microsoft.com/office/powerpoint/2010/main" val="5386453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646331"/>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Encuesta Origen-Destino (OD)</a:t>
            </a:r>
            <a:endParaRPr lang="es-MX" sz="3600" dirty="0">
              <a:solidFill>
                <a:srgbClr val="000000"/>
              </a:solidFill>
              <a:latin typeface="Calibri (Cuerpo)"/>
              <a:cs typeface="Arial" panose="020B0604020202020204" pitchFamily="34" charset="0"/>
            </a:endParaRPr>
          </a:p>
        </p:txBody>
      </p:sp>
      <p:sp>
        <p:nvSpPr>
          <p:cNvPr id="4" name="3 Rectángulo"/>
          <p:cNvSpPr/>
          <p:nvPr/>
        </p:nvSpPr>
        <p:spPr>
          <a:xfrm>
            <a:off x="107504" y="1556792"/>
            <a:ext cx="8856984" cy="3831818"/>
          </a:xfrm>
          <a:prstGeom prst="rect">
            <a:avLst/>
          </a:prstGeom>
        </p:spPr>
        <p:txBody>
          <a:bodyPr wrap="square">
            <a:spAutoFit/>
          </a:bodyPr>
          <a:lstStyle/>
          <a:p>
            <a:pPr algn="just">
              <a:lnSpc>
                <a:spcPct val="150000"/>
              </a:lnSpc>
            </a:pPr>
            <a:r>
              <a:rPr lang="es-MX" b="1" dirty="0" smtClean="0">
                <a:solidFill>
                  <a:srgbClr val="000000"/>
                </a:solidFill>
                <a:latin typeface="Calibri (Cuerpo)"/>
              </a:rPr>
              <a:t>En campo:</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Información ligadas al viaje: origen, destino, frecuencia, costos, tiempos</a:t>
            </a:r>
          </a:p>
          <a:p>
            <a:pPr marL="285750" indent="-285750" algn="just">
              <a:lnSpc>
                <a:spcPct val="150000"/>
              </a:lnSpc>
              <a:buFont typeface="Wingdings" panose="05000000000000000000" pitchFamily="2" charset="2"/>
              <a:buChar char="§"/>
            </a:pPr>
            <a:r>
              <a:rPr lang="es-MX" dirty="0" smtClean="0">
                <a:solidFill>
                  <a:srgbClr val="000000"/>
                </a:solidFill>
                <a:latin typeface="Calibri (Cuerpo)"/>
              </a:rPr>
              <a:t>Característica del usuario: edad, sexo, ingresos, motivos del viaje.</a:t>
            </a:r>
          </a:p>
          <a:p>
            <a:pPr algn="just">
              <a:lnSpc>
                <a:spcPct val="150000"/>
              </a:lnSpc>
            </a:pPr>
            <a:r>
              <a:rPr lang="es-MX" b="1" dirty="0" smtClean="0">
                <a:solidFill>
                  <a:srgbClr val="000000"/>
                </a:solidFill>
                <a:latin typeface="Calibri (Cuerpo)"/>
              </a:rPr>
              <a:t>En análisis:</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Pares orígenes-destinos del viaje.</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Líneas de deseo.</a:t>
            </a:r>
          </a:p>
          <a:p>
            <a:pPr marL="285750" indent="-285750" algn="just">
              <a:lnSpc>
                <a:spcPct val="150000"/>
              </a:lnSpc>
              <a:buFont typeface="Wingdings" panose="05000000000000000000" pitchFamily="2" charset="2"/>
              <a:buChar char="§"/>
            </a:pPr>
            <a:r>
              <a:rPr lang="es-MX" dirty="0" smtClean="0">
                <a:solidFill>
                  <a:srgbClr val="0000FF"/>
                </a:solidFill>
                <a:latin typeface="Calibri (Cuerpo)"/>
              </a:rPr>
              <a:t>Expansión de la demanda</a:t>
            </a:r>
          </a:p>
          <a:p>
            <a:pPr marL="285750" indent="-285750" algn="just">
              <a:lnSpc>
                <a:spcPct val="150000"/>
              </a:lnSpc>
              <a:buFont typeface="Wingdings" panose="05000000000000000000" pitchFamily="2" charset="2"/>
              <a:buChar char="§"/>
            </a:pPr>
            <a:endParaRPr lang="es-MX" smtClean="0">
              <a:solidFill>
                <a:srgbClr val="0000FF"/>
              </a:solidFill>
              <a:latin typeface="Calibri (Cuerpo)"/>
            </a:endParaRPr>
          </a:p>
          <a:p>
            <a:pPr marL="285750" indent="-285750" algn="just">
              <a:lnSpc>
                <a:spcPct val="150000"/>
              </a:lnSpc>
              <a:buFont typeface="Wingdings" panose="05000000000000000000" pitchFamily="2" charset="2"/>
              <a:buChar char="§"/>
            </a:pPr>
            <a:r>
              <a:rPr lang="es-MX" smtClean="0">
                <a:solidFill>
                  <a:srgbClr val="000000"/>
                </a:solidFill>
                <a:latin typeface="Calibri (Cuerpo)"/>
              </a:rPr>
              <a:t>transporte </a:t>
            </a:r>
            <a:r>
              <a:rPr lang="es-MX" dirty="0" smtClean="0">
                <a:solidFill>
                  <a:srgbClr val="000000"/>
                </a:solidFill>
                <a:latin typeface="Calibri (Cuerpo)"/>
              </a:rPr>
              <a:t>público (generación, atracción).</a:t>
            </a:r>
          </a:p>
        </p:txBody>
      </p:sp>
    </p:spTree>
    <p:extLst>
      <p:ext uri="{BB962C8B-B14F-4D97-AF65-F5344CB8AC3E}">
        <p14:creationId xmlns:p14="http://schemas.microsoft.com/office/powerpoint/2010/main" val="1523507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0999" y="1719071"/>
            <a:ext cx="8407893" cy="1565913"/>
          </a:xfrm>
        </p:spPr>
        <p:txBody>
          <a:bodyPr>
            <a:noAutofit/>
          </a:bodyPr>
          <a:lstStyle/>
          <a:p>
            <a:pPr marL="45720" indent="0" algn="ctr">
              <a:buClrTx/>
              <a:buNone/>
            </a:pPr>
            <a:r>
              <a:rPr lang="es-MX" sz="4400" dirty="0" smtClean="0">
                <a:solidFill>
                  <a:srgbClr val="000000"/>
                </a:solidFill>
                <a:latin typeface="Calibri (Cuerpo)"/>
                <a:cs typeface="Arial" panose="020B0604020202020204" pitchFamily="34" charset="0"/>
              </a:rPr>
              <a:t>Estudios de </a:t>
            </a:r>
            <a:r>
              <a:rPr lang="es-MX" sz="4400" dirty="0">
                <a:solidFill>
                  <a:srgbClr val="000000"/>
                </a:solidFill>
                <a:latin typeface="Calibri (Cuerpo)"/>
                <a:cs typeface="Arial" panose="020B0604020202020204" pitchFamily="34" charset="0"/>
              </a:rPr>
              <a:t>demanda de autotransporte de pasajeros</a:t>
            </a:r>
          </a:p>
        </p:txBody>
      </p:sp>
      <p:sp>
        <p:nvSpPr>
          <p:cNvPr id="7" name="2 Marcador de contenido"/>
          <p:cNvSpPr txBox="1">
            <a:spLocks/>
          </p:cNvSpPr>
          <p:nvPr/>
        </p:nvSpPr>
        <p:spPr>
          <a:xfrm>
            <a:off x="1043608" y="4023327"/>
            <a:ext cx="7128792" cy="1565913"/>
          </a:xfrm>
          <a:prstGeom prst="rect">
            <a:avLst/>
          </a:prstGeom>
        </p:spPr>
        <p:txBody>
          <a:bodyPr vert="horz" lIns="91440" tIns="45720" rIns="91440" bIns="45720" rtlCol="0">
            <a:noAutofit/>
          </a:bodyPr>
          <a:lst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a:lstStyle>
          <a:p>
            <a:pPr marL="45720" indent="0">
              <a:buClrTx/>
              <a:buFont typeface="Wingdings 2" pitchFamily="18" charset="2"/>
              <a:buNone/>
            </a:pPr>
            <a:r>
              <a:rPr lang="es-MX" sz="3200" dirty="0" smtClean="0">
                <a:solidFill>
                  <a:srgbClr val="000000"/>
                </a:solidFill>
                <a:latin typeface="Calibri (Cuerpo)"/>
                <a:cs typeface="Arial" panose="020B0604020202020204" pitchFamily="34" charset="0"/>
              </a:rPr>
              <a:t>(Instructor)</a:t>
            </a:r>
            <a:endParaRPr lang="es-MX" sz="3200" dirty="0">
              <a:solidFill>
                <a:srgbClr val="000000"/>
              </a:solidFill>
              <a:latin typeface="Calibri (Cuerpo)"/>
              <a:cs typeface="Arial" panose="020B0604020202020204" pitchFamily="34" charset="0"/>
            </a:endParaRPr>
          </a:p>
        </p:txBody>
      </p:sp>
      <p:sp>
        <p:nvSpPr>
          <p:cNvPr id="8" name="Text Box 4"/>
          <p:cNvSpPr txBox="1">
            <a:spLocks noChangeArrowheads="1"/>
          </p:cNvSpPr>
          <p:nvPr/>
        </p:nvSpPr>
        <p:spPr bwMode="auto">
          <a:xfrm>
            <a:off x="7110413" y="5549900"/>
            <a:ext cx="979755" cy="369332"/>
          </a:xfrm>
          <a:prstGeom prst="rect">
            <a:avLst/>
          </a:prstGeom>
          <a:noFill/>
          <a:ln w="9525">
            <a:noFill/>
            <a:miter lim="800000"/>
            <a:headEnd/>
            <a:tailEnd/>
          </a:ln>
        </p:spPr>
        <p:txBody>
          <a:bodyPr wrap="none">
            <a:spAutoFit/>
          </a:bodyPr>
          <a:lstStyle/>
          <a:p>
            <a:r>
              <a:rPr lang="es-MX" sz="1800" dirty="0">
                <a:solidFill>
                  <a:srgbClr val="000000"/>
                </a:solidFill>
                <a:latin typeface="Calibri (Cuerpo)"/>
              </a:rPr>
              <a:t>(Fecha)</a:t>
            </a:r>
            <a:endParaRPr lang="es-ES" sz="1800" dirty="0">
              <a:solidFill>
                <a:srgbClr val="000000"/>
              </a:solidFill>
              <a:latin typeface="Calibri (Cuerpo)"/>
            </a:endParaRPr>
          </a:p>
        </p:txBody>
      </p:sp>
    </p:spTree>
    <p:extLst>
      <p:ext uri="{BB962C8B-B14F-4D97-AF65-F5344CB8AC3E}">
        <p14:creationId xmlns:p14="http://schemas.microsoft.com/office/powerpoint/2010/main" val="1853397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81548" y="1673804"/>
            <a:ext cx="8538923" cy="891099"/>
          </a:xfrm>
          <a:prstGeom prst="rect">
            <a:avLst/>
          </a:prstGeom>
          <a:solidFill>
            <a:schemeClr val="tx2">
              <a:lumMod val="75000"/>
            </a:schemeClr>
          </a:solidFill>
          <a:ln>
            <a:solidFill>
              <a:srgbClr val="000000"/>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380999" y="1719070"/>
            <a:ext cx="8407893" cy="4590249"/>
          </a:xfrm>
        </p:spPr>
        <p:txBody>
          <a:bodyPr>
            <a:normAutofit fontScale="92500" lnSpcReduction="10000"/>
          </a:bodyPr>
          <a:lstStyle/>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Generalidades de los estudios técnicos para la determinación de la demanda en el transporte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Legislación </a:t>
            </a:r>
            <a:r>
              <a:rPr lang="es-MX" b="1" dirty="0" smtClean="0">
                <a:solidFill>
                  <a:srgbClr val="000000"/>
                </a:solidFill>
                <a:latin typeface="Calibri (Cuerpo)"/>
                <a:cs typeface="Arial" panose="020B0604020202020204" pitchFamily="34" charset="0"/>
              </a:rPr>
              <a:t>local para la determinación de la demanda de transporte de pasajeros.</a:t>
            </a:r>
          </a:p>
          <a:p>
            <a:pPr marL="502920" indent="-457200" algn="just">
              <a:spcAft>
                <a:spcPts val="600"/>
              </a:spcAft>
              <a:buClrTx/>
              <a:buFont typeface="+mj-lt"/>
              <a:buAutoNum type="arabicPeriod"/>
            </a:pPr>
            <a:r>
              <a:rPr lang="es-MX" b="1" dirty="0" smtClean="0">
                <a:solidFill>
                  <a:srgbClr val="000000"/>
                </a:solidFill>
                <a:latin typeface="Calibri (Cuerpo)"/>
                <a:cs typeface="Arial" panose="020B0604020202020204" pitchFamily="34" charset="0"/>
              </a:rPr>
              <a:t>Procesos de planificación.</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Utilización de los paquetes de cómputo en la planificación de los transportes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Elementos para la política del transporte de pasajeros</a:t>
            </a: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Necesidades de información</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spcAft>
                <a:spcPts val="600"/>
              </a:spcAft>
              <a:buClrTx/>
              <a:buFont typeface="+mj-lt"/>
              <a:buAutoNum type="arabicPeriod"/>
            </a:pPr>
            <a:r>
              <a:rPr lang="es-MX" b="1" dirty="0">
                <a:solidFill>
                  <a:srgbClr val="000000"/>
                </a:solidFill>
                <a:latin typeface="Calibri (Cuerpo)"/>
                <a:cs typeface="Arial" panose="020B0604020202020204" pitchFamily="34" charset="0"/>
              </a:rPr>
              <a:t>Estudios en transporte de pasajeros</a:t>
            </a:r>
            <a:r>
              <a:rPr lang="es-MX" b="1" dirty="0" smtClean="0">
                <a:solidFill>
                  <a:srgbClr val="000000"/>
                </a:solidFill>
                <a:latin typeface="Calibri (Cuerpo)"/>
                <a:cs typeface="Arial" panose="020B0604020202020204" pitchFamily="34" charset="0"/>
              </a:rPr>
              <a:t>.</a:t>
            </a:r>
            <a:endParaRPr lang="es-MX" b="1" dirty="0">
              <a:solidFill>
                <a:srgbClr val="000000"/>
              </a:solidFill>
              <a:latin typeface="Calibri (Cuerpo)"/>
              <a:cs typeface="Arial" panose="020B0604020202020204" pitchFamily="34" charset="0"/>
            </a:endParaRPr>
          </a:p>
          <a:p>
            <a:pPr marL="502920" indent="-457200" algn="just">
              <a:buClrTx/>
              <a:buFont typeface="+mj-lt"/>
              <a:buAutoNum type="arabicPeriod"/>
            </a:pPr>
            <a:r>
              <a:rPr lang="es-MX" b="1" dirty="0">
                <a:solidFill>
                  <a:srgbClr val="000000"/>
                </a:solidFill>
                <a:latin typeface="Calibri (Cuerpo)"/>
                <a:cs typeface="Arial" panose="020B0604020202020204" pitchFamily="34" charset="0"/>
              </a:rPr>
              <a:t>Costos de un programa de recopilación de la información.</a:t>
            </a:r>
          </a:p>
          <a:p>
            <a:pPr marL="502920" indent="-457200">
              <a:buClrTx/>
              <a:buFont typeface="+mj-lt"/>
              <a:buAutoNum type="arabicPeriod"/>
            </a:pPr>
            <a:endParaRPr lang="es-MX" b="1" dirty="0">
              <a:solidFill>
                <a:srgbClr val="000000"/>
              </a:solidFill>
              <a:latin typeface="Arial" pitchFamily="34" charset="0"/>
              <a:cs typeface="Arial" pitchFamily="34" charset="0"/>
            </a:endParaRPr>
          </a:p>
        </p:txBody>
      </p:sp>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Temario</a:t>
            </a:r>
          </a:p>
          <a:p>
            <a:endParaRPr lang="es-MX" sz="3600" dirty="0">
              <a:solidFill>
                <a:srgbClr val="000000"/>
              </a:solidFill>
              <a:latin typeface="Calibri (Cuerpo)"/>
              <a:cs typeface="Arial" panose="020B0604020202020204" pitchFamily="34" charset="0"/>
            </a:endParaRPr>
          </a:p>
        </p:txBody>
      </p:sp>
    </p:spTree>
    <p:extLst>
      <p:ext uri="{BB962C8B-B14F-4D97-AF65-F5344CB8AC3E}">
        <p14:creationId xmlns:p14="http://schemas.microsoft.com/office/powerpoint/2010/main" val="164051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El transporte urbano en nuestra vida</a:t>
            </a:r>
          </a:p>
          <a:p>
            <a:endParaRPr lang="es-MX" sz="3600" dirty="0">
              <a:solidFill>
                <a:srgbClr val="000000"/>
              </a:solidFill>
              <a:latin typeface="Calibri (Cuerpo)"/>
              <a:cs typeface="Arial" panose="020B0604020202020204" pitchFamily="34" charset="0"/>
            </a:endParaRPr>
          </a:p>
        </p:txBody>
      </p:sp>
      <p:sp>
        <p:nvSpPr>
          <p:cNvPr id="2" name="1 CuadroTexto"/>
          <p:cNvSpPr txBox="1"/>
          <p:nvPr/>
        </p:nvSpPr>
        <p:spPr>
          <a:xfrm>
            <a:off x="251520" y="1912764"/>
            <a:ext cx="8280920" cy="2308324"/>
          </a:xfrm>
          <a:prstGeom prst="rect">
            <a:avLst/>
          </a:prstGeom>
          <a:noFill/>
        </p:spPr>
        <p:txBody>
          <a:bodyPr wrap="square" rtlCol="0">
            <a:spAutoFit/>
          </a:bodyPr>
          <a:lstStyle/>
          <a:p>
            <a:pPr marL="285750" indent="-285750">
              <a:buFont typeface="Wingdings" panose="05000000000000000000" pitchFamily="2" charset="2"/>
              <a:buChar char="§"/>
            </a:pPr>
            <a:r>
              <a:rPr lang="es-MX" dirty="0" smtClean="0">
                <a:solidFill>
                  <a:srgbClr val="000000"/>
                </a:solidFill>
                <a:latin typeface="Calibri (Cuerpo)"/>
              </a:rPr>
              <a:t>Una persona emplea aproximadamente 50 min en su viaje diario (de ida), otro tanto en su viaje de regreso. Implica que durante un período de vida de 70 años, habrá empleado 3.5 años en sus viajes urbanos.</a:t>
            </a:r>
          </a:p>
          <a:p>
            <a:pPr marL="285750" indent="-285750">
              <a:buFont typeface="Wingdings" panose="05000000000000000000" pitchFamily="2" charset="2"/>
              <a:buChar char="§"/>
            </a:pPr>
            <a:endParaRPr lang="es-MX" dirty="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En un sistema de transporte (público o privado) las expectativas del usuario es que esos sistemas le faciliten el accedo a todas aquellas actividades, cuya ubicación se encuentran en diversos puntos de la ciudad. </a:t>
            </a:r>
          </a:p>
          <a:p>
            <a:pPr marL="285750" indent="-285750">
              <a:buFont typeface="Wingdings" panose="05000000000000000000" pitchFamily="2" charset="2"/>
              <a:buChar char="§"/>
            </a:pPr>
            <a:endParaRPr lang="es-MX" dirty="0">
              <a:solidFill>
                <a:srgbClr val="000000"/>
              </a:solidFill>
              <a:latin typeface="Calibri (Cuerpo)"/>
            </a:endParaRPr>
          </a:p>
        </p:txBody>
      </p:sp>
    </p:spTree>
    <p:extLst>
      <p:ext uri="{BB962C8B-B14F-4D97-AF65-F5344CB8AC3E}">
        <p14:creationId xmlns:p14="http://schemas.microsoft.com/office/powerpoint/2010/main" val="17080015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La importancia asignada el transporte urbano</a:t>
            </a:r>
            <a:endParaRPr lang="es-MX" sz="3600" dirty="0">
              <a:solidFill>
                <a:srgbClr val="000000"/>
              </a:solidFill>
              <a:latin typeface="Calibri (Cuerpo)"/>
              <a:cs typeface="Arial" panose="020B0604020202020204" pitchFamily="34" charset="0"/>
            </a:endParaRPr>
          </a:p>
        </p:txBody>
      </p:sp>
      <p:sp>
        <p:nvSpPr>
          <p:cNvPr id="4" name="3 CuadroTexto"/>
          <p:cNvSpPr txBox="1"/>
          <p:nvPr/>
        </p:nvSpPr>
        <p:spPr>
          <a:xfrm>
            <a:off x="257124" y="1825391"/>
            <a:ext cx="8707363" cy="3970318"/>
          </a:xfrm>
          <a:prstGeom prst="rect">
            <a:avLst/>
          </a:prstGeom>
          <a:noFill/>
        </p:spPr>
        <p:txBody>
          <a:bodyPr wrap="square" rtlCol="0">
            <a:spAutoFit/>
          </a:bodyPr>
          <a:lstStyle/>
          <a:p>
            <a:pPr marL="285750" indent="-285750">
              <a:buFont typeface="Wingdings" panose="05000000000000000000" pitchFamily="2" charset="2"/>
              <a:buChar char="§"/>
            </a:pPr>
            <a:r>
              <a:rPr lang="es-MX" dirty="0">
                <a:solidFill>
                  <a:srgbClr val="000000"/>
                </a:solidFill>
                <a:latin typeface="Calibri (Cuerpo)"/>
              </a:rPr>
              <a:t>D</a:t>
            </a:r>
            <a:r>
              <a:rPr lang="es-MX" dirty="0" smtClean="0">
                <a:solidFill>
                  <a:srgbClr val="000000"/>
                </a:solidFill>
                <a:latin typeface="Calibri (Cuerpo)"/>
              </a:rPr>
              <a:t>esde el punto de vista económico, el viajar implica un gasto de tiempo y dinero, por lo que se ha planteado que implica una </a:t>
            </a:r>
            <a:r>
              <a:rPr lang="es-MX" dirty="0" err="1" smtClean="0">
                <a:solidFill>
                  <a:srgbClr val="000000"/>
                </a:solidFill>
                <a:latin typeface="Calibri (Cuerpo)"/>
              </a:rPr>
              <a:t>desutilidad</a:t>
            </a:r>
            <a:r>
              <a:rPr lang="es-MX" dirty="0" smtClean="0">
                <a:solidFill>
                  <a:srgbClr val="000000"/>
                </a:solidFill>
                <a:latin typeface="Calibri (Cuerpo)"/>
              </a:rPr>
              <a:t> para el usuario.</a:t>
            </a:r>
          </a:p>
          <a:p>
            <a:pPr marL="285750" indent="-285750">
              <a:buFont typeface="Wingdings" panose="05000000000000000000" pitchFamily="2" charset="2"/>
              <a:buChar char="§"/>
            </a:pPr>
            <a:endParaRPr lang="es-MX" dirty="0" smtClean="0">
              <a:solidFill>
                <a:srgbClr val="000000"/>
              </a:solidFill>
              <a:latin typeface="Calibri (Cuerpo)"/>
            </a:endParaRPr>
          </a:p>
          <a:p>
            <a:pPr marL="285750" indent="-285750">
              <a:buFont typeface="Wingdings" panose="05000000000000000000" pitchFamily="2" charset="2"/>
              <a:buChar char="§"/>
            </a:pPr>
            <a:r>
              <a:rPr lang="es-MX" dirty="0" smtClean="0">
                <a:solidFill>
                  <a:srgbClr val="000000"/>
                </a:solidFill>
                <a:latin typeface="Calibri (Cuerpo)"/>
              </a:rPr>
              <a:t>En una visión actual, el tiempo al viajar se le ha otorgado un beneficio, el cual depende de:</a:t>
            </a:r>
          </a:p>
          <a:p>
            <a:pPr marL="742950" lvl="1" indent="-285750">
              <a:buFontTx/>
              <a:buChar char="‒"/>
            </a:pPr>
            <a:r>
              <a:rPr lang="es-MX" dirty="0" smtClean="0">
                <a:solidFill>
                  <a:srgbClr val="000000"/>
                </a:solidFill>
                <a:latin typeface="Calibri (Cuerpo)"/>
              </a:rPr>
              <a:t>Cómo viajemos</a:t>
            </a:r>
          </a:p>
          <a:p>
            <a:pPr marL="742950" lvl="1" indent="-285750">
              <a:buFontTx/>
              <a:buChar char="‒"/>
            </a:pPr>
            <a:r>
              <a:rPr lang="es-MX" dirty="0" smtClean="0">
                <a:solidFill>
                  <a:srgbClr val="000000"/>
                </a:solidFill>
                <a:latin typeface="Calibri (Cuerpo)"/>
              </a:rPr>
              <a:t>Qué otras actividades se realizan mientras se viaja.</a:t>
            </a:r>
          </a:p>
          <a:p>
            <a:pPr lvl="1"/>
            <a:r>
              <a:rPr lang="es-MX" dirty="0" smtClean="0">
                <a:solidFill>
                  <a:srgbClr val="000000"/>
                </a:solidFill>
                <a:latin typeface="Calibri (Cuerpo)"/>
              </a:rPr>
              <a:t>Este enfoque sustenta que una planeación del viaje implica una “utilidad” para el usuario: escuchar música, conversar, uso de dispositivos electrónicos.</a:t>
            </a:r>
          </a:p>
          <a:p>
            <a:pPr marL="285750" indent="-285750">
              <a:buFont typeface="Wingdings" panose="05000000000000000000" pitchFamily="2" charset="2"/>
              <a:buChar char="§"/>
            </a:pPr>
            <a:endParaRPr lang="es-MX" dirty="0" smtClean="0">
              <a:solidFill>
                <a:srgbClr val="000000"/>
              </a:solidFill>
              <a:latin typeface="Calibri (Cuerpo)"/>
            </a:endParaRPr>
          </a:p>
          <a:p>
            <a:endParaRPr lang="es-MX" dirty="0" smtClean="0">
              <a:solidFill>
                <a:srgbClr val="000000"/>
              </a:solidFill>
              <a:latin typeface="Calibri (Cuerpo)"/>
            </a:endParaRPr>
          </a:p>
          <a:p>
            <a:endParaRPr lang="es-MX" dirty="0">
              <a:solidFill>
                <a:srgbClr val="000000"/>
              </a:solidFill>
              <a:latin typeface="Calibri (Cuerpo)"/>
            </a:endParaRPr>
          </a:p>
          <a:p>
            <a:endParaRPr lang="es-MX" dirty="0" smtClean="0">
              <a:solidFill>
                <a:srgbClr val="000000"/>
              </a:solidFill>
              <a:latin typeface="Calibri (Cuerpo)"/>
            </a:endParaRPr>
          </a:p>
          <a:p>
            <a:pPr marL="285750" indent="-285750">
              <a:buFont typeface="Wingdings" panose="05000000000000000000" pitchFamily="2" charset="2"/>
              <a:buChar char="§"/>
            </a:pPr>
            <a:endParaRPr lang="es-MX" dirty="0">
              <a:solidFill>
                <a:srgbClr val="000000"/>
              </a:solidFill>
              <a:latin typeface="Calibri (Cuerpo)"/>
            </a:endParaRPr>
          </a:p>
        </p:txBody>
      </p:sp>
    </p:spTree>
    <p:extLst>
      <p:ext uri="{BB962C8B-B14F-4D97-AF65-F5344CB8AC3E}">
        <p14:creationId xmlns:p14="http://schemas.microsoft.com/office/powerpoint/2010/main" val="29329985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260648"/>
            <a:ext cx="8568952" cy="1200329"/>
          </a:xfrm>
          <a:prstGeom prst="rect">
            <a:avLst/>
          </a:prstGeom>
          <a:noFill/>
        </p:spPr>
        <p:txBody>
          <a:bodyPr wrap="square" rtlCol="0">
            <a:spAutoFit/>
          </a:bodyPr>
          <a:lstStyle/>
          <a:p>
            <a:r>
              <a:rPr lang="es-MX" sz="3600" dirty="0" smtClean="0">
                <a:solidFill>
                  <a:srgbClr val="000000"/>
                </a:solidFill>
                <a:latin typeface="Calibri (Cuerpo)"/>
                <a:cs typeface="Arial" panose="020B0604020202020204" pitchFamily="34" charset="0"/>
              </a:rPr>
              <a:t>Escalas para ver el transporte</a:t>
            </a:r>
          </a:p>
          <a:p>
            <a:endParaRPr lang="es-MX" sz="3600" dirty="0">
              <a:solidFill>
                <a:srgbClr val="000000"/>
              </a:solidFill>
              <a:latin typeface="Calibri (Cuerpo)"/>
              <a:cs typeface="Arial" panose="020B0604020202020204" pitchFamily="34" charset="0"/>
            </a:endParaRPr>
          </a:p>
        </p:txBody>
      </p:sp>
      <p:sp>
        <p:nvSpPr>
          <p:cNvPr id="4" name="3 CuadroTexto"/>
          <p:cNvSpPr txBox="1"/>
          <p:nvPr/>
        </p:nvSpPr>
        <p:spPr>
          <a:xfrm>
            <a:off x="257124" y="1825391"/>
            <a:ext cx="8707363" cy="3416320"/>
          </a:xfrm>
          <a:prstGeom prst="rect">
            <a:avLst/>
          </a:prstGeom>
          <a:noFill/>
        </p:spPr>
        <p:txBody>
          <a:bodyPr wrap="square" rtlCol="0">
            <a:spAutoFit/>
          </a:bodyPr>
          <a:lstStyle/>
          <a:p>
            <a:r>
              <a:rPr lang="es-MX" dirty="0" smtClean="0">
                <a:solidFill>
                  <a:srgbClr val="000000"/>
                </a:solidFill>
                <a:latin typeface="Calibri (Cuerpo)"/>
              </a:rPr>
              <a:t>Escala urbana.</a:t>
            </a:r>
          </a:p>
          <a:p>
            <a:r>
              <a:rPr lang="es-MX" dirty="0" smtClean="0">
                <a:solidFill>
                  <a:srgbClr val="000000"/>
                </a:solidFill>
                <a:latin typeface="Calibri (Cuerpo)"/>
              </a:rPr>
              <a:t>Organización, ciclos, movimiento de personas en horarios y modos de transporte, viajando por diferentes motivos y en condiciones diversas.</a:t>
            </a:r>
          </a:p>
          <a:p>
            <a:endParaRPr lang="es-MX" dirty="0">
              <a:solidFill>
                <a:srgbClr val="000000"/>
              </a:solidFill>
              <a:latin typeface="Calibri (Cuerpo)"/>
            </a:endParaRPr>
          </a:p>
          <a:p>
            <a:r>
              <a:rPr lang="es-MX" dirty="0" smtClean="0">
                <a:solidFill>
                  <a:srgbClr val="000000"/>
                </a:solidFill>
                <a:latin typeface="Calibri (Cuerpo)"/>
              </a:rPr>
              <a:t>Escala humana.</a:t>
            </a:r>
          </a:p>
          <a:p>
            <a:r>
              <a:rPr lang="es-MX" dirty="0" smtClean="0">
                <a:solidFill>
                  <a:srgbClr val="000000"/>
                </a:solidFill>
                <a:latin typeface="Calibri (Cuerpo)"/>
              </a:rPr>
              <a:t>Etapas en que se realiza el viaje, relacionándolo con el entorno urbano y las experiencias del usuario.</a:t>
            </a:r>
          </a:p>
          <a:p>
            <a:endParaRPr lang="es-MX" dirty="0">
              <a:solidFill>
                <a:srgbClr val="000000"/>
              </a:solidFill>
              <a:latin typeface="Calibri (Cuerpo)"/>
            </a:endParaRPr>
          </a:p>
          <a:p>
            <a:endParaRPr lang="es-MX" dirty="0" smtClean="0">
              <a:solidFill>
                <a:srgbClr val="000000"/>
              </a:solidFill>
              <a:latin typeface="Calibri (Cuerpo)"/>
            </a:endParaRPr>
          </a:p>
          <a:p>
            <a:endParaRPr lang="es-MX" dirty="0">
              <a:solidFill>
                <a:srgbClr val="000000"/>
              </a:solidFill>
              <a:latin typeface="Calibri (Cuerpo)"/>
            </a:endParaRPr>
          </a:p>
          <a:p>
            <a:endParaRPr lang="es-MX" dirty="0" smtClean="0">
              <a:solidFill>
                <a:srgbClr val="000000"/>
              </a:solidFill>
              <a:latin typeface="Calibri (Cuerpo)"/>
            </a:endParaRPr>
          </a:p>
          <a:p>
            <a:pPr marL="285750" indent="-285750">
              <a:buFont typeface="Wingdings" panose="05000000000000000000" pitchFamily="2" charset="2"/>
              <a:buChar char="§"/>
            </a:pPr>
            <a:endParaRPr lang="es-MX" dirty="0">
              <a:solidFill>
                <a:srgbClr val="000000"/>
              </a:solidFill>
              <a:latin typeface="Calibri (Cuerpo)"/>
            </a:endParaRPr>
          </a:p>
        </p:txBody>
      </p:sp>
    </p:spTree>
    <p:extLst>
      <p:ext uri="{BB962C8B-B14F-4D97-AF65-F5344CB8AC3E}">
        <p14:creationId xmlns:p14="http://schemas.microsoft.com/office/powerpoint/2010/main" val="25068770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Personalizado 12">
      <a:dk1>
        <a:srgbClr val="DDD9C3"/>
      </a:dk1>
      <a:lt1>
        <a:sysClr val="window" lastClr="FFFFFF"/>
      </a:lt1>
      <a:dk2>
        <a:srgbClr val="C3D69B"/>
      </a:dk2>
      <a:lt2>
        <a:srgbClr val="EEECE1"/>
      </a:lt2>
      <a:accent1>
        <a:srgbClr val="CDC8A8"/>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lnDef>
      <a:spPr>
        <a:ln w="22225">
          <a:solidFill>
            <a:srgbClr val="000000"/>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1981</TotalTime>
  <Words>3402</Words>
  <Application>Microsoft Office PowerPoint</Application>
  <PresentationFormat>Presentación en pantalla (4:3)</PresentationFormat>
  <Paragraphs>453</Paragraphs>
  <Slides>48</Slides>
  <Notes>2</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Cuadrícula</vt:lpstr>
      <vt:lpstr>Curso ESTUDIOS de demanda de autotransporte de pasajeros clave: l40732     TIPO DE MATERIAL: Visual    Fecha de elaboración: 2016B    Elaboró: Javier romero torres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sdfasdasd</dc:title>
  <dc:creator>Usuario</dc:creator>
  <cp:lastModifiedBy>jromerot</cp:lastModifiedBy>
  <cp:revision>118</cp:revision>
  <cp:lastPrinted>2016-08-31T19:10:06Z</cp:lastPrinted>
  <dcterms:created xsi:type="dcterms:W3CDTF">2016-08-05T13:28:21Z</dcterms:created>
  <dcterms:modified xsi:type="dcterms:W3CDTF">2016-10-13T01:03:40Z</dcterms:modified>
</cp:coreProperties>
</file>