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42"/>
  </p:notesMasterIdLst>
  <p:sldIdLst>
    <p:sldId id="256" r:id="rId2"/>
    <p:sldId id="351" r:id="rId3"/>
    <p:sldId id="486" r:id="rId4"/>
    <p:sldId id="357" r:id="rId5"/>
    <p:sldId id="260" r:id="rId6"/>
    <p:sldId id="314" r:id="rId7"/>
    <p:sldId id="485" r:id="rId8"/>
    <p:sldId id="487" r:id="rId9"/>
    <p:sldId id="488" r:id="rId10"/>
    <p:sldId id="489" r:id="rId11"/>
    <p:sldId id="490" r:id="rId12"/>
    <p:sldId id="448" r:id="rId13"/>
    <p:sldId id="449" r:id="rId14"/>
    <p:sldId id="450" r:id="rId15"/>
    <p:sldId id="451" r:id="rId16"/>
    <p:sldId id="452" r:id="rId17"/>
    <p:sldId id="453" r:id="rId18"/>
    <p:sldId id="454" r:id="rId19"/>
    <p:sldId id="455" r:id="rId20"/>
    <p:sldId id="456" r:id="rId21"/>
    <p:sldId id="457" r:id="rId22"/>
    <p:sldId id="459" r:id="rId23"/>
    <p:sldId id="460" r:id="rId24"/>
    <p:sldId id="461" r:id="rId25"/>
    <p:sldId id="462" r:id="rId26"/>
    <p:sldId id="463" r:id="rId27"/>
    <p:sldId id="464" r:id="rId28"/>
    <p:sldId id="484" r:id="rId29"/>
    <p:sldId id="426" r:id="rId30"/>
    <p:sldId id="427" r:id="rId31"/>
    <p:sldId id="428" r:id="rId32"/>
    <p:sldId id="429" r:id="rId33"/>
    <p:sldId id="430" r:id="rId34"/>
    <p:sldId id="431" r:id="rId35"/>
    <p:sldId id="432" r:id="rId36"/>
    <p:sldId id="433" r:id="rId37"/>
    <p:sldId id="434" r:id="rId38"/>
    <p:sldId id="435" r:id="rId39"/>
    <p:sldId id="350" r:id="rId40"/>
    <p:sldId id="286"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01" autoAdjust="0"/>
    <p:restoredTop sz="94624" autoAdjust="0"/>
  </p:normalViewPr>
  <p:slideViewPr>
    <p:cSldViewPr>
      <p:cViewPr varScale="1">
        <p:scale>
          <a:sx n="76" d="100"/>
          <a:sy n="76" d="100"/>
        </p:scale>
        <p:origin x="-1548" y="-84"/>
      </p:cViewPr>
      <p:guideLst>
        <p:guide orient="horz" pos="2160"/>
        <p:guide pos="2880"/>
      </p:guideLst>
    </p:cSldViewPr>
  </p:slideViewPr>
  <p:outlineViewPr>
    <p:cViewPr>
      <p:scale>
        <a:sx n="33" d="100"/>
        <a:sy n="33" d="100"/>
      </p:scale>
      <p:origin x="0" y="2936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427AF4-6003-4C39-99AB-4D6ABA5B0C85}" type="datetimeFigureOut">
              <a:rPr lang="es-MX" smtClean="0"/>
              <a:pPr/>
              <a:t>12/10/2016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25E753-8C7E-4739-B197-6C4A127DBF22}" type="slidenum">
              <a:rPr lang="es-MX" smtClean="0"/>
              <a:pPr/>
              <a:t>‹Nº›</a:t>
            </a:fld>
            <a:endParaRPr lang="es-MX" dirty="0"/>
          </a:p>
        </p:txBody>
      </p:sp>
    </p:spTree>
    <p:extLst>
      <p:ext uri="{BB962C8B-B14F-4D97-AF65-F5344CB8AC3E}">
        <p14:creationId xmlns:p14="http://schemas.microsoft.com/office/powerpoint/2010/main" xmlns="" val="163377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B25E753-8C7E-4739-B197-6C4A127DBF22}" type="slidenum">
              <a:rPr lang="es-MX" smtClean="0"/>
              <a:pPr/>
              <a:t>1</a:t>
            </a:fld>
            <a:endParaRPr lang="es-MX" dirty="0"/>
          </a:p>
        </p:txBody>
      </p:sp>
    </p:spTree>
    <p:extLst>
      <p:ext uri="{BB962C8B-B14F-4D97-AF65-F5344CB8AC3E}">
        <p14:creationId xmlns:p14="http://schemas.microsoft.com/office/powerpoint/2010/main" xmlns="" val="3342769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B25E753-8C7E-4739-B197-6C4A127DBF22}" type="slidenum">
              <a:rPr lang="es-MX" smtClean="0"/>
              <a:pPr/>
              <a:t>5</a:t>
            </a:fld>
            <a:endParaRPr lang="es-MX" dirty="0"/>
          </a:p>
        </p:txBody>
      </p:sp>
    </p:spTree>
    <p:extLst>
      <p:ext uri="{BB962C8B-B14F-4D97-AF65-F5344CB8AC3E}">
        <p14:creationId xmlns:p14="http://schemas.microsoft.com/office/powerpoint/2010/main" xmlns="" val="1613359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6B25E753-8C7E-4739-B197-6C4A127DBF22}" type="slidenum">
              <a:rPr lang="es-MX" smtClean="0"/>
              <a:pPr/>
              <a:t>40</a:t>
            </a:fld>
            <a:endParaRPr lang="es-MX" dirty="0"/>
          </a:p>
        </p:txBody>
      </p:sp>
    </p:spTree>
    <p:extLst>
      <p:ext uri="{BB962C8B-B14F-4D97-AF65-F5344CB8AC3E}">
        <p14:creationId xmlns:p14="http://schemas.microsoft.com/office/powerpoint/2010/main" xmlns="" val="3024702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C13DC2BE-D378-4613-AE9C-A80D2A942261}" type="datetime1">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a:xfrm>
            <a:off x="7991475" y="6429375"/>
            <a:ext cx="876300" cy="292100"/>
          </a:xfrm>
        </p:spPr>
        <p:txBody>
          <a:bodyPr/>
          <a:lstStyle/>
          <a:p>
            <a:fld id="{90CC4E88-7202-45BE-A024-5D326DD19086}" type="slidenum">
              <a:rPr lang="es-MX" smtClean="0"/>
              <a:pPr/>
              <a:t>‹Nº›</a:t>
            </a:fld>
            <a:endParaRPr lang="es-MX"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 smtClean="0"/>
              <a:t>Haga clic para modificar el estilo de título del patrón</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4F5A980-843C-4F2B-8FA9-0922208C199F}" type="datetime1">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CC4E88-7202-45BE-A024-5D326DD19086}"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6B34030-1B13-403F-A2B2-180A47823185}" type="datetime1">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CC4E88-7202-45BE-A024-5D326DD19086}"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10"/>
          </p:nvPr>
        </p:nvSpPr>
        <p:spPr/>
        <p:txBody>
          <a:bodyPr/>
          <a:lstStyle/>
          <a:p>
            <a:fld id="{D90C3908-BBFF-43AE-A599-72A98827133F}" type="datetime1">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906C6DAB-2620-4AB7-8D47-571217157325}" type="datetime1">
              <a:rPr lang="es-MX" smtClean="0"/>
              <a:pPr/>
              <a:t>12/10/2016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365B4A-073B-4F76-8810-C703A8FBCBEF}" type="datetime1">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9C3584F-6C0F-47DE-BE06-536832C91C56}" type="datetime1">
              <a:rPr lang="es-MX" smtClean="0"/>
              <a:pPr/>
              <a:t>12/10/2016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B0AF1483-CACF-44E5-88C0-85849DBEDA3A}" type="datetime1">
              <a:rPr lang="es-MX" smtClean="0"/>
              <a:pPr/>
              <a:t>12/10/2016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AE48B-005C-4223-94AB-735E9346CFF0}" type="datetime1">
              <a:rPr lang="es-MX" smtClean="0"/>
              <a:pPr/>
              <a:t>12/10/2016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90CC4E88-7202-45BE-A024-5D326DD19086}"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013285C3-F06B-4CA2-8DDB-1009F101F732}" type="datetime1">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 smtClean="0"/>
              <a:t>Haga clic para modificar el estilo de título del patrón</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4CE591D-5E8D-4975-B71D-82971EB16C94}" type="datetime1">
              <a:rPr lang="es-MX" smtClean="0"/>
              <a:pPr/>
              <a:t>12/10/2016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90CC4E88-7202-45BE-A024-5D326DD19086}" type="slidenum">
              <a:rPr lang="es-MX" smtClean="0"/>
              <a:pPr/>
              <a:t>‹Nº›</a:t>
            </a:fld>
            <a:endParaRPr lang="es-MX" dirty="0"/>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 smtClean="0"/>
              <a:t>Haga clic para modificar el estilo de título del patrón</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82DC1E7E-17F4-4FF1-B89E-3B2F2AD35898}" type="datetime1">
              <a:rPr lang="es-MX" smtClean="0"/>
              <a:pPr/>
              <a:t>12/10/2016</a:t>
            </a:fld>
            <a:endParaRPr lang="es-MX" dirty="0"/>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s-MX"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90CC4E88-7202-45BE-A024-5D326DD19086}"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419872" y="5877272"/>
            <a:ext cx="5544616" cy="720080"/>
          </a:xfrm>
        </p:spPr>
        <p:txBody>
          <a:bodyPr>
            <a:normAutofit/>
          </a:bodyPr>
          <a:lstStyle/>
          <a:p>
            <a:r>
              <a:rPr lang="es-ES" sz="2000" dirty="0" smtClean="0"/>
              <a:t>Dra. en Ed. Carmen Aurora Niembro Gaona</a:t>
            </a:r>
          </a:p>
        </p:txBody>
      </p:sp>
      <p:sp>
        <p:nvSpPr>
          <p:cNvPr id="2" name="1 Título"/>
          <p:cNvSpPr>
            <a:spLocks noGrp="1"/>
          </p:cNvSpPr>
          <p:nvPr>
            <p:ph type="title"/>
          </p:nvPr>
        </p:nvSpPr>
        <p:spPr>
          <a:xfrm>
            <a:off x="467544" y="476672"/>
            <a:ext cx="8132440" cy="1440160"/>
          </a:xfrm>
        </p:spPr>
        <p:txBody>
          <a:bodyPr>
            <a:noAutofit/>
          </a:bodyPr>
          <a:lstStyle/>
          <a:p>
            <a:pPr algn="ctr"/>
            <a:r>
              <a:rPr lang="es-ES" sz="2800" dirty="0" smtClean="0">
                <a:solidFill>
                  <a:schemeClr val="bg1">
                    <a:lumMod val="85000"/>
                  </a:schemeClr>
                </a:solidFill>
              </a:rPr>
              <a:t>Universidad aut</a:t>
            </a:r>
            <a:r>
              <a:rPr lang="es-ES" sz="2800" dirty="0" smtClean="0"/>
              <a:t>ónoma del estado de México</a:t>
            </a:r>
            <a:br>
              <a:rPr lang="es-ES" sz="2800" dirty="0" smtClean="0"/>
            </a:br>
            <a:r>
              <a:rPr lang="es-ES" sz="2800" dirty="0" smtClean="0"/>
              <a:t>   </a:t>
            </a:r>
            <a:r>
              <a:rPr lang="es-ES" sz="2800" dirty="0" smtClean="0">
                <a:solidFill>
                  <a:schemeClr val="bg1">
                    <a:lumMod val="85000"/>
                  </a:schemeClr>
                </a:solidFill>
              </a:rPr>
              <a:t>CENTRO UNIV</a:t>
            </a:r>
            <a:r>
              <a:rPr lang="es-ES" sz="2800" dirty="0" smtClean="0"/>
              <a:t>ERSITARIO UAEM ZUMPANGO</a:t>
            </a:r>
            <a:br>
              <a:rPr lang="es-ES" sz="2800" dirty="0" smtClean="0"/>
            </a:br>
            <a:endParaRPr lang="es-MX" sz="1800" dirty="0"/>
          </a:p>
        </p:txBody>
      </p:sp>
      <p:sp>
        <p:nvSpPr>
          <p:cNvPr id="4" name="3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1</a:t>
            </a:fld>
            <a:endParaRPr lang="es-MX" dirty="0"/>
          </a:p>
        </p:txBody>
      </p:sp>
      <p:sp>
        <p:nvSpPr>
          <p:cNvPr id="5" name="4 CuadroTexto"/>
          <p:cNvSpPr txBox="1"/>
          <p:nvPr/>
        </p:nvSpPr>
        <p:spPr>
          <a:xfrm>
            <a:off x="3563888" y="1988840"/>
            <a:ext cx="5040560" cy="2308324"/>
          </a:xfrm>
          <a:prstGeom prst="rect">
            <a:avLst/>
          </a:prstGeom>
          <a:noFill/>
        </p:spPr>
        <p:txBody>
          <a:bodyPr wrap="square" rtlCol="0">
            <a:spAutoFit/>
          </a:bodyPr>
          <a:lstStyle/>
          <a:p>
            <a:r>
              <a:rPr lang="es-MX" sz="2400" dirty="0" smtClean="0"/>
              <a:t>Unidad de aprendizaje:                                                                                                       </a:t>
            </a:r>
          </a:p>
          <a:p>
            <a:r>
              <a:rPr lang="es-MX" sz="2400" dirty="0" smtClean="0"/>
              <a:t>                        Matemáticas Básicas</a:t>
            </a:r>
          </a:p>
          <a:p>
            <a:r>
              <a:rPr lang="es-MX" sz="2400" dirty="0" smtClean="0"/>
              <a:t>Unidad de competencia:</a:t>
            </a:r>
          </a:p>
          <a:p>
            <a:r>
              <a:rPr lang="es-MX" sz="2400" dirty="0" smtClean="0"/>
              <a:t>                   Ecuaciones de primer grado </a:t>
            </a:r>
          </a:p>
          <a:p>
            <a:endParaRPr lang="es-MX" sz="2400" dirty="0" smtClean="0"/>
          </a:p>
          <a:p>
            <a:r>
              <a:rPr lang="es-MX" sz="2400" dirty="0" smtClean="0"/>
              <a:t>                                         </a:t>
            </a:r>
            <a:endParaRPr lang="es-MX" sz="2400" dirty="0"/>
          </a:p>
        </p:txBody>
      </p:sp>
      <p:sp>
        <p:nvSpPr>
          <p:cNvPr id="6" name="Rectangle 1"/>
          <p:cNvSpPr>
            <a:spLocks noChangeArrowheads="1"/>
          </p:cNvSpPr>
          <p:nvPr/>
        </p:nvSpPr>
        <p:spPr bwMode="auto">
          <a:xfrm>
            <a:off x="3419872" y="4401399"/>
            <a:ext cx="554461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Programa Educativo: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400" b="0" i="0" u="sng" strike="noStrike" cap="none" normalizeH="0" baseline="0" dirty="0" smtClean="0">
                <a:ln>
                  <a:noFill/>
                </a:ln>
                <a:solidFill>
                  <a:schemeClr val="tx1"/>
                </a:solidFill>
                <a:effectLst/>
                <a:latin typeface="Century Gothic" pitchFamily="34" charset="0"/>
                <a:ea typeface="Times New Roman" pitchFamily="18" charset="0"/>
                <a:cs typeface="Arial" pitchFamily="34" charset="0"/>
              </a:rPr>
              <a:t>Licenciatura en Contaduría y Administración</a:t>
            </a:r>
          </a:p>
          <a:p>
            <a:pPr marL="0" marR="0" lvl="0" indent="0" algn="l" defTabSz="914400" rtl="0" eaLnBrk="0" fontAlgn="base" latinLnBrk="0" hangingPunct="0">
              <a:lnSpc>
                <a:spcPct val="100000"/>
              </a:lnSpc>
              <a:spcBef>
                <a:spcPct val="0"/>
              </a:spcBef>
              <a:spcAft>
                <a:spcPct val="0"/>
              </a:spcAft>
              <a:buClrTx/>
              <a:buSzTx/>
              <a:buFontTx/>
              <a:buNone/>
              <a:tabLst/>
            </a:pPr>
            <a:r>
              <a:rPr lang="es-MX" sz="1400" dirty="0" smtClean="0">
                <a:latin typeface="Century Gothic" pitchFamily="34" charset="0"/>
                <a:cs typeface="Arial" pitchFamily="34" charset="0"/>
              </a:rPr>
              <a:t>Material elaborado para el periodo 2016 B</a:t>
            </a:r>
            <a:endParaRPr kumimoji="0" lang="es-MX" sz="1400" b="0" i="0"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0" y="6093296"/>
            <a:ext cx="158417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0" i="0" u="none" strike="noStrike" cap="none" normalizeH="0" baseline="0" dirty="0" smtClean="0">
                <a:ln>
                  <a:noFill/>
                </a:ln>
                <a:solidFill>
                  <a:schemeClr val="bg1"/>
                </a:solidFill>
                <a:effectLst/>
                <a:latin typeface="Century Gothic"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600" b="0" i="0" u="none" strike="noStrike" cap="none" normalizeH="0" baseline="0" dirty="0" smtClean="0">
                <a:ln>
                  <a:noFill/>
                </a:ln>
                <a:solidFill>
                  <a:schemeClr val="bg1"/>
                </a:solidFill>
                <a:effectLst/>
                <a:latin typeface="Century Gothic" pitchFamily="34" charset="0"/>
                <a:ea typeface="Times New Roman" pitchFamily="18" charset="0"/>
                <a:cs typeface="Arial" pitchFamily="34" charset="0"/>
              </a:rPr>
              <a:t>Octubre 2016</a:t>
            </a:r>
            <a:endParaRPr kumimoji="0" lang="es-MX" sz="1600" b="0" i="0"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544025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10</a:t>
            </a:fld>
            <a:endParaRPr lang="es-MX" dirty="0"/>
          </a:p>
        </p:txBody>
      </p:sp>
      <p:sp>
        <p:nvSpPr>
          <p:cNvPr id="5" name="4 Rectángulo"/>
          <p:cNvSpPr/>
          <p:nvPr/>
        </p:nvSpPr>
        <p:spPr>
          <a:xfrm>
            <a:off x="683568" y="836712"/>
            <a:ext cx="7632848" cy="4247317"/>
          </a:xfrm>
          <a:prstGeom prst="rect">
            <a:avLst/>
          </a:prstGeom>
        </p:spPr>
        <p:txBody>
          <a:bodyPr wrap="square">
            <a:spAutoFit/>
          </a:bodyPr>
          <a:lstStyle/>
          <a:p>
            <a:r>
              <a:rPr lang="pt-BR" b="1" dirty="0" smtClean="0"/>
              <a:t>Resolver: </a:t>
            </a:r>
          </a:p>
          <a:p>
            <a:endParaRPr lang="pt-BR" b="1" dirty="0" smtClean="0"/>
          </a:p>
          <a:p>
            <a:pPr marL="342900" indent="-342900">
              <a:buAutoNum type="alphaLcParenR"/>
            </a:pPr>
            <a:r>
              <a:rPr lang="pt-BR" b="1" dirty="0" smtClean="0"/>
              <a:t>8x - 15x - 30x - 51x = 53x + 31x – 172</a:t>
            </a:r>
          </a:p>
          <a:p>
            <a:pPr marL="342900" indent="-342900"/>
            <a:endParaRPr lang="pt-BR" b="1" dirty="0" smtClean="0"/>
          </a:p>
          <a:p>
            <a:pPr marL="342900" indent="-342900">
              <a:buAutoNum type="alphaLcParenR" startAt="2"/>
            </a:pPr>
            <a:r>
              <a:rPr lang="pt-BR" b="1" dirty="0" smtClean="0"/>
              <a:t>3x + 101- 4x - 33 = 108 -16x – 100</a:t>
            </a:r>
          </a:p>
          <a:p>
            <a:pPr marL="342900" indent="-342900"/>
            <a:endParaRPr lang="pt-BR" b="1" dirty="0" smtClean="0"/>
          </a:p>
          <a:p>
            <a:pPr marL="342900" indent="-342900">
              <a:buAutoNum type="alphaLcParenR" startAt="3"/>
            </a:pPr>
            <a:r>
              <a:rPr lang="pt-BR" b="1" dirty="0" smtClean="0"/>
              <a:t>35 - 22x + 6 - 18x = 14 - 30x + 32</a:t>
            </a:r>
          </a:p>
          <a:p>
            <a:pPr marL="342900" indent="-342900"/>
            <a:endParaRPr lang="pt-BR" b="1" dirty="0" smtClean="0"/>
          </a:p>
          <a:p>
            <a:pPr marL="342900" indent="-342900">
              <a:buAutoNum type="alphaLcParenR" startAt="4"/>
            </a:pPr>
            <a:r>
              <a:rPr lang="pt-BR" b="1" dirty="0" smtClean="0"/>
              <a:t>3x - (2x - 1) = 7x - (3 - 5x) + (-x + 24)</a:t>
            </a:r>
          </a:p>
          <a:p>
            <a:pPr marL="342900" indent="-342900">
              <a:buAutoNum type="alphaLcParenR" startAt="4"/>
            </a:pPr>
            <a:r>
              <a:rPr lang="pt-BR" b="1" dirty="0" smtClean="0"/>
              <a:t> 5x + [-2x + (-x + 6)] = 18 - [-(7x + 6) - (3x - 24)]</a:t>
            </a:r>
          </a:p>
          <a:p>
            <a:pPr marL="342900" indent="-342900">
              <a:buAutoNum type="alphaLcParenR" startAt="4"/>
            </a:pPr>
            <a:r>
              <a:rPr lang="pt-BR" b="1" dirty="0" smtClean="0"/>
              <a:t>-{3x + 8 - [-15 + 6x - (-3x + 2) - (5x + 4)] - 29} = -5</a:t>
            </a:r>
          </a:p>
          <a:p>
            <a:pPr marL="342900" indent="-342900">
              <a:buAutoNum type="alphaLcParenR" startAt="4"/>
            </a:pPr>
            <a:r>
              <a:rPr lang="pt-BR" b="1" dirty="0" smtClean="0"/>
              <a:t>3[2(x - 1) - 4] - 6 = 2(x - 1) + 10</a:t>
            </a:r>
          </a:p>
          <a:p>
            <a:pPr marL="342900" indent="-342900">
              <a:buAutoNum type="alphaLcParenR" startAt="4"/>
            </a:pPr>
            <a:r>
              <a:rPr lang="pt-BR" b="1" dirty="0" smtClean="0"/>
              <a:t>10(x - 9) - 9(5 - 6x) = 2(4x - 1) + 5(1+ 2x)</a:t>
            </a:r>
          </a:p>
          <a:p>
            <a:pPr marL="342900" indent="-342900">
              <a:buAutoNum type="alphaLcParenR" startAt="4"/>
            </a:pPr>
            <a:r>
              <a:rPr lang="pt-BR" b="1" dirty="0" smtClean="0"/>
              <a:t>(3x-1)2 - 3(2x+ 3)2 + 42 = 2x(-x -5)- (x-1)2</a:t>
            </a:r>
          </a:p>
          <a:p>
            <a:endParaRPr lang="es-MX" b="1" dirty="0" smtClean="0"/>
          </a:p>
        </p:txBody>
      </p:sp>
      <p:pic>
        <p:nvPicPr>
          <p:cNvPr id="2050" name="Picture 2" descr="Resultado de imagen para ecuaciones"/>
          <p:cNvPicPr>
            <a:picLocks noChangeAspect="1" noChangeArrowheads="1"/>
          </p:cNvPicPr>
          <p:nvPr/>
        </p:nvPicPr>
        <p:blipFill>
          <a:blip r:embed="rId2" cstate="print"/>
          <a:srcRect/>
          <a:stretch>
            <a:fillRect/>
          </a:stretch>
        </p:blipFill>
        <p:spPr bwMode="auto">
          <a:xfrm>
            <a:off x="5364088" y="4221088"/>
            <a:ext cx="3378867" cy="234887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11</a:t>
            </a:fld>
            <a:endParaRPr lang="es-MX" dirty="0"/>
          </a:p>
        </p:txBody>
      </p:sp>
      <p:sp>
        <p:nvSpPr>
          <p:cNvPr id="4" name="3 Marcador de contenido"/>
          <p:cNvSpPr>
            <a:spLocks noGrp="1"/>
          </p:cNvSpPr>
          <p:nvPr>
            <p:ph sz="quarter" idx="13"/>
          </p:nvPr>
        </p:nvSpPr>
        <p:spPr>
          <a:xfrm>
            <a:off x="251520" y="692696"/>
            <a:ext cx="8595360" cy="4937760"/>
          </a:xfrm>
        </p:spPr>
        <p:txBody>
          <a:bodyPr/>
          <a:lstStyle/>
          <a:p>
            <a:r>
              <a:rPr lang="es-MX" dirty="0" smtClean="0"/>
              <a:t>Las ecuaciones tienen una directa relación con las funciones, que son una forma de resolución de las mismas.</a:t>
            </a:r>
          </a:p>
          <a:p>
            <a:endParaRPr lang="es-MX" dirty="0" smtClean="0"/>
          </a:p>
          <a:p>
            <a:pPr>
              <a:buNone/>
            </a:pPr>
            <a:endParaRPr lang="es-MX" dirty="0"/>
          </a:p>
        </p:txBody>
      </p:sp>
      <p:sp>
        <p:nvSpPr>
          <p:cNvPr id="5" name="4 Rectángulo"/>
          <p:cNvSpPr/>
          <p:nvPr/>
        </p:nvSpPr>
        <p:spPr>
          <a:xfrm>
            <a:off x="1619672" y="2276872"/>
            <a:ext cx="6120680" cy="2585323"/>
          </a:xfrm>
          <a:prstGeom prst="rect">
            <a:avLst/>
          </a:prstGeom>
        </p:spPr>
        <p:txBody>
          <a:bodyPr wrap="square">
            <a:spAutoFit/>
          </a:bodyPr>
          <a:lstStyle/>
          <a:p>
            <a:pPr algn="just">
              <a:buFont typeface="Wingdings" pitchFamily="2" charset="2"/>
              <a:buChar char="ü"/>
            </a:pPr>
            <a:r>
              <a:rPr lang="es-ES" b="1" dirty="0" smtClean="0">
                <a:cs typeface="Times New Roman" pitchFamily="18" charset="0"/>
              </a:rPr>
              <a:t>Una función f es una regla que asigna a cada elemento x de un conjunto X exactamente un elemento, llamado f(x) de un conjunto Y. </a:t>
            </a:r>
          </a:p>
          <a:p>
            <a:pPr algn="just"/>
            <a:endParaRPr lang="es-ES" b="1" dirty="0" smtClean="0">
              <a:cs typeface="Times New Roman" pitchFamily="18" charset="0"/>
            </a:endParaRPr>
          </a:p>
          <a:p>
            <a:pPr algn="just"/>
            <a:endParaRPr lang="es-ES" b="1" dirty="0" smtClean="0">
              <a:cs typeface="Times New Roman" pitchFamily="18" charset="0"/>
            </a:endParaRPr>
          </a:p>
          <a:p>
            <a:pPr algn="just"/>
            <a:endParaRPr lang="es-ES" b="1" dirty="0" smtClean="0">
              <a:cs typeface="Times New Roman" pitchFamily="18" charset="0"/>
            </a:endParaRPr>
          </a:p>
          <a:p>
            <a:pPr algn="just">
              <a:buFont typeface="Wingdings" pitchFamily="2" charset="2"/>
              <a:buChar char="ü"/>
            </a:pPr>
            <a:r>
              <a:rPr lang="es-ES" b="1" dirty="0" smtClean="0">
                <a:cs typeface="Times New Roman" pitchFamily="18" charset="0"/>
              </a:rPr>
              <a:t>Sean X e Y dos conjuntos. Una función de X en Y es una regla (o un método) que asigna un (y sólo un) elemento en Y a cada elemento en X. </a:t>
            </a:r>
            <a:endParaRPr lang="es-ES" sz="9600" dirty="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684213" y="188913"/>
            <a:ext cx="7772400" cy="1143000"/>
          </a:xfrm>
        </p:spPr>
        <p:txBody>
          <a:bodyPr/>
          <a:lstStyle/>
          <a:p>
            <a:pPr eaLnBrk="1" hangingPunct="1"/>
            <a:r>
              <a:rPr lang="es-ES" sz="5400" b="1" smtClean="0">
                <a:solidFill>
                  <a:srgbClr val="660033"/>
                </a:solidFill>
              </a:rPr>
              <a:t>Tipos de Funciones</a:t>
            </a:r>
          </a:p>
        </p:txBody>
      </p:sp>
      <p:sp>
        <p:nvSpPr>
          <p:cNvPr id="4" name="3 Abrir llave"/>
          <p:cNvSpPr/>
          <p:nvPr/>
        </p:nvSpPr>
        <p:spPr>
          <a:xfrm>
            <a:off x="1116013" y="1268413"/>
            <a:ext cx="1727200" cy="5256212"/>
          </a:xfrm>
          <a:prstGeom prst="leftBrace">
            <a:avLst/>
          </a:prstGeom>
          <a:ln w="25400">
            <a:solidFill>
              <a:srgbClr val="660033"/>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s-ES"/>
          </a:p>
        </p:txBody>
      </p:sp>
      <p:sp>
        <p:nvSpPr>
          <p:cNvPr id="20484" name="4 CuadroTexto"/>
          <p:cNvSpPr txBox="1">
            <a:spLocks noChangeArrowheads="1"/>
          </p:cNvSpPr>
          <p:nvPr/>
        </p:nvSpPr>
        <p:spPr bwMode="auto">
          <a:xfrm>
            <a:off x="2124075" y="1771650"/>
            <a:ext cx="4248150" cy="3690241"/>
          </a:xfrm>
          <a:prstGeom prst="rect">
            <a:avLst/>
          </a:prstGeom>
          <a:noFill/>
          <a:ln w="9525">
            <a:noFill/>
            <a:miter lim="800000"/>
            <a:headEnd/>
            <a:tailEnd/>
          </a:ln>
        </p:spPr>
        <p:txBody>
          <a:bodyPr>
            <a:spAutoFit/>
          </a:bodyPr>
          <a:lstStyle/>
          <a:p>
            <a:pPr eaLnBrk="1" hangingPunct="1">
              <a:lnSpc>
                <a:spcPct val="150000"/>
              </a:lnSpc>
              <a:buFont typeface="Wingdings" pitchFamily="2" charset="2"/>
              <a:buChar char="§"/>
            </a:pPr>
            <a:r>
              <a:rPr lang="es-ES" sz="4000" spc="30" dirty="0">
                <a:solidFill>
                  <a:schemeClr val="tx2"/>
                </a:solidFill>
                <a:cs typeface="Tahoma" pitchFamily="34" charset="0"/>
              </a:rPr>
              <a:t>Lineales</a:t>
            </a:r>
          </a:p>
          <a:p>
            <a:pPr eaLnBrk="1" hangingPunct="1">
              <a:lnSpc>
                <a:spcPct val="150000"/>
              </a:lnSpc>
              <a:buFont typeface="Wingdings" pitchFamily="2" charset="2"/>
              <a:buChar char="§"/>
            </a:pPr>
            <a:r>
              <a:rPr lang="es-ES" sz="4000" spc="30" dirty="0">
                <a:solidFill>
                  <a:schemeClr val="tx2"/>
                </a:solidFill>
                <a:cs typeface="Tahoma" pitchFamily="34" charset="0"/>
              </a:rPr>
              <a:t>Cuadráticas</a:t>
            </a:r>
          </a:p>
          <a:p>
            <a:pPr eaLnBrk="1" hangingPunct="1">
              <a:lnSpc>
                <a:spcPct val="150000"/>
              </a:lnSpc>
              <a:buFont typeface="Wingdings" pitchFamily="2" charset="2"/>
              <a:buChar char="§"/>
            </a:pPr>
            <a:r>
              <a:rPr lang="es-ES" sz="4000" spc="30" dirty="0">
                <a:solidFill>
                  <a:schemeClr val="tx2"/>
                </a:solidFill>
                <a:cs typeface="Tahoma" pitchFamily="34" charset="0"/>
              </a:rPr>
              <a:t>Exponenciales </a:t>
            </a:r>
          </a:p>
          <a:p>
            <a:pPr eaLnBrk="1" hangingPunct="1">
              <a:lnSpc>
                <a:spcPct val="150000"/>
              </a:lnSpc>
              <a:buFont typeface="Wingdings" pitchFamily="2" charset="2"/>
              <a:buChar char="§"/>
            </a:pPr>
            <a:r>
              <a:rPr lang="es-ES" sz="4000" spc="30" dirty="0">
                <a:solidFill>
                  <a:schemeClr val="tx2"/>
                </a:solidFill>
                <a:cs typeface="Tahoma" pitchFamily="34" charset="0"/>
              </a:rPr>
              <a:t>Logarítmicas</a:t>
            </a:r>
          </a:p>
        </p:txBody>
      </p:sp>
      <p:sp>
        <p:nvSpPr>
          <p:cNvPr id="5" name="3 Marcador de número de diapositiva"/>
          <p:cNvSpPr>
            <a:spLocks noGrp="1"/>
          </p:cNvSpPr>
          <p:nvPr>
            <p:ph type="sldNum" sz="quarter" idx="12"/>
          </p:nvPr>
        </p:nvSpPr>
        <p:spPr>
          <a:xfrm>
            <a:off x="7991475" y="6429396"/>
            <a:ext cx="876300" cy="292100"/>
          </a:xfrm>
        </p:spPr>
        <p:txBody>
          <a:bodyPr>
            <a:normAutofit fontScale="92500" lnSpcReduction="20000"/>
          </a:bodyPr>
          <a:lstStyle/>
          <a:p>
            <a:fld id="{90CC4E88-7202-45BE-A024-5D326DD19086}" type="slidenum">
              <a:rPr lang="es-MX" smtClean="0"/>
              <a:pPr/>
              <a:t>12</a:t>
            </a:fld>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611188" y="260350"/>
            <a:ext cx="7772400" cy="1143000"/>
          </a:xfrm>
        </p:spPr>
        <p:txBody>
          <a:bodyPr/>
          <a:lstStyle/>
          <a:p>
            <a:pPr eaLnBrk="1" hangingPunct="1"/>
            <a:r>
              <a:rPr lang="es-ES" sz="4800" b="1" smtClean="0">
                <a:solidFill>
                  <a:srgbClr val="660033"/>
                </a:solidFill>
              </a:rPr>
              <a:t>Ejemplos de Función Lineal</a:t>
            </a:r>
          </a:p>
        </p:txBody>
      </p:sp>
      <p:sp>
        <p:nvSpPr>
          <p:cNvPr id="4" name="3 Abrir llave"/>
          <p:cNvSpPr/>
          <p:nvPr/>
        </p:nvSpPr>
        <p:spPr>
          <a:xfrm>
            <a:off x="971550" y="1341438"/>
            <a:ext cx="1584325" cy="5183187"/>
          </a:xfrm>
          <a:prstGeom prst="leftBrace">
            <a:avLst/>
          </a:prstGeom>
          <a:noFill/>
          <a:ln w="31750">
            <a:solidFill>
              <a:srgbClr val="660033"/>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s-ES"/>
          </a:p>
        </p:txBody>
      </p:sp>
      <p:sp>
        <p:nvSpPr>
          <p:cNvPr id="21508" name="4 CuadroTexto"/>
          <p:cNvSpPr txBox="1">
            <a:spLocks noChangeArrowheads="1"/>
          </p:cNvSpPr>
          <p:nvPr/>
        </p:nvSpPr>
        <p:spPr bwMode="auto">
          <a:xfrm>
            <a:off x="2124075" y="1700213"/>
            <a:ext cx="4679950" cy="4598987"/>
          </a:xfrm>
          <a:prstGeom prst="rect">
            <a:avLst/>
          </a:prstGeom>
          <a:noFill/>
          <a:ln w="9525">
            <a:noFill/>
            <a:miter lim="800000"/>
            <a:headEnd/>
            <a:tailEnd/>
          </a:ln>
        </p:spPr>
        <p:txBody>
          <a:bodyPr>
            <a:spAutoFit/>
          </a:bodyPr>
          <a:lstStyle/>
          <a:p>
            <a:pPr eaLnBrk="1" hangingPunct="1">
              <a:lnSpc>
                <a:spcPct val="150000"/>
              </a:lnSpc>
            </a:pPr>
            <a:r>
              <a:rPr lang="es-ES" sz="4000" spc="30" dirty="0">
                <a:solidFill>
                  <a:schemeClr val="tx2"/>
                </a:solidFill>
                <a:cs typeface="Tahoma" pitchFamily="34" charset="0"/>
              </a:rPr>
              <a:t>Demanda</a:t>
            </a:r>
          </a:p>
          <a:p>
            <a:pPr eaLnBrk="1" hangingPunct="1">
              <a:lnSpc>
                <a:spcPct val="150000"/>
              </a:lnSpc>
            </a:pPr>
            <a:r>
              <a:rPr lang="es-ES" sz="4000" spc="30" dirty="0">
                <a:solidFill>
                  <a:schemeClr val="tx2"/>
                </a:solidFill>
                <a:cs typeface="Tahoma" pitchFamily="34" charset="0"/>
              </a:rPr>
              <a:t>Oferta</a:t>
            </a:r>
          </a:p>
          <a:p>
            <a:pPr eaLnBrk="1" hangingPunct="1">
              <a:lnSpc>
                <a:spcPct val="150000"/>
              </a:lnSpc>
            </a:pPr>
            <a:r>
              <a:rPr lang="es-ES" sz="4000" spc="30" dirty="0">
                <a:solidFill>
                  <a:schemeClr val="tx2"/>
                </a:solidFill>
                <a:cs typeface="Tahoma" pitchFamily="34" charset="0"/>
              </a:rPr>
              <a:t>Costo</a:t>
            </a:r>
          </a:p>
          <a:p>
            <a:pPr eaLnBrk="1" hangingPunct="1">
              <a:lnSpc>
                <a:spcPct val="150000"/>
              </a:lnSpc>
            </a:pPr>
            <a:r>
              <a:rPr lang="es-ES" sz="4000" spc="30" dirty="0">
                <a:solidFill>
                  <a:schemeClr val="tx2"/>
                </a:solidFill>
                <a:cs typeface="Tahoma" pitchFamily="34" charset="0"/>
              </a:rPr>
              <a:t>Ingreso</a:t>
            </a:r>
          </a:p>
          <a:p>
            <a:pPr eaLnBrk="1" hangingPunct="1">
              <a:lnSpc>
                <a:spcPct val="150000"/>
              </a:lnSpc>
            </a:pPr>
            <a:r>
              <a:rPr lang="es-ES" sz="4000" spc="30" dirty="0">
                <a:solidFill>
                  <a:schemeClr val="tx2"/>
                </a:solidFill>
                <a:cs typeface="Tahoma" pitchFamily="34" charset="0"/>
              </a:rPr>
              <a:t>Utilidad</a:t>
            </a:r>
          </a:p>
        </p:txBody>
      </p:sp>
      <p:sp>
        <p:nvSpPr>
          <p:cNvPr id="5"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13</a:t>
            </a:fld>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684213" y="188913"/>
            <a:ext cx="7772400" cy="1143000"/>
          </a:xfrm>
        </p:spPr>
        <p:txBody>
          <a:bodyPr/>
          <a:lstStyle/>
          <a:p>
            <a:pPr eaLnBrk="1" hangingPunct="1"/>
            <a:r>
              <a:rPr lang="es-ES" sz="4800" b="1" smtClean="0">
                <a:solidFill>
                  <a:srgbClr val="660033"/>
                </a:solidFill>
              </a:rPr>
              <a:t>Función Lineal</a:t>
            </a:r>
          </a:p>
        </p:txBody>
      </p:sp>
      <p:sp>
        <p:nvSpPr>
          <p:cNvPr id="2253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1" hangingPunct="1"/>
            <a:endParaRPr lang="es-NI"/>
          </a:p>
        </p:txBody>
      </p:sp>
      <p:sp>
        <p:nvSpPr>
          <p:cNvPr id="22532" name="5 CuadroTexto"/>
          <p:cNvSpPr txBox="1">
            <a:spLocks noChangeArrowheads="1"/>
          </p:cNvSpPr>
          <p:nvPr/>
        </p:nvSpPr>
        <p:spPr bwMode="auto">
          <a:xfrm>
            <a:off x="755650" y="1628775"/>
            <a:ext cx="7920038" cy="3970338"/>
          </a:xfrm>
          <a:prstGeom prst="rect">
            <a:avLst/>
          </a:prstGeom>
          <a:noFill/>
          <a:ln w="9525">
            <a:noFill/>
            <a:miter lim="800000"/>
            <a:headEnd/>
            <a:tailEnd/>
          </a:ln>
        </p:spPr>
        <p:txBody>
          <a:bodyPr>
            <a:spAutoFit/>
          </a:bodyPr>
          <a:lstStyle/>
          <a:p>
            <a:pPr eaLnBrk="1" hangingPunct="1"/>
            <a:r>
              <a:rPr lang="es-ES" sz="3600" b="1"/>
              <a:t>y = mx + b           m  y  b </a:t>
            </a:r>
            <a:r>
              <a:rPr lang="el-GR" sz="3600" b="1"/>
              <a:t>ε</a:t>
            </a:r>
            <a:r>
              <a:rPr lang="es-ES" sz="3600" b="1"/>
              <a:t> Re</a:t>
            </a:r>
          </a:p>
          <a:p>
            <a:pPr eaLnBrk="1" hangingPunct="1"/>
            <a:endParaRPr lang="es-ES" sz="3600" b="1"/>
          </a:p>
          <a:p>
            <a:pPr eaLnBrk="1" hangingPunct="1"/>
            <a:r>
              <a:rPr lang="es-ES" sz="3600" b="1"/>
              <a:t>x = variable independiente</a:t>
            </a:r>
          </a:p>
          <a:p>
            <a:pPr eaLnBrk="1" hangingPunct="1"/>
            <a:r>
              <a:rPr lang="es-ES" sz="3600" b="1"/>
              <a:t>y = variable dependiente</a:t>
            </a:r>
          </a:p>
          <a:p>
            <a:pPr eaLnBrk="1" hangingPunct="1"/>
            <a:r>
              <a:rPr lang="es-ES" sz="3600" b="1"/>
              <a:t>m = pendiente de la recta o grado de</a:t>
            </a:r>
          </a:p>
          <a:p>
            <a:pPr eaLnBrk="1" hangingPunct="1"/>
            <a:r>
              <a:rPr lang="es-ES" sz="3600" b="1"/>
              <a:t>        inclinación de la recta</a:t>
            </a:r>
          </a:p>
          <a:p>
            <a:pPr eaLnBrk="1" hangingPunct="1"/>
            <a:r>
              <a:rPr lang="es-ES" sz="3600" b="1"/>
              <a:t>b = intersecto de la recta con el eje y.</a:t>
            </a:r>
          </a:p>
        </p:txBody>
      </p:sp>
      <p:sp>
        <p:nvSpPr>
          <p:cNvPr id="5"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14</a:t>
            </a:fld>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684213" y="260350"/>
            <a:ext cx="7772400" cy="1143000"/>
          </a:xfrm>
        </p:spPr>
        <p:txBody>
          <a:bodyPr/>
          <a:lstStyle/>
          <a:p>
            <a:pPr eaLnBrk="1" hangingPunct="1"/>
            <a:r>
              <a:rPr lang="es-ES" b="1" smtClean="0">
                <a:solidFill>
                  <a:srgbClr val="660033"/>
                </a:solidFill>
              </a:rPr>
              <a:t>Y(x)= x   o     f(x)=x)</a:t>
            </a:r>
          </a:p>
        </p:txBody>
      </p:sp>
      <p:pic>
        <p:nvPicPr>
          <p:cNvPr id="23555" name="Picture 2"/>
          <p:cNvPicPr>
            <a:picLocks noChangeAspect="1" noChangeArrowheads="1"/>
          </p:cNvPicPr>
          <p:nvPr/>
        </p:nvPicPr>
        <p:blipFill>
          <a:blip r:embed="rId2" cstate="print"/>
          <a:srcRect/>
          <a:stretch>
            <a:fillRect/>
          </a:stretch>
        </p:blipFill>
        <p:spPr bwMode="auto">
          <a:xfrm>
            <a:off x="900113" y="1844675"/>
            <a:ext cx="7200900" cy="4752975"/>
          </a:xfrm>
          <a:prstGeom prst="rect">
            <a:avLst/>
          </a:prstGeom>
          <a:noFill/>
          <a:ln w="9525">
            <a:noFill/>
            <a:miter lim="800000"/>
            <a:headEnd/>
            <a:tailEnd/>
          </a:ln>
        </p:spPr>
      </p:pic>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15</a:t>
            </a:fld>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611188" y="260350"/>
            <a:ext cx="7921625" cy="6310313"/>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16</a:t>
            </a:fld>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547688" y="404813"/>
            <a:ext cx="8056562" cy="5976937"/>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17</a:t>
            </a:fld>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395288" y="404813"/>
            <a:ext cx="8353425" cy="6119812"/>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18</a:t>
            </a:fld>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468313" y="260350"/>
            <a:ext cx="8207375" cy="6264275"/>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19</a:t>
            </a:fld>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a:xfrm>
            <a:off x="7884368" y="6237312"/>
            <a:ext cx="876300" cy="292100"/>
          </a:xfrm>
        </p:spPr>
        <p:txBody>
          <a:bodyPr>
            <a:normAutofit fontScale="92500" lnSpcReduction="20000"/>
          </a:bodyPr>
          <a:lstStyle/>
          <a:p>
            <a:fld id="{90CC4E88-7202-45BE-A024-5D326DD19086}" type="slidenum">
              <a:rPr lang="es-MX" smtClean="0"/>
              <a:pPr/>
              <a:t>2</a:t>
            </a:fld>
            <a:endParaRPr lang="es-MX" dirty="0"/>
          </a:p>
        </p:txBody>
      </p:sp>
      <p:sp>
        <p:nvSpPr>
          <p:cNvPr id="1025" name="Rectangle 1"/>
          <p:cNvSpPr>
            <a:spLocks noChangeArrowheads="1"/>
          </p:cNvSpPr>
          <p:nvPr/>
        </p:nvSpPr>
        <p:spPr bwMode="auto">
          <a:xfrm>
            <a:off x="432048" y="199673"/>
            <a:ext cx="27718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346075" algn="r"/>
                <a:tab pos="2806700" algn="ctr"/>
                <a:tab pos="5611813" algn="r"/>
              </a:tabLst>
            </a:pPr>
            <a:r>
              <a:rPr kumimoji="0" lang="es-MX"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IDENTIFICACIÓN DEL CURSO</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4" name="13 Tabla"/>
          <p:cNvGraphicFramePr>
            <a:graphicFrameLocks noGrp="1"/>
          </p:cNvGraphicFramePr>
          <p:nvPr/>
        </p:nvGraphicFramePr>
        <p:xfrm>
          <a:off x="395536" y="692696"/>
          <a:ext cx="8424937" cy="5147828"/>
        </p:xfrm>
        <a:graphic>
          <a:graphicData uri="http://schemas.openxmlformats.org/drawingml/2006/table">
            <a:tbl>
              <a:tblPr/>
              <a:tblGrid>
                <a:gridCol w="1196282"/>
                <a:gridCol w="819942"/>
                <a:gridCol w="1008112"/>
                <a:gridCol w="648072"/>
                <a:gridCol w="720080"/>
                <a:gridCol w="864096"/>
                <a:gridCol w="858127"/>
                <a:gridCol w="109238"/>
                <a:gridCol w="1100494"/>
                <a:gridCol w="1100494"/>
              </a:tblGrid>
              <a:tr h="221451">
                <a:tc gridSpan="10">
                  <a:txBody>
                    <a:bodyPr/>
                    <a:lstStyle/>
                    <a:p>
                      <a:pPr algn="l">
                        <a:lnSpc>
                          <a:spcPts val="1375"/>
                        </a:lnSpc>
                        <a:spcAft>
                          <a:spcPts val="0"/>
                        </a:spcAft>
                      </a:pPr>
                      <a:r>
                        <a:rPr lang="es-MX" sz="1100" b="1" kern="1200" dirty="0">
                          <a:solidFill>
                            <a:srgbClr val="2E2224"/>
                          </a:solidFill>
                          <a:latin typeface="Arial"/>
                          <a:ea typeface="Times New Roman"/>
                          <a:cs typeface="Times New Roman"/>
                        </a:rPr>
                        <a:t>ORGANISMO ACADÉMICO:  FACULTAD DE CONTADURÍA Y ADMINISTRACIÓN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04814">
                <a:tc gridSpan="3">
                  <a:txBody>
                    <a:bodyPr/>
                    <a:lstStyle/>
                    <a:p>
                      <a:pPr algn="l">
                        <a:lnSpc>
                          <a:spcPct val="115000"/>
                        </a:lnSpc>
                        <a:spcAft>
                          <a:spcPts val="0"/>
                        </a:spcAft>
                      </a:pPr>
                      <a:r>
                        <a:rPr lang="es-MX" sz="1100" b="1" kern="1200">
                          <a:solidFill>
                            <a:srgbClr val="2E2224"/>
                          </a:solidFill>
                          <a:latin typeface="Arial"/>
                          <a:ea typeface="Times New Roman"/>
                          <a:cs typeface="Times New Roman"/>
                        </a:rPr>
                        <a:t>Programa Educativo: </a:t>
                      </a:r>
                      <a:endParaRPr lang="es-MX" sz="1100" b="1">
                        <a:latin typeface="Calibri"/>
                        <a:ea typeface="Calibri"/>
                        <a:cs typeface="Times New Roman"/>
                      </a:endParaRPr>
                    </a:p>
                    <a:p>
                      <a:pPr algn="ctr">
                        <a:lnSpc>
                          <a:spcPct val="115000"/>
                        </a:lnSpc>
                        <a:spcAft>
                          <a:spcPts val="0"/>
                        </a:spcAft>
                      </a:pPr>
                      <a:r>
                        <a:rPr lang="es-MX" sz="1100" b="1" kern="1200">
                          <a:solidFill>
                            <a:srgbClr val="2E2224"/>
                          </a:solidFill>
                          <a:latin typeface="Arial"/>
                          <a:ea typeface="Times New Roman"/>
                          <a:cs typeface="Times New Roman"/>
                        </a:rPr>
                        <a:t>LICENCIATURA EN CONTADURÍA, LICENCIATURA EN ADMINISTRACIÓN </a:t>
                      </a:r>
                      <a:endParaRPr lang="es-MX" sz="1100" b="1">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gridSpan="7">
                  <a:txBody>
                    <a:bodyPr/>
                    <a:lstStyle/>
                    <a:p>
                      <a:pPr algn="l">
                        <a:lnSpc>
                          <a:spcPct val="115000"/>
                        </a:lnSpc>
                        <a:spcAft>
                          <a:spcPts val="0"/>
                        </a:spcAft>
                      </a:pPr>
                      <a:r>
                        <a:rPr lang="es-MX" sz="1100" b="1" kern="1200">
                          <a:solidFill>
                            <a:srgbClr val="2E2224"/>
                          </a:solidFill>
                          <a:latin typeface="Arial"/>
                          <a:ea typeface="Times New Roman"/>
                          <a:cs typeface="Times New Roman"/>
                        </a:rPr>
                        <a:t>Área de docencia: </a:t>
                      </a:r>
                      <a:endParaRPr lang="es-MX" sz="1100" b="1">
                        <a:latin typeface="Calibri"/>
                        <a:ea typeface="Calibri"/>
                        <a:cs typeface="Times New Roman"/>
                      </a:endParaRPr>
                    </a:p>
                    <a:p>
                      <a:pPr algn="ctr">
                        <a:lnSpc>
                          <a:spcPct val="115000"/>
                        </a:lnSpc>
                        <a:spcAft>
                          <a:spcPts val="0"/>
                        </a:spcAft>
                      </a:pPr>
                      <a:r>
                        <a:rPr lang="es-MX" sz="1100" b="1" kern="1200">
                          <a:solidFill>
                            <a:srgbClr val="2E2224"/>
                          </a:solidFill>
                          <a:latin typeface="Arial"/>
                          <a:ea typeface="Times New Roman"/>
                          <a:cs typeface="Times New Roman"/>
                        </a:rPr>
                        <a:t>MATEMÁTICAS </a:t>
                      </a:r>
                      <a:endParaRPr lang="es-MX" sz="1100" b="1">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831974">
                <a:tc gridSpan="2">
                  <a:txBody>
                    <a:bodyPr/>
                    <a:lstStyle/>
                    <a:p>
                      <a:pPr algn="l">
                        <a:lnSpc>
                          <a:spcPct val="115000"/>
                        </a:lnSpc>
                        <a:spcAft>
                          <a:spcPts val="0"/>
                        </a:spcAft>
                      </a:pPr>
                      <a:r>
                        <a:rPr lang="es-ES_tradnl" sz="1100" b="1" kern="1200" dirty="0">
                          <a:solidFill>
                            <a:srgbClr val="2E2224"/>
                          </a:solidFill>
                          <a:latin typeface="Arial"/>
                          <a:ea typeface="Times New Roman"/>
                          <a:cs typeface="Times New Roman"/>
                        </a:rPr>
                        <a:t>Aprobación por los H.H. Consejos Académico y de Gobierno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l">
                        <a:lnSpc>
                          <a:spcPct val="115000"/>
                        </a:lnSpc>
                        <a:spcAft>
                          <a:spcPts val="0"/>
                        </a:spcAft>
                      </a:pPr>
                      <a:r>
                        <a:rPr lang="es-ES_tradnl" sz="1100" b="1" kern="1200">
                          <a:solidFill>
                            <a:srgbClr val="2E2224"/>
                          </a:solidFill>
                          <a:latin typeface="Arial"/>
                          <a:ea typeface="Times New Roman"/>
                          <a:cs typeface="Times New Roman"/>
                        </a:rPr>
                        <a:t>Fecha:  16 JULIO  2005 </a:t>
                      </a:r>
                      <a:endParaRPr lang="es-MX" sz="1100" b="1">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l">
                        <a:lnSpc>
                          <a:spcPct val="115000"/>
                        </a:lnSpc>
                        <a:spcAft>
                          <a:spcPts val="0"/>
                        </a:spcAft>
                      </a:pPr>
                      <a:r>
                        <a:rPr lang="es-ES_tradnl" sz="1100" b="1" kern="1200" dirty="0">
                          <a:solidFill>
                            <a:srgbClr val="2E2224"/>
                          </a:solidFill>
                          <a:latin typeface="Arial"/>
                          <a:ea typeface="Times New Roman"/>
                          <a:cs typeface="Times New Roman"/>
                        </a:rPr>
                        <a:t>Programa elaborado por:</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LAE Julieta González Castro </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LAE Alicia Estrada González</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LAE Alejandro Gallegos Herrera</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C.P. Gema González Flores</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Ing. Francisco Javier Quiroz Becerril</a:t>
                      </a:r>
                      <a:endParaRPr lang="es-MX" sz="1100" b="1" dirty="0">
                        <a:latin typeface="Calibri"/>
                        <a:ea typeface="Calibri"/>
                        <a:cs typeface="Times New Roman"/>
                      </a:endParaRPr>
                    </a:p>
                    <a:p>
                      <a:pPr algn="l">
                        <a:lnSpc>
                          <a:spcPct val="115000"/>
                        </a:lnSpc>
                        <a:spcAft>
                          <a:spcPts val="0"/>
                        </a:spcAft>
                      </a:pPr>
                      <a:r>
                        <a:rPr lang="es-ES_tradnl" sz="1100" b="1" kern="1200" dirty="0">
                          <a:solidFill>
                            <a:srgbClr val="2E2224"/>
                          </a:solidFill>
                          <a:latin typeface="Arial"/>
                          <a:ea typeface="Times New Roman"/>
                          <a:cs typeface="Times New Roman"/>
                        </a:rPr>
                        <a:t>C.P. Rafael Rojo Quiroga </a:t>
                      </a:r>
                      <a:endParaRPr lang="es-MX" sz="1100" b="1" dirty="0">
                        <a:latin typeface="Calibri"/>
                        <a:ea typeface="Calibri"/>
                        <a:cs typeface="Times New Roman"/>
                      </a:endParaRPr>
                    </a:p>
                    <a:p>
                      <a:pPr algn="l">
                        <a:lnSpc>
                          <a:spcPct val="115000"/>
                        </a:lnSpc>
                        <a:spcAft>
                          <a:spcPts val="0"/>
                        </a:spcAft>
                      </a:pPr>
                      <a:r>
                        <a:rPr lang="es-MX" sz="1100" b="1" kern="1200" dirty="0">
                          <a:solidFill>
                            <a:srgbClr val="2E2224"/>
                          </a:solidFill>
                          <a:latin typeface="Candara"/>
                          <a:ea typeface="Times New Roman"/>
                          <a:cs typeface="Arial"/>
                        </a:rPr>
                        <a:t> </a:t>
                      </a:r>
                      <a:r>
                        <a:rPr lang="es-MX" sz="1100" b="1" kern="1200" dirty="0">
                          <a:solidFill>
                            <a:srgbClr val="2E2224"/>
                          </a:solidFill>
                          <a:latin typeface="Arial"/>
                          <a:ea typeface="Times New Roman"/>
                          <a:cs typeface="Times New Roman"/>
                        </a:rPr>
                        <a:t>Programa reestructurado por: </a:t>
                      </a:r>
                      <a:endParaRPr lang="es-MX" sz="1100" b="1" dirty="0">
                        <a:latin typeface="Calibri"/>
                        <a:ea typeface="Calibri"/>
                        <a:cs typeface="Times New Roman"/>
                      </a:endParaRPr>
                    </a:p>
                    <a:p>
                      <a:pPr algn="l">
                        <a:lnSpc>
                          <a:spcPct val="115000"/>
                        </a:lnSpc>
                        <a:spcAft>
                          <a:spcPts val="0"/>
                        </a:spcAft>
                      </a:pPr>
                      <a:r>
                        <a:rPr lang="es-MX" sz="1100" b="1" kern="1200" dirty="0">
                          <a:solidFill>
                            <a:srgbClr val="2E2224"/>
                          </a:solidFill>
                          <a:latin typeface="Arial"/>
                          <a:ea typeface="Times New Roman"/>
                          <a:cs typeface="Times New Roman"/>
                        </a:rPr>
                        <a:t>M. en A. Gema Esther González Flores</a:t>
                      </a:r>
                      <a:endParaRPr lang="es-MX" sz="1100" b="1" dirty="0">
                        <a:latin typeface="Calibri"/>
                        <a:ea typeface="Calibri"/>
                        <a:cs typeface="Times New Roman"/>
                      </a:endParaRPr>
                    </a:p>
                    <a:p>
                      <a:pPr algn="l">
                        <a:lnSpc>
                          <a:spcPct val="115000"/>
                        </a:lnSpc>
                        <a:spcAft>
                          <a:spcPts val="0"/>
                        </a:spcAft>
                      </a:pPr>
                      <a:r>
                        <a:rPr lang="es-MX" sz="1100" b="1" kern="1200" dirty="0">
                          <a:solidFill>
                            <a:srgbClr val="2E2224"/>
                          </a:solidFill>
                          <a:latin typeface="Arial"/>
                          <a:ea typeface="Times New Roman"/>
                          <a:cs typeface="Times New Roman"/>
                        </a:rPr>
                        <a:t>L. en C. Alejandro Hernández </a:t>
                      </a:r>
                      <a:r>
                        <a:rPr lang="es-MX" sz="1100" b="1" kern="1200" dirty="0" smtClean="0">
                          <a:solidFill>
                            <a:srgbClr val="2E2224"/>
                          </a:solidFill>
                          <a:latin typeface="Arial"/>
                          <a:ea typeface="Times New Roman"/>
                          <a:cs typeface="Times New Roman"/>
                        </a:rPr>
                        <a:t>Suárez</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ES_tradnl" sz="1100" b="1" kern="1200" spc="-15">
                          <a:solidFill>
                            <a:srgbClr val="2E2224"/>
                          </a:solidFill>
                          <a:latin typeface="Arial"/>
                          <a:ea typeface="Times New Roman"/>
                          <a:cs typeface="Times New Roman"/>
                        </a:rPr>
                        <a:t>Fecha de reestructuración : </a:t>
                      </a:r>
                      <a:endParaRPr lang="es-MX" sz="1100" b="1">
                        <a:latin typeface="Calibri"/>
                        <a:ea typeface="Calibri"/>
                        <a:cs typeface="Times New Roman"/>
                      </a:endParaRPr>
                    </a:p>
                    <a:p>
                      <a:pPr algn="ctr">
                        <a:lnSpc>
                          <a:spcPct val="115000"/>
                        </a:lnSpc>
                        <a:spcAft>
                          <a:spcPts val="0"/>
                        </a:spcAft>
                      </a:pPr>
                      <a:r>
                        <a:rPr lang="es-ES_tradnl" sz="1100" b="1" kern="1200">
                          <a:solidFill>
                            <a:srgbClr val="2E2224"/>
                          </a:solidFill>
                          <a:latin typeface="Arial"/>
                          <a:ea typeface="Times New Roman"/>
                          <a:cs typeface="Times New Roman"/>
                        </a:rPr>
                        <a:t>23 de Junio 2007 </a:t>
                      </a:r>
                      <a:endParaRPr lang="es-MX" sz="1100" b="1">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75643">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Clave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100" b="1" kern="1200" dirty="0">
                          <a:solidFill>
                            <a:srgbClr val="2E2224"/>
                          </a:solidFill>
                          <a:latin typeface="Arial"/>
                          <a:ea typeface="Times New Roman"/>
                          <a:cs typeface="Times New Roman"/>
                        </a:rPr>
                        <a:t>Horas de teoría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100" b="1" kern="1200" dirty="0">
                          <a:solidFill>
                            <a:srgbClr val="2E2224"/>
                          </a:solidFill>
                          <a:latin typeface="Arial"/>
                          <a:ea typeface="Times New Roman"/>
                          <a:cs typeface="Times New Roman"/>
                        </a:rPr>
                        <a:t>Horas de práctica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Total de horas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100" b="1" kern="1200" dirty="0">
                          <a:solidFill>
                            <a:srgbClr val="2E2224"/>
                          </a:solidFill>
                          <a:latin typeface="Arial"/>
                          <a:ea typeface="Times New Roman"/>
                          <a:cs typeface="Times New Roman"/>
                        </a:rPr>
                        <a:t>Créditos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smtClean="0">
                          <a:solidFill>
                            <a:srgbClr val="2E2224"/>
                          </a:solidFill>
                          <a:latin typeface="Arial"/>
                          <a:ea typeface="Times New Roman"/>
                          <a:cs typeface="Times New Roman"/>
                        </a:rPr>
                        <a:t>Tipo </a:t>
                      </a:r>
                      <a:r>
                        <a:rPr lang="es-MX" sz="1100" b="1" kern="1200" dirty="0">
                          <a:solidFill>
                            <a:srgbClr val="2E2224"/>
                          </a:solidFill>
                          <a:latin typeface="Arial"/>
                          <a:ea typeface="Times New Roman"/>
                          <a:cs typeface="Times New Roman"/>
                        </a:rPr>
                        <a:t>de Unidad de Aprendizaje </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kern="1200" dirty="0" smtClean="0">
                          <a:solidFill>
                            <a:srgbClr val="2E2224"/>
                          </a:solidFill>
                          <a:latin typeface="Arial"/>
                          <a:ea typeface="Times New Roman"/>
                          <a:cs typeface="Times New Roman"/>
                        </a:rPr>
                        <a:t>Carácter </a:t>
                      </a:r>
                      <a:r>
                        <a:rPr lang="es-MX" sz="1100" b="1" kern="1200" dirty="0">
                          <a:solidFill>
                            <a:srgbClr val="2E2224"/>
                          </a:solidFill>
                          <a:latin typeface="Arial"/>
                          <a:ea typeface="Times New Roman"/>
                          <a:cs typeface="Times New Roman"/>
                        </a:rPr>
                        <a:t>de la Unidad de Aprendizaje </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Núcleo de formación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a:solidFill>
                            <a:srgbClr val="2E2224"/>
                          </a:solidFill>
                          <a:latin typeface="Arial"/>
                          <a:ea typeface="Times New Roman"/>
                          <a:cs typeface="Times New Roman"/>
                        </a:rPr>
                        <a:t>Modalidad </a:t>
                      </a:r>
                      <a:endParaRPr lang="es-MX" sz="1100" b="1">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8930">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AC3002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3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1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4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7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Curso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MX" sz="1100" b="1" kern="1200" dirty="0">
                          <a:solidFill>
                            <a:srgbClr val="2E2224"/>
                          </a:solidFill>
                          <a:latin typeface="Arial"/>
                          <a:ea typeface="Times New Roman"/>
                          <a:cs typeface="Times New Roman"/>
                        </a:rPr>
                        <a:t>Obligatoria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Básico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1100" b="1" kern="1200" dirty="0">
                          <a:solidFill>
                            <a:srgbClr val="2E2224"/>
                          </a:solidFill>
                          <a:latin typeface="Arial"/>
                          <a:ea typeface="Times New Roman"/>
                          <a:cs typeface="Times New Roman"/>
                        </a:rPr>
                        <a:t>Presencial </a:t>
                      </a:r>
                      <a:endParaRPr lang="es-MX" sz="1100" b="1" dirty="0">
                        <a:latin typeface="Calibri"/>
                        <a:ea typeface="Calibri"/>
                        <a:cs typeface="Times New Roman"/>
                      </a:endParaRPr>
                    </a:p>
                  </a:txBody>
                  <a:tcPr marL="7886" marR="7886" marT="29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814">
                <a:tc gridSpan="5">
                  <a:txBody>
                    <a:bodyPr/>
                    <a:lstStyle/>
                    <a:p>
                      <a:pPr algn="l">
                        <a:lnSpc>
                          <a:spcPct val="115000"/>
                        </a:lnSpc>
                        <a:spcAft>
                          <a:spcPts val="0"/>
                        </a:spcAft>
                      </a:pPr>
                      <a:r>
                        <a:rPr lang="es-MX" sz="1100" b="1" kern="1200" dirty="0">
                          <a:solidFill>
                            <a:srgbClr val="2E2224"/>
                          </a:solidFill>
                          <a:latin typeface="Arial"/>
                          <a:ea typeface="Times New Roman"/>
                          <a:cs typeface="Times New Roman"/>
                        </a:rPr>
                        <a:t>Prerrequisitos:</a:t>
                      </a:r>
                      <a:endParaRPr lang="es-MX" sz="1100" b="1" dirty="0">
                        <a:latin typeface="Calibri"/>
                        <a:ea typeface="Calibri"/>
                        <a:cs typeface="Times New Roman"/>
                      </a:endParaRPr>
                    </a:p>
                    <a:p>
                      <a:pPr algn="just">
                        <a:lnSpc>
                          <a:spcPct val="115000"/>
                        </a:lnSpc>
                        <a:spcAft>
                          <a:spcPts val="0"/>
                        </a:spcAft>
                      </a:pPr>
                      <a:r>
                        <a:rPr lang="es-MX" sz="1100" b="1" kern="1200" dirty="0">
                          <a:solidFill>
                            <a:srgbClr val="2E2224"/>
                          </a:solidFill>
                          <a:latin typeface="Arial"/>
                          <a:ea typeface="Times New Roman"/>
                          <a:cs typeface="Times New Roman"/>
                        </a:rPr>
                        <a:t>Aritmética, Álgebra, Geometría Analítica, manejo de </a:t>
                      </a:r>
                      <a:r>
                        <a:rPr lang="es-MX" sz="1100" b="1" kern="1200" dirty="0" smtClean="0">
                          <a:solidFill>
                            <a:srgbClr val="2E2224"/>
                          </a:solidFill>
                          <a:latin typeface="Arial"/>
                          <a:ea typeface="Times New Roman"/>
                          <a:cs typeface="Times New Roman"/>
                        </a:rPr>
                        <a:t>calculadora</a:t>
                      </a:r>
                    </a:p>
                    <a:p>
                      <a:pPr algn="just">
                        <a:lnSpc>
                          <a:spcPct val="115000"/>
                        </a:lnSpc>
                        <a:spcAft>
                          <a:spcPts val="0"/>
                        </a:spcAft>
                      </a:pPr>
                      <a:r>
                        <a:rPr lang="es-MX" sz="1100" b="1" kern="1200" dirty="0" smtClean="0">
                          <a:solidFill>
                            <a:srgbClr val="2E2224"/>
                          </a:solidFill>
                          <a:latin typeface="Arial"/>
                          <a:ea typeface="Times New Roman"/>
                          <a:cs typeface="Times New Roman"/>
                        </a:rPr>
                        <a:t> </a:t>
                      </a:r>
                      <a:r>
                        <a:rPr lang="es-MX" sz="1100" b="1" kern="1200" dirty="0">
                          <a:solidFill>
                            <a:srgbClr val="2E2224"/>
                          </a:solidFill>
                          <a:latin typeface="Arial"/>
                          <a:ea typeface="Times New Roman"/>
                          <a:cs typeface="Times New Roman"/>
                        </a:rPr>
                        <a:t>así como la hoja de cálculo de Excel.</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l">
                        <a:lnSpc>
                          <a:spcPct val="115000"/>
                        </a:lnSpc>
                        <a:spcAft>
                          <a:spcPts val="0"/>
                        </a:spcAft>
                      </a:pPr>
                      <a:r>
                        <a:rPr lang="es-MX" sz="1100" b="1" kern="1200">
                          <a:solidFill>
                            <a:srgbClr val="2E2224"/>
                          </a:solidFill>
                          <a:latin typeface="Arial"/>
                          <a:ea typeface="Times New Roman"/>
                          <a:cs typeface="Times New Roman"/>
                        </a:rPr>
                        <a:t>Unidad de Aprendizaje Antecedente </a:t>
                      </a:r>
                      <a:endParaRPr lang="es-MX" sz="1100" b="1">
                        <a:latin typeface="Calibri"/>
                        <a:ea typeface="Calibri"/>
                        <a:cs typeface="Times New Roman"/>
                      </a:endParaRPr>
                    </a:p>
                    <a:p>
                      <a:pPr algn="ctr">
                        <a:lnSpc>
                          <a:spcPct val="115000"/>
                        </a:lnSpc>
                        <a:spcAft>
                          <a:spcPts val="0"/>
                        </a:spcAft>
                      </a:pPr>
                      <a:r>
                        <a:rPr lang="es-MX" sz="1100" b="1" kern="1200">
                          <a:solidFill>
                            <a:srgbClr val="2E2224"/>
                          </a:solidFill>
                          <a:latin typeface="Arial"/>
                          <a:ea typeface="Times New Roman"/>
                          <a:cs typeface="Times New Roman"/>
                        </a:rPr>
                        <a:t>Ninguna </a:t>
                      </a:r>
                      <a:endParaRPr lang="es-MX" sz="1100" b="1">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3">
                  <a:txBody>
                    <a:bodyPr/>
                    <a:lstStyle/>
                    <a:p>
                      <a:pPr algn="l">
                        <a:lnSpc>
                          <a:spcPct val="115000"/>
                        </a:lnSpc>
                        <a:spcAft>
                          <a:spcPts val="0"/>
                        </a:spcAft>
                      </a:pPr>
                      <a:r>
                        <a:rPr lang="es-MX" sz="1100" b="1" kern="1200" dirty="0">
                          <a:solidFill>
                            <a:srgbClr val="2E2224"/>
                          </a:solidFill>
                          <a:latin typeface="Arial"/>
                          <a:ea typeface="Times New Roman"/>
                          <a:cs typeface="Times New Roman"/>
                        </a:rPr>
                        <a:t>Unidad de Aprendizaje </a:t>
                      </a:r>
                      <a:r>
                        <a:rPr lang="es-MX" sz="1100" b="1" kern="1200" dirty="0" smtClean="0">
                          <a:solidFill>
                            <a:srgbClr val="2E2224"/>
                          </a:solidFill>
                          <a:latin typeface="Arial"/>
                          <a:ea typeface="Times New Roman"/>
                          <a:cs typeface="Times New Roman"/>
                        </a:rPr>
                        <a:t>Consecuente: Estadística</a:t>
                      </a:r>
                      <a:endParaRPr lang="es-MX" sz="1100" b="1" dirty="0">
                        <a:latin typeface="Calibri"/>
                        <a:ea typeface="Calibri"/>
                        <a:cs typeface="Times New Roman"/>
                      </a:endParaRPr>
                    </a:p>
                    <a:p>
                      <a:pPr algn="just">
                        <a:lnSpc>
                          <a:spcPct val="115000"/>
                        </a:lnSpc>
                        <a:spcAft>
                          <a:spcPts val="0"/>
                        </a:spcAft>
                      </a:pPr>
                      <a:r>
                        <a:rPr lang="es-MX" sz="1100" b="1" kern="1200" dirty="0">
                          <a:solidFill>
                            <a:srgbClr val="2E2224"/>
                          </a:solidFill>
                          <a:latin typeface="Arial"/>
                          <a:ea typeface="Times New Roman"/>
                          <a:cs typeface="Times New Roman"/>
                        </a:rPr>
                        <a:t>Matemáticas Financieras</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26800">
                <a:tc gridSpan="10">
                  <a:txBody>
                    <a:bodyPr/>
                    <a:lstStyle/>
                    <a:p>
                      <a:pPr algn="just">
                        <a:lnSpc>
                          <a:spcPct val="115000"/>
                        </a:lnSpc>
                        <a:spcAft>
                          <a:spcPts val="0"/>
                        </a:spcAft>
                      </a:pPr>
                      <a:r>
                        <a:rPr lang="es-MX" sz="1100" b="1" kern="1200" dirty="0">
                          <a:solidFill>
                            <a:srgbClr val="2E2224"/>
                          </a:solidFill>
                          <a:latin typeface="Arial"/>
                          <a:ea typeface="Times New Roman"/>
                          <a:cs typeface="Times New Roman"/>
                        </a:rPr>
                        <a:t>Programas educativos en los que se imparte: </a:t>
                      </a:r>
                      <a:endParaRPr lang="es-MX" sz="1100" b="1" dirty="0">
                        <a:latin typeface="Calibri"/>
                        <a:ea typeface="Calibri"/>
                        <a:cs typeface="Times New Roman"/>
                      </a:endParaRPr>
                    </a:p>
                    <a:p>
                      <a:pPr algn="ctr">
                        <a:lnSpc>
                          <a:spcPct val="115000"/>
                        </a:lnSpc>
                        <a:spcAft>
                          <a:spcPts val="0"/>
                        </a:spcAft>
                      </a:pPr>
                      <a:r>
                        <a:rPr lang="es-MX" sz="1100" b="1" kern="1200" dirty="0">
                          <a:solidFill>
                            <a:srgbClr val="2E2224"/>
                          </a:solidFill>
                          <a:latin typeface="Arial"/>
                          <a:ea typeface="Times New Roman"/>
                          <a:cs typeface="Times New Roman"/>
                        </a:rPr>
                        <a:t>LICENCIATURA EN CONTADURÍA, LICENCIATURA EN ADMINISTRACIÓN </a:t>
                      </a:r>
                      <a:endParaRPr lang="es-MX" sz="1100" b="1" dirty="0">
                        <a:latin typeface="Calibri"/>
                        <a:ea typeface="Calibri"/>
                        <a:cs typeface="Times New Roman"/>
                      </a:endParaRPr>
                    </a:p>
                  </a:txBody>
                  <a:tcPr marL="7886" marR="7886" marT="291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684213" y="476250"/>
            <a:ext cx="7848600" cy="5832475"/>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20</a:t>
            </a:fld>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684213" y="0"/>
            <a:ext cx="7772400" cy="1143000"/>
          </a:xfrm>
        </p:spPr>
        <p:txBody>
          <a:bodyPr/>
          <a:lstStyle/>
          <a:p>
            <a:pPr eaLnBrk="1" hangingPunct="1"/>
            <a:r>
              <a:rPr lang="es-ES" b="1" smtClean="0">
                <a:solidFill>
                  <a:srgbClr val="660033"/>
                </a:solidFill>
              </a:rPr>
              <a:t>Función Lineal     y = 3x + 2</a:t>
            </a:r>
          </a:p>
        </p:txBody>
      </p:sp>
      <p:pic>
        <p:nvPicPr>
          <p:cNvPr id="29699" name="Picture 2"/>
          <p:cNvPicPr>
            <a:picLocks noChangeAspect="1" noChangeArrowheads="1"/>
          </p:cNvPicPr>
          <p:nvPr/>
        </p:nvPicPr>
        <p:blipFill>
          <a:blip r:embed="rId2" cstate="print"/>
          <a:srcRect/>
          <a:stretch>
            <a:fillRect/>
          </a:stretch>
        </p:blipFill>
        <p:spPr bwMode="auto">
          <a:xfrm>
            <a:off x="2190750" y="2141538"/>
            <a:ext cx="4762500" cy="2943225"/>
          </a:xfrm>
          <a:prstGeom prst="rect">
            <a:avLst/>
          </a:prstGeom>
          <a:noFill/>
          <a:ln w="9525">
            <a:noFill/>
            <a:miter lim="800000"/>
            <a:headEnd/>
            <a:tailEnd/>
          </a:ln>
        </p:spPr>
      </p:pic>
      <p:sp>
        <p:nvSpPr>
          <p:cNvPr id="29700" name="3 CuadroTexto"/>
          <p:cNvSpPr txBox="1">
            <a:spLocks noChangeArrowheads="1"/>
          </p:cNvSpPr>
          <p:nvPr/>
        </p:nvSpPr>
        <p:spPr bwMode="auto">
          <a:xfrm>
            <a:off x="755650" y="5300663"/>
            <a:ext cx="5545138" cy="954087"/>
          </a:xfrm>
          <a:prstGeom prst="rect">
            <a:avLst/>
          </a:prstGeom>
          <a:noFill/>
          <a:ln w="9525">
            <a:noFill/>
            <a:miter lim="800000"/>
            <a:headEnd/>
            <a:tailEnd/>
          </a:ln>
        </p:spPr>
        <p:txBody>
          <a:bodyPr>
            <a:spAutoFit/>
          </a:bodyPr>
          <a:lstStyle/>
          <a:p>
            <a:pPr eaLnBrk="1" hangingPunct="1"/>
            <a:r>
              <a:rPr lang="es-ES" sz="2800"/>
              <a:t>Intercepto con x              (-2/3,0)</a:t>
            </a:r>
          </a:p>
          <a:p>
            <a:pPr eaLnBrk="1" hangingPunct="1"/>
            <a:r>
              <a:rPr lang="es-ES" sz="2800"/>
              <a:t>Intercepto con y              (0,2)</a:t>
            </a:r>
          </a:p>
        </p:txBody>
      </p:sp>
      <p:cxnSp>
        <p:nvCxnSpPr>
          <p:cNvPr id="6" name="5 Conector recto de flecha"/>
          <p:cNvCxnSpPr/>
          <p:nvPr/>
        </p:nvCxnSpPr>
        <p:spPr>
          <a:xfrm>
            <a:off x="3419475" y="5589588"/>
            <a:ext cx="720725" cy="0"/>
          </a:xfrm>
          <a:prstGeom prst="straightConnector1">
            <a:avLst/>
          </a:prstGeom>
          <a:ln w="38100">
            <a:solidFill>
              <a:srgbClr val="660033"/>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419475" y="6021388"/>
            <a:ext cx="720725" cy="0"/>
          </a:xfrm>
          <a:prstGeom prst="straightConnector1">
            <a:avLst/>
          </a:prstGeom>
          <a:ln w="38100">
            <a:solidFill>
              <a:srgbClr val="660033"/>
            </a:solidFill>
            <a:tailEnd type="arrow"/>
          </a:ln>
        </p:spPr>
        <p:style>
          <a:lnRef idx="1">
            <a:schemeClr val="accent1"/>
          </a:lnRef>
          <a:fillRef idx="0">
            <a:schemeClr val="accent1"/>
          </a:fillRef>
          <a:effectRef idx="0">
            <a:schemeClr val="accent1"/>
          </a:effectRef>
          <a:fontRef idx="minor">
            <a:schemeClr val="tx1"/>
          </a:fontRef>
        </p:style>
      </p:cxnSp>
      <p:pic>
        <p:nvPicPr>
          <p:cNvPr id="29703" name="Picture 3"/>
          <p:cNvPicPr>
            <a:picLocks noChangeAspect="1" noChangeArrowheads="1"/>
          </p:cNvPicPr>
          <p:nvPr/>
        </p:nvPicPr>
        <p:blipFill>
          <a:blip r:embed="rId3" cstate="print"/>
          <a:srcRect/>
          <a:stretch>
            <a:fillRect/>
          </a:stretch>
        </p:blipFill>
        <p:spPr bwMode="auto">
          <a:xfrm>
            <a:off x="5508625" y="981075"/>
            <a:ext cx="2519363" cy="863600"/>
          </a:xfrm>
          <a:prstGeom prst="rect">
            <a:avLst/>
          </a:prstGeom>
          <a:noFill/>
          <a:ln w="9525">
            <a:noFill/>
            <a:miter lim="800000"/>
            <a:headEnd/>
            <a:tailEnd/>
          </a:ln>
        </p:spPr>
      </p:pic>
      <p:sp>
        <p:nvSpPr>
          <p:cNvPr id="8"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21</a:t>
            </a:fld>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684213" y="333375"/>
            <a:ext cx="7772400" cy="1143000"/>
          </a:xfrm>
        </p:spPr>
        <p:txBody>
          <a:bodyPr>
            <a:normAutofit/>
          </a:bodyPr>
          <a:lstStyle/>
          <a:p>
            <a:pPr eaLnBrk="1" hangingPunct="1"/>
            <a:r>
              <a:rPr lang="es-ES" b="1" dirty="0" smtClean="0">
                <a:solidFill>
                  <a:srgbClr val="660033"/>
                </a:solidFill>
              </a:rPr>
              <a:t>Ecuación Lineal General</a:t>
            </a:r>
          </a:p>
        </p:txBody>
      </p:sp>
      <p:sp>
        <p:nvSpPr>
          <p:cNvPr id="31747" name="2 CuadroTexto"/>
          <p:cNvSpPr txBox="1">
            <a:spLocks noChangeArrowheads="1"/>
          </p:cNvSpPr>
          <p:nvPr/>
        </p:nvSpPr>
        <p:spPr bwMode="auto">
          <a:xfrm>
            <a:off x="900113" y="2276475"/>
            <a:ext cx="7993062" cy="461963"/>
          </a:xfrm>
          <a:prstGeom prst="rect">
            <a:avLst/>
          </a:prstGeom>
          <a:noFill/>
          <a:ln w="9525">
            <a:noFill/>
            <a:miter lim="800000"/>
            <a:headEnd/>
            <a:tailEnd/>
          </a:ln>
        </p:spPr>
        <p:txBody>
          <a:bodyPr>
            <a:spAutoFit/>
          </a:bodyPr>
          <a:lstStyle/>
          <a:p>
            <a:pPr eaLnBrk="1" hangingPunct="1"/>
            <a:endParaRPr lang="es-NI"/>
          </a:p>
        </p:txBody>
      </p:sp>
      <p:sp>
        <p:nvSpPr>
          <p:cNvPr id="31748" name="3 CuadroTexto"/>
          <p:cNvSpPr txBox="1">
            <a:spLocks noChangeArrowheads="1"/>
          </p:cNvSpPr>
          <p:nvPr/>
        </p:nvSpPr>
        <p:spPr bwMode="auto">
          <a:xfrm>
            <a:off x="468313" y="2636838"/>
            <a:ext cx="8207375" cy="1631950"/>
          </a:xfrm>
          <a:prstGeom prst="rect">
            <a:avLst/>
          </a:prstGeom>
          <a:noFill/>
          <a:ln w="9525">
            <a:noFill/>
            <a:miter lim="800000"/>
            <a:headEnd/>
            <a:tailEnd/>
          </a:ln>
        </p:spPr>
        <p:txBody>
          <a:bodyPr>
            <a:spAutoFit/>
          </a:bodyPr>
          <a:lstStyle/>
          <a:p>
            <a:pPr eaLnBrk="1" hangingPunct="1"/>
            <a:r>
              <a:rPr lang="es-ES" sz="3600" b="1"/>
              <a:t>Ax + By + C = 0;  </a:t>
            </a:r>
            <a:r>
              <a:rPr lang="es-ES" sz="3200" b="1"/>
              <a:t>		donde A, B  y C son</a:t>
            </a:r>
          </a:p>
          <a:p>
            <a:pPr eaLnBrk="1" hangingPunct="1"/>
            <a:r>
              <a:rPr lang="es-ES" sz="3200" b="1"/>
              <a:t>                                             constantes y  A  y B</a:t>
            </a:r>
          </a:p>
          <a:p>
            <a:pPr eaLnBrk="1" hangingPunct="1"/>
            <a:r>
              <a:rPr lang="es-ES" sz="3200" b="1"/>
              <a:t>                                             no son cero a la vez.</a:t>
            </a:r>
          </a:p>
        </p:txBody>
      </p:sp>
      <p:sp>
        <p:nvSpPr>
          <p:cNvPr id="31749" name="4 CuadroTexto"/>
          <p:cNvSpPr txBox="1">
            <a:spLocks noChangeArrowheads="1"/>
          </p:cNvSpPr>
          <p:nvPr/>
        </p:nvSpPr>
        <p:spPr bwMode="auto">
          <a:xfrm>
            <a:off x="395288" y="5229225"/>
            <a:ext cx="3313112" cy="461963"/>
          </a:xfrm>
          <a:prstGeom prst="rect">
            <a:avLst/>
          </a:prstGeom>
          <a:noFill/>
          <a:ln w="9525">
            <a:noFill/>
            <a:miter lim="800000"/>
            <a:headEnd/>
            <a:tailEnd/>
          </a:ln>
        </p:spPr>
        <p:txBody>
          <a:bodyPr>
            <a:spAutoFit/>
          </a:bodyPr>
          <a:lstStyle/>
          <a:p>
            <a:pPr eaLnBrk="1" hangingPunct="1"/>
            <a:endParaRPr lang="es-NI"/>
          </a:p>
        </p:txBody>
      </p:sp>
      <p:sp>
        <p:nvSpPr>
          <p:cNvPr id="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22</a:t>
            </a:fld>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611188" y="260350"/>
            <a:ext cx="7772400" cy="1143000"/>
          </a:xfrm>
        </p:spPr>
        <p:txBody>
          <a:bodyPr/>
          <a:lstStyle/>
          <a:p>
            <a:r>
              <a:rPr lang="es-ES" b="1" smtClean="0">
                <a:solidFill>
                  <a:srgbClr val="660033"/>
                </a:solidFill>
              </a:rPr>
              <a:t>Ecuación Lineal General</a:t>
            </a:r>
          </a:p>
        </p:txBody>
      </p:sp>
      <p:sp>
        <p:nvSpPr>
          <p:cNvPr id="32771" name="2 CuadroTexto"/>
          <p:cNvSpPr txBox="1">
            <a:spLocks noChangeArrowheads="1"/>
          </p:cNvSpPr>
          <p:nvPr/>
        </p:nvSpPr>
        <p:spPr bwMode="auto">
          <a:xfrm>
            <a:off x="395288" y="1628775"/>
            <a:ext cx="4681537" cy="3540125"/>
          </a:xfrm>
          <a:prstGeom prst="rect">
            <a:avLst/>
          </a:prstGeom>
          <a:noFill/>
          <a:ln w="9525">
            <a:noFill/>
            <a:miter lim="800000"/>
            <a:headEnd/>
            <a:tailEnd/>
          </a:ln>
        </p:spPr>
        <p:txBody>
          <a:bodyPr>
            <a:spAutoFit/>
          </a:bodyPr>
          <a:lstStyle/>
          <a:p>
            <a:pPr eaLnBrk="1" hangingPunct="1"/>
            <a:r>
              <a:rPr lang="es-ES" sz="3200"/>
              <a:t>1)Si B≠0, A ≠0, entonces</a:t>
            </a:r>
          </a:p>
          <a:p>
            <a:pPr eaLnBrk="1" hangingPunct="1"/>
            <a:endParaRPr lang="es-ES" sz="3200"/>
          </a:p>
          <a:p>
            <a:pPr eaLnBrk="1" hangingPunct="1"/>
            <a:r>
              <a:rPr lang="es-ES" sz="3200"/>
              <a:t>2) Si B≠0, A = 0, entonces</a:t>
            </a:r>
          </a:p>
          <a:p>
            <a:pPr eaLnBrk="1" hangingPunct="1"/>
            <a:r>
              <a:rPr lang="es-ES" sz="3200"/>
              <a:t>     Recta horizontal</a:t>
            </a:r>
          </a:p>
          <a:p>
            <a:pPr eaLnBrk="1" hangingPunct="1"/>
            <a:endParaRPr lang="es-ES" sz="3200"/>
          </a:p>
          <a:p>
            <a:pPr eaLnBrk="1" hangingPunct="1"/>
            <a:r>
              <a:rPr lang="es-ES" sz="3200"/>
              <a:t>3) A≠0, B = 0, entonces </a:t>
            </a:r>
          </a:p>
          <a:p>
            <a:pPr eaLnBrk="1" hangingPunct="1"/>
            <a:r>
              <a:rPr lang="es-ES" sz="3200"/>
              <a:t>    Recta Vertical            </a:t>
            </a:r>
          </a:p>
        </p:txBody>
      </p:sp>
      <p:sp>
        <p:nvSpPr>
          <p:cNvPr id="3277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1" hangingPunct="1"/>
            <a:endParaRPr lang="es-NI"/>
          </a:p>
        </p:txBody>
      </p:sp>
      <p:sp>
        <p:nvSpPr>
          <p:cNvPr id="32773" name="Rectangle 3"/>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s-NI"/>
          </a:p>
        </p:txBody>
      </p:sp>
      <p:sp>
        <p:nvSpPr>
          <p:cNvPr id="3277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1" hangingPunct="1"/>
            <a:endParaRPr lang="es-NI"/>
          </a:p>
        </p:txBody>
      </p:sp>
      <p:pic>
        <p:nvPicPr>
          <p:cNvPr id="32775"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300788" y="1484313"/>
            <a:ext cx="2135187" cy="865187"/>
          </a:xfrm>
          <a:prstGeom prst="rect">
            <a:avLst/>
          </a:prstGeom>
          <a:noFill/>
          <a:ln w="9525">
            <a:noFill/>
            <a:miter lim="800000"/>
            <a:headEnd/>
            <a:tailEnd/>
          </a:ln>
        </p:spPr>
      </p:pic>
      <p:sp>
        <p:nvSpPr>
          <p:cNvPr id="32776" name="Rectangle 6"/>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s-NI"/>
          </a:p>
        </p:txBody>
      </p:sp>
      <p:sp>
        <p:nvSpPr>
          <p:cNvPr id="3277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1" hangingPunct="1"/>
            <a:endParaRPr lang="es-NI"/>
          </a:p>
        </p:txBody>
      </p:sp>
      <p:pic>
        <p:nvPicPr>
          <p:cNvPr id="32778"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72225" y="2636838"/>
            <a:ext cx="1295400" cy="863600"/>
          </a:xfrm>
          <a:prstGeom prst="rect">
            <a:avLst/>
          </a:prstGeom>
          <a:noFill/>
          <a:ln w="9525">
            <a:noFill/>
            <a:miter lim="800000"/>
            <a:headEnd/>
            <a:tailEnd/>
          </a:ln>
        </p:spPr>
      </p:pic>
      <p:sp>
        <p:nvSpPr>
          <p:cNvPr id="32779" name="Rectangle 9"/>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s-NI"/>
          </a:p>
        </p:txBody>
      </p:sp>
      <p:sp>
        <p:nvSpPr>
          <p:cNvPr id="32780"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1" hangingPunct="1"/>
            <a:endParaRPr lang="es-NI"/>
          </a:p>
        </p:txBody>
      </p:sp>
      <p:pic>
        <p:nvPicPr>
          <p:cNvPr id="32781"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43663" y="4244975"/>
            <a:ext cx="1223962" cy="815975"/>
          </a:xfrm>
          <a:prstGeom prst="rect">
            <a:avLst/>
          </a:prstGeom>
          <a:noFill/>
          <a:ln w="9525">
            <a:noFill/>
            <a:miter lim="800000"/>
            <a:headEnd/>
            <a:tailEnd/>
          </a:ln>
        </p:spPr>
      </p:pic>
      <p:sp>
        <p:nvSpPr>
          <p:cNvPr id="1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23</a:t>
            </a:fld>
            <a:endParaRPr lang="es-MX"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683568" y="260648"/>
            <a:ext cx="7772400" cy="855687"/>
          </a:xfrm>
        </p:spPr>
        <p:txBody>
          <a:bodyPr/>
          <a:lstStyle/>
          <a:p>
            <a:r>
              <a:rPr lang="es-ES" b="1" dirty="0" smtClean="0">
                <a:solidFill>
                  <a:srgbClr val="660033"/>
                </a:solidFill>
              </a:rPr>
              <a:t>Ecuación de la Línea Recta</a:t>
            </a:r>
          </a:p>
        </p:txBody>
      </p:sp>
      <p:graphicFrame>
        <p:nvGraphicFramePr>
          <p:cNvPr id="5" name="4 Tabla"/>
          <p:cNvGraphicFramePr>
            <a:graphicFrameLocks noGrp="1"/>
          </p:cNvGraphicFramePr>
          <p:nvPr/>
        </p:nvGraphicFramePr>
        <p:xfrm>
          <a:off x="683568" y="1124744"/>
          <a:ext cx="7561212" cy="5078104"/>
        </p:xfrm>
        <a:graphic>
          <a:graphicData uri="http://schemas.openxmlformats.org/drawingml/2006/table">
            <a:tbl>
              <a:tblPr/>
              <a:tblGrid>
                <a:gridCol w="549137"/>
                <a:gridCol w="3622854"/>
                <a:gridCol w="3389221"/>
              </a:tblGrid>
              <a:tr h="771202">
                <a:tc>
                  <a:txBody>
                    <a:bodyPr/>
                    <a:lstStyle/>
                    <a:p>
                      <a:pPr>
                        <a:lnSpc>
                          <a:spcPct val="115000"/>
                        </a:lnSpc>
                        <a:spcAft>
                          <a:spcPts val="0"/>
                        </a:spcAft>
                      </a:pPr>
                      <a:r>
                        <a:rPr lang="es-ES" sz="2400" b="1" dirty="0">
                          <a:latin typeface="Calibri"/>
                          <a:ea typeface="Times New Roman"/>
                          <a:cs typeface="Times New Roman"/>
                        </a:rPr>
                        <a:t>Nº</a:t>
                      </a:r>
                      <a:endParaRPr lang="es-ES" sz="1800" dirty="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algn="ctr">
                        <a:lnSpc>
                          <a:spcPct val="115000"/>
                        </a:lnSpc>
                        <a:spcAft>
                          <a:spcPts val="0"/>
                        </a:spcAft>
                      </a:pPr>
                      <a:r>
                        <a:rPr lang="es-ES" sz="2400" b="1" dirty="0">
                          <a:latin typeface="Calibri"/>
                          <a:ea typeface="Times New Roman"/>
                          <a:cs typeface="Times New Roman"/>
                        </a:rPr>
                        <a:t>Nombre de la Fórmula</a:t>
                      </a:r>
                      <a:endParaRPr lang="es-ES" sz="1800" dirty="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a:lnSpc>
                          <a:spcPct val="115000"/>
                        </a:lnSpc>
                        <a:spcAft>
                          <a:spcPts val="0"/>
                        </a:spcAft>
                      </a:pPr>
                      <a:r>
                        <a:rPr lang="es-ES" sz="2400" b="1" dirty="0">
                          <a:latin typeface="Calibri"/>
                          <a:ea typeface="Times New Roman"/>
                          <a:cs typeface="Times New Roman"/>
                        </a:rPr>
                        <a:t>Ecuación</a:t>
                      </a:r>
                      <a:endParaRPr lang="es-ES" sz="1800" dirty="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r>
              <a:tr h="664490">
                <a:tc>
                  <a:txBody>
                    <a:bodyPr/>
                    <a:lstStyle/>
                    <a:p>
                      <a:pPr>
                        <a:lnSpc>
                          <a:spcPct val="115000"/>
                        </a:lnSpc>
                        <a:spcAft>
                          <a:spcPts val="0"/>
                        </a:spcAft>
                      </a:pPr>
                      <a:r>
                        <a:rPr lang="es-ES" sz="2400" b="1">
                          <a:latin typeface="Calibri"/>
                          <a:ea typeface="Times New Roman"/>
                          <a:cs typeface="Times New Roman"/>
                        </a:rPr>
                        <a:t>1</a:t>
                      </a:r>
                      <a:endParaRPr lang="es-ES" sz="180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gn="just">
                        <a:lnSpc>
                          <a:spcPct val="115000"/>
                        </a:lnSpc>
                        <a:spcAft>
                          <a:spcPts val="0"/>
                        </a:spcAft>
                      </a:pPr>
                      <a:r>
                        <a:rPr lang="es-ES" sz="2400" b="1">
                          <a:latin typeface="Calibri"/>
                          <a:ea typeface="Times New Roman"/>
                          <a:cs typeface="Times New Roman"/>
                        </a:rPr>
                        <a:t>Fórmula Punto Pendiente</a:t>
                      </a:r>
                      <a:endParaRPr lang="es-ES" sz="180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S" sz="2800" b="1">
                          <a:latin typeface="Calibri"/>
                          <a:ea typeface="Times New Roman"/>
                          <a:cs typeface="Times New Roman"/>
                        </a:rPr>
                        <a:t>y– y</a:t>
                      </a:r>
                      <a:r>
                        <a:rPr lang="es-ES" sz="2800" b="1" baseline="-25000">
                          <a:latin typeface="Calibri"/>
                          <a:ea typeface="Times New Roman"/>
                          <a:cs typeface="Times New Roman"/>
                        </a:rPr>
                        <a:t>i</a:t>
                      </a:r>
                      <a:r>
                        <a:rPr lang="es-ES" sz="2800" b="1">
                          <a:latin typeface="Calibri"/>
                          <a:ea typeface="Times New Roman"/>
                          <a:cs typeface="Times New Roman"/>
                        </a:rPr>
                        <a:t> = m (x – x</a:t>
                      </a:r>
                      <a:r>
                        <a:rPr lang="es-ES" sz="2800" b="1" baseline="-25000">
                          <a:latin typeface="Calibri"/>
                          <a:ea typeface="Times New Roman"/>
                          <a:cs typeface="Times New Roman"/>
                        </a:rPr>
                        <a:t>i</a:t>
                      </a:r>
                      <a:r>
                        <a:rPr lang="es-ES" sz="2800" b="1">
                          <a:latin typeface="Calibri"/>
                          <a:ea typeface="Times New Roman"/>
                          <a:cs typeface="Times New Roman"/>
                        </a:rPr>
                        <a:t>)</a:t>
                      </a:r>
                      <a:endParaRPr lang="es-ES" sz="1800">
                        <a:latin typeface="Calibri"/>
                        <a:ea typeface="Calibri"/>
                        <a:cs typeface="Times New Roman"/>
                      </a:endParaRPr>
                    </a:p>
                  </a:txBody>
                  <a:tcPr marL="64159" marR="64159" marT="0" marB="0">
                    <a:lnL>
                      <a:noFill/>
                    </a:lnL>
                    <a:lnR>
                      <a:noFill/>
                    </a:lnR>
                    <a:lnT w="28575" cap="flat" cmpd="sng" algn="ctr">
                      <a:solidFill>
                        <a:srgbClr val="000000"/>
                      </a:solidFill>
                      <a:prstDash val="solid"/>
                      <a:round/>
                      <a:headEnd type="none" w="med" len="med"/>
                      <a:tailEnd type="none" w="med" len="med"/>
                    </a:lnT>
                    <a:lnB>
                      <a:noFill/>
                    </a:lnB>
                  </a:tcPr>
                </a:tc>
              </a:tr>
              <a:tr h="771202">
                <a:tc>
                  <a:txBody>
                    <a:bodyPr/>
                    <a:lstStyle/>
                    <a:p>
                      <a:pPr>
                        <a:lnSpc>
                          <a:spcPct val="115000"/>
                        </a:lnSpc>
                        <a:spcAft>
                          <a:spcPts val="0"/>
                        </a:spcAft>
                      </a:pPr>
                      <a:r>
                        <a:rPr lang="es-ES" sz="2400" b="1">
                          <a:latin typeface="Calibri"/>
                          <a:ea typeface="Times New Roman"/>
                          <a:cs typeface="Times New Roman"/>
                        </a:rPr>
                        <a:t>2</a:t>
                      </a:r>
                      <a:endParaRPr lang="es-ES" sz="1800">
                        <a:latin typeface="Calibri"/>
                        <a:ea typeface="Calibri"/>
                        <a:cs typeface="Times New Roman"/>
                      </a:endParaRPr>
                    </a:p>
                  </a:txBody>
                  <a:tcPr marL="64159" marR="64159" marT="0" marB="0">
                    <a:lnL>
                      <a:noFill/>
                    </a:lnL>
                    <a:lnR>
                      <a:noFill/>
                    </a:lnR>
                    <a:lnT>
                      <a:noFill/>
                    </a:lnT>
                    <a:lnB>
                      <a:noFill/>
                    </a:lnB>
                  </a:tcPr>
                </a:tc>
                <a:tc>
                  <a:txBody>
                    <a:bodyPr/>
                    <a:lstStyle/>
                    <a:p>
                      <a:pPr algn="just">
                        <a:lnSpc>
                          <a:spcPct val="115000"/>
                        </a:lnSpc>
                        <a:spcAft>
                          <a:spcPts val="0"/>
                        </a:spcAft>
                        <a:tabLst>
                          <a:tab pos="228600" algn="dec"/>
                          <a:tab pos="20955" algn="dec"/>
                        </a:tabLst>
                      </a:pPr>
                      <a:r>
                        <a:rPr lang="es-ES" sz="2400" b="1">
                          <a:latin typeface="Calibri"/>
                          <a:ea typeface="Times New Roman"/>
                          <a:cs typeface="Times New Roman"/>
                        </a:rPr>
                        <a:t>Fórmula Pendiente ordenada al origen</a:t>
                      </a:r>
                      <a:endParaRPr lang="es-ES" sz="1800">
                        <a:latin typeface="Calibri"/>
                        <a:ea typeface="Times New Roman"/>
                        <a:cs typeface="Times New Roman"/>
                      </a:endParaRPr>
                    </a:p>
                  </a:txBody>
                  <a:tcPr marL="64159" marR="64159" marT="0" marB="0">
                    <a:lnL>
                      <a:noFill/>
                    </a:lnL>
                    <a:lnR>
                      <a:noFill/>
                    </a:lnR>
                    <a:lnT>
                      <a:noFill/>
                    </a:lnT>
                    <a:lnB>
                      <a:noFill/>
                    </a:lnB>
                  </a:tcPr>
                </a:tc>
                <a:tc>
                  <a:txBody>
                    <a:bodyPr/>
                    <a:lstStyle/>
                    <a:p>
                      <a:pPr marL="21590">
                        <a:lnSpc>
                          <a:spcPct val="115000"/>
                        </a:lnSpc>
                        <a:spcAft>
                          <a:spcPts val="0"/>
                        </a:spcAft>
                        <a:tabLst>
                          <a:tab pos="228600" algn="dec"/>
                          <a:tab pos="21590" algn="dec"/>
                        </a:tabLst>
                      </a:pPr>
                      <a:r>
                        <a:rPr lang="es-ES" sz="2800" b="1">
                          <a:latin typeface="Calibri"/>
                          <a:ea typeface="Times New Roman"/>
                          <a:cs typeface="Times New Roman"/>
                        </a:rPr>
                        <a:t>y = m x + b</a:t>
                      </a:r>
                      <a:endParaRPr lang="es-ES" sz="1800">
                        <a:latin typeface="Calibri"/>
                        <a:ea typeface="Times New Roman"/>
                        <a:cs typeface="Times New Roman"/>
                      </a:endParaRPr>
                    </a:p>
                  </a:txBody>
                  <a:tcPr marL="64159" marR="64159" marT="0" marB="0">
                    <a:lnL>
                      <a:noFill/>
                    </a:lnL>
                    <a:lnR>
                      <a:noFill/>
                    </a:lnR>
                    <a:lnT>
                      <a:noFill/>
                    </a:lnT>
                    <a:lnB>
                      <a:noFill/>
                    </a:lnB>
                  </a:tcPr>
                </a:tc>
              </a:tr>
              <a:tr h="1363201">
                <a:tc>
                  <a:txBody>
                    <a:bodyPr/>
                    <a:lstStyle/>
                    <a:p>
                      <a:pPr>
                        <a:lnSpc>
                          <a:spcPct val="115000"/>
                        </a:lnSpc>
                        <a:spcAft>
                          <a:spcPts val="0"/>
                        </a:spcAft>
                      </a:pPr>
                      <a:r>
                        <a:rPr lang="es-ES" sz="2400" b="1">
                          <a:latin typeface="Calibri"/>
                          <a:ea typeface="Times New Roman"/>
                          <a:cs typeface="Times New Roman"/>
                        </a:rPr>
                        <a:t>3</a:t>
                      </a:r>
                      <a:endParaRPr lang="es-ES" sz="1800">
                        <a:latin typeface="Calibri"/>
                        <a:ea typeface="Calibri"/>
                        <a:cs typeface="Times New Roman"/>
                      </a:endParaRPr>
                    </a:p>
                  </a:txBody>
                  <a:tcPr marL="64159" marR="64159" marT="0" marB="0">
                    <a:lnL>
                      <a:noFill/>
                    </a:lnL>
                    <a:lnR>
                      <a:noFill/>
                    </a:lnR>
                    <a:lnT>
                      <a:noFill/>
                    </a:lnT>
                    <a:lnB>
                      <a:noFill/>
                    </a:lnB>
                  </a:tcPr>
                </a:tc>
                <a:tc>
                  <a:txBody>
                    <a:bodyPr/>
                    <a:lstStyle/>
                    <a:p>
                      <a:pPr algn="just">
                        <a:lnSpc>
                          <a:spcPct val="115000"/>
                        </a:lnSpc>
                        <a:spcAft>
                          <a:spcPts val="0"/>
                        </a:spcAft>
                        <a:tabLst>
                          <a:tab pos="228600" algn="dec"/>
                        </a:tabLst>
                      </a:pPr>
                      <a:r>
                        <a:rPr lang="es-ES" sz="2400" b="1" dirty="0">
                          <a:latin typeface="Calibri"/>
                          <a:ea typeface="Times New Roman"/>
                          <a:cs typeface="Times New Roman"/>
                        </a:rPr>
                        <a:t>Fórmula General</a:t>
                      </a:r>
                      <a:endParaRPr lang="es-ES" sz="1800" dirty="0">
                        <a:latin typeface="Calibri"/>
                        <a:ea typeface="Times New Roman"/>
                        <a:cs typeface="Times New Roman"/>
                      </a:endParaRPr>
                    </a:p>
                  </a:txBody>
                  <a:tcPr marL="64159" marR="64159" marT="0" marB="0">
                    <a:lnL>
                      <a:noFill/>
                    </a:lnL>
                    <a:lnR>
                      <a:noFill/>
                    </a:lnR>
                    <a:lnT>
                      <a:noFill/>
                    </a:lnT>
                    <a:lnB>
                      <a:noFill/>
                    </a:lnB>
                  </a:tcPr>
                </a:tc>
                <a:tc>
                  <a:txBody>
                    <a:bodyPr/>
                    <a:lstStyle/>
                    <a:p>
                      <a:pPr>
                        <a:lnSpc>
                          <a:spcPct val="115000"/>
                        </a:lnSpc>
                        <a:spcAft>
                          <a:spcPts val="0"/>
                        </a:spcAft>
                        <a:tabLst>
                          <a:tab pos="228600" algn="dec"/>
                        </a:tabLst>
                      </a:pPr>
                      <a:r>
                        <a:rPr lang="es-ES" sz="2800" b="1">
                          <a:latin typeface="Calibri"/>
                          <a:ea typeface="Times New Roman"/>
                          <a:cs typeface="Times New Roman"/>
                        </a:rPr>
                        <a:t>Ax + By + C = 0 ,   donde A y B no son ceros a la vez</a:t>
                      </a:r>
                      <a:endParaRPr lang="es-ES" sz="1800">
                        <a:latin typeface="Calibri"/>
                        <a:ea typeface="Times New Roman"/>
                        <a:cs typeface="Times New Roman"/>
                      </a:endParaRPr>
                    </a:p>
                  </a:txBody>
                  <a:tcPr marL="64159" marR="64159" marT="0" marB="0">
                    <a:lnL>
                      <a:noFill/>
                    </a:lnL>
                    <a:lnR>
                      <a:noFill/>
                    </a:lnR>
                    <a:lnT>
                      <a:noFill/>
                    </a:lnT>
                    <a:lnB>
                      <a:noFill/>
                    </a:lnB>
                  </a:tcPr>
                </a:tc>
              </a:tr>
              <a:tr h="664490">
                <a:tc>
                  <a:txBody>
                    <a:bodyPr/>
                    <a:lstStyle/>
                    <a:p>
                      <a:pPr>
                        <a:lnSpc>
                          <a:spcPct val="115000"/>
                        </a:lnSpc>
                        <a:spcAft>
                          <a:spcPts val="0"/>
                        </a:spcAft>
                      </a:pPr>
                      <a:r>
                        <a:rPr lang="es-ES" sz="2400" b="1">
                          <a:latin typeface="Calibri"/>
                          <a:ea typeface="Times New Roman"/>
                          <a:cs typeface="Times New Roman"/>
                        </a:rPr>
                        <a:t>4</a:t>
                      </a:r>
                      <a:endParaRPr lang="es-ES" sz="1800">
                        <a:latin typeface="Calibri"/>
                        <a:ea typeface="Calibri"/>
                        <a:cs typeface="Times New Roman"/>
                      </a:endParaRPr>
                    </a:p>
                  </a:txBody>
                  <a:tcPr marL="64159" marR="64159" marT="0" marB="0">
                    <a:lnL>
                      <a:noFill/>
                    </a:lnL>
                    <a:lnR>
                      <a:noFill/>
                    </a:lnR>
                    <a:lnT>
                      <a:noFill/>
                    </a:lnT>
                    <a:lnB w="28575" cap="flat" cmpd="dbl" algn="ctr">
                      <a:solidFill>
                        <a:srgbClr val="000000"/>
                      </a:solidFill>
                      <a:prstDash val="solid"/>
                      <a:round/>
                      <a:headEnd type="none" w="med" len="med"/>
                      <a:tailEnd type="none" w="med" len="med"/>
                    </a:lnB>
                  </a:tcPr>
                </a:tc>
                <a:tc>
                  <a:txBody>
                    <a:bodyPr/>
                    <a:lstStyle/>
                    <a:p>
                      <a:pPr algn="just">
                        <a:lnSpc>
                          <a:spcPct val="115000"/>
                        </a:lnSpc>
                        <a:spcAft>
                          <a:spcPts val="0"/>
                        </a:spcAft>
                        <a:tabLst>
                          <a:tab pos="228600" algn="dec"/>
                        </a:tabLst>
                      </a:pPr>
                      <a:r>
                        <a:rPr lang="es-ES" sz="2400" b="1">
                          <a:latin typeface="Calibri"/>
                          <a:ea typeface="Times New Roman"/>
                          <a:cs typeface="Times New Roman"/>
                        </a:rPr>
                        <a:t>Línea Horizontal</a:t>
                      </a:r>
                      <a:endParaRPr lang="es-ES" sz="1800">
                        <a:latin typeface="Calibri"/>
                        <a:ea typeface="Times New Roman"/>
                        <a:cs typeface="Times New Roman"/>
                      </a:endParaRPr>
                    </a:p>
                  </a:txBody>
                  <a:tcPr marL="64159" marR="64159" marT="0" marB="0">
                    <a:lnL>
                      <a:noFill/>
                    </a:lnL>
                    <a:lnR>
                      <a:noFill/>
                    </a:lnR>
                    <a:lnT>
                      <a:noFill/>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tabLst>
                          <a:tab pos="228600" algn="dec"/>
                        </a:tabLst>
                      </a:pPr>
                      <a:r>
                        <a:rPr lang="es-ES" sz="2800" b="1">
                          <a:latin typeface="Calibri"/>
                          <a:ea typeface="Times New Roman"/>
                          <a:cs typeface="Times New Roman"/>
                        </a:rPr>
                        <a:t>y = b</a:t>
                      </a:r>
                      <a:endParaRPr lang="es-ES" sz="1800">
                        <a:latin typeface="Calibri"/>
                        <a:ea typeface="Times New Roman"/>
                        <a:cs typeface="Times New Roman"/>
                      </a:endParaRPr>
                    </a:p>
                  </a:txBody>
                  <a:tcPr marL="64159" marR="64159" marT="0" marB="0">
                    <a:lnL>
                      <a:noFill/>
                    </a:lnL>
                    <a:lnR>
                      <a:noFill/>
                    </a:lnR>
                    <a:lnT>
                      <a:noFill/>
                    </a:lnT>
                    <a:lnB w="28575" cap="flat" cmpd="dbl" algn="ctr">
                      <a:solidFill>
                        <a:srgbClr val="000000"/>
                      </a:solidFill>
                      <a:prstDash val="solid"/>
                      <a:round/>
                      <a:headEnd type="none" w="med" len="med"/>
                      <a:tailEnd type="none" w="med" len="med"/>
                    </a:lnB>
                  </a:tcPr>
                </a:tc>
              </a:tr>
              <a:tr h="664490">
                <a:tc>
                  <a:txBody>
                    <a:bodyPr/>
                    <a:lstStyle/>
                    <a:p>
                      <a:pPr>
                        <a:lnSpc>
                          <a:spcPct val="115000"/>
                        </a:lnSpc>
                        <a:spcAft>
                          <a:spcPts val="0"/>
                        </a:spcAft>
                      </a:pPr>
                      <a:r>
                        <a:rPr lang="es-ES" sz="2400" b="1">
                          <a:latin typeface="Calibri"/>
                          <a:ea typeface="Times New Roman"/>
                          <a:cs typeface="Times New Roman"/>
                        </a:rPr>
                        <a:t>5</a:t>
                      </a:r>
                      <a:endParaRPr lang="es-ES" sz="1800">
                        <a:latin typeface="Calibri"/>
                        <a:ea typeface="Calibri"/>
                        <a:cs typeface="Times New Roman"/>
                      </a:endParaRPr>
                    </a:p>
                  </a:txBody>
                  <a:tcPr marL="64159" marR="64159" marT="0" marB="0">
                    <a:lnL>
                      <a:noFill/>
                    </a:lnL>
                    <a:lnR>
                      <a:noFill/>
                    </a:lnR>
                    <a:lnT w="2857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just">
                        <a:lnSpc>
                          <a:spcPct val="115000"/>
                        </a:lnSpc>
                        <a:spcAft>
                          <a:spcPts val="0"/>
                        </a:spcAft>
                        <a:tabLst>
                          <a:tab pos="228600" algn="dec"/>
                        </a:tabLst>
                      </a:pPr>
                      <a:r>
                        <a:rPr lang="es-ES" sz="2400" b="1">
                          <a:latin typeface="Calibri"/>
                          <a:ea typeface="Times New Roman"/>
                          <a:cs typeface="Times New Roman"/>
                        </a:rPr>
                        <a:t>Línea Vertical</a:t>
                      </a:r>
                      <a:endParaRPr lang="es-ES" sz="1800">
                        <a:latin typeface="Calibri"/>
                        <a:ea typeface="Times New Roman"/>
                        <a:cs typeface="Times New Roman"/>
                      </a:endParaRPr>
                    </a:p>
                  </a:txBody>
                  <a:tcPr marL="64159" marR="64159" marT="0" marB="0">
                    <a:lnL>
                      <a:noFill/>
                    </a:lnL>
                    <a:lnR>
                      <a:noFill/>
                    </a:lnR>
                    <a:lnT w="2857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tabLst>
                          <a:tab pos="228600" algn="dec"/>
                          <a:tab pos="-68580" algn="dec"/>
                        </a:tabLst>
                      </a:pPr>
                      <a:r>
                        <a:rPr lang="es-ES" sz="2800" b="1" dirty="0">
                          <a:latin typeface="Calibri"/>
                          <a:ea typeface="Times New Roman"/>
                          <a:cs typeface="Times New Roman"/>
                        </a:rPr>
                        <a:t>X = a</a:t>
                      </a:r>
                      <a:endParaRPr lang="es-ES" sz="1800" dirty="0">
                        <a:latin typeface="Calibri"/>
                        <a:ea typeface="Times New Roman"/>
                        <a:cs typeface="Times New Roman"/>
                      </a:endParaRPr>
                    </a:p>
                  </a:txBody>
                  <a:tcPr marL="64159" marR="64159" marT="0" marB="0">
                    <a:lnL>
                      <a:noFill/>
                    </a:lnL>
                    <a:lnR>
                      <a:noFill/>
                    </a:lnR>
                    <a:lnT w="2857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24</a:t>
            </a:fld>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611188" y="260350"/>
            <a:ext cx="7772400" cy="1143000"/>
          </a:xfrm>
        </p:spPr>
        <p:txBody>
          <a:bodyPr/>
          <a:lstStyle/>
          <a:p>
            <a:r>
              <a:rPr lang="es-ES" b="1" smtClean="0">
                <a:solidFill>
                  <a:srgbClr val="660033"/>
                </a:solidFill>
              </a:rPr>
              <a:t>Función Cuadrática</a:t>
            </a:r>
          </a:p>
        </p:txBody>
      </p:sp>
      <p:sp>
        <p:nvSpPr>
          <p:cNvPr id="34819" name="2 CuadroTexto"/>
          <p:cNvSpPr txBox="1">
            <a:spLocks noChangeArrowheads="1"/>
          </p:cNvSpPr>
          <p:nvPr/>
        </p:nvSpPr>
        <p:spPr bwMode="auto">
          <a:xfrm>
            <a:off x="250825" y="1700213"/>
            <a:ext cx="8353425" cy="647700"/>
          </a:xfrm>
          <a:prstGeom prst="rect">
            <a:avLst/>
          </a:prstGeom>
          <a:noFill/>
          <a:ln w="9525">
            <a:noFill/>
            <a:miter lim="800000"/>
            <a:headEnd/>
            <a:tailEnd/>
          </a:ln>
        </p:spPr>
        <p:txBody>
          <a:bodyPr>
            <a:spAutoFit/>
          </a:bodyPr>
          <a:lstStyle/>
          <a:p>
            <a:pPr eaLnBrk="1" hangingPunct="1"/>
            <a:r>
              <a:rPr lang="es-ES" sz="3600" b="1"/>
              <a:t>y = ax</a:t>
            </a:r>
            <a:r>
              <a:rPr lang="es-ES" sz="3600" b="1" baseline="40000"/>
              <a:t>2</a:t>
            </a:r>
            <a:r>
              <a:rPr lang="es-ES" sz="3600" b="1"/>
              <a:t> + bx + c    (a ≠0), con a, b, c  </a:t>
            </a:r>
            <a:r>
              <a:rPr lang="el-GR" sz="3600" b="1"/>
              <a:t>ε</a:t>
            </a:r>
            <a:r>
              <a:rPr lang="es-ES" sz="3600" b="1"/>
              <a:t> Re </a:t>
            </a:r>
          </a:p>
        </p:txBody>
      </p:sp>
      <p:pic>
        <p:nvPicPr>
          <p:cNvPr id="34820" name="Picture 4"/>
          <p:cNvPicPr>
            <a:picLocks noChangeAspect="1" noChangeArrowheads="1"/>
          </p:cNvPicPr>
          <p:nvPr/>
        </p:nvPicPr>
        <p:blipFill>
          <a:blip r:embed="rId2" cstate="print"/>
          <a:srcRect/>
          <a:stretch>
            <a:fillRect/>
          </a:stretch>
        </p:blipFill>
        <p:spPr bwMode="auto">
          <a:xfrm>
            <a:off x="755650" y="2636838"/>
            <a:ext cx="3240088" cy="3168650"/>
          </a:xfrm>
          <a:prstGeom prst="rect">
            <a:avLst/>
          </a:prstGeom>
          <a:noFill/>
          <a:ln w="9525">
            <a:noFill/>
            <a:miter lim="800000"/>
            <a:headEnd/>
            <a:tailEnd/>
          </a:ln>
        </p:spPr>
      </p:pic>
      <p:pic>
        <p:nvPicPr>
          <p:cNvPr id="34821" name="Picture 4"/>
          <p:cNvPicPr>
            <a:picLocks noChangeAspect="1" noChangeArrowheads="1"/>
          </p:cNvPicPr>
          <p:nvPr/>
        </p:nvPicPr>
        <p:blipFill>
          <a:blip r:embed="rId3" cstate="print"/>
          <a:srcRect/>
          <a:stretch>
            <a:fillRect/>
          </a:stretch>
        </p:blipFill>
        <p:spPr bwMode="auto">
          <a:xfrm>
            <a:off x="5148263" y="2636838"/>
            <a:ext cx="3095625" cy="3168650"/>
          </a:xfrm>
          <a:prstGeom prst="rect">
            <a:avLst/>
          </a:prstGeom>
          <a:noFill/>
          <a:ln w="9525">
            <a:noFill/>
            <a:miter lim="800000"/>
            <a:headEnd/>
            <a:tailEnd/>
          </a:ln>
        </p:spPr>
      </p:pic>
      <p:sp>
        <p:nvSpPr>
          <p:cNvPr id="34822" name="5 CuadroTexto"/>
          <p:cNvSpPr txBox="1">
            <a:spLocks noChangeArrowheads="1"/>
          </p:cNvSpPr>
          <p:nvPr/>
        </p:nvSpPr>
        <p:spPr bwMode="auto">
          <a:xfrm>
            <a:off x="1619250" y="6165850"/>
            <a:ext cx="1439863" cy="460375"/>
          </a:xfrm>
          <a:prstGeom prst="rect">
            <a:avLst/>
          </a:prstGeom>
          <a:noFill/>
          <a:ln w="9525">
            <a:noFill/>
            <a:miter lim="800000"/>
            <a:headEnd/>
            <a:tailEnd/>
          </a:ln>
        </p:spPr>
        <p:txBody>
          <a:bodyPr>
            <a:spAutoFit/>
          </a:bodyPr>
          <a:lstStyle/>
          <a:p>
            <a:pPr eaLnBrk="1" hangingPunct="1"/>
            <a:r>
              <a:rPr lang="es-ES" b="1"/>
              <a:t>A &lt; 0</a:t>
            </a:r>
          </a:p>
        </p:txBody>
      </p:sp>
      <p:sp>
        <p:nvSpPr>
          <p:cNvPr id="34823" name="6 CuadroTexto"/>
          <p:cNvSpPr txBox="1">
            <a:spLocks noChangeArrowheads="1"/>
          </p:cNvSpPr>
          <p:nvPr/>
        </p:nvSpPr>
        <p:spPr bwMode="auto">
          <a:xfrm>
            <a:off x="6084888" y="6237288"/>
            <a:ext cx="2232025" cy="461962"/>
          </a:xfrm>
          <a:prstGeom prst="rect">
            <a:avLst/>
          </a:prstGeom>
          <a:noFill/>
          <a:ln w="9525">
            <a:noFill/>
            <a:miter lim="800000"/>
            <a:headEnd/>
            <a:tailEnd/>
          </a:ln>
        </p:spPr>
        <p:txBody>
          <a:bodyPr>
            <a:spAutoFit/>
          </a:bodyPr>
          <a:lstStyle/>
          <a:p>
            <a:pPr eaLnBrk="1" hangingPunct="1"/>
            <a:r>
              <a:rPr lang="es-ES" b="1"/>
              <a:t>A &gt; 0</a:t>
            </a:r>
          </a:p>
        </p:txBody>
      </p:sp>
      <p:sp>
        <p:nvSpPr>
          <p:cNvPr id="8"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25</a:t>
            </a:fld>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684213" y="260350"/>
            <a:ext cx="7772400" cy="1143000"/>
          </a:xfrm>
        </p:spPr>
        <p:txBody>
          <a:bodyPr/>
          <a:lstStyle/>
          <a:p>
            <a:pPr eaLnBrk="1" hangingPunct="1"/>
            <a:r>
              <a:rPr lang="es-ES" sz="4800" b="1" smtClean="0">
                <a:solidFill>
                  <a:srgbClr val="660033"/>
                </a:solidFill>
              </a:rPr>
              <a:t>Ax</a:t>
            </a:r>
            <a:r>
              <a:rPr lang="es-ES" sz="4800" b="1" baseline="40000" smtClean="0">
                <a:solidFill>
                  <a:srgbClr val="660033"/>
                </a:solidFill>
              </a:rPr>
              <a:t>2</a:t>
            </a:r>
            <a:r>
              <a:rPr lang="es-ES" sz="4800" b="1" smtClean="0">
                <a:solidFill>
                  <a:srgbClr val="660033"/>
                </a:solidFill>
              </a:rPr>
              <a:t>+Bx+C=0</a:t>
            </a:r>
          </a:p>
        </p:txBody>
      </p:sp>
      <p:sp>
        <p:nvSpPr>
          <p:cNvPr id="3584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1" hangingPunct="1"/>
            <a:endParaRPr lang="es-NI"/>
          </a:p>
        </p:txBody>
      </p:sp>
      <p:pic>
        <p:nvPicPr>
          <p:cNvPr id="35844"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91432" y="1700808"/>
            <a:ext cx="4896792" cy="1541305"/>
          </a:xfrm>
          <a:prstGeom prst="rect">
            <a:avLst/>
          </a:prstGeom>
          <a:noFill/>
          <a:ln w="9525">
            <a:noFill/>
            <a:miter lim="800000"/>
            <a:headEnd/>
            <a:tailEnd/>
          </a:ln>
        </p:spPr>
      </p:pic>
      <p:sp>
        <p:nvSpPr>
          <p:cNvPr id="5"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26</a:t>
            </a:fld>
            <a:endParaRPr lang="es-MX" dirty="0"/>
          </a:p>
        </p:txBody>
      </p:sp>
      <p:sp>
        <p:nvSpPr>
          <p:cNvPr id="6" name="5 CuadroTexto"/>
          <p:cNvSpPr txBox="1"/>
          <p:nvPr/>
        </p:nvSpPr>
        <p:spPr>
          <a:xfrm>
            <a:off x="971600" y="3645024"/>
            <a:ext cx="6912768" cy="646331"/>
          </a:xfrm>
          <a:prstGeom prst="rect">
            <a:avLst/>
          </a:prstGeom>
          <a:noFill/>
        </p:spPr>
        <p:txBody>
          <a:bodyPr wrap="square" rtlCol="0">
            <a:spAutoFit/>
          </a:bodyPr>
          <a:lstStyle/>
          <a:p>
            <a:r>
              <a:rPr lang="es-MX" dirty="0" smtClean="0"/>
              <a:t>Fórmula que sirve para calcular los valores de una ecuación cuadrática.</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1042988" y="549275"/>
            <a:ext cx="7273925" cy="6119813"/>
          </a:xfrm>
          <a:prstGeom prst="rect">
            <a:avLst/>
          </a:prstGeom>
          <a:noFill/>
          <a:ln w="9525">
            <a:noFill/>
            <a:miter lim="800000"/>
            <a:headEnd/>
            <a:tailEnd/>
          </a:ln>
        </p:spPr>
      </p:pic>
      <p:sp>
        <p:nvSpPr>
          <p:cNvPr id="3"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27</a:t>
            </a:fld>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a:xfrm>
            <a:off x="571500" y="0"/>
            <a:ext cx="7772400" cy="1143000"/>
          </a:xfrm>
        </p:spPr>
        <p:txBody>
          <a:bodyPr/>
          <a:lstStyle/>
          <a:p>
            <a:r>
              <a:rPr lang="es-ES" b="1" smtClean="0">
                <a:solidFill>
                  <a:srgbClr val="660033"/>
                </a:solidFill>
              </a:rPr>
              <a:t>Función Exponencial</a:t>
            </a:r>
          </a:p>
        </p:txBody>
      </p:sp>
      <p:pic>
        <p:nvPicPr>
          <p:cNvPr id="57347" name="Picture 3"/>
          <p:cNvPicPr>
            <a:picLocks noChangeAspect="1" noChangeArrowheads="1"/>
          </p:cNvPicPr>
          <p:nvPr/>
        </p:nvPicPr>
        <p:blipFill>
          <a:blip r:embed="rId2" cstate="print"/>
          <a:srcRect/>
          <a:stretch>
            <a:fillRect/>
          </a:stretch>
        </p:blipFill>
        <p:spPr bwMode="auto">
          <a:xfrm>
            <a:off x="928688" y="1143000"/>
            <a:ext cx="7429500" cy="5500688"/>
          </a:xfrm>
          <a:prstGeom prst="rect">
            <a:avLst/>
          </a:prstGeom>
          <a:noFill/>
          <a:ln w="9525">
            <a:noFill/>
            <a:miter lim="800000"/>
            <a:headEnd/>
            <a:tailEnd/>
          </a:ln>
        </p:spPr>
      </p:pic>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28</a:t>
            </a:fld>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Exponencial</a:t>
            </a:r>
            <a:endParaRPr lang="es-ES_tradnl" dirty="0"/>
          </a:p>
        </p:txBody>
      </p:sp>
      <p:sp>
        <p:nvSpPr>
          <p:cNvPr id="62467"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b="1" smtClean="0"/>
              <a:t>Propiedades:</a:t>
            </a:r>
          </a:p>
          <a:p>
            <a:pPr lvl="1" eaLnBrk="1" hangingPunct="1"/>
            <a:endParaRPr lang="es-ES_tradnl" sz="1500" b="1" smtClean="0"/>
          </a:p>
          <a:p>
            <a:pPr lvl="1" eaLnBrk="1" hangingPunct="1"/>
            <a:r>
              <a:rPr lang="es-ES_tradnl" sz="1800" smtClean="0"/>
              <a:t>El dominio de la función exponencial está dado por los números IR.</a:t>
            </a:r>
          </a:p>
          <a:p>
            <a:pPr lvl="1" eaLnBrk="1" hangingPunct="1"/>
            <a:endParaRPr lang="es-ES_tradnl" sz="1800" smtClean="0"/>
          </a:p>
          <a:p>
            <a:pPr lvl="1" eaLnBrk="1" hangingPunct="1"/>
            <a:r>
              <a:rPr lang="es-ES_tradnl" sz="1800" smtClean="0"/>
              <a:t>El recorrido de la función exponencial está dado por los IR*.</a:t>
            </a:r>
          </a:p>
          <a:p>
            <a:pPr lvl="1" eaLnBrk="1" hangingPunct="1"/>
            <a:endParaRPr lang="es-ES_tradnl" sz="1800" smtClean="0"/>
          </a:p>
          <a:p>
            <a:pPr lvl="1" eaLnBrk="1" hangingPunct="1"/>
            <a:r>
              <a:rPr lang="es-ES_tradnl" sz="1800" smtClean="0"/>
              <a:t>El punto de intersección de la función con el eje </a:t>
            </a:r>
            <a:r>
              <a:rPr lang="es-ES_tradnl" sz="1800" i="1" smtClean="0"/>
              <a:t>Y</a:t>
            </a:r>
            <a:r>
              <a:rPr lang="es-ES_tradnl" sz="1800" smtClean="0"/>
              <a:t> es (0, 1).</a:t>
            </a:r>
          </a:p>
          <a:p>
            <a:pPr lvl="1" eaLnBrk="1" hangingPunct="1"/>
            <a:endParaRPr lang="es-ES_tradnl" sz="1800" smtClean="0"/>
          </a:p>
          <a:p>
            <a:pPr lvl="1" eaLnBrk="1" hangingPunct="1"/>
            <a:r>
              <a:rPr lang="es-ES_tradnl" sz="1800" smtClean="0"/>
              <a:t>La función no intercepta el eje </a:t>
            </a:r>
            <a:r>
              <a:rPr lang="es-ES_tradnl" sz="1800" i="1" smtClean="0"/>
              <a:t>X.</a:t>
            </a:r>
          </a:p>
        </p:txBody>
      </p:sp>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29</a:t>
            </a:fld>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3</a:t>
            </a:fld>
            <a:endParaRPr lang="es-MX" dirty="0"/>
          </a:p>
        </p:txBody>
      </p:sp>
      <p:pic>
        <p:nvPicPr>
          <p:cNvPr id="1026" name="Picture 2"/>
          <p:cNvPicPr>
            <a:picLocks noChangeAspect="1" noChangeArrowheads="1"/>
          </p:cNvPicPr>
          <p:nvPr/>
        </p:nvPicPr>
        <p:blipFill>
          <a:blip r:embed="rId2" cstate="print"/>
          <a:srcRect l="19372" t="11760" r="23223" b="14321"/>
          <a:stretch>
            <a:fillRect/>
          </a:stretch>
        </p:blipFill>
        <p:spPr bwMode="auto">
          <a:xfrm>
            <a:off x="395535" y="332656"/>
            <a:ext cx="8350807" cy="6048672"/>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Exponencial</a:t>
            </a:r>
            <a:endParaRPr lang="es-ES_tradnl" dirty="0"/>
          </a:p>
        </p:txBody>
      </p:sp>
      <p:sp>
        <p:nvSpPr>
          <p:cNvPr id="63491"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b="1" smtClean="0"/>
              <a:t>Crecimiento y decrecimiento exponencial:</a:t>
            </a:r>
          </a:p>
          <a:p>
            <a:pPr eaLnBrk="1" hangingPunct="1">
              <a:buFont typeface="Wingdings" pitchFamily="2" charset="2"/>
              <a:buNone/>
            </a:pPr>
            <a:endParaRPr lang="es-ES_tradnl" sz="1800" b="1" smtClean="0"/>
          </a:p>
          <a:p>
            <a:pPr lvl="1" eaLnBrk="1" hangingPunct="1"/>
            <a:r>
              <a:rPr lang="es-ES_tradnl" sz="1800" smtClean="0"/>
              <a:t>Si </a:t>
            </a:r>
            <a:r>
              <a:rPr lang="es-ES_tradnl" sz="1800" b="1" i="1" smtClean="0"/>
              <a:t>a</a:t>
            </a:r>
            <a:r>
              <a:rPr lang="es-ES_tradnl" sz="1800" b="1" smtClean="0"/>
              <a:t> &gt; 1</a:t>
            </a:r>
            <a:r>
              <a:rPr lang="es-ES_tradnl" sz="1800" smtClean="0"/>
              <a:t>, </a:t>
            </a:r>
            <a:r>
              <a:rPr lang="es-ES_tradnl" sz="1800" i="1" smtClean="0"/>
              <a:t>f</a:t>
            </a:r>
            <a:r>
              <a:rPr lang="es-ES_tradnl" sz="1800" smtClean="0"/>
              <a:t>(</a:t>
            </a:r>
            <a:r>
              <a:rPr lang="es-ES_tradnl" sz="1800" i="1" smtClean="0"/>
              <a:t>x</a:t>
            </a:r>
            <a:r>
              <a:rPr lang="es-ES_tradnl" sz="1800" smtClean="0"/>
              <a:t>) es </a:t>
            </a:r>
            <a:r>
              <a:rPr lang="es-ES_tradnl" sz="1800" b="1" smtClean="0"/>
              <a:t>creciente</a:t>
            </a:r>
            <a:r>
              <a:rPr lang="es-ES_tradnl" sz="1800" smtClean="0"/>
              <a:t> en todo IR.</a:t>
            </a:r>
          </a:p>
        </p:txBody>
      </p:sp>
      <p:pic>
        <p:nvPicPr>
          <p:cNvPr id="63492" name="3 Imagen" descr="crecienteeeeeeeeeeeeeeee.bmp"/>
          <p:cNvPicPr>
            <a:picLocks noChangeAspect="1"/>
          </p:cNvPicPr>
          <p:nvPr/>
        </p:nvPicPr>
        <p:blipFill>
          <a:blip r:embed="rId2" cstate="print"/>
          <a:srcRect/>
          <a:stretch>
            <a:fillRect/>
          </a:stretch>
        </p:blipFill>
        <p:spPr bwMode="auto">
          <a:xfrm>
            <a:off x="2500313" y="2928938"/>
            <a:ext cx="3429000" cy="2970212"/>
          </a:xfrm>
          <a:prstGeom prst="rect">
            <a:avLst/>
          </a:prstGeom>
          <a:noFill/>
          <a:ln w="9525">
            <a:noFill/>
            <a:miter lim="800000"/>
            <a:headEnd/>
            <a:tailEnd/>
          </a:ln>
        </p:spPr>
      </p:pic>
      <p:pic>
        <p:nvPicPr>
          <p:cNvPr id="63493" name="11 Imagen" descr="semaforo.gif"/>
          <p:cNvPicPr>
            <a:picLocks noChangeAspect="1"/>
          </p:cNvPicPr>
          <p:nvPr/>
        </p:nvPicPr>
        <p:blipFill>
          <a:blip r:embed="rId3" cstate="print"/>
          <a:srcRect/>
          <a:stretch>
            <a:fillRect/>
          </a:stretch>
        </p:blipFill>
        <p:spPr bwMode="auto">
          <a:xfrm>
            <a:off x="142875" y="5191125"/>
            <a:ext cx="1428750" cy="1666875"/>
          </a:xfrm>
          <a:prstGeom prst="rect">
            <a:avLst/>
          </a:prstGeom>
          <a:noFill/>
          <a:ln w="9525">
            <a:noFill/>
            <a:miter lim="800000"/>
            <a:headEnd/>
            <a:tailEnd/>
          </a:ln>
        </p:spPr>
      </p:pic>
      <p:sp>
        <p:nvSpPr>
          <p:cNvPr id="63494" name="5 CuadroTexto"/>
          <p:cNvSpPr txBox="1">
            <a:spLocks noChangeArrowheads="1"/>
          </p:cNvSpPr>
          <p:nvPr/>
        </p:nvSpPr>
        <p:spPr bwMode="auto">
          <a:xfrm>
            <a:off x="1714500" y="5997575"/>
            <a:ext cx="5929313" cy="646113"/>
          </a:xfrm>
          <a:prstGeom prst="rect">
            <a:avLst/>
          </a:prstGeom>
          <a:noFill/>
          <a:ln w="9525">
            <a:noFill/>
            <a:miter lim="800000"/>
            <a:headEnd/>
            <a:tailEnd/>
          </a:ln>
        </p:spPr>
        <p:txBody>
          <a:bodyPr>
            <a:spAutoFit/>
          </a:bodyPr>
          <a:lstStyle/>
          <a:p>
            <a:pPr eaLnBrk="1" hangingPunct="1"/>
            <a:r>
              <a:rPr lang="es-ES_tradnl">
                <a:latin typeface="Century Schoolbook" pitchFamily="18" charset="0"/>
              </a:rPr>
              <a:t>Mientras más grande el número de la base, la línea estará más cerca del eje </a:t>
            </a:r>
            <a:r>
              <a:rPr lang="es-ES_tradnl" i="1">
                <a:latin typeface="Century Schoolbook" pitchFamily="18" charset="0"/>
              </a:rPr>
              <a:t>Y</a:t>
            </a:r>
            <a:r>
              <a:rPr lang="es-ES_tradnl">
                <a:latin typeface="Century Schoolbook" pitchFamily="18" charset="0"/>
              </a:rPr>
              <a:t>.</a:t>
            </a:r>
          </a:p>
        </p:txBody>
      </p:sp>
      <p:sp>
        <p:nvSpPr>
          <p:cNvPr id="7"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30</a:t>
            </a:fld>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Exponencial</a:t>
            </a:r>
            <a:endParaRPr lang="es-ES_tradnl" dirty="0"/>
          </a:p>
        </p:txBody>
      </p:sp>
      <p:sp>
        <p:nvSpPr>
          <p:cNvPr id="64515"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b="1" smtClean="0"/>
              <a:t>Crecimiento y decrecimiento exponencial:</a:t>
            </a:r>
          </a:p>
          <a:p>
            <a:pPr eaLnBrk="1" hangingPunct="1"/>
            <a:endParaRPr lang="es-ES_tradnl" sz="1800" b="1" smtClean="0"/>
          </a:p>
          <a:p>
            <a:pPr lvl="1" eaLnBrk="1" hangingPunct="1"/>
            <a:r>
              <a:rPr lang="es-ES_tradnl" sz="1800" smtClean="0"/>
              <a:t>Si   </a:t>
            </a:r>
            <a:r>
              <a:rPr lang="es-ES_tradnl" sz="1800" b="1" smtClean="0"/>
              <a:t>0 &lt; </a:t>
            </a:r>
            <a:r>
              <a:rPr lang="es-ES_tradnl" sz="1800" b="1" i="1" smtClean="0"/>
              <a:t>a</a:t>
            </a:r>
            <a:r>
              <a:rPr lang="es-ES_tradnl" sz="1800" b="1" smtClean="0"/>
              <a:t> &lt; 1</a:t>
            </a:r>
            <a:r>
              <a:rPr lang="es-ES_tradnl" sz="1800" smtClean="0"/>
              <a:t>, </a:t>
            </a:r>
            <a:r>
              <a:rPr lang="es-ES_tradnl" sz="1800" i="1" smtClean="0"/>
              <a:t>f</a:t>
            </a:r>
            <a:r>
              <a:rPr lang="es-ES_tradnl" sz="1800" smtClean="0"/>
              <a:t>(</a:t>
            </a:r>
            <a:r>
              <a:rPr lang="es-ES_tradnl" sz="1800" i="1" smtClean="0"/>
              <a:t>x</a:t>
            </a:r>
            <a:r>
              <a:rPr lang="es-ES_tradnl" sz="1800" smtClean="0"/>
              <a:t>) es decreciente en IR</a:t>
            </a:r>
          </a:p>
        </p:txBody>
      </p:sp>
      <p:pic>
        <p:nvPicPr>
          <p:cNvPr id="64516" name="3 Imagen" descr="decreceeeeeeeeeeeeeeeeee.bmp"/>
          <p:cNvPicPr>
            <a:picLocks noChangeAspect="1"/>
          </p:cNvPicPr>
          <p:nvPr/>
        </p:nvPicPr>
        <p:blipFill>
          <a:blip r:embed="rId2" cstate="print"/>
          <a:srcRect/>
          <a:stretch>
            <a:fillRect/>
          </a:stretch>
        </p:blipFill>
        <p:spPr bwMode="auto">
          <a:xfrm>
            <a:off x="2357438" y="2928938"/>
            <a:ext cx="3838575" cy="2714625"/>
          </a:xfrm>
          <a:prstGeom prst="rect">
            <a:avLst/>
          </a:prstGeom>
          <a:noFill/>
          <a:ln w="9525">
            <a:noFill/>
            <a:miter lim="800000"/>
            <a:headEnd/>
            <a:tailEnd/>
          </a:ln>
        </p:spPr>
      </p:pic>
      <p:sp>
        <p:nvSpPr>
          <p:cNvPr id="5"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31</a:t>
            </a:fld>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Exponencial</a:t>
            </a:r>
            <a:endParaRPr lang="es-ES_tradnl" dirty="0"/>
          </a:p>
        </p:txBody>
      </p:sp>
      <p:sp>
        <p:nvSpPr>
          <p:cNvPr id="65539" name="2 Marcador de contenido"/>
          <p:cNvSpPr>
            <a:spLocks noGrp="1"/>
          </p:cNvSpPr>
          <p:nvPr>
            <p:ph sz="quarter" idx="4294967295"/>
          </p:nvPr>
        </p:nvSpPr>
        <p:spPr>
          <a:xfrm>
            <a:off x="457200" y="1600200"/>
            <a:ext cx="7467600" cy="4873625"/>
          </a:xfrm>
          <a:prstGeom prst="rect">
            <a:avLst/>
          </a:prstGeom>
        </p:spPr>
        <p:txBody>
          <a:bodyPr>
            <a:noAutofit/>
          </a:bodyPr>
          <a:lstStyle/>
          <a:p>
            <a:pPr eaLnBrk="1" hangingPunct="1"/>
            <a:r>
              <a:rPr lang="es-ES_tradnl" sz="2400" b="1" dirty="0" smtClean="0"/>
              <a:t>Ejercicio:</a:t>
            </a:r>
          </a:p>
          <a:p>
            <a:pPr lvl="1" eaLnBrk="1" hangingPunct="1"/>
            <a:r>
              <a:rPr lang="es-ES_tradnl" sz="1800" dirty="0" smtClean="0"/>
              <a:t>Determinar la función que representa en número de bacterias que hay en una población después de </a:t>
            </a:r>
            <a:r>
              <a:rPr lang="es-ES_tradnl" sz="1800" i="1" dirty="0" smtClean="0"/>
              <a:t>x</a:t>
            </a:r>
            <a:r>
              <a:rPr lang="es-ES_tradnl" sz="1800" dirty="0" smtClean="0"/>
              <a:t> horas si se sabe que inicialmente había 10.000 bacterias y que la población se triplica cada una hora.</a:t>
            </a:r>
          </a:p>
          <a:p>
            <a:pPr lvl="1" eaLnBrk="1" hangingPunct="1">
              <a:buFont typeface="Wingdings 2" pitchFamily="18" charset="2"/>
              <a:buNone/>
            </a:pPr>
            <a:r>
              <a:rPr lang="es-ES_tradnl" sz="1800" b="1" dirty="0" smtClean="0"/>
              <a:t>Solución</a:t>
            </a:r>
            <a:r>
              <a:rPr lang="es-ES_tradnl" sz="1800" dirty="0" smtClean="0"/>
              <a:t>:</a:t>
            </a:r>
          </a:p>
          <a:p>
            <a:pPr lvl="1" eaLnBrk="1" hangingPunct="1">
              <a:buFont typeface="Wingdings 2" pitchFamily="18" charset="2"/>
              <a:buNone/>
            </a:pPr>
            <a:endParaRPr lang="es-ES_tradnl" sz="1800" b="1" dirty="0" smtClean="0"/>
          </a:p>
          <a:p>
            <a:pPr lvl="1" eaLnBrk="1" hangingPunct="1">
              <a:buFont typeface="Wingdings 2" pitchFamily="18" charset="2"/>
              <a:buNone/>
            </a:pPr>
            <a:r>
              <a:rPr lang="es-ES_tradnl" sz="1800" dirty="0" smtClean="0"/>
              <a:t>Cantidad inicial            = 10.000</a:t>
            </a:r>
          </a:p>
          <a:p>
            <a:pPr lvl="1" eaLnBrk="1" hangingPunct="1">
              <a:buFont typeface="Wingdings 2" pitchFamily="18" charset="2"/>
              <a:buNone/>
            </a:pPr>
            <a:r>
              <a:rPr lang="es-ES_tradnl" sz="1800" dirty="0" smtClean="0"/>
              <a:t>Después de una hora   = 10.000 · 3 = 30.000</a:t>
            </a:r>
          </a:p>
          <a:p>
            <a:pPr lvl="1" eaLnBrk="1" hangingPunct="1">
              <a:buFont typeface="Wingdings 2" pitchFamily="18" charset="2"/>
              <a:buNone/>
            </a:pPr>
            <a:r>
              <a:rPr lang="es-ES_tradnl" sz="1800" dirty="0" smtClean="0"/>
              <a:t>Después de dos horas  = 10.000 · 3 · 3 = 90.000</a:t>
            </a:r>
          </a:p>
          <a:p>
            <a:pPr lvl="1" eaLnBrk="1" hangingPunct="1">
              <a:buFont typeface="Wingdings 2" pitchFamily="18" charset="2"/>
              <a:buNone/>
            </a:pPr>
            <a:r>
              <a:rPr lang="es-ES_tradnl" sz="1800" dirty="0" smtClean="0"/>
              <a:t>… Después de </a:t>
            </a:r>
            <a:r>
              <a:rPr lang="es-ES_tradnl" sz="1800" i="1" dirty="0" smtClean="0"/>
              <a:t>x</a:t>
            </a:r>
            <a:r>
              <a:rPr lang="es-ES_tradnl" sz="1800" dirty="0" smtClean="0"/>
              <a:t> horas =  10.000· 3</a:t>
            </a:r>
          </a:p>
          <a:p>
            <a:pPr lvl="1" eaLnBrk="1" hangingPunct="1">
              <a:buFont typeface="Wingdings 2" pitchFamily="18" charset="2"/>
              <a:buNone/>
            </a:pPr>
            <a:endParaRPr lang="es-ES_tradnl" sz="1800" dirty="0" smtClean="0"/>
          </a:p>
          <a:p>
            <a:pPr lvl="1" eaLnBrk="1" hangingPunct="1">
              <a:buFont typeface="Wingdings 2" pitchFamily="18" charset="2"/>
              <a:buNone/>
            </a:pPr>
            <a:r>
              <a:rPr lang="es-ES_tradnl" sz="1800" dirty="0" smtClean="0"/>
              <a:t>	Por lo tanto, siendo x el número de horas que pasan desde el inicio del estudio, la cantidad de bacterias se representa por la función:</a:t>
            </a:r>
          </a:p>
          <a:p>
            <a:pPr lvl="1" eaLnBrk="1" hangingPunct="1">
              <a:buFont typeface="Wingdings 2" pitchFamily="18" charset="2"/>
              <a:buNone/>
            </a:pPr>
            <a:r>
              <a:rPr lang="es-ES_tradnl" sz="1800" dirty="0" smtClean="0"/>
              <a:t>			</a:t>
            </a:r>
          </a:p>
          <a:p>
            <a:pPr lvl="1" eaLnBrk="1" hangingPunct="1">
              <a:buFont typeface="Wingdings 2" pitchFamily="18" charset="2"/>
              <a:buNone/>
            </a:pPr>
            <a:r>
              <a:rPr lang="es-ES_tradnl" sz="1800" dirty="0" smtClean="0"/>
              <a:t>			f(x) = 10.000 · 3</a:t>
            </a:r>
          </a:p>
        </p:txBody>
      </p:sp>
      <p:sp>
        <p:nvSpPr>
          <p:cNvPr id="65540" name="3 CuadroTexto"/>
          <p:cNvSpPr txBox="1">
            <a:spLocks noChangeArrowheads="1"/>
          </p:cNvSpPr>
          <p:nvPr/>
        </p:nvSpPr>
        <p:spPr bwMode="auto">
          <a:xfrm>
            <a:off x="3871913" y="3929063"/>
            <a:ext cx="271462" cy="261937"/>
          </a:xfrm>
          <a:prstGeom prst="rect">
            <a:avLst/>
          </a:prstGeom>
          <a:noFill/>
          <a:ln w="9525">
            <a:noFill/>
            <a:miter lim="800000"/>
            <a:headEnd/>
            <a:tailEnd/>
          </a:ln>
        </p:spPr>
        <p:txBody>
          <a:bodyPr wrap="none">
            <a:spAutoFit/>
          </a:bodyPr>
          <a:lstStyle/>
          <a:p>
            <a:pPr eaLnBrk="1" hangingPunct="1"/>
            <a:r>
              <a:rPr lang="es-ES_tradnl" sz="1100" b="1">
                <a:latin typeface="Century Schoolbook" pitchFamily="18" charset="0"/>
              </a:rPr>
              <a:t>x</a:t>
            </a:r>
          </a:p>
        </p:txBody>
      </p:sp>
      <p:sp>
        <p:nvSpPr>
          <p:cNvPr id="65541" name="4 CuadroTexto"/>
          <p:cNvSpPr txBox="1">
            <a:spLocks noChangeArrowheads="1"/>
          </p:cNvSpPr>
          <p:nvPr/>
        </p:nvSpPr>
        <p:spPr bwMode="auto">
          <a:xfrm>
            <a:off x="3729038" y="5286375"/>
            <a:ext cx="271462" cy="261938"/>
          </a:xfrm>
          <a:prstGeom prst="rect">
            <a:avLst/>
          </a:prstGeom>
          <a:noFill/>
          <a:ln w="9525">
            <a:noFill/>
            <a:miter lim="800000"/>
            <a:headEnd/>
            <a:tailEnd/>
          </a:ln>
        </p:spPr>
        <p:txBody>
          <a:bodyPr wrap="none">
            <a:spAutoFit/>
          </a:bodyPr>
          <a:lstStyle/>
          <a:p>
            <a:pPr eaLnBrk="1" hangingPunct="1"/>
            <a:r>
              <a:rPr lang="es-ES_tradnl" sz="1100" b="1">
                <a:latin typeface="Century Schoolbook" pitchFamily="18" charset="0"/>
              </a:rPr>
              <a:t>x</a:t>
            </a:r>
          </a:p>
        </p:txBody>
      </p:sp>
      <p:sp>
        <p:nvSpPr>
          <p:cNvPr id="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32</a:t>
            </a:fld>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sp>
        <p:nvSpPr>
          <p:cNvPr id="66563"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dirty="0" smtClean="0"/>
              <a:t>La inversa de una función exponencial de base </a:t>
            </a:r>
            <a:r>
              <a:rPr lang="es-ES_tradnl" sz="1800" b="1" i="1" dirty="0" smtClean="0"/>
              <a:t>a</a:t>
            </a:r>
            <a:r>
              <a:rPr lang="es-ES_tradnl" sz="1800" dirty="0" smtClean="0"/>
              <a:t> se llama </a:t>
            </a:r>
            <a:r>
              <a:rPr lang="es-ES_tradnl" sz="1800" b="1" dirty="0" smtClean="0"/>
              <a:t>función logarítmica de base a </a:t>
            </a:r>
            <a:r>
              <a:rPr lang="es-ES_tradnl" sz="1800" dirty="0" smtClean="0"/>
              <a:t>y se representa por </a:t>
            </a:r>
            <a:r>
              <a:rPr lang="es-ES_tradnl" sz="1800" b="1" i="1" dirty="0" smtClean="0"/>
              <a:t>log  .</a:t>
            </a:r>
          </a:p>
          <a:p>
            <a:pPr eaLnBrk="1" hangingPunct="1"/>
            <a:endParaRPr lang="es-ES_tradnl" sz="1800" b="1" i="1" dirty="0" smtClean="0"/>
          </a:p>
          <a:p>
            <a:pPr eaLnBrk="1" hangingPunct="1"/>
            <a:endParaRPr lang="es-ES_tradnl" sz="1800" b="1" i="1" dirty="0" smtClean="0"/>
          </a:p>
          <a:p>
            <a:pPr lvl="1" eaLnBrk="1" hangingPunct="1"/>
            <a:r>
              <a:rPr lang="es-ES_tradnl" sz="1800" dirty="0" smtClean="0"/>
              <a:t>Está dada por la siguiente ecuación:</a:t>
            </a:r>
          </a:p>
        </p:txBody>
      </p:sp>
      <p:sp>
        <p:nvSpPr>
          <p:cNvPr id="66564" name="3 CuadroTexto"/>
          <p:cNvSpPr txBox="1">
            <a:spLocks noChangeArrowheads="1"/>
          </p:cNvSpPr>
          <p:nvPr/>
        </p:nvSpPr>
        <p:spPr bwMode="auto">
          <a:xfrm>
            <a:off x="6786563" y="2000250"/>
            <a:ext cx="214312" cy="276225"/>
          </a:xfrm>
          <a:prstGeom prst="rect">
            <a:avLst/>
          </a:prstGeom>
          <a:noFill/>
          <a:ln w="9525">
            <a:noFill/>
            <a:miter lim="800000"/>
            <a:headEnd/>
            <a:tailEnd/>
          </a:ln>
        </p:spPr>
        <p:txBody>
          <a:bodyPr>
            <a:spAutoFit/>
          </a:bodyPr>
          <a:lstStyle/>
          <a:p>
            <a:pPr eaLnBrk="1" hangingPunct="1"/>
            <a:r>
              <a:rPr lang="es-ES_tradnl" sz="1200" b="1" i="1">
                <a:latin typeface="Century Schoolbook" pitchFamily="18" charset="0"/>
              </a:rPr>
              <a:t>a</a:t>
            </a:r>
          </a:p>
        </p:txBody>
      </p:sp>
      <p:grpSp>
        <p:nvGrpSpPr>
          <p:cNvPr id="3" name="7 Grupo"/>
          <p:cNvGrpSpPr>
            <a:grpSpLocks/>
          </p:cNvGrpSpPr>
          <p:nvPr/>
        </p:nvGrpSpPr>
        <p:grpSpPr bwMode="auto">
          <a:xfrm>
            <a:off x="2143125" y="3867150"/>
            <a:ext cx="4000500" cy="490538"/>
            <a:chOff x="2143108" y="3294877"/>
            <a:chExt cx="4000528" cy="491313"/>
          </a:xfrm>
        </p:grpSpPr>
        <p:sp>
          <p:nvSpPr>
            <p:cNvPr id="5" name="4 CuadroTexto"/>
            <p:cNvSpPr txBox="1"/>
            <p:nvPr/>
          </p:nvSpPr>
          <p:spPr>
            <a:xfrm>
              <a:off x="2143108" y="3356888"/>
              <a:ext cx="4000528" cy="370471"/>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a:spAutoFit/>
            </a:bodyPr>
            <a:lstStyle/>
            <a:p>
              <a:pPr eaLnBrk="1" fontAlgn="auto" hangingPunct="1">
                <a:spcBef>
                  <a:spcPts val="0"/>
                </a:spcBef>
                <a:spcAft>
                  <a:spcPts val="0"/>
                </a:spcAft>
                <a:defRPr/>
              </a:pPr>
              <a:r>
                <a:rPr lang="es-ES_tradnl" b="1" i="1" dirty="0"/>
                <a:t>y = </a:t>
              </a:r>
              <a:r>
                <a:rPr lang="es-ES_tradnl" b="1" i="1"/>
                <a:t>log  x             </a:t>
              </a:r>
              <a:r>
                <a:rPr lang="es-ES_tradnl" b="1"/>
                <a:t>si                  </a:t>
              </a:r>
              <a:r>
                <a:rPr lang="es-ES_tradnl" b="1" i="1" dirty="0"/>
                <a:t>x = a</a:t>
              </a:r>
            </a:p>
          </p:txBody>
        </p:sp>
        <p:sp>
          <p:nvSpPr>
            <p:cNvPr id="66567" name="5 CuadroTexto"/>
            <p:cNvSpPr txBox="1">
              <a:spLocks noChangeArrowheads="1"/>
            </p:cNvSpPr>
            <p:nvPr/>
          </p:nvSpPr>
          <p:spPr bwMode="auto">
            <a:xfrm>
              <a:off x="5929322" y="3294877"/>
              <a:ext cx="142876" cy="276999"/>
            </a:xfrm>
            <a:prstGeom prst="rect">
              <a:avLst/>
            </a:prstGeom>
            <a:noFill/>
            <a:ln w="9525">
              <a:noFill/>
              <a:miter lim="800000"/>
              <a:headEnd/>
              <a:tailEnd/>
            </a:ln>
          </p:spPr>
          <p:txBody>
            <a:bodyPr>
              <a:spAutoFit/>
            </a:bodyPr>
            <a:lstStyle/>
            <a:p>
              <a:pPr eaLnBrk="1" hangingPunct="1"/>
              <a:r>
                <a:rPr lang="es-ES_tradnl" sz="1200" b="1" i="1">
                  <a:latin typeface="Century Schoolbook" pitchFamily="18" charset="0"/>
                </a:rPr>
                <a:t>y</a:t>
              </a:r>
            </a:p>
          </p:txBody>
        </p:sp>
        <p:sp>
          <p:nvSpPr>
            <p:cNvPr id="66568" name="6 CuadroTexto"/>
            <p:cNvSpPr txBox="1">
              <a:spLocks noChangeArrowheads="1"/>
            </p:cNvSpPr>
            <p:nvPr/>
          </p:nvSpPr>
          <p:spPr bwMode="auto">
            <a:xfrm>
              <a:off x="2928926" y="3509191"/>
              <a:ext cx="214314" cy="276999"/>
            </a:xfrm>
            <a:prstGeom prst="rect">
              <a:avLst/>
            </a:prstGeom>
            <a:noFill/>
            <a:ln w="9525">
              <a:noFill/>
              <a:miter lim="800000"/>
              <a:headEnd/>
              <a:tailEnd/>
            </a:ln>
          </p:spPr>
          <p:txBody>
            <a:bodyPr>
              <a:spAutoFit/>
            </a:bodyPr>
            <a:lstStyle/>
            <a:p>
              <a:pPr eaLnBrk="1" hangingPunct="1"/>
              <a:r>
                <a:rPr lang="es-ES_tradnl" sz="1200" b="1" i="1">
                  <a:latin typeface="Century Schoolbook" pitchFamily="18" charset="0"/>
                </a:rPr>
                <a:t>a</a:t>
              </a:r>
            </a:p>
          </p:txBody>
        </p:sp>
      </p:grpSp>
      <p:sp>
        <p:nvSpPr>
          <p:cNvPr id="9"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33</a:t>
            </a:fld>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sp>
        <p:nvSpPr>
          <p:cNvPr id="67587" name="2 Marcador de contenido"/>
          <p:cNvSpPr>
            <a:spLocks noGrp="1"/>
          </p:cNvSpPr>
          <p:nvPr>
            <p:ph sz="quarter" idx="4294967295"/>
          </p:nvPr>
        </p:nvSpPr>
        <p:spPr>
          <a:xfrm>
            <a:off x="457200" y="1600200"/>
            <a:ext cx="7467600" cy="4873625"/>
          </a:xfrm>
          <a:prstGeom prst="rect">
            <a:avLst/>
          </a:prstGeom>
        </p:spPr>
        <p:txBody>
          <a:bodyPr>
            <a:normAutofit/>
          </a:bodyPr>
          <a:lstStyle/>
          <a:p>
            <a:pPr eaLnBrk="1" hangingPunct="1"/>
            <a:r>
              <a:rPr lang="es-ES_tradnl" sz="2000" b="1" dirty="0" smtClean="0"/>
              <a:t>Propiedades</a:t>
            </a:r>
          </a:p>
          <a:p>
            <a:pPr eaLnBrk="1" hangingPunct="1"/>
            <a:endParaRPr lang="es-ES_tradnl" sz="2000" b="1" dirty="0" smtClean="0"/>
          </a:p>
          <a:p>
            <a:pPr lvl="1" eaLnBrk="1" hangingPunct="1"/>
            <a:r>
              <a:rPr lang="es-ES_tradnl" dirty="0" smtClean="0"/>
              <a:t>El dominio de la función logarítmica está dado por los números IR, la función no está definida para </a:t>
            </a:r>
            <a:r>
              <a:rPr lang="es-ES_tradnl" b="1" i="1" dirty="0" smtClean="0"/>
              <a:t>x</a:t>
            </a:r>
            <a:r>
              <a:rPr lang="es-ES_tradnl" b="1" dirty="0" smtClean="0"/>
              <a:t> ≤ 0.</a:t>
            </a:r>
          </a:p>
          <a:p>
            <a:pPr lvl="1" eaLnBrk="1" hangingPunct="1"/>
            <a:endParaRPr lang="es-ES_tradnl" b="1" dirty="0" smtClean="0"/>
          </a:p>
          <a:p>
            <a:pPr lvl="1" eaLnBrk="1" hangingPunct="1"/>
            <a:r>
              <a:rPr lang="es-ES_tradnl" dirty="0" smtClean="0"/>
              <a:t>El punto de intersección de la función con el eje </a:t>
            </a:r>
            <a:r>
              <a:rPr lang="es-ES_tradnl" i="1" dirty="0" smtClean="0"/>
              <a:t>X</a:t>
            </a:r>
            <a:r>
              <a:rPr lang="es-ES_tradnl" dirty="0" smtClean="0"/>
              <a:t> es (1, 0).</a:t>
            </a:r>
          </a:p>
          <a:p>
            <a:pPr lvl="1" eaLnBrk="1" hangingPunct="1"/>
            <a:endParaRPr lang="es-ES_tradnl" dirty="0" smtClean="0"/>
          </a:p>
          <a:p>
            <a:pPr lvl="1" eaLnBrk="1" hangingPunct="1"/>
            <a:r>
              <a:rPr lang="es-ES_tradnl" dirty="0" smtClean="0"/>
              <a:t>La función no intercepta el eje </a:t>
            </a:r>
            <a:r>
              <a:rPr lang="es-ES_tradnl" i="1" dirty="0" smtClean="0"/>
              <a:t>Y.</a:t>
            </a:r>
            <a:endParaRPr lang="es-ES_tradnl" dirty="0" smtClean="0"/>
          </a:p>
          <a:p>
            <a:pPr lvl="1" eaLnBrk="1" hangingPunct="1">
              <a:buFont typeface="Wingdings 2" pitchFamily="18" charset="2"/>
              <a:buNone/>
            </a:pPr>
            <a:endParaRPr lang="es-ES_tradnl" dirty="0" smtClean="0"/>
          </a:p>
          <a:p>
            <a:pPr lvl="1" eaLnBrk="1" hangingPunct="1"/>
            <a:endParaRPr lang="es-ES_tradnl" dirty="0" smtClean="0"/>
          </a:p>
          <a:p>
            <a:pPr lvl="1" eaLnBrk="1" hangingPunct="1"/>
            <a:endParaRPr lang="es-ES_tradnl" b="1" dirty="0" smtClean="0"/>
          </a:p>
          <a:p>
            <a:pPr lvl="1" eaLnBrk="1" hangingPunct="1"/>
            <a:endParaRPr lang="es-ES_tradnl" b="1" dirty="0" smtClean="0"/>
          </a:p>
          <a:p>
            <a:pPr lvl="1" eaLnBrk="1" hangingPunct="1"/>
            <a:endParaRPr lang="es-ES_tradnl" b="1" dirty="0" smtClean="0"/>
          </a:p>
          <a:p>
            <a:pPr lvl="1" eaLnBrk="1" hangingPunct="1"/>
            <a:endParaRPr lang="es-ES_tradnl" b="1" dirty="0" smtClean="0"/>
          </a:p>
        </p:txBody>
      </p:sp>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34</a:t>
            </a:fld>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sp>
        <p:nvSpPr>
          <p:cNvPr id="68611"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b="1" smtClean="0"/>
              <a:t>Crecimiento y decrecimiento Logarítmico:</a:t>
            </a:r>
          </a:p>
          <a:p>
            <a:pPr eaLnBrk="1" hangingPunct="1"/>
            <a:endParaRPr lang="es-ES_tradnl" sz="1800" b="1" smtClean="0"/>
          </a:p>
          <a:p>
            <a:pPr lvl="1" eaLnBrk="1" hangingPunct="1"/>
            <a:r>
              <a:rPr lang="es-ES_tradnl" sz="1800" smtClean="0"/>
              <a:t>Si a &gt; 1, f(x) = log  x es creciente para x &gt; 0.</a:t>
            </a:r>
          </a:p>
        </p:txBody>
      </p:sp>
      <p:sp>
        <p:nvSpPr>
          <p:cNvPr id="68612" name="3 CuadroTexto"/>
          <p:cNvSpPr txBox="1">
            <a:spLocks noChangeArrowheads="1"/>
          </p:cNvSpPr>
          <p:nvPr/>
        </p:nvSpPr>
        <p:spPr bwMode="auto">
          <a:xfrm>
            <a:off x="2928938" y="2428875"/>
            <a:ext cx="214312" cy="276225"/>
          </a:xfrm>
          <a:prstGeom prst="rect">
            <a:avLst/>
          </a:prstGeom>
          <a:noFill/>
          <a:ln w="9525">
            <a:noFill/>
            <a:miter lim="800000"/>
            <a:headEnd/>
            <a:tailEnd/>
          </a:ln>
        </p:spPr>
        <p:txBody>
          <a:bodyPr>
            <a:spAutoFit/>
          </a:bodyPr>
          <a:lstStyle/>
          <a:p>
            <a:pPr eaLnBrk="1" hangingPunct="1"/>
            <a:r>
              <a:rPr lang="es-ES_tradnl" sz="1200" b="1" i="1">
                <a:latin typeface="Century Schoolbook" pitchFamily="18" charset="0"/>
              </a:rPr>
              <a:t>a</a:t>
            </a:r>
          </a:p>
        </p:txBody>
      </p:sp>
      <p:pic>
        <p:nvPicPr>
          <p:cNvPr id="68613" name="4 Imagen" descr="crecelogaaaaaaaaaaaaaa.bmp"/>
          <p:cNvPicPr>
            <a:picLocks noChangeAspect="1"/>
          </p:cNvPicPr>
          <p:nvPr/>
        </p:nvPicPr>
        <p:blipFill>
          <a:blip r:embed="rId2" cstate="print"/>
          <a:srcRect/>
          <a:stretch>
            <a:fillRect/>
          </a:stretch>
        </p:blipFill>
        <p:spPr bwMode="auto">
          <a:xfrm>
            <a:off x="2571750" y="2714625"/>
            <a:ext cx="3757613" cy="3360738"/>
          </a:xfrm>
          <a:prstGeom prst="rect">
            <a:avLst/>
          </a:prstGeom>
          <a:noFill/>
          <a:ln w="9525">
            <a:noFill/>
            <a:miter lim="800000"/>
            <a:headEnd/>
            <a:tailEnd/>
          </a:ln>
        </p:spPr>
      </p:pic>
      <p:sp>
        <p:nvSpPr>
          <p:cNvPr id="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35</a:t>
            </a:fld>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sp>
        <p:nvSpPr>
          <p:cNvPr id="69635" name="2 Marcador de contenido"/>
          <p:cNvSpPr>
            <a:spLocks noGrp="1"/>
          </p:cNvSpPr>
          <p:nvPr>
            <p:ph sz="quarter" idx="4294967295"/>
          </p:nvPr>
        </p:nvSpPr>
        <p:spPr>
          <a:xfrm>
            <a:off x="457200" y="1600200"/>
            <a:ext cx="7467600" cy="4873625"/>
          </a:xfrm>
          <a:prstGeom prst="rect">
            <a:avLst/>
          </a:prstGeom>
        </p:spPr>
        <p:txBody>
          <a:bodyPr/>
          <a:lstStyle/>
          <a:p>
            <a:pPr eaLnBrk="1" hangingPunct="1"/>
            <a:r>
              <a:rPr lang="es-ES_tradnl" sz="1800" b="1" smtClean="0"/>
              <a:t>Crecimiento y decrecimiento Logarítmico:</a:t>
            </a:r>
          </a:p>
          <a:p>
            <a:pPr eaLnBrk="1" hangingPunct="1"/>
            <a:endParaRPr lang="es-ES_tradnl" sz="1800" smtClean="0"/>
          </a:p>
          <a:p>
            <a:pPr lvl="1" eaLnBrk="1" hangingPunct="1"/>
            <a:r>
              <a:rPr lang="es-ES_tradnl" sz="1800" smtClean="0"/>
              <a:t>Si </a:t>
            </a:r>
            <a:r>
              <a:rPr lang="es-ES_tradnl" sz="1800" b="1" smtClean="0"/>
              <a:t>0 &lt; </a:t>
            </a:r>
            <a:r>
              <a:rPr lang="es-ES_tradnl" sz="1800" b="1" i="1" smtClean="0"/>
              <a:t>a</a:t>
            </a:r>
            <a:r>
              <a:rPr lang="es-ES_tradnl" sz="1800" b="1" smtClean="0"/>
              <a:t> &lt; 1</a:t>
            </a:r>
            <a:r>
              <a:rPr lang="es-ES_tradnl" sz="1800" smtClean="0"/>
              <a:t>, </a:t>
            </a:r>
            <a:r>
              <a:rPr lang="es-ES_tradnl" sz="1800" i="1" smtClean="0"/>
              <a:t>f</a:t>
            </a:r>
            <a:r>
              <a:rPr lang="es-ES_tradnl" sz="1800" smtClean="0"/>
              <a:t>(</a:t>
            </a:r>
            <a:r>
              <a:rPr lang="es-ES_tradnl" sz="1800" i="1" smtClean="0"/>
              <a:t>x</a:t>
            </a:r>
            <a:r>
              <a:rPr lang="es-ES_tradnl" sz="1800" smtClean="0"/>
              <a:t>) = </a:t>
            </a:r>
            <a:r>
              <a:rPr lang="es-ES_tradnl" sz="1800" i="1" smtClean="0"/>
              <a:t>log</a:t>
            </a:r>
            <a:r>
              <a:rPr lang="es-ES_tradnl" sz="1800" smtClean="0"/>
              <a:t>  </a:t>
            </a:r>
            <a:r>
              <a:rPr lang="es-ES_tradnl" sz="1800" i="1" smtClean="0"/>
              <a:t>x</a:t>
            </a:r>
            <a:r>
              <a:rPr lang="es-ES_tradnl" sz="1800" smtClean="0"/>
              <a:t> </a:t>
            </a:r>
            <a:r>
              <a:rPr lang="es-ES_tradnl" sz="1800" b="1" smtClean="0"/>
              <a:t>es decreciente para </a:t>
            </a:r>
            <a:r>
              <a:rPr lang="es-ES_tradnl" sz="1800" b="1" i="1" smtClean="0"/>
              <a:t>x</a:t>
            </a:r>
            <a:r>
              <a:rPr lang="es-ES_tradnl" sz="1800" b="1" smtClean="0"/>
              <a:t> &gt; 0.</a:t>
            </a:r>
          </a:p>
        </p:txBody>
      </p:sp>
      <p:sp>
        <p:nvSpPr>
          <p:cNvPr id="69636" name="3 CuadroTexto"/>
          <p:cNvSpPr txBox="1">
            <a:spLocks noChangeArrowheads="1"/>
          </p:cNvSpPr>
          <p:nvPr/>
        </p:nvSpPr>
        <p:spPr bwMode="auto">
          <a:xfrm>
            <a:off x="3357563" y="2438400"/>
            <a:ext cx="214312" cy="276225"/>
          </a:xfrm>
          <a:prstGeom prst="rect">
            <a:avLst/>
          </a:prstGeom>
          <a:noFill/>
          <a:ln w="9525">
            <a:noFill/>
            <a:miter lim="800000"/>
            <a:headEnd/>
            <a:tailEnd/>
          </a:ln>
        </p:spPr>
        <p:txBody>
          <a:bodyPr>
            <a:spAutoFit/>
          </a:bodyPr>
          <a:lstStyle/>
          <a:p>
            <a:pPr eaLnBrk="1" hangingPunct="1"/>
            <a:r>
              <a:rPr lang="es-ES_tradnl" sz="1200" i="1">
                <a:latin typeface="Century Schoolbook" pitchFamily="18" charset="0"/>
              </a:rPr>
              <a:t>a</a:t>
            </a:r>
          </a:p>
        </p:txBody>
      </p:sp>
      <p:pic>
        <p:nvPicPr>
          <p:cNvPr id="69637" name="4 Imagen" descr="decriiiiiiiii.bmp"/>
          <p:cNvPicPr>
            <a:picLocks noChangeAspect="1"/>
          </p:cNvPicPr>
          <p:nvPr/>
        </p:nvPicPr>
        <p:blipFill>
          <a:blip r:embed="rId2" cstate="print"/>
          <a:srcRect/>
          <a:stretch>
            <a:fillRect/>
          </a:stretch>
        </p:blipFill>
        <p:spPr bwMode="auto">
          <a:xfrm>
            <a:off x="2500313" y="2857500"/>
            <a:ext cx="3717925" cy="3105150"/>
          </a:xfrm>
          <a:prstGeom prst="rect">
            <a:avLst/>
          </a:prstGeom>
          <a:noFill/>
          <a:ln w="9525">
            <a:noFill/>
            <a:miter lim="800000"/>
            <a:headEnd/>
            <a:tailEnd/>
          </a:ln>
        </p:spPr>
      </p:pic>
      <p:sp>
        <p:nvSpPr>
          <p:cNvPr id="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36</a:t>
            </a:fld>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sp>
        <p:nvSpPr>
          <p:cNvPr id="70659" name="2 Marcador de contenido"/>
          <p:cNvSpPr>
            <a:spLocks noGrp="1"/>
          </p:cNvSpPr>
          <p:nvPr>
            <p:ph sz="quarter" idx="4294967295"/>
          </p:nvPr>
        </p:nvSpPr>
        <p:spPr>
          <a:xfrm>
            <a:off x="457200" y="1600200"/>
            <a:ext cx="7467600" cy="4873625"/>
          </a:xfrm>
          <a:prstGeom prst="rect">
            <a:avLst/>
          </a:prstGeom>
        </p:spPr>
        <p:txBody>
          <a:bodyPr>
            <a:normAutofit lnSpcReduction="10000"/>
          </a:bodyPr>
          <a:lstStyle/>
          <a:p>
            <a:pPr eaLnBrk="1" hangingPunct="1"/>
            <a:r>
              <a:rPr lang="es-ES_tradnl" sz="1800" b="1" smtClean="0"/>
              <a:t>Ejercicios:</a:t>
            </a:r>
          </a:p>
          <a:p>
            <a:pPr lvl="1" eaLnBrk="1" hangingPunct="1"/>
            <a:r>
              <a:rPr lang="es-ES_tradnl" sz="1500" smtClean="0"/>
              <a:t>Dado los valores: </a:t>
            </a:r>
            <a:r>
              <a:rPr lang="es-ES_tradnl" sz="1500" i="1" smtClean="0"/>
              <a:t>log</a:t>
            </a:r>
            <a:r>
              <a:rPr lang="es-ES_tradnl" sz="1500" smtClean="0"/>
              <a:t> 2 = 0.3010 y </a:t>
            </a:r>
            <a:r>
              <a:rPr lang="es-ES_tradnl" sz="1500" i="1" smtClean="0"/>
              <a:t>log </a:t>
            </a:r>
            <a:r>
              <a:rPr lang="es-ES_tradnl" sz="1500" smtClean="0"/>
              <a:t>3 = 0.4771. Entonces, en la función </a:t>
            </a:r>
            <a:r>
              <a:rPr lang="es-ES_tradnl" sz="1500" i="1" smtClean="0"/>
              <a:t>f</a:t>
            </a:r>
            <a:r>
              <a:rPr lang="es-ES_tradnl" sz="1500" smtClean="0"/>
              <a:t>(</a:t>
            </a:r>
            <a:r>
              <a:rPr lang="es-ES_tradnl" sz="1500" i="1" smtClean="0"/>
              <a:t>x</a:t>
            </a:r>
            <a:r>
              <a:rPr lang="es-ES_tradnl" sz="1500" smtClean="0"/>
              <a:t>) = </a:t>
            </a:r>
            <a:r>
              <a:rPr lang="es-ES_tradnl" sz="1500" i="1" smtClean="0"/>
              <a:t>log</a:t>
            </a:r>
            <a:r>
              <a:rPr lang="es-ES_tradnl" sz="1500" smtClean="0"/>
              <a:t> </a:t>
            </a:r>
            <a:r>
              <a:rPr lang="es-ES_tradnl" sz="1500" i="1" smtClean="0"/>
              <a:t>x</a:t>
            </a:r>
            <a:r>
              <a:rPr lang="es-ES_tradnl" sz="1500" smtClean="0"/>
              <a:t>, determine </a:t>
            </a:r>
            <a:r>
              <a:rPr lang="es-ES_tradnl" sz="1500" i="1" smtClean="0"/>
              <a:t>f</a:t>
            </a:r>
            <a:r>
              <a:rPr lang="es-ES_tradnl" sz="1500" smtClean="0"/>
              <a:t>(6).</a:t>
            </a:r>
          </a:p>
          <a:p>
            <a:pPr lvl="1" eaLnBrk="1" hangingPunct="1">
              <a:buFont typeface="Wingdings 2" pitchFamily="18" charset="2"/>
              <a:buNone/>
            </a:pPr>
            <a:endParaRPr lang="es-ES_tradnl" sz="1500" b="1" smtClean="0"/>
          </a:p>
          <a:p>
            <a:pPr lvl="1" eaLnBrk="1" hangingPunct="1">
              <a:buFont typeface="Wingdings 2" pitchFamily="18" charset="2"/>
              <a:buNone/>
            </a:pPr>
            <a:r>
              <a:rPr lang="es-ES_tradnl" sz="1500" b="1" smtClean="0"/>
              <a:t>Solución</a:t>
            </a:r>
            <a:r>
              <a:rPr lang="es-ES_tradnl" sz="1500" smtClean="0"/>
              <a:t>:</a:t>
            </a:r>
          </a:p>
          <a:p>
            <a:pPr lvl="1" eaLnBrk="1" hangingPunct="1">
              <a:buFont typeface="Wingdings 2" pitchFamily="18" charset="2"/>
              <a:buNone/>
            </a:pPr>
            <a:r>
              <a:rPr lang="es-ES_tradnl" sz="1500" smtClean="0"/>
              <a:t>		</a:t>
            </a:r>
            <a:r>
              <a:rPr lang="es-ES_tradnl" sz="1500" i="1" smtClean="0"/>
              <a:t>f</a:t>
            </a:r>
            <a:r>
              <a:rPr lang="es-ES_tradnl" sz="1500" smtClean="0"/>
              <a:t>(6) = </a:t>
            </a:r>
            <a:r>
              <a:rPr lang="es-ES_tradnl" sz="1500" i="1" smtClean="0"/>
              <a:t>log</a:t>
            </a:r>
            <a:r>
              <a:rPr lang="es-ES_tradnl" sz="1500" smtClean="0"/>
              <a:t> (6)</a:t>
            </a:r>
          </a:p>
          <a:p>
            <a:pPr lvl="1" eaLnBrk="1" hangingPunct="1">
              <a:buFont typeface="Wingdings 2" pitchFamily="18" charset="2"/>
              <a:buNone/>
            </a:pPr>
            <a:endParaRPr lang="es-ES_tradnl" sz="1500" smtClean="0"/>
          </a:p>
          <a:p>
            <a:pPr lvl="1" eaLnBrk="1" hangingPunct="1">
              <a:buFont typeface="Wingdings 2" pitchFamily="18" charset="2"/>
              <a:buNone/>
            </a:pPr>
            <a:r>
              <a:rPr lang="es-ES_tradnl" sz="1500" smtClean="0"/>
              <a:t>Donde</a:t>
            </a:r>
          </a:p>
          <a:p>
            <a:pPr lvl="1" eaLnBrk="1" hangingPunct="1">
              <a:buFont typeface="Wingdings 2" pitchFamily="18" charset="2"/>
              <a:buNone/>
            </a:pPr>
            <a:r>
              <a:rPr lang="es-ES_tradnl" sz="1500" smtClean="0"/>
              <a:t>		</a:t>
            </a:r>
            <a:r>
              <a:rPr lang="es-ES_tradnl" sz="1500" i="1" smtClean="0"/>
              <a:t>log</a:t>
            </a:r>
            <a:r>
              <a:rPr lang="es-ES_tradnl" sz="1500" smtClean="0"/>
              <a:t> 6 = </a:t>
            </a:r>
            <a:r>
              <a:rPr lang="es-ES_tradnl" sz="1500" i="1" smtClean="0"/>
              <a:t>log</a:t>
            </a:r>
            <a:r>
              <a:rPr lang="es-ES_tradnl" sz="1500" smtClean="0"/>
              <a:t> (2 · 3)</a:t>
            </a:r>
          </a:p>
          <a:p>
            <a:pPr lvl="1" eaLnBrk="1" hangingPunct="1">
              <a:buFont typeface="Wingdings 2" pitchFamily="18" charset="2"/>
              <a:buNone/>
            </a:pPr>
            <a:endParaRPr lang="es-ES_tradnl" sz="1500" smtClean="0"/>
          </a:p>
          <a:p>
            <a:pPr lvl="1" eaLnBrk="1" hangingPunct="1">
              <a:buFont typeface="Wingdings 2" pitchFamily="18" charset="2"/>
              <a:buNone/>
            </a:pPr>
            <a:r>
              <a:rPr lang="es-ES_tradnl" sz="1500" smtClean="0"/>
              <a:t>Por Propiedad</a:t>
            </a:r>
          </a:p>
          <a:p>
            <a:pPr lvl="1" eaLnBrk="1" hangingPunct="1">
              <a:buFont typeface="Wingdings 2" pitchFamily="18" charset="2"/>
              <a:buNone/>
            </a:pPr>
            <a:r>
              <a:rPr lang="es-ES_tradnl" sz="1500" smtClean="0"/>
              <a:t>		</a:t>
            </a:r>
            <a:r>
              <a:rPr lang="es-ES_tradnl" sz="1500" i="1" smtClean="0"/>
              <a:t>log</a:t>
            </a:r>
            <a:r>
              <a:rPr lang="es-ES_tradnl" sz="1500" smtClean="0"/>
              <a:t> (2 · 3)   = </a:t>
            </a:r>
            <a:r>
              <a:rPr lang="es-ES_tradnl" sz="1500" i="1" smtClean="0"/>
              <a:t>log</a:t>
            </a:r>
            <a:r>
              <a:rPr lang="es-ES_tradnl" sz="1500" smtClean="0"/>
              <a:t> 2 </a:t>
            </a:r>
            <a:r>
              <a:rPr lang="es-ES_tradnl" sz="1500" i="1" smtClean="0"/>
              <a:t>+ log </a:t>
            </a:r>
            <a:r>
              <a:rPr lang="es-ES_tradnl" sz="1500" smtClean="0"/>
              <a:t>3</a:t>
            </a:r>
          </a:p>
          <a:p>
            <a:pPr lvl="1" eaLnBrk="1" hangingPunct="1">
              <a:buFont typeface="Wingdings 2" pitchFamily="18" charset="2"/>
              <a:buNone/>
            </a:pPr>
            <a:r>
              <a:rPr lang="es-ES_tradnl" sz="1500" smtClean="0"/>
              <a:t>			 = 0.3010 + 0.4771</a:t>
            </a:r>
          </a:p>
          <a:p>
            <a:pPr lvl="1" eaLnBrk="1" hangingPunct="1">
              <a:buFont typeface="Wingdings 2" pitchFamily="18" charset="2"/>
              <a:buNone/>
            </a:pPr>
            <a:r>
              <a:rPr lang="es-ES_tradnl" sz="1500" smtClean="0"/>
              <a:t>			 = 0.7781</a:t>
            </a:r>
          </a:p>
          <a:p>
            <a:pPr lvl="1" eaLnBrk="1" hangingPunct="1">
              <a:buFont typeface="Wingdings 2" pitchFamily="18" charset="2"/>
              <a:buNone/>
            </a:pPr>
            <a:endParaRPr lang="es-ES_tradnl" sz="1500" smtClean="0"/>
          </a:p>
          <a:p>
            <a:pPr lvl="1" eaLnBrk="1" hangingPunct="1">
              <a:buFont typeface="Wingdings 2" pitchFamily="18" charset="2"/>
              <a:buNone/>
            </a:pPr>
            <a:r>
              <a:rPr lang="es-ES_tradnl" sz="1500" smtClean="0"/>
              <a:t>Por lo tanto:</a:t>
            </a:r>
          </a:p>
          <a:p>
            <a:pPr lvl="1" eaLnBrk="1" hangingPunct="1">
              <a:buFont typeface="Wingdings 2" pitchFamily="18" charset="2"/>
              <a:buNone/>
            </a:pPr>
            <a:r>
              <a:rPr lang="es-ES_tradnl" sz="1500" smtClean="0"/>
              <a:t>			Si </a:t>
            </a:r>
            <a:r>
              <a:rPr lang="es-ES_tradnl" sz="1500" i="1" smtClean="0"/>
              <a:t>f</a:t>
            </a:r>
            <a:r>
              <a:rPr lang="es-ES_tradnl" sz="1500" smtClean="0"/>
              <a:t>(</a:t>
            </a:r>
            <a:r>
              <a:rPr lang="es-ES_tradnl" sz="1500" i="1" smtClean="0"/>
              <a:t>x</a:t>
            </a:r>
            <a:r>
              <a:rPr lang="es-ES_tradnl" sz="1500" smtClean="0"/>
              <a:t>) = </a:t>
            </a:r>
            <a:r>
              <a:rPr lang="es-ES_tradnl" sz="1500" i="1" smtClean="0"/>
              <a:t>log</a:t>
            </a:r>
            <a:r>
              <a:rPr lang="es-ES_tradnl" sz="1500" smtClean="0"/>
              <a:t> </a:t>
            </a:r>
            <a:r>
              <a:rPr lang="es-ES_tradnl" sz="1500" i="1" smtClean="0"/>
              <a:t>x</a:t>
            </a:r>
            <a:r>
              <a:rPr lang="es-ES_tradnl" sz="1500" smtClean="0"/>
              <a:t>, entonces </a:t>
            </a:r>
            <a:r>
              <a:rPr lang="es-ES_tradnl" sz="1500" i="1" smtClean="0"/>
              <a:t>f</a:t>
            </a:r>
            <a:r>
              <a:rPr lang="es-ES_tradnl" sz="1500" smtClean="0"/>
              <a:t>(6) = 0.7781</a:t>
            </a:r>
          </a:p>
          <a:p>
            <a:pPr lvl="1" eaLnBrk="1" hangingPunct="1">
              <a:buFont typeface="Wingdings 2" pitchFamily="18" charset="2"/>
              <a:buNone/>
            </a:pPr>
            <a:endParaRPr lang="es-ES_tradnl" sz="1800" b="1" smtClean="0"/>
          </a:p>
        </p:txBody>
      </p:sp>
      <p:sp>
        <p:nvSpPr>
          <p:cNvPr id="4"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37</a:t>
            </a:fld>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t>V. Función Logarítmica</a:t>
            </a:r>
            <a:endParaRPr lang="es-ES_tradnl" dirty="0"/>
          </a:p>
        </p:txBody>
      </p:sp>
      <p:pic>
        <p:nvPicPr>
          <p:cNvPr id="71683" name="3 Marcador de contenido" descr="loooooooooooog.bmp"/>
          <p:cNvPicPr>
            <a:picLocks noGrp="1" noChangeAspect="1"/>
          </p:cNvPicPr>
          <p:nvPr>
            <p:ph sz="quarter" idx="4294967295"/>
          </p:nvPr>
        </p:nvPicPr>
        <p:blipFill>
          <a:blip r:embed="rId2" cstate="print"/>
          <a:srcRect/>
          <a:stretch>
            <a:fillRect/>
          </a:stretch>
        </p:blipFill>
        <p:spPr>
          <a:xfrm>
            <a:off x="203200" y="1643063"/>
            <a:ext cx="7940675" cy="4767262"/>
          </a:xfrm>
          <a:prstGeom prst="rect">
            <a:avLst/>
          </a:prstGeom>
        </p:spPr>
      </p:pic>
      <p:sp>
        <p:nvSpPr>
          <p:cNvPr id="5" name="4 CuadroTexto"/>
          <p:cNvSpPr txBox="1">
            <a:spLocks noChangeArrowheads="1"/>
          </p:cNvSpPr>
          <p:nvPr/>
        </p:nvSpPr>
        <p:spPr bwMode="auto">
          <a:xfrm>
            <a:off x="500063" y="5929313"/>
            <a:ext cx="6572250" cy="369887"/>
          </a:xfrm>
          <a:prstGeom prst="rect">
            <a:avLst/>
          </a:prstGeom>
          <a:noFill/>
          <a:ln w="9525">
            <a:noFill/>
            <a:miter lim="800000"/>
            <a:headEnd/>
            <a:tailEnd/>
          </a:ln>
        </p:spPr>
        <p:txBody>
          <a:bodyPr>
            <a:spAutoFit/>
          </a:bodyPr>
          <a:lstStyle/>
          <a:p>
            <a:pPr eaLnBrk="1" hangingPunct="1"/>
            <a:r>
              <a:rPr lang="es-ES_tradnl" b="1">
                <a:solidFill>
                  <a:schemeClr val="accent1"/>
                </a:solidFill>
                <a:latin typeface="Century Schoolbook" pitchFamily="18" charset="0"/>
              </a:rPr>
              <a:t>La Respuesta correcta es D</a:t>
            </a:r>
          </a:p>
        </p:txBody>
      </p:sp>
      <p:sp>
        <p:nvSpPr>
          <p:cNvPr id="6" name="3 Marcador de número de diapositiva"/>
          <p:cNvSpPr>
            <a:spLocks noGrp="1"/>
          </p:cNvSpPr>
          <p:nvPr>
            <p:ph type="sldNum" sz="quarter" idx="12"/>
          </p:nvPr>
        </p:nvSpPr>
        <p:spPr>
          <a:xfrm>
            <a:off x="7991475" y="6429375"/>
            <a:ext cx="876300" cy="292100"/>
          </a:xfrm>
        </p:spPr>
        <p:txBody>
          <a:bodyPr>
            <a:normAutofit fontScale="92500" lnSpcReduction="20000"/>
          </a:bodyPr>
          <a:lstStyle/>
          <a:p>
            <a:fld id="{90CC4E88-7202-45BE-A024-5D326DD19086}" type="slidenum">
              <a:rPr lang="es-MX" smtClean="0"/>
              <a:pPr/>
              <a:t>38</a:t>
            </a:fld>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39</a:t>
            </a:fld>
            <a:endParaRPr lang="es-MX" dirty="0"/>
          </a:p>
        </p:txBody>
      </p:sp>
      <p:sp>
        <p:nvSpPr>
          <p:cNvPr id="4" name="3 Título"/>
          <p:cNvSpPr>
            <a:spLocks noGrp="1"/>
          </p:cNvSpPr>
          <p:nvPr>
            <p:ph type="title"/>
          </p:nvPr>
        </p:nvSpPr>
        <p:spPr>
          <a:xfrm>
            <a:off x="3635896" y="0"/>
            <a:ext cx="5040560" cy="6858000"/>
          </a:xfrm>
        </p:spPr>
        <p:txBody>
          <a:bodyPr>
            <a:noAutofit/>
          </a:bodyPr>
          <a:lstStyle/>
          <a:p>
            <a:r>
              <a:rPr lang="es-MX" sz="1050" dirty="0" err="1" smtClean="0">
                <a:latin typeface="+mn-lt"/>
              </a:rPr>
              <a:t>Baldor</a:t>
            </a:r>
            <a:r>
              <a:rPr lang="es-MX" sz="1050" dirty="0" smtClean="0">
                <a:latin typeface="+mn-lt"/>
              </a:rPr>
              <a:t> </a:t>
            </a:r>
            <a:r>
              <a:rPr lang="es-MX" sz="1050" dirty="0">
                <a:latin typeface="+mn-lt"/>
              </a:rPr>
              <a:t>, Aurelio</a:t>
            </a:r>
            <a:br>
              <a:rPr lang="es-MX" sz="1050" dirty="0">
                <a:latin typeface="+mn-lt"/>
              </a:rPr>
            </a:br>
            <a:r>
              <a:rPr lang="es-MX" sz="1050" dirty="0">
                <a:latin typeface="+mn-lt"/>
              </a:rPr>
              <a:t>Álgebra</a:t>
            </a:r>
            <a:br>
              <a:rPr lang="es-MX" sz="1050" dirty="0">
                <a:latin typeface="+mn-lt"/>
              </a:rPr>
            </a:br>
            <a:r>
              <a:rPr lang="es-MX" sz="1050" dirty="0">
                <a:latin typeface="+mn-lt"/>
              </a:rPr>
              <a:t>Editorial Publicaciones Cultural 2005</a:t>
            </a:r>
            <a:br>
              <a:rPr lang="es-MX" sz="1050" dirty="0">
                <a:latin typeface="+mn-lt"/>
              </a:rPr>
            </a:br>
            <a:r>
              <a:rPr lang="es-MX" sz="1050" dirty="0" err="1">
                <a:latin typeface="+mn-lt"/>
              </a:rPr>
              <a:t>Eraut</a:t>
            </a:r>
            <a:r>
              <a:rPr lang="es-MX" sz="1050" dirty="0">
                <a:latin typeface="+mn-lt"/>
              </a:rPr>
              <a:t> , Michael</a:t>
            </a:r>
            <a:br>
              <a:rPr lang="es-MX" sz="1050" dirty="0">
                <a:latin typeface="+mn-lt"/>
              </a:rPr>
            </a:br>
            <a:r>
              <a:rPr lang="es-MX" sz="1050" dirty="0">
                <a:latin typeface="+mn-lt"/>
              </a:rPr>
              <a:t>Fundamentos de aritmética</a:t>
            </a:r>
            <a:br>
              <a:rPr lang="es-MX" sz="1050" dirty="0">
                <a:latin typeface="+mn-lt"/>
              </a:rPr>
            </a:br>
            <a:r>
              <a:rPr lang="es-MX" sz="1050" dirty="0">
                <a:latin typeface="+mn-lt"/>
              </a:rPr>
              <a:t>Mc </a:t>
            </a:r>
            <a:r>
              <a:rPr lang="es-MX" sz="1050" dirty="0" err="1">
                <a:latin typeface="+mn-lt"/>
              </a:rPr>
              <a:t>Graw</a:t>
            </a:r>
            <a:r>
              <a:rPr lang="es-MX" sz="1050" dirty="0">
                <a:latin typeface="+mn-lt"/>
              </a:rPr>
              <a:t> Hill 2000</a:t>
            </a:r>
            <a:br>
              <a:rPr lang="es-MX" sz="1050" dirty="0">
                <a:latin typeface="+mn-lt"/>
              </a:rPr>
            </a:br>
            <a:r>
              <a:rPr lang="es-MX" sz="1050" dirty="0">
                <a:latin typeface="+mn-lt"/>
              </a:rPr>
              <a:t>Fleming y </a:t>
            </a:r>
            <a:r>
              <a:rPr lang="es-MX" sz="1050" dirty="0" err="1">
                <a:latin typeface="+mn-lt"/>
              </a:rPr>
              <a:t>Varberg</a:t>
            </a:r>
            <a:r>
              <a:rPr lang="es-MX" sz="1050" dirty="0">
                <a:latin typeface="+mn-lt"/>
              </a:rPr>
              <a:t/>
            </a:r>
            <a:br>
              <a:rPr lang="es-MX" sz="1050" dirty="0">
                <a:latin typeface="+mn-lt"/>
              </a:rPr>
            </a:br>
            <a:r>
              <a:rPr lang="es-MX" sz="1050" dirty="0">
                <a:latin typeface="+mn-lt"/>
              </a:rPr>
              <a:t>Álgebra y trigonometría con geometría analítica</a:t>
            </a:r>
            <a:br>
              <a:rPr lang="es-MX" sz="1050" dirty="0">
                <a:latin typeface="+mn-lt"/>
              </a:rPr>
            </a:br>
            <a:r>
              <a:rPr lang="es-MX" sz="1050" dirty="0" err="1">
                <a:latin typeface="+mn-lt"/>
              </a:rPr>
              <a:t>Prentice</a:t>
            </a:r>
            <a:r>
              <a:rPr lang="es-MX" sz="1050" dirty="0">
                <a:latin typeface="+mn-lt"/>
              </a:rPr>
              <a:t> Hall 2004</a:t>
            </a:r>
            <a:br>
              <a:rPr lang="es-MX" sz="1050" dirty="0">
                <a:latin typeface="+mn-lt"/>
              </a:rPr>
            </a:br>
            <a:r>
              <a:rPr lang="es-MX" sz="1050" dirty="0" err="1">
                <a:latin typeface="+mn-lt"/>
              </a:rPr>
              <a:t>Freund</a:t>
            </a:r>
            <a:r>
              <a:rPr lang="es-MX" sz="1050" dirty="0">
                <a:latin typeface="+mn-lt"/>
              </a:rPr>
              <a:t> , John E.</a:t>
            </a:r>
            <a:br>
              <a:rPr lang="es-MX" sz="1050" dirty="0">
                <a:latin typeface="+mn-lt"/>
              </a:rPr>
            </a:br>
            <a:r>
              <a:rPr lang="es-MX" sz="1050" dirty="0">
                <a:latin typeface="+mn-lt"/>
              </a:rPr>
              <a:t>Introducción a las matemáticas de los negocios y la economía</a:t>
            </a:r>
            <a:br>
              <a:rPr lang="es-MX" sz="1050" dirty="0">
                <a:latin typeface="+mn-lt"/>
              </a:rPr>
            </a:br>
            <a:r>
              <a:rPr lang="es-MX" sz="1050" dirty="0" err="1">
                <a:latin typeface="+mn-lt"/>
              </a:rPr>
              <a:t>Prentice</a:t>
            </a:r>
            <a:r>
              <a:rPr lang="es-MX" sz="1050" dirty="0">
                <a:latin typeface="+mn-lt"/>
              </a:rPr>
              <a:t> Hall 2002</a:t>
            </a:r>
            <a:br>
              <a:rPr lang="es-MX" sz="1050" dirty="0">
                <a:latin typeface="+mn-lt"/>
              </a:rPr>
            </a:br>
            <a:r>
              <a:rPr lang="es-MX" sz="1050" dirty="0">
                <a:latin typeface="+mn-lt"/>
              </a:rPr>
              <a:t>González Ortiz y otros</a:t>
            </a:r>
            <a:br>
              <a:rPr lang="es-MX" sz="1050" dirty="0">
                <a:latin typeface="+mn-lt"/>
              </a:rPr>
            </a:br>
            <a:r>
              <a:rPr lang="es-MX" sz="1050" dirty="0">
                <a:latin typeface="+mn-lt"/>
              </a:rPr>
              <a:t>Algebra I</a:t>
            </a:r>
            <a:br>
              <a:rPr lang="es-MX" sz="1050" dirty="0">
                <a:latin typeface="+mn-lt"/>
              </a:rPr>
            </a:br>
            <a:r>
              <a:rPr lang="es-MX" sz="1050" dirty="0">
                <a:latin typeface="+mn-lt"/>
              </a:rPr>
              <a:t>Escuela Preparatoria UAEM 2003 </a:t>
            </a:r>
            <a:br>
              <a:rPr lang="es-MX" sz="1050" dirty="0">
                <a:latin typeface="+mn-lt"/>
              </a:rPr>
            </a:br>
            <a:r>
              <a:rPr lang="es-MX" sz="1050" dirty="0">
                <a:latin typeface="+mn-lt"/>
              </a:rPr>
              <a:t> Haeussler , Ernest F. y otros</a:t>
            </a:r>
            <a:br>
              <a:rPr lang="es-MX" sz="1050" dirty="0">
                <a:latin typeface="+mn-lt"/>
              </a:rPr>
            </a:br>
            <a:r>
              <a:rPr lang="es-MX" sz="1050" dirty="0">
                <a:latin typeface="+mn-lt"/>
              </a:rPr>
              <a:t>Matemáticas para administración y economía ,</a:t>
            </a:r>
            <a:br>
              <a:rPr lang="es-MX" sz="1050" dirty="0">
                <a:latin typeface="+mn-lt"/>
              </a:rPr>
            </a:br>
            <a:r>
              <a:rPr lang="es-MX" sz="1050" dirty="0">
                <a:latin typeface="+mn-lt"/>
              </a:rPr>
              <a:t>Grupo Editorial Iberoamérica 2004</a:t>
            </a:r>
            <a:br>
              <a:rPr lang="es-MX" sz="1050" dirty="0">
                <a:latin typeface="+mn-lt"/>
              </a:rPr>
            </a:br>
            <a:r>
              <a:rPr lang="es-MX" sz="1050" dirty="0">
                <a:latin typeface="+mn-lt"/>
              </a:rPr>
              <a:t>Hernández García y otros</a:t>
            </a:r>
            <a:br>
              <a:rPr lang="es-MX" sz="1050" dirty="0">
                <a:latin typeface="+mn-lt"/>
              </a:rPr>
            </a:br>
            <a:r>
              <a:rPr lang="es-MX" sz="1050" dirty="0">
                <a:latin typeface="+mn-lt"/>
              </a:rPr>
              <a:t>Geometría analítica</a:t>
            </a:r>
            <a:br>
              <a:rPr lang="es-MX" sz="1050" dirty="0">
                <a:latin typeface="+mn-lt"/>
              </a:rPr>
            </a:br>
            <a:r>
              <a:rPr lang="es-MX" sz="1050" dirty="0">
                <a:latin typeface="+mn-lt"/>
              </a:rPr>
              <a:t>Escuela Preparatoria UAEM 2004</a:t>
            </a:r>
            <a:br>
              <a:rPr lang="es-MX" sz="1050" dirty="0">
                <a:latin typeface="+mn-lt"/>
              </a:rPr>
            </a:br>
            <a:r>
              <a:rPr lang="es-MX" sz="1050" dirty="0">
                <a:latin typeface="+mn-lt"/>
              </a:rPr>
              <a:t>Kleiman , Ariel y Kleiman , Elena K. de</a:t>
            </a:r>
            <a:br>
              <a:rPr lang="es-MX" sz="1050" dirty="0">
                <a:latin typeface="+mn-lt"/>
              </a:rPr>
            </a:br>
            <a:r>
              <a:rPr lang="es-MX" sz="1050" dirty="0">
                <a:latin typeface="+mn-lt"/>
              </a:rPr>
              <a:t>Matrices , Aplicaciones Matemáticas en Economía y Administración</a:t>
            </a:r>
            <a:br>
              <a:rPr lang="es-MX" sz="1050" dirty="0">
                <a:latin typeface="+mn-lt"/>
              </a:rPr>
            </a:br>
            <a:r>
              <a:rPr lang="es-MX" sz="1050" dirty="0">
                <a:latin typeface="+mn-lt"/>
              </a:rPr>
              <a:t>Editorial Limusa 1999</a:t>
            </a:r>
            <a:br>
              <a:rPr lang="es-MX" sz="1050" dirty="0">
                <a:latin typeface="+mn-lt"/>
              </a:rPr>
            </a:br>
            <a:r>
              <a:rPr lang="es-MX" sz="1050" dirty="0">
                <a:latin typeface="+mn-lt"/>
              </a:rPr>
              <a:t>Köhler Peláez, Margarita</a:t>
            </a:r>
            <a:br>
              <a:rPr lang="es-MX" sz="1050" dirty="0">
                <a:latin typeface="+mn-lt"/>
              </a:rPr>
            </a:br>
            <a:r>
              <a:rPr lang="es-MX" sz="1050" dirty="0">
                <a:latin typeface="+mn-lt"/>
              </a:rPr>
              <a:t>Somos lo que pensamos</a:t>
            </a:r>
            <a:br>
              <a:rPr lang="es-MX" sz="1050" dirty="0">
                <a:latin typeface="+mn-lt"/>
              </a:rPr>
            </a:br>
            <a:r>
              <a:rPr lang="es-MX" sz="1050" dirty="0">
                <a:latin typeface="+mn-lt"/>
              </a:rPr>
              <a:t>Desarrollo de habilidades del pensamiento</a:t>
            </a:r>
            <a:br>
              <a:rPr lang="es-MX" sz="1050" dirty="0">
                <a:latin typeface="+mn-lt"/>
              </a:rPr>
            </a:br>
            <a:r>
              <a:rPr lang="es-MX" sz="1050" dirty="0">
                <a:latin typeface="+mn-lt"/>
              </a:rPr>
              <a:t>Grupo Editorial Éxodo 2006</a:t>
            </a:r>
            <a:br>
              <a:rPr lang="es-MX" sz="1050" dirty="0">
                <a:latin typeface="+mn-lt"/>
              </a:rPr>
            </a:br>
            <a:r>
              <a:rPr lang="en-US" sz="1050" dirty="0">
                <a:latin typeface="+mn-lt"/>
              </a:rPr>
              <a:t>National council of teachers of mathematics</a:t>
            </a:r>
            <a:br>
              <a:rPr lang="en-US" sz="1050" dirty="0">
                <a:latin typeface="+mn-lt"/>
              </a:rPr>
            </a:br>
            <a:r>
              <a:rPr lang="es-MX" sz="1050" dirty="0">
                <a:latin typeface="+mn-lt"/>
              </a:rPr>
              <a:t>Sugerencias para resolver problemas</a:t>
            </a:r>
            <a:br>
              <a:rPr lang="es-MX" sz="1050" dirty="0">
                <a:latin typeface="+mn-lt"/>
              </a:rPr>
            </a:br>
            <a:r>
              <a:rPr lang="es-MX" sz="1050" dirty="0">
                <a:latin typeface="+mn-lt"/>
              </a:rPr>
              <a:t>Editorial Trillas 2005</a:t>
            </a:r>
            <a:br>
              <a:rPr lang="es-MX" sz="1050" dirty="0">
                <a:latin typeface="+mn-lt"/>
              </a:rPr>
            </a:br>
            <a:r>
              <a:rPr lang="es-MX" sz="1050" dirty="0">
                <a:latin typeface="+mn-lt"/>
              </a:rPr>
              <a:t>Plata Tenorio y otros</a:t>
            </a:r>
            <a:br>
              <a:rPr lang="es-MX" sz="1050" dirty="0">
                <a:latin typeface="+mn-lt"/>
              </a:rPr>
            </a:br>
            <a:r>
              <a:rPr lang="es-MX" sz="1050" dirty="0">
                <a:latin typeface="+mn-lt"/>
              </a:rPr>
              <a:t>Álgebra II</a:t>
            </a:r>
            <a:br>
              <a:rPr lang="es-MX" sz="1050" dirty="0">
                <a:latin typeface="+mn-lt"/>
              </a:rPr>
            </a:br>
            <a:r>
              <a:rPr lang="es-MX" sz="1050" dirty="0">
                <a:latin typeface="+mn-lt"/>
              </a:rPr>
              <a:t>Escuela Preparatoria UAEM 2003</a:t>
            </a:r>
            <a:br>
              <a:rPr lang="es-MX" sz="1050" dirty="0">
                <a:latin typeface="+mn-lt"/>
              </a:rPr>
            </a:br>
            <a:r>
              <a:rPr lang="es-MX" sz="1050" dirty="0">
                <a:latin typeface="+mn-lt"/>
              </a:rPr>
              <a:t>Polya , George</a:t>
            </a:r>
            <a:br>
              <a:rPr lang="es-MX" sz="1050" dirty="0">
                <a:latin typeface="+mn-lt"/>
              </a:rPr>
            </a:br>
            <a:r>
              <a:rPr lang="es-MX" sz="1050" dirty="0">
                <a:latin typeface="+mn-lt"/>
              </a:rPr>
              <a:t>Como plantear y resolver problemas</a:t>
            </a:r>
            <a:br>
              <a:rPr lang="es-MX" sz="1050" dirty="0">
                <a:latin typeface="+mn-lt"/>
              </a:rPr>
            </a:br>
            <a:r>
              <a:rPr lang="es-MX" sz="1050" dirty="0">
                <a:latin typeface="+mn-lt"/>
              </a:rPr>
              <a:t>Editorial Trillas 2002</a:t>
            </a:r>
            <a:br>
              <a:rPr lang="es-MX" sz="1050" dirty="0">
                <a:latin typeface="+mn-lt"/>
              </a:rPr>
            </a:br>
            <a:r>
              <a:rPr lang="es-MX" sz="1050" dirty="0">
                <a:latin typeface="+mn-lt"/>
              </a:rPr>
              <a:t>Polya , George</a:t>
            </a:r>
            <a:br>
              <a:rPr lang="es-MX" sz="1050" dirty="0">
                <a:latin typeface="+mn-lt"/>
              </a:rPr>
            </a:br>
            <a:r>
              <a:rPr lang="es-MX" sz="1050" dirty="0">
                <a:latin typeface="+mn-lt"/>
              </a:rPr>
              <a:t>Matemáticas y razonamiento plausible</a:t>
            </a:r>
            <a:br>
              <a:rPr lang="es-MX" sz="1050" dirty="0">
                <a:latin typeface="+mn-lt"/>
              </a:rPr>
            </a:br>
            <a:r>
              <a:rPr lang="es-MX" sz="1050" dirty="0">
                <a:latin typeface="+mn-lt"/>
              </a:rPr>
              <a:t>Editorial Tecnos , Madrid 2000</a:t>
            </a:r>
          </a:p>
        </p:txBody>
      </p:sp>
      <p:sp>
        <p:nvSpPr>
          <p:cNvPr id="5" name="4 CuadroTexto"/>
          <p:cNvSpPr txBox="1"/>
          <p:nvPr/>
        </p:nvSpPr>
        <p:spPr>
          <a:xfrm>
            <a:off x="395536" y="2795444"/>
            <a:ext cx="2736304" cy="584775"/>
          </a:xfrm>
          <a:prstGeom prst="rect">
            <a:avLst/>
          </a:prstGeom>
          <a:noFill/>
        </p:spPr>
        <p:txBody>
          <a:bodyPr wrap="square" rtlCol="0">
            <a:spAutoFit/>
          </a:bodyPr>
          <a:lstStyle/>
          <a:p>
            <a:pPr algn="ctr"/>
            <a:r>
              <a:rPr lang="es-MX" sz="3200" dirty="0" smtClean="0">
                <a:solidFill>
                  <a:schemeClr val="bg1">
                    <a:lumMod val="85000"/>
                  </a:schemeClr>
                </a:solidFill>
              </a:rPr>
              <a:t>Referencias</a:t>
            </a:r>
            <a:endParaRPr lang="es-MX" sz="3200" dirty="0">
              <a:solidFill>
                <a:schemeClr val="bg1">
                  <a:lumMod val="8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4</a:t>
            </a:fld>
            <a:endParaRPr lang="es-MX" dirty="0"/>
          </a:p>
        </p:txBody>
      </p:sp>
      <p:sp>
        <p:nvSpPr>
          <p:cNvPr id="5" name="4 CuadroTexto"/>
          <p:cNvSpPr txBox="1"/>
          <p:nvPr/>
        </p:nvSpPr>
        <p:spPr>
          <a:xfrm>
            <a:off x="539552" y="188640"/>
            <a:ext cx="2736304" cy="830997"/>
          </a:xfrm>
          <a:prstGeom prst="rect">
            <a:avLst/>
          </a:prstGeom>
          <a:noFill/>
        </p:spPr>
        <p:txBody>
          <a:bodyPr wrap="square" rtlCol="0">
            <a:spAutoFit/>
          </a:bodyPr>
          <a:lstStyle/>
          <a:p>
            <a:r>
              <a:rPr lang="es-MX" sz="4800" dirty="0" smtClean="0">
                <a:solidFill>
                  <a:schemeClr val="bg1">
                    <a:lumMod val="75000"/>
                  </a:schemeClr>
                </a:solidFill>
              </a:rPr>
              <a:t>ÍNDICE</a:t>
            </a:r>
            <a:endParaRPr lang="es-MX" dirty="0">
              <a:solidFill>
                <a:schemeClr val="bg1">
                  <a:lumMod val="75000"/>
                </a:schemeClr>
              </a:solidFill>
            </a:endParaRPr>
          </a:p>
        </p:txBody>
      </p:sp>
      <p:graphicFrame>
        <p:nvGraphicFramePr>
          <p:cNvPr id="8" name="7 Tabla"/>
          <p:cNvGraphicFramePr>
            <a:graphicFrameLocks noGrp="1"/>
          </p:cNvGraphicFramePr>
          <p:nvPr/>
        </p:nvGraphicFramePr>
        <p:xfrm>
          <a:off x="3635896" y="260648"/>
          <a:ext cx="4896544" cy="5120640"/>
        </p:xfrm>
        <a:graphic>
          <a:graphicData uri="http://schemas.openxmlformats.org/drawingml/2006/table">
            <a:tbl>
              <a:tblPr firstRow="1" bandRow="1">
                <a:tableStyleId>{5C22544A-7EE6-4342-B048-85BDC9FD1C3A}</a:tableStyleId>
              </a:tblPr>
              <a:tblGrid>
                <a:gridCol w="4032448"/>
                <a:gridCol w="864096"/>
              </a:tblGrid>
              <a:tr h="370840">
                <a:tc gridSpan="2">
                  <a:txBody>
                    <a:bodyPr/>
                    <a:lstStyle/>
                    <a:p>
                      <a:r>
                        <a:rPr lang="es-MX" sz="2800" dirty="0" smtClean="0"/>
                        <a:t>Índice </a:t>
                      </a:r>
                      <a:endParaRPr lang="es-MX" sz="2800" dirty="0"/>
                    </a:p>
                  </a:txBody>
                  <a:tcPr/>
                </a:tc>
                <a:tc hMerge="1">
                  <a:txBody>
                    <a:bodyPr/>
                    <a:lstStyle/>
                    <a:p>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dirty="0" smtClean="0"/>
                        <a:t>Presentación de la unidad de aprendizaje</a:t>
                      </a:r>
                      <a:endParaRPr lang="es-MX" sz="1800" dirty="0" smtClean="0">
                        <a:latin typeface="Calibri"/>
                        <a:ea typeface="Calibri"/>
                        <a:cs typeface="Times New Roman"/>
                      </a:endParaRPr>
                    </a:p>
                  </a:txBody>
                  <a:tcPr/>
                </a:tc>
                <a:tc>
                  <a:txBody>
                    <a:bodyPr/>
                    <a:lstStyle/>
                    <a:p>
                      <a:pPr algn="ctr"/>
                      <a:r>
                        <a:rPr lang="es-MX" sz="2000" dirty="0" smtClean="0"/>
                        <a:t>5</a:t>
                      </a:r>
                      <a:endParaRPr lang="es-MX" sz="2000" dirty="0"/>
                    </a:p>
                  </a:txBody>
                  <a:tcPr/>
                </a:tc>
              </a:tr>
              <a:tr h="370840">
                <a:tc>
                  <a:txBody>
                    <a:bodyPr/>
                    <a:lstStyle/>
                    <a:p>
                      <a:r>
                        <a:rPr lang="es-MX" sz="1800" dirty="0" smtClean="0"/>
                        <a:t>Presentación del material</a:t>
                      </a:r>
                      <a:endParaRPr lang="es-MX" sz="1800" dirty="0"/>
                    </a:p>
                  </a:txBody>
                  <a:tcPr/>
                </a:tc>
                <a:tc>
                  <a:txBody>
                    <a:bodyPr/>
                    <a:lstStyle/>
                    <a:p>
                      <a:pPr algn="ctr"/>
                      <a:r>
                        <a:rPr lang="es-MX" sz="2000" dirty="0" smtClean="0"/>
                        <a:t>6</a:t>
                      </a:r>
                      <a:endParaRPr lang="es-MX" sz="2000" dirty="0"/>
                    </a:p>
                  </a:txBody>
                  <a:tcPr/>
                </a:tc>
              </a:tr>
              <a:tr h="370840">
                <a:tc>
                  <a:txBody>
                    <a:bodyPr/>
                    <a:lstStyle/>
                    <a:p>
                      <a:r>
                        <a:rPr lang="es-MX" sz="1800" dirty="0" smtClean="0"/>
                        <a:t>Ecuaciones e identidades</a:t>
                      </a:r>
                      <a:endParaRPr lang="es-MX" sz="1800" dirty="0"/>
                    </a:p>
                  </a:txBody>
                  <a:tcPr/>
                </a:tc>
                <a:tc>
                  <a:txBody>
                    <a:bodyPr/>
                    <a:lstStyle/>
                    <a:p>
                      <a:pPr algn="ctr"/>
                      <a:r>
                        <a:rPr lang="es-MX" sz="2000" dirty="0" smtClean="0"/>
                        <a:t>7</a:t>
                      </a:r>
                      <a:endParaRPr lang="es-MX" sz="2000" dirty="0"/>
                    </a:p>
                  </a:txBody>
                  <a:tcPr/>
                </a:tc>
              </a:tr>
              <a:tr h="370840">
                <a:tc>
                  <a:txBody>
                    <a:bodyPr/>
                    <a:lstStyle/>
                    <a:p>
                      <a:r>
                        <a:rPr lang="es-MX" sz="1800" dirty="0" smtClean="0"/>
                        <a:t>Grado de una ecuación</a:t>
                      </a:r>
                      <a:endParaRPr lang="es-MX" sz="1800" dirty="0"/>
                    </a:p>
                  </a:txBody>
                  <a:tcPr/>
                </a:tc>
                <a:tc>
                  <a:txBody>
                    <a:bodyPr/>
                    <a:lstStyle/>
                    <a:p>
                      <a:pPr algn="ctr"/>
                      <a:r>
                        <a:rPr lang="es-MX" sz="2000" dirty="0" smtClean="0"/>
                        <a:t>8</a:t>
                      </a:r>
                      <a:endParaRPr lang="es-MX" sz="2000" dirty="0"/>
                    </a:p>
                  </a:txBody>
                  <a:tcPr/>
                </a:tc>
              </a:tr>
              <a:tr h="370840">
                <a:tc>
                  <a:txBody>
                    <a:bodyPr/>
                    <a:lstStyle/>
                    <a:p>
                      <a:r>
                        <a:rPr lang="es-MX" sz="1800" dirty="0" smtClean="0"/>
                        <a:t>Solución de ecuaciones</a:t>
                      </a:r>
                      <a:endParaRPr lang="es-MX" sz="1800" dirty="0"/>
                    </a:p>
                  </a:txBody>
                  <a:tcPr/>
                </a:tc>
                <a:tc>
                  <a:txBody>
                    <a:bodyPr/>
                    <a:lstStyle/>
                    <a:p>
                      <a:pPr algn="ctr"/>
                      <a:r>
                        <a:rPr lang="es-MX" sz="2000" dirty="0" smtClean="0"/>
                        <a:t>9</a:t>
                      </a:r>
                      <a:endParaRPr lang="es-MX" sz="2000" dirty="0"/>
                    </a:p>
                  </a:txBody>
                  <a:tcPr/>
                </a:tc>
              </a:tr>
              <a:tr h="370840">
                <a:tc>
                  <a:txBody>
                    <a:bodyPr/>
                    <a:lstStyle/>
                    <a:p>
                      <a:r>
                        <a:rPr lang="es-MX" sz="1800" dirty="0" smtClean="0"/>
                        <a:t>Función lineal</a:t>
                      </a:r>
                      <a:endParaRPr lang="es-MX" sz="1800" dirty="0"/>
                    </a:p>
                  </a:txBody>
                  <a:tcPr/>
                </a:tc>
                <a:tc>
                  <a:txBody>
                    <a:bodyPr/>
                    <a:lstStyle/>
                    <a:p>
                      <a:pPr algn="ctr"/>
                      <a:r>
                        <a:rPr lang="es-MX" sz="2000" dirty="0" smtClean="0"/>
                        <a:t>11</a:t>
                      </a:r>
                      <a:endParaRPr lang="es-MX" sz="2000" dirty="0"/>
                    </a:p>
                  </a:txBody>
                  <a:tcPr/>
                </a:tc>
              </a:tr>
              <a:tr h="370840">
                <a:tc>
                  <a:txBody>
                    <a:bodyPr/>
                    <a:lstStyle/>
                    <a:p>
                      <a:r>
                        <a:rPr lang="es-MX" sz="1800" dirty="0" smtClean="0"/>
                        <a:t>Función cuadrática</a:t>
                      </a:r>
                      <a:endParaRPr lang="es-MX" sz="1800" dirty="0"/>
                    </a:p>
                  </a:txBody>
                  <a:tcPr/>
                </a:tc>
                <a:tc>
                  <a:txBody>
                    <a:bodyPr/>
                    <a:lstStyle/>
                    <a:p>
                      <a:pPr algn="ctr"/>
                      <a:r>
                        <a:rPr lang="es-MX" sz="2000" dirty="0" smtClean="0"/>
                        <a:t>25</a:t>
                      </a:r>
                      <a:endParaRPr lang="es-MX" sz="2000" dirty="0"/>
                    </a:p>
                  </a:txBody>
                  <a:tcPr/>
                </a:tc>
              </a:tr>
              <a:tr h="370840">
                <a:tc>
                  <a:txBody>
                    <a:bodyPr/>
                    <a:lstStyle/>
                    <a:p>
                      <a:r>
                        <a:rPr lang="es-MX" sz="1800" dirty="0" smtClean="0"/>
                        <a:t>Función exponencial</a:t>
                      </a:r>
                      <a:endParaRPr lang="es-MX" sz="1800" dirty="0"/>
                    </a:p>
                  </a:txBody>
                  <a:tcPr/>
                </a:tc>
                <a:tc>
                  <a:txBody>
                    <a:bodyPr/>
                    <a:lstStyle/>
                    <a:p>
                      <a:pPr algn="ctr"/>
                      <a:r>
                        <a:rPr lang="es-MX" sz="2000" dirty="0" smtClean="0"/>
                        <a:t>29</a:t>
                      </a:r>
                      <a:endParaRPr lang="es-MX" sz="2000" dirty="0"/>
                    </a:p>
                  </a:txBody>
                  <a:tcPr/>
                </a:tc>
              </a:tr>
              <a:tr h="370840">
                <a:tc>
                  <a:txBody>
                    <a:bodyPr/>
                    <a:lstStyle/>
                    <a:p>
                      <a:r>
                        <a:rPr lang="es-MX" sz="1800" dirty="0" smtClean="0"/>
                        <a:t>Función logarítmica</a:t>
                      </a:r>
                      <a:endParaRPr lang="es-MX" sz="1800" dirty="0"/>
                    </a:p>
                  </a:txBody>
                  <a:tcPr/>
                </a:tc>
                <a:tc>
                  <a:txBody>
                    <a:bodyPr/>
                    <a:lstStyle/>
                    <a:p>
                      <a:pPr algn="ctr"/>
                      <a:r>
                        <a:rPr lang="es-MX" sz="2000" dirty="0" smtClean="0"/>
                        <a:t>33</a:t>
                      </a:r>
                      <a:endParaRPr lang="es-MX" sz="2000" dirty="0"/>
                    </a:p>
                  </a:txBody>
                  <a:tcPr/>
                </a:tc>
              </a:tr>
              <a:tr h="370840">
                <a:tc>
                  <a:txBody>
                    <a:bodyPr/>
                    <a:lstStyle/>
                    <a:p>
                      <a:r>
                        <a:rPr lang="es-MX" sz="1800" dirty="0" smtClean="0"/>
                        <a:t>Referencias </a:t>
                      </a:r>
                      <a:endParaRPr lang="es-MX" sz="1800" dirty="0"/>
                    </a:p>
                  </a:txBody>
                  <a:tcPr/>
                </a:tc>
                <a:tc>
                  <a:txBody>
                    <a:bodyPr/>
                    <a:lstStyle/>
                    <a:p>
                      <a:pPr algn="ctr"/>
                      <a:r>
                        <a:rPr lang="es-MX" sz="2000" dirty="0" smtClean="0"/>
                        <a:t>39</a:t>
                      </a:r>
                      <a:endParaRPr lang="es-MX" sz="2000" dirty="0"/>
                    </a:p>
                  </a:txBody>
                  <a:tcPr/>
                </a:tc>
              </a:tr>
              <a:tr h="370840">
                <a:tc>
                  <a:txBody>
                    <a:bodyPr/>
                    <a:lstStyle/>
                    <a:p>
                      <a:r>
                        <a:rPr lang="es-MX" sz="1800" dirty="0" smtClean="0"/>
                        <a:t>Créditos </a:t>
                      </a:r>
                      <a:endParaRPr lang="es-MX" sz="1800" dirty="0"/>
                    </a:p>
                  </a:txBody>
                  <a:tcPr/>
                </a:tc>
                <a:tc>
                  <a:txBody>
                    <a:bodyPr/>
                    <a:lstStyle/>
                    <a:p>
                      <a:pPr algn="ctr"/>
                      <a:r>
                        <a:rPr lang="es-MX" sz="2000" dirty="0" smtClean="0"/>
                        <a:t>40</a:t>
                      </a:r>
                      <a:endParaRPr lang="es-MX" sz="2000" dirty="0"/>
                    </a:p>
                  </a:txBody>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normAutofit fontScale="92500" lnSpcReduction="20000"/>
          </a:bodyPr>
          <a:lstStyle/>
          <a:p>
            <a:fld id="{79622FFC-85D7-44A5-A6DA-394F03266A99}" type="slidenum">
              <a:rPr lang="es-ES"/>
              <a:pPr/>
              <a:t>40</a:t>
            </a:fld>
            <a:endParaRPr lang="es-ES"/>
          </a:p>
        </p:txBody>
      </p:sp>
      <p:sp>
        <p:nvSpPr>
          <p:cNvPr id="5" name="4 Título"/>
          <p:cNvSpPr>
            <a:spLocks noGrp="1"/>
          </p:cNvSpPr>
          <p:nvPr>
            <p:ph type="title"/>
          </p:nvPr>
        </p:nvSpPr>
        <p:spPr>
          <a:xfrm>
            <a:off x="251520" y="4509120"/>
            <a:ext cx="8591550" cy="2120280"/>
          </a:xfrm>
        </p:spPr>
        <p:txBody>
          <a:bodyPr>
            <a:normAutofit fontScale="90000"/>
          </a:bodyPr>
          <a:lstStyle/>
          <a:p>
            <a:pPr algn="ctr"/>
            <a:r>
              <a:rPr lang="es-MX" dirty="0" smtClean="0"/>
              <a:t>Elaboró:</a:t>
            </a:r>
            <a:br>
              <a:rPr lang="es-MX" dirty="0" smtClean="0"/>
            </a:br>
            <a:r>
              <a:rPr lang="es-MX" dirty="0" smtClean="0"/>
              <a:t/>
            </a:r>
            <a:br>
              <a:rPr lang="es-MX" dirty="0" smtClean="0"/>
            </a:br>
            <a:r>
              <a:rPr lang="es-MX" dirty="0" smtClean="0"/>
              <a:t>Dra. En Ed. Carmen Aurora Niembro Gaona</a:t>
            </a:r>
            <a:br>
              <a:rPr lang="es-MX" dirty="0" smtClean="0"/>
            </a:br>
            <a:r>
              <a:rPr lang="es-MX" sz="2700" dirty="0" smtClean="0"/>
              <a:t>PTC del Centro Universitario UAEM Zumpango</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5</a:t>
            </a:fld>
            <a:endParaRPr lang="es-MX" dirty="0"/>
          </a:p>
        </p:txBody>
      </p:sp>
      <p:sp>
        <p:nvSpPr>
          <p:cNvPr id="6" name="5 CuadroTexto"/>
          <p:cNvSpPr txBox="1"/>
          <p:nvPr/>
        </p:nvSpPr>
        <p:spPr>
          <a:xfrm>
            <a:off x="251520" y="233352"/>
            <a:ext cx="2880320" cy="6001643"/>
          </a:xfrm>
          <a:prstGeom prst="rect">
            <a:avLst/>
          </a:prstGeom>
          <a:noFill/>
        </p:spPr>
        <p:txBody>
          <a:bodyPr wrap="square" rtlCol="0">
            <a:spAutoFit/>
          </a:bodyPr>
          <a:lstStyle/>
          <a:p>
            <a:pPr algn="ctr"/>
            <a:r>
              <a:rPr lang="es-MX" sz="2400" dirty="0" smtClean="0">
                <a:solidFill>
                  <a:schemeClr val="bg1">
                    <a:lumMod val="75000"/>
                  </a:schemeClr>
                </a:solidFill>
              </a:rPr>
              <a:t>Presentación de la unidad de aprendizaje</a:t>
            </a: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endParaRPr lang="es-MX" sz="2400" dirty="0" smtClean="0">
              <a:solidFill>
                <a:schemeClr val="bg1">
                  <a:lumMod val="75000"/>
                </a:schemeClr>
              </a:solidFill>
            </a:endParaRPr>
          </a:p>
          <a:p>
            <a:pPr algn="ctr"/>
            <a:r>
              <a:rPr lang="es-MX" sz="2400" dirty="0" smtClean="0">
                <a:solidFill>
                  <a:schemeClr val="bg1">
                    <a:lumMod val="75000"/>
                  </a:schemeClr>
                </a:solidFill>
              </a:rPr>
              <a:t>Fragmentos de la presentación del programa de estudios vigente</a:t>
            </a:r>
            <a:endParaRPr lang="es-MX" sz="2400" dirty="0">
              <a:solidFill>
                <a:schemeClr val="bg1">
                  <a:lumMod val="75000"/>
                </a:schemeClr>
              </a:solidFill>
            </a:endParaRPr>
          </a:p>
        </p:txBody>
      </p:sp>
      <p:sp>
        <p:nvSpPr>
          <p:cNvPr id="5" name="4 Subtítulo"/>
          <p:cNvSpPr>
            <a:spLocks noGrp="1"/>
          </p:cNvSpPr>
          <p:nvPr>
            <p:ph type="subTitle" idx="1"/>
          </p:nvPr>
        </p:nvSpPr>
        <p:spPr>
          <a:xfrm>
            <a:off x="3664412" y="548680"/>
            <a:ext cx="5372084" cy="5976664"/>
          </a:xfrm>
        </p:spPr>
        <p:txBody>
          <a:bodyPr>
            <a:noAutofit/>
          </a:bodyPr>
          <a:lstStyle/>
          <a:p>
            <a:pPr algn="just"/>
            <a:r>
              <a:rPr lang="es-MX" sz="1400" dirty="0" smtClean="0"/>
              <a:t>Los cambios que continuamente se están dando a nivel mundial hacen necesario elevar la calidad de la enseñanza y capacitar de manera eficiente a los alumnos de la UAEM para que puedan afrontar exitosamente los retos que presentan dichos cambios.</a:t>
            </a:r>
          </a:p>
          <a:p>
            <a:pPr algn="just"/>
            <a:r>
              <a:rPr lang="es-MX" sz="1400" dirty="0" smtClean="0"/>
              <a:t>Se hace necesario entonces, reformar los métodos de enseñanza de conformidad con los contenidos renovados de las unidades de aprendizaje para hacerlas sistemáticas y flexibles, así como adecuar sus contenidos a las necesidades sociales y académicas de los estudiantes.</a:t>
            </a:r>
          </a:p>
          <a:p>
            <a:pPr algn="just"/>
            <a:r>
              <a:rPr lang="es-MX" sz="1400" dirty="0" smtClean="0"/>
              <a:t>Los requerimientos de la vida actual hacen imperativo la adquisición de mejores técnicas de estudio y hábitos de lectura para estar informados y alertas ante lo que sucede a nuestro alrededor , por lo que la educación matemática y el aprendizaje continuo permitirán obtener los </a:t>
            </a:r>
            <a:r>
              <a:rPr lang="es-MX" sz="1400" dirty="0" err="1" smtClean="0"/>
              <a:t>satisfactores</a:t>
            </a:r>
            <a:r>
              <a:rPr lang="es-MX" sz="1400" dirty="0" smtClean="0"/>
              <a:t> de tales requerimientos.</a:t>
            </a:r>
          </a:p>
          <a:p>
            <a:pPr algn="just"/>
            <a:r>
              <a:rPr lang="es-MX" sz="1400" dirty="0" smtClean="0"/>
              <a:t>Las matemáticas deben ser entendidas, y no limitarlas a cálculos numéricos.</a:t>
            </a:r>
          </a:p>
          <a:p>
            <a:pPr algn="just"/>
            <a:r>
              <a:rPr lang="es-MX" sz="1400" dirty="0" smtClean="0"/>
              <a:t>Los alumnos deben explorar, formular hipótesis y razonar lógicamente, también usarán de forma efectiva diversos métodos matemáticos para resolver problemas imprevistos.</a:t>
            </a:r>
          </a:p>
          <a:p>
            <a:pPr algn="just"/>
            <a:r>
              <a:rPr lang="es-MX" sz="1400" dirty="0" smtClean="0"/>
              <a:t>El docente debe construir nuevas formas de trabajo y de relación entre maestros y alumnos. El maestro será un elemento más del grupo escolar.</a:t>
            </a:r>
            <a:endParaRPr lang="es-MX" sz="1400" dirty="0"/>
          </a:p>
        </p:txBody>
      </p:sp>
    </p:spTree>
    <p:extLst>
      <p:ext uri="{BB962C8B-B14F-4D97-AF65-F5344CB8AC3E}">
        <p14:creationId xmlns:p14="http://schemas.microsoft.com/office/powerpoint/2010/main" xmlns="" val="1067481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6</a:t>
            </a:fld>
            <a:endParaRPr lang="es-MX" dirty="0"/>
          </a:p>
        </p:txBody>
      </p:sp>
      <p:sp>
        <p:nvSpPr>
          <p:cNvPr id="3" name="2 Título"/>
          <p:cNvSpPr>
            <a:spLocks noGrp="1"/>
          </p:cNvSpPr>
          <p:nvPr>
            <p:ph type="title"/>
          </p:nvPr>
        </p:nvSpPr>
        <p:spPr>
          <a:xfrm>
            <a:off x="276225" y="-99392"/>
            <a:ext cx="8591550" cy="1066801"/>
          </a:xfrm>
        </p:spPr>
        <p:txBody>
          <a:bodyPr/>
          <a:lstStyle/>
          <a:p>
            <a:r>
              <a:rPr lang="es-MX" dirty="0" smtClean="0"/>
              <a:t>Presentación del material</a:t>
            </a:r>
            <a:endParaRPr lang="es-MX" dirty="0"/>
          </a:p>
        </p:txBody>
      </p:sp>
      <p:sp>
        <p:nvSpPr>
          <p:cNvPr id="5" name="4 Marcador de contenido"/>
          <p:cNvSpPr>
            <a:spLocks noGrp="1"/>
          </p:cNvSpPr>
          <p:nvPr>
            <p:ph sz="quarter" idx="13"/>
          </p:nvPr>
        </p:nvSpPr>
        <p:spPr>
          <a:xfrm>
            <a:off x="395536" y="1197856"/>
            <a:ext cx="8280920" cy="5183472"/>
          </a:xfrm>
        </p:spPr>
        <p:txBody>
          <a:bodyPr>
            <a:noAutofit/>
          </a:bodyPr>
          <a:lstStyle/>
          <a:p>
            <a:pPr algn="just">
              <a:buNone/>
            </a:pPr>
            <a:r>
              <a:rPr lang="es-MX" sz="1800" dirty="0" smtClean="0"/>
              <a:t>   Una de las características de las ciencias exactas es el cúmulo de conocimientos que permiten llegar a los aprendizajes más profundos o a la aplicación de los mismos, es necesario que las matemáticas y su aplicación no se queden en conocimientos declarativos, al contrario que estén encaminadas a conocimientos procedimentales que permitan el uso adecuado.</a:t>
            </a:r>
          </a:p>
          <a:p>
            <a:pPr algn="just">
              <a:buNone/>
            </a:pPr>
            <a:r>
              <a:rPr lang="es-MX" sz="1800" dirty="0" smtClean="0"/>
              <a:t>   Las ecuaciones de primer grado se establecen como un elemento de formación para los futuros contadores y administradores en el primer semestre de la Licenciatura, en este entendido la aplicación la desarrollan en unidades de aprendizaje como microeconomía, macroeconomía, estadística y modelos de optimización.</a:t>
            </a:r>
          </a:p>
          <a:p>
            <a:pPr algn="just">
              <a:buNone/>
            </a:pPr>
            <a:r>
              <a:rPr lang="es-MX" sz="1800" dirty="0" smtClean="0"/>
              <a:t>    Por último el material atiende de forma visual los conocimientos declarativos del tema correspondiente, pero también los procedimientos y alguna aplicación que le permita llegar a tomar decisiones y las conclusiones correspondientes al tema.</a:t>
            </a:r>
          </a:p>
          <a:p>
            <a:pPr algn="just">
              <a:buNone/>
            </a:pPr>
            <a:r>
              <a:rPr lang="es-MX" sz="1800" dirty="0" smtClean="0"/>
              <a:t>    Es necesario establecer el análisis de cada una de las diapositivas con la exposición y mediación necesarias para el logro del propósito establecido en la unidad de aprendizaje.</a:t>
            </a:r>
          </a:p>
          <a:p>
            <a:pPr algn="just">
              <a:buNone/>
            </a:pPr>
            <a:endParaRPr lang="es-MX" sz="1800" dirty="0" smtClean="0"/>
          </a:p>
          <a:p>
            <a:pPr algn="just">
              <a:buNone/>
            </a:pPr>
            <a:endParaRPr lang="es-MX" sz="1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7</a:t>
            </a:fld>
            <a:endParaRPr lang="es-MX" dirty="0"/>
          </a:p>
        </p:txBody>
      </p:sp>
      <p:sp>
        <p:nvSpPr>
          <p:cNvPr id="5" name="4 Título"/>
          <p:cNvSpPr>
            <a:spLocks noGrp="1"/>
          </p:cNvSpPr>
          <p:nvPr>
            <p:ph type="title"/>
          </p:nvPr>
        </p:nvSpPr>
        <p:spPr/>
        <p:txBody>
          <a:bodyPr/>
          <a:lstStyle/>
          <a:p>
            <a:r>
              <a:rPr lang="es-MX" dirty="0" smtClean="0"/>
              <a:t>Ecuaciones e identidades</a:t>
            </a:r>
            <a:endParaRPr lang="es-MX" dirty="0"/>
          </a:p>
        </p:txBody>
      </p:sp>
      <p:sp>
        <p:nvSpPr>
          <p:cNvPr id="6" name="5 Marcador de contenido"/>
          <p:cNvSpPr>
            <a:spLocks noGrp="1"/>
          </p:cNvSpPr>
          <p:nvPr>
            <p:ph sz="quarter" idx="13"/>
          </p:nvPr>
        </p:nvSpPr>
        <p:spPr/>
        <p:txBody>
          <a:bodyPr/>
          <a:lstStyle/>
          <a:p>
            <a:pPr algn="just"/>
            <a:r>
              <a:rPr lang="es-MX" dirty="0" smtClean="0"/>
              <a:t>Las igualdades entre dos expresiones algebraicas se clasifican en: </a:t>
            </a:r>
          </a:p>
          <a:p>
            <a:pPr algn="just">
              <a:buNone/>
            </a:pPr>
            <a:endParaRPr lang="es-MX" dirty="0" smtClean="0"/>
          </a:p>
          <a:p>
            <a:pPr lvl="1" algn="just">
              <a:buNone/>
            </a:pPr>
            <a:r>
              <a:rPr lang="es-MX" dirty="0" smtClean="0"/>
              <a:t>    a) Identidad. Es una igualdad que se verifica para cualquier valor que se le de a las literales que entran en ella. </a:t>
            </a:r>
          </a:p>
          <a:p>
            <a:pPr lvl="1" algn="just">
              <a:buNone/>
            </a:pPr>
            <a:endParaRPr lang="es-MX" dirty="0" smtClean="0"/>
          </a:p>
          <a:p>
            <a:pPr lvl="1" algn="just">
              <a:buNone/>
            </a:pPr>
            <a:r>
              <a:rPr lang="es-MX" dirty="0" smtClean="0"/>
              <a:t>   b) Ecuación. En general una ecuación es toda igualdad que contiene elementos conocidos, comúnmente llamados datos o constantes y elementos desconocidos denominados incógnitas y que sólo se verifica o es verdadera para ciertos valores de las incógnitas que entran en ella. </a:t>
            </a:r>
          </a:p>
          <a:p>
            <a:pPr lvl="1" algn="just">
              <a:buNone/>
            </a:pPr>
            <a:r>
              <a:rPr lang="es-MX" dirty="0" smtClean="0"/>
              <a:t>   </a:t>
            </a:r>
          </a:p>
          <a:p>
            <a:pPr lvl="1" algn="just">
              <a:buNone/>
            </a:pPr>
            <a:r>
              <a:rPr lang="es-MX" dirty="0" smtClean="0"/>
              <a:t>Por ejemplo: b + 2 = 5: Es una ecuación porque solo se satisface para: b = 3 La igualdad 5x + 2 = 17. es una ecuación porque se verifica con: x = 3</a:t>
            </a:r>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8</a:t>
            </a:fld>
            <a:endParaRPr lang="es-MX" dirty="0"/>
          </a:p>
        </p:txBody>
      </p:sp>
      <p:sp>
        <p:nvSpPr>
          <p:cNvPr id="5" name="4 Rectángulo"/>
          <p:cNvSpPr/>
          <p:nvPr/>
        </p:nvSpPr>
        <p:spPr>
          <a:xfrm>
            <a:off x="467544" y="548680"/>
            <a:ext cx="8064896" cy="5386090"/>
          </a:xfrm>
          <a:prstGeom prst="rect">
            <a:avLst/>
          </a:prstGeom>
        </p:spPr>
        <p:txBody>
          <a:bodyPr wrap="square">
            <a:spAutoFit/>
          </a:bodyPr>
          <a:lstStyle/>
          <a:p>
            <a:r>
              <a:rPr lang="es-MX" sz="2400" b="1" dirty="0" smtClean="0">
                <a:solidFill>
                  <a:schemeClr val="tx2"/>
                </a:solidFill>
                <a:cs typeface="Tahoma" pitchFamily="34" charset="0"/>
              </a:rPr>
              <a:t>Grado de una ecuación.</a:t>
            </a:r>
          </a:p>
          <a:p>
            <a:endParaRPr lang="es-MX" sz="2000" dirty="0" smtClean="0">
              <a:solidFill>
                <a:schemeClr val="tx2"/>
              </a:solidFill>
              <a:cs typeface="Tahoma" pitchFamily="34" charset="0"/>
            </a:endParaRPr>
          </a:p>
          <a:p>
            <a:pPr algn="ctr"/>
            <a:r>
              <a:rPr lang="es-MX" sz="2000" dirty="0" smtClean="0">
                <a:solidFill>
                  <a:schemeClr val="tx2"/>
                </a:solidFill>
                <a:cs typeface="Tahoma" pitchFamily="34" charset="0"/>
              </a:rPr>
              <a:t>El grado de una ecuación con una incógnita está dado por el exponente máximo que afecta a la incógnita, una vez que el primer miembro se ha igualado a cero y previa reducción.</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En general, el grado de una ecuación es el grado del polinomio.</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Ejemplos:</a:t>
            </a:r>
          </a:p>
          <a:p>
            <a:pPr marL="457200" indent="-457200" algn="just">
              <a:buAutoNum type="arabicPeriod"/>
            </a:pPr>
            <a:r>
              <a:rPr lang="es-MX" sz="2000" dirty="0" smtClean="0">
                <a:solidFill>
                  <a:schemeClr val="tx2"/>
                </a:solidFill>
                <a:cs typeface="Tahoma" pitchFamily="34" charset="0"/>
              </a:rPr>
              <a:t>La ecuación 5x + 2 = 17 es de primer grado que también recibe el nombre de ecuación lineal</a:t>
            </a:r>
          </a:p>
          <a:p>
            <a:pPr marL="457200" indent="-457200" algn="just"/>
            <a:endParaRPr lang="es-MX" sz="2000" dirty="0" smtClean="0">
              <a:solidFill>
                <a:schemeClr val="tx2"/>
              </a:solidFill>
              <a:cs typeface="Tahoma" pitchFamily="34" charset="0"/>
            </a:endParaRPr>
          </a:p>
          <a:p>
            <a:pPr algn="just"/>
            <a:r>
              <a:rPr lang="es-MX" sz="2000" dirty="0" smtClean="0">
                <a:solidFill>
                  <a:schemeClr val="tx2"/>
                </a:solidFill>
                <a:cs typeface="Tahoma" pitchFamily="34" charset="0"/>
              </a:rPr>
              <a:t>2. La ecuación x3+ 7x 2+ 4x +8= 0 es de tercer grado, el exponente máximo de la incógnita es 3.</a:t>
            </a:r>
          </a:p>
          <a:p>
            <a:pPr algn="just"/>
            <a:endParaRPr lang="es-MX" sz="2000" dirty="0" smtClean="0">
              <a:solidFill>
                <a:schemeClr val="tx2"/>
              </a:solidFill>
              <a:cs typeface="Tahoma" pitchFamily="34" charset="0"/>
            </a:endParaRPr>
          </a:p>
          <a:p>
            <a:pPr algn="just"/>
            <a:r>
              <a:rPr lang="es-MX" sz="2000" dirty="0" smtClean="0">
                <a:solidFill>
                  <a:schemeClr val="tx2"/>
                </a:solidFill>
                <a:cs typeface="Tahoma" pitchFamily="34" charset="0"/>
              </a:rPr>
              <a:t>3. La ecuación x2- 5x +6 = 0 es de segundo grado y por lo tanto tiene dos soluciones que la satisfacen.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90CC4E88-7202-45BE-A024-5D326DD19086}" type="slidenum">
              <a:rPr lang="es-MX" smtClean="0"/>
              <a:pPr/>
              <a:t>9</a:t>
            </a:fld>
            <a:endParaRPr lang="es-MX" dirty="0"/>
          </a:p>
        </p:txBody>
      </p:sp>
      <p:sp>
        <p:nvSpPr>
          <p:cNvPr id="5" name="4 Rectángulo"/>
          <p:cNvSpPr/>
          <p:nvPr/>
        </p:nvSpPr>
        <p:spPr>
          <a:xfrm>
            <a:off x="827584" y="474345"/>
            <a:ext cx="7848872" cy="5909310"/>
          </a:xfrm>
          <a:prstGeom prst="rect">
            <a:avLst/>
          </a:prstGeom>
        </p:spPr>
        <p:txBody>
          <a:bodyPr wrap="square">
            <a:spAutoFit/>
          </a:bodyPr>
          <a:lstStyle/>
          <a:p>
            <a:pPr algn="ctr"/>
            <a:r>
              <a:rPr lang="es-MX" sz="2000" b="1" dirty="0" smtClean="0">
                <a:solidFill>
                  <a:schemeClr val="tx2"/>
                </a:solidFill>
                <a:cs typeface="Tahoma" pitchFamily="34" charset="0"/>
              </a:rPr>
              <a:t> Solución de ecuaciones simples.</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Resolver: 3x - 2 - 7 = x + 3 </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De acuerdo a la regla general: Se pasa a un solo miembro lo que</a:t>
            </a:r>
          </a:p>
          <a:p>
            <a:r>
              <a:rPr lang="es-MX" sz="2000" dirty="0" smtClean="0">
                <a:solidFill>
                  <a:schemeClr val="tx2"/>
                </a:solidFill>
                <a:cs typeface="Tahoma" pitchFamily="34" charset="0"/>
              </a:rPr>
              <a:t>contenga a la incógnita y al otro lo que no la contenga:</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3x - x = 3 + 2 + 7</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Se reducen los términos semejantes:</a:t>
            </a:r>
          </a:p>
          <a:p>
            <a:r>
              <a:rPr lang="es-MX" sz="2000" dirty="0" smtClean="0">
                <a:solidFill>
                  <a:schemeClr val="tx2"/>
                </a:solidFill>
                <a:cs typeface="Tahoma" pitchFamily="34" charset="0"/>
              </a:rPr>
              <a:t>2x = 12</a:t>
            </a: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Se despeja la incógnita y se simplifica el valor encontrado:</a:t>
            </a:r>
          </a:p>
          <a:p>
            <a:r>
              <a:rPr lang="es-MX" sz="2000" dirty="0" smtClean="0">
                <a:solidFill>
                  <a:schemeClr val="tx2"/>
                </a:solidFill>
                <a:cs typeface="Tahoma" pitchFamily="34" charset="0"/>
              </a:rPr>
              <a:t>x = 12/2=6</a:t>
            </a:r>
          </a:p>
          <a:p>
            <a:endParaRPr lang="es-MX" sz="2000" dirty="0" smtClean="0">
              <a:solidFill>
                <a:schemeClr val="tx2"/>
              </a:solidFill>
              <a:cs typeface="Tahoma" pitchFamily="34" charset="0"/>
            </a:endParaRPr>
          </a:p>
          <a:p>
            <a:endParaRPr lang="es-MX" sz="2000" dirty="0" smtClean="0">
              <a:solidFill>
                <a:schemeClr val="tx2"/>
              </a:solidFill>
              <a:cs typeface="Tahoma" pitchFamily="34" charset="0"/>
            </a:endParaRPr>
          </a:p>
          <a:p>
            <a:r>
              <a:rPr lang="es-MX" sz="2000" dirty="0" smtClean="0">
                <a:solidFill>
                  <a:schemeClr val="tx2"/>
                </a:solidFill>
                <a:cs typeface="Tahoma" pitchFamily="34" charset="0"/>
              </a:rPr>
              <a:t>Comprobación: Consiste en substituir en la ecuación original el valor encontrado para la incógnita. Si se cumple la igualdad, se dice que el valor encontrado es solución de la ecuación.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1680</TotalTime>
  <Words>1962</Words>
  <Application>Microsoft Office PowerPoint</Application>
  <PresentationFormat>Presentación en pantalla (4:3)</PresentationFormat>
  <Paragraphs>355</Paragraphs>
  <Slides>40</Slides>
  <Notes>3</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Soho</vt:lpstr>
      <vt:lpstr>Universidad autónoma del estado de México    CENTRO UNIVERSITARIO UAEM ZUMPANGO </vt:lpstr>
      <vt:lpstr>Diapositiva 2</vt:lpstr>
      <vt:lpstr>Diapositiva 3</vt:lpstr>
      <vt:lpstr>Diapositiva 4</vt:lpstr>
      <vt:lpstr>Diapositiva 5</vt:lpstr>
      <vt:lpstr>Presentación del material</vt:lpstr>
      <vt:lpstr>Ecuaciones e identidades</vt:lpstr>
      <vt:lpstr>Diapositiva 8</vt:lpstr>
      <vt:lpstr>Diapositiva 9</vt:lpstr>
      <vt:lpstr>Diapositiva 10</vt:lpstr>
      <vt:lpstr>Diapositiva 11</vt:lpstr>
      <vt:lpstr>Tipos de Funciones</vt:lpstr>
      <vt:lpstr>Ejemplos de Función Lineal</vt:lpstr>
      <vt:lpstr>Función Lineal</vt:lpstr>
      <vt:lpstr>Y(x)= x   o     f(x)=x)</vt:lpstr>
      <vt:lpstr>Diapositiva 16</vt:lpstr>
      <vt:lpstr>Diapositiva 17</vt:lpstr>
      <vt:lpstr>Diapositiva 18</vt:lpstr>
      <vt:lpstr>Diapositiva 19</vt:lpstr>
      <vt:lpstr>Diapositiva 20</vt:lpstr>
      <vt:lpstr>Función Lineal     y = 3x + 2</vt:lpstr>
      <vt:lpstr>Ecuación Lineal General</vt:lpstr>
      <vt:lpstr>Ecuación Lineal General</vt:lpstr>
      <vt:lpstr>Ecuación de la Línea Recta</vt:lpstr>
      <vt:lpstr>Función Cuadrática</vt:lpstr>
      <vt:lpstr>Ax2+Bx+C=0</vt:lpstr>
      <vt:lpstr>Diapositiva 27</vt:lpstr>
      <vt:lpstr>Función Exponencial</vt:lpstr>
      <vt:lpstr>V. Función Exponencial</vt:lpstr>
      <vt:lpstr>V. Función Exponencial</vt:lpstr>
      <vt:lpstr>V. Función Exponencial</vt:lpstr>
      <vt:lpstr>V. Función Exponencial</vt:lpstr>
      <vt:lpstr>V. Función Logarítmica</vt:lpstr>
      <vt:lpstr>V. Función Logarítmica</vt:lpstr>
      <vt:lpstr>V. Función Logarítmica</vt:lpstr>
      <vt:lpstr>V. Función Logarítmica</vt:lpstr>
      <vt:lpstr>V. Función Logarítmica</vt:lpstr>
      <vt:lpstr>V. Función Logarítmica</vt:lpstr>
      <vt:lpstr>Baldor , Aurelio Álgebra Editorial Publicaciones Cultural 2005 Eraut , Michael Fundamentos de aritmética Mc Graw Hill 2000 Fleming y Varberg Álgebra y trigonometría con geometría analítica Prentice Hall 2004 Freund , John E. Introducción a las matemáticas de los negocios y la economía Prentice Hall 2002 González Ortiz y otros Algebra I Escuela Preparatoria UAEM 2003   Haeussler , Ernest F. y otros Matemáticas para administración y economía , Grupo Editorial Iberoamérica 2004 Hernández García y otros Geometría analítica Escuela Preparatoria UAEM 2004 Kleiman , Ariel y Kleiman , Elena K. de Matrices , Aplicaciones Matemáticas en Economía y Administración Editorial Limusa 1999 Köhler Peláez, Margarita Somos lo que pensamos Desarrollo de habilidades del pensamiento Grupo Editorial Éxodo 2006 National council of teachers of mathematics Sugerencias para resolver problemas Editorial Trillas 2005 Plata Tenorio y otros Álgebra II Escuela Preparatoria UAEM 2003 Polya , George Como plantear y resolver problemas Editorial Trillas 2002 Polya , George Matemáticas y razonamiento plausible Editorial Tecnos , Madrid 2000</vt:lpstr>
      <vt:lpstr>Elaboró:  Dra. En Ed. Carmen Aurora Niembro Gaona PTC del Centro Universitario UAEM Zumpango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Cantoral Farfan</dc:creator>
  <cp:lastModifiedBy>LCN</cp:lastModifiedBy>
  <cp:revision>182</cp:revision>
  <dcterms:created xsi:type="dcterms:W3CDTF">2010-07-22T04:26:52Z</dcterms:created>
  <dcterms:modified xsi:type="dcterms:W3CDTF">2016-10-12T20:22:41Z</dcterms:modified>
</cp:coreProperties>
</file>