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75"/>
  </p:notesMasterIdLst>
  <p:sldIdLst>
    <p:sldId id="256" r:id="rId3"/>
    <p:sldId id="319" r:id="rId4"/>
    <p:sldId id="257" r:id="rId5"/>
    <p:sldId id="258" r:id="rId6"/>
    <p:sldId id="259"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31" r:id="rId52"/>
    <p:sldId id="321" r:id="rId53"/>
    <p:sldId id="322" r:id="rId54"/>
    <p:sldId id="323" r:id="rId55"/>
    <p:sldId id="324" r:id="rId56"/>
    <p:sldId id="325" r:id="rId57"/>
    <p:sldId id="326" r:id="rId58"/>
    <p:sldId id="327" r:id="rId59"/>
    <p:sldId id="328" r:id="rId60"/>
    <p:sldId id="329" r:id="rId61"/>
    <p:sldId id="330" r:id="rId62"/>
    <p:sldId id="308" r:id="rId63"/>
    <p:sldId id="309" r:id="rId64"/>
    <p:sldId id="310" r:id="rId65"/>
    <p:sldId id="311" r:id="rId66"/>
    <p:sldId id="312" r:id="rId67"/>
    <p:sldId id="313" r:id="rId68"/>
    <p:sldId id="314" r:id="rId69"/>
    <p:sldId id="315" r:id="rId70"/>
    <p:sldId id="316" r:id="rId71"/>
    <p:sldId id="317" r:id="rId72"/>
    <p:sldId id="318" r:id="rId73"/>
    <p:sldId id="306" r:id="rId7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0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5" Type="http://schemas.openxmlformats.org/officeDocument/2006/relationships/image" Target="../media/image40.wmf"/><Relationship Id="rId4" Type="http://schemas.openxmlformats.org/officeDocument/2006/relationships/image" Target="../media/image3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12.wmf"/><Relationship Id="rId1" Type="http://schemas.openxmlformats.org/officeDocument/2006/relationships/image" Target="../media/image11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18.wmf"/><Relationship Id="rId1" Type="http://schemas.openxmlformats.org/officeDocument/2006/relationships/image" Target="../media/image11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27.wmf"/><Relationship Id="rId1" Type="http://schemas.openxmlformats.org/officeDocument/2006/relationships/image" Target="../media/image12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image" Target="../media/image130.wmf"/><Relationship Id="rId1" Type="http://schemas.openxmlformats.org/officeDocument/2006/relationships/image" Target="../media/image12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image" Target="../media/image133.wmf"/><Relationship Id="rId1" Type="http://schemas.openxmlformats.org/officeDocument/2006/relationships/image" Target="../media/image13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35.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image" Target="../media/image135.wmf"/><Relationship Id="rId1" Type="http://schemas.openxmlformats.org/officeDocument/2006/relationships/image" Target="../media/image13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image" Target="../media/image8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image" Target="../media/image9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image" Target="../media/image9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0D1E2A-66DB-49D2-88DF-420097FE14F6}"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B1CE07-FEC0-4F1D-972D-77BACF428700}" type="slidenum">
              <a:rPr lang="es-MX" smtClean="0"/>
              <a:t>‹Nº›</a:t>
            </a:fld>
            <a:endParaRPr lang="es-MX"/>
          </a:p>
        </p:txBody>
      </p:sp>
    </p:spTree>
    <p:extLst>
      <p:ext uri="{BB962C8B-B14F-4D97-AF65-F5344CB8AC3E}">
        <p14:creationId xmlns:p14="http://schemas.microsoft.com/office/powerpoint/2010/main" val="1582702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4B1CE07-FEC0-4F1D-972D-77BACF428700}" type="slidenum">
              <a:rPr lang="es-MX" smtClean="0"/>
              <a:t>2</a:t>
            </a:fld>
            <a:endParaRPr lang="es-MX"/>
          </a:p>
        </p:txBody>
      </p:sp>
    </p:spTree>
    <p:extLst>
      <p:ext uri="{BB962C8B-B14F-4D97-AF65-F5344CB8AC3E}">
        <p14:creationId xmlns:p14="http://schemas.microsoft.com/office/powerpoint/2010/main" val="2703350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4B1CE07-FEC0-4F1D-972D-77BACF428700}" type="slidenum">
              <a:rPr lang="es-MX" smtClean="0"/>
              <a:t>3</a:t>
            </a:fld>
            <a:endParaRPr lang="es-MX"/>
          </a:p>
        </p:txBody>
      </p:sp>
    </p:spTree>
    <p:extLst>
      <p:ext uri="{BB962C8B-B14F-4D97-AF65-F5344CB8AC3E}">
        <p14:creationId xmlns:p14="http://schemas.microsoft.com/office/powerpoint/2010/main" val="244414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605378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796027F-7875-4030-9381-8BD8C4F21935}"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969192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1317530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4216184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486253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666521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507752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5985967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0488265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2354082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1305760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dirty="0">
                <a:solidFill>
                  <a:srgbClr val="B31166">
                    <a:lumMod val="60000"/>
                    <a:lumOff val="40000"/>
                  </a:srgbClr>
                </a:solidFill>
                <a:latin typeface="Arial"/>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dirty="0">
                <a:solidFill>
                  <a:srgbClr val="B31166">
                    <a:lumMod val="60000"/>
                    <a:lumOff val="40000"/>
                  </a:srgbClr>
                </a:solidFill>
                <a:latin typeface="Arial"/>
              </a:rPr>
              <a:t>”</a:t>
            </a:r>
          </a:p>
        </p:txBody>
      </p:sp>
    </p:spTree>
    <p:extLst>
      <p:ext uri="{BB962C8B-B14F-4D97-AF65-F5344CB8AC3E}">
        <p14:creationId xmlns:p14="http://schemas.microsoft.com/office/powerpoint/2010/main" val="4125472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624818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4113464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760836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3750776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028120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10/12/2016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21" Type="http://schemas.openxmlformats.org/officeDocument/2006/relationships/image" Target="../media/image8.png"/><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7.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6.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10/12/2016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solidFill>
                  <a:prstClr val="white">
                    <a:tint val="75000"/>
                    <a:alpha val="60000"/>
                  </a:prstClr>
                </a:solidFill>
              </a:rPr>
              <a:pPr/>
              <a:t>10/12/2016</a:t>
            </a:fld>
            <a:endParaRPr lang="en-US" dirty="0">
              <a:solidFill>
                <a:prstClr val="white">
                  <a:tint val="75000"/>
                  <a:alpha val="60000"/>
                </a:prstClr>
              </a:solidFill>
            </a:endParaRP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solidFill>
                <a:prstClr val="white">
                  <a:tint val="75000"/>
                  <a:alpha val="60000"/>
                </a:prstClr>
              </a:solidFill>
            </a:endParaRP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584402477"/>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hyperlink" Target="https://es.wikipedia.org/wiki/Medio_continu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3" Type="http://schemas.openxmlformats.org/officeDocument/2006/relationships/image" Target="../media/image41.png"/><Relationship Id="rId18" Type="http://schemas.openxmlformats.org/officeDocument/2006/relationships/image" Target="../media/image46.png"/><Relationship Id="rId26" Type="http://schemas.openxmlformats.org/officeDocument/2006/relationships/image" Target="../media/image54.png"/><Relationship Id="rId39" Type="http://schemas.openxmlformats.org/officeDocument/2006/relationships/image" Target="../media/image67.png"/><Relationship Id="rId21" Type="http://schemas.openxmlformats.org/officeDocument/2006/relationships/image" Target="../media/image49.png"/><Relationship Id="rId34" Type="http://schemas.openxmlformats.org/officeDocument/2006/relationships/image" Target="../media/image62.png"/><Relationship Id="rId42" Type="http://schemas.openxmlformats.org/officeDocument/2006/relationships/image" Target="../media/image70.png"/><Relationship Id="rId47" Type="http://schemas.openxmlformats.org/officeDocument/2006/relationships/image" Target="../media/image75.png"/><Relationship Id="rId50" Type="http://schemas.openxmlformats.org/officeDocument/2006/relationships/image" Target="../media/image78.png"/><Relationship Id="rId55" Type="http://schemas.openxmlformats.org/officeDocument/2006/relationships/image" Target="../media/image83.png"/><Relationship Id="rId7" Type="http://schemas.openxmlformats.org/officeDocument/2006/relationships/oleObject" Target="../embeddings/oleObject3.bin"/><Relationship Id="rId2" Type="http://schemas.openxmlformats.org/officeDocument/2006/relationships/slideLayout" Target="../slideLayouts/slideLayout19.xml"/><Relationship Id="rId16" Type="http://schemas.openxmlformats.org/officeDocument/2006/relationships/image" Target="../media/image44.png"/><Relationship Id="rId29" Type="http://schemas.openxmlformats.org/officeDocument/2006/relationships/image" Target="../media/image57.png"/><Relationship Id="rId11" Type="http://schemas.openxmlformats.org/officeDocument/2006/relationships/oleObject" Target="../embeddings/oleObject5.bin"/><Relationship Id="rId24" Type="http://schemas.openxmlformats.org/officeDocument/2006/relationships/image" Target="../media/image52.png"/><Relationship Id="rId32" Type="http://schemas.openxmlformats.org/officeDocument/2006/relationships/image" Target="../media/image60.png"/><Relationship Id="rId37" Type="http://schemas.openxmlformats.org/officeDocument/2006/relationships/image" Target="../media/image65.png"/><Relationship Id="rId40" Type="http://schemas.openxmlformats.org/officeDocument/2006/relationships/image" Target="../media/image68.png"/><Relationship Id="rId45" Type="http://schemas.openxmlformats.org/officeDocument/2006/relationships/image" Target="../media/image73.png"/><Relationship Id="rId53" Type="http://schemas.openxmlformats.org/officeDocument/2006/relationships/image" Target="../media/image81.png"/><Relationship Id="rId5" Type="http://schemas.openxmlformats.org/officeDocument/2006/relationships/oleObject" Target="../embeddings/oleObject2.bin"/><Relationship Id="rId19" Type="http://schemas.openxmlformats.org/officeDocument/2006/relationships/image" Target="../media/image47.png"/><Relationship Id="rId4" Type="http://schemas.openxmlformats.org/officeDocument/2006/relationships/image" Target="../media/image36.wmf"/><Relationship Id="rId9" Type="http://schemas.openxmlformats.org/officeDocument/2006/relationships/oleObject" Target="../embeddings/oleObject4.bin"/><Relationship Id="rId14" Type="http://schemas.openxmlformats.org/officeDocument/2006/relationships/image" Target="../media/image42.png"/><Relationship Id="rId22" Type="http://schemas.openxmlformats.org/officeDocument/2006/relationships/image" Target="../media/image50.png"/><Relationship Id="rId27" Type="http://schemas.openxmlformats.org/officeDocument/2006/relationships/image" Target="../media/image55.png"/><Relationship Id="rId30" Type="http://schemas.openxmlformats.org/officeDocument/2006/relationships/image" Target="../media/image58.png"/><Relationship Id="rId35" Type="http://schemas.openxmlformats.org/officeDocument/2006/relationships/image" Target="../media/image63.png"/><Relationship Id="rId43" Type="http://schemas.openxmlformats.org/officeDocument/2006/relationships/image" Target="../media/image71.png"/><Relationship Id="rId48" Type="http://schemas.openxmlformats.org/officeDocument/2006/relationships/image" Target="../media/image76.png"/><Relationship Id="rId56" Type="http://schemas.openxmlformats.org/officeDocument/2006/relationships/image" Target="../media/image84.png"/><Relationship Id="rId8" Type="http://schemas.openxmlformats.org/officeDocument/2006/relationships/image" Target="../media/image38.wmf"/><Relationship Id="rId51" Type="http://schemas.openxmlformats.org/officeDocument/2006/relationships/image" Target="../media/image79.png"/><Relationship Id="rId3" Type="http://schemas.openxmlformats.org/officeDocument/2006/relationships/oleObject" Target="../embeddings/oleObject1.bin"/><Relationship Id="rId12" Type="http://schemas.openxmlformats.org/officeDocument/2006/relationships/image" Target="../media/image40.wmf"/><Relationship Id="rId17" Type="http://schemas.openxmlformats.org/officeDocument/2006/relationships/image" Target="../media/image45.png"/><Relationship Id="rId25" Type="http://schemas.openxmlformats.org/officeDocument/2006/relationships/image" Target="../media/image53.png"/><Relationship Id="rId33" Type="http://schemas.openxmlformats.org/officeDocument/2006/relationships/image" Target="../media/image61.png"/><Relationship Id="rId38" Type="http://schemas.openxmlformats.org/officeDocument/2006/relationships/image" Target="../media/image66.png"/><Relationship Id="rId46" Type="http://schemas.openxmlformats.org/officeDocument/2006/relationships/image" Target="../media/image74.png"/><Relationship Id="rId20" Type="http://schemas.openxmlformats.org/officeDocument/2006/relationships/image" Target="../media/image48.png"/><Relationship Id="rId41" Type="http://schemas.openxmlformats.org/officeDocument/2006/relationships/image" Target="../media/image69.png"/><Relationship Id="rId54" Type="http://schemas.openxmlformats.org/officeDocument/2006/relationships/image" Target="../media/image82.png"/><Relationship Id="rId1" Type="http://schemas.openxmlformats.org/officeDocument/2006/relationships/vmlDrawing" Target="../drawings/vmlDrawing1.vml"/><Relationship Id="rId6" Type="http://schemas.openxmlformats.org/officeDocument/2006/relationships/image" Target="../media/image37.wmf"/><Relationship Id="rId15" Type="http://schemas.openxmlformats.org/officeDocument/2006/relationships/image" Target="../media/image43.png"/><Relationship Id="rId23" Type="http://schemas.openxmlformats.org/officeDocument/2006/relationships/image" Target="../media/image51.png"/><Relationship Id="rId28" Type="http://schemas.openxmlformats.org/officeDocument/2006/relationships/image" Target="../media/image56.png"/><Relationship Id="rId36" Type="http://schemas.openxmlformats.org/officeDocument/2006/relationships/image" Target="../media/image64.png"/><Relationship Id="rId49" Type="http://schemas.openxmlformats.org/officeDocument/2006/relationships/image" Target="../media/image77.png"/><Relationship Id="rId57" Type="http://schemas.openxmlformats.org/officeDocument/2006/relationships/image" Target="../media/image85.png"/><Relationship Id="rId10" Type="http://schemas.openxmlformats.org/officeDocument/2006/relationships/image" Target="../media/image39.wmf"/><Relationship Id="rId31" Type="http://schemas.openxmlformats.org/officeDocument/2006/relationships/image" Target="../media/image59.png"/><Relationship Id="rId44" Type="http://schemas.openxmlformats.org/officeDocument/2006/relationships/image" Target="../media/image72.png"/><Relationship Id="rId52" Type="http://schemas.openxmlformats.org/officeDocument/2006/relationships/image" Target="../media/image80.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9.xml"/><Relationship Id="rId1" Type="http://schemas.openxmlformats.org/officeDocument/2006/relationships/vmlDrawing" Target="../drawings/vmlDrawing2.vml"/><Relationship Id="rId4" Type="http://schemas.openxmlformats.org/officeDocument/2006/relationships/image" Target="../media/image86.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9.xml"/><Relationship Id="rId1" Type="http://schemas.openxmlformats.org/officeDocument/2006/relationships/vmlDrawing" Target="../drawings/vmlDrawing3.vml"/><Relationship Id="rId6" Type="http://schemas.openxmlformats.org/officeDocument/2006/relationships/image" Target="../media/image88.wmf"/><Relationship Id="rId5" Type="http://schemas.openxmlformats.org/officeDocument/2006/relationships/oleObject" Target="../embeddings/oleObject8.bin"/><Relationship Id="rId4" Type="http://schemas.openxmlformats.org/officeDocument/2006/relationships/image" Target="../media/image87.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9.xml"/><Relationship Id="rId1" Type="http://schemas.openxmlformats.org/officeDocument/2006/relationships/vmlDrawing" Target="../drawings/vmlDrawing4.vml"/><Relationship Id="rId4" Type="http://schemas.openxmlformats.org/officeDocument/2006/relationships/image" Target="../media/image89.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9.xml"/><Relationship Id="rId1" Type="http://schemas.openxmlformats.org/officeDocument/2006/relationships/vmlDrawing" Target="../drawings/vmlDrawing5.vml"/><Relationship Id="rId6" Type="http://schemas.openxmlformats.org/officeDocument/2006/relationships/image" Target="../media/image91.wmf"/><Relationship Id="rId5" Type="http://schemas.openxmlformats.org/officeDocument/2006/relationships/oleObject" Target="../embeddings/oleObject11.bin"/><Relationship Id="rId4" Type="http://schemas.openxmlformats.org/officeDocument/2006/relationships/image" Target="../media/image90.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9.xml"/><Relationship Id="rId1" Type="http://schemas.openxmlformats.org/officeDocument/2006/relationships/vmlDrawing" Target="../drawings/vmlDrawing6.vml"/><Relationship Id="rId6" Type="http://schemas.openxmlformats.org/officeDocument/2006/relationships/image" Target="../media/image93.wmf"/><Relationship Id="rId5" Type="http://schemas.openxmlformats.org/officeDocument/2006/relationships/oleObject" Target="../embeddings/oleObject13.bin"/><Relationship Id="rId4" Type="http://schemas.openxmlformats.org/officeDocument/2006/relationships/image" Target="../media/image92.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9.xml"/><Relationship Id="rId1" Type="http://schemas.openxmlformats.org/officeDocument/2006/relationships/vmlDrawing" Target="../drawings/vmlDrawing7.vml"/><Relationship Id="rId4" Type="http://schemas.openxmlformats.org/officeDocument/2006/relationships/image" Target="../media/image94.wmf"/></Relationships>
</file>

<file path=ppt/slides/_rels/slide3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9.xml"/><Relationship Id="rId1" Type="http://schemas.openxmlformats.org/officeDocument/2006/relationships/vmlDrawing" Target="../drawings/vmlDrawing8.vml"/><Relationship Id="rId5" Type="http://schemas.openxmlformats.org/officeDocument/2006/relationships/image" Target="../media/image105.png"/><Relationship Id="rId4" Type="http://schemas.openxmlformats.org/officeDocument/2006/relationships/image" Target="../media/image104.wmf"/></Relationships>
</file>

<file path=ppt/slides/_rels/slide51.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109.png"/><Relationship Id="rId2" Type="http://schemas.openxmlformats.org/officeDocument/2006/relationships/slideLayout" Target="../slideLayouts/slideLayout19.xml"/><Relationship Id="rId1" Type="http://schemas.openxmlformats.org/officeDocument/2006/relationships/vmlDrawing" Target="../drawings/vmlDrawing9.vml"/><Relationship Id="rId6" Type="http://schemas.openxmlformats.org/officeDocument/2006/relationships/image" Target="../media/image106.wmf"/><Relationship Id="rId5" Type="http://schemas.openxmlformats.org/officeDocument/2006/relationships/oleObject" Target="../embeddings/oleObject16.bin"/><Relationship Id="rId4" Type="http://schemas.openxmlformats.org/officeDocument/2006/relationships/image" Target="../media/image108.png"/></Relationships>
</file>

<file path=ppt/slides/_rels/slide5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9.xml"/><Relationship Id="rId1" Type="http://schemas.openxmlformats.org/officeDocument/2006/relationships/vmlDrawing" Target="../drawings/vmlDrawing10.vml"/><Relationship Id="rId6" Type="http://schemas.openxmlformats.org/officeDocument/2006/relationships/image" Target="../media/image112.wmf"/><Relationship Id="rId5" Type="http://schemas.openxmlformats.org/officeDocument/2006/relationships/oleObject" Target="../embeddings/oleObject18.bin"/><Relationship Id="rId4" Type="http://schemas.openxmlformats.org/officeDocument/2006/relationships/image" Target="../media/image111.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116.png"/><Relationship Id="rId7" Type="http://schemas.openxmlformats.org/officeDocument/2006/relationships/image" Target="../media/image114.wmf"/><Relationship Id="rId2" Type="http://schemas.openxmlformats.org/officeDocument/2006/relationships/slideLayout" Target="../slideLayouts/slideLayout19.xml"/><Relationship Id="rId1" Type="http://schemas.openxmlformats.org/officeDocument/2006/relationships/vmlDrawing" Target="../drawings/vmlDrawing11.vml"/><Relationship Id="rId6" Type="http://schemas.openxmlformats.org/officeDocument/2006/relationships/oleObject" Target="../embeddings/oleObject20.bin"/><Relationship Id="rId5" Type="http://schemas.openxmlformats.org/officeDocument/2006/relationships/image" Target="../media/image113.wmf"/><Relationship Id="rId4" Type="http://schemas.openxmlformats.org/officeDocument/2006/relationships/oleObject" Target="../embeddings/oleObject19.bin"/><Relationship Id="rId9" Type="http://schemas.openxmlformats.org/officeDocument/2006/relationships/image" Target="../media/image115.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9.xml"/><Relationship Id="rId1" Type="http://schemas.openxmlformats.org/officeDocument/2006/relationships/vmlDrawing" Target="../drawings/vmlDrawing12.vml"/><Relationship Id="rId6" Type="http://schemas.openxmlformats.org/officeDocument/2006/relationships/image" Target="../media/image118.wmf"/><Relationship Id="rId5" Type="http://schemas.openxmlformats.org/officeDocument/2006/relationships/oleObject" Target="../embeddings/oleObject23.bin"/><Relationship Id="rId4" Type="http://schemas.openxmlformats.org/officeDocument/2006/relationships/image" Target="../media/image117.wmf"/></Relationships>
</file>

<file path=ppt/slides/_rels/slide5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image" Target="../media/image121.jpg"/><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8" Type="http://schemas.openxmlformats.org/officeDocument/2006/relationships/image" Target="../media/image124.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19.xml"/><Relationship Id="rId1" Type="http://schemas.openxmlformats.org/officeDocument/2006/relationships/vmlDrawing" Target="../drawings/vmlDrawing13.vml"/><Relationship Id="rId6" Type="http://schemas.openxmlformats.org/officeDocument/2006/relationships/image" Target="../media/image123.wmf"/><Relationship Id="rId5" Type="http://schemas.openxmlformats.org/officeDocument/2006/relationships/oleObject" Target="../embeddings/oleObject25.bin"/><Relationship Id="rId4" Type="http://schemas.openxmlformats.org/officeDocument/2006/relationships/image" Target="../media/image12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19.xml"/><Relationship Id="rId1" Type="http://schemas.openxmlformats.org/officeDocument/2006/relationships/vmlDrawing" Target="../drawings/vmlDrawing14.vml"/><Relationship Id="rId6" Type="http://schemas.openxmlformats.org/officeDocument/2006/relationships/image" Target="../media/image127.wmf"/><Relationship Id="rId5" Type="http://schemas.openxmlformats.org/officeDocument/2006/relationships/oleObject" Target="../embeddings/oleObject28.bin"/><Relationship Id="rId4" Type="http://schemas.openxmlformats.org/officeDocument/2006/relationships/image" Target="../media/image126.wmf"/></Relationships>
</file>

<file path=ppt/slides/_rels/slide63.xml.rels><?xml version="1.0" encoding="UTF-8" standalone="yes"?>
<Relationships xmlns="http://schemas.openxmlformats.org/package/2006/relationships"><Relationship Id="rId8" Type="http://schemas.openxmlformats.org/officeDocument/2006/relationships/image" Target="../media/image131.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19.xml"/><Relationship Id="rId1" Type="http://schemas.openxmlformats.org/officeDocument/2006/relationships/vmlDrawing" Target="../drawings/vmlDrawing15.vml"/><Relationship Id="rId6" Type="http://schemas.openxmlformats.org/officeDocument/2006/relationships/image" Target="../media/image130.wmf"/><Relationship Id="rId5" Type="http://schemas.openxmlformats.org/officeDocument/2006/relationships/oleObject" Target="../embeddings/oleObject31.bin"/><Relationship Id="rId4" Type="http://schemas.openxmlformats.org/officeDocument/2006/relationships/image" Target="../media/image129.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8" Type="http://schemas.openxmlformats.org/officeDocument/2006/relationships/image" Target="../media/image134.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19.xml"/><Relationship Id="rId1" Type="http://schemas.openxmlformats.org/officeDocument/2006/relationships/vmlDrawing" Target="../drawings/vmlDrawing16.vml"/><Relationship Id="rId6" Type="http://schemas.openxmlformats.org/officeDocument/2006/relationships/image" Target="../media/image133.wmf"/><Relationship Id="rId5" Type="http://schemas.openxmlformats.org/officeDocument/2006/relationships/oleObject" Target="../embeddings/oleObject34.bin"/><Relationship Id="rId4" Type="http://schemas.openxmlformats.org/officeDocument/2006/relationships/image" Target="../media/image132.w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9.xml"/><Relationship Id="rId1" Type="http://schemas.openxmlformats.org/officeDocument/2006/relationships/vmlDrawing" Target="../drawings/vmlDrawing17.vml"/><Relationship Id="rId4" Type="http://schemas.openxmlformats.org/officeDocument/2006/relationships/image" Target="../media/image135.wmf"/></Relationships>
</file>

<file path=ppt/slides/_rels/slide67.xml.rels><?xml version="1.0" encoding="UTF-8" standalone="yes"?>
<Relationships xmlns="http://schemas.openxmlformats.org/package/2006/relationships"><Relationship Id="rId8" Type="http://schemas.openxmlformats.org/officeDocument/2006/relationships/image" Target="../media/image137.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19.xml"/><Relationship Id="rId1" Type="http://schemas.openxmlformats.org/officeDocument/2006/relationships/vmlDrawing" Target="../drawings/vmlDrawing18.vml"/><Relationship Id="rId6" Type="http://schemas.openxmlformats.org/officeDocument/2006/relationships/image" Target="../media/image135.wmf"/><Relationship Id="rId5" Type="http://schemas.openxmlformats.org/officeDocument/2006/relationships/oleObject" Target="../embeddings/oleObject38.bin"/><Relationship Id="rId4" Type="http://schemas.openxmlformats.org/officeDocument/2006/relationships/image" Target="../media/image136.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9.xml"/><Relationship Id="rId1" Type="http://schemas.openxmlformats.org/officeDocument/2006/relationships/vmlDrawing" Target="../drawings/vmlDrawing19.vml"/><Relationship Id="rId5" Type="http://schemas.openxmlformats.org/officeDocument/2006/relationships/image" Target="../media/image138.png"/><Relationship Id="rId4" Type="http://schemas.openxmlformats.org/officeDocument/2006/relationships/image" Target="../media/image135.wmf"/></Relationships>
</file>

<file path=ppt/slides/_rels/slide69.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88451" y="296882"/>
            <a:ext cx="7692162" cy="490389"/>
          </a:xfrm>
        </p:spPr>
        <p:txBody>
          <a:bodyPr/>
          <a:lstStyle/>
          <a:p>
            <a:r>
              <a:rPr lang="es-MX" sz="2400" dirty="0" smtClean="0"/>
              <a:t>UNIVERSIDAD AUTÓNOMA DEL ESTADO DE MÉXICO</a:t>
            </a:r>
            <a:endParaRPr lang="es-MX" sz="2400" dirty="0"/>
          </a:p>
        </p:txBody>
      </p:sp>
      <p:sp>
        <p:nvSpPr>
          <p:cNvPr id="3" name="Subtítulo 2"/>
          <p:cNvSpPr>
            <a:spLocks noGrp="1"/>
          </p:cNvSpPr>
          <p:nvPr>
            <p:ph type="subTitle" idx="1"/>
          </p:nvPr>
        </p:nvSpPr>
        <p:spPr>
          <a:xfrm>
            <a:off x="8113895" y="6261795"/>
            <a:ext cx="3927684" cy="447763"/>
          </a:xfrm>
        </p:spPr>
        <p:txBody>
          <a:bodyPr>
            <a:normAutofit/>
          </a:bodyPr>
          <a:lstStyle/>
          <a:p>
            <a:r>
              <a:rPr lang="es-MX" sz="1800" dirty="0" smtClean="0"/>
              <a:t>Dra. Ana Lilia Flores Vázquez</a:t>
            </a:r>
            <a:endParaRPr lang="es-MX" sz="1800" dirty="0"/>
          </a:p>
        </p:txBody>
      </p:sp>
      <p:pic>
        <p:nvPicPr>
          <p:cNvPr id="4" name="Imagen 3"/>
          <p:cNvPicPr>
            <a:picLocks noChangeAspect="1"/>
          </p:cNvPicPr>
          <p:nvPr/>
        </p:nvPicPr>
        <p:blipFill>
          <a:blip r:embed="rId2"/>
          <a:stretch>
            <a:fillRect/>
          </a:stretch>
        </p:blipFill>
        <p:spPr>
          <a:xfrm>
            <a:off x="371176" y="296882"/>
            <a:ext cx="1742632" cy="1538495"/>
          </a:xfrm>
          <a:prstGeom prst="rect">
            <a:avLst/>
          </a:prstGeom>
        </p:spPr>
      </p:pic>
      <p:sp>
        <p:nvSpPr>
          <p:cNvPr id="5" name="CuadroTexto 4"/>
          <p:cNvSpPr txBox="1"/>
          <p:nvPr/>
        </p:nvSpPr>
        <p:spPr>
          <a:xfrm>
            <a:off x="3206338" y="1066129"/>
            <a:ext cx="6400800" cy="369332"/>
          </a:xfrm>
          <a:prstGeom prst="rect">
            <a:avLst/>
          </a:prstGeom>
          <a:noFill/>
        </p:spPr>
        <p:txBody>
          <a:bodyPr wrap="square" rtlCol="0">
            <a:spAutoFit/>
          </a:bodyPr>
          <a:lstStyle/>
          <a:p>
            <a:r>
              <a:rPr lang="es-MX" dirty="0" smtClean="0"/>
              <a:t>UNIDAD ACADÉMICA PROFESIONAL TIANGUISTENCO</a:t>
            </a:r>
            <a:endParaRPr lang="es-MX" dirty="0"/>
          </a:p>
        </p:txBody>
      </p:sp>
      <p:sp>
        <p:nvSpPr>
          <p:cNvPr id="6" name="CuadroTexto 5"/>
          <p:cNvSpPr txBox="1"/>
          <p:nvPr/>
        </p:nvSpPr>
        <p:spPr>
          <a:xfrm>
            <a:off x="3206338" y="2675533"/>
            <a:ext cx="6460176" cy="861774"/>
          </a:xfrm>
          <a:prstGeom prst="rect">
            <a:avLst/>
          </a:prstGeom>
          <a:noFill/>
        </p:spPr>
        <p:txBody>
          <a:bodyPr wrap="square" rtlCol="0">
            <a:spAutoFit/>
          </a:bodyPr>
          <a:lstStyle/>
          <a:p>
            <a:r>
              <a:rPr lang="es-MX" sz="3200" dirty="0" smtClean="0"/>
              <a:t>MECÁNICA DE FLUIDOS</a:t>
            </a:r>
          </a:p>
          <a:p>
            <a:r>
              <a:rPr lang="es-MX" dirty="0" smtClean="0"/>
              <a:t>INGENIERÍA EN PLÁSTICOS</a:t>
            </a:r>
            <a:endParaRPr lang="es-MX" dirty="0"/>
          </a:p>
        </p:txBody>
      </p:sp>
      <p:sp>
        <p:nvSpPr>
          <p:cNvPr id="7" name="CuadroTexto 6"/>
          <p:cNvSpPr txBox="1"/>
          <p:nvPr/>
        </p:nvSpPr>
        <p:spPr>
          <a:xfrm>
            <a:off x="4659541" y="4345553"/>
            <a:ext cx="3553770" cy="584775"/>
          </a:xfrm>
          <a:prstGeom prst="rect">
            <a:avLst/>
          </a:prstGeom>
          <a:noFill/>
        </p:spPr>
        <p:txBody>
          <a:bodyPr wrap="square" rtlCol="0">
            <a:spAutoFit/>
          </a:bodyPr>
          <a:lstStyle/>
          <a:p>
            <a:r>
              <a:rPr lang="es-MX" sz="3200" dirty="0" smtClean="0"/>
              <a:t>UNIDAD 1</a:t>
            </a:r>
            <a:endParaRPr lang="es-MX" sz="3200" dirty="0"/>
          </a:p>
        </p:txBody>
      </p:sp>
    </p:spTree>
    <p:extLst>
      <p:ext uri="{BB962C8B-B14F-4D97-AF65-F5344CB8AC3E}">
        <p14:creationId xmlns:p14="http://schemas.microsoft.com/office/powerpoint/2010/main" val="687777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1.1.3. Clasificación de los flujos de fluidos</a:t>
            </a:r>
            <a:endParaRPr lang="es-MX" dirty="0"/>
          </a:p>
        </p:txBody>
      </p:sp>
      <p:sp>
        <p:nvSpPr>
          <p:cNvPr id="3" name="Marcador de contenido 2"/>
          <p:cNvSpPr>
            <a:spLocks noGrp="1"/>
          </p:cNvSpPr>
          <p:nvPr>
            <p:ph idx="1"/>
          </p:nvPr>
        </p:nvSpPr>
        <p:spPr/>
        <p:txBody>
          <a:bodyPr/>
          <a:lstStyle/>
          <a:p>
            <a:r>
              <a:rPr lang="es-MX" dirty="0" smtClean="0"/>
              <a:t>Regiones viscosa y no viscosa</a:t>
            </a:r>
          </a:p>
          <a:p>
            <a:r>
              <a:rPr lang="es-MX" dirty="0" smtClean="0"/>
              <a:t>Flujo interno y externo</a:t>
            </a:r>
          </a:p>
          <a:p>
            <a:r>
              <a:rPr lang="es-MX" dirty="0" smtClean="0"/>
              <a:t>Compresible e incompresible</a:t>
            </a:r>
          </a:p>
          <a:p>
            <a:r>
              <a:rPr lang="es-MX" dirty="0" smtClean="0"/>
              <a:t>Laminar y turbulento</a:t>
            </a:r>
          </a:p>
          <a:p>
            <a:r>
              <a:rPr lang="es-MX" dirty="0" smtClean="0"/>
              <a:t>Natural y forzado</a:t>
            </a:r>
          </a:p>
          <a:p>
            <a:r>
              <a:rPr lang="es-MX" dirty="0" smtClean="0"/>
              <a:t>Estacionario y no estacionario</a:t>
            </a:r>
          </a:p>
          <a:p>
            <a:r>
              <a:rPr lang="es-MX" dirty="0" smtClean="0"/>
              <a:t>Unidimensional, bidimensional y tridimensional</a:t>
            </a:r>
            <a:endParaRPr lang="es-MX" dirty="0"/>
          </a:p>
        </p:txBody>
      </p:sp>
    </p:spTree>
    <p:extLst>
      <p:ext uri="{BB962C8B-B14F-4D97-AF65-F5344CB8AC3E}">
        <p14:creationId xmlns:p14="http://schemas.microsoft.com/office/powerpoint/2010/main" val="654668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Región viscosa y no viscosa</a:t>
            </a:r>
            <a:endParaRPr lang="es-MX" dirty="0"/>
          </a:p>
        </p:txBody>
      </p:sp>
      <p:sp>
        <p:nvSpPr>
          <p:cNvPr id="3" name="Marcador de contenido 2"/>
          <p:cNvSpPr>
            <a:spLocks noGrp="1"/>
          </p:cNvSpPr>
          <p:nvPr>
            <p:ph idx="1"/>
          </p:nvPr>
        </p:nvSpPr>
        <p:spPr/>
        <p:txBody>
          <a:bodyPr/>
          <a:lstStyle/>
          <a:p>
            <a:r>
              <a:rPr lang="es-MX" dirty="0" smtClean="0"/>
              <a:t>Cuando dos capas de fluido  se mueven, se forma una fuerza de fricción entre ella y la capa más lenta trata de desacelerar a la más rápida. </a:t>
            </a:r>
          </a:p>
          <a:p>
            <a:r>
              <a:rPr lang="es-MX" dirty="0" smtClean="0"/>
              <a:t>La viscosidad es causada por las fuerzas de cohesión entre las moléculas, en los líquidos y por colisiones moleculares en los gases</a:t>
            </a:r>
            <a:endParaRPr lang="es-MX" dirty="0"/>
          </a:p>
        </p:txBody>
      </p:sp>
      <p:pic>
        <p:nvPicPr>
          <p:cNvPr id="4" name="Imagen 3"/>
          <p:cNvPicPr>
            <a:picLocks noChangeAspect="1"/>
          </p:cNvPicPr>
          <p:nvPr/>
        </p:nvPicPr>
        <p:blipFill>
          <a:blip r:embed="rId2"/>
          <a:stretch>
            <a:fillRect/>
          </a:stretch>
        </p:blipFill>
        <p:spPr>
          <a:xfrm>
            <a:off x="1525361" y="4071257"/>
            <a:ext cx="4286250" cy="1066800"/>
          </a:xfrm>
          <a:prstGeom prst="rect">
            <a:avLst/>
          </a:prstGeom>
        </p:spPr>
      </p:pic>
      <p:pic>
        <p:nvPicPr>
          <p:cNvPr id="5" name="Imagen 4"/>
          <p:cNvPicPr>
            <a:picLocks noChangeAspect="1"/>
          </p:cNvPicPr>
          <p:nvPr/>
        </p:nvPicPr>
        <p:blipFill>
          <a:blip r:embed="rId3"/>
          <a:stretch>
            <a:fillRect/>
          </a:stretch>
        </p:blipFill>
        <p:spPr>
          <a:xfrm>
            <a:off x="7547882" y="3750367"/>
            <a:ext cx="3816804" cy="2697702"/>
          </a:xfrm>
          <a:prstGeom prst="rect">
            <a:avLst/>
          </a:prstGeom>
        </p:spPr>
      </p:pic>
    </p:spTree>
    <p:extLst>
      <p:ext uri="{BB962C8B-B14F-4D97-AF65-F5344CB8AC3E}">
        <p14:creationId xmlns:p14="http://schemas.microsoft.com/office/powerpoint/2010/main" val="490062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interno y externo</a:t>
            </a:r>
            <a:endParaRPr lang="es-MX" dirty="0"/>
          </a:p>
        </p:txBody>
      </p:sp>
      <p:sp>
        <p:nvSpPr>
          <p:cNvPr id="3" name="Marcador de contenido 2"/>
          <p:cNvSpPr>
            <a:spLocks noGrp="1"/>
          </p:cNvSpPr>
          <p:nvPr>
            <p:ph idx="1"/>
          </p:nvPr>
        </p:nvSpPr>
        <p:spPr>
          <a:xfrm>
            <a:off x="1103312" y="1295400"/>
            <a:ext cx="8946541" cy="4952999"/>
          </a:xfrm>
        </p:spPr>
        <p:txBody>
          <a:bodyPr/>
          <a:lstStyle/>
          <a:p>
            <a:r>
              <a:rPr lang="es-MX" dirty="0" smtClean="0"/>
              <a:t>El flujo de fluido no limitado sobre una superficie es un flujo externo.</a:t>
            </a:r>
          </a:p>
          <a:p>
            <a:pPr marL="0" indent="0">
              <a:buNone/>
            </a:pPr>
            <a:endParaRPr lang="es-MX" dirty="0" smtClean="0"/>
          </a:p>
          <a:p>
            <a:r>
              <a:rPr lang="es-MX" dirty="0" smtClean="0"/>
              <a:t>Si el flujo esta por completo limitado por paredes sólidas es un flujo interno.</a:t>
            </a:r>
          </a:p>
          <a:p>
            <a:r>
              <a:rPr lang="es-MX" dirty="0" smtClean="0"/>
              <a:t>En el caso de un ducto  si este esta solo parcialmente lleno y se tiene una superficie libre se llama flujo en canal abierto.</a:t>
            </a:r>
            <a:endParaRPr lang="es-MX" dirty="0"/>
          </a:p>
        </p:txBody>
      </p:sp>
      <p:pic>
        <p:nvPicPr>
          <p:cNvPr id="4" name="Imagen 3"/>
          <p:cNvPicPr>
            <a:picLocks noChangeAspect="1"/>
          </p:cNvPicPr>
          <p:nvPr/>
        </p:nvPicPr>
        <p:blipFill>
          <a:blip r:embed="rId2"/>
          <a:stretch>
            <a:fillRect/>
          </a:stretch>
        </p:blipFill>
        <p:spPr>
          <a:xfrm>
            <a:off x="932089" y="3954236"/>
            <a:ext cx="3295650" cy="2476500"/>
          </a:xfrm>
          <a:prstGeom prst="rect">
            <a:avLst/>
          </a:prstGeom>
        </p:spPr>
      </p:pic>
      <p:pic>
        <p:nvPicPr>
          <p:cNvPr id="5" name="Imagen 4"/>
          <p:cNvPicPr>
            <a:picLocks noChangeAspect="1"/>
          </p:cNvPicPr>
          <p:nvPr/>
        </p:nvPicPr>
        <p:blipFill>
          <a:blip r:embed="rId3"/>
          <a:stretch>
            <a:fillRect/>
          </a:stretch>
        </p:blipFill>
        <p:spPr>
          <a:xfrm>
            <a:off x="4506004" y="3954236"/>
            <a:ext cx="2998507" cy="2476500"/>
          </a:xfrm>
          <a:prstGeom prst="rect">
            <a:avLst/>
          </a:prstGeom>
        </p:spPr>
      </p:pic>
      <p:pic>
        <p:nvPicPr>
          <p:cNvPr id="6" name="Imagen 5"/>
          <p:cNvPicPr>
            <a:picLocks noChangeAspect="1"/>
          </p:cNvPicPr>
          <p:nvPr/>
        </p:nvPicPr>
        <p:blipFill>
          <a:blip r:embed="rId4"/>
          <a:stretch>
            <a:fillRect/>
          </a:stretch>
        </p:blipFill>
        <p:spPr>
          <a:xfrm>
            <a:off x="7878832" y="3945762"/>
            <a:ext cx="2342244" cy="2484974"/>
          </a:xfrm>
          <a:prstGeom prst="rect">
            <a:avLst/>
          </a:prstGeom>
        </p:spPr>
      </p:pic>
    </p:spTree>
    <p:extLst>
      <p:ext uri="{BB962C8B-B14F-4D97-AF65-F5344CB8AC3E}">
        <p14:creationId xmlns:p14="http://schemas.microsoft.com/office/powerpoint/2010/main" val="816603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compresible e incompresible</a:t>
            </a:r>
            <a:endParaRPr lang="es-MX" dirty="0"/>
          </a:p>
        </p:txBody>
      </p:sp>
      <p:sp>
        <p:nvSpPr>
          <p:cNvPr id="3" name="Marcador de contenido 2"/>
          <p:cNvSpPr>
            <a:spLocks noGrp="1"/>
          </p:cNvSpPr>
          <p:nvPr>
            <p:ph idx="1"/>
          </p:nvPr>
        </p:nvSpPr>
        <p:spPr/>
        <p:txBody>
          <a:bodyPr/>
          <a:lstStyle/>
          <a:p>
            <a:r>
              <a:rPr lang="es-MX" dirty="0" smtClean="0"/>
              <a:t>Se dice que un flujo es incompresible si la densidad permanece prácticamente constante. Por tanto el volumen permanece inalterado.</a:t>
            </a:r>
          </a:p>
          <a:p>
            <a:r>
              <a:rPr lang="es-MX" dirty="0" smtClean="0"/>
              <a:t>Los flujos de gases se pueden aproximar como incompresibles si los cambios en la densidad se encuentran por debajo del 5%, lo cual suele ser el caso para </a:t>
            </a:r>
            <a:r>
              <a:rPr lang="es-MX" dirty="0" err="1" smtClean="0"/>
              <a:t>Ma</a:t>
            </a:r>
            <a:r>
              <a:rPr lang="es-MX" dirty="0" smtClean="0"/>
              <a:t> &lt; 0.3</a:t>
            </a:r>
          </a:p>
          <a:p>
            <a:r>
              <a:rPr lang="es-MX" dirty="0" smtClean="0"/>
              <a:t>El número de Match se define como:</a:t>
            </a:r>
          </a:p>
          <a:p>
            <a:pPr marL="0" indent="0">
              <a:buNone/>
            </a:pPr>
            <a:endParaRPr lang="es-MX" dirty="0"/>
          </a:p>
        </p:txBody>
      </p:sp>
      <p:pic>
        <p:nvPicPr>
          <p:cNvPr id="5" name="Imagen 4"/>
          <p:cNvPicPr>
            <a:picLocks noChangeAspect="1"/>
          </p:cNvPicPr>
          <p:nvPr/>
        </p:nvPicPr>
        <p:blipFill>
          <a:blip r:embed="rId2"/>
          <a:stretch>
            <a:fillRect/>
          </a:stretch>
        </p:blipFill>
        <p:spPr>
          <a:xfrm>
            <a:off x="5240181" y="4778092"/>
            <a:ext cx="1378334" cy="490593"/>
          </a:xfrm>
          <a:prstGeom prst="rect">
            <a:avLst/>
          </a:prstGeom>
          <a:effectLst>
            <a:glow rad="546100">
              <a:schemeClr val="accent1">
                <a:alpha val="70000"/>
              </a:schemeClr>
            </a:glow>
          </a:effectLst>
        </p:spPr>
      </p:pic>
      <p:pic>
        <p:nvPicPr>
          <p:cNvPr id="6" name="Imagen 5"/>
          <p:cNvPicPr>
            <a:picLocks noChangeAspect="1"/>
          </p:cNvPicPr>
          <p:nvPr/>
        </p:nvPicPr>
        <p:blipFill>
          <a:blip r:embed="rId3"/>
          <a:stretch>
            <a:fillRect/>
          </a:stretch>
        </p:blipFill>
        <p:spPr>
          <a:xfrm>
            <a:off x="8028894" y="5404077"/>
            <a:ext cx="3362325" cy="1362075"/>
          </a:xfrm>
          <a:prstGeom prst="rect">
            <a:avLst/>
          </a:prstGeom>
        </p:spPr>
      </p:pic>
    </p:spTree>
    <p:extLst>
      <p:ext uri="{BB962C8B-B14F-4D97-AF65-F5344CB8AC3E}">
        <p14:creationId xmlns:p14="http://schemas.microsoft.com/office/powerpoint/2010/main" val="447536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laminar y turbulento</a:t>
            </a:r>
            <a:endParaRPr lang="es-MX" dirty="0"/>
          </a:p>
        </p:txBody>
      </p:sp>
      <p:sp>
        <p:nvSpPr>
          <p:cNvPr id="3" name="Marcador de contenido 2"/>
          <p:cNvSpPr>
            <a:spLocks noGrp="1"/>
          </p:cNvSpPr>
          <p:nvPr>
            <p:ph idx="1"/>
          </p:nvPr>
        </p:nvSpPr>
        <p:spPr/>
        <p:txBody>
          <a:bodyPr/>
          <a:lstStyle/>
          <a:p>
            <a:r>
              <a:rPr lang="es-MX" dirty="0" smtClean="0"/>
              <a:t>Si el movimiento se da en capas ordenadas se dice que el flujo es laminar. A un movimiento altamente desordenado se le llama turbulento.</a:t>
            </a:r>
          </a:p>
          <a:p>
            <a:r>
              <a:rPr lang="es-MX" dirty="0" smtClean="0"/>
              <a:t>El flujo de fluidos de baja viscosidad generalmente es turbulento.</a:t>
            </a:r>
          </a:p>
          <a:p>
            <a:r>
              <a:rPr lang="es-MX" dirty="0" smtClean="0"/>
              <a:t>Un flujo que alterna entre laminar y turbulento se denomina de transición.</a:t>
            </a:r>
            <a:endParaRPr lang="es-MX" dirty="0"/>
          </a:p>
        </p:txBody>
      </p:sp>
      <p:pic>
        <p:nvPicPr>
          <p:cNvPr id="4" name="Imagen 3"/>
          <p:cNvPicPr>
            <a:picLocks noChangeAspect="1"/>
          </p:cNvPicPr>
          <p:nvPr/>
        </p:nvPicPr>
        <p:blipFill>
          <a:blip r:embed="rId2"/>
          <a:stretch>
            <a:fillRect/>
          </a:stretch>
        </p:blipFill>
        <p:spPr>
          <a:xfrm>
            <a:off x="4038294" y="4133494"/>
            <a:ext cx="3076575" cy="2314575"/>
          </a:xfrm>
          <a:prstGeom prst="rect">
            <a:avLst/>
          </a:prstGeom>
        </p:spPr>
      </p:pic>
    </p:spTree>
    <p:extLst>
      <p:ext uri="{BB962C8B-B14F-4D97-AF65-F5344CB8AC3E}">
        <p14:creationId xmlns:p14="http://schemas.microsoft.com/office/powerpoint/2010/main" val="2349018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natural y forzado</a:t>
            </a:r>
            <a:endParaRPr lang="es-MX" dirty="0"/>
          </a:p>
        </p:txBody>
      </p:sp>
      <p:sp>
        <p:nvSpPr>
          <p:cNvPr id="3" name="Marcador de contenido 2"/>
          <p:cNvSpPr>
            <a:spLocks noGrp="1"/>
          </p:cNvSpPr>
          <p:nvPr>
            <p:ph idx="1"/>
          </p:nvPr>
        </p:nvSpPr>
        <p:spPr/>
        <p:txBody>
          <a:bodyPr/>
          <a:lstStyle/>
          <a:p>
            <a:r>
              <a:rPr lang="es-MX" dirty="0" smtClean="0"/>
              <a:t>En el flujo forzado, un fluido se obliga a fluir sobre una superficie o en un tubo por medio de agentes externos como una bomba o un ventilador.</a:t>
            </a:r>
          </a:p>
          <a:p>
            <a:r>
              <a:rPr lang="es-MX" dirty="0" smtClean="0"/>
              <a:t>En los flujos naturales cualquier movimiento se debe a causas naturales, como cambios en la temperatura (calentadores solares)</a:t>
            </a:r>
            <a:endParaRPr lang="es-MX" dirty="0"/>
          </a:p>
        </p:txBody>
      </p:sp>
      <p:pic>
        <p:nvPicPr>
          <p:cNvPr id="4" name="Imagen 3"/>
          <p:cNvPicPr>
            <a:picLocks noChangeAspect="1"/>
          </p:cNvPicPr>
          <p:nvPr/>
        </p:nvPicPr>
        <p:blipFill>
          <a:blip r:embed="rId2"/>
          <a:stretch>
            <a:fillRect/>
          </a:stretch>
        </p:blipFill>
        <p:spPr>
          <a:xfrm>
            <a:off x="5257118" y="4158343"/>
            <a:ext cx="3237681" cy="2426833"/>
          </a:xfrm>
          <a:prstGeom prst="rect">
            <a:avLst/>
          </a:prstGeom>
        </p:spPr>
      </p:pic>
    </p:spTree>
    <p:extLst>
      <p:ext uri="{BB962C8B-B14F-4D97-AF65-F5344CB8AC3E}">
        <p14:creationId xmlns:p14="http://schemas.microsoft.com/office/powerpoint/2010/main" val="2710177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estacionario y no estacionario</a:t>
            </a:r>
            <a:endParaRPr lang="es-MX" dirty="0"/>
          </a:p>
        </p:txBody>
      </p:sp>
      <p:sp>
        <p:nvSpPr>
          <p:cNvPr id="3" name="Marcador de contenido 2"/>
          <p:cNvSpPr>
            <a:spLocks noGrp="1"/>
          </p:cNvSpPr>
          <p:nvPr>
            <p:ph idx="1"/>
          </p:nvPr>
        </p:nvSpPr>
        <p:spPr/>
        <p:txBody>
          <a:bodyPr/>
          <a:lstStyle/>
          <a:p>
            <a:r>
              <a:rPr lang="es-MX" dirty="0" smtClean="0"/>
              <a:t>Estacionario (no estacionario). No hay cambio en un punto respecto al tiempo.</a:t>
            </a:r>
          </a:p>
          <a:p>
            <a:r>
              <a:rPr lang="es-MX" dirty="0" smtClean="0"/>
              <a:t>Uniforme (transitorio). No hay cambio con el lugar</a:t>
            </a:r>
            <a:endParaRPr lang="es-MX" dirty="0"/>
          </a:p>
        </p:txBody>
      </p:sp>
      <p:pic>
        <p:nvPicPr>
          <p:cNvPr id="4" name="Imagen 3"/>
          <p:cNvPicPr>
            <a:picLocks noChangeAspect="1"/>
          </p:cNvPicPr>
          <p:nvPr/>
        </p:nvPicPr>
        <p:blipFill>
          <a:blip r:embed="rId2"/>
          <a:stretch>
            <a:fillRect/>
          </a:stretch>
        </p:blipFill>
        <p:spPr>
          <a:xfrm>
            <a:off x="6602186" y="3434441"/>
            <a:ext cx="4229100" cy="3171825"/>
          </a:xfrm>
          <a:prstGeom prst="rect">
            <a:avLst/>
          </a:prstGeom>
        </p:spPr>
      </p:pic>
    </p:spTree>
    <p:extLst>
      <p:ext uri="{BB962C8B-B14F-4D97-AF65-F5344CB8AC3E}">
        <p14:creationId xmlns:p14="http://schemas.microsoft.com/office/powerpoint/2010/main" val="2987593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Flujo unidimensional, bidimensional y tridimensional</a:t>
            </a:r>
            <a:endParaRPr lang="es-MX" dirty="0"/>
          </a:p>
        </p:txBody>
      </p:sp>
      <p:sp>
        <p:nvSpPr>
          <p:cNvPr id="3" name="Marcador de contenido 2"/>
          <p:cNvSpPr>
            <a:spLocks noGrp="1"/>
          </p:cNvSpPr>
          <p:nvPr>
            <p:ph idx="1"/>
          </p:nvPr>
        </p:nvSpPr>
        <p:spPr/>
        <p:txBody>
          <a:bodyPr/>
          <a:lstStyle/>
          <a:p>
            <a:r>
              <a:rPr lang="es-MX" dirty="0" smtClean="0"/>
              <a:t>Depende si la velocidad del flujo varia en una, dos o tres dimensiones</a:t>
            </a:r>
            <a:endParaRPr lang="es-MX" dirty="0"/>
          </a:p>
        </p:txBody>
      </p:sp>
      <p:pic>
        <p:nvPicPr>
          <p:cNvPr id="4" name="Imagen 3"/>
          <p:cNvPicPr>
            <a:picLocks noChangeAspect="1"/>
          </p:cNvPicPr>
          <p:nvPr/>
        </p:nvPicPr>
        <p:blipFill>
          <a:blip r:embed="rId2"/>
          <a:stretch>
            <a:fillRect/>
          </a:stretch>
        </p:blipFill>
        <p:spPr>
          <a:xfrm>
            <a:off x="4899933" y="3754210"/>
            <a:ext cx="3362325" cy="1362075"/>
          </a:xfrm>
          <a:prstGeom prst="rect">
            <a:avLst/>
          </a:prstGeom>
        </p:spPr>
      </p:pic>
      <p:pic>
        <p:nvPicPr>
          <p:cNvPr id="5" name="Imagen 4"/>
          <p:cNvPicPr>
            <a:picLocks noChangeAspect="1"/>
          </p:cNvPicPr>
          <p:nvPr/>
        </p:nvPicPr>
        <p:blipFill>
          <a:blip r:embed="rId3"/>
          <a:stretch>
            <a:fillRect/>
          </a:stretch>
        </p:blipFill>
        <p:spPr>
          <a:xfrm>
            <a:off x="9469546" y="5116285"/>
            <a:ext cx="2624481" cy="1738719"/>
          </a:xfrm>
          <a:prstGeom prst="rect">
            <a:avLst/>
          </a:prstGeom>
        </p:spPr>
      </p:pic>
    </p:spTree>
    <p:extLst>
      <p:ext uri="{BB962C8B-B14F-4D97-AF65-F5344CB8AC3E}">
        <p14:creationId xmlns:p14="http://schemas.microsoft.com/office/powerpoint/2010/main" val="2351012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1.1.4 Sistema y volumen de control</a:t>
            </a:r>
            <a:endParaRPr lang="es-MX" dirty="0"/>
          </a:p>
        </p:txBody>
      </p:sp>
      <p:sp>
        <p:nvSpPr>
          <p:cNvPr id="3" name="Marcador de contenido 2"/>
          <p:cNvSpPr>
            <a:spLocks noGrp="1"/>
          </p:cNvSpPr>
          <p:nvPr>
            <p:ph idx="1"/>
          </p:nvPr>
        </p:nvSpPr>
        <p:spPr>
          <a:xfrm>
            <a:off x="1104293" y="1214085"/>
            <a:ext cx="8946541" cy="4195481"/>
          </a:xfrm>
        </p:spPr>
        <p:txBody>
          <a:bodyPr/>
          <a:lstStyle/>
          <a:p>
            <a:r>
              <a:rPr lang="es-MX" b="1" dirty="0" smtClean="0">
                <a:solidFill>
                  <a:schemeClr val="accent2">
                    <a:lumMod val="60000"/>
                    <a:lumOff val="40000"/>
                  </a:schemeClr>
                </a:solidFill>
              </a:rPr>
              <a:t>Sistema. </a:t>
            </a:r>
            <a:r>
              <a:rPr lang="es-MX" dirty="0" smtClean="0"/>
              <a:t>Es la cantidad de materia o una región en el espacio elegidas para su estudio. La región que se encuentra afuera del sistema se conoce como </a:t>
            </a:r>
            <a:r>
              <a:rPr lang="es-MX" dirty="0" smtClean="0">
                <a:solidFill>
                  <a:schemeClr val="accent1">
                    <a:lumMod val="60000"/>
                    <a:lumOff val="40000"/>
                  </a:schemeClr>
                </a:solidFill>
              </a:rPr>
              <a:t>alrededores</a:t>
            </a:r>
            <a:r>
              <a:rPr lang="es-MX" dirty="0" smtClean="0"/>
              <a:t>. La superficie que separa el sistema de los alrededores se llama </a:t>
            </a:r>
            <a:r>
              <a:rPr lang="es-MX" dirty="0" smtClean="0">
                <a:solidFill>
                  <a:schemeClr val="accent2">
                    <a:lumMod val="60000"/>
                    <a:lumOff val="40000"/>
                  </a:schemeClr>
                </a:solidFill>
              </a:rPr>
              <a:t>frontera</a:t>
            </a:r>
            <a:r>
              <a:rPr lang="es-MX" dirty="0" smtClean="0"/>
              <a:t>.</a:t>
            </a:r>
          </a:p>
          <a:p>
            <a:r>
              <a:rPr lang="es-MX" dirty="0" smtClean="0">
                <a:solidFill>
                  <a:schemeClr val="accent2">
                    <a:lumMod val="60000"/>
                    <a:lumOff val="40000"/>
                  </a:schemeClr>
                </a:solidFill>
              </a:rPr>
              <a:t>Sistema cerrado</a:t>
            </a:r>
            <a:r>
              <a:rPr lang="es-MX" dirty="0" smtClean="0"/>
              <a:t>. Consta de una cantidad fija de masa y ninguna masa puede cruzar la frontera (masa de control). La energía en forma de calor o trabajo si puede cruzar la frontera y el volumen no tiene que ser fijo.  Si no se permite que la energía cruce la frontera se dice que el sistema es </a:t>
            </a:r>
            <a:r>
              <a:rPr lang="es-MX" b="1" dirty="0" smtClean="0">
                <a:solidFill>
                  <a:srgbClr val="FFFF00"/>
                </a:solidFill>
              </a:rPr>
              <a:t>aislado</a:t>
            </a:r>
            <a:r>
              <a:rPr lang="es-MX" dirty="0" smtClean="0"/>
              <a:t>.</a:t>
            </a:r>
          </a:p>
          <a:p>
            <a:pPr marL="0" indent="0">
              <a:buNone/>
            </a:pPr>
            <a:endParaRPr lang="es-MX" dirty="0"/>
          </a:p>
        </p:txBody>
      </p:sp>
      <p:pic>
        <p:nvPicPr>
          <p:cNvPr id="4" name="Imagen 3"/>
          <p:cNvPicPr>
            <a:picLocks noChangeAspect="1"/>
          </p:cNvPicPr>
          <p:nvPr/>
        </p:nvPicPr>
        <p:blipFill>
          <a:blip r:embed="rId2"/>
          <a:stretch>
            <a:fillRect/>
          </a:stretch>
        </p:blipFill>
        <p:spPr>
          <a:xfrm>
            <a:off x="6480586" y="4150658"/>
            <a:ext cx="3882614" cy="2517816"/>
          </a:xfrm>
          <a:prstGeom prst="rect">
            <a:avLst/>
          </a:prstGeom>
        </p:spPr>
      </p:pic>
    </p:spTree>
    <p:extLst>
      <p:ext uri="{BB962C8B-B14F-4D97-AF65-F5344CB8AC3E}">
        <p14:creationId xmlns:p14="http://schemas.microsoft.com/office/powerpoint/2010/main" val="3254538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abierto</a:t>
            </a:r>
            <a:endParaRPr lang="es-MX" dirty="0"/>
          </a:p>
        </p:txBody>
      </p:sp>
      <p:sp>
        <p:nvSpPr>
          <p:cNvPr id="3" name="Marcador de contenido 2"/>
          <p:cNvSpPr>
            <a:spLocks noGrp="1"/>
          </p:cNvSpPr>
          <p:nvPr>
            <p:ph idx="1"/>
          </p:nvPr>
        </p:nvSpPr>
        <p:spPr>
          <a:xfrm>
            <a:off x="1104293" y="1486861"/>
            <a:ext cx="8946541" cy="4195481"/>
          </a:xfrm>
        </p:spPr>
        <p:txBody>
          <a:bodyPr/>
          <a:lstStyle/>
          <a:p>
            <a:r>
              <a:rPr lang="es-MX" dirty="0" smtClean="0"/>
              <a:t>También se conoce como volumen de control. Suele encerrar un aparato que esta relacionado con flujo de masa, como una tobera, un compresor. Tanto la masa como la energía pueden cruzar la frontera. Pueden ser de frontera móvil o de frontera fija.</a:t>
            </a:r>
            <a:endParaRPr lang="es-MX" dirty="0"/>
          </a:p>
        </p:txBody>
      </p:sp>
      <p:pic>
        <p:nvPicPr>
          <p:cNvPr id="4" name="Imagen 3"/>
          <p:cNvPicPr>
            <a:picLocks noChangeAspect="1"/>
          </p:cNvPicPr>
          <p:nvPr/>
        </p:nvPicPr>
        <p:blipFill>
          <a:blip r:embed="rId2"/>
          <a:stretch>
            <a:fillRect/>
          </a:stretch>
        </p:blipFill>
        <p:spPr>
          <a:xfrm>
            <a:off x="4365851" y="3141890"/>
            <a:ext cx="4048125" cy="3476625"/>
          </a:xfrm>
          <a:prstGeom prst="rect">
            <a:avLst/>
          </a:prstGeom>
        </p:spPr>
      </p:pic>
    </p:spTree>
    <p:extLst>
      <p:ext uri="{BB962C8B-B14F-4D97-AF65-F5344CB8AC3E}">
        <p14:creationId xmlns:p14="http://schemas.microsoft.com/office/powerpoint/2010/main" val="1003988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2311" y="93489"/>
            <a:ext cx="9404723" cy="1400530"/>
          </a:xfrm>
        </p:spPr>
        <p:txBody>
          <a:bodyPr/>
          <a:lstStyle/>
          <a:p>
            <a:r>
              <a:rPr lang="es-MX"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287384890"/>
              </p:ext>
            </p:extLst>
          </p:nvPr>
        </p:nvGraphicFramePr>
        <p:xfrm>
          <a:off x="1405391" y="793754"/>
          <a:ext cx="8947149" cy="5582920"/>
        </p:xfrm>
        <a:graphic>
          <a:graphicData uri="http://schemas.openxmlformats.org/drawingml/2006/table">
            <a:tbl>
              <a:tblPr firstRow="1" bandRow="1">
                <a:tableStyleId>{073A0DAA-6AF3-43AB-8588-CEC1D06C72B9}</a:tableStyleId>
              </a:tblPr>
              <a:tblGrid>
                <a:gridCol w="2644095"/>
                <a:gridCol w="3940628"/>
                <a:gridCol w="2362426"/>
              </a:tblGrid>
              <a:tr h="0">
                <a:tc>
                  <a:txBody>
                    <a:bodyPr/>
                    <a:lstStyle/>
                    <a:p>
                      <a:endParaRPr lang="es-MX" dirty="0"/>
                    </a:p>
                  </a:txBody>
                  <a:tcPr/>
                </a:tc>
                <a:tc>
                  <a:txBody>
                    <a:bodyPr/>
                    <a:lstStyle/>
                    <a:p>
                      <a:r>
                        <a:rPr lang="es-MX" dirty="0" smtClean="0"/>
                        <a:t>Tema</a:t>
                      </a:r>
                      <a:endParaRPr lang="es-MX" dirty="0"/>
                    </a:p>
                  </a:txBody>
                  <a:tcPr/>
                </a:tc>
                <a:tc>
                  <a:txBody>
                    <a:bodyPr/>
                    <a:lstStyle/>
                    <a:p>
                      <a:r>
                        <a:rPr lang="es-MX" dirty="0" smtClean="0"/>
                        <a:t>Página</a:t>
                      </a:r>
                      <a:endParaRPr lang="es-MX" dirty="0"/>
                    </a:p>
                  </a:txBody>
                  <a:tcPr/>
                </a:tc>
              </a:tr>
              <a:tr h="1483360">
                <a:tc>
                  <a:txBody>
                    <a:bodyPr/>
                    <a:lstStyle/>
                    <a:p>
                      <a:pPr marL="457200" marR="0" lvl="1" indent="-4572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rPr>
                        <a:t>1.1  Introducción</a:t>
                      </a:r>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rPr>
                        <a:t>1.1.1  Definición de  fluido</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1.1.2  Condición de no deslizamiento</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 1.1.3   Clasificación de los flujos de fluidos     </a:t>
                      </a:r>
                      <a:endParaRPr lang="es-MX" sz="1200" dirty="0">
                        <a:solidFill>
                          <a:schemeClr val="bg1"/>
                        </a:solidFill>
                      </a:endParaRPr>
                    </a:p>
                    <a:p>
                      <a:pPr marL="457200" marR="0" lvl="1" indent="-4572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1.1.4   Sistema y volumen de control</a:t>
                      </a:r>
                    </a:p>
                  </a:txBody>
                  <a:tcPr/>
                </a:tc>
                <a:tc>
                  <a:txBody>
                    <a:bodyPr/>
                    <a:lstStyle/>
                    <a:p>
                      <a:pPr>
                        <a:lnSpc>
                          <a:spcPct val="150000"/>
                        </a:lnSpc>
                      </a:pPr>
                      <a:r>
                        <a:rPr lang="es-MX" sz="1200" dirty="0" smtClean="0"/>
                        <a:t>3</a:t>
                      </a:r>
                      <a:endParaRPr lang="es-MX" sz="1200" dirty="0"/>
                    </a:p>
                    <a:p>
                      <a:pPr>
                        <a:lnSpc>
                          <a:spcPct val="150000"/>
                        </a:lnSpc>
                      </a:pPr>
                      <a:r>
                        <a:rPr lang="es-MX" sz="1200" smtClean="0"/>
                        <a:t>7</a:t>
                      </a:r>
                      <a:endParaRPr lang="es-MX" sz="1200" dirty="0" smtClean="0">
                        <a:solidFill>
                          <a:schemeClr val="bg1"/>
                        </a:solidFill>
                      </a:endParaRPr>
                    </a:p>
                    <a:p>
                      <a:pPr>
                        <a:lnSpc>
                          <a:spcPct val="150000"/>
                        </a:lnSpc>
                      </a:pPr>
                      <a:r>
                        <a:rPr lang="es-MX" sz="1200" dirty="0" smtClean="0">
                          <a:solidFill>
                            <a:schemeClr val="bg1"/>
                          </a:solidFill>
                        </a:rPr>
                        <a:t>10</a:t>
                      </a:r>
                      <a:endParaRPr lang="es-MX" sz="1200" dirty="0">
                        <a:solidFill>
                          <a:schemeClr val="bg1"/>
                        </a:solidFill>
                      </a:endParaRPr>
                    </a:p>
                    <a:p>
                      <a:pPr>
                        <a:lnSpc>
                          <a:spcPct val="150000"/>
                        </a:lnSpc>
                      </a:pPr>
                      <a:r>
                        <a:rPr lang="es-MX" sz="1200" dirty="0" smtClean="0">
                          <a:solidFill>
                            <a:schemeClr val="bg1"/>
                          </a:solidFill>
                        </a:rPr>
                        <a:t>18</a:t>
                      </a:r>
                      <a:endParaRPr lang="es-MX" sz="1200" dirty="0">
                        <a:solidFill>
                          <a:schemeClr val="bg1"/>
                        </a:solidFill>
                      </a:endParaRPr>
                    </a:p>
                  </a:txBody>
                  <a:tcPr/>
                </a:tc>
              </a:tr>
              <a:tr h="370840">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1.2   Sistemas de unidades </a:t>
                      </a:r>
                    </a:p>
                    <a:p>
                      <a:endParaRPr lang="es-MX" sz="1200" dirty="0">
                        <a:solidFill>
                          <a:schemeClr val="bg1"/>
                        </a:solidFill>
                      </a:endParaRPr>
                    </a:p>
                  </a:txBody>
                  <a:tcPr/>
                </a:tc>
                <a:tc>
                  <a:txBody>
                    <a:bodyPr/>
                    <a:lstStyle/>
                    <a:p>
                      <a:pPr marL="457200" marR="0" lvl="1" indent="-4572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1.2.1  Sistema Inglés</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1.2.2  Sistema internacional</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1.2.3  Homogeneidad dimensional</a:t>
                      </a:r>
                    </a:p>
                  </a:txBody>
                  <a:tcPr/>
                </a:tc>
                <a:tc>
                  <a:txBody>
                    <a:bodyPr/>
                    <a:lstStyle/>
                    <a:p>
                      <a:r>
                        <a:rPr lang="es-MX" sz="1200" dirty="0" smtClean="0"/>
                        <a:t>20</a:t>
                      </a:r>
                      <a:endParaRPr lang="es-MX" sz="1200" dirty="0"/>
                    </a:p>
                  </a:txBody>
                  <a:tcPr/>
                </a:tc>
              </a:tr>
              <a:tr h="370840">
                <a:tc>
                  <a:txBody>
                    <a:bodyPr/>
                    <a:lstStyle/>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1.3    Líquidos y gases.</a:t>
                      </a:r>
                    </a:p>
                  </a:txBody>
                  <a:tcPr/>
                </a:tc>
                <a:tc>
                  <a:txBody>
                    <a:bodyPr/>
                    <a:lstStyle/>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1.3.1 Principales diferencias entre líquidos y gases</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1.3.2   Propiedades comunes de los fluidos</a:t>
                      </a:r>
                    </a:p>
                  </a:txBody>
                  <a:tcPr/>
                </a:tc>
                <a:tc>
                  <a:txBody>
                    <a:bodyPr/>
                    <a:lstStyle/>
                    <a:p>
                      <a:r>
                        <a:rPr lang="es-MX" sz="1200" dirty="0" smtClean="0"/>
                        <a:t>26</a:t>
                      </a:r>
                      <a:endParaRPr lang="es-MX" sz="1200" dirty="0"/>
                    </a:p>
                  </a:txBody>
                  <a:tcPr/>
                </a:tc>
              </a:tr>
              <a:tr h="370840">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1.4  Escalas temperatura. </a:t>
                      </a:r>
                    </a:p>
                  </a:txBody>
                  <a:tcPr/>
                </a:tc>
                <a:tc>
                  <a:txBody>
                    <a:bodyPr/>
                    <a:lstStyle/>
                    <a:p>
                      <a:endParaRPr lang="es-MX" sz="1200" dirty="0"/>
                    </a:p>
                  </a:txBody>
                  <a:tcPr/>
                </a:tc>
                <a:tc>
                  <a:txBody>
                    <a:bodyPr/>
                    <a:lstStyle/>
                    <a:p>
                      <a:r>
                        <a:rPr lang="es-MX" sz="1200" dirty="0" smtClean="0"/>
                        <a:t>27</a:t>
                      </a:r>
                      <a:endParaRPr lang="es-MX" sz="1200" dirty="0"/>
                    </a:p>
                  </a:txBody>
                  <a:tcPr/>
                </a:tc>
              </a:tr>
              <a:tr h="370840">
                <a:tc>
                  <a:txBody>
                    <a:bodyPr/>
                    <a:lstStyle/>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1.5  Propiedades de los fluidos</a:t>
                      </a:r>
                    </a:p>
                  </a:txBody>
                  <a:tcPr/>
                </a:tc>
                <a:tc>
                  <a:txBody>
                    <a:bodyPr/>
                    <a:lstStyle/>
                    <a:p>
                      <a:endParaRPr lang="es-MX" sz="1200" dirty="0"/>
                    </a:p>
                  </a:txBody>
                  <a:tcPr/>
                </a:tc>
                <a:tc>
                  <a:txBody>
                    <a:bodyPr/>
                    <a:lstStyle/>
                    <a:p>
                      <a:r>
                        <a:rPr lang="es-MX" sz="1200" dirty="0" smtClean="0"/>
                        <a:t>31</a:t>
                      </a:r>
                      <a:endParaRPr lang="es-MX" sz="1200" dirty="0"/>
                    </a:p>
                  </a:txBody>
                  <a:tcPr/>
                </a:tc>
              </a:tr>
              <a:tr h="370840">
                <a:tc>
                  <a:txBody>
                    <a:bodyPr/>
                    <a:lstStyle/>
                    <a:p>
                      <a:endParaRPr lang="es-MX" sz="1200" dirty="0"/>
                    </a:p>
                  </a:txBody>
                  <a:tcPr/>
                </a:tc>
                <a:tc>
                  <a:txBody>
                    <a:bodyPr/>
                    <a:lstStyle/>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1.5.1 Densidad y gravedad específica </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1.5.2  Viscosidad</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1.5.3  Presión</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1.5.4  Tensión superficial.</a:t>
                      </a:r>
                    </a:p>
                    <a:p>
                      <a:pPr marL="0" marR="0" lvl="1"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1.5.5  Energía y calores específicos</a:t>
                      </a:r>
                      <a:endParaRPr lang="es-MX" sz="1200" dirty="0"/>
                    </a:p>
                  </a:txBody>
                  <a:tcPr/>
                </a:tc>
                <a:tc>
                  <a:txBody>
                    <a:bodyPr/>
                    <a:lstStyle/>
                    <a:p>
                      <a:pPr>
                        <a:lnSpc>
                          <a:spcPct val="150000"/>
                        </a:lnSpc>
                      </a:pPr>
                      <a:r>
                        <a:rPr lang="es-MX" sz="1200" dirty="0" smtClean="0"/>
                        <a:t>32</a:t>
                      </a:r>
                    </a:p>
                    <a:p>
                      <a:pPr>
                        <a:lnSpc>
                          <a:spcPct val="150000"/>
                        </a:lnSpc>
                      </a:pPr>
                      <a:r>
                        <a:rPr lang="es-MX" sz="1200" dirty="0" smtClean="0"/>
                        <a:t>35</a:t>
                      </a:r>
                    </a:p>
                    <a:p>
                      <a:pPr>
                        <a:lnSpc>
                          <a:spcPct val="150000"/>
                        </a:lnSpc>
                      </a:pPr>
                      <a:r>
                        <a:rPr lang="es-MX" sz="1200" dirty="0" smtClean="0"/>
                        <a:t>50</a:t>
                      </a:r>
                    </a:p>
                    <a:p>
                      <a:pPr>
                        <a:lnSpc>
                          <a:spcPct val="150000"/>
                        </a:lnSpc>
                      </a:pPr>
                      <a:r>
                        <a:rPr lang="es-MX" sz="1200" dirty="0" smtClean="0"/>
                        <a:t>51</a:t>
                      </a:r>
                    </a:p>
                    <a:p>
                      <a:pPr>
                        <a:lnSpc>
                          <a:spcPct val="150000"/>
                        </a:lnSpc>
                      </a:pPr>
                      <a:r>
                        <a:rPr lang="es-MX" sz="1200" dirty="0" smtClean="0"/>
                        <a:t>62</a:t>
                      </a:r>
                    </a:p>
                  </a:txBody>
                  <a:tcPr/>
                </a:tc>
              </a:tr>
            </a:tbl>
          </a:graphicData>
        </a:graphic>
      </p:graphicFrame>
      <p:sp>
        <p:nvSpPr>
          <p:cNvPr id="4" name="Marcador de número de diapositiva 3"/>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8408170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1.2 Sistemas de Unidades</a:t>
            </a:r>
            <a:endParaRPr lang="es-MX" dirty="0"/>
          </a:p>
        </p:txBody>
      </p:sp>
      <p:sp>
        <p:nvSpPr>
          <p:cNvPr id="3" name="Marcador de contenido 2"/>
          <p:cNvSpPr>
            <a:spLocks noGrp="1"/>
          </p:cNvSpPr>
          <p:nvPr>
            <p:ph idx="1"/>
          </p:nvPr>
        </p:nvSpPr>
        <p:spPr>
          <a:xfrm>
            <a:off x="1103312" y="1284514"/>
            <a:ext cx="8946541" cy="4963885"/>
          </a:xfrm>
        </p:spPr>
        <p:txBody>
          <a:bodyPr/>
          <a:lstStyle/>
          <a:p>
            <a:r>
              <a:rPr lang="es-MX" dirty="0" smtClean="0"/>
              <a:t>Cualquier cantidad física se puede caracterizar mediante sus dimensiones. Las magnitudes asociadas a alas dimensiones se denominan unidades.</a:t>
            </a:r>
          </a:p>
          <a:p>
            <a:r>
              <a:rPr lang="es-MX" dirty="0" smtClean="0"/>
              <a:t>Un sistema de unidades especifica las unidades de las cantidades  fundamentales de:</a:t>
            </a:r>
          </a:p>
          <a:p>
            <a:pPr lvl="1"/>
            <a:r>
              <a:rPr lang="es-MX" dirty="0" smtClean="0"/>
              <a:t>Longitud</a:t>
            </a:r>
          </a:p>
          <a:p>
            <a:pPr lvl="1"/>
            <a:r>
              <a:rPr lang="es-MX" dirty="0" smtClean="0"/>
              <a:t>Masa</a:t>
            </a:r>
          </a:p>
          <a:p>
            <a:pPr lvl="1"/>
            <a:r>
              <a:rPr lang="es-MX" dirty="0" smtClean="0"/>
              <a:t>Tiempo</a:t>
            </a:r>
          </a:p>
          <a:p>
            <a:pPr lvl="1"/>
            <a:r>
              <a:rPr lang="es-MX" dirty="0" smtClean="0"/>
              <a:t>Temperatura</a:t>
            </a:r>
          </a:p>
          <a:p>
            <a:pPr lvl="1"/>
            <a:r>
              <a:rPr lang="es-MX" dirty="0" smtClean="0"/>
              <a:t>Corriente eléctrica</a:t>
            </a:r>
          </a:p>
          <a:p>
            <a:pPr lvl="1"/>
            <a:r>
              <a:rPr lang="es-MX" dirty="0" smtClean="0"/>
              <a:t>Intensidad lumínica</a:t>
            </a:r>
          </a:p>
          <a:p>
            <a:pPr lvl="1"/>
            <a:r>
              <a:rPr lang="es-MX" dirty="0" smtClean="0"/>
              <a:t>Cantidad de materia</a:t>
            </a:r>
          </a:p>
          <a:p>
            <a:pPr lvl="1"/>
            <a:endParaRPr lang="es-MX" dirty="0"/>
          </a:p>
        </p:txBody>
      </p:sp>
    </p:spTree>
    <p:extLst>
      <p:ext uri="{BB962C8B-B14F-4D97-AF65-F5344CB8AC3E}">
        <p14:creationId xmlns:p14="http://schemas.microsoft.com/office/powerpoint/2010/main" val="1050476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Inglés y sistema Internacional</a:t>
            </a:r>
            <a:endParaRPr lang="es-MX" dirty="0"/>
          </a:p>
        </p:txBody>
      </p:sp>
      <p:graphicFrame>
        <p:nvGraphicFramePr>
          <p:cNvPr id="4" name="Marcador de contenido 3"/>
          <p:cNvGraphicFramePr>
            <a:graphicFrameLocks noGrp="1"/>
          </p:cNvGraphicFramePr>
          <p:nvPr>
            <p:ph idx="1"/>
            <p:extLst/>
          </p:nvPr>
        </p:nvGraphicFramePr>
        <p:xfrm>
          <a:off x="1103313" y="2052638"/>
          <a:ext cx="8947149" cy="1854200"/>
        </p:xfrm>
        <a:graphic>
          <a:graphicData uri="http://schemas.openxmlformats.org/drawingml/2006/table">
            <a:tbl>
              <a:tblPr firstRow="1" bandRow="1">
                <a:tableStyleId>{5C22544A-7EE6-4342-B048-85BDC9FD1C3A}</a:tableStyleId>
              </a:tblPr>
              <a:tblGrid>
                <a:gridCol w="2982383"/>
                <a:gridCol w="2982383"/>
                <a:gridCol w="2982383"/>
              </a:tblGrid>
              <a:tr h="370840">
                <a:tc>
                  <a:txBody>
                    <a:bodyPr/>
                    <a:lstStyle/>
                    <a:p>
                      <a:r>
                        <a:rPr lang="es-MX" dirty="0" smtClean="0"/>
                        <a:t>Dimensión</a:t>
                      </a:r>
                      <a:endParaRPr lang="es-MX" dirty="0"/>
                    </a:p>
                  </a:txBody>
                  <a:tcPr/>
                </a:tc>
                <a:tc>
                  <a:txBody>
                    <a:bodyPr/>
                    <a:lstStyle/>
                    <a:p>
                      <a:r>
                        <a:rPr lang="es-MX" dirty="0" smtClean="0"/>
                        <a:t>Unidades</a:t>
                      </a:r>
                      <a:r>
                        <a:rPr lang="es-MX" baseline="0" dirty="0" smtClean="0"/>
                        <a:t> del SI</a:t>
                      </a:r>
                      <a:endParaRPr lang="es-MX" dirty="0"/>
                    </a:p>
                  </a:txBody>
                  <a:tcPr/>
                </a:tc>
                <a:tc>
                  <a:txBody>
                    <a:bodyPr/>
                    <a:lstStyle/>
                    <a:p>
                      <a:r>
                        <a:rPr lang="es-MX" dirty="0" smtClean="0"/>
                        <a:t>Sistema</a:t>
                      </a:r>
                      <a:r>
                        <a:rPr lang="es-MX" baseline="0" dirty="0" smtClean="0"/>
                        <a:t> Inglés</a:t>
                      </a:r>
                      <a:endParaRPr lang="es-MX" dirty="0"/>
                    </a:p>
                  </a:txBody>
                  <a:tcPr/>
                </a:tc>
              </a:tr>
              <a:tr h="370840">
                <a:tc>
                  <a:txBody>
                    <a:bodyPr/>
                    <a:lstStyle/>
                    <a:p>
                      <a:r>
                        <a:rPr lang="es-MX" dirty="0" smtClean="0"/>
                        <a:t>Masa</a:t>
                      </a:r>
                      <a:endParaRPr lang="es-MX" dirty="0"/>
                    </a:p>
                  </a:txBody>
                  <a:tcPr/>
                </a:tc>
                <a:tc>
                  <a:txBody>
                    <a:bodyPr/>
                    <a:lstStyle/>
                    <a:p>
                      <a:r>
                        <a:rPr lang="es-MX" dirty="0" smtClean="0"/>
                        <a:t>Kilogramo</a:t>
                      </a:r>
                      <a:endParaRPr lang="es-MX" dirty="0"/>
                    </a:p>
                  </a:txBody>
                  <a:tcPr/>
                </a:tc>
                <a:tc>
                  <a:txBody>
                    <a:bodyPr/>
                    <a:lstStyle/>
                    <a:p>
                      <a:r>
                        <a:rPr lang="es-MX" dirty="0" err="1" smtClean="0"/>
                        <a:t>Slug</a:t>
                      </a:r>
                      <a:endParaRPr lang="es-MX" dirty="0"/>
                    </a:p>
                  </a:txBody>
                  <a:tcPr/>
                </a:tc>
              </a:tr>
              <a:tr h="370840">
                <a:tc>
                  <a:txBody>
                    <a:bodyPr/>
                    <a:lstStyle/>
                    <a:p>
                      <a:r>
                        <a:rPr lang="es-MX" dirty="0" smtClean="0"/>
                        <a:t>Tiempo</a:t>
                      </a:r>
                      <a:endParaRPr lang="es-MX" dirty="0"/>
                    </a:p>
                  </a:txBody>
                  <a:tcPr/>
                </a:tc>
                <a:tc>
                  <a:txBody>
                    <a:bodyPr/>
                    <a:lstStyle/>
                    <a:p>
                      <a:r>
                        <a:rPr lang="es-MX" dirty="0" smtClean="0"/>
                        <a:t>Segundo</a:t>
                      </a:r>
                      <a:endParaRPr lang="es-MX" dirty="0"/>
                    </a:p>
                  </a:txBody>
                  <a:tcPr/>
                </a:tc>
                <a:tc>
                  <a:txBody>
                    <a:bodyPr/>
                    <a:lstStyle/>
                    <a:p>
                      <a:r>
                        <a:rPr lang="es-MX" dirty="0" smtClean="0"/>
                        <a:t>segundo</a:t>
                      </a:r>
                      <a:endParaRPr lang="es-MX" dirty="0"/>
                    </a:p>
                  </a:txBody>
                  <a:tcPr/>
                </a:tc>
              </a:tr>
              <a:tr h="370840">
                <a:tc>
                  <a:txBody>
                    <a:bodyPr/>
                    <a:lstStyle/>
                    <a:p>
                      <a:r>
                        <a:rPr lang="es-MX" dirty="0" smtClean="0"/>
                        <a:t>Longitud</a:t>
                      </a:r>
                      <a:endParaRPr lang="es-MX" dirty="0"/>
                    </a:p>
                  </a:txBody>
                  <a:tcPr/>
                </a:tc>
                <a:tc>
                  <a:txBody>
                    <a:bodyPr/>
                    <a:lstStyle/>
                    <a:p>
                      <a:r>
                        <a:rPr lang="es-MX" dirty="0" smtClean="0"/>
                        <a:t>metro</a:t>
                      </a:r>
                      <a:endParaRPr lang="es-MX" dirty="0"/>
                    </a:p>
                  </a:txBody>
                  <a:tcPr/>
                </a:tc>
                <a:tc>
                  <a:txBody>
                    <a:bodyPr/>
                    <a:lstStyle/>
                    <a:p>
                      <a:r>
                        <a:rPr lang="es-MX" dirty="0" smtClean="0"/>
                        <a:t>Pie</a:t>
                      </a:r>
                      <a:endParaRPr lang="es-MX" dirty="0"/>
                    </a:p>
                  </a:txBody>
                  <a:tcPr/>
                </a:tc>
              </a:tr>
              <a:tr h="370840">
                <a:tc>
                  <a:txBody>
                    <a:bodyPr/>
                    <a:lstStyle/>
                    <a:p>
                      <a:r>
                        <a:rPr lang="es-MX" dirty="0" smtClean="0"/>
                        <a:t>Fuerza</a:t>
                      </a:r>
                      <a:endParaRPr lang="es-MX" dirty="0"/>
                    </a:p>
                  </a:txBody>
                  <a:tcPr/>
                </a:tc>
                <a:tc>
                  <a:txBody>
                    <a:bodyPr/>
                    <a:lstStyle/>
                    <a:p>
                      <a:r>
                        <a:rPr lang="es-MX" dirty="0" smtClean="0"/>
                        <a:t>Newton</a:t>
                      </a:r>
                      <a:endParaRPr lang="es-MX" dirty="0"/>
                    </a:p>
                  </a:txBody>
                  <a:tcPr/>
                </a:tc>
                <a:tc>
                  <a:txBody>
                    <a:bodyPr/>
                    <a:lstStyle/>
                    <a:p>
                      <a:r>
                        <a:rPr lang="es-MX" dirty="0" smtClean="0"/>
                        <a:t>Libra</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758597" y="4088946"/>
            <a:ext cx="3076575" cy="1314450"/>
          </a:xfrm>
          <a:prstGeom prst="rect">
            <a:avLst/>
          </a:prstGeom>
        </p:spPr>
      </p:pic>
      <p:pic>
        <p:nvPicPr>
          <p:cNvPr id="6" name="Imagen 5"/>
          <p:cNvPicPr>
            <a:picLocks noChangeAspect="1"/>
          </p:cNvPicPr>
          <p:nvPr/>
        </p:nvPicPr>
        <p:blipFill>
          <a:blip r:embed="rId3"/>
          <a:stretch>
            <a:fillRect/>
          </a:stretch>
        </p:blipFill>
        <p:spPr>
          <a:xfrm>
            <a:off x="7711847" y="4088946"/>
            <a:ext cx="3190875" cy="1428750"/>
          </a:xfrm>
          <a:prstGeom prst="rect">
            <a:avLst/>
          </a:prstGeom>
        </p:spPr>
      </p:pic>
    </p:spTree>
    <p:extLst>
      <p:ext uri="{BB962C8B-B14F-4D97-AF65-F5344CB8AC3E}">
        <p14:creationId xmlns:p14="http://schemas.microsoft.com/office/powerpoint/2010/main" val="290290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Homogeneidad dimensional</a:t>
            </a:r>
            <a:endParaRPr lang="es-MX" dirty="0"/>
          </a:p>
        </p:txBody>
      </p:sp>
      <p:sp>
        <p:nvSpPr>
          <p:cNvPr id="3" name="Marcador de contenido 2"/>
          <p:cNvSpPr>
            <a:spLocks noGrp="1"/>
          </p:cNvSpPr>
          <p:nvPr>
            <p:ph idx="1"/>
          </p:nvPr>
        </p:nvSpPr>
        <p:spPr/>
        <p:txBody>
          <a:bodyPr/>
          <a:lstStyle/>
          <a:p>
            <a:r>
              <a:rPr lang="es-MX" dirty="0" smtClean="0"/>
              <a:t>Es importante que los resultados de los cálculos hechos sean correctos en unidades. Si las unidades en una ecuación son no consistentes, las respuesta tendrán un valor numérico erróneo.</a:t>
            </a:r>
            <a:endParaRPr lang="es-MX" dirty="0"/>
          </a:p>
        </p:txBody>
      </p:sp>
      <p:graphicFrame>
        <p:nvGraphicFramePr>
          <p:cNvPr id="4" name="Tabla 3"/>
          <p:cNvGraphicFramePr>
            <a:graphicFrameLocks noGrp="1"/>
          </p:cNvGraphicFramePr>
          <p:nvPr>
            <p:extLst/>
          </p:nvPr>
        </p:nvGraphicFramePr>
        <p:xfrm>
          <a:off x="1103312" y="3172822"/>
          <a:ext cx="8661174" cy="3505200"/>
        </p:xfrm>
        <a:graphic>
          <a:graphicData uri="http://schemas.openxmlformats.org/drawingml/2006/table">
            <a:tbl>
              <a:tblPr firstRow="1" bandRow="1">
                <a:tableStyleId>{5C22544A-7EE6-4342-B048-85BDC9FD1C3A}</a:tableStyleId>
              </a:tblPr>
              <a:tblGrid>
                <a:gridCol w="2887058"/>
                <a:gridCol w="2887058"/>
                <a:gridCol w="2887058"/>
              </a:tblGrid>
              <a:tr h="370840">
                <a:tc>
                  <a:txBody>
                    <a:bodyPr/>
                    <a:lstStyle/>
                    <a:p>
                      <a:r>
                        <a:rPr lang="es-MX" dirty="0" smtClean="0"/>
                        <a:t>Cantidad</a:t>
                      </a:r>
                      <a:endParaRPr lang="es-MX" dirty="0"/>
                    </a:p>
                  </a:txBody>
                  <a:tcPr/>
                </a:tc>
                <a:tc>
                  <a:txBody>
                    <a:bodyPr/>
                    <a:lstStyle/>
                    <a:p>
                      <a:r>
                        <a:rPr lang="es-MX" dirty="0" smtClean="0"/>
                        <a:t>Unidades</a:t>
                      </a:r>
                      <a:r>
                        <a:rPr lang="es-MX" baseline="0" dirty="0" smtClean="0"/>
                        <a:t> del SI</a:t>
                      </a:r>
                      <a:endParaRPr lang="es-MX" dirty="0"/>
                    </a:p>
                  </a:txBody>
                  <a:tcPr/>
                </a:tc>
                <a:tc>
                  <a:txBody>
                    <a:bodyPr/>
                    <a:lstStyle/>
                    <a:p>
                      <a:r>
                        <a:rPr lang="es-MX" dirty="0" smtClean="0"/>
                        <a:t>Unidades fundamentales</a:t>
                      </a:r>
                      <a:endParaRPr lang="es-MX" dirty="0"/>
                    </a:p>
                  </a:txBody>
                  <a:tcPr/>
                </a:tc>
              </a:tr>
              <a:tr h="370840">
                <a:tc>
                  <a:txBody>
                    <a:bodyPr/>
                    <a:lstStyle/>
                    <a:p>
                      <a:r>
                        <a:rPr lang="es-MX" dirty="0" smtClean="0"/>
                        <a:t>Longitud</a:t>
                      </a:r>
                      <a:endParaRPr lang="es-MX" dirty="0"/>
                    </a:p>
                  </a:txBody>
                  <a:tcPr/>
                </a:tc>
                <a:tc>
                  <a:txBody>
                    <a:bodyPr/>
                    <a:lstStyle/>
                    <a:p>
                      <a:r>
                        <a:rPr lang="es-MX" dirty="0" smtClean="0"/>
                        <a:t>Metro (m)</a:t>
                      </a:r>
                      <a:endParaRPr lang="es-MX" dirty="0"/>
                    </a:p>
                  </a:txBody>
                  <a:tcPr/>
                </a:tc>
                <a:tc>
                  <a:txBody>
                    <a:bodyPr/>
                    <a:lstStyle/>
                    <a:p>
                      <a:r>
                        <a:rPr lang="es-MX" dirty="0" smtClean="0"/>
                        <a:t>m</a:t>
                      </a:r>
                      <a:endParaRPr lang="es-MX" dirty="0"/>
                    </a:p>
                  </a:txBody>
                  <a:tcPr/>
                </a:tc>
              </a:tr>
              <a:tr h="370840">
                <a:tc>
                  <a:txBody>
                    <a:bodyPr/>
                    <a:lstStyle/>
                    <a:p>
                      <a:r>
                        <a:rPr lang="es-MX" dirty="0" smtClean="0"/>
                        <a:t>tiempo</a:t>
                      </a:r>
                      <a:endParaRPr lang="es-MX" dirty="0"/>
                    </a:p>
                  </a:txBody>
                  <a:tcPr/>
                </a:tc>
                <a:tc>
                  <a:txBody>
                    <a:bodyPr/>
                    <a:lstStyle/>
                    <a:p>
                      <a:r>
                        <a:rPr lang="es-MX" dirty="0" smtClean="0"/>
                        <a:t>Segundo (s)</a:t>
                      </a:r>
                      <a:endParaRPr lang="es-MX" dirty="0"/>
                    </a:p>
                  </a:txBody>
                  <a:tcPr/>
                </a:tc>
                <a:tc>
                  <a:txBody>
                    <a:bodyPr/>
                    <a:lstStyle/>
                    <a:p>
                      <a:r>
                        <a:rPr lang="es-MX" dirty="0" smtClean="0"/>
                        <a:t>s</a:t>
                      </a:r>
                      <a:endParaRPr lang="es-MX" dirty="0"/>
                    </a:p>
                  </a:txBody>
                  <a:tcPr/>
                </a:tc>
              </a:tr>
              <a:tr h="370840">
                <a:tc>
                  <a:txBody>
                    <a:bodyPr/>
                    <a:lstStyle/>
                    <a:p>
                      <a:r>
                        <a:rPr lang="es-MX" dirty="0" smtClean="0"/>
                        <a:t>masa</a:t>
                      </a:r>
                      <a:endParaRPr lang="es-MX" dirty="0"/>
                    </a:p>
                  </a:txBody>
                  <a:tcPr/>
                </a:tc>
                <a:tc>
                  <a:txBody>
                    <a:bodyPr/>
                    <a:lstStyle/>
                    <a:p>
                      <a:r>
                        <a:rPr lang="es-MX" dirty="0" smtClean="0"/>
                        <a:t>Kilogramo (kg)</a:t>
                      </a:r>
                      <a:endParaRPr lang="es-MX" dirty="0"/>
                    </a:p>
                  </a:txBody>
                  <a:tcPr/>
                </a:tc>
                <a:tc>
                  <a:txBody>
                    <a:bodyPr/>
                    <a:lstStyle/>
                    <a:p>
                      <a:r>
                        <a:rPr lang="es-MX" dirty="0" smtClean="0"/>
                        <a:t>kg</a:t>
                      </a:r>
                      <a:endParaRPr lang="es-MX" dirty="0"/>
                    </a:p>
                  </a:txBody>
                  <a:tcPr/>
                </a:tc>
              </a:tr>
              <a:tr h="370840">
                <a:tc>
                  <a:txBody>
                    <a:bodyPr/>
                    <a:lstStyle/>
                    <a:p>
                      <a:r>
                        <a:rPr lang="es-MX" dirty="0" smtClean="0"/>
                        <a:t>Fuerza</a:t>
                      </a:r>
                      <a:endParaRPr lang="es-MX" dirty="0"/>
                    </a:p>
                  </a:txBody>
                  <a:tcPr/>
                </a:tc>
                <a:tc>
                  <a:txBody>
                    <a:bodyPr/>
                    <a:lstStyle/>
                    <a:p>
                      <a:r>
                        <a:rPr lang="es-MX" dirty="0" smtClean="0"/>
                        <a:t>Newton (N)</a:t>
                      </a:r>
                      <a:endParaRPr lang="es-MX" dirty="0"/>
                    </a:p>
                  </a:txBody>
                  <a:tcPr/>
                </a:tc>
                <a:tc>
                  <a:txBody>
                    <a:bodyPr/>
                    <a:lstStyle/>
                    <a:p>
                      <a:r>
                        <a:rPr lang="es-MX" dirty="0" smtClean="0"/>
                        <a:t>kg m/s</a:t>
                      </a:r>
                      <a:r>
                        <a:rPr lang="es-MX" baseline="30000" dirty="0" smtClean="0"/>
                        <a:t>2</a:t>
                      </a:r>
                      <a:endParaRPr lang="es-MX" dirty="0"/>
                    </a:p>
                  </a:txBody>
                  <a:tcPr/>
                </a:tc>
              </a:tr>
              <a:tr h="370840">
                <a:tc>
                  <a:txBody>
                    <a:bodyPr/>
                    <a:lstStyle/>
                    <a:p>
                      <a:r>
                        <a:rPr lang="es-MX" dirty="0" smtClean="0"/>
                        <a:t>Presión</a:t>
                      </a:r>
                      <a:endParaRPr lang="es-MX" dirty="0"/>
                    </a:p>
                  </a:txBody>
                  <a:tcPr/>
                </a:tc>
                <a:tc>
                  <a:txBody>
                    <a:bodyPr/>
                    <a:lstStyle/>
                    <a:p>
                      <a:r>
                        <a:rPr lang="es-MX" dirty="0" smtClean="0"/>
                        <a:t>Pascal (</a:t>
                      </a:r>
                      <a:r>
                        <a:rPr lang="es-MX" dirty="0" err="1" smtClean="0"/>
                        <a:t>Pa</a:t>
                      </a:r>
                      <a:r>
                        <a:rPr lang="es-MX" dirty="0" smtClean="0"/>
                        <a:t>)</a:t>
                      </a:r>
                      <a:endParaRPr lang="es-MX" dirty="0"/>
                    </a:p>
                  </a:txBody>
                  <a:tcPr/>
                </a:tc>
                <a:tc>
                  <a:txBody>
                    <a:bodyPr/>
                    <a:lstStyle/>
                    <a:p>
                      <a:r>
                        <a:rPr lang="es-MX" dirty="0" smtClean="0"/>
                        <a:t>kg/</a:t>
                      </a:r>
                      <a:r>
                        <a:rPr lang="es-MX" baseline="0" dirty="0" smtClean="0"/>
                        <a:t> m s</a:t>
                      </a:r>
                      <a:r>
                        <a:rPr lang="es-MX" baseline="30000" dirty="0" smtClean="0"/>
                        <a:t>2</a:t>
                      </a:r>
                      <a:endParaRPr lang="es-MX" dirty="0"/>
                    </a:p>
                  </a:txBody>
                  <a:tcPr/>
                </a:tc>
              </a:tr>
              <a:tr h="370840">
                <a:tc>
                  <a:txBody>
                    <a:bodyPr/>
                    <a:lstStyle/>
                    <a:p>
                      <a:r>
                        <a:rPr lang="es-MX" dirty="0" smtClean="0"/>
                        <a:t>Energía</a:t>
                      </a:r>
                      <a:endParaRPr lang="es-MX" dirty="0"/>
                    </a:p>
                  </a:txBody>
                  <a:tcPr/>
                </a:tc>
                <a:tc>
                  <a:txBody>
                    <a:bodyPr/>
                    <a:lstStyle/>
                    <a:p>
                      <a:r>
                        <a:rPr lang="es-MX" dirty="0" smtClean="0"/>
                        <a:t>Joule (J)</a:t>
                      </a:r>
                      <a:endParaRPr lang="es-MX" dirty="0"/>
                    </a:p>
                  </a:txBody>
                  <a:tcPr/>
                </a:tc>
                <a:tc>
                  <a:txBody>
                    <a:bodyPr/>
                    <a:lstStyle/>
                    <a:p>
                      <a:r>
                        <a:rPr lang="es-MX" dirty="0" smtClean="0"/>
                        <a:t>kg</a:t>
                      </a:r>
                      <a:r>
                        <a:rPr lang="es-MX" baseline="0" dirty="0" smtClean="0"/>
                        <a:t> m</a:t>
                      </a:r>
                      <a:r>
                        <a:rPr lang="es-MX" baseline="30000" dirty="0" smtClean="0"/>
                        <a:t>2</a:t>
                      </a:r>
                      <a:r>
                        <a:rPr lang="es-MX" baseline="0" dirty="0" smtClean="0"/>
                        <a:t>/s</a:t>
                      </a:r>
                      <a:r>
                        <a:rPr lang="es-MX" baseline="30000" dirty="0" smtClean="0"/>
                        <a:t>2</a:t>
                      </a:r>
                      <a:endParaRPr lang="es-MX" dirty="0"/>
                    </a:p>
                  </a:txBody>
                  <a:tcPr/>
                </a:tc>
              </a:tr>
              <a:tr h="370840">
                <a:tc>
                  <a:txBody>
                    <a:bodyPr/>
                    <a:lstStyle/>
                    <a:p>
                      <a:r>
                        <a:rPr lang="es-MX" dirty="0" smtClean="0"/>
                        <a:t>Potencia</a:t>
                      </a:r>
                      <a:endParaRPr lang="es-MX" dirty="0"/>
                    </a:p>
                  </a:txBody>
                  <a:tcPr/>
                </a:tc>
                <a:tc>
                  <a:txBody>
                    <a:bodyPr/>
                    <a:lstStyle/>
                    <a:p>
                      <a:r>
                        <a:rPr lang="es-MX" dirty="0" smtClean="0"/>
                        <a:t>Watt</a:t>
                      </a:r>
                      <a:endParaRPr lang="es-MX"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J/s, kg</a:t>
                      </a:r>
                      <a:r>
                        <a:rPr lang="es-MX" baseline="0" dirty="0" smtClean="0"/>
                        <a:t> m</a:t>
                      </a:r>
                      <a:r>
                        <a:rPr lang="es-MX" baseline="30000" dirty="0" smtClean="0"/>
                        <a:t>2</a:t>
                      </a:r>
                      <a:r>
                        <a:rPr lang="es-MX" baseline="0" dirty="0" smtClean="0"/>
                        <a:t>/s</a:t>
                      </a:r>
                      <a:r>
                        <a:rPr lang="es-MX" baseline="30000" dirty="0" smtClean="0"/>
                        <a:t>3</a:t>
                      </a:r>
                      <a:endParaRPr lang="es-MX" dirty="0" smtClean="0"/>
                    </a:p>
                    <a:p>
                      <a:endParaRPr lang="es-MX" dirty="0"/>
                    </a:p>
                  </a:txBody>
                  <a:tcPr/>
                </a:tc>
              </a:tr>
            </a:tbl>
          </a:graphicData>
        </a:graphic>
      </p:graphicFrame>
    </p:spTree>
    <p:extLst>
      <p:ext uri="{BB962C8B-B14F-4D97-AF65-F5344CB8AC3E}">
        <p14:creationId xmlns:p14="http://schemas.microsoft.com/office/powerpoint/2010/main" val="172203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Unidades comunes en EUA</a:t>
            </a:r>
            <a:endParaRPr lang="es-MX" dirty="0"/>
          </a:p>
        </p:txBody>
      </p:sp>
      <p:graphicFrame>
        <p:nvGraphicFramePr>
          <p:cNvPr id="5" name="Marcador de contenido 4"/>
          <p:cNvGraphicFramePr>
            <a:graphicFrameLocks noGrp="1"/>
          </p:cNvGraphicFramePr>
          <p:nvPr>
            <p:ph idx="1"/>
            <p:extLst/>
          </p:nvPr>
        </p:nvGraphicFramePr>
        <p:xfrm>
          <a:off x="1103313" y="2052638"/>
          <a:ext cx="8947149" cy="2595880"/>
        </p:xfrm>
        <a:graphic>
          <a:graphicData uri="http://schemas.openxmlformats.org/drawingml/2006/table">
            <a:tbl>
              <a:tblPr firstRow="1" bandRow="1">
                <a:tableStyleId>{5C22544A-7EE6-4342-B048-85BDC9FD1C3A}</a:tableStyleId>
              </a:tblPr>
              <a:tblGrid>
                <a:gridCol w="2982383"/>
                <a:gridCol w="2982383"/>
                <a:gridCol w="2982383"/>
              </a:tblGrid>
              <a:tr h="370840">
                <a:tc>
                  <a:txBody>
                    <a:bodyPr/>
                    <a:lstStyle/>
                    <a:p>
                      <a:r>
                        <a:rPr lang="es-MX" dirty="0" smtClean="0"/>
                        <a:t>Cantidad</a:t>
                      </a:r>
                      <a:endParaRPr lang="es-MX" dirty="0"/>
                    </a:p>
                  </a:txBody>
                  <a:tcPr/>
                </a:tc>
                <a:tc>
                  <a:txBody>
                    <a:bodyPr/>
                    <a:lstStyle/>
                    <a:p>
                      <a:r>
                        <a:rPr lang="es-MX" dirty="0" smtClean="0"/>
                        <a:t>Unidades</a:t>
                      </a:r>
                      <a:endParaRPr lang="es-MX" dirty="0"/>
                    </a:p>
                  </a:txBody>
                  <a:tcPr/>
                </a:tc>
                <a:tc>
                  <a:txBody>
                    <a:bodyPr/>
                    <a:lstStyle/>
                    <a:p>
                      <a:r>
                        <a:rPr lang="es-MX" dirty="0" smtClean="0"/>
                        <a:t>Unidades básicas</a:t>
                      </a:r>
                      <a:endParaRPr lang="es-MX" dirty="0"/>
                    </a:p>
                  </a:txBody>
                  <a:tcPr/>
                </a:tc>
              </a:tr>
              <a:tr h="370840">
                <a:tc>
                  <a:txBody>
                    <a:bodyPr/>
                    <a:lstStyle/>
                    <a:p>
                      <a:r>
                        <a:rPr lang="es-MX" dirty="0" smtClean="0"/>
                        <a:t>Longitud</a:t>
                      </a:r>
                      <a:endParaRPr lang="es-MX" dirty="0"/>
                    </a:p>
                  </a:txBody>
                  <a:tcPr/>
                </a:tc>
                <a:tc>
                  <a:txBody>
                    <a:bodyPr/>
                    <a:lstStyle/>
                    <a:p>
                      <a:r>
                        <a:rPr lang="es-MX" dirty="0" smtClean="0"/>
                        <a:t>Pie (ft)</a:t>
                      </a:r>
                      <a:endParaRPr lang="es-MX" dirty="0"/>
                    </a:p>
                  </a:txBody>
                  <a:tcPr/>
                </a:tc>
                <a:tc>
                  <a:txBody>
                    <a:bodyPr/>
                    <a:lstStyle/>
                    <a:p>
                      <a:endParaRPr lang="es-MX"/>
                    </a:p>
                  </a:txBody>
                  <a:tcPr/>
                </a:tc>
              </a:tr>
              <a:tr h="370840">
                <a:tc>
                  <a:txBody>
                    <a:bodyPr/>
                    <a:lstStyle/>
                    <a:p>
                      <a:r>
                        <a:rPr lang="es-MX" dirty="0" smtClean="0"/>
                        <a:t>tiempo</a:t>
                      </a:r>
                      <a:endParaRPr lang="es-MX" dirty="0"/>
                    </a:p>
                  </a:txBody>
                  <a:tcPr/>
                </a:tc>
                <a:tc>
                  <a:txBody>
                    <a:bodyPr/>
                    <a:lstStyle/>
                    <a:p>
                      <a:r>
                        <a:rPr lang="es-MX" dirty="0" smtClean="0"/>
                        <a:t>Segundo (s)</a:t>
                      </a:r>
                      <a:endParaRPr lang="es-MX" dirty="0"/>
                    </a:p>
                  </a:txBody>
                  <a:tcPr/>
                </a:tc>
                <a:tc>
                  <a:txBody>
                    <a:bodyPr/>
                    <a:lstStyle/>
                    <a:p>
                      <a:endParaRPr lang="es-MX" dirty="0"/>
                    </a:p>
                  </a:txBody>
                  <a:tcPr/>
                </a:tc>
              </a:tr>
              <a:tr h="370840">
                <a:tc>
                  <a:txBody>
                    <a:bodyPr/>
                    <a:lstStyle/>
                    <a:p>
                      <a:r>
                        <a:rPr lang="es-MX" dirty="0" smtClean="0"/>
                        <a:t>Masa</a:t>
                      </a:r>
                      <a:endParaRPr lang="es-MX" dirty="0"/>
                    </a:p>
                  </a:txBody>
                  <a:tcPr/>
                </a:tc>
                <a:tc>
                  <a:txBody>
                    <a:bodyPr/>
                    <a:lstStyle/>
                    <a:p>
                      <a:r>
                        <a:rPr lang="es-MX" dirty="0" err="1" smtClean="0"/>
                        <a:t>slug</a:t>
                      </a:r>
                      <a:endParaRPr lang="es-MX" dirty="0"/>
                    </a:p>
                  </a:txBody>
                  <a:tcPr/>
                </a:tc>
                <a:tc>
                  <a:txBody>
                    <a:bodyPr/>
                    <a:lstStyle/>
                    <a:p>
                      <a:r>
                        <a:rPr lang="es-MX" dirty="0" smtClean="0"/>
                        <a:t>lb s</a:t>
                      </a:r>
                      <a:r>
                        <a:rPr lang="es-MX" baseline="30000" dirty="0" smtClean="0"/>
                        <a:t>2</a:t>
                      </a:r>
                      <a:r>
                        <a:rPr lang="es-MX" baseline="0" dirty="0" smtClean="0"/>
                        <a:t>/ft</a:t>
                      </a:r>
                      <a:endParaRPr lang="es-MX" dirty="0"/>
                    </a:p>
                  </a:txBody>
                  <a:tcPr/>
                </a:tc>
              </a:tr>
              <a:tr h="370840">
                <a:tc>
                  <a:txBody>
                    <a:bodyPr/>
                    <a:lstStyle/>
                    <a:p>
                      <a:r>
                        <a:rPr lang="es-MX" dirty="0" smtClean="0"/>
                        <a:t>Fuerza</a:t>
                      </a:r>
                      <a:endParaRPr lang="es-MX" dirty="0"/>
                    </a:p>
                  </a:txBody>
                  <a:tcPr/>
                </a:tc>
                <a:tc>
                  <a:txBody>
                    <a:bodyPr/>
                    <a:lstStyle/>
                    <a:p>
                      <a:r>
                        <a:rPr lang="es-MX" dirty="0" smtClean="0"/>
                        <a:t>Libra (lb)</a:t>
                      </a:r>
                      <a:endParaRPr lang="es-MX" dirty="0"/>
                    </a:p>
                  </a:txBody>
                  <a:tcPr/>
                </a:tc>
                <a:tc>
                  <a:txBody>
                    <a:bodyPr/>
                    <a:lstStyle/>
                    <a:p>
                      <a:endParaRPr lang="es-MX"/>
                    </a:p>
                  </a:txBody>
                  <a:tcPr/>
                </a:tc>
              </a:tr>
              <a:tr h="370840">
                <a:tc>
                  <a:txBody>
                    <a:bodyPr/>
                    <a:lstStyle/>
                    <a:p>
                      <a:r>
                        <a:rPr lang="es-MX" dirty="0" smtClean="0"/>
                        <a:t>Presión</a:t>
                      </a:r>
                      <a:endParaRPr lang="es-MX" dirty="0"/>
                    </a:p>
                  </a:txBody>
                  <a:tcPr/>
                </a:tc>
                <a:tc>
                  <a:txBody>
                    <a:bodyPr/>
                    <a:lstStyle/>
                    <a:p>
                      <a:r>
                        <a:rPr lang="es-MX" dirty="0" smtClean="0"/>
                        <a:t>psi</a:t>
                      </a:r>
                      <a:endParaRPr lang="es-MX" dirty="0"/>
                    </a:p>
                  </a:txBody>
                  <a:tcPr/>
                </a:tc>
                <a:tc>
                  <a:txBody>
                    <a:bodyPr/>
                    <a:lstStyle/>
                    <a:p>
                      <a:r>
                        <a:rPr lang="es-MX" dirty="0" smtClean="0"/>
                        <a:t>lb/in</a:t>
                      </a:r>
                      <a:r>
                        <a:rPr lang="es-MX" baseline="30000" dirty="0" smtClean="0"/>
                        <a:t>2</a:t>
                      </a:r>
                      <a:endParaRPr lang="es-MX" dirty="0"/>
                    </a:p>
                  </a:txBody>
                  <a:tcPr/>
                </a:tc>
              </a:tr>
              <a:tr h="370840">
                <a:tc>
                  <a:txBody>
                    <a:bodyPr/>
                    <a:lstStyle/>
                    <a:p>
                      <a:r>
                        <a:rPr lang="es-MX" dirty="0" smtClean="0"/>
                        <a:t>Energía</a:t>
                      </a:r>
                      <a:endParaRPr lang="es-MX" dirty="0"/>
                    </a:p>
                  </a:txBody>
                  <a:tcPr/>
                </a:tc>
                <a:tc>
                  <a:txBody>
                    <a:bodyPr/>
                    <a:lstStyle/>
                    <a:p>
                      <a:endParaRPr lang="es-MX"/>
                    </a:p>
                  </a:txBody>
                  <a:tcPr/>
                </a:tc>
                <a:tc>
                  <a:txBody>
                    <a:bodyPr/>
                    <a:lstStyle/>
                    <a:p>
                      <a:r>
                        <a:rPr lang="es-MX" dirty="0" smtClean="0"/>
                        <a:t>lb/ft</a:t>
                      </a:r>
                      <a:endParaRPr lang="es-MX" dirty="0"/>
                    </a:p>
                  </a:txBody>
                  <a:tcPr/>
                </a:tc>
              </a:tr>
            </a:tbl>
          </a:graphicData>
        </a:graphic>
      </p:graphicFrame>
    </p:spTree>
    <p:extLst>
      <p:ext uri="{BB962C8B-B14F-4D97-AF65-F5344CB8AC3E}">
        <p14:creationId xmlns:p14="http://schemas.microsoft.com/office/powerpoint/2010/main" val="43993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a:t>
            </a:r>
            <a:endParaRPr lang="es-MX" dirty="0"/>
          </a:p>
        </p:txBody>
      </p:sp>
      <p:sp>
        <p:nvSpPr>
          <p:cNvPr id="3" name="Marcador de contenido 2"/>
          <p:cNvSpPr>
            <a:spLocks noGrp="1"/>
          </p:cNvSpPr>
          <p:nvPr>
            <p:ph idx="1"/>
          </p:nvPr>
        </p:nvSpPr>
        <p:spPr/>
        <p:txBody>
          <a:bodyPr/>
          <a:lstStyle/>
          <a:p>
            <a:pPr marL="457200" indent="-457200">
              <a:buAutoNum type="arabicPeriod"/>
            </a:pPr>
            <a:r>
              <a:rPr lang="es-MX" dirty="0" smtClean="0"/>
              <a:t>Imagine que viaja en un automóvil a una velocidad constante de 80 km/h ¿cuántos  segundos toma viajar 1,5 km?</a:t>
            </a:r>
          </a:p>
          <a:p>
            <a:pPr marL="457200" indent="-457200">
              <a:buAutoNum type="arabicPeriod"/>
            </a:pPr>
            <a:r>
              <a:rPr lang="es-MX" dirty="0" smtClean="0"/>
              <a:t>Una escuela paga $0.90/</a:t>
            </a:r>
            <a:r>
              <a:rPr lang="es-MX" dirty="0" err="1" smtClean="0"/>
              <a:t>kWh</a:t>
            </a:r>
            <a:r>
              <a:rPr lang="es-MX" dirty="0" smtClean="0"/>
              <a:t> por la potencia eléctrica. Para reducir su factura por electricidad, la escuela instala una turbina de viento, con una potencia nominal de 30 kW: Si la turbina opera 2200 h por año a la potencia nominal, determine la cantidad de potencia eléctrica que genera la turbina de viento y el dinero que ahorra la escuela por año.</a:t>
            </a:r>
          </a:p>
          <a:p>
            <a:pPr marL="457200" indent="-457200">
              <a:buAutoNum type="arabicPeriod"/>
            </a:pPr>
            <a:r>
              <a:rPr lang="es-MX" dirty="0" smtClean="0"/>
              <a:t>Se llena un tanque con aceite cuya densidad es de 850 kg/m</a:t>
            </a:r>
            <a:r>
              <a:rPr lang="es-MX" baseline="30000" dirty="0" smtClean="0"/>
              <a:t>3</a:t>
            </a:r>
            <a:r>
              <a:rPr lang="es-MX" dirty="0" smtClean="0"/>
              <a:t>, si el volumen del tanque es de 2 m</a:t>
            </a:r>
            <a:r>
              <a:rPr lang="es-MX" baseline="30000" dirty="0" smtClean="0"/>
              <a:t>3</a:t>
            </a:r>
            <a:r>
              <a:rPr lang="es-MX" dirty="0" smtClean="0"/>
              <a:t>, determine la cantidad de masa m en el tanque.	</a:t>
            </a:r>
          </a:p>
          <a:p>
            <a:pPr marL="0" indent="0">
              <a:buNone/>
            </a:pPr>
            <a:endParaRPr lang="es-MX" dirty="0"/>
          </a:p>
        </p:txBody>
      </p:sp>
    </p:spTree>
    <p:extLst>
      <p:ext uri="{BB962C8B-B14F-4D97-AF65-F5344CB8AC3E}">
        <p14:creationId xmlns:p14="http://schemas.microsoft.com/office/powerpoint/2010/main" val="6244039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3312" y="522514"/>
            <a:ext cx="8946541" cy="5725885"/>
          </a:xfrm>
        </p:spPr>
        <p:txBody>
          <a:bodyPr/>
          <a:lstStyle/>
          <a:p>
            <a:pPr marL="0" indent="0">
              <a:buNone/>
            </a:pPr>
            <a:r>
              <a:rPr lang="es-MX" dirty="0" smtClean="0"/>
              <a:t>4. </a:t>
            </a:r>
            <a:r>
              <a:rPr lang="es-MX" dirty="0" smtClean="0">
                <a:latin typeface="Batang" panose="02030600000101010101" pitchFamily="18" charset="-127"/>
                <a:ea typeface="Batang" panose="02030600000101010101" pitchFamily="18" charset="-127"/>
              </a:rPr>
              <a:t>Un tanque de plástico de 4 kg, que tiene un volumen de 0.2 m</a:t>
            </a:r>
            <a:r>
              <a:rPr lang="es-MX" baseline="30000" dirty="0" smtClean="0">
                <a:latin typeface="Batang" panose="02030600000101010101" pitchFamily="18" charset="-127"/>
                <a:ea typeface="Batang" panose="02030600000101010101" pitchFamily="18" charset="-127"/>
              </a:rPr>
              <a:t>3</a:t>
            </a:r>
            <a:r>
              <a:rPr lang="es-MX" dirty="0" smtClean="0">
                <a:latin typeface="Batang" panose="02030600000101010101" pitchFamily="18" charset="-127"/>
                <a:ea typeface="Batang" panose="02030600000101010101" pitchFamily="18" charset="-127"/>
              </a:rPr>
              <a:t>, se llena con agua líquida. Suponga que la densidad del agua es de </a:t>
            </a:r>
            <a:r>
              <a:rPr lang="es-MX" dirty="0">
                <a:latin typeface="Batang" panose="02030600000101010101" pitchFamily="18" charset="-127"/>
                <a:ea typeface="Batang" panose="02030600000101010101" pitchFamily="18" charset="-127"/>
              </a:rPr>
              <a:t>1000 </a:t>
            </a:r>
            <a:r>
              <a:rPr lang="es-MX" dirty="0" smtClean="0">
                <a:latin typeface="Batang" panose="02030600000101010101" pitchFamily="18" charset="-127"/>
                <a:ea typeface="Batang" panose="02030600000101010101" pitchFamily="18" charset="-127"/>
              </a:rPr>
              <a:t>kg/m</a:t>
            </a:r>
            <a:r>
              <a:rPr lang="es-MX" baseline="30000" dirty="0" smtClean="0">
                <a:latin typeface="Batang" panose="02030600000101010101" pitchFamily="18" charset="-127"/>
                <a:ea typeface="Batang" panose="02030600000101010101" pitchFamily="18" charset="-127"/>
              </a:rPr>
              <a:t>3</a:t>
            </a:r>
            <a:r>
              <a:rPr lang="es-MX" dirty="0" smtClean="0">
                <a:latin typeface="Batang" panose="02030600000101010101" pitchFamily="18" charset="-127"/>
                <a:ea typeface="Batang" panose="02030600000101010101" pitchFamily="18" charset="-127"/>
              </a:rPr>
              <a:t>; determine el peso del sistema combinado.</a:t>
            </a:r>
          </a:p>
          <a:p>
            <a:pPr marL="0" indent="0">
              <a:buNone/>
            </a:pPr>
            <a:r>
              <a:rPr lang="es-MX" dirty="0" smtClean="0">
                <a:latin typeface="Batang" panose="02030600000101010101" pitchFamily="18" charset="-127"/>
                <a:ea typeface="Batang" panose="02030600000101010101" pitchFamily="18" charset="-127"/>
              </a:rPr>
              <a:t>5. Un contenedor de 2 l se llena con agua a 20 °C de una manguera de jardín en 2.85 s. usando conversiones de unidades. Calcule el flujo volumétrico, en litros por minuto. Y el flujo másico en kg/s.</a:t>
            </a:r>
          </a:p>
        </p:txBody>
      </p:sp>
    </p:spTree>
    <p:extLst>
      <p:ext uri="{BB962C8B-B14F-4D97-AF65-F5344CB8AC3E}">
        <p14:creationId xmlns:p14="http://schemas.microsoft.com/office/powerpoint/2010/main" val="758118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1. 3 Líquidos y gases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p:txBody>
          <a:bodyPr/>
          <a:lstStyle/>
          <a:p>
            <a:r>
              <a:rPr lang="es-MX" dirty="0" smtClean="0">
                <a:latin typeface="Batang" panose="02030600000101010101" pitchFamily="18" charset="-127"/>
                <a:ea typeface="Batang" panose="02030600000101010101" pitchFamily="18" charset="-127"/>
              </a:rPr>
              <a:t>En los sólidos las fuerzas de cohesión entre las moléculas son más pequeñas que en el caso de sólidos.</a:t>
            </a:r>
          </a:p>
          <a:p>
            <a:r>
              <a:rPr lang="es-MX" dirty="0" smtClean="0">
                <a:latin typeface="Batang" panose="02030600000101010101" pitchFamily="18" charset="-127"/>
                <a:ea typeface="Batang" panose="02030600000101010101" pitchFamily="18" charset="-127"/>
              </a:rPr>
              <a:t>Ambos son fluidos incompresibles.</a:t>
            </a:r>
          </a:p>
          <a:p>
            <a:r>
              <a:rPr lang="es-MX" dirty="0" smtClean="0">
                <a:latin typeface="Batang" panose="02030600000101010101" pitchFamily="18" charset="-127"/>
                <a:ea typeface="Batang" panose="02030600000101010101" pitchFamily="18" charset="-127"/>
              </a:rPr>
              <a:t>Tienen mayor energía cinética que los sólidos.</a:t>
            </a:r>
          </a:p>
          <a:p>
            <a:r>
              <a:rPr lang="es-MX" dirty="0" smtClean="0">
                <a:latin typeface="Batang" panose="02030600000101010101" pitchFamily="18" charset="-127"/>
                <a:ea typeface="Batang" panose="02030600000101010101" pitchFamily="18" charset="-127"/>
              </a:rPr>
              <a:t>No se pueden moldear.</a:t>
            </a:r>
          </a:p>
          <a:p>
            <a:r>
              <a:rPr lang="es-MX" dirty="0" smtClean="0">
                <a:latin typeface="Batang" panose="02030600000101010101" pitchFamily="18" charset="-127"/>
                <a:ea typeface="Batang" panose="02030600000101010101" pitchFamily="18" charset="-127"/>
              </a:rPr>
              <a:t>Los líquidos tienen volumen definido, los gases no.</a:t>
            </a:r>
          </a:p>
          <a:p>
            <a:r>
              <a:rPr lang="es-MX" dirty="0" smtClean="0">
                <a:latin typeface="Batang" panose="02030600000101010101" pitchFamily="18" charset="-127"/>
                <a:ea typeface="Batang" panose="02030600000101010101" pitchFamily="18" charset="-127"/>
              </a:rPr>
              <a:t>La viscosidad de los líquidos es mayor que la de los gases.</a:t>
            </a:r>
          </a:p>
          <a:p>
            <a:pPr marL="0" indent="0">
              <a:buNone/>
            </a:pPr>
            <a:endParaRPr lang="es-MX" dirty="0"/>
          </a:p>
        </p:txBody>
      </p:sp>
    </p:spTree>
    <p:extLst>
      <p:ext uri="{BB962C8B-B14F-4D97-AF65-F5344CB8AC3E}">
        <p14:creationId xmlns:p14="http://schemas.microsoft.com/office/powerpoint/2010/main" val="1243938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1.4 Escalas de temperatura</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p:txBody>
          <a:bodyPr/>
          <a:lstStyle/>
          <a:p>
            <a:r>
              <a:rPr lang="es-MX" b="1" dirty="0" smtClean="0">
                <a:latin typeface="Batang" panose="02030600000101010101" pitchFamily="18" charset="-127"/>
                <a:ea typeface="Batang" panose="02030600000101010101" pitchFamily="18" charset="-127"/>
              </a:rPr>
              <a:t>Temperatura</a:t>
            </a:r>
            <a:r>
              <a:rPr lang="es-MX" b="1" dirty="0">
                <a:latin typeface="Batang" panose="02030600000101010101" pitchFamily="18" charset="-127"/>
                <a:ea typeface="Batang" panose="02030600000101010101" pitchFamily="18" charset="-127"/>
              </a:rPr>
              <a:t>. </a:t>
            </a:r>
            <a:r>
              <a:rPr lang="es-MX" dirty="0" smtClean="0">
                <a:latin typeface="Batang" panose="02030600000101010101" pitchFamily="18" charset="-127"/>
                <a:ea typeface="Batang" panose="02030600000101010101" pitchFamily="18" charset="-127"/>
              </a:rPr>
              <a:t>Se </a:t>
            </a:r>
            <a:r>
              <a:rPr lang="es-MX" dirty="0">
                <a:latin typeface="Batang" panose="02030600000101010101" pitchFamily="18" charset="-127"/>
                <a:ea typeface="Batang" panose="02030600000101010101" pitchFamily="18" charset="-127"/>
              </a:rPr>
              <a:t>define como una magnitud escalar relacionada con la energía interna de un sistema termodinámico, definida por el principio cero de la termodinámica. Más específicamente, está relacionada directamente con la parte de la energía interna conocida como «energía cinética», que es la energía asociada a los movimientos de las partículas del sistema, sea en un sentido traslacional, rotacional, o en forma de vibraciones. A medida de que sea mayor la energía cinética de un sistema, se observa que éste se encuentra más </a:t>
            </a:r>
            <a:r>
              <a:rPr lang="es-MX" dirty="0" smtClean="0">
                <a:latin typeface="Batang" panose="02030600000101010101" pitchFamily="18" charset="-127"/>
                <a:ea typeface="Batang" panose="02030600000101010101" pitchFamily="18" charset="-127"/>
              </a:rPr>
              <a:t>«</a:t>
            </a:r>
          </a:p>
          <a:p>
            <a:r>
              <a:rPr lang="es-MX" dirty="0" smtClean="0">
                <a:latin typeface="Batang" panose="02030600000101010101" pitchFamily="18" charset="-127"/>
                <a:ea typeface="Batang" panose="02030600000101010101" pitchFamily="18" charset="-127"/>
              </a:rPr>
              <a:t>caliente</a:t>
            </a:r>
            <a:r>
              <a:rPr lang="es-MX" dirty="0">
                <a:latin typeface="Batang" panose="02030600000101010101" pitchFamily="18" charset="-127"/>
                <a:ea typeface="Batang" panose="02030600000101010101" pitchFamily="18" charset="-127"/>
              </a:rPr>
              <a:t>»; es decir, que su temperatura es mayor.</a:t>
            </a:r>
          </a:p>
        </p:txBody>
      </p:sp>
    </p:spTree>
    <p:extLst>
      <p:ext uri="{BB962C8B-B14F-4D97-AF65-F5344CB8AC3E}">
        <p14:creationId xmlns:p14="http://schemas.microsoft.com/office/powerpoint/2010/main" val="865944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Escalas de temperatura: Relativas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103312" y="1654630"/>
            <a:ext cx="8946541" cy="4593770"/>
          </a:xfrm>
        </p:spPr>
        <p:txBody>
          <a:bodyPr>
            <a:normAutofit fontScale="92500" lnSpcReduction="10000"/>
          </a:bodyPr>
          <a:lstStyle/>
          <a:p>
            <a:r>
              <a:rPr lang="es-MX" b="1" dirty="0" smtClean="0">
                <a:latin typeface="Batang" panose="02030600000101010101" pitchFamily="18" charset="-127"/>
                <a:ea typeface="Batang" panose="02030600000101010101" pitchFamily="18" charset="-127"/>
              </a:rPr>
              <a:t>Grado </a:t>
            </a:r>
            <a:r>
              <a:rPr lang="es-MX" b="1" dirty="0">
                <a:latin typeface="Batang" panose="02030600000101010101" pitchFamily="18" charset="-127"/>
                <a:ea typeface="Batang" panose="02030600000101010101" pitchFamily="18" charset="-127"/>
              </a:rPr>
              <a:t>Celsius (°C). </a:t>
            </a:r>
            <a:r>
              <a:rPr lang="es-MX" dirty="0">
                <a:latin typeface="Batang" panose="02030600000101010101" pitchFamily="18" charset="-127"/>
                <a:ea typeface="Batang" panose="02030600000101010101" pitchFamily="18" charset="-127"/>
              </a:rPr>
              <a:t>Para establecer una base de medida de la temperatura </a:t>
            </a:r>
            <a:r>
              <a:rPr lang="es-MX" dirty="0" err="1">
                <a:latin typeface="Batang" panose="02030600000101010101" pitchFamily="18" charset="-127"/>
                <a:ea typeface="Batang" panose="02030600000101010101" pitchFamily="18" charset="-127"/>
              </a:rPr>
              <a:t>Anders</a:t>
            </a:r>
            <a:r>
              <a:rPr lang="es-MX" dirty="0">
                <a:latin typeface="Batang" panose="02030600000101010101" pitchFamily="18" charset="-127"/>
                <a:ea typeface="Batang" panose="02030600000101010101" pitchFamily="18" charset="-127"/>
              </a:rPr>
              <a:t> Celsius utilizó (en 1742) los puntos de fusión y ebullición del agua. Se considera que una mezcla de hielo y agua que se encuentra en equilibrio con aire saturado a 1 atm está en el punto de fusión. Una mezcla de agua y vapor de agua (sin aire) en equilibrio a 1 atm de presión se considera que está en el punto de ebullición. Celsius dividió el intervalo de temperatura que existe entre éstos dos puntos en 100 partes iguales a las que llamó grados centígrados °C. Sin embargo, en 1948 fueron renombrados grados Celsius en su honor; así mismo se comenzó a utilizar la letra mayúscula para denominarlos.</a:t>
            </a:r>
          </a:p>
          <a:p>
            <a:r>
              <a:rPr lang="es-MX" b="1" dirty="0" smtClean="0">
                <a:latin typeface="Batang" panose="02030600000101010101" pitchFamily="18" charset="-127"/>
                <a:ea typeface="Batang" panose="02030600000101010101" pitchFamily="18" charset="-127"/>
              </a:rPr>
              <a:t>Grado </a:t>
            </a:r>
            <a:r>
              <a:rPr lang="es-MX" b="1" dirty="0">
                <a:latin typeface="Batang" panose="02030600000101010101" pitchFamily="18" charset="-127"/>
                <a:ea typeface="Batang" panose="02030600000101010101" pitchFamily="18" charset="-127"/>
              </a:rPr>
              <a:t>Fahrenheit (°F). </a:t>
            </a:r>
            <a:r>
              <a:rPr lang="es-MX" dirty="0">
                <a:latin typeface="Batang" panose="02030600000101010101" pitchFamily="18" charset="-127"/>
                <a:ea typeface="Batang" panose="02030600000101010101" pitchFamily="18" charset="-127"/>
              </a:rPr>
              <a:t>Toma divisiones entre el punto de congelación de una disolución de cloruro amónico (a la que le asigna valor cero) y la temperatura normal corporal humana (a la que le asigna valor 100). Es una unidad típicamente usada en los Estados Unidos; erróneamente, se asocia también a otros países anglosajones como el Reino Unido o Irlanda, que usan la escala Celsius</a:t>
            </a:r>
            <a:r>
              <a:rPr lang="es-MX" dirty="0" smtClean="0">
                <a:latin typeface="Batang" panose="02030600000101010101" pitchFamily="18" charset="-127"/>
                <a:ea typeface="Batang" panose="02030600000101010101" pitchFamily="18" charset="-127"/>
              </a:rPr>
              <a:t>.</a:t>
            </a:r>
            <a:endParaRPr lang="es-MX" dirty="0">
              <a:latin typeface="Batang" panose="02030600000101010101" pitchFamily="18" charset="-127"/>
              <a:ea typeface="Batang" panose="02030600000101010101" pitchFamily="18" charset="-127"/>
            </a:endParaRPr>
          </a:p>
          <a:p>
            <a:pPr marL="0" indent="0">
              <a:buNone/>
            </a:pPr>
            <a:endParaRPr lang="es-MX" dirty="0"/>
          </a:p>
        </p:txBody>
      </p:sp>
    </p:spTree>
    <p:extLst>
      <p:ext uri="{BB962C8B-B14F-4D97-AF65-F5344CB8AC3E}">
        <p14:creationId xmlns:p14="http://schemas.microsoft.com/office/powerpoint/2010/main" val="2525681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Escalas absolutas</a:t>
            </a:r>
            <a:endParaRPr lang="es-MX" dirty="0"/>
          </a:p>
        </p:txBody>
      </p:sp>
      <p:sp>
        <p:nvSpPr>
          <p:cNvPr id="3" name="Marcador de contenido 2"/>
          <p:cNvSpPr>
            <a:spLocks noGrp="1"/>
          </p:cNvSpPr>
          <p:nvPr>
            <p:ph idx="1"/>
          </p:nvPr>
        </p:nvSpPr>
        <p:spPr/>
        <p:txBody>
          <a:bodyPr>
            <a:normAutofit/>
          </a:bodyPr>
          <a:lstStyle/>
          <a:p>
            <a:r>
              <a:rPr lang="es-MX" b="1" dirty="0"/>
              <a:t>Kelvin</a:t>
            </a:r>
            <a:r>
              <a:rPr lang="es-MX" dirty="0"/>
              <a:t> (K) El kelvin es la unidad de medida del SI. La escala kelvin absoluta parte del cero absoluto y define la magnitud de sus unidades, de tal forma que el punto triple del agua es exactamente a 273,16 K.3</a:t>
            </a:r>
          </a:p>
          <a:p>
            <a:endParaRPr lang="es-MX" dirty="0"/>
          </a:p>
          <a:p>
            <a:r>
              <a:rPr lang="es-MX" dirty="0" smtClean="0"/>
              <a:t>No </a:t>
            </a:r>
            <a:r>
              <a:rPr lang="es-MX" dirty="0"/>
              <a:t>se le antepone la palabra grado ni el símbolo º. Cuando se escribe la palabra completa, «kelvin», se hace con minúscula, salvo que sea principio de párrafo.</a:t>
            </a:r>
          </a:p>
          <a:p>
            <a:endParaRPr lang="es-MX" dirty="0"/>
          </a:p>
          <a:p>
            <a:r>
              <a:rPr lang="es-MX" dirty="0" err="1" smtClean="0"/>
              <a:t>Rankine</a:t>
            </a:r>
            <a:r>
              <a:rPr lang="es-MX" dirty="0" smtClean="0"/>
              <a:t> </a:t>
            </a:r>
            <a:r>
              <a:rPr lang="es-MX" dirty="0"/>
              <a:t>(R o Ra). Escala con intervalos de grado equivalentes a la escala Fahrenheit, cuyo origen está en -459,67 °F. </a:t>
            </a:r>
          </a:p>
          <a:p>
            <a:endParaRPr lang="es-MX" dirty="0"/>
          </a:p>
        </p:txBody>
      </p:sp>
    </p:spTree>
    <p:extLst>
      <p:ext uri="{BB962C8B-B14F-4D97-AF65-F5344CB8AC3E}">
        <p14:creationId xmlns:p14="http://schemas.microsoft.com/office/powerpoint/2010/main" val="37753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1.1.1 Definición de fluido</a:t>
            </a:r>
            <a:endParaRPr lang="es-MX" dirty="0"/>
          </a:p>
        </p:txBody>
      </p:sp>
      <p:sp>
        <p:nvSpPr>
          <p:cNvPr id="3" name="Marcador de contenido 2"/>
          <p:cNvSpPr>
            <a:spLocks noGrp="1"/>
          </p:cNvSpPr>
          <p:nvPr>
            <p:ph idx="1"/>
          </p:nvPr>
        </p:nvSpPr>
        <p:spPr/>
        <p:txBody>
          <a:bodyPr/>
          <a:lstStyle/>
          <a:p>
            <a:r>
              <a:rPr lang="es-MX" dirty="0"/>
              <a:t>Que es de consistencia blanda, como el agua o el aceite, y fluye, corre o se adapta con facilidad</a:t>
            </a:r>
            <a:r>
              <a:rPr lang="es-MX" dirty="0" smtClean="0"/>
              <a:t>. </a:t>
            </a:r>
            <a:endParaRPr lang="es-MX" dirty="0"/>
          </a:p>
          <a:p>
            <a:r>
              <a:rPr lang="es-MX" dirty="0"/>
              <a:t>Que marcha o se desarrolla de forma ordenada, bien estructurada, sin obstáculos o interrupciones</a:t>
            </a:r>
            <a:r>
              <a:rPr lang="es-MX" dirty="0" smtClean="0"/>
              <a:t>.</a:t>
            </a:r>
          </a:p>
          <a:p>
            <a:r>
              <a:rPr lang="es-ES" dirty="0"/>
              <a:t>Se denomina </a:t>
            </a:r>
            <a:r>
              <a:rPr lang="es-ES" b="1" dirty="0"/>
              <a:t>fluido</a:t>
            </a:r>
            <a:r>
              <a:rPr lang="es-ES" dirty="0"/>
              <a:t> a un tipo de </a:t>
            </a:r>
            <a:r>
              <a:rPr lang="es-ES" dirty="0">
                <a:hlinkClick r:id="rId3" tooltip="Medio continuo"/>
              </a:rPr>
              <a:t>medio continuo</a:t>
            </a:r>
            <a:r>
              <a:rPr lang="es-ES" dirty="0"/>
              <a:t> formado por alguna sustancia entre cuyas moléculas sólo hay una fuerza de atracción débil. La propiedad definitoria es que los fluidos pueden cambiar de forma sin que aparezcan en su seno fuerzas </a:t>
            </a:r>
            <a:r>
              <a:rPr lang="es-ES" dirty="0" err="1"/>
              <a:t>restitutivas</a:t>
            </a:r>
            <a:r>
              <a:rPr lang="es-ES" dirty="0"/>
              <a:t> tendentes a recuperar la forma "original" </a:t>
            </a:r>
            <a:endParaRPr lang="es-MX" dirty="0"/>
          </a:p>
          <a:p>
            <a:r>
              <a:rPr lang="es-MX" b="1" dirty="0" smtClean="0">
                <a:solidFill>
                  <a:schemeClr val="accent2">
                    <a:lumMod val="60000"/>
                    <a:lumOff val="40000"/>
                  </a:schemeClr>
                </a:solidFill>
              </a:rPr>
              <a:t>Es aquella sustancia que no opone resistencia a un esfuerzo cortante.</a:t>
            </a:r>
          </a:p>
          <a:p>
            <a:endParaRPr lang="es-MX" dirty="0"/>
          </a:p>
        </p:txBody>
      </p:sp>
      <p:sp>
        <p:nvSpPr>
          <p:cNvPr id="4" name="Marcador de número de diapositiva 3"/>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2739994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Conversión de Unidades</a:t>
            </a:r>
            <a:endParaRPr lang="es-MX" dirty="0">
              <a:latin typeface="Batang" panose="02030600000101010101" pitchFamily="18" charset="-127"/>
              <a:ea typeface="Batang" panose="02030600000101010101" pitchFamily="18" charset="-127"/>
            </a:endParaRPr>
          </a:p>
        </p:txBody>
      </p:sp>
      <p:sp>
        <p:nvSpPr>
          <p:cNvPr id="7" name="Rectangle 7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8" name="Objeto 7"/>
          <p:cNvGraphicFramePr>
            <a:graphicFrameLocks noChangeAspect="1"/>
          </p:cNvGraphicFramePr>
          <p:nvPr>
            <p:extLst/>
          </p:nvPr>
        </p:nvGraphicFramePr>
        <p:xfrm>
          <a:off x="1186543" y="1338721"/>
          <a:ext cx="1644314" cy="714197"/>
        </p:xfrm>
        <a:graphic>
          <a:graphicData uri="http://schemas.openxmlformats.org/presentationml/2006/ole">
            <mc:AlternateContent xmlns:mc="http://schemas.openxmlformats.org/markup-compatibility/2006">
              <mc:Choice xmlns:v="urn:schemas-microsoft-com:vml" Requires="v">
                <p:oleObj spid="_x0000_s1051" name="Ecuación" r:id="rId3" imgW="939392" imgH="406224" progId="Equation.3">
                  <p:embed/>
                </p:oleObj>
              </mc:Choice>
              <mc:Fallback>
                <p:oleObj name="Ecuación" r:id="rId3" imgW="939392" imgH="406224"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6543" y="1338721"/>
                        <a:ext cx="1644314" cy="71419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
        <p:nvSpPr>
          <p:cNvPr id="10" name="Rectangle 74"/>
          <p:cNvSpPr>
            <a:spLocks noChangeArrowheads="1"/>
          </p:cNvSpPr>
          <p:nvPr/>
        </p:nvSpPr>
        <p:spPr bwMode="auto">
          <a:xfrm>
            <a:off x="-1" y="-1"/>
            <a:ext cx="1320673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11" name="Objeto 10"/>
          <p:cNvGraphicFramePr>
            <a:graphicFrameLocks noChangeAspect="1"/>
          </p:cNvGraphicFramePr>
          <p:nvPr>
            <p:extLst/>
          </p:nvPr>
        </p:nvGraphicFramePr>
        <p:xfrm>
          <a:off x="1312348" y="3547642"/>
          <a:ext cx="2263590" cy="452718"/>
        </p:xfrm>
        <a:graphic>
          <a:graphicData uri="http://schemas.openxmlformats.org/presentationml/2006/ole">
            <mc:AlternateContent xmlns:mc="http://schemas.openxmlformats.org/markup-compatibility/2006">
              <mc:Choice xmlns:v="urn:schemas-microsoft-com:vml" Requires="v">
                <p:oleObj spid="_x0000_s1052" name="Ecuación" r:id="rId5" imgW="1091726" imgH="215806" progId="Equation.3">
                  <p:embed/>
                </p:oleObj>
              </mc:Choice>
              <mc:Fallback>
                <p:oleObj name="Ecuación" r:id="rId5" imgW="1091726" imgH="215806"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2348" y="3547642"/>
                        <a:ext cx="2263590" cy="4527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
        <p:nvSpPr>
          <p:cNvPr id="12" name="Rectangle 76"/>
          <p:cNvSpPr>
            <a:spLocks noChangeArrowheads="1"/>
          </p:cNvSpPr>
          <p:nvPr/>
        </p:nvSpPr>
        <p:spPr bwMode="auto">
          <a:xfrm>
            <a:off x="4655128" y="239881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13" name="Objeto 12"/>
          <p:cNvGraphicFramePr>
            <a:graphicFrameLocks noChangeAspect="1"/>
          </p:cNvGraphicFramePr>
          <p:nvPr>
            <p:extLst/>
          </p:nvPr>
        </p:nvGraphicFramePr>
        <p:xfrm>
          <a:off x="4913934" y="2260248"/>
          <a:ext cx="2364132" cy="545569"/>
        </p:xfrm>
        <a:graphic>
          <a:graphicData uri="http://schemas.openxmlformats.org/presentationml/2006/ole">
            <mc:AlternateContent xmlns:mc="http://schemas.openxmlformats.org/markup-compatibility/2006">
              <mc:Choice xmlns:v="urn:schemas-microsoft-com:vml" Requires="v">
                <p:oleObj spid="_x0000_s1053" name="Ecuación" r:id="rId7" imgW="990600" imgH="228600" progId="Equation.3">
                  <p:embed/>
                </p:oleObj>
              </mc:Choice>
              <mc:Fallback>
                <p:oleObj name="Ecuación" r:id="rId7" imgW="9906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3934" y="2260248"/>
                        <a:ext cx="2364132" cy="54556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
        <p:nvSpPr>
          <p:cNvPr id="15" name="Rectangle 78"/>
          <p:cNvSpPr>
            <a:spLocks noChangeArrowheads="1"/>
          </p:cNvSpPr>
          <p:nvPr/>
        </p:nvSpPr>
        <p:spPr bwMode="auto">
          <a:xfrm>
            <a:off x="6208421" y="397774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16" name="Objeto 15"/>
          <p:cNvGraphicFramePr>
            <a:graphicFrameLocks noChangeAspect="1"/>
          </p:cNvGraphicFramePr>
          <p:nvPr>
            <p:extLst/>
          </p:nvPr>
        </p:nvGraphicFramePr>
        <p:xfrm>
          <a:off x="6696862" y="3915156"/>
          <a:ext cx="2717769" cy="582379"/>
        </p:xfrm>
        <a:graphic>
          <a:graphicData uri="http://schemas.openxmlformats.org/presentationml/2006/ole">
            <mc:AlternateContent xmlns:mc="http://schemas.openxmlformats.org/markup-compatibility/2006">
              <mc:Choice xmlns:v="urn:schemas-microsoft-com:vml" Requires="v">
                <p:oleObj spid="_x0000_s1054" name="Ecuación" r:id="rId9" imgW="1066800" imgH="228600" progId="Equation.3">
                  <p:embed/>
                </p:oleObj>
              </mc:Choice>
              <mc:Fallback>
                <p:oleObj name="Ecuación" r:id="rId9" imgW="10668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96862" y="3915156"/>
                        <a:ext cx="2717769" cy="58237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
        <p:nvSpPr>
          <p:cNvPr id="17" name="Rectangle 80"/>
          <p:cNvSpPr>
            <a:spLocks noChangeArrowheads="1"/>
          </p:cNvSpPr>
          <p:nvPr/>
        </p:nvSpPr>
        <p:spPr bwMode="auto">
          <a:xfrm>
            <a:off x="4488873" y="49541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18" name="Objeto 17"/>
          <p:cNvGraphicFramePr>
            <a:graphicFrameLocks noChangeAspect="1"/>
          </p:cNvGraphicFramePr>
          <p:nvPr>
            <p:extLst/>
          </p:nvPr>
        </p:nvGraphicFramePr>
        <p:xfrm>
          <a:off x="4488873" y="4954127"/>
          <a:ext cx="1306285" cy="985443"/>
        </p:xfrm>
        <a:graphic>
          <a:graphicData uri="http://schemas.openxmlformats.org/presentationml/2006/ole">
            <mc:AlternateContent xmlns:mc="http://schemas.openxmlformats.org/markup-compatibility/2006">
              <mc:Choice xmlns:v="urn:schemas-microsoft-com:vml" Requires="v">
                <p:oleObj spid="_x0000_s1055" name="Ecuación" r:id="rId11" imgW="545626" imgH="406048" progId="Equation.3">
                  <p:embed/>
                </p:oleObj>
              </mc:Choice>
              <mc:Fallback>
                <p:oleObj name="Ecuación" r:id="rId11" imgW="545626" imgH="406048"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88873" y="4954127"/>
                        <a:ext cx="1306285" cy="98544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pic>
        <p:nvPicPr>
          <p:cNvPr id="1025" name="Picture 1" descr="K = 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6000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K = C + 273,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343025"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K = (F + 459,6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485900" cy="200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extstyle \frac{5}{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K = Ra"/>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65722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extstyle \frac{5}{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textstyle \frac{5}{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xtstyle \frac{40}{2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style \frac{100}{3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20955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extstyle \frac{2}{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 = K - 273,1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0" y="0"/>
            <a:ext cx="1333500"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 = C"/>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0"/>
            <a:ext cx="533400"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textstyle \frac{5}{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textstyle \frac{5}{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textstyle \frac{5}{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textstyle \frac{40}{2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textstyle \frac{100}{3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20955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extstyle \frac{2}{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F = K"/>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5619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textstyle \frac{9}{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descr="\textstyle \frac{9}{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F = F"/>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54292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descr="F = Ra - 459,67 "/>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419225"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textstyle \frac{9}{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descr="\textstyle \frac{24}{7}"/>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textstyle \frac{60}{11}"/>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textstyle \frac{6}{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Ra = K"/>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0" y="0"/>
            <a:ext cx="65722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53" name="Picture 29" descr="\textstyle \frac{9}{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textstyle \frac{9}{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5" name="Picture 31" descr="Ra = F + 459,67"/>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0" y="0"/>
            <a:ext cx="1419225"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Ra = Ra"/>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0" y="0"/>
            <a:ext cx="73342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57" name="Picture 33" descr="\textstyle \frac{9}{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textstyle \frac{24}{7}"/>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59" name="Picture 35" descr="\textstyle \frac{60}{11}"/>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textstyle \frac{6}{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1" name="Picture 37" descr="Re = (K - 273,15)"/>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0" y="0"/>
            <a:ext cx="1562100" cy="200025"/>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textstyle \frac{4}{5}"/>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3" name="Picture 39" descr="\textstyle \frac{4}{5}"/>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4" name="Picture 40" descr="\textstyle \frac{4}{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5" name="Picture 41" descr="\textstyle \frac{4}{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6" name="Picture 42" descr="Re = Re"/>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0" y="0"/>
            <a:ext cx="714375"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67" name="Picture 43" descr="\textstyle \frac{32}{21}"/>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68" name="Picture 44" descr="\textstyle \frac{80}{33}"/>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69" name="Picture 45" descr="\textstyle \frac{5}{6}"/>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descr="\textstyle \frac{21}{40}"/>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1" name="Picture 47" descr="\textstyle \frac{21}{40}"/>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2" name="Picture 48" descr="\textstyle \frac{7}{24}"/>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3" name="Picture 49" descr="\textstyle \frac{7}{24}"/>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4" name="Picture 50" descr="\textstyle \frac{21}{32}"/>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5" name="Picture 51" descr="Ro = Ro"/>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0" y="0"/>
            <a:ext cx="723900"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76" name="Picture 52" descr="\textstyle \frac{35}{22}"/>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7" name="Picture 53" descr="\textstyle \frac{7}{20}"/>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78" name="Picture 54" descr="\textstyle \frac{33}{100}"/>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0" y="0"/>
            <a:ext cx="209550"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79" name="Picture 55" descr="\textstyle \frac{33}{100}"/>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0" y="0"/>
            <a:ext cx="209550"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80" name="Picture 56" descr="\textstyle \frac{11}{60}"/>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1" name="Picture 57" descr="\textstyle \frac{11}{60}"/>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2" name="Picture 58" descr="\textstyle \frac{33}{80}"/>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3" name="Picture 59" descr="\textstyle \frac{22}{35}"/>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4" name="Picture 60" descr="N = N"/>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0" y="0"/>
            <a:ext cx="590550"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85" name="Picture 61" descr="\textstyle \frac{11}{50}"/>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6" name="Picture 62" descr="\textstyle \frac{3}{2}"/>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7" name="Picture 63" descr="\textstyle \frac{3}{2}"/>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8" name="Picture 64" descr="\textstyle \frac{5}{6}"/>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89" name="Picture 65" descr="\textstyle \frac{5}{6}"/>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90" name="Picture 66" descr="\textstyle \frac{6}{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0"/>
            <a:ext cx="762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91" name="Picture 67" descr="\textstyle \frac{20}{7}"/>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0" y="0"/>
            <a:ext cx="14287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92" name="Picture 68" descr="\textstyle \frac{50}{11}"/>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0" y="0"/>
            <a:ext cx="1428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1093" name="Picture 69" descr="De = De"/>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0" y="0"/>
            <a:ext cx="733425" cy="13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098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1.5 PROPIEDADES DE LOS FLUIDOS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301748" y="2101875"/>
            <a:ext cx="8946541" cy="4195481"/>
          </a:xfrm>
        </p:spPr>
        <p:txBody>
          <a:bodyPr/>
          <a:lstStyle/>
          <a:p>
            <a:pPr marL="0" indent="0">
              <a:buNone/>
            </a:pPr>
            <a:r>
              <a:rPr lang="es-MX" b="1" dirty="0" smtClean="0">
                <a:solidFill>
                  <a:srgbClr val="FFFF00"/>
                </a:solidFill>
                <a:latin typeface="Batang" panose="02030600000101010101" pitchFamily="18" charset="-127"/>
                <a:ea typeface="Batang" panose="02030600000101010101" pitchFamily="18" charset="-127"/>
              </a:rPr>
              <a:t>Densidad y gravedad específica. </a:t>
            </a:r>
          </a:p>
          <a:p>
            <a:r>
              <a:rPr lang="es-MX" dirty="0" smtClean="0">
                <a:latin typeface="Batang" panose="02030600000101010101" pitchFamily="18" charset="-127"/>
                <a:ea typeface="Batang" panose="02030600000101010101" pitchFamily="18" charset="-127"/>
              </a:rPr>
              <a:t>La densidad se define como masa por unidad de volumen.</a:t>
            </a:r>
          </a:p>
          <a:p>
            <a:pPr marL="0" indent="0">
              <a:buNone/>
            </a:pPr>
            <a:endParaRPr lang="es-MX" dirty="0" smtClean="0">
              <a:latin typeface="Batang" panose="02030600000101010101" pitchFamily="18" charset="-127"/>
              <a:ea typeface="Batang" panose="02030600000101010101" pitchFamily="18" charset="-127"/>
            </a:endParaRPr>
          </a:p>
          <a:p>
            <a:pPr marL="0" indent="0">
              <a:buNone/>
            </a:pPr>
            <a:endParaRPr lang="es-MX" dirty="0">
              <a:latin typeface="Batang" panose="02030600000101010101" pitchFamily="18" charset="-127"/>
              <a:ea typeface="Batang" panose="02030600000101010101" pitchFamily="18" charset="-127"/>
            </a:endParaRPr>
          </a:p>
          <a:p>
            <a:r>
              <a:rPr lang="es-MX" dirty="0" smtClean="0">
                <a:latin typeface="Batang" panose="02030600000101010101" pitchFamily="18" charset="-127"/>
                <a:ea typeface="Batang" panose="02030600000101010101" pitchFamily="18" charset="-127"/>
              </a:rPr>
              <a:t>El recíproco de la densidad es el </a:t>
            </a:r>
            <a:r>
              <a:rPr lang="es-MX" b="1" dirty="0" smtClean="0">
                <a:latin typeface="Batang" panose="02030600000101010101" pitchFamily="18" charset="-127"/>
                <a:ea typeface="Batang" panose="02030600000101010101" pitchFamily="18" charset="-127"/>
              </a:rPr>
              <a:t>volumen específico.</a:t>
            </a:r>
          </a:p>
          <a:p>
            <a:r>
              <a:rPr lang="es-MX" dirty="0" smtClean="0">
                <a:latin typeface="Batang" panose="02030600000101010101" pitchFamily="18" charset="-127"/>
                <a:ea typeface="Batang" panose="02030600000101010101" pitchFamily="18" charset="-127"/>
              </a:rPr>
              <a:t>Depende de la temperatura y la presión. Para los gases es directamente proporcional a la presión e inversamente proporcional a la temperatura.</a:t>
            </a:r>
          </a:p>
          <a:p>
            <a:r>
              <a:rPr lang="es-MX" dirty="0" smtClean="0">
                <a:latin typeface="Batang" panose="02030600000101010101" pitchFamily="18" charset="-127"/>
                <a:ea typeface="Batang" panose="02030600000101010101" pitchFamily="18" charset="-127"/>
              </a:rPr>
              <a:t>En el caso de líquidos la densidad depende de la temperatura y casi no de la presión.</a:t>
            </a:r>
          </a:p>
        </p:txBody>
      </p:sp>
      <p:sp>
        <p:nvSpPr>
          <p:cNvPr id="4" name="Rectangle 2"/>
          <p:cNvSpPr>
            <a:spLocks noChangeArrowheads="1"/>
          </p:cNvSpPr>
          <p:nvPr/>
        </p:nvSpPr>
        <p:spPr bwMode="auto">
          <a:xfrm>
            <a:off x="198436" y="489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5" name="Objeto 4"/>
          <p:cNvGraphicFramePr>
            <a:graphicFrameLocks noChangeAspect="1"/>
          </p:cNvGraphicFramePr>
          <p:nvPr>
            <p:extLst/>
          </p:nvPr>
        </p:nvGraphicFramePr>
        <p:xfrm>
          <a:off x="4770436" y="3053414"/>
          <a:ext cx="665377" cy="580435"/>
        </p:xfrm>
        <a:graphic>
          <a:graphicData uri="http://schemas.openxmlformats.org/presentationml/2006/ole">
            <mc:AlternateContent xmlns:mc="http://schemas.openxmlformats.org/markup-compatibility/2006">
              <mc:Choice xmlns:v="urn:schemas-microsoft-com:vml" Requires="v">
                <p:oleObj spid="_x0000_s2055" name="Ecuación" r:id="rId3" imgW="444307" imgH="393529" progId="Equation.3">
                  <p:embed/>
                </p:oleObj>
              </mc:Choice>
              <mc:Fallback>
                <p:oleObj name="Ecuación" r:id="rId3" imgW="444307"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0436" y="3053414"/>
                        <a:ext cx="665377" cy="58043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Tree>
    <p:extLst>
      <p:ext uri="{BB962C8B-B14F-4D97-AF65-F5344CB8AC3E}">
        <p14:creationId xmlns:p14="http://schemas.microsoft.com/office/powerpoint/2010/main" val="1615841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1.5.1Gravedad </a:t>
            </a:r>
            <a:r>
              <a:rPr lang="es-MX" dirty="0" smtClean="0">
                <a:latin typeface="Batang" panose="02030600000101010101" pitchFamily="18" charset="-127"/>
                <a:ea typeface="Batang" panose="02030600000101010101" pitchFamily="18" charset="-127"/>
              </a:rPr>
              <a:t>específica</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p:txBody>
          <a:bodyPr/>
          <a:lstStyle/>
          <a:p>
            <a:r>
              <a:rPr lang="es-MX" dirty="0" smtClean="0"/>
              <a:t>Si la densidad se da en relación con la densidad de una sustancia conocida ampliamente, se llama </a:t>
            </a:r>
            <a:r>
              <a:rPr lang="es-MX" b="1" dirty="0" smtClean="0"/>
              <a:t>gravedad específica </a:t>
            </a:r>
            <a:r>
              <a:rPr lang="es-MX" dirty="0" smtClean="0"/>
              <a:t>o </a:t>
            </a:r>
            <a:r>
              <a:rPr lang="es-MX" b="1" dirty="0" smtClean="0"/>
              <a:t>densidad relativa.</a:t>
            </a:r>
          </a:p>
          <a:p>
            <a:r>
              <a:rPr lang="es-MX" dirty="0" smtClean="0"/>
              <a:t>Es la razón de la densidad de una sustancia a la densidad de alguna sustancia estándar, a una temperatura específica (por lo general, agua a 4°C) </a:t>
            </a:r>
          </a:p>
          <a:p>
            <a:endParaRPr lang="es-MX" dirty="0"/>
          </a:p>
          <a:p>
            <a:endParaRPr lang="es-MX" dirty="0" smtClean="0"/>
          </a:p>
          <a:p>
            <a:r>
              <a:rPr lang="es-MX" dirty="0" smtClean="0"/>
              <a:t>El peso de una unidad de volumen  de una sustancia se llama peso específico, y se expresa como</a:t>
            </a:r>
            <a:endParaRPr lang="es-MX"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white"/>
              </a:solidFill>
            </a:endParaRPr>
          </a:p>
        </p:txBody>
      </p:sp>
      <p:graphicFrame>
        <p:nvGraphicFramePr>
          <p:cNvPr id="5" name="Objeto 4"/>
          <p:cNvGraphicFramePr>
            <a:graphicFrameLocks noChangeAspect="1"/>
          </p:cNvGraphicFramePr>
          <p:nvPr>
            <p:extLst/>
          </p:nvPr>
        </p:nvGraphicFramePr>
        <p:xfrm>
          <a:off x="4993634" y="4322617"/>
          <a:ext cx="1009651" cy="629393"/>
        </p:xfrm>
        <a:graphic>
          <a:graphicData uri="http://schemas.openxmlformats.org/presentationml/2006/ole">
            <mc:AlternateContent xmlns:mc="http://schemas.openxmlformats.org/markup-compatibility/2006">
              <mc:Choice xmlns:v="urn:schemas-microsoft-com:vml" Requires="v">
                <p:oleObj spid="_x0000_s3086" name="Ecuación" r:id="rId3" imgW="736560" imgH="457200" progId="Equation.3">
                  <p:embed/>
                </p:oleObj>
              </mc:Choice>
              <mc:Fallback>
                <p:oleObj name="Ecuación" r:id="rId3" imgW="736560" imgH="457200" progId="Equation.3">
                  <p:embed/>
                  <p:pic>
                    <p:nvPicPr>
                      <p:cNvPr id="0" name=""/>
                      <p:cNvPicPr>
                        <a:picLocks noChangeAspect="1" noChangeArrowheads="1"/>
                      </p:cNvPicPr>
                      <p:nvPr/>
                    </p:nvPicPr>
                    <p:blipFill>
                      <a:blip r:embed="rId4"/>
                      <a:srcRect/>
                      <a:stretch>
                        <a:fillRect/>
                      </a:stretch>
                    </p:blipFill>
                    <p:spPr bwMode="auto">
                      <a:xfrm>
                        <a:off x="4993634" y="4322617"/>
                        <a:ext cx="1009651" cy="6293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graphicFrame>
        <p:nvGraphicFramePr>
          <p:cNvPr id="6" name="Objeto 5"/>
          <p:cNvGraphicFramePr>
            <a:graphicFrameLocks noChangeAspect="1"/>
          </p:cNvGraphicFramePr>
          <p:nvPr>
            <p:extLst/>
          </p:nvPr>
        </p:nvGraphicFramePr>
        <p:xfrm>
          <a:off x="5422900" y="5934075"/>
          <a:ext cx="644525" cy="227013"/>
        </p:xfrm>
        <a:graphic>
          <a:graphicData uri="http://schemas.openxmlformats.org/presentationml/2006/ole">
            <mc:AlternateContent xmlns:mc="http://schemas.openxmlformats.org/markup-compatibility/2006">
              <mc:Choice xmlns:v="urn:schemas-microsoft-com:vml" Requires="v">
                <p:oleObj spid="_x0000_s3087" name="Ecuación" r:id="rId5" imgW="469800" imgH="164880" progId="Equation.3">
                  <p:embed/>
                </p:oleObj>
              </mc:Choice>
              <mc:Fallback>
                <p:oleObj name="Ecuación" r:id="rId5" imgW="469800" imgH="164880" progId="Equation.3">
                  <p:embed/>
                  <p:pic>
                    <p:nvPicPr>
                      <p:cNvPr id="0" name=""/>
                      <p:cNvPicPr>
                        <a:picLocks noChangeAspect="1" noChangeArrowheads="1"/>
                      </p:cNvPicPr>
                      <p:nvPr/>
                    </p:nvPicPr>
                    <p:blipFill>
                      <a:blip r:embed="rId6"/>
                      <a:srcRect/>
                      <a:stretch>
                        <a:fillRect/>
                      </a:stretch>
                    </p:blipFill>
                    <p:spPr bwMode="auto">
                      <a:xfrm>
                        <a:off x="5422900" y="5934075"/>
                        <a:ext cx="644525" cy="22701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Tree>
    <p:extLst>
      <p:ext uri="{BB962C8B-B14F-4D97-AF65-F5344CB8AC3E}">
        <p14:creationId xmlns:p14="http://schemas.microsoft.com/office/powerpoint/2010/main" val="3054298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Ejemplos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p:txBody>
          <a:bodyPr/>
          <a:lstStyle/>
          <a:p>
            <a:r>
              <a:rPr lang="es-MX" dirty="0" smtClean="0"/>
              <a:t>Calcule el peso de un depósito de aceite si tiene una masa de 825 kg. Si el depósito tiene un volumen de 0.917 m</a:t>
            </a:r>
            <a:r>
              <a:rPr lang="es-MX" baseline="30000" dirty="0" smtClean="0"/>
              <a:t>3</a:t>
            </a:r>
            <a:r>
              <a:rPr lang="es-MX" dirty="0" smtClean="0"/>
              <a:t>, calcule la densidad, peso específico y gravedad específica del aceite.</a:t>
            </a:r>
          </a:p>
          <a:p>
            <a:r>
              <a:rPr lang="es-MX" dirty="0" smtClean="0"/>
              <a:t>La glicerina a 20 °C tiene una gravedad específica de 1.263. calcule su densidad y su peso específico.</a:t>
            </a:r>
          </a:p>
        </p:txBody>
      </p:sp>
    </p:spTree>
    <p:extLst>
      <p:ext uri="{BB962C8B-B14F-4D97-AF65-F5344CB8AC3E}">
        <p14:creationId xmlns:p14="http://schemas.microsoft.com/office/powerpoint/2010/main" val="2643686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Gases ideales</a:t>
            </a:r>
            <a:endParaRPr lang="es-MX" dirty="0">
              <a:latin typeface="Batang" panose="02030600000101010101" pitchFamily="18" charset="-127"/>
              <a:ea typeface="Batang" panose="02030600000101010101" pitchFamily="18" charset="-127"/>
            </a:endParaRPr>
          </a:p>
        </p:txBody>
      </p:sp>
      <p:graphicFrame>
        <p:nvGraphicFramePr>
          <p:cNvPr id="4" name="Marcador de contenido 3"/>
          <p:cNvGraphicFramePr>
            <a:graphicFrameLocks noGrp="1" noChangeAspect="1"/>
          </p:cNvGraphicFramePr>
          <p:nvPr>
            <p:ph idx="1"/>
            <p:extLst/>
          </p:nvPr>
        </p:nvGraphicFramePr>
        <p:xfrm>
          <a:off x="4287858" y="1430538"/>
          <a:ext cx="1168323" cy="845420"/>
        </p:xfrm>
        <a:graphic>
          <a:graphicData uri="http://schemas.openxmlformats.org/presentationml/2006/ole">
            <mc:AlternateContent xmlns:mc="http://schemas.openxmlformats.org/markup-compatibility/2006">
              <mc:Choice xmlns:v="urn:schemas-microsoft-com:vml" Requires="v">
                <p:oleObj spid="_x0000_s4103" name="Ecuación" r:id="rId3" imgW="596880" imgH="431640" progId="Equation.3">
                  <p:embed/>
                </p:oleObj>
              </mc:Choice>
              <mc:Fallback>
                <p:oleObj name="Ecuación" r:id="rId3" imgW="596880" imgH="431640" progId="Equation.3">
                  <p:embed/>
                  <p:pic>
                    <p:nvPicPr>
                      <p:cNvPr id="0" name=""/>
                      <p:cNvPicPr>
                        <a:picLocks noChangeAspect="1" noChangeArrowheads="1"/>
                      </p:cNvPicPr>
                      <p:nvPr/>
                    </p:nvPicPr>
                    <p:blipFill>
                      <a:blip r:embed="rId4"/>
                      <a:srcRect/>
                      <a:stretch>
                        <a:fillRect/>
                      </a:stretch>
                    </p:blipFill>
                    <p:spPr bwMode="auto">
                      <a:xfrm>
                        <a:off x="4287858" y="1430538"/>
                        <a:ext cx="1168323" cy="84542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
        <p:nvSpPr>
          <p:cNvPr id="5" name="CuadroTexto 4"/>
          <p:cNvSpPr txBox="1"/>
          <p:nvPr/>
        </p:nvSpPr>
        <p:spPr>
          <a:xfrm>
            <a:off x="524405" y="3526972"/>
            <a:ext cx="9863551" cy="1846659"/>
          </a:xfrm>
          <a:prstGeom prst="rect">
            <a:avLst/>
          </a:prstGeom>
          <a:noFill/>
        </p:spPr>
        <p:txBody>
          <a:bodyPr wrap="square" rtlCol="0">
            <a:spAutoFit/>
          </a:bodyPr>
          <a:lstStyle/>
          <a:p>
            <a:r>
              <a:rPr lang="es-MX" sz="2400" dirty="0" smtClean="0">
                <a:solidFill>
                  <a:prstClr val="white"/>
                </a:solidFill>
                <a:latin typeface="Batang" panose="02030600000101010101" pitchFamily="18" charset="-127"/>
                <a:ea typeface="Batang" panose="02030600000101010101" pitchFamily="18" charset="-127"/>
              </a:rPr>
              <a:t>Ejemplo: Determine la densidad, la gravedad específica y la masa de aire que se encuentra en un cuarto cuyas dimensiones son 4×5×6 m a 100 </a:t>
            </a:r>
            <a:r>
              <a:rPr lang="es-MX" sz="2400" dirty="0" err="1" smtClean="0">
                <a:solidFill>
                  <a:prstClr val="white"/>
                </a:solidFill>
                <a:latin typeface="Batang" panose="02030600000101010101" pitchFamily="18" charset="-127"/>
                <a:ea typeface="Batang" panose="02030600000101010101" pitchFamily="18" charset="-127"/>
              </a:rPr>
              <a:t>kPa</a:t>
            </a:r>
            <a:r>
              <a:rPr lang="es-MX" sz="2400" dirty="0" smtClean="0">
                <a:solidFill>
                  <a:prstClr val="white"/>
                </a:solidFill>
                <a:latin typeface="Batang" panose="02030600000101010101" pitchFamily="18" charset="-127"/>
                <a:ea typeface="Batang" panose="02030600000101010101" pitchFamily="18" charset="-127"/>
              </a:rPr>
              <a:t> y 25°C</a:t>
            </a:r>
          </a:p>
          <a:p>
            <a:r>
              <a:rPr lang="es-MX" sz="2400" dirty="0" smtClean="0">
                <a:solidFill>
                  <a:prstClr val="white"/>
                </a:solidFill>
                <a:latin typeface="Batang" panose="02030600000101010101" pitchFamily="18" charset="-127"/>
                <a:ea typeface="Batang" panose="02030600000101010101" pitchFamily="18" charset="-127"/>
              </a:rPr>
              <a:t>R= 0.287 kPa.m</a:t>
            </a:r>
            <a:r>
              <a:rPr lang="es-MX" sz="2400" baseline="30000" dirty="0" smtClean="0">
                <a:solidFill>
                  <a:prstClr val="white"/>
                </a:solidFill>
                <a:latin typeface="Batang" panose="02030600000101010101" pitchFamily="18" charset="-127"/>
                <a:ea typeface="Batang" panose="02030600000101010101" pitchFamily="18" charset="-127"/>
              </a:rPr>
              <a:t>3</a:t>
            </a:r>
            <a:r>
              <a:rPr lang="es-MX" sz="2400" dirty="0" smtClean="0">
                <a:solidFill>
                  <a:prstClr val="white"/>
                </a:solidFill>
                <a:latin typeface="Batang" panose="02030600000101010101" pitchFamily="18" charset="-127"/>
                <a:ea typeface="Batang" panose="02030600000101010101" pitchFamily="18" charset="-127"/>
              </a:rPr>
              <a:t>/kg K</a:t>
            </a:r>
          </a:p>
          <a:p>
            <a:endParaRPr lang="es-MX" dirty="0">
              <a:solidFill>
                <a:prstClr val="white"/>
              </a:solidFill>
            </a:endParaRPr>
          </a:p>
        </p:txBody>
      </p:sp>
    </p:spTree>
    <p:extLst>
      <p:ext uri="{BB962C8B-B14F-4D97-AF65-F5344CB8AC3E}">
        <p14:creationId xmlns:p14="http://schemas.microsoft.com/office/powerpoint/2010/main" val="23190340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1.5.2 VISCOSIDAD</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103312" y="1306286"/>
            <a:ext cx="8946541" cy="4942113"/>
          </a:xfrm>
        </p:spPr>
        <p:txBody>
          <a:bodyPr>
            <a:normAutofit/>
          </a:bodyPr>
          <a:lstStyle/>
          <a:p>
            <a:r>
              <a:rPr lang="es-MX" dirty="0" smtClean="0">
                <a:latin typeface="Batang" panose="02030600000101010101" pitchFamily="18" charset="-127"/>
                <a:ea typeface="Batang" panose="02030600000101010101" pitchFamily="18" charset="-127"/>
              </a:rPr>
              <a:t>Es </a:t>
            </a:r>
            <a:r>
              <a:rPr lang="es-MX" dirty="0">
                <a:latin typeface="Batang" panose="02030600000101010101" pitchFamily="18" charset="-127"/>
                <a:ea typeface="Batang" panose="02030600000101010101" pitchFamily="18" charset="-127"/>
              </a:rPr>
              <a:t>la oposición de un fluido a las deformaciones tangenciales, es debida a las fuerzas de cohesión moleculares. Todos los fluidos conocidos presentan algo de viscosidad, siendo el modelo de viscosidad nula una aproximación bastante buena para ciertas aplicaciones. Un </a:t>
            </a:r>
            <a:r>
              <a:rPr lang="es-MX" dirty="0" smtClean="0">
                <a:latin typeface="Batang" panose="02030600000101010101" pitchFamily="18" charset="-127"/>
                <a:ea typeface="Batang" panose="02030600000101010101" pitchFamily="18" charset="-127"/>
              </a:rPr>
              <a:t>fluido </a:t>
            </a:r>
            <a:r>
              <a:rPr lang="es-MX" dirty="0">
                <a:latin typeface="Batang" panose="02030600000101010101" pitchFamily="18" charset="-127"/>
                <a:ea typeface="Batang" panose="02030600000101010101" pitchFamily="18" charset="-127"/>
              </a:rPr>
              <a:t>que no tiene viscosidad se llama fluido ideal</a:t>
            </a:r>
            <a:r>
              <a:rPr lang="es-MX" dirty="0" smtClean="0">
                <a:latin typeface="Batang" panose="02030600000101010101" pitchFamily="18" charset="-127"/>
                <a:ea typeface="Batang" panose="02030600000101010101" pitchFamily="18" charset="-127"/>
              </a:rPr>
              <a:t>.</a:t>
            </a:r>
          </a:p>
          <a:p>
            <a:r>
              <a:rPr lang="es-MX" dirty="0">
                <a:latin typeface="Batang" panose="02030600000101010101" pitchFamily="18" charset="-127"/>
                <a:ea typeface="Batang" panose="02030600000101010101" pitchFamily="18" charset="-127"/>
              </a:rPr>
              <a:t>La viscosidad solo se manifiesta en líquidos en movimiento, se ha definido la viscosidad como la relación existente entre el esfuerzo cortante y el gradiente de velocidad. Esta viscosidad recibe el nombre de viscosidad absoluta o viscosidad dinámica. Generalmente se representa por la letra griega μ</a:t>
            </a:r>
            <a:r>
              <a:rPr lang="es-MX" dirty="0" smtClean="0">
                <a:latin typeface="Batang" panose="02030600000101010101" pitchFamily="18" charset="-127"/>
                <a:ea typeface="Batang" panose="02030600000101010101" pitchFamily="18" charset="-127"/>
              </a:rPr>
              <a:t> .</a:t>
            </a:r>
            <a:endParaRPr lang="es-MX" dirty="0">
              <a:latin typeface="Batang" panose="02030600000101010101" pitchFamily="18" charset="-127"/>
              <a:ea typeface="Batang" panose="02030600000101010101" pitchFamily="18" charset="-127"/>
            </a:endParaRPr>
          </a:p>
          <a:p>
            <a:r>
              <a:rPr lang="es-MX" dirty="0">
                <a:latin typeface="Batang" panose="02030600000101010101" pitchFamily="18" charset="-127"/>
                <a:ea typeface="Batang" panose="02030600000101010101" pitchFamily="18" charset="-127"/>
              </a:rPr>
              <a:t>Se conoce también otra viscosidad, denominada viscosidad cinemática, y se representa </a:t>
            </a:r>
            <a:r>
              <a:rPr lang="es-MX" dirty="0" smtClean="0">
                <a:latin typeface="Batang" panose="02030600000101010101" pitchFamily="18" charset="-127"/>
                <a:ea typeface="Batang" panose="02030600000101010101" pitchFamily="18" charset="-127"/>
              </a:rPr>
              <a:t>por </a:t>
            </a:r>
            <a:r>
              <a:rPr lang="el-GR" dirty="0" smtClean="0">
                <a:latin typeface="Batang" panose="02030600000101010101" pitchFamily="18" charset="-127"/>
                <a:ea typeface="Batang" panose="02030600000101010101" pitchFamily="18" charset="-127"/>
              </a:rPr>
              <a:t>ν</a:t>
            </a:r>
            <a:r>
              <a:rPr lang="es-MX" dirty="0" smtClean="0">
                <a:latin typeface="Batang" panose="02030600000101010101" pitchFamily="18" charset="-127"/>
                <a:ea typeface="Batang" panose="02030600000101010101" pitchFamily="18" charset="-127"/>
              </a:rPr>
              <a:t>. </a:t>
            </a:r>
            <a:r>
              <a:rPr lang="es-MX" dirty="0">
                <a:latin typeface="Batang" panose="02030600000101010101" pitchFamily="18" charset="-127"/>
                <a:ea typeface="Batang" panose="02030600000101010101" pitchFamily="18" charset="-127"/>
              </a:rPr>
              <a:t>Para calcular la viscosidad cinemática basta con dividir la viscosidad dinámica por la densidad del </a:t>
            </a:r>
            <a:r>
              <a:rPr lang="es-MX" dirty="0" err="1" smtClean="0">
                <a:latin typeface="Batang" panose="02030600000101010101" pitchFamily="18" charset="-127"/>
                <a:ea typeface="Batang" panose="02030600000101010101" pitchFamily="18" charset="-127"/>
              </a:rPr>
              <a:t>fluído</a:t>
            </a:r>
            <a:r>
              <a:rPr lang="es-MX" dirty="0" smtClean="0">
                <a:latin typeface="Batang" panose="02030600000101010101" pitchFamily="18" charset="-127"/>
                <a:ea typeface="Batang" panose="02030600000101010101" pitchFamily="18" charset="-127"/>
              </a:rPr>
              <a:t>.</a:t>
            </a:r>
            <a:endParaRPr lang="es-MX" dirty="0">
              <a:latin typeface="Batang" panose="02030600000101010101" pitchFamily="18" charset="-127"/>
              <a:ea typeface="Batang" panose="02030600000101010101" pitchFamily="18" charset="-127"/>
            </a:endParaRPr>
          </a:p>
          <a:p>
            <a:endParaRPr lang="es-MX" dirty="0">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val="42544059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Unidades de la viscosidad dinámica</a:t>
            </a:r>
            <a:endParaRPr lang="es-MX" dirty="0">
              <a:latin typeface="Batang" panose="02030600000101010101" pitchFamily="18" charset="-127"/>
              <a:ea typeface="Batang" panose="02030600000101010101" pitchFamily="18" charset="-127"/>
            </a:endParaRPr>
          </a:p>
        </p:txBody>
      </p:sp>
      <p:graphicFrame>
        <p:nvGraphicFramePr>
          <p:cNvPr id="4" name="Marcador de contenido 3"/>
          <p:cNvGraphicFramePr>
            <a:graphicFrameLocks noGrp="1" noChangeAspect="1"/>
          </p:cNvGraphicFramePr>
          <p:nvPr>
            <p:ph idx="1"/>
            <p:extLst/>
          </p:nvPr>
        </p:nvGraphicFramePr>
        <p:xfrm>
          <a:off x="4365770" y="1152983"/>
          <a:ext cx="1290714" cy="799193"/>
        </p:xfrm>
        <a:graphic>
          <a:graphicData uri="http://schemas.openxmlformats.org/presentationml/2006/ole">
            <mc:AlternateContent xmlns:mc="http://schemas.openxmlformats.org/markup-compatibility/2006">
              <mc:Choice xmlns:v="urn:schemas-microsoft-com:vml" Requires="v">
                <p:oleObj spid="_x0000_s5132" name="Ecuación" r:id="rId3" imgW="698400" imgH="431640" progId="Equation.3">
                  <p:embed/>
                </p:oleObj>
              </mc:Choice>
              <mc:Fallback>
                <p:oleObj name="Ecuación" r:id="rId3" imgW="698400" imgH="431640" progId="Equation.3">
                  <p:embed/>
                  <p:pic>
                    <p:nvPicPr>
                      <p:cNvPr id="0" name=""/>
                      <p:cNvPicPr>
                        <a:picLocks noChangeAspect="1" noChangeArrowheads="1"/>
                      </p:cNvPicPr>
                      <p:nvPr/>
                    </p:nvPicPr>
                    <p:blipFill>
                      <a:blip r:embed="rId4"/>
                      <a:srcRect/>
                      <a:stretch>
                        <a:fillRect/>
                      </a:stretch>
                    </p:blipFill>
                    <p:spPr bwMode="auto">
                      <a:xfrm>
                        <a:off x="4365770" y="1152983"/>
                        <a:ext cx="1290714" cy="7991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graphicFrame>
        <p:nvGraphicFramePr>
          <p:cNvPr id="6" name="Marcador de contenido 3"/>
          <p:cNvGraphicFramePr>
            <a:graphicFrameLocks noChangeAspect="1"/>
          </p:cNvGraphicFramePr>
          <p:nvPr>
            <p:extLst/>
          </p:nvPr>
        </p:nvGraphicFramePr>
        <p:xfrm>
          <a:off x="3313113" y="2154238"/>
          <a:ext cx="3429000" cy="798512"/>
        </p:xfrm>
        <a:graphic>
          <a:graphicData uri="http://schemas.openxmlformats.org/presentationml/2006/ole">
            <mc:AlternateContent xmlns:mc="http://schemas.openxmlformats.org/markup-compatibility/2006">
              <mc:Choice xmlns:v="urn:schemas-microsoft-com:vml" Requires="v">
                <p:oleObj spid="_x0000_s5133" name="Ecuación" r:id="rId5" imgW="1854000" imgH="431640" progId="Equation.3">
                  <p:embed/>
                </p:oleObj>
              </mc:Choice>
              <mc:Fallback>
                <p:oleObj name="Ecuación" r:id="rId5" imgW="1854000" imgH="431640" progId="Equation.3">
                  <p:embed/>
                  <p:pic>
                    <p:nvPicPr>
                      <p:cNvPr id="0" name=""/>
                      <p:cNvPicPr>
                        <a:picLocks noChangeAspect="1" noChangeArrowheads="1"/>
                      </p:cNvPicPr>
                      <p:nvPr/>
                    </p:nvPicPr>
                    <p:blipFill>
                      <a:blip r:embed="rId6"/>
                      <a:srcRect/>
                      <a:stretch>
                        <a:fillRect/>
                      </a:stretch>
                    </p:blipFill>
                    <p:spPr bwMode="auto">
                      <a:xfrm>
                        <a:off x="3313113" y="2154238"/>
                        <a:ext cx="3429000" cy="79851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graphicFrame>
        <p:nvGraphicFramePr>
          <p:cNvPr id="7" name="Tabla 6"/>
          <p:cNvGraphicFramePr>
            <a:graphicFrameLocks noGrp="1"/>
          </p:cNvGraphicFramePr>
          <p:nvPr>
            <p:extLst/>
          </p:nvPr>
        </p:nvGraphicFramePr>
        <p:xfrm>
          <a:off x="1922834" y="3652871"/>
          <a:ext cx="8128000" cy="17526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s-MX" dirty="0" smtClean="0"/>
                        <a:t>Sistema</a:t>
                      </a:r>
                      <a:r>
                        <a:rPr lang="es-MX" baseline="0" dirty="0" smtClean="0"/>
                        <a:t> de unidades</a:t>
                      </a:r>
                      <a:endParaRPr lang="es-MX" dirty="0"/>
                    </a:p>
                  </a:txBody>
                  <a:tcPr/>
                </a:tc>
                <a:tc>
                  <a:txBody>
                    <a:bodyPr/>
                    <a:lstStyle/>
                    <a:p>
                      <a:r>
                        <a:rPr lang="es-MX" dirty="0" smtClean="0"/>
                        <a:t>Unidades</a:t>
                      </a:r>
                      <a:endParaRPr lang="es-MX" dirty="0"/>
                    </a:p>
                  </a:txBody>
                  <a:tcPr/>
                </a:tc>
              </a:tr>
              <a:tr h="370840">
                <a:tc>
                  <a:txBody>
                    <a:bodyPr/>
                    <a:lstStyle/>
                    <a:p>
                      <a:r>
                        <a:rPr lang="es-MX" dirty="0" smtClean="0"/>
                        <a:t>Sistema Internacional</a:t>
                      </a:r>
                      <a:endParaRPr lang="es-MX" dirty="0"/>
                    </a:p>
                  </a:txBody>
                  <a:tcPr/>
                </a:tc>
                <a:tc>
                  <a:txBody>
                    <a:bodyPr/>
                    <a:lstStyle/>
                    <a:p>
                      <a:r>
                        <a:rPr lang="es-MX" dirty="0" smtClean="0"/>
                        <a:t>N s/m</a:t>
                      </a:r>
                      <a:r>
                        <a:rPr lang="es-MX" baseline="30000" dirty="0" smtClean="0"/>
                        <a:t>2</a:t>
                      </a:r>
                      <a:r>
                        <a:rPr lang="es-MX" baseline="0" dirty="0" smtClean="0"/>
                        <a:t>, </a:t>
                      </a:r>
                      <a:r>
                        <a:rPr lang="es-MX" baseline="0" dirty="0" err="1" smtClean="0"/>
                        <a:t>Pa</a:t>
                      </a:r>
                      <a:r>
                        <a:rPr lang="es-MX" baseline="0" dirty="0" err="1" smtClean="0">
                          <a:sym typeface="Symbol" panose="05050102010706020507" pitchFamily="18" charset="2"/>
                        </a:rPr>
                        <a:t>s</a:t>
                      </a:r>
                      <a:r>
                        <a:rPr lang="es-MX" baseline="0" dirty="0" smtClean="0">
                          <a:sym typeface="Symbol" panose="05050102010706020507" pitchFamily="18" charset="2"/>
                        </a:rPr>
                        <a:t>, kg/(</a:t>
                      </a:r>
                      <a:r>
                        <a:rPr lang="es-MX" baseline="0" dirty="0" err="1" smtClean="0">
                          <a:sym typeface="Symbol" panose="05050102010706020507" pitchFamily="18" charset="2"/>
                        </a:rPr>
                        <a:t>ms</a:t>
                      </a:r>
                      <a:r>
                        <a:rPr lang="es-MX" baseline="0" dirty="0" smtClean="0">
                          <a:sym typeface="Symbol" panose="05050102010706020507" pitchFamily="18" charset="2"/>
                        </a:rPr>
                        <a:t>)</a:t>
                      </a:r>
                      <a:endParaRPr lang="es-MX" dirty="0"/>
                    </a:p>
                  </a:txBody>
                  <a:tcPr/>
                </a:tc>
              </a:tr>
              <a:tr h="370840">
                <a:tc>
                  <a:txBody>
                    <a:bodyPr/>
                    <a:lstStyle/>
                    <a:p>
                      <a:r>
                        <a:rPr lang="es-MX" dirty="0" smtClean="0"/>
                        <a:t>Sistema tradicional de Estados</a:t>
                      </a:r>
                      <a:r>
                        <a:rPr lang="es-MX" baseline="0" dirty="0" smtClean="0"/>
                        <a:t> Unidos</a:t>
                      </a:r>
                      <a:endParaRPr lang="es-MX" dirty="0"/>
                    </a:p>
                  </a:txBody>
                  <a:tcPr/>
                </a:tc>
                <a:tc>
                  <a:txBody>
                    <a:bodyPr/>
                    <a:lstStyle/>
                    <a:p>
                      <a:r>
                        <a:rPr lang="es-MX" dirty="0" err="1" smtClean="0"/>
                        <a:t>lb</a:t>
                      </a:r>
                      <a:r>
                        <a:rPr lang="es-MX" dirty="0" err="1" smtClean="0">
                          <a:sym typeface="Symbol" panose="05050102010706020507" pitchFamily="18" charset="2"/>
                        </a:rPr>
                        <a:t>s</a:t>
                      </a:r>
                      <a:r>
                        <a:rPr lang="es-MX" dirty="0" smtClean="0">
                          <a:sym typeface="Symbol" panose="05050102010706020507" pitchFamily="18" charset="2"/>
                        </a:rPr>
                        <a:t>/ft</a:t>
                      </a:r>
                      <a:r>
                        <a:rPr lang="es-MX" baseline="30000" dirty="0" smtClean="0">
                          <a:sym typeface="Symbol" panose="05050102010706020507" pitchFamily="18" charset="2"/>
                        </a:rPr>
                        <a:t>2</a:t>
                      </a:r>
                      <a:r>
                        <a:rPr lang="es-MX" baseline="0" dirty="0" smtClean="0">
                          <a:sym typeface="Symbol" panose="05050102010706020507" pitchFamily="18" charset="2"/>
                        </a:rPr>
                        <a:t>, </a:t>
                      </a:r>
                      <a:r>
                        <a:rPr lang="es-MX" baseline="0" dirty="0" err="1" smtClean="0">
                          <a:sym typeface="Symbol" panose="05050102010706020507" pitchFamily="18" charset="2"/>
                        </a:rPr>
                        <a:t>slug</a:t>
                      </a:r>
                      <a:r>
                        <a:rPr lang="es-MX" baseline="0" dirty="0" smtClean="0">
                          <a:sym typeface="Symbol" panose="05050102010706020507" pitchFamily="18" charset="2"/>
                        </a:rPr>
                        <a:t>/(</a:t>
                      </a:r>
                      <a:r>
                        <a:rPr lang="es-MX" baseline="0" dirty="0" err="1" smtClean="0">
                          <a:sym typeface="Symbol" panose="05050102010706020507" pitchFamily="18" charset="2"/>
                        </a:rPr>
                        <a:t>fts</a:t>
                      </a:r>
                      <a:r>
                        <a:rPr lang="es-MX" baseline="0" dirty="0" smtClean="0">
                          <a:sym typeface="Symbol" panose="05050102010706020507" pitchFamily="18" charset="2"/>
                        </a:rPr>
                        <a:t>)</a:t>
                      </a:r>
                      <a:endParaRPr lang="es-MX" dirty="0"/>
                    </a:p>
                  </a:txBody>
                  <a:tcPr/>
                </a:tc>
              </a:tr>
              <a:tr h="370840">
                <a:tc>
                  <a:txBody>
                    <a:bodyPr/>
                    <a:lstStyle/>
                    <a:p>
                      <a:r>
                        <a:rPr lang="es-MX" dirty="0" smtClean="0"/>
                        <a:t>Sistema</a:t>
                      </a:r>
                      <a:r>
                        <a:rPr lang="es-MX" baseline="0" dirty="0" smtClean="0"/>
                        <a:t> </a:t>
                      </a:r>
                      <a:r>
                        <a:rPr lang="es-MX" baseline="0" dirty="0" err="1" smtClean="0"/>
                        <a:t>cgs</a:t>
                      </a:r>
                      <a:endParaRPr lang="es-MX" dirty="0"/>
                    </a:p>
                  </a:txBody>
                  <a:tcPr/>
                </a:tc>
                <a:tc>
                  <a:txBody>
                    <a:bodyPr/>
                    <a:lstStyle/>
                    <a:p>
                      <a:r>
                        <a:rPr lang="es-MX" dirty="0" smtClean="0"/>
                        <a:t>poise = </a:t>
                      </a:r>
                      <a:r>
                        <a:rPr lang="es-MX" dirty="0" err="1" smtClean="0"/>
                        <a:t>dina</a:t>
                      </a:r>
                      <a:r>
                        <a:rPr lang="es-MX" dirty="0" err="1" smtClean="0">
                          <a:sym typeface="Symbol" panose="05050102010706020507" pitchFamily="18" charset="2"/>
                        </a:rPr>
                        <a:t></a:t>
                      </a:r>
                      <a:r>
                        <a:rPr lang="es-MX" dirty="0" err="1" smtClean="0"/>
                        <a:t>s</a:t>
                      </a:r>
                      <a:r>
                        <a:rPr lang="es-MX" dirty="0" smtClean="0"/>
                        <a:t>/cm</a:t>
                      </a:r>
                      <a:r>
                        <a:rPr lang="es-MX" baseline="30000" dirty="0" smtClean="0"/>
                        <a:t>2</a:t>
                      </a:r>
                      <a:r>
                        <a:rPr lang="es-MX" baseline="0" dirty="0" smtClean="0"/>
                        <a:t>= 0.1 </a:t>
                      </a:r>
                      <a:r>
                        <a:rPr lang="es-MX" baseline="0" dirty="0" err="1" smtClean="0"/>
                        <a:t>Pa</a:t>
                      </a:r>
                      <a:r>
                        <a:rPr lang="es-MX" baseline="0" dirty="0" err="1" smtClean="0">
                          <a:sym typeface="Symbol" panose="05050102010706020507" pitchFamily="18" charset="2"/>
                        </a:rPr>
                        <a:t>s</a:t>
                      </a:r>
                      <a:endParaRPr lang="es-MX" dirty="0"/>
                    </a:p>
                  </a:txBody>
                  <a:tcPr/>
                </a:tc>
              </a:tr>
            </a:tbl>
          </a:graphicData>
        </a:graphic>
      </p:graphicFrame>
    </p:spTree>
    <p:extLst>
      <p:ext uri="{BB962C8B-B14F-4D97-AF65-F5344CB8AC3E}">
        <p14:creationId xmlns:p14="http://schemas.microsoft.com/office/powerpoint/2010/main" val="8365578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Viscosidad cinemática</a:t>
            </a:r>
            <a:endParaRPr lang="es-MX" dirty="0"/>
          </a:p>
        </p:txBody>
      </p:sp>
      <p:sp>
        <p:nvSpPr>
          <p:cNvPr id="3" name="Marcador de contenido 2"/>
          <p:cNvSpPr>
            <a:spLocks noGrp="1"/>
          </p:cNvSpPr>
          <p:nvPr>
            <p:ph idx="1"/>
          </p:nvPr>
        </p:nvSpPr>
        <p:spPr/>
        <p:txBody>
          <a:bodyPr/>
          <a:lstStyle/>
          <a:p>
            <a:r>
              <a:rPr lang="es-MX" dirty="0" smtClean="0"/>
              <a:t>Se define como: </a:t>
            </a:r>
          </a:p>
          <a:p>
            <a:endParaRPr lang="es-MX" dirty="0"/>
          </a:p>
        </p:txBody>
      </p:sp>
      <p:graphicFrame>
        <p:nvGraphicFramePr>
          <p:cNvPr id="5" name="Marcador de contenido 3"/>
          <p:cNvGraphicFramePr>
            <a:graphicFrameLocks noChangeAspect="1"/>
          </p:cNvGraphicFramePr>
          <p:nvPr>
            <p:extLst/>
          </p:nvPr>
        </p:nvGraphicFramePr>
        <p:xfrm>
          <a:off x="4198938" y="2459038"/>
          <a:ext cx="774700" cy="776287"/>
        </p:xfrm>
        <a:graphic>
          <a:graphicData uri="http://schemas.openxmlformats.org/presentationml/2006/ole">
            <mc:AlternateContent xmlns:mc="http://schemas.openxmlformats.org/markup-compatibility/2006">
              <mc:Choice xmlns:v="urn:schemas-microsoft-com:vml" Requires="v">
                <p:oleObj spid="_x0000_s6156" name="Ecuación" r:id="rId3" imgW="419040" imgH="419040" progId="Equation.3">
                  <p:embed/>
                </p:oleObj>
              </mc:Choice>
              <mc:Fallback>
                <p:oleObj name="Ecuación" r:id="rId3" imgW="419040" imgH="419040" progId="Equation.3">
                  <p:embed/>
                  <p:pic>
                    <p:nvPicPr>
                      <p:cNvPr id="0" name=""/>
                      <p:cNvPicPr>
                        <a:picLocks noChangeAspect="1" noChangeArrowheads="1"/>
                      </p:cNvPicPr>
                      <p:nvPr/>
                    </p:nvPicPr>
                    <p:blipFill>
                      <a:blip r:embed="rId4"/>
                      <a:srcRect/>
                      <a:stretch>
                        <a:fillRect/>
                      </a:stretch>
                    </p:blipFill>
                    <p:spPr bwMode="auto">
                      <a:xfrm>
                        <a:off x="4198938" y="2459038"/>
                        <a:ext cx="774700" cy="77628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graphicFrame>
        <p:nvGraphicFramePr>
          <p:cNvPr id="6" name="Marcador de contenido 3"/>
          <p:cNvGraphicFramePr>
            <a:graphicFrameLocks noChangeAspect="1"/>
          </p:cNvGraphicFramePr>
          <p:nvPr>
            <p:extLst/>
          </p:nvPr>
        </p:nvGraphicFramePr>
        <p:xfrm>
          <a:off x="2709863" y="3389313"/>
          <a:ext cx="4133850" cy="892175"/>
        </p:xfrm>
        <a:graphic>
          <a:graphicData uri="http://schemas.openxmlformats.org/presentationml/2006/ole">
            <mc:AlternateContent xmlns:mc="http://schemas.openxmlformats.org/markup-compatibility/2006">
              <mc:Choice xmlns:v="urn:schemas-microsoft-com:vml" Requires="v">
                <p:oleObj spid="_x0000_s6157" name="Ecuación" r:id="rId5" imgW="2234880" imgH="482400" progId="Equation.3">
                  <p:embed/>
                </p:oleObj>
              </mc:Choice>
              <mc:Fallback>
                <p:oleObj name="Ecuación" r:id="rId5" imgW="2234880" imgH="482400" progId="Equation.3">
                  <p:embed/>
                  <p:pic>
                    <p:nvPicPr>
                      <p:cNvPr id="0" name=""/>
                      <p:cNvPicPr>
                        <a:picLocks noChangeAspect="1" noChangeArrowheads="1"/>
                      </p:cNvPicPr>
                      <p:nvPr/>
                    </p:nvPicPr>
                    <p:blipFill>
                      <a:blip r:embed="rId6"/>
                      <a:srcRect/>
                      <a:stretch>
                        <a:fillRect/>
                      </a:stretch>
                    </p:blipFill>
                    <p:spPr bwMode="auto">
                      <a:xfrm>
                        <a:off x="2709863" y="3389313"/>
                        <a:ext cx="4133850" cy="8921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graphicFrame>
        <p:nvGraphicFramePr>
          <p:cNvPr id="7" name="Tabla 6"/>
          <p:cNvGraphicFramePr>
            <a:graphicFrameLocks noGrp="1"/>
          </p:cNvGraphicFramePr>
          <p:nvPr>
            <p:extLst/>
          </p:nvPr>
        </p:nvGraphicFramePr>
        <p:xfrm>
          <a:off x="1465634" y="4610814"/>
          <a:ext cx="8128000" cy="17526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s-MX" dirty="0" smtClean="0"/>
                        <a:t>Sistema</a:t>
                      </a:r>
                      <a:r>
                        <a:rPr lang="es-MX" baseline="0" dirty="0" smtClean="0"/>
                        <a:t> de unidades</a:t>
                      </a:r>
                      <a:endParaRPr lang="es-MX" dirty="0"/>
                    </a:p>
                  </a:txBody>
                  <a:tcPr/>
                </a:tc>
                <a:tc>
                  <a:txBody>
                    <a:bodyPr/>
                    <a:lstStyle/>
                    <a:p>
                      <a:r>
                        <a:rPr lang="es-MX" dirty="0" smtClean="0"/>
                        <a:t>Unidades</a:t>
                      </a:r>
                      <a:endParaRPr lang="es-MX" dirty="0"/>
                    </a:p>
                  </a:txBody>
                  <a:tcPr/>
                </a:tc>
              </a:tr>
              <a:tr h="370840">
                <a:tc>
                  <a:txBody>
                    <a:bodyPr/>
                    <a:lstStyle/>
                    <a:p>
                      <a:r>
                        <a:rPr lang="es-MX" dirty="0" smtClean="0"/>
                        <a:t>Sistema Internacional</a:t>
                      </a:r>
                      <a:endParaRPr lang="es-MX" dirty="0"/>
                    </a:p>
                  </a:txBody>
                  <a:tcPr/>
                </a:tc>
                <a:tc>
                  <a:txBody>
                    <a:bodyPr/>
                    <a:lstStyle/>
                    <a:p>
                      <a:r>
                        <a:rPr lang="es-MX" dirty="0" smtClean="0"/>
                        <a:t>m</a:t>
                      </a:r>
                      <a:r>
                        <a:rPr lang="es-MX" baseline="30000" dirty="0" smtClean="0"/>
                        <a:t>2</a:t>
                      </a:r>
                      <a:r>
                        <a:rPr lang="es-MX" baseline="0" dirty="0" smtClean="0"/>
                        <a:t>/s</a:t>
                      </a:r>
                      <a:endParaRPr lang="es-MX" dirty="0"/>
                    </a:p>
                  </a:txBody>
                  <a:tcPr/>
                </a:tc>
              </a:tr>
              <a:tr h="370840">
                <a:tc>
                  <a:txBody>
                    <a:bodyPr/>
                    <a:lstStyle/>
                    <a:p>
                      <a:r>
                        <a:rPr lang="es-MX" dirty="0" smtClean="0"/>
                        <a:t>Sistema tradicional de Estados</a:t>
                      </a:r>
                      <a:r>
                        <a:rPr lang="es-MX" baseline="0" dirty="0" smtClean="0"/>
                        <a:t> Unidos</a:t>
                      </a:r>
                      <a:endParaRPr lang="es-MX" dirty="0"/>
                    </a:p>
                  </a:txBody>
                  <a:tcPr/>
                </a:tc>
                <a:tc>
                  <a:txBody>
                    <a:bodyPr/>
                    <a:lstStyle/>
                    <a:p>
                      <a:r>
                        <a:rPr lang="es-MX" dirty="0" smtClean="0">
                          <a:sym typeface="Symbol" panose="05050102010706020507" pitchFamily="18" charset="2"/>
                        </a:rPr>
                        <a:t>Ft</a:t>
                      </a:r>
                      <a:r>
                        <a:rPr lang="es-MX" baseline="30000" dirty="0" smtClean="0">
                          <a:sym typeface="Symbol" panose="05050102010706020507" pitchFamily="18" charset="2"/>
                        </a:rPr>
                        <a:t>2</a:t>
                      </a:r>
                      <a:r>
                        <a:rPr lang="es-MX" baseline="0" dirty="0" smtClean="0">
                          <a:sym typeface="Symbol" panose="05050102010706020507" pitchFamily="18" charset="2"/>
                        </a:rPr>
                        <a:t>/s</a:t>
                      </a:r>
                      <a:endParaRPr lang="es-MX" dirty="0"/>
                    </a:p>
                  </a:txBody>
                  <a:tcPr/>
                </a:tc>
              </a:tr>
              <a:tr h="370840">
                <a:tc>
                  <a:txBody>
                    <a:bodyPr/>
                    <a:lstStyle/>
                    <a:p>
                      <a:r>
                        <a:rPr lang="es-MX" dirty="0" smtClean="0"/>
                        <a:t>Sistema</a:t>
                      </a:r>
                      <a:r>
                        <a:rPr lang="es-MX" baseline="0" dirty="0" smtClean="0"/>
                        <a:t> </a:t>
                      </a:r>
                      <a:r>
                        <a:rPr lang="es-MX" baseline="0" dirty="0" err="1" smtClean="0"/>
                        <a:t>cgs</a:t>
                      </a:r>
                      <a:endParaRPr lang="es-MX" dirty="0"/>
                    </a:p>
                  </a:txBody>
                  <a:tcPr/>
                </a:tc>
                <a:tc>
                  <a:txBody>
                    <a:bodyPr/>
                    <a:lstStyle/>
                    <a:p>
                      <a:r>
                        <a:rPr lang="es-MX" dirty="0" err="1" smtClean="0"/>
                        <a:t>stoke</a:t>
                      </a:r>
                      <a:r>
                        <a:rPr lang="es-MX" dirty="0" smtClean="0"/>
                        <a:t> = cm</a:t>
                      </a:r>
                      <a:r>
                        <a:rPr lang="es-MX" baseline="30000" dirty="0" smtClean="0"/>
                        <a:t>2</a:t>
                      </a:r>
                      <a:r>
                        <a:rPr lang="es-MX" baseline="0" dirty="0" smtClean="0"/>
                        <a:t>/s</a:t>
                      </a:r>
                      <a:endParaRPr lang="es-MX" dirty="0"/>
                    </a:p>
                  </a:txBody>
                  <a:tcPr/>
                </a:tc>
              </a:tr>
            </a:tbl>
          </a:graphicData>
        </a:graphic>
      </p:graphicFrame>
    </p:spTree>
    <p:extLst>
      <p:ext uri="{BB962C8B-B14F-4D97-AF65-F5344CB8AC3E}">
        <p14:creationId xmlns:p14="http://schemas.microsoft.com/office/powerpoint/2010/main" val="21245599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Fluidos newtonianos y no newtonianos</a:t>
            </a:r>
            <a:endParaRPr lang="es-MX" dirty="0"/>
          </a:p>
        </p:txBody>
      </p:sp>
      <p:sp>
        <p:nvSpPr>
          <p:cNvPr id="3" name="Marcador de contenido 2"/>
          <p:cNvSpPr>
            <a:spLocks noGrp="1"/>
          </p:cNvSpPr>
          <p:nvPr>
            <p:ph idx="1"/>
          </p:nvPr>
        </p:nvSpPr>
        <p:spPr/>
        <p:txBody>
          <a:bodyPr/>
          <a:lstStyle/>
          <a:p>
            <a:r>
              <a:rPr lang="es-MX" dirty="0" err="1" smtClean="0"/>
              <a:t>Reología</a:t>
            </a:r>
            <a:r>
              <a:rPr lang="es-MX" dirty="0" smtClean="0"/>
              <a:t>: Estudio de la deformación y las características del flujo de las sustancias.</a:t>
            </a:r>
          </a:p>
          <a:p>
            <a:r>
              <a:rPr lang="es-MX" dirty="0" smtClean="0"/>
              <a:t>A todo fluido que se comporte según la ecuación:</a:t>
            </a:r>
          </a:p>
          <a:p>
            <a:endParaRPr lang="es-MX" dirty="0"/>
          </a:p>
          <a:p>
            <a:endParaRPr lang="es-MX" dirty="0" smtClean="0"/>
          </a:p>
          <a:p>
            <a:endParaRPr lang="es-MX" dirty="0"/>
          </a:p>
          <a:p>
            <a:pPr marL="0" indent="0">
              <a:buNone/>
            </a:pPr>
            <a:r>
              <a:rPr lang="es-MX" dirty="0" smtClean="0"/>
              <a:t>Se le denomina fluido Newtoniano. La viscosidad solo es función de la temperatura del fluido. La magnitud del gradiente de velocidades no tiene ningún efecto sobre él</a:t>
            </a:r>
          </a:p>
          <a:p>
            <a:pPr marL="0" indent="0">
              <a:buNone/>
            </a:pPr>
            <a:endParaRPr lang="es-MX" dirty="0"/>
          </a:p>
        </p:txBody>
      </p:sp>
      <p:graphicFrame>
        <p:nvGraphicFramePr>
          <p:cNvPr id="4" name="Marcador de contenido 3"/>
          <p:cNvGraphicFramePr>
            <a:graphicFrameLocks noChangeAspect="1"/>
          </p:cNvGraphicFramePr>
          <p:nvPr>
            <p:extLst/>
          </p:nvPr>
        </p:nvGraphicFramePr>
        <p:xfrm>
          <a:off x="4117975" y="3413125"/>
          <a:ext cx="1316038" cy="844550"/>
        </p:xfrm>
        <a:graphic>
          <a:graphicData uri="http://schemas.openxmlformats.org/presentationml/2006/ole">
            <mc:AlternateContent xmlns:mc="http://schemas.openxmlformats.org/markup-compatibility/2006">
              <mc:Choice xmlns:v="urn:schemas-microsoft-com:vml" Requires="v">
                <p:oleObj spid="_x0000_s7175" name="Ecuación" r:id="rId3" imgW="711000" imgH="457200" progId="Equation.3">
                  <p:embed/>
                </p:oleObj>
              </mc:Choice>
              <mc:Fallback>
                <p:oleObj name="Ecuación" r:id="rId3" imgW="711000" imgH="457200" progId="Equation.3">
                  <p:embed/>
                  <p:pic>
                    <p:nvPicPr>
                      <p:cNvPr id="0" name=""/>
                      <p:cNvPicPr>
                        <a:picLocks noChangeAspect="1" noChangeArrowheads="1"/>
                      </p:cNvPicPr>
                      <p:nvPr/>
                    </p:nvPicPr>
                    <p:blipFill>
                      <a:blip r:embed="rId4"/>
                      <a:srcRect/>
                      <a:stretch>
                        <a:fillRect/>
                      </a:stretch>
                    </p:blipFill>
                    <p:spPr bwMode="auto">
                      <a:xfrm>
                        <a:off x="4117975" y="3413125"/>
                        <a:ext cx="1316038" cy="84455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oleObj>
              </mc:Fallback>
            </mc:AlternateContent>
          </a:graphicData>
        </a:graphic>
      </p:graphicFrame>
    </p:spTree>
    <p:extLst>
      <p:ext uri="{BB962C8B-B14F-4D97-AF65-F5344CB8AC3E}">
        <p14:creationId xmlns:p14="http://schemas.microsoft.com/office/powerpoint/2010/main" val="2219618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Gráficas</a:t>
            </a:r>
            <a:endParaRPr lang="es-MX" dirty="0"/>
          </a:p>
        </p:txBody>
      </p:sp>
      <p:pic>
        <p:nvPicPr>
          <p:cNvPr id="7" name="Imagen 6"/>
          <p:cNvPicPr>
            <a:picLocks noChangeAspect="1"/>
          </p:cNvPicPr>
          <p:nvPr/>
        </p:nvPicPr>
        <p:blipFill rotWithShape="1">
          <a:blip r:embed="rId2"/>
          <a:srcRect l="50172" t="-1137" b="12248"/>
          <a:stretch/>
        </p:blipFill>
        <p:spPr>
          <a:xfrm>
            <a:off x="7238998" y="2253344"/>
            <a:ext cx="2904629" cy="2819399"/>
          </a:xfrm>
          <a:prstGeom prst="rect">
            <a:avLst/>
          </a:prstGeom>
        </p:spPr>
      </p:pic>
      <p:pic>
        <p:nvPicPr>
          <p:cNvPr id="9" name="Marcador de contenido 8"/>
          <p:cNvPicPr>
            <a:picLocks noGrp="1" noChangeAspect="1"/>
          </p:cNvPicPr>
          <p:nvPr>
            <p:ph idx="1"/>
          </p:nvPr>
        </p:nvPicPr>
        <p:blipFill>
          <a:blip r:embed="rId3"/>
          <a:stretch>
            <a:fillRect/>
          </a:stretch>
        </p:blipFill>
        <p:spPr>
          <a:xfrm>
            <a:off x="1326698" y="1519919"/>
            <a:ext cx="3212646" cy="3212646"/>
          </a:xfrm>
          <a:prstGeom prst="rect">
            <a:avLst/>
          </a:prstGeom>
        </p:spPr>
      </p:pic>
    </p:spTree>
    <p:extLst>
      <p:ext uri="{BB962C8B-B14F-4D97-AF65-F5344CB8AC3E}">
        <p14:creationId xmlns:p14="http://schemas.microsoft.com/office/powerpoint/2010/main" val="698270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Presión y esfuerzo cortante</a:t>
            </a:r>
            <a:endParaRPr lang="es-MX" dirty="0"/>
          </a:p>
        </p:txBody>
      </p:sp>
      <p:sp>
        <p:nvSpPr>
          <p:cNvPr id="3" name="Marcador de contenido 2"/>
          <p:cNvSpPr>
            <a:spLocks noGrp="1"/>
          </p:cNvSpPr>
          <p:nvPr>
            <p:ph idx="1"/>
          </p:nvPr>
        </p:nvSpPr>
        <p:spPr>
          <a:xfrm>
            <a:off x="1103312" y="1371600"/>
            <a:ext cx="8946541" cy="4876799"/>
          </a:xfrm>
        </p:spPr>
        <p:txBody>
          <a:bodyPr/>
          <a:lstStyle/>
          <a:p>
            <a:r>
              <a:rPr lang="es-MX" dirty="0"/>
              <a:t>La presión </a:t>
            </a:r>
            <a:r>
              <a:rPr lang="es-MX" dirty="0" smtClean="0"/>
              <a:t>es </a:t>
            </a:r>
            <a:r>
              <a:rPr lang="es-MX" dirty="0"/>
              <a:t>una magnitud física que mide la proyección de la fuerza en dirección perpendicular por unidad de superficie, y sirve para caracterizar cómo se aplica una determinada fuerza resultante sobre una línea. </a:t>
            </a:r>
            <a:r>
              <a:rPr lang="es-MX" dirty="0" smtClean="0"/>
              <a:t>(Wikipedia)</a:t>
            </a:r>
          </a:p>
          <a:p>
            <a:r>
              <a:rPr lang="es-MX" dirty="0"/>
              <a:t>El esfuerzo cortante, de corte, de cizalla o de cortadura es el esfuerzo interno o resultante de las tensiones paralelas a la sección transversal de un prisma mecánico como por ejemplo una viga o un pilar. Se designa variadamente como T, V o Q.</a:t>
            </a:r>
            <a:endParaRPr lang="es-MX" dirty="0" smtClean="0"/>
          </a:p>
          <a:p>
            <a:endParaRPr lang="es-MX" dirty="0"/>
          </a:p>
        </p:txBody>
      </p:sp>
      <p:pic>
        <p:nvPicPr>
          <p:cNvPr id="4" name="Imagen 3"/>
          <p:cNvPicPr>
            <a:picLocks noChangeAspect="1"/>
          </p:cNvPicPr>
          <p:nvPr/>
        </p:nvPicPr>
        <p:blipFill>
          <a:blip r:embed="rId2"/>
          <a:stretch>
            <a:fillRect/>
          </a:stretch>
        </p:blipFill>
        <p:spPr>
          <a:xfrm>
            <a:off x="9829800" y="1666875"/>
            <a:ext cx="2286000" cy="2000250"/>
          </a:xfrm>
          <a:prstGeom prst="rect">
            <a:avLst/>
          </a:prstGeom>
        </p:spPr>
      </p:pic>
      <p:pic>
        <p:nvPicPr>
          <p:cNvPr id="5" name="Imagen 4"/>
          <p:cNvPicPr>
            <a:picLocks noChangeAspect="1"/>
          </p:cNvPicPr>
          <p:nvPr/>
        </p:nvPicPr>
        <p:blipFill>
          <a:blip r:embed="rId3"/>
          <a:stretch>
            <a:fillRect/>
          </a:stretch>
        </p:blipFill>
        <p:spPr>
          <a:xfrm>
            <a:off x="5576582" y="4227293"/>
            <a:ext cx="3418114" cy="2462657"/>
          </a:xfrm>
          <a:prstGeom prst="rect">
            <a:avLst/>
          </a:prstGeom>
        </p:spPr>
      </p:pic>
    </p:spTree>
    <p:extLst>
      <p:ext uri="{BB962C8B-B14F-4D97-AF65-F5344CB8AC3E}">
        <p14:creationId xmlns:p14="http://schemas.microsoft.com/office/powerpoint/2010/main" val="547355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Clasificación de fluidos no Newtonianos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103313" y="2052918"/>
            <a:ext cx="6070374" cy="4195481"/>
          </a:xfrm>
        </p:spPr>
        <p:txBody>
          <a:bodyPr/>
          <a:lstStyle/>
          <a:p>
            <a:r>
              <a:rPr lang="es-MX" b="1" dirty="0" smtClean="0">
                <a:latin typeface="Batang" panose="02030600000101010101" pitchFamily="18" charset="-127"/>
                <a:ea typeface="Batang" panose="02030600000101010101" pitchFamily="18" charset="-127"/>
              </a:rPr>
              <a:t>Independientes del tiempo</a:t>
            </a:r>
          </a:p>
          <a:p>
            <a:pPr lvl="1"/>
            <a:r>
              <a:rPr lang="es-MX" b="1" dirty="0" err="1" smtClean="0">
                <a:latin typeface="Batang" panose="02030600000101010101" pitchFamily="18" charset="-127"/>
                <a:ea typeface="Batang" panose="02030600000101010101" pitchFamily="18" charset="-127"/>
              </a:rPr>
              <a:t>Seudoplásticos</a:t>
            </a:r>
            <a:r>
              <a:rPr lang="es-MX" b="1" dirty="0" smtClean="0">
                <a:latin typeface="Batang" panose="02030600000101010101" pitchFamily="18" charset="-127"/>
                <a:ea typeface="Batang" panose="02030600000101010101" pitchFamily="18" charset="-127"/>
              </a:rPr>
              <a:t> o tixotrópicos</a:t>
            </a:r>
            <a:r>
              <a:rPr lang="es-MX" dirty="0" smtClean="0">
                <a:latin typeface="Batang" panose="02030600000101010101" pitchFamily="18" charset="-127"/>
                <a:ea typeface="Batang" panose="02030600000101010101" pitchFamily="18" charset="-127"/>
              </a:rPr>
              <a:t>. La gráfica del esfuerzo cortante vs el gradiente de velocidad queda por encima de la línea de los fluidos newtonianos. La curva comienza con mucha pendiente, lo cual indica una viscosidad aparente elevada. Después la pendiente disminuye con el aumento de velocidad.</a:t>
            </a:r>
          </a:p>
          <a:p>
            <a:pPr lvl="1"/>
            <a:r>
              <a:rPr lang="es-MX" dirty="0" smtClean="0">
                <a:latin typeface="Batang" panose="02030600000101010101" pitchFamily="18" charset="-127"/>
                <a:ea typeface="Batang" panose="02030600000101010101" pitchFamily="18" charset="-127"/>
              </a:rPr>
              <a:t>Plasma sanguíneo, polietileno fundido, látex, almibares, tintas.</a:t>
            </a:r>
            <a:endParaRPr lang="es-MX" dirty="0">
              <a:latin typeface="Batang" panose="02030600000101010101" pitchFamily="18" charset="-127"/>
              <a:ea typeface="Batang" panose="02030600000101010101" pitchFamily="18" charset="-127"/>
            </a:endParaRPr>
          </a:p>
        </p:txBody>
      </p:sp>
      <p:pic>
        <p:nvPicPr>
          <p:cNvPr id="5" name="Imagen 4"/>
          <p:cNvPicPr>
            <a:picLocks noChangeAspect="1"/>
          </p:cNvPicPr>
          <p:nvPr/>
        </p:nvPicPr>
        <p:blipFill>
          <a:blip r:embed="rId2"/>
          <a:stretch>
            <a:fillRect/>
          </a:stretch>
        </p:blipFill>
        <p:spPr>
          <a:xfrm>
            <a:off x="8551408" y="2738437"/>
            <a:ext cx="2143125" cy="2143125"/>
          </a:xfrm>
          <a:prstGeom prst="rect">
            <a:avLst/>
          </a:prstGeom>
        </p:spPr>
      </p:pic>
    </p:spTree>
    <p:extLst>
      <p:ext uri="{BB962C8B-B14F-4D97-AF65-F5344CB8AC3E}">
        <p14:creationId xmlns:p14="http://schemas.microsoft.com/office/powerpoint/2010/main" val="39509149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Fluidos </a:t>
            </a:r>
            <a:r>
              <a:rPr lang="es-MX" dirty="0" err="1" smtClean="0">
                <a:latin typeface="Batang" panose="02030600000101010101" pitchFamily="18" charset="-127"/>
                <a:ea typeface="Batang" panose="02030600000101010101" pitchFamily="18" charset="-127"/>
              </a:rPr>
              <a:t>dilatantes</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103313" y="2052918"/>
            <a:ext cx="7725002" cy="4195481"/>
          </a:xfrm>
        </p:spPr>
        <p:txBody>
          <a:bodyPr/>
          <a:lstStyle/>
          <a:p>
            <a:r>
              <a:rPr lang="es-MX" dirty="0" smtClean="0">
                <a:latin typeface="Batang" panose="02030600000101010101" pitchFamily="18" charset="-127"/>
                <a:ea typeface="Batang" panose="02030600000101010101" pitchFamily="18" charset="-127"/>
              </a:rPr>
              <a:t>La gráfica del esfuerzo cortante vs el gradiente de velocidad  queda por debajo de la línea de los fluidos Newtonianos. La curva comienza con poca pendiente, lo cual indica viscosidad aparente baja. Después la pendiente incrementa con el gradiente de velocidad.</a:t>
            </a:r>
          </a:p>
          <a:p>
            <a:r>
              <a:rPr lang="es-MX" dirty="0" smtClean="0">
                <a:latin typeface="Batang" panose="02030600000101010101" pitchFamily="18" charset="-127"/>
                <a:ea typeface="Batang" panose="02030600000101010101" pitchFamily="18" charset="-127"/>
              </a:rPr>
              <a:t>Almidón de maíz en etilenglicol, almidón en agua, dióxido de titanio.</a:t>
            </a:r>
            <a:endParaRPr lang="es-MX" dirty="0">
              <a:latin typeface="Batang" panose="02030600000101010101" pitchFamily="18" charset="-127"/>
              <a:ea typeface="Batang" panose="02030600000101010101" pitchFamily="18" charset="-127"/>
            </a:endParaRPr>
          </a:p>
        </p:txBody>
      </p:sp>
      <p:pic>
        <p:nvPicPr>
          <p:cNvPr id="4" name="Imagen 3"/>
          <p:cNvPicPr>
            <a:picLocks noChangeAspect="1"/>
          </p:cNvPicPr>
          <p:nvPr/>
        </p:nvPicPr>
        <p:blipFill>
          <a:blip r:embed="rId2"/>
          <a:stretch>
            <a:fillRect/>
          </a:stretch>
        </p:blipFill>
        <p:spPr>
          <a:xfrm>
            <a:off x="9422265" y="2422751"/>
            <a:ext cx="2143125" cy="2143125"/>
          </a:xfrm>
          <a:prstGeom prst="rect">
            <a:avLst/>
          </a:prstGeom>
        </p:spPr>
      </p:pic>
    </p:spTree>
    <p:extLst>
      <p:ext uri="{BB962C8B-B14F-4D97-AF65-F5344CB8AC3E}">
        <p14:creationId xmlns:p14="http://schemas.microsoft.com/office/powerpoint/2010/main" val="745699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Batang" panose="02030600000101010101" pitchFamily="18" charset="-127"/>
                <a:ea typeface="Batang" panose="02030600000101010101" pitchFamily="18" charset="-127"/>
              </a:rPr>
              <a:t>Fluidos de </a:t>
            </a:r>
            <a:r>
              <a:rPr lang="es-MX" dirty="0" err="1" smtClean="0">
                <a:latin typeface="Batang" panose="02030600000101010101" pitchFamily="18" charset="-127"/>
                <a:ea typeface="Batang" panose="02030600000101010101" pitchFamily="18" charset="-127"/>
              </a:rPr>
              <a:t>Bingham</a:t>
            </a:r>
            <a:endParaRPr lang="es-MX" dirty="0">
              <a:latin typeface="Batang" panose="02030600000101010101" pitchFamily="18" charset="-127"/>
              <a:ea typeface="Batang" panose="02030600000101010101" pitchFamily="18" charset="-127"/>
            </a:endParaRPr>
          </a:p>
        </p:txBody>
      </p:sp>
      <p:sp>
        <p:nvSpPr>
          <p:cNvPr id="3" name="Marcador de contenido 2"/>
          <p:cNvSpPr>
            <a:spLocks noGrp="1"/>
          </p:cNvSpPr>
          <p:nvPr>
            <p:ph idx="1"/>
          </p:nvPr>
        </p:nvSpPr>
        <p:spPr>
          <a:xfrm>
            <a:off x="1103312" y="2052918"/>
            <a:ext cx="6781231" cy="4195481"/>
          </a:xfrm>
        </p:spPr>
        <p:txBody>
          <a:bodyPr/>
          <a:lstStyle/>
          <a:p>
            <a:r>
              <a:rPr lang="es-MX" dirty="0" smtClean="0">
                <a:latin typeface="Batang" panose="02030600000101010101" pitchFamily="18" charset="-127"/>
                <a:ea typeface="Batang" panose="02030600000101010101" pitchFamily="18" charset="-127"/>
              </a:rPr>
              <a:t>También se conocen como fluidos de inserción, y requieren la aplicación de un nivel significativo de esfuerzo cortante antes que comience el flujo. Una vez que este inicia, la pendiente de la curva es lineal, lo que significa viscosidad aparente contante</a:t>
            </a:r>
          </a:p>
          <a:p>
            <a:r>
              <a:rPr lang="es-MX" dirty="0" smtClean="0">
                <a:latin typeface="Batang" panose="02030600000101010101" pitchFamily="18" charset="-127"/>
                <a:ea typeface="Batang" panose="02030600000101010101" pitchFamily="18" charset="-127"/>
              </a:rPr>
              <a:t>Chocolate, salsa cátsup, mayonesa, pasta de dientes, asfalto.</a:t>
            </a:r>
            <a:endParaRPr lang="es-MX" dirty="0">
              <a:latin typeface="Batang" panose="02030600000101010101" pitchFamily="18" charset="-127"/>
              <a:ea typeface="Batang" panose="02030600000101010101" pitchFamily="18" charset="-127"/>
            </a:endParaRPr>
          </a:p>
        </p:txBody>
      </p:sp>
      <p:pic>
        <p:nvPicPr>
          <p:cNvPr id="4" name="Imagen 3"/>
          <p:cNvPicPr>
            <a:picLocks noChangeAspect="1"/>
          </p:cNvPicPr>
          <p:nvPr/>
        </p:nvPicPr>
        <p:blipFill>
          <a:blip r:embed="rId2"/>
          <a:stretch>
            <a:fillRect/>
          </a:stretch>
        </p:blipFill>
        <p:spPr>
          <a:xfrm>
            <a:off x="8979271" y="2547218"/>
            <a:ext cx="2373091" cy="2373091"/>
          </a:xfrm>
          <a:prstGeom prst="rect">
            <a:avLst/>
          </a:prstGeom>
        </p:spPr>
      </p:pic>
    </p:spTree>
    <p:extLst>
      <p:ext uri="{BB962C8B-B14F-4D97-AF65-F5344CB8AC3E}">
        <p14:creationId xmlns:p14="http://schemas.microsoft.com/office/powerpoint/2010/main" val="31962292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Dependientes del tiempo</a:t>
            </a:r>
            <a:endParaRPr lang="es-MX" dirty="0"/>
          </a:p>
        </p:txBody>
      </p:sp>
      <p:sp>
        <p:nvSpPr>
          <p:cNvPr id="3" name="Marcador de contenido 2"/>
          <p:cNvSpPr>
            <a:spLocks noGrp="1"/>
          </p:cNvSpPr>
          <p:nvPr>
            <p:ph idx="1"/>
          </p:nvPr>
        </p:nvSpPr>
        <p:spPr/>
        <p:txBody>
          <a:bodyPr/>
          <a:lstStyle/>
          <a:p>
            <a:r>
              <a:rPr lang="es-MX" dirty="0" smtClean="0">
                <a:latin typeface="Batang" panose="02030600000101010101" pitchFamily="18" charset="-127"/>
                <a:ea typeface="Batang" panose="02030600000101010101" pitchFamily="18" charset="-127"/>
              </a:rPr>
              <a:t>Petróleos crudos (no todos)</a:t>
            </a:r>
          </a:p>
          <a:p>
            <a:r>
              <a:rPr lang="es-MX" dirty="0" smtClean="0">
                <a:latin typeface="Batang" panose="02030600000101010101" pitchFamily="18" charset="-127"/>
                <a:ea typeface="Batang" panose="02030600000101010101" pitchFamily="18" charset="-127"/>
              </a:rPr>
              <a:t>Tinta para impresoras</a:t>
            </a:r>
          </a:p>
          <a:p>
            <a:r>
              <a:rPr lang="es-MX" dirty="0" smtClean="0">
                <a:latin typeface="Batang" panose="02030600000101010101" pitchFamily="18" charset="-127"/>
                <a:ea typeface="Batang" panose="02030600000101010101" pitchFamily="18" charset="-127"/>
              </a:rPr>
              <a:t>Nylon</a:t>
            </a:r>
          </a:p>
          <a:p>
            <a:r>
              <a:rPr lang="es-MX" dirty="0" smtClean="0">
                <a:latin typeface="Batang" panose="02030600000101010101" pitchFamily="18" charset="-127"/>
                <a:ea typeface="Batang" panose="02030600000101010101" pitchFamily="18" charset="-127"/>
              </a:rPr>
              <a:t>Soluciones de polímeros</a:t>
            </a:r>
          </a:p>
          <a:p>
            <a:pPr marL="0" indent="0">
              <a:buNone/>
            </a:pPr>
            <a:endParaRPr lang="es-MX" dirty="0" smtClean="0"/>
          </a:p>
          <a:p>
            <a:endParaRPr lang="es-MX" dirty="0"/>
          </a:p>
        </p:txBody>
      </p:sp>
      <p:pic>
        <p:nvPicPr>
          <p:cNvPr id="4" name="Imagen 3"/>
          <p:cNvPicPr>
            <a:picLocks noChangeAspect="1"/>
          </p:cNvPicPr>
          <p:nvPr/>
        </p:nvPicPr>
        <p:blipFill rotWithShape="1">
          <a:blip r:embed="rId2"/>
          <a:srcRect r="9510"/>
          <a:stretch/>
        </p:blipFill>
        <p:spPr>
          <a:xfrm>
            <a:off x="8351358" y="1853248"/>
            <a:ext cx="2479928" cy="3720339"/>
          </a:xfrm>
          <a:prstGeom prst="rect">
            <a:avLst/>
          </a:prstGeom>
        </p:spPr>
      </p:pic>
    </p:spTree>
    <p:extLst>
      <p:ext uri="{BB962C8B-B14F-4D97-AF65-F5344CB8AC3E}">
        <p14:creationId xmlns:p14="http://schemas.microsoft.com/office/powerpoint/2010/main" val="9997149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Electrorreológicos</a:t>
            </a:r>
            <a:endParaRPr lang="es-MX" dirty="0"/>
          </a:p>
        </p:txBody>
      </p:sp>
      <p:sp>
        <p:nvSpPr>
          <p:cNvPr id="3" name="Marcador de contenido 2"/>
          <p:cNvSpPr>
            <a:spLocks noGrp="1"/>
          </p:cNvSpPr>
          <p:nvPr>
            <p:ph idx="1"/>
          </p:nvPr>
        </p:nvSpPr>
        <p:spPr/>
        <p:txBody>
          <a:bodyPr/>
          <a:lstStyle/>
          <a:p>
            <a:r>
              <a:rPr lang="es-MX" dirty="0" smtClean="0"/>
              <a:t>En los fluidos </a:t>
            </a:r>
            <a:r>
              <a:rPr lang="es-MX" dirty="0" err="1" smtClean="0"/>
              <a:t>electrorreológicos</a:t>
            </a:r>
            <a:r>
              <a:rPr lang="es-MX" dirty="0" smtClean="0"/>
              <a:t> las propiedades se controlan por medio de la aplicación de una corriente eléctrica. Son suspensiones de partículas finas, polímeros o cerámicos,  en un aceite no conductor. Si no se lea plica corriente son líquidos y si se les aplica se convierten en  gel y se comportan como sólidos.</a:t>
            </a:r>
          </a:p>
          <a:p>
            <a:r>
              <a:rPr lang="es-MX" dirty="0" smtClean="0"/>
              <a:t>Suspensión en vehículos.</a:t>
            </a:r>
            <a:endParaRPr lang="es-MX" dirty="0"/>
          </a:p>
        </p:txBody>
      </p:sp>
      <p:pic>
        <p:nvPicPr>
          <p:cNvPr id="4" name="Imagen 3"/>
          <p:cNvPicPr>
            <a:picLocks noChangeAspect="1"/>
          </p:cNvPicPr>
          <p:nvPr/>
        </p:nvPicPr>
        <p:blipFill>
          <a:blip r:embed="rId2"/>
          <a:stretch>
            <a:fillRect/>
          </a:stretch>
        </p:blipFill>
        <p:spPr>
          <a:xfrm>
            <a:off x="3260951" y="4609419"/>
            <a:ext cx="3362325" cy="1362075"/>
          </a:xfrm>
          <a:prstGeom prst="rect">
            <a:avLst/>
          </a:prstGeom>
        </p:spPr>
      </p:pic>
    </p:spTree>
    <p:extLst>
      <p:ext uri="{BB962C8B-B14F-4D97-AF65-F5344CB8AC3E}">
        <p14:creationId xmlns:p14="http://schemas.microsoft.com/office/powerpoint/2010/main" val="20841538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Magnetorreológicos</a:t>
            </a:r>
            <a:endParaRPr lang="es-MX" dirty="0"/>
          </a:p>
        </p:txBody>
      </p:sp>
      <p:sp>
        <p:nvSpPr>
          <p:cNvPr id="3" name="Marcador de contenido 2"/>
          <p:cNvSpPr>
            <a:spLocks noGrp="1"/>
          </p:cNvSpPr>
          <p:nvPr>
            <p:ph idx="1"/>
          </p:nvPr>
        </p:nvSpPr>
        <p:spPr/>
        <p:txBody>
          <a:bodyPr>
            <a:normAutofit/>
          </a:bodyPr>
          <a:lstStyle/>
          <a:p>
            <a:r>
              <a:rPr lang="es-MX" dirty="0" smtClean="0">
                <a:latin typeface="Batang" panose="02030600000101010101" pitchFamily="18" charset="-127"/>
                <a:ea typeface="Batang" panose="02030600000101010101" pitchFamily="18" charset="-127"/>
              </a:rPr>
              <a:t>Son similares a los ER, y contiene partículas suspendidas en una base de fluido. Pero en este caso las partículas son polvos finos de hierro.</a:t>
            </a:r>
          </a:p>
          <a:p>
            <a:r>
              <a:rPr lang="es-MX" dirty="0" smtClean="0">
                <a:latin typeface="Batang" panose="02030600000101010101" pitchFamily="18" charset="-127"/>
                <a:ea typeface="Batang" panose="02030600000101010101" pitchFamily="18" charset="-127"/>
              </a:rPr>
              <a:t>Amortiguadores, frenos. Bloqueo.</a:t>
            </a:r>
            <a:endParaRPr lang="es-MX" dirty="0">
              <a:latin typeface="Batang" panose="02030600000101010101" pitchFamily="18" charset="-127"/>
              <a:ea typeface="Batang" panose="02030600000101010101" pitchFamily="18" charset="-127"/>
            </a:endParaRPr>
          </a:p>
        </p:txBody>
      </p:sp>
      <p:pic>
        <p:nvPicPr>
          <p:cNvPr id="4" name="Imagen 3"/>
          <p:cNvPicPr>
            <a:picLocks noChangeAspect="1"/>
          </p:cNvPicPr>
          <p:nvPr/>
        </p:nvPicPr>
        <p:blipFill>
          <a:blip r:embed="rId2"/>
          <a:stretch>
            <a:fillRect/>
          </a:stretch>
        </p:blipFill>
        <p:spPr>
          <a:xfrm>
            <a:off x="6109225" y="3363723"/>
            <a:ext cx="4112461" cy="3084346"/>
          </a:xfrm>
          <a:prstGeom prst="rect">
            <a:avLst/>
          </a:prstGeom>
        </p:spPr>
      </p:pic>
    </p:spTree>
    <p:extLst>
      <p:ext uri="{BB962C8B-B14F-4D97-AF65-F5344CB8AC3E}">
        <p14:creationId xmlns:p14="http://schemas.microsoft.com/office/powerpoint/2010/main" val="34500405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Polímeros líquidos</a:t>
            </a:r>
            <a:endParaRPr lang="es-MX" dirty="0"/>
          </a:p>
        </p:txBody>
      </p:sp>
      <p:sp>
        <p:nvSpPr>
          <p:cNvPr id="3" name="Marcador de contenido 2"/>
          <p:cNvSpPr>
            <a:spLocks noGrp="1"/>
          </p:cNvSpPr>
          <p:nvPr>
            <p:ph idx="1"/>
          </p:nvPr>
        </p:nvSpPr>
        <p:spPr/>
        <p:txBody>
          <a:bodyPr/>
          <a:lstStyle/>
          <a:p>
            <a:r>
              <a:rPr lang="es-MX" dirty="0" smtClean="0"/>
              <a:t>Son No </a:t>
            </a:r>
            <a:r>
              <a:rPr lang="es-MX" dirty="0" err="1" smtClean="0"/>
              <a:t>Newtianos</a:t>
            </a:r>
            <a:r>
              <a:rPr lang="es-MX" dirty="0" smtClean="0"/>
              <a:t>.</a:t>
            </a:r>
          </a:p>
          <a:p>
            <a:r>
              <a:rPr lang="es-MX" dirty="0" smtClean="0"/>
              <a:t>Factores Adicionales:</a:t>
            </a:r>
          </a:p>
          <a:p>
            <a:pPr lvl="2"/>
            <a:r>
              <a:rPr lang="es-MX" dirty="0" smtClean="0"/>
              <a:t>Viscosidad relativa. Relación de la s viscosidades de la solución del polímero y el solvente a la misma temperatura.</a:t>
            </a:r>
          </a:p>
          <a:p>
            <a:pPr lvl="2"/>
            <a:r>
              <a:rPr lang="es-MX" dirty="0" smtClean="0"/>
              <a:t>Viscosidad inherente. Relación de l logaritmo natural de la viscosidad relativa y la concentración.</a:t>
            </a:r>
          </a:p>
          <a:p>
            <a:pPr lvl="2"/>
            <a:r>
              <a:rPr lang="es-MX" dirty="0" smtClean="0"/>
              <a:t>Viscosidad específica. Viscosidad relativa de la solución del polímero menos uno.</a:t>
            </a:r>
          </a:p>
          <a:p>
            <a:pPr lvl="2"/>
            <a:r>
              <a:rPr lang="es-MX" dirty="0" smtClean="0"/>
              <a:t>Viscosidad reducida. Viscosidad específica dividida entre la concentración.</a:t>
            </a:r>
          </a:p>
          <a:p>
            <a:pPr lvl="2"/>
            <a:r>
              <a:rPr lang="es-MX" dirty="0" smtClean="0"/>
              <a:t>Viscosidad intrínseca. Relación de la viscosidad específica a la concentración,  extrapolada a la concentración cero.  Es una medida del peso molecular del polímero o grado de polimerización.</a:t>
            </a:r>
            <a:endParaRPr lang="es-MX" dirty="0"/>
          </a:p>
        </p:txBody>
      </p:sp>
    </p:spTree>
    <p:extLst>
      <p:ext uri="{BB962C8B-B14F-4D97-AF65-F5344CB8AC3E}">
        <p14:creationId xmlns:p14="http://schemas.microsoft.com/office/powerpoint/2010/main" val="13605622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VARIACIÓN CON LA TEMPERATURA</a:t>
            </a:r>
            <a:endParaRPr lang="es-MX" dirty="0"/>
          </a:p>
        </p:txBody>
      </p:sp>
      <p:pic>
        <p:nvPicPr>
          <p:cNvPr id="6" name="Imagen 5"/>
          <p:cNvPicPr>
            <a:picLocks noChangeAspect="1"/>
          </p:cNvPicPr>
          <p:nvPr/>
        </p:nvPicPr>
        <p:blipFill>
          <a:blip r:embed="rId2"/>
          <a:stretch>
            <a:fillRect/>
          </a:stretch>
        </p:blipFill>
        <p:spPr>
          <a:xfrm>
            <a:off x="9710737" y="3191555"/>
            <a:ext cx="1914525" cy="2390775"/>
          </a:xfrm>
          <a:prstGeom prst="rect">
            <a:avLst/>
          </a:prstGeom>
        </p:spPr>
      </p:pic>
      <p:sp>
        <p:nvSpPr>
          <p:cNvPr id="7" name="Marcador de contenido 6"/>
          <p:cNvSpPr>
            <a:spLocks noGrp="1"/>
          </p:cNvSpPr>
          <p:nvPr>
            <p:ph idx="1"/>
          </p:nvPr>
        </p:nvSpPr>
        <p:spPr>
          <a:xfrm>
            <a:off x="4240056" y="1853248"/>
            <a:ext cx="3521458" cy="4517570"/>
          </a:xfrm>
        </p:spPr>
        <p:txBody>
          <a:bodyPr/>
          <a:lstStyle/>
          <a:p>
            <a:r>
              <a:rPr lang="es-MX" dirty="0" smtClean="0"/>
              <a:t>Se utiliza escala logarítmica debido al amplio intervalo de valores que puede tener.</a:t>
            </a:r>
          </a:p>
          <a:p>
            <a:r>
              <a:rPr lang="es-MX" dirty="0" smtClean="0"/>
              <a:t>En los gases el comportamiento es diferente ya que la viscosidad incrementa conforme la temperatura crece.</a:t>
            </a:r>
          </a:p>
          <a:p>
            <a:endParaRPr lang="es-MX" dirty="0"/>
          </a:p>
        </p:txBody>
      </p:sp>
      <p:pic>
        <p:nvPicPr>
          <p:cNvPr id="8" name="Imagen 7"/>
          <p:cNvPicPr>
            <a:picLocks noChangeAspect="1"/>
          </p:cNvPicPr>
          <p:nvPr/>
        </p:nvPicPr>
        <p:blipFill>
          <a:blip r:embed="rId3"/>
          <a:stretch>
            <a:fillRect/>
          </a:stretch>
        </p:blipFill>
        <p:spPr>
          <a:xfrm>
            <a:off x="986206" y="1772330"/>
            <a:ext cx="2595194" cy="3962128"/>
          </a:xfrm>
          <a:prstGeom prst="rect">
            <a:avLst/>
          </a:prstGeom>
        </p:spPr>
      </p:pic>
    </p:spTree>
    <p:extLst>
      <p:ext uri="{BB962C8B-B14F-4D97-AF65-F5344CB8AC3E}">
        <p14:creationId xmlns:p14="http://schemas.microsoft.com/office/powerpoint/2010/main" val="33725322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 de viscosidad</a:t>
            </a:r>
            <a:endParaRPr lang="es-MX" dirty="0"/>
          </a:p>
        </p:txBody>
      </p:sp>
      <p:sp>
        <p:nvSpPr>
          <p:cNvPr id="3" name="Marcador de contenido 2"/>
          <p:cNvSpPr>
            <a:spLocks noGrp="1"/>
          </p:cNvSpPr>
          <p:nvPr>
            <p:ph idx="1"/>
          </p:nvPr>
        </p:nvSpPr>
        <p:spPr>
          <a:xfrm>
            <a:off x="875201" y="1062318"/>
            <a:ext cx="8946541" cy="4195481"/>
          </a:xfrm>
        </p:spPr>
        <p:txBody>
          <a:bodyPr/>
          <a:lstStyle/>
          <a:p>
            <a:r>
              <a:rPr lang="es-MX" dirty="0" smtClean="0"/>
              <a:t>Indica cuanto cambia esta con la temperatura.</a:t>
            </a:r>
          </a:p>
          <a:p>
            <a:r>
              <a:rPr lang="es-MX" dirty="0" smtClean="0"/>
              <a:t>Un fluido con índice de viscosidad alto muestra un cambio pequeño en su viscosidad con la temperatura. Un fluido con índice de viscosidad bajo muestra un cambio grande en su viscosidad con la temperatura.</a:t>
            </a:r>
            <a:endParaRPr lang="es-MX" dirty="0"/>
          </a:p>
        </p:txBody>
      </p:sp>
      <p:pic>
        <p:nvPicPr>
          <p:cNvPr id="4" name="Imagen 3"/>
          <p:cNvPicPr>
            <a:picLocks noChangeAspect="1"/>
          </p:cNvPicPr>
          <p:nvPr/>
        </p:nvPicPr>
        <p:blipFill>
          <a:blip r:embed="rId2"/>
          <a:stretch>
            <a:fillRect/>
          </a:stretch>
        </p:blipFill>
        <p:spPr>
          <a:xfrm>
            <a:off x="646109" y="3160059"/>
            <a:ext cx="5634507" cy="3333750"/>
          </a:xfrm>
          <a:prstGeom prst="rect">
            <a:avLst/>
          </a:prstGeom>
        </p:spPr>
      </p:pic>
      <p:pic>
        <p:nvPicPr>
          <p:cNvPr id="5" name="Imagen 4"/>
          <p:cNvPicPr>
            <a:picLocks noChangeAspect="1"/>
          </p:cNvPicPr>
          <p:nvPr/>
        </p:nvPicPr>
        <p:blipFill>
          <a:blip r:embed="rId3"/>
          <a:stretch>
            <a:fillRect/>
          </a:stretch>
        </p:blipFill>
        <p:spPr>
          <a:xfrm>
            <a:off x="6485165" y="3160058"/>
            <a:ext cx="5619750" cy="3333750"/>
          </a:xfrm>
          <a:prstGeom prst="rect">
            <a:avLst/>
          </a:prstGeom>
        </p:spPr>
      </p:pic>
    </p:spTree>
    <p:extLst>
      <p:ext uri="{BB962C8B-B14F-4D97-AF65-F5344CB8AC3E}">
        <p14:creationId xmlns:p14="http://schemas.microsoft.com/office/powerpoint/2010/main" val="8046594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MEDICIÓN DE LA VISCOSIDAD</a:t>
            </a:r>
            <a:endParaRPr lang="es-MX" dirty="0"/>
          </a:p>
        </p:txBody>
      </p:sp>
      <p:sp>
        <p:nvSpPr>
          <p:cNvPr id="3" name="Marcador de contenido 2"/>
          <p:cNvSpPr>
            <a:spLocks noGrp="1"/>
          </p:cNvSpPr>
          <p:nvPr>
            <p:ph idx="1"/>
          </p:nvPr>
        </p:nvSpPr>
        <p:spPr/>
        <p:txBody>
          <a:bodyPr/>
          <a:lstStyle/>
          <a:p>
            <a:r>
              <a:rPr lang="es-MX" dirty="0" smtClean="0"/>
              <a:t>Los dispositivos para caracterizar el comportamiento  del flujo de líquidos de llaman viscosímetros o reómetros.</a:t>
            </a:r>
          </a:p>
          <a:p>
            <a:pPr lvl="1"/>
            <a:r>
              <a:rPr lang="es-MX" dirty="0" smtClean="0"/>
              <a:t>Viscosímetro de tambor rotatorio;</a:t>
            </a:r>
          </a:p>
          <a:p>
            <a:pPr lvl="1"/>
            <a:r>
              <a:rPr lang="es-MX" dirty="0" smtClean="0"/>
              <a:t>Viscosímetro de tubo capilar;</a:t>
            </a:r>
          </a:p>
          <a:p>
            <a:pPr lvl="1"/>
            <a:r>
              <a:rPr lang="es-MX" dirty="0" smtClean="0"/>
              <a:t>Viscosímetro de vidrio capilar estándar;</a:t>
            </a:r>
          </a:p>
          <a:p>
            <a:pPr lvl="1"/>
            <a:r>
              <a:rPr lang="es-MX" dirty="0" smtClean="0"/>
              <a:t>Viscosímetro de bola que cae.</a:t>
            </a:r>
          </a:p>
          <a:p>
            <a:pPr lvl="1"/>
            <a:r>
              <a:rPr lang="es-MX" dirty="0" smtClean="0"/>
              <a:t>Viscosímetro de </a:t>
            </a:r>
            <a:r>
              <a:rPr lang="es-MX" dirty="0" err="1" smtClean="0"/>
              <a:t>Saybolt</a:t>
            </a:r>
            <a:r>
              <a:rPr lang="es-MX" dirty="0" smtClean="0"/>
              <a:t> universal</a:t>
            </a:r>
            <a:endParaRPr lang="es-MX" dirty="0"/>
          </a:p>
        </p:txBody>
      </p:sp>
    </p:spTree>
    <p:extLst>
      <p:ext uri="{BB962C8B-B14F-4D97-AF65-F5344CB8AC3E}">
        <p14:creationId xmlns:p14="http://schemas.microsoft.com/office/powerpoint/2010/main" val="3213851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Ejemplos</a:t>
            </a:r>
            <a:endParaRPr lang="es-MX" dirty="0"/>
          </a:p>
        </p:txBody>
      </p:sp>
      <p:sp>
        <p:nvSpPr>
          <p:cNvPr id="3" name="Marcador de contenido 2"/>
          <p:cNvSpPr>
            <a:spLocks noGrp="1"/>
          </p:cNvSpPr>
          <p:nvPr>
            <p:ph idx="1"/>
          </p:nvPr>
        </p:nvSpPr>
        <p:spPr>
          <a:xfrm>
            <a:off x="1103313" y="2052918"/>
            <a:ext cx="3022374" cy="4195481"/>
          </a:xfrm>
        </p:spPr>
        <p:txBody>
          <a:bodyPr/>
          <a:lstStyle/>
          <a:p>
            <a:r>
              <a:rPr lang="es-MX" dirty="0" smtClean="0"/>
              <a:t>Líquidos					</a:t>
            </a:r>
          </a:p>
          <a:p>
            <a:endParaRPr lang="es-MX" dirty="0"/>
          </a:p>
          <a:p>
            <a:endParaRPr lang="es-MX" dirty="0" smtClean="0"/>
          </a:p>
          <a:p>
            <a:endParaRPr lang="es-MX" dirty="0"/>
          </a:p>
          <a:p>
            <a:endParaRPr lang="es-MX" dirty="0" smtClean="0"/>
          </a:p>
          <a:p>
            <a:endParaRPr lang="es-MX" dirty="0"/>
          </a:p>
          <a:p>
            <a:endParaRPr lang="es-MX" dirty="0" smtClean="0"/>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2"/>
          <a:stretch>
            <a:fillRect/>
          </a:stretch>
        </p:blipFill>
        <p:spPr>
          <a:xfrm>
            <a:off x="1268865" y="2586037"/>
            <a:ext cx="2143125" cy="2143125"/>
          </a:xfrm>
          <a:prstGeom prst="rect">
            <a:avLst/>
          </a:prstGeom>
        </p:spPr>
      </p:pic>
      <p:sp>
        <p:nvSpPr>
          <p:cNvPr id="5" name="CuadroTexto 4"/>
          <p:cNvSpPr txBox="1"/>
          <p:nvPr/>
        </p:nvSpPr>
        <p:spPr>
          <a:xfrm>
            <a:off x="4582886" y="2052918"/>
            <a:ext cx="3189514" cy="646331"/>
          </a:xfrm>
          <a:prstGeom prst="rect">
            <a:avLst/>
          </a:prstGeom>
          <a:noFill/>
        </p:spPr>
        <p:txBody>
          <a:bodyPr wrap="square" rtlCol="0">
            <a:spAutoFit/>
          </a:bodyPr>
          <a:lstStyle/>
          <a:p>
            <a:pPr marL="285750" indent="-285750">
              <a:buFont typeface="Wingdings" panose="05000000000000000000" pitchFamily="2" charset="2"/>
              <a:buChar char="Ø"/>
            </a:pPr>
            <a:r>
              <a:rPr lang="es-MX" dirty="0" smtClean="0"/>
              <a:t>Gases</a:t>
            </a:r>
          </a:p>
          <a:p>
            <a:endParaRPr lang="es-MX" dirty="0"/>
          </a:p>
        </p:txBody>
      </p:sp>
      <p:pic>
        <p:nvPicPr>
          <p:cNvPr id="7" name="Imagen 6"/>
          <p:cNvPicPr>
            <a:picLocks noChangeAspect="1"/>
          </p:cNvPicPr>
          <p:nvPr/>
        </p:nvPicPr>
        <p:blipFill>
          <a:blip r:embed="rId3"/>
          <a:stretch>
            <a:fillRect/>
          </a:stretch>
        </p:blipFill>
        <p:spPr>
          <a:xfrm>
            <a:off x="4448855" y="2564265"/>
            <a:ext cx="2466975" cy="1847850"/>
          </a:xfrm>
          <a:prstGeom prst="rect">
            <a:avLst/>
          </a:prstGeom>
        </p:spPr>
      </p:pic>
      <p:sp>
        <p:nvSpPr>
          <p:cNvPr id="8" name="CuadroTexto 7"/>
          <p:cNvSpPr txBox="1"/>
          <p:nvPr/>
        </p:nvSpPr>
        <p:spPr>
          <a:xfrm>
            <a:off x="7696200" y="2220686"/>
            <a:ext cx="4147457" cy="369332"/>
          </a:xfrm>
          <a:prstGeom prst="rect">
            <a:avLst/>
          </a:prstGeom>
          <a:noFill/>
        </p:spPr>
        <p:txBody>
          <a:bodyPr wrap="square" rtlCol="0">
            <a:spAutoFit/>
          </a:bodyPr>
          <a:lstStyle/>
          <a:p>
            <a:pPr marL="285750" indent="-285750">
              <a:buFont typeface="Wingdings" panose="05000000000000000000" pitchFamily="2" charset="2"/>
              <a:buChar char="v"/>
            </a:pPr>
            <a:r>
              <a:rPr lang="es-MX" dirty="0" smtClean="0"/>
              <a:t>Medios granulares</a:t>
            </a:r>
            <a:endParaRPr lang="es-MX" dirty="0"/>
          </a:p>
        </p:txBody>
      </p:sp>
      <p:pic>
        <p:nvPicPr>
          <p:cNvPr id="9" name="Imagen 8"/>
          <p:cNvPicPr>
            <a:picLocks noChangeAspect="1"/>
          </p:cNvPicPr>
          <p:nvPr/>
        </p:nvPicPr>
        <p:blipFill>
          <a:blip r:embed="rId4"/>
          <a:stretch>
            <a:fillRect/>
          </a:stretch>
        </p:blipFill>
        <p:spPr>
          <a:xfrm>
            <a:off x="7568293" y="2699249"/>
            <a:ext cx="1866900" cy="2457450"/>
          </a:xfrm>
          <a:prstGeom prst="rect">
            <a:avLst/>
          </a:prstGeom>
        </p:spPr>
      </p:pic>
      <p:pic>
        <p:nvPicPr>
          <p:cNvPr id="10" name="Imagen 9"/>
          <p:cNvPicPr>
            <a:picLocks noChangeAspect="1"/>
          </p:cNvPicPr>
          <p:nvPr/>
        </p:nvPicPr>
        <p:blipFill>
          <a:blip r:embed="rId5"/>
          <a:stretch>
            <a:fillRect/>
          </a:stretch>
        </p:blipFill>
        <p:spPr>
          <a:xfrm>
            <a:off x="9435193" y="2699249"/>
            <a:ext cx="2143125" cy="2143125"/>
          </a:xfrm>
          <a:prstGeom prst="rect">
            <a:avLst/>
          </a:prstGeom>
        </p:spPr>
      </p:pic>
    </p:spTree>
    <p:extLst>
      <p:ext uri="{BB962C8B-B14F-4D97-AF65-F5344CB8AC3E}">
        <p14:creationId xmlns:p14="http://schemas.microsoft.com/office/powerpoint/2010/main" val="12702443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1.5.3 PRESIÓN</a:t>
            </a:r>
            <a:endParaRPr lang="es-MX" dirty="0"/>
          </a:p>
        </p:txBody>
      </p:sp>
      <p:sp>
        <p:nvSpPr>
          <p:cNvPr id="3" name="Marcador de contenido 2"/>
          <p:cNvSpPr>
            <a:spLocks noGrp="1"/>
          </p:cNvSpPr>
          <p:nvPr>
            <p:ph idx="1"/>
          </p:nvPr>
        </p:nvSpPr>
        <p:spPr>
          <a:xfrm>
            <a:off x="875201" y="1584649"/>
            <a:ext cx="8946541" cy="4195481"/>
          </a:xfrm>
        </p:spPr>
        <p:txBody>
          <a:bodyPr/>
          <a:lstStyle/>
          <a:p>
            <a:r>
              <a:rPr lang="es-MX" dirty="0" smtClean="0"/>
              <a:t>Es la cantidad de fuerza que se ejerce sobre una unidad de área de alguna sustancia. </a:t>
            </a:r>
          </a:p>
          <a:p>
            <a:endParaRPr lang="es-MX" dirty="0"/>
          </a:p>
          <a:p>
            <a:endParaRPr lang="es-MX" dirty="0" smtClean="0"/>
          </a:p>
          <a:p>
            <a:endParaRPr lang="es-MX" dirty="0"/>
          </a:p>
          <a:p>
            <a:r>
              <a:rPr lang="es-MX" dirty="0" smtClean="0"/>
              <a:t>Es </a:t>
            </a:r>
            <a:r>
              <a:rPr lang="es-MX" dirty="0"/>
              <a:t>una magnitud física que mide la proyección de la fuerza en dirección perpendicular por unidad de superficie, y sirve para caracterizar cómo se aplica una determinada fuerza resultante sobre una línea.</a:t>
            </a:r>
            <a:endParaRPr lang="es-MX" dirty="0" smtClean="0"/>
          </a:p>
          <a:p>
            <a:pPr marL="0" indent="0">
              <a:buNone/>
            </a:pPr>
            <a:endParaRPr lang="es-MX" dirty="0"/>
          </a:p>
        </p:txBody>
      </p:sp>
      <p:graphicFrame>
        <p:nvGraphicFramePr>
          <p:cNvPr id="9" name="Objeto 8"/>
          <p:cNvGraphicFramePr>
            <a:graphicFrameLocks noChangeAspect="1"/>
          </p:cNvGraphicFramePr>
          <p:nvPr>
            <p:extLst/>
          </p:nvPr>
        </p:nvGraphicFramePr>
        <p:xfrm>
          <a:off x="4785218" y="2460850"/>
          <a:ext cx="694196" cy="614859"/>
        </p:xfrm>
        <a:graphic>
          <a:graphicData uri="http://schemas.openxmlformats.org/presentationml/2006/ole">
            <mc:AlternateContent xmlns:mc="http://schemas.openxmlformats.org/markup-compatibility/2006">
              <mc:Choice xmlns:v="urn:schemas-microsoft-com:vml" Requires="v">
                <p:oleObj spid="_x0000_s19458" name="Ecuación" r:id="rId3" imgW="444240" imgH="393480" progId="Equation.3">
                  <p:embed/>
                </p:oleObj>
              </mc:Choice>
              <mc:Fallback>
                <p:oleObj name="Ecuación" r:id="rId3" imgW="444240" imgH="393480" progId="Equation.3">
                  <p:embed/>
                  <p:pic>
                    <p:nvPicPr>
                      <p:cNvPr id="0" name=""/>
                      <p:cNvPicPr/>
                      <p:nvPr/>
                    </p:nvPicPr>
                    <p:blipFill>
                      <a:blip r:embed="rId4"/>
                      <a:stretch>
                        <a:fillRect/>
                      </a:stretch>
                    </p:blipFill>
                    <p:spPr>
                      <a:xfrm>
                        <a:off x="4785218" y="2460850"/>
                        <a:ext cx="694196" cy="614859"/>
                      </a:xfrm>
                      <a:prstGeom prst="rect">
                        <a:avLst/>
                      </a:prstGeom>
                      <a:solidFill>
                        <a:schemeClr val="accent3">
                          <a:lumMod val="60000"/>
                          <a:lumOff val="40000"/>
                        </a:schemeClr>
                      </a:solidFill>
                    </p:spPr>
                  </p:pic>
                </p:oleObj>
              </mc:Fallback>
            </mc:AlternateContent>
          </a:graphicData>
        </a:graphic>
      </p:graphicFrame>
      <p:pic>
        <p:nvPicPr>
          <p:cNvPr id="10" name="Imagen 9"/>
          <p:cNvPicPr>
            <a:picLocks noChangeAspect="1"/>
          </p:cNvPicPr>
          <p:nvPr/>
        </p:nvPicPr>
        <p:blipFill>
          <a:blip r:embed="rId5"/>
          <a:stretch>
            <a:fillRect/>
          </a:stretch>
        </p:blipFill>
        <p:spPr>
          <a:xfrm>
            <a:off x="8623200" y="4614700"/>
            <a:ext cx="2397084" cy="2100671"/>
          </a:xfrm>
          <a:prstGeom prst="rect">
            <a:avLst/>
          </a:prstGeom>
        </p:spPr>
      </p:pic>
    </p:spTree>
    <p:extLst>
      <p:ext uri="{BB962C8B-B14F-4D97-AF65-F5344CB8AC3E}">
        <p14:creationId xmlns:p14="http://schemas.microsoft.com/office/powerpoint/2010/main" val="18642867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1.5.4 TENSIÓN </a:t>
            </a:r>
            <a:r>
              <a:rPr lang="es-MX" dirty="0" smtClean="0"/>
              <a:t>SUPERFICIAL</a:t>
            </a:r>
            <a:endParaRPr lang="es-MX" dirty="0"/>
          </a:p>
        </p:txBody>
      </p:sp>
      <p:pic>
        <p:nvPicPr>
          <p:cNvPr id="4" name="Marcador de contenido 3"/>
          <p:cNvPicPr>
            <a:picLocks noGrp="1" noChangeAspect="1"/>
          </p:cNvPicPr>
          <p:nvPr>
            <p:ph idx="1"/>
          </p:nvPr>
        </p:nvPicPr>
        <p:blipFill>
          <a:blip r:embed="rId3"/>
          <a:stretch>
            <a:fillRect/>
          </a:stretch>
        </p:blipFill>
        <p:spPr>
          <a:xfrm>
            <a:off x="947057" y="2366623"/>
            <a:ext cx="2466975" cy="1847850"/>
          </a:xfrm>
          <a:prstGeom prst="rect">
            <a:avLst/>
          </a:prstGeom>
        </p:spPr>
      </p:pic>
      <p:pic>
        <p:nvPicPr>
          <p:cNvPr id="5" name="Imagen 4"/>
          <p:cNvPicPr>
            <a:picLocks noChangeAspect="1"/>
          </p:cNvPicPr>
          <p:nvPr/>
        </p:nvPicPr>
        <p:blipFill>
          <a:blip r:embed="rId4"/>
          <a:stretch>
            <a:fillRect/>
          </a:stretch>
        </p:blipFill>
        <p:spPr>
          <a:xfrm>
            <a:off x="374196" y="4812166"/>
            <a:ext cx="5238750" cy="1304925"/>
          </a:xfrm>
          <a:prstGeom prst="rect">
            <a:avLst/>
          </a:prstGeom>
        </p:spPr>
      </p:pic>
      <p:sp>
        <p:nvSpPr>
          <p:cNvPr id="6" name="CuadroTexto 5"/>
          <p:cNvSpPr txBox="1"/>
          <p:nvPr/>
        </p:nvSpPr>
        <p:spPr>
          <a:xfrm>
            <a:off x="6498771" y="1853248"/>
            <a:ext cx="5105400" cy="2585323"/>
          </a:xfrm>
          <a:prstGeom prst="rect">
            <a:avLst/>
          </a:prstGeom>
          <a:noFill/>
        </p:spPr>
        <p:txBody>
          <a:bodyPr wrap="square" rtlCol="0">
            <a:spAutoFit/>
          </a:bodyPr>
          <a:lstStyle/>
          <a:p>
            <a:r>
              <a:rPr lang="es-MX" dirty="0" smtClean="0"/>
              <a:t>En estas observaciones la superficie actúa como una delgada membrana elástica sometida a tensión. La fuerza de tracción que causa esta tensión actúa paralela a la superficie y se debe a las fuerzas de atracción entre las moléculas del líquido. La magnitud de esta fuerza por unidad de longitud se llama tensión superficial</a:t>
            </a:r>
          </a:p>
          <a:p>
            <a:endParaRPr lang="es-MX" dirty="0"/>
          </a:p>
        </p:txBody>
      </p:sp>
      <p:graphicFrame>
        <p:nvGraphicFramePr>
          <p:cNvPr id="7" name="Objeto 6"/>
          <p:cNvGraphicFramePr>
            <a:graphicFrameLocks noChangeAspect="1"/>
          </p:cNvGraphicFramePr>
          <p:nvPr>
            <p:extLst/>
          </p:nvPr>
        </p:nvGraphicFramePr>
        <p:xfrm>
          <a:off x="7715745" y="4376394"/>
          <a:ext cx="508907" cy="610688"/>
        </p:xfrm>
        <a:graphic>
          <a:graphicData uri="http://schemas.openxmlformats.org/presentationml/2006/ole">
            <mc:AlternateContent xmlns:mc="http://schemas.openxmlformats.org/markup-compatibility/2006">
              <mc:Choice xmlns:v="urn:schemas-microsoft-com:vml" Requires="v">
                <p:oleObj spid="_x0000_s14339" name="Ecuación" r:id="rId5" imgW="190440" imgH="228600" progId="Equation.3">
                  <p:embed/>
                </p:oleObj>
              </mc:Choice>
              <mc:Fallback>
                <p:oleObj name="Ecuación" r:id="rId5" imgW="190440" imgH="228600" progId="Equation.3">
                  <p:embed/>
                  <p:pic>
                    <p:nvPicPr>
                      <p:cNvPr id="0" name=""/>
                      <p:cNvPicPr/>
                      <p:nvPr/>
                    </p:nvPicPr>
                    <p:blipFill>
                      <a:blip r:embed="rId6"/>
                      <a:stretch>
                        <a:fillRect/>
                      </a:stretch>
                    </p:blipFill>
                    <p:spPr>
                      <a:xfrm>
                        <a:off x="7715745" y="4376394"/>
                        <a:ext cx="508907" cy="610688"/>
                      </a:xfrm>
                      <a:prstGeom prst="rect">
                        <a:avLst/>
                      </a:prstGeom>
                      <a:solidFill>
                        <a:schemeClr val="accent3">
                          <a:lumMod val="60000"/>
                          <a:lumOff val="40000"/>
                        </a:schemeClr>
                      </a:solidFill>
                    </p:spPr>
                  </p:pic>
                </p:oleObj>
              </mc:Fallback>
            </mc:AlternateContent>
          </a:graphicData>
        </a:graphic>
      </p:graphicFrame>
      <p:pic>
        <p:nvPicPr>
          <p:cNvPr id="8" name="Imagen 7"/>
          <p:cNvPicPr>
            <a:picLocks noChangeAspect="1"/>
          </p:cNvPicPr>
          <p:nvPr/>
        </p:nvPicPr>
        <p:blipFill>
          <a:blip r:embed="rId7"/>
          <a:stretch>
            <a:fillRect/>
          </a:stretch>
        </p:blipFill>
        <p:spPr>
          <a:xfrm>
            <a:off x="8829675" y="4619625"/>
            <a:ext cx="3362325" cy="2238375"/>
          </a:xfrm>
          <a:prstGeom prst="rect">
            <a:avLst/>
          </a:prstGeom>
        </p:spPr>
      </p:pic>
    </p:spTree>
    <p:extLst>
      <p:ext uri="{BB962C8B-B14F-4D97-AF65-F5344CB8AC3E}">
        <p14:creationId xmlns:p14="http://schemas.microsoft.com/office/powerpoint/2010/main" val="14047245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a:t>
            </a:r>
            <a:endParaRPr lang="es-MX" dirty="0"/>
          </a:p>
        </p:txBody>
      </p:sp>
      <p:sp>
        <p:nvSpPr>
          <p:cNvPr id="3" name="Marcador de contenido 2"/>
          <p:cNvSpPr>
            <a:spLocks noGrp="1"/>
          </p:cNvSpPr>
          <p:nvPr>
            <p:ph idx="1"/>
          </p:nvPr>
        </p:nvSpPr>
        <p:spPr/>
        <p:txBody>
          <a:bodyPr>
            <a:normAutofit lnSpcReduction="10000"/>
          </a:bodyPr>
          <a:lstStyle/>
          <a:p>
            <a:r>
              <a:rPr lang="es-MX" dirty="0"/>
              <a:t>En física se denomina tensión superficial de un líquido a la cantidad de energía necesaria para aumentar su superficie por unidad de área</a:t>
            </a:r>
            <a:r>
              <a:rPr lang="es-MX" dirty="0" smtClean="0"/>
              <a:t>.</a:t>
            </a:r>
          </a:p>
          <a:p>
            <a:r>
              <a:rPr lang="es-MX" dirty="0"/>
              <a:t>Este fenómeno tiene su origen en las fuerzas intermoleculares o de Van der Waals. Una molécula inmersa en un líquido experimenta interacciones con otras moléculas por igual en todas las direcciones. Sin embargo, las moléculas situadas en la superficie acuosa sólo se ven afectadas por las vecinas que tienen por debajo. Así, se origina una especie de película mantenida por las fuerzas intermoleculares del fluido, que alcanzan valores elevados, aunque para distancias cortas. </a:t>
            </a:r>
            <a:endParaRPr lang="es-MX" dirty="0" smtClean="0"/>
          </a:p>
          <a:p>
            <a:r>
              <a:rPr lang="es-MX" dirty="0" smtClean="0"/>
              <a:t>Representa el trabajo de estiramiento que se necesita para hacer que aumente el área superficial del líquido en una cantidad unitaria.</a:t>
            </a:r>
          </a:p>
          <a:p>
            <a:pPr marL="0" indent="0">
              <a:buNone/>
            </a:pPr>
            <a:endParaRPr lang="es-MX" dirty="0"/>
          </a:p>
        </p:txBody>
      </p:sp>
      <p:pic>
        <p:nvPicPr>
          <p:cNvPr id="4" name="Imagen 3"/>
          <p:cNvPicPr>
            <a:picLocks noChangeAspect="1"/>
          </p:cNvPicPr>
          <p:nvPr/>
        </p:nvPicPr>
        <p:blipFill>
          <a:blip r:embed="rId2"/>
          <a:stretch>
            <a:fillRect/>
          </a:stretch>
        </p:blipFill>
        <p:spPr>
          <a:xfrm>
            <a:off x="7506678" y="62548"/>
            <a:ext cx="2543175" cy="1790700"/>
          </a:xfrm>
          <a:prstGeom prst="rect">
            <a:avLst/>
          </a:prstGeom>
        </p:spPr>
      </p:pic>
    </p:spTree>
    <p:extLst>
      <p:ext uri="{BB962C8B-B14F-4D97-AF65-F5344CB8AC3E}">
        <p14:creationId xmlns:p14="http://schemas.microsoft.com/office/powerpoint/2010/main" val="37706168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3311" y="530897"/>
            <a:ext cx="8946541" cy="4195481"/>
          </a:xfrm>
        </p:spPr>
        <p:txBody>
          <a:bodyPr/>
          <a:lstStyle/>
          <a:p>
            <a:r>
              <a:rPr lang="es-MX" dirty="0" smtClean="0"/>
              <a:t>Considere una película de líquido suspendida en un alambre con forma de U, con un lado móvil.</a:t>
            </a:r>
          </a:p>
          <a:p>
            <a:pPr marL="0" indent="0">
              <a:buNone/>
            </a:pPr>
            <a:r>
              <a:rPr lang="es-MX" dirty="0" smtClean="0"/>
              <a:t>La película tiende a jalar la superficie móvil hacia adentro para minimizar el área superficial. Para equilibrar el efecto es necesario aplicar una fuerza en dirección contraria. En ese caso se tiene dos superficies</a:t>
            </a:r>
          </a:p>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t>El trabajo realizado es </a:t>
            </a:r>
          </a:p>
          <a:p>
            <a:pPr marL="0" indent="0">
              <a:buNone/>
            </a:pPr>
            <a:endParaRPr lang="es-MX" dirty="0"/>
          </a:p>
        </p:txBody>
      </p:sp>
      <p:graphicFrame>
        <p:nvGraphicFramePr>
          <p:cNvPr id="4" name="Objeto 3"/>
          <p:cNvGraphicFramePr>
            <a:graphicFrameLocks noChangeAspect="1"/>
          </p:cNvGraphicFramePr>
          <p:nvPr>
            <p:extLst/>
          </p:nvPr>
        </p:nvGraphicFramePr>
        <p:xfrm>
          <a:off x="5350951" y="2742524"/>
          <a:ext cx="971944" cy="772571"/>
        </p:xfrm>
        <a:graphic>
          <a:graphicData uri="http://schemas.openxmlformats.org/presentationml/2006/ole">
            <mc:AlternateContent xmlns:mc="http://schemas.openxmlformats.org/markup-compatibility/2006">
              <mc:Choice xmlns:v="urn:schemas-microsoft-com:vml" Requires="v">
                <p:oleObj spid="_x0000_s15364" name="Ecuación" r:id="rId3" imgW="495000" imgH="393480" progId="Equation.3">
                  <p:embed/>
                </p:oleObj>
              </mc:Choice>
              <mc:Fallback>
                <p:oleObj name="Ecuación" r:id="rId3" imgW="495000" imgH="393480" progId="Equation.3">
                  <p:embed/>
                  <p:pic>
                    <p:nvPicPr>
                      <p:cNvPr id="0" name=""/>
                      <p:cNvPicPr/>
                      <p:nvPr/>
                    </p:nvPicPr>
                    <p:blipFill>
                      <a:blip r:embed="rId4"/>
                      <a:stretch>
                        <a:fillRect/>
                      </a:stretch>
                    </p:blipFill>
                    <p:spPr>
                      <a:xfrm>
                        <a:off x="5350951" y="2742524"/>
                        <a:ext cx="971944" cy="772571"/>
                      </a:xfrm>
                      <a:prstGeom prst="rect">
                        <a:avLst/>
                      </a:prstGeom>
                      <a:solidFill>
                        <a:schemeClr val="accent3">
                          <a:lumMod val="60000"/>
                          <a:lumOff val="40000"/>
                        </a:schemeClr>
                      </a:solidFill>
                    </p:spPr>
                  </p:pic>
                </p:oleObj>
              </mc:Fallback>
            </mc:AlternateContent>
          </a:graphicData>
        </a:graphic>
      </p:graphicFrame>
      <p:graphicFrame>
        <p:nvGraphicFramePr>
          <p:cNvPr id="6" name="Objeto 5"/>
          <p:cNvGraphicFramePr>
            <a:graphicFrameLocks noChangeAspect="1"/>
          </p:cNvGraphicFramePr>
          <p:nvPr>
            <p:extLst/>
          </p:nvPr>
        </p:nvGraphicFramePr>
        <p:xfrm>
          <a:off x="4211865" y="4501746"/>
          <a:ext cx="3484563" cy="449263"/>
        </p:xfrm>
        <a:graphic>
          <a:graphicData uri="http://schemas.openxmlformats.org/presentationml/2006/ole">
            <mc:AlternateContent xmlns:mc="http://schemas.openxmlformats.org/markup-compatibility/2006">
              <mc:Choice xmlns:v="urn:schemas-microsoft-com:vml" Requires="v">
                <p:oleObj spid="_x0000_s15365" name="Ecuación" r:id="rId5" imgW="1777680" imgH="228600" progId="Equation.3">
                  <p:embed/>
                </p:oleObj>
              </mc:Choice>
              <mc:Fallback>
                <p:oleObj name="Ecuación" r:id="rId5" imgW="1777680" imgH="228600" progId="Equation.3">
                  <p:embed/>
                  <p:pic>
                    <p:nvPicPr>
                      <p:cNvPr id="0" name=""/>
                      <p:cNvPicPr/>
                      <p:nvPr/>
                    </p:nvPicPr>
                    <p:blipFill>
                      <a:blip r:embed="rId6"/>
                      <a:stretch>
                        <a:fillRect/>
                      </a:stretch>
                    </p:blipFill>
                    <p:spPr>
                      <a:xfrm>
                        <a:off x="4211865" y="4501746"/>
                        <a:ext cx="3484563" cy="449263"/>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36623758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Dependencia</a:t>
            </a:r>
            <a:endParaRPr lang="es-MX" dirty="0"/>
          </a:p>
        </p:txBody>
      </p:sp>
      <p:sp>
        <p:nvSpPr>
          <p:cNvPr id="5" name="Marcador de contenido 4"/>
          <p:cNvSpPr>
            <a:spLocks noGrp="1"/>
          </p:cNvSpPr>
          <p:nvPr>
            <p:ph idx="1"/>
          </p:nvPr>
        </p:nvSpPr>
        <p:spPr>
          <a:xfrm>
            <a:off x="466620" y="1364149"/>
            <a:ext cx="4881852" cy="4195481"/>
          </a:xfrm>
        </p:spPr>
        <p:txBody>
          <a:bodyPr>
            <a:normAutofit fontScale="92500" lnSpcReduction="10000"/>
          </a:bodyPr>
          <a:lstStyle/>
          <a:p>
            <a:r>
              <a:rPr lang="es-MX" dirty="0" smtClean="0"/>
              <a:t>Varia dependiendo la sustancia</a:t>
            </a:r>
          </a:p>
          <a:p>
            <a:r>
              <a:rPr lang="es-MX" dirty="0" smtClean="0"/>
              <a:t>Temperatura</a:t>
            </a:r>
          </a:p>
          <a:p>
            <a:r>
              <a:rPr lang="es-MX" dirty="0" smtClean="0"/>
              <a:t>Tensión superficial de algunos fluidos en aire a 1 atm y 20°C (a menos que se indique otra cosa)</a:t>
            </a:r>
          </a:p>
          <a:p>
            <a:r>
              <a:rPr lang="es-MX" dirty="0" smtClean="0"/>
              <a:t>Para disminuirla se puede agregar un surfactante.</a:t>
            </a:r>
          </a:p>
          <a:p>
            <a:r>
              <a:rPr lang="es-MX" dirty="0" smtClean="0"/>
              <a:t>Fenómeno que se presenta en interfaces líquido-líquido</a:t>
            </a:r>
            <a:r>
              <a:rPr lang="es-MX" dirty="0"/>
              <a:t> </a:t>
            </a:r>
            <a:r>
              <a:rPr lang="es-MX" dirty="0" smtClean="0"/>
              <a:t>y líquido-gas.</a:t>
            </a:r>
          </a:p>
          <a:p>
            <a:r>
              <a:rPr lang="es-MX" dirty="0" smtClean="0"/>
              <a:t>En </a:t>
            </a:r>
            <a:r>
              <a:rPr lang="es-MX" smtClean="0"/>
              <a:t>una interface </a:t>
            </a:r>
            <a:r>
              <a:rPr lang="es-MX" dirty="0" smtClean="0"/>
              <a:t>curva  la presión más elevada esta en el lado cóncavo.</a:t>
            </a:r>
          </a:p>
        </p:txBody>
      </p:sp>
      <p:graphicFrame>
        <p:nvGraphicFramePr>
          <p:cNvPr id="6" name="Tabla 5"/>
          <p:cNvGraphicFramePr>
            <a:graphicFrameLocks noGrp="1"/>
          </p:cNvGraphicFramePr>
          <p:nvPr>
            <p:extLst/>
          </p:nvPr>
        </p:nvGraphicFramePr>
        <p:xfrm>
          <a:off x="5281880" y="688768"/>
          <a:ext cx="6308437" cy="5186680"/>
        </p:xfrm>
        <a:graphic>
          <a:graphicData uri="http://schemas.openxmlformats.org/drawingml/2006/table">
            <a:tbl>
              <a:tblPr firstRow="1" bandRow="1">
                <a:tableStyleId>{5C22544A-7EE6-4342-B048-85BDC9FD1C3A}</a:tableStyleId>
              </a:tblPr>
              <a:tblGrid>
                <a:gridCol w="3455060"/>
                <a:gridCol w="2853377"/>
              </a:tblGrid>
              <a:tr h="246912">
                <a:tc>
                  <a:txBody>
                    <a:bodyPr/>
                    <a:lstStyle/>
                    <a:p>
                      <a:r>
                        <a:rPr lang="es-MX" dirty="0" smtClean="0"/>
                        <a:t>Fluido</a:t>
                      </a:r>
                      <a:endParaRPr lang="es-MX" dirty="0"/>
                    </a:p>
                  </a:txBody>
                  <a:tcPr/>
                </a:tc>
                <a:tc>
                  <a:txBody>
                    <a:bodyPr/>
                    <a:lstStyle/>
                    <a:p>
                      <a:r>
                        <a:rPr lang="es-MX" dirty="0" smtClean="0"/>
                        <a:t>Tensión superficial N/m</a:t>
                      </a:r>
                      <a:endParaRPr lang="es-MX" dirty="0"/>
                    </a:p>
                  </a:txBody>
                  <a:tcPr/>
                </a:tc>
              </a:tr>
              <a:tr h="370840">
                <a:tc>
                  <a:txBody>
                    <a:bodyPr/>
                    <a:lstStyle/>
                    <a:p>
                      <a:r>
                        <a:rPr lang="es-MX" dirty="0" smtClean="0"/>
                        <a:t>Agua</a:t>
                      </a:r>
                      <a:r>
                        <a:rPr lang="es-MX" baseline="0" dirty="0" smtClean="0"/>
                        <a:t> 0°</a:t>
                      </a:r>
                      <a:endParaRPr lang="es-MX" dirty="0"/>
                    </a:p>
                  </a:txBody>
                  <a:tcPr/>
                </a:tc>
                <a:tc>
                  <a:txBody>
                    <a:bodyPr/>
                    <a:lstStyle/>
                    <a:p>
                      <a:r>
                        <a:rPr lang="es-MX" dirty="0" smtClean="0"/>
                        <a:t>0.076</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Agua</a:t>
                      </a:r>
                      <a:r>
                        <a:rPr lang="es-MX" baseline="0" dirty="0" smtClean="0"/>
                        <a:t> 20°</a:t>
                      </a:r>
                      <a:endParaRPr lang="es-MX" dirty="0" smtClean="0"/>
                    </a:p>
                  </a:txBody>
                  <a:tcPr/>
                </a:tc>
                <a:tc>
                  <a:txBody>
                    <a:bodyPr/>
                    <a:lstStyle/>
                    <a:p>
                      <a:r>
                        <a:rPr lang="es-MX" dirty="0" smtClean="0"/>
                        <a:t>0.073</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Agua</a:t>
                      </a:r>
                      <a:r>
                        <a:rPr lang="es-MX" baseline="0" dirty="0" smtClean="0"/>
                        <a:t> 100°</a:t>
                      </a:r>
                      <a:endParaRPr lang="es-MX" dirty="0" smtClean="0"/>
                    </a:p>
                  </a:txBody>
                  <a:tcPr/>
                </a:tc>
                <a:tc>
                  <a:txBody>
                    <a:bodyPr/>
                    <a:lstStyle/>
                    <a:p>
                      <a:r>
                        <a:rPr lang="es-MX" dirty="0" smtClean="0"/>
                        <a:t>0.059</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Agua</a:t>
                      </a:r>
                      <a:r>
                        <a:rPr lang="es-MX" baseline="0" dirty="0" smtClean="0"/>
                        <a:t> 300°</a:t>
                      </a:r>
                      <a:endParaRPr lang="es-MX" dirty="0" smtClean="0"/>
                    </a:p>
                  </a:txBody>
                  <a:tcPr/>
                </a:tc>
                <a:tc>
                  <a:txBody>
                    <a:bodyPr/>
                    <a:lstStyle/>
                    <a:p>
                      <a:r>
                        <a:rPr lang="es-MX" dirty="0" smtClean="0"/>
                        <a:t>0.014</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Glicerina</a:t>
                      </a:r>
                    </a:p>
                  </a:txBody>
                  <a:tcPr/>
                </a:tc>
                <a:tc>
                  <a:txBody>
                    <a:bodyPr/>
                    <a:lstStyle/>
                    <a:p>
                      <a:r>
                        <a:rPr lang="es-MX" dirty="0" smtClean="0"/>
                        <a:t>0.063</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Aceite SAE</a:t>
                      </a:r>
                      <a:r>
                        <a:rPr lang="es-MX" baseline="0" dirty="0" smtClean="0"/>
                        <a:t> 30</a:t>
                      </a:r>
                      <a:endParaRPr lang="es-MX" dirty="0" smtClean="0"/>
                    </a:p>
                  </a:txBody>
                  <a:tcPr/>
                </a:tc>
                <a:tc>
                  <a:txBody>
                    <a:bodyPr/>
                    <a:lstStyle/>
                    <a:p>
                      <a:r>
                        <a:rPr lang="es-MX" dirty="0" smtClean="0"/>
                        <a:t>0.035</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Mercurio</a:t>
                      </a:r>
                    </a:p>
                  </a:txBody>
                  <a:tcPr/>
                </a:tc>
                <a:tc>
                  <a:txBody>
                    <a:bodyPr/>
                    <a:lstStyle/>
                    <a:p>
                      <a:r>
                        <a:rPr lang="es-MX" dirty="0" smtClean="0"/>
                        <a:t>0.440</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Alcohol Etílico</a:t>
                      </a:r>
                    </a:p>
                  </a:txBody>
                  <a:tcPr/>
                </a:tc>
                <a:tc>
                  <a:txBody>
                    <a:bodyPr/>
                    <a:lstStyle/>
                    <a:p>
                      <a:r>
                        <a:rPr lang="es-MX" dirty="0" smtClean="0"/>
                        <a:t>0.023</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Sangre 37° C</a:t>
                      </a:r>
                    </a:p>
                  </a:txBody>
                  <a:tcPr/>
                </a:tc>
                <a:tc>
                  <a:txBody>
                    <a:bodyPr/>
                    <a:lstStyle/>
                    <a:p>
                      <a:r>
                        <a:rPr lang="es-MX" dirty="0" smtClean="0"/>
                        <a:t>0.058</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Gasolina</a:t>
                      </a:r>
                    </a:p>
                  </a:txBody>
                  <a:tcPr/>
                </a:tc>
                <a:tc>
                  <a:txBody>
                    <a:bodyPr/>
                    <a:lstStyle/>
                    <a:p>
                      <a:r>
                        <a:rPr lang="es-MX" dirty="0" smtClean="0"/>
                        <a:t>0.022</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Amoniaco</a:t>
                      </a:r>
                    </a:p>
                  </a:txBody>
                  <a:tcPr/>
                </a:tc>
                <a:tc>
                  <a:txBody>
                    <a:bodyPr/>
                    <a:lstStyle/>
                    <a:p>
                      <a:r>
                        <a:rPr lang="es-MX" dirty="0" smtClean="0"/>
                        <a:t>0.021</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Solución de jabón</a:t>
                      </a:r>
                    </a:p>
                  </a:txBody>
                  <a:tcPr/>
                </a:tc>
                <a:tc>
                  <a:txBody>
                    <a:bodyPr/>
                    <a:lstStyle/>
                    <a:p>
                      <a:r>
                        <a:rPr lang="es-MX" dirty="0" smtClean="0"/>
                        <a:t>0.025</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Queroseno</a:t>
                      </a:r>
                    </a:p>
                  </a:txBody>
                  <a:tcPr/>
                </a:tc>
                <a:tc>
                  <a:txBody>
                    <a:bodyPr/>
                    <a:lstStyle/>
                    <a:p>
                      <a:r>
                        <a:rPr lang="es-MX" dirty="0" smtClean="0"/>
                        <a:t>0.028</a:t>
                      </a:r>
                      <a:endParaRPr lang="es-MX" dirty="0"/>
                    </a:p>
                  </a:txBody>
                  <a:tcPr/>
                </a:tc>
              </a:tr>
            </a:tbl>
          </a:graphicData>
        </a:graphic>
      </p:graphicFrame>
    </p:spTree>
    <p:extLst>
      <p:ext uri="{BB962C8B-B14F-4D97-AF65-F5344CB8AC3E}">
        <p14:creationId xmlns:p14="http://schemas.microsoft.com/office/powerpoint/2010/main" val="31684495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Exceso de presión dentro de una gota</a:t>
            </a:r>
            <a:endParaRPr lang="es-MX" dirty="0"/>
          </a:p>
        </p:txBody>
      </p:sp>
      <p:sp>
        <p:nvSpPr>
          <p:cNvPr id="3" name="Marcador de contenido 2"/>
          <p:cNvSpPr>
            <a:spLocks noGrp="1"/>
          </p:cNvSpPr>
          <p:nvPr>
            <p:ph idx="1"/>
          </p:nvPr>
        </p:nvSpPr>
        <p:spPr/>
        <p:txBody>
          <a:bodyPr/>
          <a:lstStyle/>
          <a:p>
            <a:r>
              <a:rPr lang="es-MX" dirty="0" smtClean="0"/>
              <a:t>La tensión superficial  actúa a lo largo de la circunferencia y la presión actúa sobre el área, el equilibrio de las fuerzas son</a:t>
            </a:r>
          </a:p>
          <a:p>
            <a:pPr marL="0" indent="0">
              <a:buNone/>
            </a:pPr>
            <a:endParaRPr lang="es-MX" dirty="0" smtClean="0"/>
          </a:p>
          <a:p>
            <a:pPr marL="0" indent="0">
              <a:buNone/>
            </a:pPr>
            <a:endParaRPr lang="es-MX" dirty="0"/>
          </a:p>
          <a:p>
            <a:pPr marL="0" indent="0">
              <a:buNone/>
            </a:pPr>
            <a:r>
              <a:rPr lang="es-MX" dirty="0" smtClean="0"/>
              <a:t>Donde  R es el radio de la gota (de aire), entonces</a:t>
            </a:r>
          </a:p>
          <a:p>
            <a:pPr marL="0" indent="0">
              <a:buNone/>
            </a:pPr>
            <a:endParaRPr lang="es-MX" dirty="0"/>
          </a:p>
          <a:p>
            <a:pPr marL="0" indent="0">
              <a:buNone/>
            </a:pPr>
            <a:endParaRPr lang="es-MX" dirty="0" smtClean="0"/>
          </a:p>
          <a:p>
            <a:pPr marL="0" indent="0">
              <a:buNone/>
            </a:pPr>
            <a:r>
              <a:rPr lang="es-MX" dirty="0" smtClean="0"/>
              <a:t>El subíndice i corresponde al interior de la gota  y el o al exterior. En el caso de tratarse de una burbuja de jabón hay que recordar que se tienen dos superficies por tanto</a:t>
            </a:r>
          </a:p>
          <a:p>
            <a:pPr marL="0" indent="0">
              <a:buNone/>
            </a:pPr>
            <a:endParaRPr lang="es-MX" dirty="0"/>
          </a:p>
        </p:txBody>
      </p:sp>
      <p:pic>
        <p:nvPicPr>
          <p:cNvPr id="4" name="Imagen 3"/>
          <p:cNvPicPr>
            <a:picLocks noChangeAspect="1"/>
          </p:cNvPicPr>
          <p:nvPr/>
        </p:nvPicPr>
        <p:blipFill>
          <a:blip r:embed="rId3"/>
          <a:stretch>
            <a:fillRect/>
          </a:stretch>
        </p:blipFill>
        <p:spPr>
          <a:xfrm>
            <a:off x="10697255" y="2379008"/>
            <a:ext cx="1247775" cy="1771650"/>
          </a:xfrm>
          <a:prstGeom prst="rect">
            <a:avLst/>
          </a:prstGeom>
        </p:spPr>
      </p:pic>
      <p:graphicFrame>
        <p:nvGraphicFramePr>
          <p:cNvPr id="7" name="Objeto 6"/>
          <p:cNvGraphicFramePr>
            <a:graphicFrameLocks noChangeAspect="1"/>
          </p:cNvGraphicFramePr>
          <p:nvPr>
            <p:extLst/>
          </p:nvPr>
        </p:nvGraphicFramePr>
        <p:xfrm>
          <a:off x="4389439" y="2979668"/>
          <a:ext cx="2239962" cy="429601"/>
        </p:xfrm>
        <a:graphic>
          <a:graphicData uri="http://schemas.openxmlformats.org/presentationml/2006/ole">
            <mc:AlternateContent xmlns:mc="http://schemas.openxmlformats.org/markup-compatibility/2006">
              <mc:Choice xmlns:v="urn:schemas-microsoft-com:vml" Requires="v">
                <p:oleObj spid="_x0000_s16389" name="Ecuación" r:id="rId4" imgW="1320480" imgH="253800" progId="Equation.3">
                  <p:embed/>
                </p:oleObj>
              </mc:Choice>
              <mc:Fallback>
                <p:oleObj name="Ecuación" r:id="rId4" imgW="1320480" imgH="253800" progId="Equation.3">
                  <p:embed/>
                  <p:pic>
                    <p:nvPicPr>
                      <p:cNvPr id="0" name=""/>
                      <p:cNvPicPr/>
                      <p:nvPr/>
                    </p:nvPicPr>
                    <p:blipFill>
                      <a:blip r:embed="rId5"/>
                      <a:stretch>
                        <a:fillRect/>
                      </a:stretch>
                    </p:blipFill>
                    <p:spPr>
                      <a:xfrm>
                        <a:off x="4389439" y="2979668"/>
                        <a:ext cx="2239962" cy="429601"/>
                      </a:xfrm>
                      <a:prstGeom prst="rect">
                        <a:avLst/>
                      </a:prstGeom>
                      <a:solidFill>
                        <a:schemeClr val="accent3">
                          <a:lumMod val="60000"/>
                          <a:lumOff val="40000"/>
                        </a:schemeClr>
                      </a:solidFill>
                    </p:spPr>
                  </p:pic>
                </p:oleObj>
              </mc:Fallback>
            </mc:AlternateContent>
          </a:graphicData>
        </a:graphic>
      </p:graphicFrame>
      <p:graphicFrame>
        <p:nvGraphicFramePr>
          <p:cNvPr id="9" name="Objeto 8"/>
          <p:cNvGraphicFramePr>
            <a:graphicFrameLocks noChangeAspect="1"/>
          </p:cNvGraphicFramePr>
          <p:nvPr>
            <p:extLst/>
          </p:nvPr>
        </p:nvGraphicFramePr>
        <p:xfrm>
          <a:off x="4389439" y="4150658"/>
          <a:ext cx="2239962" cy="644215"/>
        </p:xfrm>
        <a:graphic>
          <a:graphicData uri="http://schemas.openxmlformats.org/presentationml/2006/ole">
            <mc:AlternateContent xmlns:mc="http://schemas.openxmlformats.org/markup-compatibility/2006">
              <mc:Choice xmlns:v="urn:schemas-microsoft-com:vml" Requires="v">
                <p:oleObj spid="_x0000_s16390" name="Ecuación" r:id="rId6" imgW="1409400" imgH="406080" progId="Equation.3">
                  <p:embed/>
                </p:oleObj>
              </mc:Choice>
              <mc:Fallback>
                <p:oleObj name="Ecuación" r:id="rId6" imgW="1409400" imgH="406080" progId="Equation.3">
                  <p:embed/>
                  <p:pic>
                    <p:nvPicPr>
                      <p:cNvPr id="0" name=""/>
                      <p:cNvPicPr/>
                      <p:nvPr/>
                    </p:nvPicPr>
                    <p:blipFill>
                      <a:blip r:embed="rId7"/>
                      <a:stretch>
                        <a:fillRect/>
                      </a:stretch>
                    </p:blipFill>
                    <p:spPr>
                      <a:xfrm>
                        <a:off x="4389439" y="4150658"/>
                        <a:ext cx="2239962" cy="644215"/>
                      </a:xfrm>
                      <a:prstGeom prst="rect">
                        <a:avLst/>
                      </a:prstGeom>
                      <a:solidFill>
                        <a:schemeClr val="accent3">
                          <a:lumMod val="60000"/>
                          <a:lumOff val="40000"/>
                        </a:schemeClr>
                      </a:solidFill>
                    </p:spPr>
                  </p:pic>
                </p:oleObj>
              </mc:Fallback>
            </mc:AlternateContent>
          </a:graphicData>
        </a:graphic>
      </p:graphicFrame>
      <p:graphicFrame>
        <p:nvGraphicFramePr>
          <p:cNvPr id="10" name="Objeto 9"/>
          <p:cNvGraphicFramePr>
            <a:graphicFrameLocks noChangeAspect="1"/>
          </p:cNvGraphicFramePr>
          <p:nvPr>
            <p:extLst/>
          </p:nvPr>
        </p:nvGraphicFramePr>
        <p:xfrm>
          <a:off x="4532801" y="5926291"/>
          <a:ext cx="2239962" cy="644215"/>
        </p:xfrm>
        <a:graphic>
          <a:graphicData uri="http://schemas.openxmlformats.org/presentationml/2006/ole">
            <mc:AlternateContent xmlns:mc="http://schemas.openxmlformats.org/markup-compatibility/2006">
              <mc:Choice xmlns:v="urn:schemas-microsoft-com:vml" Requires="v">
                <p:oleObj spid="_x0000_s16391" name="Ecuación" r:id="rId8" imgW="1409400" imgH="406080" progId="Equation.3">
                  <p:embed/>
                </p:oleObj>
              </mc:Choice>
              <mc:Fallback>
                <p:oleObj name="Ecuación" r:id="rId8" imgW="1409400" imgH="406080" progId="Equation.3">
                  <p:embed/>
                  <p:pic>
                    <p:nvPicPr>
                      <p:cNvPr id="0" name=""/>
                      <p:cNvPicPr/>
                      <p:nvPr/>
                    </p:nvPicPr>
                    <p:blipFill>
                      <a:blip r:embed="rId9"/>
                      <a:stretch>
                        <a:fillRect/>
                      </a:stretch>
                    </p:blipFill>
                    <p:spPr>
                      <a:xfrm>
                        <a:off x="4532801" y="5926291"/>
                        <a:ext cx="2239962" cy="644215"/>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10718876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3312" y="391886"/>
            <a:ext cx="8946541" cy="6183085"/>
          </a:xfrm>
        </p:spPr>
        <p:txBody>
          <a:bodyPr/>
          <a:lstStyle/>
          <a:p>
            <a:r>
              <a:rPr lang="es-MX" dirty="0" smtClean="0"/>
              <a:t>Si consideramos un elemento diferencial es posible determinar la presión en exceso de una gota cunado aumenta el radio de la misma, debido a la adición de una cantidad diferencial de masa e interpretando la tensión superficial como el incremento en la energía superficial por unidad de área. Entonces el incremento en la energía superficial de la gota durante la expansión será:</a:t>
            </a:r>
          </a:p>
          <a:p>
            <a:endParaRPr lang="es-MX" dirty="0"/>
          </a:p>
          <a:p>
            <a:endParaRPr lang="es-MX" dirty="0" smtClean="0"/>
          </a:p>
          <a:p>
            <a:pPr marL="0" indent="0">
              <a:buNone/>
            </a:pPr>
            <a:r>
              <a:rPr lang="es-MX" dirty="0" smtClean="0"/>
              <a:t>El trabajo de expansión es:</a:t>
            </a:r>
          </a:p>
          <a:p>
            <a:pPr marL="0" indent="0">
              <a:buNone/>
            </a:pPr>
            <a:endParaRPr lang="es-MX" dirty="0"/>
          </a:p>
        </p:txBody>
      </p:sp>
      <p:graphicFrame>
        <p:nvGraphicFramePr>
          <p:cNvPr id="4" name="Objeto 3"/>
          <p:cNvGraphicFramePr>
            <a:graphicFrameLocks noChangeAspect="1"/>
          </p:cNvGraphicFramePr>
          <p:nvPr>
            <p:extLst/>
          </p:nvPr>
        </p:nvGraphicFramePr>
        <p:xfrm>
          <a:off x="3304495" y="2638199"/>
          <a:ext cx="4278312" cy="403225"/>
        </p:xfrm>
        <a:graphic>
          <a:graphicData uri="http://schemas.openxmlformats.org/presentationml/2006/ole">
            <mc:AlternateContent xmlns:mc="http://schemas.openxmlformats.org/markup-compatibility/2006">
              <mc:Choice xmlns:v="urn:schemas-microsoft-com:vml" Requires="v">
                <p:oleObj spid="_x0000_s17412" name="Ecuación" r:id="rId3" imgW="2692080" imgH="253800" progId="Equation.3">
                  <p:embed/>
                </p:oleObj>
              </mc:Choice>
              <mc:Fallback>
                <p:oleObj name="Ecuación" r:id="rId3" imgW="2692080" imgH="253800" progId="Equation.3">
                  <p:embed/>
                  <p:pic>
                    <p:nvPicPr>
                      <p:cNvPr id="0" name=""/>
                      <p:cNvPicPr/>
                      <p:nvPr/>
                    </p:nvPicPr>
                    <p:blipFill>
                      <a:blip r:embed="rId4"/>
                      <a:stretch>
                        <a:fillRect/>
                      </a:stretch>
                    </p:blipFill>
                    <p:spPr>
                      <a:xfrm>
                        <a:off x="3304495" y="2638199"/>
                        <a:ext cx="4278312" cy="403225"/>
                      </a:xfrm>
                      <a:prstGeom prst="rect">
                        <a:avLst/>
                      </a:prstGeom>
                      <a:solidFill>
                        <a:schemeClr val="accent3">
                          <a:lumMod val="60000"/>
                          <a:lumOff val="40000"/>
                        </a:schemeClr>
                      </a:solidFill>
                    </p:spPr>
                  </p:pic>
                </p:oleObj>
              </mc:Fallback>
            </mc:AlternateContent>
          </a:graphicData>
        </a:graphic>
      </p:graphicFrame>
      <p:graphicFrame>
        <p:nvGraphicFramePr>
          <p:cNvPr id="5" name="Objeto 4"/>
          <p:cNvGraphicFramePr>
            <a:graphicFrameLocks noChangeAspect="1"/>
          </p:cNvGraphicFramePr>
          <p:nvPr>
            <p:extLst/>
          </p:nvPr>
        </p:nvGraphicFramePr>
        <p:xfrm>
          <a:off x="3167290" y="3833586"/>
          <a:ext cx="5448300" cy="403225"/>
        </p:xfrm>
        <a:graphic>
          <a:graphicData uri="http://schemas.openxmlformats.org/presentationml/2006/ole">
            <mc:AlternateContent xmlns:mc="http://schemas.openxmlformats.org/markup-compatibility/2006">
              <mc:Choice xmlns:v="urn:schemas-microsoft-com:vml" Requires="v">
                <p:oleObj spid="_x0000_s17413" name="Ecuación" r:id="rId5" imgW="3429000" imgH="253800" progId="Equation.3">
                  <p:embed/>
                </p:oleObj>
              </mc:Choice>
              <mc:Fallback>
                <p:oleObj name="Ecuación" r:id="rId5" imgW="3429000" imgH="253800" progId="Equation.3">
                  <p:embed/>
                  <p:pic>
                    <p:nvPicPr>
                      <p:cNvPr id="0" name=""/>
                      <p:cNvPicPr/>
                      <p:nvPr/>
                    </p:nvPicPr>
                    <p:blipFill>
                      <a:blip r:embed="rId6"/>
                      <a:stretch>
                        <a:fillRect/>
                      </a:stretch>
                    </p:blipFill>
                    <p:spPr>
                      <a:xfrm>
                        <a:off x="3167290" y="3833586"/>
                        <a:ext cx="5448300" cy="403225"/>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39823643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CAPILARIDAD</a:t>
            </a:r>
            <a:endParaRPr lang="es-MX" dirty="0"/>
          </a:p>
        </p:txBody>
      </p:sp>
      <p:sp>
        <p:nvSpPr>
          <p:cNvPr id="3" name="Marcador de contenido 2"/>
          <p:cNvSpPr>
            <a:spLocks noGrp="1"/>
          </p:cNvSpPr>
          <p:nvPr>
            <p:ph idx="1"/>
          </p:nvPr>
        </p:nvSpPr>
        <p:spPr/>
        <p:txBody>
          <a:bodyPr/>
          <a:lstStyle/>
          <a:p>
            <a:r>
              <a:rPr lang="es-MX" dirty="0" smtClean="0"/>
              <a:t>Es el ascenso o descenso de un líquido en un tubo de diámetro pequeño insertado en un líquido. </a:t>
            </a:r>
            <a:endParaRPr lang="es-MX" dirty="0"/>
          </a:p>
          <a:p>
            <a:r>
              <a:rPr lang="es-MX" dirty="0" smtClean="0"/>
              <a:t>La superficie libre curva en la superficie de un líquido en un tubo capilar se llama menisco.</a:t>
            </a:r>
          </a:p>
          <a:p>
            <a:r>
              <a:rPr lang="es-MX" dirty="0" smtClean="0"/>
              <a:t>El agua en un recipiente de vidrio presenta una curvatura ligeramente hacia arriba y en el mercurio ocurre lo contrario.</a:t>
            </a:r>
          </a:p>
          <a:p>
            <a:r>
              <a:rPr lang="es-MX" dirty="0" smtClean="0"/>
              <a:t>Cuando se presenta el efecto que muestra el agua se dice que moja, y en el caso del mercurio se dice que no moja.</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6622" y="5148262"/>
            <a:ext cx="3619500" cy="1438275"/>
          </a:xfrm>
          <a:prstGeom prst="rect">
            <a:avLst/>
          </a:prstGeom>
        </p:spPr>
      </p:pic>
      <p:pic>
        <p:nvPicPr>
          <p:cNvPr id="7" name="Imagen 6"/>
          <p:cNvPicPr>
            <a:picLocks noChangeAspect="1"/>
          </p:cNvPicPr>
          <p:nvPr/>
        </p:nvPicPr>
        <p:blipFill>
          <a:blip r:embed="rId3"/>
          <a:stretch>
            <a:fillRect/>
          </a:stretch>
        </p:blipFill>
        <p:spPr>
          <a:xfrm>
            <a:off x="10245987" y="33618"/>
            <a:ext cx="1524000" cy="2019300"/>
          </a:xfrm>
          <a:prstGeom prst="rect">
            <a:avLst/>
          </a:prstGeom>
        </p:spPr>
      </p:pic>
    </p:spTree>
    <p:extLst>
      <p:ext uri="{BB962C8B-B14F-4D97-AF65-F5344CB8AC3E}">
        <p14:creationId xmlns:p14="http://schemas.microsoft.com/office/powerpoint/2010/main" val="35821452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Ángulo de contacto.</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82968" y="83344"/>
            <a:ext cx="1304925" cy="2343150"/>
          </a:xfrm>
        </p:spPr>
      </p:pic>
      <p:sp>
        <p:nvSpPr>
          <p:cNvPr id="5" name="CuadroTexto 4"/>
          <p:cNvSpPr txBox="1"/>
          <p:nvPr/>
        </p:nvSpPr>
        <p:spPr>
          <a:xfrm>
            <a:off x="950759" y="1254919"/>
            <a:ext cx="9416142" cy="517064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sz="2000" dirty="0" smtClean="0"/>
              <a:t>Está definido como el ángulo que la tangente a la superficie del líquido forma con la superficie sólida en el punto de contacto.</a:t>
            </a:r>
          </a:p>
          <a:p>
            <a:pPr>
              <a:lnSpc>
                <a:spcPct val="150000"/>
              </a:lnSpc>
            </a:pPr>
            <a:endParaRPr lang="es-MX" sz="2000" dirty="0" smtClean="0"/>
          </a:p>
          <a:p>
            <a:pPr marL="285750" indent="-285750">
              <a:lnSpc>
                <a:spcPct val="150000"/>
              </a:lnSpc>
              <a:buFont typeface="Arial" panose="020B0604020202020204" pitchFamily="34" charset="0"/>
              <a:buChar char="•"/>
            </a:pPr>
            <a:r>
              <a:rPr lang="es-MX" sz="2000" dirty="0" smtClean="0"/>
              <a:t>Se dice que un líquido moja a la superficie cuando </a:t>
            </a:r>
            <a:r>
              <a:rPr lang="es-MX" sz="2000" dirty="0" smtClean="0">
                <a:sym typeface="Symbol" panose="05050102010706020507" pitchFamily="18" charset="2"/>
              </a:rPr>
              <a:t>  90°, y no la moja cuando</a:t>
            </a:r>
            <a:r>
              <a:rPr lang="es-MX" sz="2000" dirty="0">
                <a:solidFill>
                  <a:prstClr val="white"/>
                </a:solidFill>
                <a:sym typeface="Symbol" panose="05050102010706020507" pitchFamily="18" charset="2"/>
              </a:rPr>
              <a:t>  </a:t>
            </a:r>
            <a:r>
              <a:rPr lang="es-MX" sz="2000" dirty="0" smtClean="0">
                <a:solidFill>
                  <a:prstClr val="white"/>
                </a:solidFill>
                <a:sym typeface="Symbol" panose="05050102010706020507" pitchFamily="18" charset="2"/>
              </a:rPr>
              <a:t>&gt; </a:t>
            </a:r>
            <a:r>
              <a:rPr lang="es-MX" sz="2000" dirty="0">
                <a:solidFill>
                  <a:prstClr val="white"/>
                </a:solidFill>
                <a:sym typeface="Symbol" panose="05050102010706020507" pitchFamily="18" charset="2"/>
              </a:rPr>
              <a:t>90</a:t>
            </a:r>
            <a:r>
              <a:rPr lang="es-MX" sz="2000" dirty="0" smtClean="0">
                <a:solidFill>
                  <a:prstClr val="white"/>
                </a:solidFill>
                <a:sym typeface="Symbol" panose="05050102010706020507" pitchFamily="18" charset="2"/>
              </a:rPr>
              <a:t>°.</a:t>
            </a:r>
          </a:p>
          <a:p>
            <a:pPr>
              <a:lnSpc>
                <a:spcPct val="150000"/>
              </a:lnSpc>
            </a:pPr>
            <a:endParaRPr lang="es-MX" sz="2000" dirty="0" smtClean="0">
              <a:solidFill>
                <a:prstClr val="white"/>
              </a:solidFill>
              <a:sym typeface="Symbol" panose="05050102010706020507" pitchFamily="18" charset="2"/>
            </a:endParaRPr>
          </a:p>
          <a:p>
            <a:pPr marL="285750" indent="-285750">
              <a:lnSpc>
                <a:spcPct val="150000"/>
              </a:lnSpc>
              <a:buFont typeface="Arial" panose="020B0604020202020204" pitchFamily="34" charset="0"/>
              <a:buChar char="•"/>
            </a:pPr>
            <a:r>
              <a:rPr lang="es-MX" sz="2000" dirty="0" smtClean="0">
                <a:solidFill>
                  <a:prstClr val="white"/>
                </a:solidFill>
                <a:sym typeface="Symbol" panose="05050102010706020507" pitchFamily="18" charset="2"/>
              </a:rPr>
              <a:t>En el aire el ángulo de contacto entre el agua y el vidrio es casi cero.</a:t>
            </a:r>
          </a:p>
          <a:p>
            <a:pPr>
              <a:lnSpc>
                <a:spcPct val="150000"/>
              </a:lnSpc>
            </a:pPr>
            <a:endParaRPr lang="es-MX" sz="2000" dirty="0" smtClean="0">
              <a:solidFill>
                <a:prstClr val="white"/>
              </a:solidFill>
              <a:sym typeface="Symbol" panose="05050102010706020507" pitchFamily="18" charset="2"/>
            </a:endParaRPr>
          </a:p>
          <a:p>
            <a:pPr marL="285750" indent="-285750">
              <a:lnSpc>
                <a:spcPct val="150000"/>
              </a:lnSpc>
              <a:buFont typeface="Arial" panose="020B0604020202020204" pitchFamily="34" charset="0"/>
              <a:buChar char="•"/>
            </a:pPr>
            <a:r>
              <a:rPr lang="es-MX" sz="2000" dirty="0" smtClean="0">
                <a:solidFill>
                  <a:prstClr val="white"/>
                </a:solidFill>
                <a:sym typeface="Symbol" panose="05050102010706020507" pitchFamily="18" charset="2"/>
              </a:rPr>
              <a:t>Este fenómeno se puede explicar de forma microscópica si se consideran fuerzas de cohesión (fuerzas entre moléculas semejantes) y fuerzas de adhesión (fuerzas entre moléculas diferentes)</a:t>
            </a:r>
          </a:p>
        </p:txBody>
      </p:sp>
    </p:spTree>
    <p:extLst>
      <p:ext uri="{BB962C8B-B14F-4D97-AF65-F5344CB8AC3E}">
        <p14:creationId xmlns:p14="http://schemas.microsoft.com/office/powerpoint/2010/main" val="26851052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Ascenso por capilaridad</a:t>
            </a:r>
            <a:endParaRPr lang="es-MX" dirty="0"/>
          </a:p>
        </p:txBody>
      </p:sp>
      <p:sp>
        <p:nvSpPr>
          <p:cNvPr id="3" name="Marcador de contenido 2"/>
          <p:cNvSpPr>
            <a:spLocks noGrp="1"/>
          </p:cNvSpPr>
          <p:nvPr>
            <p:ph idx="1"/>
          </p:nvPr>
        </p:nvSpPr>
        <p:spPr>
          <a:xfrm>
            <a:off x="1103312" y="1496292"/>
            <a:ext cx="8946541" cy="4752108"/>
          </a:xfrm>
        </p:spPr>
        <p:txBody>
          <a:bodyPr>
            <a:normAutofit/>
          </a:bodyPr>
          <a:lstStyle/>
          <a:p>
            <a:pPr marL="0" lvl="0" indent="0">
              <a:spcBef>
                <a:spcPts val="0"/>
              </a:spcBef>
              <a:buClrTx/>
              <a:buSzTx/>
              <a:buNone/>
            </a:pPr>
            <a:r>
              <a:rPr lang="es-MX" sz="1800" dirty="0">
                <a:solidFill>
                  <a:prstClr val="white"/>
                </a:solidFill>
                <a:ea typeface="+mn-ea"/>
                <a:cs typeface="+mn-cs"/>
                <a:sym typeface="Symbol" panose="05050102010706020507" pitchFamily="18" charset="2"/>
              </a:rPr>
              <a:t>La magnitud del ascenso se puede determinar a partir de un equilibrio de fuerzas sobre la columna cilíndrica. Considerando que el peso de la columna de líquido es aproximadamente</a:t>
            </a:r>
          </a:p>
          <a:p>
            <a:pPr marL="285750" lvl="0" indent="-285750">
              <a:spcBef>
                <a:spcPts val="0"/>
              </a:spcBef>
              <a:buClrTx/>
              <a:buSzTx/>
              <a:buFont typeface="Arial" panose="020B0604020202020204" pitchFamily="34" charset="0"/>
              <a:buChar char="•"/>
            </a:pPr>
            <a:endParaRPr lang="es-MX" sz="1800" dirty="0">
              <a:solidFill>
                <a:prstClr val="white"/>
              </a:solidFill>
              <a:ea typeface="+mn-ea"/>
              <a:cs typeface="+mn-cs"/>
              <a:sym typeface="Symbol" panose="05050102010706020507" pitchFamily="18" charset="2"/>
            </a:endParaRPr>
          </a:p>
          <a:p>
            <a:pPr marL="285750" lvl="0" indent="-285750">
              <a:spcBef>
                <a:spcPts val="0"/>
              </a:spcBef>
              <a:buClrTx/>
              <a:buSzTx/>
              <a:buFont typeface="Arial" panose="020B0604020202020204" pitchFamily="34" charset="0"/>
              <a:buChar char="•"/>
            </a:pPr>
            <a:endParaRPr lang="es-MX" sz="1800" dirty="0">
              <a:solidFill>
                <a:prstClr val="white"/>
              </a:solidFill>
              <a:ea typeface="+mn-ea"/>
              <a:cs typeface="+mn-cs"/>
              <a:sym typeface="Symbol" panose="05050102010706020507" pitchFamily="18" charset="2"/>
            </a:endParaRPr>
          </a:p>
          <a:p>
            <a:pPr marL="0" lvl="0" indent="0">
              <a:spcBef>
                <a:spcPts val="0"/>
              </a:spcBef>
              <a:buClrTx/>
              <a:buSzTx/>
              <a:buNone/>
            </a:pPr>
            <a:r>
              <a:rPr lang="es-MX" sz="1800" dirty="0">
                <a:solidFill>
                  <a:prstClr val="white"/>
                </a:solidFill>
                <a:ea typeface="+mn-ea"/>
                <a:cs typeface="+mn-cs"/>
                <a:sym typeface="Symbol" panose="05050102010706020507" pitchFamily="18" charset="2"/>
              </a:rPr>
              <a:t>Igualando la componente vertical de la fuerza de tensión superficial con el peso</a:t>
            </a:r>
          </a:p>
          <a:p>
            <a:pPr marL="0" lvl="0" indent="0">
              <a:spcBef>
                <a:spcPts val="0"/>
              </a:spcBef>
              <a:buClrTx/>
              <a:buSzTx/>
              <a:buNone/>
            </a:pPr>
            <a:endParaRPr lang="es-MX" sz="1800" dirty="0">
              <a:solidFill>
                <a:prstClr val="white"/>
              </a:solidFill>
              <a:ea typeface="+mn-ea"/>
              <a:cs typeface="+mn-cs"/>
              <a:sym typeface="Symbol" panose="05050102010706020507" pitchFamily="18" charset="2"/>
            </a:endParaRPr>
          </a:p>
          <a:p>
            <a:pPr marL="0" lvl="0" indent="0">
              <a:spcBef>
                <a:spcPts val="0"/>
              </a:spcBef>
              <a:buClrTx/>
              <a:buSzTx/>
              <a:buNone/>
            </a:pPr>
            <a:endParaRPr lang="es-MX" sz="1800" dirty="0" smtClean="0">
              <a:solidFill>
                <a:prstClr val="white"/>
              </a:solidFill>
              <a:ea typeface="+mn-ea"/>
              <a:cs typeface="+mn-cs"/>
              <a:sym typeface="Symbol" panose="05050102010706020507" pitchFamily="18" charset="2"/>
            </a:endParaRPr>
          </a:p>
          <a:p>
            <a:pPr marL="0" lvl="0" indent="0">
              <a:spcBef>
                <a:spcPts val="0"/>
              </a:spcBef>
              <a:buClrTx/>
              <a:buSzTx/>
              <a:buNone/>
            </a:pPr>
            <a:r>
              <a:rPr lang="es-MX" sz="1800" dirty="0" smtClean="0">
                <a:solidFill>
                  <a:prstClr val="white"/>
                </a:solidFill>
                <a:ea typeface="+mn-ea"/>
                <a:cs typeface="+mn-cs"/>
                <a:sym typeface="Symbol" panose="05050102010706020507" pitchFamily="18" charset="2"/>
              </a:rPr>
              <a:t>entonces</a:t>
            </a:r>
            <a:endParaRPr lang="es-MX" sz="1800" dirty="0">
              <a:solidFill>
                <a:prstClr val="white"/>
              </a:solidFill>
              <a:ea typeface="+mn-ea"/>
              <a:cs typeface="+mn-cs"/>
              <a:sym typeface="Symbol" panose="05050102010706020507" pitchFamily="18" charset="2"/>
            </a:endParaRPr>
          </a:p>
          <a:p>
            <a:endParaRPr lang="es-MX" dirty="0" smtClean="0"/>
          </a:p>
          <a:p>
            <a:endParaRPr lang="es-MX" dirty="0"/>
          </a:p>
          <a:p>
            <a:pPr marL="0" indent="0">
              <a:buNone/>
            </a:pPr>
            <a:r>
              <a:rPr lang="es-MX" dirty="0" smtClean="0"/>
              <a:t>Como se puede observar el efecto es inverso al radio del tubo, en la práctica se utilizan tubos grandes para minimizar el efecto.</a:t>
            </a:r>
            <a:endParaRPr lang="es-MX" dirty="0"/>
          </a:p>
        </p:txBody>
      </p:sp>
      <p:graphicFrame>
        <p:nvGraphicFramePr>
          <p:cNvPr id="4" name="Objeto 3"/>
          <p:cNvGraphicFramePr>
            <a:graphicFrameLocks noChangeAspect="1"/>
          </p:cNvGraphicFramePr>
          <p:nvPr>
            <p:extLst/>
          </p:nvPr>
        </p:nvGraphicFramePr>
        <p:xfrm>
          <a:off x="3659869" y="2509472"/>
          <a:ext cx="2886075" cy="387350"/>
        </p:xfrm>
        <a:graphic>
          <a:graphicData uri="http://schemas.openxmlformats.org/presentationml/2006/ole">
            <mc:AlternateContent xmlns:mc="http://schemas.openxmlformats.org/markup-compatibility/2006">
              <mc:Choice xmlns:v="urn:schemas-microsoft-com:vml" Requires="v">
                <p:oleObj spid="_x0000_s18437" name="Ecuación" r:id="rId3" imgW="1701720" imgH="228600" progId="Equation.3">
                  <p:embed/>
                </p:oleObj>
              </mc:Choice>
              <mc:Fallback>
                <p:oleObj name="Ecuación" r:id="rId3" imgW="1701720" imgH="228600" progId="Equation.3">
                  <p:embed/>
                  <p:pic>
                    <p:nvPicPr>
                      <p:cNvPr id="0" name=""/>
                      <p:cNvPicPr/>
                      <p:nvPr/>
                    </p:nvPicPr>
                    <p:blipFill>
                      <a:blip r:embed="rId4"/>
                      <a:stretch>
                        <a:fillRect/>
                      </a:stretch>
                    </p:blipFill>
                    <p:spPr>
                      <a:xfrm>
                        <a:off x="3659869" y="2509472"/>
                        <a:ext cx="2886075" cy="387350"/>
                      </a:xfrm>
                      <a:prstGeom prst="rect">
                        <a:avLst/>
                      </a:prstGeom>
                      <a:solidFill>
                        <a:schemeClr val="accent3">
                          <a:lumMod val="60000"/>
                          <a:lumOff val="40000"/>
                        </a:schemeClr>
                      </a:solidFill>
                    </p:spPr>
                  </p:pic>
                </p:oleObj>
              </mc:Fallback>
            </mc:AlternateContent>
          </a:graphicData>
        </a:graphic>
      </p:graphicFrame>
      <p:graphicFrame>
        <p:nvGraphicFramePr>
          <p:cNvPr id="5" name="Objeto 4"/>
          <p:cNvGraphicFramePr>
            <a:graphicFrameLocks noChangeAspect="1"/>
          </p:cNvGraphicFramePr>
          <p:nvPr>
            <p:extLst/>
          </p:nvPr>
        </p:nvGraphicFramePr>
        <p:xfrm>
          <a:off x="3961494" y="3735608"/>
          <a:ext cx="2584450" cy="409575"/>
        </p:xfrm>
        <a:graphic>
          <a:graphicData uri="http://schemas.openxmlformats.org/presentationml/2006/ole">
            <mc:AlternateContent xmlns:mc="http://schemas.openxmlformats.org/markup-compatibility/2006">
              <mc:Choice xmlns:v="urn:schemas-microsoft-com:vml" Requires="v">
                <p:oleObj spid="_x0000_s18438" name="Ecuación" r:id="rId5" imgW="1523880" imgH="241200" progId="Equation.3">
                  <p:embed/>
                </p:oleObj>
              </mc:Choice>
              <mc:Fallback>
                <p:oleObj name="Ecuación" r:id="rId5" imgW="1523880" imgH="241200" progId="Equation.3">
                  <p:embed/>
                  <p:pic>
                    <p:nvPicPr>
                      <p:cNvPr id="0" name=""/>
                      <p:cNvPicPr/>
                      <p:nvPr/>
                    </p:nvPicPr>
                    <p:blipFill>
                      <a:blip r:embed="rId6"/>
                      <a:stretch>
                        <a:fillRect/>
                      </a:stretch>
                    </p:blipFill>
                    <p:spPr>
                      <a:xfrm>
                        <a:off x="3961494" y="3735608"/>
                        <a:ext cx="2584450" cy="409575"/>
                      </a:xfrm>
                      <a:prstGeom prst="rect">
                        <a:avLst/>
                      </a:prstGeom>
                      <a:solidFill>
                        <a:schemeClr val="accent3">
                          <a:lumMod val="60000"/>
                          <a:lumOff val="40000"/>
                        </a:schemeClr>
                      </a:solidFill>
                    </p:spPr>
                  </p:pic>
                </p:oleObj>
              </mc:Fallback>
            </mc:AlternateContent>
          </a:graphicData>
        </a:graphic>
      </p:graphicFrame>
      <p:graphicFrame>
        <p:nvGraphicFramePr>
          <p:cNvPr id="6" name="Objeto 5"/>
          <p:cNvGraphicFramePr>
            <a:graphicFrameLocks noChangeAspect="1"/>
          </p:cNvGraphicFramePr>
          <p:nvPr>
            <p:extLst/>
          </p:nvPr>
        </p:nvGraphicFramePr>
        <p:xfrm>
          <a:off x="4758226" y="4464953"/>
          <a:ext cx="1636712" cy="731838"/>
        </p:xfrm>
        <a:graphic>
          <a:graphicData uri="http://schemas.openxmlformats.org/presentationml/2006/ole">
            <mc:AlternateContent xmlns:mc="http://schemas.openxmlformats.org/markup-compatibility/2006">
              <mc:Choice xmlns:v="urn:schemas-microsoft-com:vml" Requires="v">
                <p:oleObj spid="_x0000_s18439" name="Ecuación" r:id="rId7" imgW="965160" imgH="431640" progId="Equation.3">
                  <p:embed/>
                </p:oleObj>
              </mc:Choice>
              <mc:Fallback>
                <p:oleObj name="Ecuación" r:id="rId7" imgW="965160" imgH="431640" progId="Equation.3">
                  <p:embed/>
                  <p:pic>
                    <p:nvPicPr>
                      <p:cNvPr id="0" name=""/>
                      <p:cNvPicPr/>
                      <p:nvPr/>
                    </p:nvPicPr>
                    <p:blipFill>
                      <a:blip r:embed="rId8"/>
                      <a:stretch>
                        <a:fillRect/>
                      </a:stretch>
                    </p:blipFill>
                    <p:spPr>
                      <a:xfrm>
                        <a:off x="4758226" y="4464953"/>
                        <a:ext cx="1636712" cy="731838"/>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3412890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PROPIEDADES</a:t>
            </a:r>
            <a:endParaRPr lang="es-MX" dirty="0"/>
          </a:p>
        </p:txBody>
      </p:sp>
      <p:sp>
        <p:nvSpPr>
          <p:cNvPr id="3" name="Marcador de contenido 2"/>
          <p:cNvSpPr>
            <a:spLocks noGrp="1"/>
          </p:cNvSpPr>
          <p:nvPr>
            <p:ph idx="1"/>
          </p:nvPr>
        </p:nvSpPr>
        <p:spPr/>
        <p:txBody>
          <a:bodyPr/>
          <a:lstStyle/>
          <a:p>
            <a:r>
              <a:rPr lang="es-MX" dirty="0" smtClean="0"/>
              <a:t>Tienden a adoptar la forma del contenedor que los almacena.</a:t>
            </a:r>
          </a:p>
          <a:p>
            <a:r>
              <a:rPr lang="es-MX" dirty="0" smtClean="0"/>
              <a:t>La superficie, en contacto con la atmósfera, mantiene un nivel uniforme.</a:t>
            </a:r>
          </a:p>
          <a:p>
            <a:r>
              <a:rPr lang="es-MX" dirty="0" smtClean="0"/>
              <a:t>Los gases se comprimen con facilidad (Fluidos compresibles)</a:t>
            </a:r>
          </a:p>
          <a:p>
            <a:r>
              <a:rPr lang="es-MX" dirty="0" smtClean="0"/>
              <a:t>Los líquidos y medios granulares se comprimen poco (fluidos incompresibles)</a:t>
            </a:r>
          </a:p>
          <a:p>
            <a:r>
              <a:rPr lang="es-MX" dirty="0" smtClean="0"/>
              <a:t>Casos límite: Asfalto, pasta dental, plásticos, salsa cátsup.</a:t>
            </a:r>
            <a:endParaRPr lang="es-MX" dirty="0"/>
          </a:p>
        </p:txBody>
      </p:sp>
    </p:spTree>
    <p:extLst>
      <p:ext uri="{BB962C8B-B14F-4D97-AF65-F5344CB8AC3E}">
        <p14:creationId xmlns:p14="http://schemas.microsoft.com/office/powerpoint/2010/main" val="12737069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a:t>
            </a:r>
            <a:endParaRPr lang="es-MX" dirty="0"/>
          </a:p>
        </p:txBody>
      </p:sp>
      <p:sp>
        <p:nvSpPr>
          <p:cNvPr id="3" name="Marcador de contenido 2"/>
          <p:cNvSpPr>
            <a:spLocks noGrp="1"/>
          </p:cNvSpPr>
          <p:nvPr>
            <p:ph idx="1"/>
          </p:nvPr>
        </p:nvSpPr>
        <p:spPr/>
        <p:txBody>
          <a:bodyPr/>
          <a:lstStyle/>
          <a:p>
            <a:r>
              <a:rPr lang="es-MX" dirty="0" smtClean="0"/>
              <a:t>Se inserta un tubo de vidrio de 0.6 mm de diámetro en agua a 20 °C que esta en una taza. Determine el asenso por capilaridad del agua en el tubo.</a:t>
            </a:r>
            <a:endParaRPr lang="es-MX" dirty="0"/>
          </a:p>
        </p:txBody>
      </p:sp>
    </p:spTree>
    <p:extLst>
      <p:ext uri="{BB962C8B-B14F-4D97-AF65-F5344CB8AC3E}">
        <p14:creationId xmlns:p14="http://schemas.microsoft.com/office/powerpoint/2010/main" val="22884745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1.5.5 ENERGÍA</a:t>
            </a:r>
            <a:endParaRPr lang="es-MX" dirty="0"/>
          </a:p>
        </p:txBody>
      </p:sp>
      <p:sp>
        <p:nvSpPr>
          <p:cNvPr id="3" name="Marcador de contenido 2"/>
          <p:cNvSpPr>
            <a:spLocks noGrp="1"/>
          </p:cNvSpPr>
          <p:nvPr>
            <p:ph idx="1"/>
          </p:nvPr>
        </p:nvSpPr>
        <p:spPr>
          <a:xfrm>
            <a:off x="1103312" y="1284514"/>
            <a:ext cx="8946541" cy="4963885"/>
          </a:xfrm>
        </p:spPr>
        <p:txBody>
          <a:bodyPr/>
          <a:lstStyle/>
          <a:p>
            <a:pPr lvl="1"/>
            <a:r>
              <a:rPr lang="es-MX" sz="2400" dirty="0" smtClean="0">
                <a:latin typeface="Batang" panose="02030600000101010101" pitchFamily="18" charset="-127"/>
                <a:ea typeface="Batang" panose="02030600000101010101" pitchFamily="18" charset="-127"/>
              </a:rPr>
              <a:t>Térmica</a:t>
            </a:r>
          </a:p>
          <a:p>
            <a:pPr lvl="1"/>
            <a:r>
              <a:rPr lang="es-MX" sz="2400" dirty="0" smtClean="0">
                <a:latin typeface="Batang" panose="02030600000101010101" pitchFamily="18" charset="-127"/>
                <a:ea typeface="Batang" panose="02030600000101010101" pitchFamily="18" charset="-127"/>
              </a:rPr>
              <a:t>Mecánica</a:t>
            </a:r>
          </a:p>
          <a:p>
            <a:pPr lvl="1"/>
            <a:r>
              <a:rPr lang="es-MX" sz="2400" dirty="0" smtClean="0">
                <a:latin typeface="Batang" panose="02030600000101010101" pitchFamily="18" charset="-127"/>
                <a:ea typeface="Batang" panose="02030600000101010101" pitchFamily="18" charset="-127"/>
              </a:rPr>
              <a:t>Cinética</a:t>
            </a:r>
          </a:p>
          <a:p>
            <a:pPr lvl="1"/>
            <a:r>
              <a:rPr lang="es-MX" sz="2400" dirty="0" smtClean="0">
                <a:latin typeface="Batang" panose="02030600000101010101" pitchFamily="18" charset="-127"/>
                <a:ea typeface="Batang" panose="02030600000101010101" pitchFamily="18" charset="-127"/>
              </a:rPr>
              <a:t>Potencial</a:t>
            </a:r>
          </a:p>
          <a:p>
            <a:pPr lvl="1"/>
            <a:r>
              <a:rPr lang="es-MX" sz="2400" dirty="0" smtClean="0">
                <a:latin typeface="Batang" panose="02030600000101010101" pitchFamily="18" charset="-127"/>
                <a:ea typeface="Batang" panose="02030600000101010101" pitchFamily="18" charset="-127"/>
              </a:rPr>
              <a:t>Eléctrica</a:t>
            </a:r>
          </a:p>
          <a:p>
            <a:pPr lvl="1"/>
            <a:r>
              <a:rPr lang="es-MX" sz="2400" dirty="0" smtClean="0">
                <a:latin typeface="Batang" panose="02030600000101010101" pitchFamily="18" charset="-127"/>
                <a:ea typeface="Batang" panose="02030600000101010101" pitchFamily="18" charset="-127"/>
              </a:rPr>
              <a:t>Química</a:t>
            </a:r>
          </a:p>
          <a:p>
            <a:pPr lvl="1"/>
            <a:r>
              <a:rPr lang="es-MX" sz="2400" dirty="0" smtClean="0">
                <a:latin typeface="Batang" panose="02030600000101010101" pitchFamily="18" charset="-127"/>
                <a:ea typeface="Batang" panose="02030600000101010101" pitchFamily="18" charset="-127"/>
              </a:rPr>
              <a:t>Nuclear</a:t>
            </a:r>
          </a:p>
          <a:p>
            <a:pPr lvl="1"/>
            <a:r>
              <a:rPr lang="es-MX" sz="2400" dirty="0" smtClean="0">
                <a:latin typeface="Batang" panose="02030600000101010101" pitchFamily="18" charset="-127"/>
                <a:ea typeface="Batang" panose="02030600000101010101" pitchFamily="18" charset="-127"/>
              </a:rPr>
              <a:t>Eólica</a:t>
            </a:r>
          </a:p>
          <a:p>
            <a:pPr lvl="1"/>
            <a:endParaRPr lang="es-MX" dirty="0" smtClean="0"/>
          </a:p>
        </p:txBody>
      </p:sp>
      <p:pic>
        <p:nvPicPr>
          <p:cNvPr id="4" name="Imagen 3"/>
          <p:cNvPicPr>
            <a:picLocks noChangeAspect="1"/>
          </p:cNvPicPr>
          <p:nvPr/>
        </p:nvPicPr>
        <p:blipFill>
          <a:blip r:embed="rId2"/>
          <a:stretch>
            <a:fillRect/>
          </a:stretch>
        </p:blipFill>
        <p:spPr>
          <a:xfrm>
            <a:off x="4085113" y="1004083"/>
            <a:ext cx="7864143" cy="5244316"/>
          </a:xfrm>
          <a:prstGeom prst="rect">
            <a:avLst/>
          </a:prstGeom>
        </p:spPr>
      </p:pic>
    </p:spTree>
    <p:extLst>
      <p:ext uri="{BB962C8B-B14F-4D97-AF65-F5344CB8AC3E}">
        <p14:creationId xmlns:p14="http://schemas.microsoft.com/office/powerpoint/2010/main" val="7246333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Microscópica y macroscópica</a:t>
            </a:r>
            <a:endParaRPr lang="es-MX" dirty="0"/>
          </a:p>
        </p:txBody>
      </p:sp>
      <p:sp>
        <p:nvSpPr>
          <p:cNvPr id="3" name="Marcador de contenido 2"/>
          <p:cNvSpPr>
            <a:spLocks noGrp="1"/>
          </p:cNvSpPr>
          <p:nvPr>
            <p:ph idx="1"/>
          </p:nvPr>
        </p:nvSpPr>
        <p:spPr>
          <a:xfrm>
            <a:off x="1104293" y="1530404"/>
            <a:ext cx="8946541" cy="4195481"/>
          </a:xfrm>
        </p:spPr>
        <p:txBody>
          <a:bodyPr>
            <a:normAutofit lnSpcReduction="10000"/>
          </a:bodyPr>
          <a:lstStyle/>
          <a:p>
            <a:pPr marL="0" indent="0">
              <a:buNone/>
            </a:pPr>
            <a:r>
              <a:rPr lang="es-MX" dirty="0" smtClean="0"/>
              <a:t>Si esta relacionada con la estructura molecular de un sistema  y grado de actividad molecular, energía interna y se denota por U.</a:t>
            </a:r>
          </a:p>
          <a:p>
            <a:pPr marL="0" indent="0">
              <a:buNone/>
            </a:pPr>
            <a:r>
              <a:rPr lang="es-MX" dirty="0" smtClean="0"/>
              <a:t>La energía macroscópica es debida al movimiento de algunos agentes externos, como son: gravedad, magnetismo, electricidad, tensión superficial.</a:t>
            </a:r>
          </a:p>
          <a:p>
            <a:pPr marL="0" indent="0">
              <a:buNone/>
            </a:pPr>
            <a:r>
              <a:rPr lang="es-MX" dirty="0" smtClean="0"/>
              <a:t>Unidades </a:t>
            </a:r>
          </a:p>
          <a:p>
            <a:pPr marL="0" indent="0">
              <a:buNone/>
            </a:pPr>
            <a:endParaRPr lang="es-MX" dirty="0"/>
          </a:p>
          <a:p>
            <a:pPr marL="0" indent="0">
              <a:buNone/>
            </a:pPr>
            <a:endParaRPr lang="es-MX" dirty="0" smtClean="0"/>
          </a:p>
          <a:p>
            <a:pPr marL="0" indent="0">
              <a:buNone/>
            </a:pPr>
            <a:r>
              <a:rPr lang="es-MX" dirty="0" smtClean="0"/>
              <a:t>Sistema Inglés</a:t>
            </a:r>
          </a:p>
          <a:p>
            <a:pPr marL="0" indent="0">
              <a:buNone/>
            </a:pPr>
            <a:r>
              <a:rPr lang="es-MX" dirty="0" err="1" smtClean="0"/>
              <a:t>Btu</a:t>
            </a:r>
            <a:r>
              <a:rPr lang="es-MX" dirty="0" smtClean="0"/>
              <a:t>. Es la energía necesaria para elevar la temperatura de 1lbm de agua a 68 °F en 1°F</a:t>
            </a:r>
            <a:endParaRPr lang="es-MX" dirty="0"/>
          </a:p>
        </p:txBody>
      </p:sp>
      <p:graphicFrame>
        <p:nvGraphicFramePr>
          <p:cNvPr id="7" name="Objeto 6"/>
          <p:cNvGraphicFramePr>
            <a:graphicFrameLocks noChangeAspect="1"/>
          </p:cNvGraphicFramePr>
          <p:nvPr>
            <p:extLst/>
          </p:nvPr>
        </p:nvGraphicFramePr>
        <p:xfrm>
          <a:off x="3326452" y="3422060"/>
          <a:ext cx="3444875" cy="735012"/>
        </p:xfrm>
        <a:graphic>
          <a:graphicData uri="http://schemas.openxmlformats.org/presentationml/2006/ole">
            <mc:AlternateContent xmlns:mc="http://schemas.openxmlformats.org/markup-compatibility/2006">
              <mc:Choice xmlns:v="urn:schemas-microsoft-com:vml" Requires="v">
                <p:oleObj spid="_x0000_s8209" name="Ecuación" r:id="rId3" imgW="1968480" imgH="419040" progId="Equation.3">
                  <p:embed/>
                </p:oleObj>
              </mc:Choice>
              <mc:Fallback>
                <p:oleObj name="Ecuación" r:id="rId3" imgW="1968480" imgH="419040" progId="Equation.3">
                  <p:embed/>
                  <p:pic>
                    <p:nvPicPr>
                      <p:cNvPr id="0" name=""/>
                      <p:cNvPicPr>
                        <a:picLocks noChangeAspect="1" noChangeArrowheads="1"/>
                      </p:cNvPicPr>
                      <p:nvPr/>
                    </p:nvPicPr>
                    <p:blipFill>
                      <a:blip r:embed="rId4"/>
                      <a:srcRect/>
                      <a:stretch>
                        <a:fillRect/>
                      </a:stretch>
                    </p:blipFill>
                    <p:spPr bwMode="auto">
                      <a:xfrm>
                        <a:off x="3326452" y="3422060"/>
                        <a:ext cx="3444875" cy="735012"/>
                      </a:xfrm>
                      <a:prstGeom prst="rect">
                        <a:avLst/>
                      </a:prstGeom>
                      <a:solidFill>
                        <a:schemeClr val="accent4">
                          <a:lumMod val="60000"/>
                          <a:lumOff val="40000"/>
                        </a:schemeClr>
                      </a:solidFill>
                    </p:spPr>
                  </p:pic>
                </p:oleObj>
              </mc:Fallback>
            </mc:AlternateContent>
          </a:graphicData>
        </a:graphic>
      </p:graphicFrame>
      <p:graphicFrame>
        <p:nvGraphicFramePr>
          <p:cNvPr id="16" name="Objeto 15"/>
          <p:cNvGraphicFramePr>
            <a:graphicFrameLocks noChangeAspect="1"/>
          </p:cNvGraphicFramePr>
          <p:nvPr>
            <p:extLst/>
          </p:nvPr>
        </p:nvGraphicFramePr>
        <p:xfrm>
          <a:off x="4448359" y="5414734"/>
          <a:ext cx="1800225" cy="311150"/>
        </p:xfrm>
        <a:graphic>
          <a:graphicData uri="http://schemas.openxmlformats.org/presentationml/2006/ole">
            <mc:AlternateContent xmlns:mc="http://schemas.openxmlformats.org/markup-compatibility/2006">
              <mc:Choice xmlns:v="urn:schemas-microsoft-com:vml" Requires="v">
                <p:oleObj spid="_x0000_s8210" name="Ecuación" r:id="rId5" imgW="1028520" imgH="177480" progId="Equation.3">
                  <p:embed/>
                </p:oleObj>
              </mc:Choice>
              <mc:Fallback>
                <p:oleObj name="Ecuación" r:id="rId5" imgW="1028520" imgH="177480" progId="Equation.3">
                  <p:embed/>
                  <p:pic>
                    <p:nvPicPr>
                      <p:cNvPr id="0" name=""/>
                      <p:cNvPicPr>
                        <a:picLocks noChangeAspect="1" noChangeArrowheads="1"/>
                      </p:cNvPicPr>
                      <p:nvPr/>
                    </p:nvPicPr>
                    <p:blipFill>
                      <a:blip r:embed="rId6"/>
                      <a:srcRect/>
                      <a:stretch>
                        <a:fillRect/>
                      </a:stretch>
                    </p:blipFill>
                    <p:spPr bwMode="auto">
                      <a:xfrm>
                        <a:off x="4448359" y="5414734"/>
                        <a:ext cx="1800225" cy="311150"/>
                      </a:xfrm>
                      <a:prstGeom prst="rect">
                        <a:avLst/>
                      </a:prstGeom>
                      <a:solidFill>
                        <a:schemeClr val="accent4">
                          <a:lumMod val="60000"/>
                          <a:lumOff val="40000"/>
                        </a:schemeClr>
                      </a:solidFill>
                    </p:spPr>
                  </p:pic>
                </p:oleObj>
              </mc:Fallback>
            </mc:AlternateContent>
          </a:graphicData>
        </a:graphic>
      </p:graphicFrame>
      <p:graphicFrame>
        <p:nvGraphicFramePr>
          <p:cNvPr id="17" name="Objeto 16"/>
          <p:cNvGraphicFramePr>
            <a:graphicFrameLocks noChangeAspect="1"/>
          </p:cNvGraphicFramePr>
          <p:nvPr>
            <p:extLst/>
          </p:nvPr>
        </p:nvGraphicFramePr>
        <p:xfrm>
          <a:off x="4559484" y="5887991"/>
          <a:ext cx="1689100" cy="311150"/>
        </p:xfrm>
        <a:graphic>
          <a:graphicData uri="http://schemas.openxmlformats.org/presentationml/2006/ole">
            <mc:AlternateContent xmlns:mc="http://schemas.openxmlformats.org/markup-compatibility/2006">
              <mc:Choice xmlns:v="urn:schemas-microsoft-com:vml" Requires="v">
                <p:oleObj spid="_x0000_s8211" name="Ecuación" r:id="rId7" imgW="965160" imgH="177480" progId="Equation.3">
                  <p:embed/>
                </p:oleObj>
              </mc:Choice>
              <mc:Fallback>
                <p:oleObj name="Ecuación" r:id="rId7" imgW="965160" imgH="177480" progId="Equation.3">
                  <p:embed/>
                  <p:pic>
                    <p:nvPicPr>
                      <p:cNvPr id="0" name=""/>
                      <p:cNvPicPr>
                        <a:picLocks noChangeAspect="1" noChangeArrowheads="1"/>
                      </p:cNvPicPr>
                      <p:nvPr/>
                    </p:nvPicPr>
                    <p:blipFill>
                      <a:blip r:embed="rId8"/>
                      <a:srcRect/>
                      <a:stretch>
                        <a:fillRect/>
                      </a:stretch>
                    </p:blipFill>
                    <p:spPr bwMode="auto">
                      <a:xfrm>
                        <a:off x="4559484" y="5887991"/>
                        <a:ext cx="1689100" cy="311150"/>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36473285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mtClean="0"/>
              <a:t>Entalpía</a:t>
            </a:r>
            <a:endParaRPr lang="es-MX" dirty="0"/>
          </a:p>
        </p:txBody>
      </p:sp>
      <p:graphicFrame>
        <p:nvGraphicFramePr>
          <p:cNvPr id="5" name="Marcador de contenido 4"/>
          <p:cNvGraphicFramePr>
            <a:graphicFrameLocks noGrp="1" noChangeAspect="1"/>
          </p:cNvGraphicFramePr>
          <p:nvPr>
            <p:ph idx="1"/>
            <p:extLst/>
          </p:nvPr>
        </p:nvGraphicFramePr>
        <p:xfrm>
          <a:off x="3756025" y="1223963"/>
          <a:ext cx="1790700" cy="628650"/>
        </p:xfrm>
        <a:graphic>
          <a:graphicData uri="http://schemas.openxmlformats.org/presentationml/2006/ole">
            <mc:AlternateContent xmlns:mc="http://schemas.openxmlformats.org/markup-compatibility/2006">
              <mc:Choice xmlns:v="urn:schemas-microsoft-com:vml" Requires="v">
                <p:oleObj spid="_x0000_s9233" name="Ecuación" r:id="rId3" imgW="1193760" imgH="419040" progId="Equation.3">
                  <p:embed/>
                </p:oleObj>
              </mc:Choice>
              <mc:Fallback>
                <p:oleObj name="Ecuación" r:id="rId3" imgW="1193760" imgH="419040" progId="Equation.3">
                  <p:embed/>
                  <p:pic>
                    <p:nvPicPr>
                      <p:cNvPr id="0" name=""/>
                      <p:cNvPicPr>
                        <a:picLocks noChangeAspect="1" noChangeArrowheads="1"/>
                      </p:cNvPicPr>
                      <p:nvPr/>
                    </p:nvPicPr>
                    <p:blipFill>
                      <a:blip r:embed="rId4"/>
                      <a:srcRect/>
                      <a:stretch>
                        <a:fillRect/>
                      </a:stretch>
                    </p:blipFill>
                    <p:spPr bwMode="auto">
                      <a:xfrm>
                        <a:off x="3756025" y="1223963"/>
                        <a:ext cx="1790700" cy="628650"/>
                      </a:xfrm>
                      <a:prstGeom prst="rect">
                        <a:avLst/>
                      </a:prstGeom>
                      <a:solidFill>
                        <a:schemeClr val="accent4">
                          <a:lumMod val="60000"/>
                          <a:lumOff val="40000"/>
                        </a:schemeClr>
                      </a:solidFill>
                    </p:spPr>
                  </p:pic>
                </p:oleObj>
              </mc:Fallback>
            </mc:AlternateContent>
          </a:graphicData>
        </a:graphic>
      </p:graphicFrame>
      <p:graphicFrame>
        <p:nvGraphicFramePr>
          <p:cNvPr id="7" name="Marcador de contenido 4"/>
          <p:cNvGraphicFramePr>
            <a:graphicFrameLocks noChangeAspect="1"/>
          </p:cNvGraphicFramePr>
          <p:nvPr>
            <p:extLst/>
          </p:nvPr>
        </p:nvGraphicFramePr>
        <p:xfrm>
          <a:off x="929945" y="2314143"/>
          <a:ext cx="481591" cy="690315"/>
        </p:xfrm>
        <a:graphic>
          <a:graphicData uri="http://schemas.openxmlformats.org/presentationml/2006/ole">
            <mc:AlternateContent xmlns:mc="http://schemas.openxmlformats.org/markup-compatibility/2006">
              <mc:Choice xmlns:v="urn:schemas-microsoft-com:vml" Requires="v">
                <p:oleObj spid="_x0000_s9234" name="Ecuación" r:id="rId5" imgW="177480" imgH="419040" progId="Equation.3">
                  <p:embed/>
                </p:oleObj>
              </mc:Choice>
              <mc:Fallback>
                <p:oleObj name="Ecuación" r:id="rId5" imgW="177480" imgH="419040" progId="Equation.3">
                  <p:embed/>
                  <p:pic>
                    <p:nvPicPr>
                      <p:cNvPr id="0" name=""/>
                      <p:cNvPicPr>
                        <a:picLocks noChangeAspect="1" noChangeArrowheads="1"/>
                      </p:cNvPicPr>
                      <p:nvPr/>
                    </p:nvPicPr>
                    <p:blipFill>
                      <a:blip r:embed="rId6"/>
                      <a:srcRect/>
                      <a:stretch>
                        <a:fillRect/>
                      </a:stretch>
                    </p:blipFill>
                    <p:spPr bwMode="auto">
                      <a:xfrm>
                        <a:off x="929945" y="2314143"/>
                        <a:ext cx="481591" cy="690315"/>
                      </a:xfrm>
                      <a:prstGeom prst="rect">
                        <a:avLst/>
                      </a:prstGeom>
                      <a:solidFill>
                        <a:schemeClr val="accent4">
                          <a:lumMod val="60000"/>
                          <a:lumOff val="40000"/>
                        </a:schemeClr>
                      </a:solidFill>
                    </p:spPr>
                  </p:pic>
                </p:oleObj>
              </mc:Fallback>
            </mc:AlternateContent>
          </a:graphicData>
        </a:graphic>
      </p:graphicFrame>
      <p:sp>
        <p:nvSpPr>
          <p:cNvPr id="8" name="CuadroTexto 7"/>
          <p:cNvSpPr txBox="1"/>
          <p:nvPr/>
        </p:nvSpPr>
        <p:spPr>
          <a:xfrm>
            <a:off x="1816925" y="2398816"/>
            <a:ext cx="9132124" cy="646331"/>
          </a:xfrm>
          <a:prstGeom prst="rect">
            <a:avLst/>
          </a:prstGeom>
          <a:noFill/>
        </p:spPr>
        <p:txBody>
          <a:bodyPr wrap="square" rtlCol="0">
            <a:spAutoFit/>
          </a:bodyPr>
          <a:lstStyle/>
          <a:p>
            <a:r>
              <a:rPr lang="es-MX" dirty="0" smtClean="0"/>
              <a:t>Trabajo de flujo: Energía por unidad de masa necesaria para mover el fluido y mantener el flujo.</a:t>
            </a:r>
            <a:endParaRPr lang="es-MX" dirty="0"/>
          </a:p>
        </p:txBody>
      </p:sp>
      <p:sp>
        <p:nvSpPr>
          <p:cNvPr id="9" name="CuadroTexto 8"/>
          <p:cNvSpPr txBox="1"/>
          <p:nvPr/>
        </p:nvSpPr>
        <p:spPr>
          <a:xfrm>
            <a:off x="1033153" y="3621974"/>
            <a:ext cx="10248405" cy="1754326"/>
          </a:xfrm>
          <a:prstGeom prst="rect">
            <a:avLst/>
          </a:prstGeom>
          <a:noFill/>
        </p:spPr>
        <p:txBody>
          <a:bodyPr wrap="square" rtlCol="0">
            <a:spAutoFit/>
          </a:bodyPr>
          <a:lstStyle/>
          <a:p>
            <a:r>
              <a:rPr lang="es-MX" dirty="0" smtClean="0"/>
              <a:t>Un sistema que carece de efectos como el magnético, el eléctrico y la tensión superficial, se llama sistema compresible simple.</a:t>
            </a:r>
          </a:p>
          <a:p>
            <a:r>
              <a:rPr lang="es-MX" dirty="0" smtClean="0"/>
              <a:t>La energía total de un sistema compresible simple  consta de tres partes: energías interna, cinética y potencial.</a:t>
            </a:r>
          </a:p>
          <a:p>
            <a:r>
              <a:rPr lang="es-MX" dirty="0" smtClean="0"/>
              <a:t>Cuando un fluido entra o sale  de un volumen da una contribución adicional a la energía dada por:</a:t>
            </a:r>
            <a:endParaRPr lang="es-MX" dirty="0"/>
          </a:p>
        </p:txBody>
      </p:sp>
      <p:graphicFrame>
        <p:nvGraphicFramePr>
          <p:cNvPr id="12" name="Marcador de contenido 4"/>
          <p:cNvGraphicFramePr>
            <a:graphicFrameLocks noChangeAspect="1"/>
          </p:cNvGraphicFramePr>
          <p:nvPr>
            <p:extLst/>
          </p:nvPr>
        </p:nvGraphicFramePr>
        <p:xfrm>
          <a:off x="3593608" y="5619752"/>
          <a:ext cx="3908425" cy="666750"/>
        </p:xfrm>
        <a:graphic>
          <a:graphicData uri="http://schemas.openxmlformats.org/presentationml/2006/ole">
            <mc:AlternateContent xmlns:mc="http://schemas.openxmlformats.org/markup-compatibility/2006">
              <mc:Choice xmlns:v="urn:schemas-microsoft-com:vml" Requires="v">
                <p:oleObj spid="_x0000_s9235" name="Ecuación" r:id="rId7" imgW="2603160" imgH="444240" progId="Equation.3">
                  <p:embed/>
                </p:oleObj>
              </mc:Choice>
              <mc:Fallback>
                <p:oleObj name="Ecuación" r:id="rId7" imgW="2603160" imgH="444240" progId="Equation.3">
                  <p:embed/>
                  <p:pic>
                    <p:nvPicPr>
                      <p:cNvPr id="0" name=""/>
                      <p:cNvPicPr>
                        <a:picLocks noChangeAspect="1" noChangeArrowheads="1"/>
                      </p:cNvPicPr>
                      <p:nvPr/>
                    </p:nvPicPr>
                    <p:blipFill>
                      <a:blip r:embed="rId8"/>
                      <a:srcRect/>
                      <a:stretch>
                        <a:fillRect/>
                      </a:stretch>
                    </p:blipFill>
                    <p:spPr bwMode="auto">
                      <a:xfrm>
                        <a:off x="3593608" y="5619752"/>
                        <a:ext cx="3908425" cy="666750"/>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3869207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Calores específicos</a:t>
            </a:r>
            <a:endParaRPr lang="es-MX" dirty="0"/>
          </a:p>
        </p:txBody>
      </p:sp>
      <p:sp>
        <p:nvSpPr>
          <p:cNvPr id="3" name="Marcador de contenido 2"/>
          <p:cNvSpPr>
            <a:spLocks noGrp="1"/>
          </p:cNvSpPr>
          <p:nvPr>
            <p:ph idx="1"/>
          </p:nvPr>
        </p:nvSpPr>
        <p:spPr>
          <a:xfrm>
            <a:off x="1103312" y="1674422"/>
            <a:ext cx="8946541" cy="4573978"/>
          </a:xfrm>
        </p:spPr>
        <p:txBody>
          <a:bodyPr>
            <a:normAutofit/>
          </a:bodyPr>
          <a:lstStyle/>
          <a:p>
            <a:r>
              <a:rPr lang="es-MX" dirty="0"/>
              <a:t>La capacidad calorífica específica, calor específico o capacidad térmica específica es una magnitud física que se define como la cantidad de calor que hay que suministrar a la unidad de masa de una sustancia o sistema termodinámico para elevar su temperatura en una unidad. En general, el valor del calor específico depende del valor de la temperatura </a:t>
            </a:r>
            <a:r>
              <a:rPr lang="es-MX" dirty="0" smtClean="0"/>
              <a:t>inicial. Se </a:t>
            </a:r>
            <a:r>
              <a:rPr lang="es-MX" dirty="0"/>
              <a:t>le representa con la letra </a:t>
            </a:r>
            <a:r>
              <a:rPr lang="es-MX" dirty="0" smtClean="0"/>
              <a:t>c(minúscula</a:t>
            </a:r>
            <a:r>
              <a:rPr lang="es-MX" dirty="0"/>
              <a:t>).</a:t>
            </a:r>
          </a:p>
          <a:p>
            <a:endParaRPr lang="es-MX" dirty="0"/>
          </a:p>
          <a:p>
            <a:r>
              <a:rPr lang="es-MX" dirty="0"/>
              <a:t>De forma análoga, se define la capacidad calorífica como la cantidad de calor que hay que suministrar a toda la masa de una sustancia para elevar su temperatura en una unidad (kelvin o grado Celsius). Se la representa con la letra </a:t>
            </a:r>
            <a:r>
              <a:rPr lang="es-MX" dirty="0" smtClean="0"/>
              <a:t>C(mayúscula</a:t>
            </a:r>
            <a:r>
              <a:rPr lang="es-MX" dirty="0"/>
              <a:t>).</a:t>
            </a:r>
          </a:p>
          <a:p>
            <a:endParaRPr lang="es-MX" dirty="0"/>
          </a:p>
          <a:p>
            <a:endParaRPr lang="es-MX" dirty="0"/>
          </a:p>
        </p:txBody>
      </p:sp>
    </p:spTree>
    <p:extLst>
      <p:ext uri="{BB962C8B-B14F-4D97-AF65-F5344CB8AC3E}">
        <p14:creationId xmlns:p14="http://schemas.microsoft.com/office/powerpoint/2010/main" val="172074689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Energía y calores específicos</a:t>
            </a:r>
            <a:endParaRPr lang="es-MX" dirty="0"/>
          </a:p>
        </p:txBody>
      </p:sp>
      <p:graphicFrame>
        <p:nvGraphicFramePr>
          <p:cNvPr id="4" name="Marcador de contenido 4"/>
          <p:cNvGraphicFramePr>
            <a:graphicFrameLocks noGrp="1" noChangeAspect="1"/>
          </p:cNvGraphicFramePr>
          <p:nvPr>
            <p:ph idx="1"/>
            <p:extLst/>
          </p:nvPr>
        </p:nvGraphicFramePr>
        <p:xfrm>
          <a:off x="1084263" y="1651000"/>
          <a:ext cx="1192212" cy="404813"/>
        </p:xfrm>
        <a:graphic>
          <a:graphicData uri="http://schemas.openxmlformats.org/presentationml/2006/ole">
            <mc:AlternateContent xmlns:mc="http://schemas.openxmlformats.org/markup-compatibility/2006">
              <mc:Choice xmlns:v="urn:schemas-microsoft-com:vml" Requires="v">
                <p:oleObj spid="_x0000_s10257" name="Ecuación" r:id="rId3" imgW="672840" imgH="228600" progId="Equation.3">
                  <p:embed/>
                </p:oleObj>
              </mc:Choice>
              <mc:Fallback>
                <p:oleObj name="Ecuación" r:id="rId3" imgW="672840" imgH="228600" progId="Equation.3">
                  <p:embed/>
                  <p:pic>
                    <p:nvPicPr>
                      <p:cNvPr id="0" name=""/>
                      <p:cNvPicPr>
                        <a:picLocks noChangeAspect="1" noChangeArrowheads="1"/>
                      </p:cNvPicPr>
                      <p:nvPr/>
                    </p:nvPicPr>
                    <p:blipFill>
                      <a:blip r:embed="rId4"/>
                      <a:srcRect/>
                      <a:stretch>
                        <a:fillRect/>
                      </a:stretch>
                    </p:blipFill>
                    <p:spPr bwMode="auto">
                      <a:xfrm>
                        <a:off x="1084263" y="1651000"/>
                        <a:ext cx="1192212" cy="404813"/>
                      </a:xfrm>
                      <a:prstGeom prst="rect">
                        <a:avLst/>
                      </a:prstGeom>
                      <a:solidFill>
                        <a:schemeClr val="accent4">
                          <a:lumMod val="60000"/>
                          <a:lumOff val="40000"/>
                        </a:schemeClr>
                      </a:solidFill>
                    </p:spPr>
                  </p:pic>
                </p:oleObj>
              </mc:Fallback>
            </mc:AlternateContent>
          </a:graphicData>
        </a:graphic>
      </p:graphicFrame>
      <p:graphicFrame>
        <p:nvGraphicFramePr>
          <p:cNvPr id="5" name="Marcador de contenido 4"/>
          <p:cNvGraphicFramePr>
            <a:graphicFrameLocks noChangeAspect="1"/>
          </p:cNvGraphicFramePr>
          <p:nvPr>
            <p:extLst/>
          </p:nvPr>
        </p:nvGraphicFramePr>
        <p:xfrm>
          <a:off x="5348472" y="1628617"/>
          <a:ext cx="1216025" cy="427037"/>
        </p:xfrm>
        <a:graphic>
          <a:graphicData uri="http://schemas.openxmlformats.org/presentationml/2006/ole">
            <mc:AlternateContent xmlns:mc="http://schemas.openxmlformats.org/markup-compatibility/2006">
              <mc:Choice xmlns:v="urn:schemas-microsoft-com:vml" Requires="v">
                <p:oleObj spid="_x0000_s10258" name="Ecuación" r:id="rId5" imgW="685800" imgH="241200" progId="Equation.3">
                  <p:embed/>
                </p:oleObj>
              </mc:Choice>
              <mc:Fallback>
                <p:oleObj name="Ecuación" r:id="rId5" imgW="685800" imgH="241200" progId="Equation.3">
                  <p:embed/>
                  <p:pic>
                    <p:nvPicPr>
                      <p:cNvPr id="0" name=""/>
                      <p:cNvPicPr>
                        <a:picLocks noChangeAspect="1" noChangeArrowheads="1"/>
                      </p:cNvPicPr>
                      <p:nvPr/>
                    </p:nvPicPr>
                    <p:blipFill>
                      <a:blip r:embed="rId6"/>
                      <a:srcRect/>
                      <a:stretch>
                        <a:fillRect/>
                      </a:stretch>
                    </p:blipFill>
                    <p:spPr bwMode="auto">
                      <a:xfrm>
                        <a:off x="5348472" y="1628617"/>
                        <a:ext cx="1216025" cy="427037"/>
                      </a:xfrm>
                      <a:prstGeom prst="rect">
                        <a:avLst/>
                      </a:prstGeom>
                      <a:solidFill>
                        <a:schemeClr val="accent4">
                          <a:lumMod val="60000"/>
                          <a:lumOff val="40000"/>
                        </a:schemeClr>
                      </a:solidFill>
                    </p:spPr>
                  </p:pic>
                </p:oleObj>
              </mc:Fallback>
            </mc:AlternateContent>
          </a:graphicData>
        </a:graphic>
      </p:graphicFrame>
      <p:sp>
        <p:nvSpPr>
          <p:cNvPr id="6" name="CuadroTexto 5"/>
          <p:cNvSpPr txBox="1"/>
          <p:nvPr/>
        </p:nvSpPr>
        <p:spPr>
          <a:xfrm>
            <a:off x="1187533" y="3063834"/>
            <a:ext cx="10129652" cy="1200329"/>
          </a:xfrm>
          <a:prstGeom prst="rect">
            <a:avLst/>
          </a:prstGeom>
          <a:noFill/>
        </p:spPr>
        <p:txBody>
          <a:bodyPr wrap="square" rtlCol="0">
            <a:spAutoFit/>
          </a:bodyPr>
          <a:lstStyle/>
          <a:p>
            <a:r>
              <a:rPr lang="es-MX" dirty="0" smtClean="0"/>
              <a:t>Para las sustancias incompresibles los calores específicos a volumen constante y a presión constante son idénticos.</a:t>
            </a:r>
          </a:p>
          <a:p>
            <a:r>
              <a:rPr lang="es-MX" dirty="0" smtClean="0"/>
              <a:t>Por tanto para líquidos</a:t>
            </a:r>
          </a:p>
          <a:p>
            <a:endParaRPr lang="es-MX" dirty="0"/>
          </a:p>
        </p:txBody>
      </p:sp>
      <p:graphicFrame>
        <p:nvGraphicFramePr>
          <p:cNvPr id="7" name="Marcador de contenido 4"/>
          <p:cNvGraphicFramePr>
            <a:graphicFrameLocks noChangeAspect="1"/>
          </p:cNvGraphicFramePr>
          <p:nvPr>
            <p:extLst/>
          </p:nvPr>
        </p:nvGraphicFramePr>
        <p:xfrm>
          <a:off x="4583297" y="4264163"/>
          <a:ext cx="1530350" cy="427038"/>
        </p:xfrm>
        <a:graphic>
          <a:graphicData uri="http://schemas.openxmlformats.org/presentationml/2006/ole">
            <mc:AlternateContent xmlns:mc="http://schemas.openxmlformats.org/markup-compatibility/2006">
              <mc:Choice xmlns:v="urn:schemas-microsoft-com:vml" Requires="v">
                <p:oleObj spid="_x0000_s10259" name="Ecuación" r:id="rId7" imgW="863280" imgH="241200" progId="Equation.3">
                  <p:embed/>
                </p:oleObj>
              </mc:Choice>
              <mc:Fallback>
                <p:oleObj name="Ecuación" r:id="rId7" imgW="863280" imgH="241200" progId="Equation.3">
                  <p:embed/>
                  <p:pic>
                    <p:nvPicPr>
                      <p:cNvPr id="0" name=""/>
                      <p:cNvPicPr>
                        <a:picLocks noChangeAspect="1" noChangeArrowheads="1"/>
                      </p:cNvPicPr>
                      <p:nvPr/>
                    </p:nvPicPr>
                    <p:blipFill>
                      <a:blip r:embed="rId8"/>
                      <a:srcRect/>
                      <a:stretch>
                        <a:fillRect/>
                      </a:stretch>
                    </p:blipFill>
                    <p:spPr bwMode="auto">
                      <a:xfrm>
                        <a:off x="4583297" y="4264163"/>
                        <a:ext cx="1530350" cy="427038"/>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16476884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COMPRESIBILIDAD</a:t>
            </a:r>
            <a:endParaRPr lang="es-MX" dirty="0"/>
          </a:p>
        </p:txBody>
      </p:sp>
      <p:sp>
        <p:nvSpPr>
          <p:cNvPr id="4" name="Marcador de contenido 3"/>
          <p:cNvSpPr>
            <a:spLocks noGrp="1"/>
          </p:cNvSpPr>
          <p:nvPr>
            <p:ph idx="1"/>
          </p:nvPr>
        </p:nvSpPr>
        <p:spPr/>
        <p:txBody>
          <a:bodyPr/>
          <a:lstStyle/>
          <a:p>
            <a:r>
              <a:rPr lang="es-MX" dirty="0" smtClean="0"/>
              <a:t>Los fluidos suelen expandirse cuando se calientan o despresurizan, y se contraen en caso contrario.</a:t>
            </a:r>
          </a:p>
          <a:p>
            <a:r>
              <a:rPr lang="es-MX" dirty="0" smtClean="0"/>
              <a:t>Un fluido se contrae cuando se aplica mayor presión sobre el y se expande en caso de una despresurización. Actúan como sólidos elásticos respecto a los cambios en la presión.</a:t>
            </a:r>
          </a:p>
          <a:p>
            <a:r>
              <a:rPr lang="es-MX" dirty="0" smtClean="0"/>
              <a:t>Un análogo del módulo de Young para sólidos es el </a:t>
            </a:r>
            <a:r>
              <a:rPr lang="es-MX" b="1" dirty="0" smtClean="0"/>
              <a:t>coeficiente de compresibilidad,</a:t>
            </a:r>
            <a:r>
              <a:rPr lang="es-MX" dirty="0" smtClean="0"/>
              <a:t> </a:t>
            </a:r>
            <a:r>
              <a:rPr lang="es-MX" dirty="0" smtClean="0">
                <a:sym typeface="Symbol" panose="05050102010706020507" pitchFamily="18" charset="2"/>
              </a:rPr>
              <a:t>.</a:t>
            </a:r>
          </a:p>
          <a:p>
            <a:endParaRPr lang="es-MX" dirty="0">
              <a:sym typeface="Symbol" panose="05050102010706020507" pitchFamily="18" charset="2"/>
            </a:endParaRPr>
          </a:p>
          <a:p>
            <a:endParaRPr lang="es-MX" dirty="0" smtClean="0">
              <a:sym typeface="Symbol" panose="05050102010706020507" pitchFamily="18" charset="2"/>
            </a:endParaRPr>
          </a:p>
          <a:p>
            <a:r>
              <a:rPr lang="es-MX" dirty="0" smtClean="0">
                <a:sym typeface="Symbol" panose="05050102010706020507" pitchFamily="18" charset="2"/>
              </a:rPr>
              <a:t>El coeficiente de compresibilidad de un fluido incompresible es infinito.</a:t>
            </a:r>
            <a:endParaRPr lang="es-MX" dirty="0">
              <a:sym typeface="Symbol" panose="05050102010706020507" pitchFamily="18" charset="2"/>
            </a:endParaRPr>
          </a:p>
        </p:txBody>
      </p:sp>
      <p:graphicFrame>
        <p:nvGraphicFramePr>
          <p:cNvPr id="5" name="Marcador de contenido 4"/>
          <p:cNvGraphicFramePr>
            <a:graphicFrameLocks noChangeAspect="1"/>
          </p:cNvGraphicFramePr>
          <p:nvPr>
            <p:extLst/>
          </p:nvPr>
        </p:nvGraphicFramePr>
        <p:xfrm>
          <a:off x="3344863" y="4610100"/>
          <a:ext cx="2792412" cy="831850"/>
        </p:xfrm>
        <a:graphic>
          <a:graphicData uri="http://schemas.openxmlformats.org/presentationml/2006/ole">
            <mc:AlternateContent xmlns:mc="http://schemas.openxmlformats.org/markup-compatibility/2006">
              <mc:Choice xmlns:v="urn:schemas-microsoft-com:vml" Requires="v">
                <p:oleObj spid="_x0000_s11271" name="Ecuación" r:id="rId3" imgW="1574640" imgH="469800" progId="Equation.3">
                  <p:embed/>
                </p:oleObj>
              </mc:Choice>
              <mc:Fallback>
                <p:oleObj name="Ecuación" r:id="rId3" imgW="1574640" imgH="469800" progId="Equation.3">
                  <p:embed/>
                  <p:pic>
                    <p:nvPicPr>
                      <p:cNvPr id="0" name=""/>
                      <p:cNvPicPr>
                        <a:picLocks noChangeAspect="1" noChangeArrowheads="1"/>
                      </p:cNvPicPr>
                      <p:nvPr/>
                    </p:nvPicPr>
                    <p:blipFill>
                      <a:blip r:embed="rId4"/>
                      <a:srcRect/>
                      <a:stretch>
                        <a:fillRect/>
                      </a:stretch>
                    </p:blipFill>
                    <p:spPr bwMode="auto">
                      <a:xfrm>
                        <a:off x="3344863" y="4610100"/>
                        <a:ext cx="2792412" cy="831850"/>
                      </a:xfrm>
                      <a:prstGeom prst="rect">
                        <a:avLst/>
                      </a:prstGeom>
                      <a:solidFill>
                        <a:schemeClr val="accent1">
                          <a:lumMod val="40000"/>
                          <a:lumOff val="60000"/>
                        </a:schemeClr>
                      </a:solidFill>
                    </p:spPr>
                  </p:pic>
                </p:oleObj>
              </mc:Fallback>
            </mc:AlternateContent>
          </a:graphicData>
        </a:graphic>
      </p:graphicFrame>
      <p:sp>
        <p:nvSpPr>
          <p:cNvPr id="6" name="CuadroTexto 5"/>
          <p:cNvSpPr txBox="1"/>
          <p:nvPr/>
        </p:nvSpPr>
        <p:spPr>
          <a:xfrm>
            <a:off x="6804561" y="4940135"/>
            <a:ext cx="1199408" cy="369332"/>
          </a:xfrm>
          <a:prstGeom prst="rect">
            <a:avLst/>
          </a:prstGeom>
          <a:noFill/>
        </p:spPr>
        <p:txBody>
          <a:bodyPr wrap="square" rtlCol="0">
            <a:spAutoFit/>
          </a:bodyPr>
          <a:lstStyle/>
          <a:p>
            <a:r>
              <a:rPr lang="es-MX" dirty="0" err="1" smtClean="0"/>
              <a:t>Pa</a:t>
            </a:r>
            <a:endParaRPr lang="es-MX" dirty="0"/>
          </a:p>
        </p:txBody>
      </p:sp>
    </p:spTree>
    <p:extLst>
      <p:ext uri="{BB962C8B-B14F-4D97-AF65-F5344CB8AC3E}">
        <p14:creationId xmlns:p14="http://schemas.microsoft.com/office/powerpoint/2010/main" val="42511267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1151906" y="427512"/>
            <a:ext cx="8897947" cy="5820887"/>
          </a:xfrm>
        </p:spPr>
        <p:txBody>
          <a:bodyPr/>
          <a:lstStyle/>
          <a:p>
            <a:r>
              <a:rPr lang="es-MX" dirty="0" smtClean="0"/>
              <a:t>Un valor grande del coeficiente de compresibilidad indica que se necesita un cambio grande en la presión para lograr un cambio pequeño en el volumen, para el agua en TPN el valor es de 21000 atm. </a:t>
            </a:r>
          </a:p>
          <a:p>
            <a:r>
              <a:rPr lang="es-MX" dirty="0" smtClean="0"/>
              <a:t>Para un gas ideal</a:t>
            </a:r>
          </a:p>
          <a:p>
            <a:endParaRPr lang="es-MX" dirty="0"/>
          </a:p>
          <a:p>
            <a:endParaRPr lang="es-MX" dirty="0" smtClean="0"/>
          </a:p>
          <a:p>
            <a:endParaRPr lang="es-MX" dirty="0"/>
          </a:p>
          <a:p>
            <a:endParaRPr lang="es-MX" dirty="0" smtClean="0"/>
          </a:p>
          <a:p>
            <a:pPr marL="0" indent="0">
              <a:buNone/>
            </a:pPr>
            <a:r>
              <a:rPr lang="es-MX" dirty="0" smtClean="0"/>
              <a:t>Y como</a:t>
            </a:r>
          </a:p>
          <a:p>
            <a:pPr marL="0" indent="0">
              <a:buNone/>
            </a:pPr>
            <a:endParaRPr lang="es-MX" dirty="0" smtClean="0"/>
          </a:p>
          <a:p>
            <a:pPr marL="0" indent="0">
              <a:buNone/>
            </a:pPr>
            <a:endParaRPr lang="es-MX" dirty="0"/>
          </a:p>
          <a:p>
            <a:pPr marL="0" indent="0">
              <a:buNone/>
            </a:pPr>
            <a:r>
              <a:rPr lang="es-MX" dirty="0" smtClean="0"/>
              <a:t>entonces</a:t>
            </a:r>
          </a:p>
        </p:txBody>
      </p:sp>
      <p:graphicFrame>
        <p:nvGraphicFramePr>
          <p:cNvPr id="6" name="Marcador de contenido 4"/>
          <p:cNvGraphicFramePr>
            <a:graphicFrameLocks noChangeAspect="1"/>
          </p:cNvGraphicFramePr>
          <p:nvPr>
            <p:extLst/>
          </p:nvPr>
        </p:nvGraphicFramePr>
        <p:xfrm>
          <a:off x="4359110" y="2303586"/>
          <a:ext cx="1485900" cy="1214437"/>
        </p:xfrm>
        <a:graphic>
          <a:graphicData uri="http://schemas.openxmlformats.org/presentationml/2006/ole">
            <mc:AlternateContent xmlns:mc="http://schemas.openxmlformats.org/markup-compatibility/2006">
              <mc:Choice xmlns:v="urn:schemas-microsoft-com:vml" Requires="v">
                <p:oleObj spid="_x0000_s12305" name="Ecuación" r:id="rId3" imgW="838080" imgH="685800" progId="Equation.3">
                  <p:embed/>
                </p:oleObj>
              </mc:Choice>
              <mc:Fallback>
                <p:oleObj name="Ecuación" r:id="rId3" imgW="838080" imgH="685800" progId="Equation.3">
                  <p:embed/>
                  <p:pic>
                    <p:nvPicPr>
                      <p:cNvPr id="0" name=""/>
                      <p:cNvPicPr>
                        <a:picLocks noChangeAspect="1" noChangeArrowheads="1"/>
                      </p:cNvPicPr>
                      <p:nvPr/>
                    </p:nvPicPr>
                    <p:blipFill>
                      <a:blip r:embed="rId4"/>
                      <a:srcRect/>
                      <a:stretch>
                        <a:fillRect/>
                      </a:stretch>
                    </p:blipFill>
                    <p:spPr bwMode="auto">
                      <a:xfrm>
                        <a:off x="4359110" y="2303586"/>
                        <a:ext cx="1485900" cy="1214437"/>
                      </a:xfrm>
                      <a:prstGeom prst="rect">
                        <a:avLst/>
                      </a:prstGeom>
                      <a:solidFill>
                        <a:srgbClr val="E9943A">
                          <a:lumMod val="60000"/>
                          <a:lumOff val="40000"/>
                        </a:srgbClr>
                      </a:solidFill>
                    </p:spPr>
                  </p:pic>
                </p:oleObj>
              </mc:Fallback>
            </mc:AlternateContent>
          </a:graphicData>
        </a:graphic>
      </p:graphicFrame>
      <p:graphicFrame>
        <p:nvGraphicFramePr>
          <p:cNvPr id="7" name="Marcador de contenido 4"/>
          <p:cNvGraphicFramePr>
            <a:graphicFrameLocks noChangeAspect="1"/>
          </p:cNvGraphicFramePr>
          <p:nvPr>
            <p:extLst/>
          </p:nvPr>
        </p:nvGraphicFramePr>
        <p:xfrm>
          <a:off x="4204673" y="4325092"/>
          <a:ext cx="2792412" cy="831850"/>
        </p:xfrm>
        <a:graphic>
          <a:graphicData uri="http://schemas.openxmlformats.org/presentationml/2006/ole">
            <mc:AlternateContent xmlns:mc="http://schemas.openxmlformats.org/markup-compatibility/2006">
              <mc:Choice xmlns:v="urn:schemas-microsoft-com:vml" Requires="v">
                <p:oleObj spid="_x0000_s12306" name="Ecuación" r:id="rId5" imgW="1574640" imgH="469800" progId="Equation.3">
                  <p:embed/>
                </p:oleObj>
              </mc:Choice>
              <mc:Fallback>
                <p:oleObj name="Ecuación" r:id="rId5" imgW="1574640" imgH="469800" progId="Equation.3">
                  <p:embed/>
                  <p:pic>
                    <p:nvPicPr>
                      <p:cNvPr id="0" name=""/>
                      <p:cNvPicPr>
                        <a:picLocks noChangeAspect="1" noChangeArrowheads="1"/>
                      </p:cNvPicPr>
                      <p:nvPr/>
                    </p:nvPicPr>
                    <p:blipFill>
                      <a:blip r:embed="rId6"/>
                      <a:srcRect/>
                      <a:stretch>
                        <a:fillRect/>
                      </a:stretch>
                    </p:blipFill>
                    <p:spPr bwMode="auto">
                      <a:xfrm>
                        <a:off x="4204673" y="4325092"/>
                        <a:ext cx="2792412" cy="831850"/>
                      </a:xfrm>
                      <a:prstGeom prst="rect">
                        <a:avLst/>
                      </a:prstGeom>
                      <a:solidFill>
                        <a:schemeClr val="accent1">
                          <a:lumMod val="40000"/>
                          <a:lumOff val="60000"/>
                        </a:schemeClr>
                      </a:solidFill>
                    </p:spPr>
                  </p:pic>
                </p:oleObj>
              </mc:Fallback>
            </mc:AlternateContent>
          </a:graphicData>
        </a:graphic>
      </p:graphicFrame>
      <p:graphicFrame>
        <p:nvGraphicFramePr>
          <p:cNvPr id="8" name="Marcador de contenido 4"/>
          <p:cNvGraphicFramePr>
            <a:graphicFrameLocks noChangeAspect="1"/>
          </p:cNvGraphicFramePr>
          <p:nvPr>
            <p:extLst/>
          </p:nvPr>
        </p:nvGraphicFramePr>
        <p:xfrm>
          <a:off x="5394325" y="5891213"/>
          <a:ext cx="720725" cy="292100"/>
        </p:xfrm>
        <a:graphic>
          <a:graphicData uri="http://schemas.openxmlformats.org/presentationml/2006/ole">
            <mc:AlternateContent xmlns:mc="http://schemas.openxmlformats.org/markup-compatibility/2006">
              <mc:Choice xmlns:v="urn:schemas-microsoft-com:vml" Requires="v">
                <p:oleObj spid="_x0000_s12307" name="Ecuación" r:id="rId7" imgW="406080" imgH="164880" progId="Equation.3">
                  <p:embed/>
                </p:oleObj>
              </mc:Choice>
              <mc:Fallback>
                <p:oleObj name="Ecuación" r:id="rId7" imgW="406080" imgH="164880" progId="Equation.3">
                  <p:embed/>
                  <p:pic>
                    <p:nvPicPr>
                      <p:cNvPr id="0" name=""/>
                      <p:cNvPicPr>
                        <a:picLocks noChangeAspect="1" noChangeArrowheads="1"/>
                      </p:cNvPicPr>
                      <p:nvPr/>
                    </p:nvPicPr>
                    <p:blipFill>
                      <a:blip r:embed="rId8"/>
                      <a:srcRect/>
                      <a:stretch>
                        <a:fillRect/>
                      </a:stretch>
                    </p:blipFill>
                    <p:spPr bwMode="auto">
                      <a:xfrm>
                        <a:off x="5394325" y="5891213"/>
                        <a:ext cx="720725" cy="292100"/>
                      </a:xfrm>
                      <a:prstGeom prst="rect">
                        <a:avLst/>
                      </a:prstGeom>
                      <a:solidFill>
                        <a:schemeClr val="accent1">
                          <a:lumMod val="40000"/>
                          <a:lumOff val="60000"/>
                        </a:schemeClr>
                      </a:solidFill>
                    </p:spPr>
                  </p:pic>
                </p:oleObj>
              </mc:Fallback>
            </mc:AlternateContent>
          </a:graphicData>
        </a:graphic>
      </p:graphicFrame>
    </p:spTree>
    <p:extLst>
      <p:ext uri="{BB962C8B-B14F-4D97-AF65-F5344CB8AC3E}">
        <p14:creationId xmlns:p14="http://schemas.microsoft.com/office/powerpoint/2010/main" val="7588546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3312" y="609600"/>
            <a:ext cx="8946541" cy="5638799"/>
          </a:xfrm>
        </p:spPr>
        <p:txBody>
          <a:bodyPr/>
          <a:lstStyle/>
          <a:p>
            <a:r>
              <a:rPr lang="es-MX" dirty="0" smtClean="0"/>
              <a:t>El inverso del coeficiente de compresibilidad se llama compresibilidad isotérmica</a:t>
            </a:r>
            <a:endParaRPr lang="es-MX" dirty="0"/>
          </a:p>
          <a:p>
            <a:endParaRPr lang="es-MX" dirty="0" smtClean="0"/>
          </a:p>
          <a:p>
            <a:endParaRPr lang="es-MX" dirty="0"/>
          </a:p>
          <a:p>
            <a:endParaRPr lang="es-MX" dirty="0" smtClean="0"/>
          </a:p>
          <a:p>
            <a:r>
              <a:rPr lang="es-MX" dirty="0" smtClean="0"/>
              <a:t>La compresibilidad isotérmica representa el cambio relativo en </a:t>
            </a:r>
            <a:r>
              <a:rPr lang="es-MX" dirty="0"/>
              <a:t>el volumen o densidad correspondiente a un cambio unitario en la presión</a:t>
            </a:r>
          </a:p>
          <a:p>
            <a:endParaRPr lang="es-MX" dirty="0" smtClean="0"/>
          </a:p>
          <a:p>
            <a:pPr marL="0" indent="0">
              <a:buNone/>
            </a:pPr>
            <a:endParaRPr lang="es-MX" dirty="0"/>
          </a:p>
        </p:txBody>
      </p:sp>
      <p:graphicFrame>
        <p:nvGraphicFramePr>
          <p:cNvPr id="4" name="Marcador de contenido 4"/>
          <p:cNvGraphicFramePr>
            <a:graphicFrameLocks noChangeAspect="1"/>
          </p:cNvGraphicFramePr>
          <p:nvPr>
            <p:extLst/>
          </p:nvPr>
        </p:nvGraphicFramePr>
        <p:xfrm>
          <a:off x="3935043" y="1772984"/>
          <a:ext cx="2465757" cy="734541"/>
        </p:xfrm>
        <a:graphic>
          <a:graphicData uri="http://schemas.openxmlformats.org/presentationml/2006/ole">
            <mc:AlternateContent xmlns:mc="http://schemas.openxmlformats.org/markup-compatibility/2006">
              <mc:Choice xmlns:v="urn:schemas-microsoft-com:vml" Requires="v">
                <p:oleObj spid="_x0000_s13319" name="Ecuación" r:id="rId3" imgW="1574640" imgH="469800" progId="Equation.3">
                  <p:embed/>
                </p:oleObj>
              </mc:Choice>
              <mc:Fallback>
                <p:oleObj name="Ecuación" r:id="rId3" imgW="1574640" imgH="469800" progId="Equation.3">
                  <p:embed/>
                  <p:pic>
                    <p:nvPicPr>
                      <p:cNvPr id="0" name=""/>
                      <p:cNvPicPr>
                        <a:picLocks noChangeAspect="1" noChangeArrowheads="1"/>
                      </p:cNvPicPr>
                      <p:nvPr/>
                    </p:nvPicPr>
                    <p:blipFill>
                      <a:blip r:embed="rId4"/>
                      <a:srcRect/>
                      <a:stretch>
                        <a:fillRect/>
                      </a:stretch>
                    </p:blipFill>
                    <p:spPr bwMode="auto">
                      <a:xfrm>
                        <a:off x="3935043" y="1772984"/>
                        <a:ext cx="2465757" cy="734541"/>
                      </a:xfrm>
                      <a:prstGeom prst="rect">
                        <a:avLst/>
                      </a:prstGeom>
                      <a:solidFill>
                        <a:schemeClr val="accent1">
                          <a:lumMod val="40000"/>
                          <a:lumOff val="60000"/>
                        </a:schemeClr>
                      </a:solidFill>
                    </p:spPr>
                  </p:pic>
                </p:oleObj>
              </mc:Fallback>
            </mc:AlternateContent>
          </a:graphicData>
        </a:graphic>
      </p:graphicFrame>
      <p:pic>
        <p:nvPicPr>
          <p:cNvPr id="6" name="Imagen 5"/>
          <p:cNvPicPr>
            <a:picLocks noChangeAspect="1"/>
          </p:cNvPicPr>
          <p:nvPr/>
        </p:nvPicPr>
        <p:blipFill rotWithShape="1">
          <a:blip r:embed="rId5"/>
          <a:srcRect l="21231" t="40392" r="57686" b="49993"/>
          <a:stretch/>
        </p:blipFill>
        <p:spPr>
          <a:xfrm>
            <a:off x="4331591" y="3653325"/>
            <a:ext cx="2743200" cy="703384"/>
          </a:xfrm>
          <a:prstGeom prst="rect">
            <a:avLst/>
          </a:prstGeom>
        </p:spPr>
      </p:pic>
    </p:spTree>
    <p:extLst>
      <p:ext uri="{BB962C8B-B14F-4D97-AF65-F5344CB8AC3E}">
        <p14:creationId xmlns:p14="http://schemas.microsoft.com/office/powerpoint/2010/main" val="15850482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Coeficiente de expansión volumétrica</a:t>
            </a:r>
            <a:endParaRPr lang="es-MX" dirty="0"/>
          </a:p>
        </p:txBody>
      </p:sp>
      <p:sp>
        <p:nvSpPr>
          <p:cNvPr id="3" name="Marcador de contenido 2"/>
          <p:cNvSpPr>
            <a:spLocks noGrp="1"/>
          </p:cNvSpPr>
          <p:nvPr>
            <p:ph idx="1"/>
          </p:nvPr>
        </p:nvSpPr>
        <p:spPr/>
        <p:txBody>
          <a:bodyPr>
            <a:normAutofit lnSpcReduction="10000"/>
          </a:bodyPr>
          <a:lstStyle/>
          <a:p>
            <a:r>
              <a:rPr lang="es-MX" dirty="0" smtClean="0"/>
              <a:t>La densidad de un fluido depende mas de la temperatura que de la presión, son los causantes de la corriente, las columnas de humo en las chimeneas, el manejo de globos de aire caliente.</a:t>
            </a:r>
          </a:p>
          <a:p>
            <a:r>
              <a:rPr lang="es-MX" dirty="0" smtClean="0"/>
              <a:t>Esos efectos se cuantifican utilizando el coeficiente de expansión volumétrica</a:t>
            </a:r>
          </a:p>
          <a:p>
            <a:endParaRPr lang="es-MX" dirty="0"/>
          </a:p>
          <a:p>
            <a:endParaRPr lang="es-MX" dirty="0" smtClean="0"/>
          </a:p>
          <a:p>
            <a:r>
              <a:rPr lang="es-MX" dirty="0" smtClean="0"/>
              <a:t>También pueden expresarse en término de cambios diferenciales.</a:t>
            </a:r>
          </a:p>
          <a:p>
            <a:r>
              <a:rPr lang="es-MX" dirty="0" smtClean="0"/>
              <a:t>Un valor grande  significará un cambio considerable en la densidad con la temperatura.</a:t>
            </a:r>
          </a:p>
          <a:p>
            <a:r>
              <a:rPr lang="es-MX" dirty="0" smtClean="0"/>
              <a:t>En un gas ideal es 1/T</a:t>
            </a:r>
            <a:endParaRPr lang="es-MX" dirty="0"/>
          </a:p>
        </p:txBody>
      </p:sp>
      <p:pic>
        <p:nvPicPr>
          <p:cNvPr id="5" name="Imagen 4"/>
          <p:cNvPicPr>
            <a:picLocks noChangeAspect="1"/>
          </p:cNvPicPr>
          <p:nvPr/>
        </p:nvPicPr>
        <p:blipFill rotWithShape="1">
          <a:blip r:embed="rId2"/>
          <a:srcRect l="20718" t="59856" r="71849" b="32212"/>
          <a:stretch/>
        </p:blipFill>
        <p:spPr>
          <a:xfrm>
            <a:off x="3763107" y="3860511"/>
            <a:ext cx="967155" cy="580294"/>
          </a:xfrm>
          <a:prstGeom prst="rect">
            <a:avLst/>
          </a:prstGeom>
        </p:spPr>
      </p:pic>
    </p:spTree>
    <p:extLst>
      <p:ext uri="{BB962C8B-B14F-4D97-AF65-F5344CB8AC3E}">
        <p14:creationId xmlns:p14="http://schemas.microsoft.com/office/powerpoint/2010/main" val="3426063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1.1.2 Condición de no deslizamiento</a:t>
            </a:r>
            <a:endParaRPr lang="es-MX" dirty="0"/>
          </a:p>
        </p:txBody>
      </p:sp>
      <p:sp>
        <p:nvSpPr>
          <p:cNvPr id="3" name="Marcador de contenido 2"/>
          <p:cNvSpPr>
            <a:spLocks noGrp="1"/>
          </p:cNvSpPr>
          <p:nvPr>
            <p:ph idx="1"/>
          </p:nvPr>
        </p:nvSpPr>
        <p:spPr/>
        <p:txBody>
          <a:bodyPr/>
          <a:lstStyle/>
          <a:p>
            <a:r>
              <a:rPr lang="es-MX" dirty="0" smtClean="0"/>
              <a:t>En la definición de fluido no se hace referencia a la estructura molecular de la materia, es decir, se considera un medio continuo.</a:t>
            </a:r>
          </a:p>
          <a:p>
            <a:r>
              <a:rPr lang="es-MX" dirty="0" smtClean="0"/>
              <a:t>Un fluido en contacto con un sólido se mueve a la misma velocidad que el sólido. Es decir, tiene velocidad cero respecto a ella.</a:t>
            </a:r>
          </a:p>
          <a:p>
            <a:pPr marL="0" indent="0">
              <a:buNone/>
            </a:pPr>
            <a:endParaRPr lang="es-MX" dirty="0"/>
          </a:p>
        </p:txBody>
      </p:sp>
      <p:pic>
        <p:nvPicPr>
          <p:cNvPr id="4" name="Imagen 3"/>
          <p:cNvPicPr>
            <a:picLocks noChangeAspect="1"/>
          </p:cNvPicPr>
          <p:nvPr/>
        </p:nvPicPr>
        <p:blipFill>
          <a:blip r:embed="rId2"/>
          <a:stretch>
            <a:fillRect/>
          </a:stretch>
        </p:blipFill>
        <p:spPr>
          <a:xfrm>
            <a:off x="1839006" y="3585141"/>
            <a:ext cx="7272337" cy="2942204"/>
          </a:xfrm>
          <a:prstGeom prst="rect">
            <a:avLst/>
          </a:prstGeom>
        </p:spPr>
      </p:pic>
    </p:spTree>
    <p:extLst>
      <p:ext uri="{BB962C8B-B14F-4D97-AF65-F5344CB8AC3E}">
        <p14:creationId xmlns:p14="http://schemas.microsoft.com/office/powerpoint/2010/main" val="31684960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3312" y="967154"/>
            <a:ext cx="8946541" cy="5281245"/>
          </a:xfrm>
        </p:spPr>
        <p:txBody>
          <a:bodyPr/>
          <a:lstStyle/>
          <a:p>
            <a:r>
              <a:rPr lang="es-MX" dirty="0" smtClean="0"/>
              <a:t>Se pueden determinar los efectos combinados de los cambios en la presión y en la temperatura sobre el cambio del volumen de un fluido cuando se toma el volumen específico como una función de T y P</a:t>
            </a:r>
            <a:endParaRPr lang="es-MX" dirty="0"/>
          </a:p>
        </p:txBody>
      </p:sp>
      <p:pic>
        <p:nvPicPr>
          <p:cNvPr id="5" name="Imagen 4"/>
          <p:cNvPicPr>
            <a:picLocks noChangeAspect="1"/>
          </p:cNvPicPr>
          <p:nvPr/>
        </p:nvPicPr>
        <p:blipFill rotWithShape="1">
          <a:blip r:embed="rId2"/>
          <a:srcRect l="48960" t="184267" r="39040" b="-123705"/>
          <a:stretch/>
        </p:blipFill>
        <p:spPr>
          <a:xfrm>
            <a:off x="6139542" y="2814452"/>
            <a:ext cx="1828800" cy="3380756"/>
          </a:xfrm>
          <a:prstGeom prst="rect">
            <a:avLst/>
          </a:prstGeom>
        </p:spPr>
      </p:pic>
      <p:pic>
        <p:nvPicPr>
          <p:cNvPr id="7" name="Imagen 6"/>
          <p:cNvPicPr>
            <a:picLocks noChangeAspect="1"/>
          </p:cNvPicPr>
          <p:nvPr/>
        </p:nvPicPr>
        <p:blipFill rotWithShape="1">
          <a:blip r:embed="rId2"/>
          <a:srcRect l="32611" t="43248" r="55422" b="49914"/>
          <a:stretch/>
        </p:blipFill>
        <p:spPr>
          <a:xfrm>
            <a:off x="3611880" y="2311532"/>
            <a:ext cx="2723316" cy="923158"/>
          </a:xfrm>
          <a:prstGeom prst="rect">
            <a:avLst/>
          </a:prstGeom>
        </p:spPr>
      </p:pic>
    </p:spTree>
    <p:extLst>
      <p:ext uri="{BB962C8B-B14F-4D97-AF65-F5344CB8AC3E}">
        <p14:creationId xmlns:p14="http://schemas.microsoft.com/office/powerpoint/2010/main" val="393309487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a:t>
            </a:r>
            <a:endParaRPr lang="es-MX" dirty="0"/>
          </a:p>
        </p:txBody>
      </p:sp>
      <p:sp>
        <p:nvSpPr>
          <p:cNvPr id="3" name="Marcador de contenido 2"/>
          <p:cNvSpPr>
            <a:spLocks noGrp="1"/>
          </p:cNvSpPr>
          <p:nvPr>
            <p:ph idx="1"/>
          </p:nvPr>
        </p:nvSpPr>
        <p:spPr/>
        <p:txBody>
          <a:bodyPr/>
          <a:lstStyle/>
          <a:p>
            <a:r>
              <a:rPr lang="es-MX" dirty="0" smtClean="0"/>
              <a:t>Considere agua inicialmente a 20ºC y 1 atm. Determine la densidad final del agua</a:t>
            </a:r>
          </a:p>
          <a:p>
            <a:pPr marL="0" indent="0">
              <a:buNone/>
            </a:pPr>
            <a:r>
              <a:rPr lang="es-MX" dirty="0" smtClean="0"/>
              <a:t>a) Si se calienta hasta 50ºC a un presión constante de 1 atm</a:t>
            </a:r>
          </a:p>
          <a:p>
            <a:pPr marL="0" indent="0">
              <a:buNone/>
            </a:pPr>
            <a:r>
              <a:rPr lang="es-MX" dirty="0" smtClean="0"/>
              <a:t>b) Si se comprime hasta alcanzar atm a una temperatura constante de 20º C </a:t>
            </a:r>
          </a:p>
          <a:p>
            <a:pPr marL="0" indent="0">
              <a:buNone/>
            </a:pPr>
            <a:r>
              <a:rPr lang="es-MX" dirty="0" smtClean="0"/>
              <a:t>La compresibilidad isotérmica del agua es de </a:t>
            </a:r>
            <a:r>
              <a:rPr lang="el-GR" dirty="0" smtClean="0"/>
              <a:t>α</a:t>
            </a:r>
            <a:r>
              <a:rPr lang="es-MX" dirty="0" smtClean="0"/>
              <a:t>=4.80</a:t>
            </a:r>
            <a:r>
              <a:rPr lang="es-MX" dirty="0" smtClean="0">
                <a:sym typeface="Symbol" panose="05050102010706020507" pitchFamily="18" charset="2"/>
              </a:rPr>
              <a:t>10</a:t>
            </a:r>
            <a:r>
              <a:rPr lang="es-MX" baseline="30000" dirty="0" smtClean="0">
                <a:sym typeface="Symbol" panose="05050102010706020507" pitchFamily="18" charset="2"/>
              </a:rPr>
              <a:t>-5</a:t>
            </a:r>
            <a:r>
              <a:rPr lang="es-MX" dirty="0" smtClean="0">
                <a:sym typeface="Symbol" panose="05050102010706020507" pitchFamily="18" charset="2"/>
              </a:rPr>
              <a:t> atm</a:t>
            </a:r>
            <a:r>
              <a:rPr lang="es-MX" baseline="30000" dirty="0" smtClean="0">
                <a:sym typeface="Symbol" panose="05050102010706020507" pitchFamily="18" charset="2"/>
              </a:rPr>
              <a:t>-1</a:t>
            </a:r>
          </a:p>
          <a:p>
            <a:pPr marL="0" indent="0">
              <a:buNone/>
            </a:pPr>
            <a:r>
              <a:rPr lang="es-MX" dirty="0" smtClean="0">
                <a:sym typeface="Symbol" panose="05050102010706020507" pitchFamily="18" charset="2"/>
              </a:rPr>
              <a:t>De tablas</a:t>
            </a:r>
          </a:p>
          <a:p>
            <a:pPr marL="0" indent="0">
              <a:buNone/>
            </a:pPr>
            <a:endParaRPr lang="es-MX" dirty="0" smtClean="0">
              <a:sym typeface="Symbol" panose="05050102010706020507" pitchFamily="18" charset="2"/>
            </a:endParaRPr>
          </a:p>
          <a:p>
            <a:pPr marL="0" indent="0">
              <a:buNone/>
            </a:pPr>
            <a:endParaRPr lang="es-MX" baseline="30000" dirty="0" smtClean="0">
              <a:sym typeface="Symbol" panose="05050102010706020507" pitchFamily="18" charset="2"/>
            </a:endParaRPr>
          </a:p>
          <a:p>
            <a:pPr marL="0" indent="0">
              <a:buNone/>
            </a:pPr>
            <a:endParaRPr lang="es-MX" dirty="0"/>
          </a:p>
        </p:txBody>
      </p:sp>
      <p:pic>
        <p:nvPicPr>
          <p:cNvPr id="4" name="Imagen 3"/>
          <p:cNvPicPr>
            <a:picLocks noChangeAspect="1"/>
          </p:cNvPicPr>
          <p:nvPr/>
        </p:nvPicPr>
        <p:blipFill rotWithShape="1">
          <a:blip r:embed="rId2"/>
          <a:srcRect l="11944" t="66122" r="33699" b="27490"/>
          <a:stretch/>
        </p:blipFill>
        <p:spPr>
          <a:xfrm>
            <a:off x="1103311" y="4834890"/>
            <a:ext cx="8494123" cy="1234440"/>
          </a:xfrm>
          <a:prstGeom prst="rect">
            <a:avLst/>
          </a:prstGeom>
        </p:spPr>
      </p:pic>
    </p:spTree>
    <p:extLst>
      <p:ext uri="{BB962C8B-B14F-4D97-AF65-F5344CB8AC3E}">
        <p14:creationId xmlns:p14="http://schemas.microsoft.com/office/powerpoint/2010/main" val="310867756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r>
              <a:rPr lang="es-MX" dirty="0" err="1" smtClean="0"/>
              <a:t>Mott</a:t>
            </a:r>
            <a:r>
              <a:rPr lang="es-MX" dirty="0" smtClean="0"/>
              <a:t>, R. L. (2006) Mecánica de fluidos. México: Pearson.</a:t>
            </a:r>
          </a:p>
          <a:p>
            <a:pPr algn="just"/>
            <a:r>
              <a:rPr lang="es-MX" dirty="0" err="1" smtClean="0"/>
              <a:t>Çengel</a:t>
            </a:r>
            <a:r>
              <a:rPr lang="es-MX" dirty="0" smtClean="0"/>
              <a:t>, Y. A.  y </a:t>
            </a:r>
            <a:r>
              <a:rPr lang="es-MX" dirty="0" err="1" smtClean="0"/>
              <a:t>Cimbala</a:t>
            </a:r>
            <a:r>
              <a:rPr lang="es-MX" dirty="0" smtClean="0"/>
              <a:t>, J. M. (2012) Mecánica de Fluidos: Fundamentos y aplicaciones. México: McGraw Hill.</a:t>
            </a:r>
            <a:endParaRPr lang="es-MX" dirty="0"/>
          </a:p>
        </p:txBody>
      </p:sp>
    </p:spTree>
    <p:extLst>
      <p:ext uri="{BB962C8B-B14F-4D97-AF65-F5344CB8AC3E}">
        <p14:creationId xmlns:p14="http://schemas.microsoft.com/office/powerpoint/2010/main" val="3782803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1.1.2. Condición de no deslizamiento</a:t>
            </a:r>
            <a:endParaRPr lang="es-MX" dirty="0"/>
          </a:p>
        </p:txBody>
      </p:sp>
      <p:sp>
        <p:nvSpPr>
          <p:cNvPr id="3" name="Marcador de contenido 2"/>
          <p:cNvSpPr>
            <a:spLocks noGrp="1"/>
          </p:cNvSpPr>
          <p:nvPr>
            <p:ph idx="1"/>
          </p:nvPr>
        </p:nvSpPr>
        <p:spPr/>
        <p:txBody>
          <a:bodyPr/>
          <a:lstStyle/>
          <a:p>
            <a:r>
              <a:rPr lang="es-MX" dirty="0" smtClean="0"/>
              <a:t>Un fluido en contacto directo con un sólido se pega a la superficie debido a los efectos viscosos y no hay deslizamiento. </a:t>
            </a:r>
          </a:p>
          <a:p>
            <a:r>
              <a:rPr lang="es-MX" dirty="0" smtClean="0"/>
              <a:t>La capa que se pega a la superficie desacelera la capa adyacente del fluido, la cual desacelera la capa siguiente y así sucesivamente</a:t>
            </a:r>
          </a:p>
          <a:p>
            <a:endParaRPr lang="es-MX" dirty="0"/>
          </a:p>
        </p:txBody>
      </p:sp>
      <p:pic>
        <p:nvPicPr>
          <p:cNvPr id="4" name="Imagen 3"/>
          <p:cNvPicPr>
            <a:picLocks noChangeAspect="1"/>
          </p:cNvPicPr>
          <p:nvPr/>
        </p:nvPicPr>
        <p:blipFill>
          <a:blip r:embed="rId2"/>
          <a:stretch>
            <a:fillRect/>
          </a:stretch>
        </p:blipFill>
        <p:spPr>
          <a:xfrm>
            <a:off x="3401785" y="4150658"/>
            <a:ext cx="4847673" cy="1727628"/>
          </a:xfrm>
          <a:prstGeom prst="rect">
            <a:avLst/>
          </a:prstGeom>
        </p:spPr>
      </p:pic>
    </p:spTree>
    <p:extLst>
      <p:ext uri="{BB962C8B-B14F-4D97-AF65-F5344CB8AC3E}">
        <p14:creationId xmlns:p14="http://schemas.microsoft.com/office/powerpoint/2010/main" val="63160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CAPA LÍMITE</a:t>
            </a:r>
            <a:endParaRPr lang="es-MX" dirty="0"/>
          </a:p>
        </p:txBody>
      </p:sp>
      <p:sp>
        <p:nvSpPr>
          <p:cNvPr id="3" name="Marcador de contenido 2"/>
          <p:cNvSpPr>
            <a:spLocks noGrp="1"/>
          </p:cNvSpPr>
          <p:nvPr>
            <p:ph idx="1"/>
          </p:nvPr>
        </p:nvSpPr>
        <p:spPr/>
        <p:txBody>
          <a:bodyPr/>
          <a:lstStyle/>
          <a:p>
            <a:r>
              <a:rPr lang="es-MX" dirty="0" smtClean="0"/>
              <a:t>La región del fluido adyacente a la pared, en la cual los efectos viscosos son significativos se llama </a:t>
            </a:r>
            <a:r>
              <a:rPr lang="es-MX" b="1" dirty="0" smtClean="0">
                <a:solidFill>
                  <a:schemeClr val="accent2">
                    <a:lumMod val="60000"/>
                    <a:lumOff val="40000"/>
                  </a:schemeClr>
                </a:solidFill>
              </a:rPr>
              <a:t>capa límite</a:t>
            </a:r>
            <a:r>
              <a:rPr lang="es-MX" dirty="0" smtClean="0"/>
              <a:t>.</a:t>
            </a:r>
          </a:p>
          <a:p>
            <a:r>
              <a:rPr lang="es-MX" dirty="0" smtClean="0"/>
              <a:t>Cuando se fuerza a un fluido a moverse sobre una superficie curva, con una velocidad suficientemente elevada, la capa límite ya no puede permanecer adherida a la superficie , y se separa de ella. A este fenómeno se le conoce como</a:t>
            </a:r>
            <a:r>
              <a:rPr lang="es-MX" b="1" dirty="0" smtClean="0">
                <a:solidFill>
                  <a:schemeClr val="accent2">
                    <a:lumMod val="60000"/>
                    <a:lumOff val="40000"/>
                  </a:schemeClr>
                </a:solidFill>
              </a:rPr>
              <a:t> separación del flujo</a:t>
            </a:r>
            <a:r>
              <a:rPr lang="es-MX" dirty="0" smtClean="0"/>
              <a:t>.</a:t>
            </a:r>
          </a:p>
          <a:p>
            <a:endParaRPr lang="es-MX" dirty="0"/>
          </a:p>
        </p:txBody>
      </p:sp>
      <p:pic>
        <p:nvPicPr>
          <p:cNvPr id="5" name="Imagen 4"/>
          <p:cNvPicPr>
            <a:picLocks noChangeAspect="1"/>
          </p:cNvPicPr>
          <p:nvPr/>
        </p:nvPicPr>
        <p:blipFill>
          <a:blip r:embed="rId2"/>
          <a:stretch>
            <a:fillRect/>
          </a:stretch>
        </p:blipFill>
        <p:spPr>
          <a:xfrm>
            <a:off x="3414711" y="4415517"/>
            <a:ext cx="3345317" cy="2123446"/>
          </a:xfrm>
          <a:prstGeom prst="rect">
            <a:avLst/>
          </a:prstGeom>
        </p:spPr>
      </p:pic>
    </p:spTree>
    <p:extLst>
      <p:ext uri="{BB962C8B-B14F-4D97-AF65-F5344CB8AC3E}">
        <p14:creationId xmlns:p14="http://schemas.microsoft.com/office/powerpoint/2010/main" val="522781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1_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788</TotalTime>
  <Words>4598</Words>
  <Application>Microsoft Office PowerPoint</Application>
  <PresentationFormat>Panorámica</PresentationFormat>
  <Paragraphs>466</Paragraphs>
  <Slides>72</Slides>
  <Notes>2</Notes>
  <HiddenSlides>0</HiddenSlides>
  <MMClips>0</MMClips>
  <ScaleCrop>false</ScaleCrop>
  <HeadingPairs>
    <vt:vector size="8" baseType="variant">
      <vt:variant>
        <vt:lpstr>Fuentes usadas</vt:lpstr>
      </vt:variant>
      <vt:variant>
        <vt:i4>7</vt:i4>
      </vt:variant>
      <vt:variant>
        <vt:lpstr>Tema</vt:lpstr>
      </vt:variant>
      <vt:variant>
        <vt:i4>2</vt:i4>
      </vt:variant>
      <vt:variant>
        <vt:lpstr>Servidores OLE incrustados</vt:lpstr>
      </vt:variant>
      <vt:variant>
        <vt:i4>1</vt:i4>
      </vt:variant>
      <vt:variant>
        <vt:lpstr>Títulos de diapositiva</vt:lpstr>
      </vt:variant>
      <vt:variant>
        <vt:i4>72</vt:i4>
      </vt:variant>
    </vt:vector>
  </HeadingPairs>
  <TitlesOfParts>
    <vt:vector size="82" baseType="lpstr">
      <vt:lpstr>Batang</vt:lpstr>
      <vt:lpstr>Arial</vt:lpstr>
      <vt:lpstr>Calibri</vt:lpstr>
      <vt:lpstr>Century Gothic</vt:lpstr>
      <vt:lpstr>Symbol</vt:lpstr>
      <vt:lpstr>Wingdings</vt:lpstr>
      <vt:lpstr>Wingdings 3</vt:lpstr>
      <vt:lpstr>Ion</vt:lpstr>
      <vt:lpstr>1_Ion</vt:lpstr>
      <vt:lpstr>Ecuación</vt:lpstr>
      <vt:lpstr>UNIVERSIDAD AUTÓNOMA DEL ESTADO DE MÉXICO</vt:lpstr>
      <vt:lpstr>Índice</vt:lpstr>
      <vt:lpstr>1.1.1 Definición de fluido</vt:lpstr>
      <vt:lpstr>Presión y esfuerzo cortante</vt:lpstr>
      <vt:lpstr>Ejemplos</vt:lpstr>
      <vt:lpstr>PROPIEDADES</vt:lpstr>
      <vt:lpstr>1.1.2 Condición de no deslizamiento</vt:lpstr>
      <vt:lpstr>1.1.2. Condición de no deslizamiento</vt:lpstr>
      <vt:lpstr>CAPA LÍMITE</vt:lpstr>
      <vt:lpstr>1.1.3. Clasificación de los flujos de fluidos</vt:lpstr>
      <vt:lpstr>Región viscosa y no viscosa</vt:lpstr>
      <vt:lpstr>Flujo interno y externo</vt:lpstr>
      <vt:lpstr>Flujo compresible e incompresible</vt:lpstr>
      <vt:lpstr>Flujo laminar y turbulento</vt:lpstr>
      <vt:lpstr>Flujo natural y forzado</vt:lpstr>
      <vt:lpstr>Flujo estacionario y no estacionario</vt:lpstr>
      <vt:lpstr>Flujo unidimensional, bidimensional y tridimensional</vt:lpstr>
      <vt:lpstr>1.1.4 Sistema y volumen de control</vt:lpstr>
      <vt:lpstr>Sistema abierto</vt:lpstr>
      <vt:lpstr>1.2 Sistemas de Unidades</vt:lpstr>
      <vt:lpstr>Sistema Inglés y sistema Internacional</vt:lpstr>
      <vt:lpstr>Homogeneidad dimensional</vt:lpstr>
      <vt:lpstr>Unidades comunes en EUA</vt:lpstr>
      <vt:lpstr>Ejercicios</vt:lpstr>
      <vt:lpstr>Presentación de PowerPoint</vt:lpstr>
      <vt:lpstr>1. 3 Líquidos y gases</vt:lpstr>
      <vt:lpstr>1.4 Escalas de temperatura</vt:lpstr>
      <vt:lpstr>Escalas de temperatura: Relativas</vt:lpstr>
      <vt:lpstr>Escalas absolutas</vt:lpstr>
      <vt:lpstr>Conversión de Unidades</vt:lpstr>
      <vt:lpstr>1.5 PROPIEDADES DE LOS FLUIDOS</vt:lpstr>
      <vt:lpstr>1.5.1Gravedad específica</vt:lpstr>
      <vt:lpstr>Ejemplos</vt:lpstr>
      <vt:lpstr>Gases ideales</vt:lpstr>
      <vt:lpstr>1.5.2 VISCOSIDAD</vt:lpstr>
      <vt:lpstr>Unidades de la viscosidad dinámica</vt:lpstr>
      <vt:lpstr>Viscosidad cinemática</vt:lpstr>
      <vt:lpstr>Fluidos newtonianos y no newtonianos</vt:lpstr>
      <vt:lpstr>Gráficas</vt:lpstr>
      <vt:lpstr>Clasificación de fluidos no Newtonianos</vt:lpstr>
      <vt:lpstr>Fluidos dilatantes</vt:lpstr>
      <vt:lpstr>Fluidos de Bingham</vt:lpstr>
      <vt:lpstr>Dependientes del tiempo</vt:lpstr>
      <vt:lpstr>Electrorreológicos</vt:lpstr>
      <vt:lpstr>Magnetorreológicos</vt:lpstr>
      <vt:lpstr>Polímeros líquidos</vt:lpstr>
      <vt:lpstr>VARIACIÓN CON LA TEMPERATURA</vt:lpstr>
      <vt:lpstr>Índice de viscosidad</vt:lpstr>
      <vt:lpstr>MEDICIÓN DE LA VISCOSIDAD</vt:lpstr>
      <vt:lpstr>1.5.3 PRESIÓN</vt:lpstr>
      <vt:lpstr>1.5.4 TENSIÓN SUPERFICIAL</vt:lpstr>
      <vt:lpstr>DEFINICIÓN</vt:lpstr>
      <vt:lpstr>Presentación de PowerPoint</vt:lpstr>
      <vt:lpstr>Dependencia</vt:lpstr>
      <vt:lpstr>Exceso de presión dentro de una gota</vt:lpstr>
      <vt:lpstr>Presentación de PowerPoint</vt:lpstr>
      <vt:lpstr>CAPILARIDAD</vt:lpstr>
      <vt:lpstr>Ángulo de contacto.</vt:lpstr>
      <vt:lpstr>Ascenso por capilaridad</vt:lpstr>
      <vt:lpstr>Ejemplo</vt:lpstr>
      <vt:lpstr>1.5.5 ENERGÍA</vt:lpstr>
      <vt:lpstr>Microscópica y macroscópica</vt:lpstr>
      <vt:lpstr>Entalpía</vt:lpstr>
      <vt:lpstr>Calores específicos</vt:lpstr>
      <vt:lpstr>Energía y calores específicos</vt:lpstr>
      <vt:lpstr>COMPRESIBILIDAD</vt:lpstr>
      <vt:lpstr>Presentación de PowerPoint</vt:lpstr>
      <vt:lpstr>Presentación de PowerPoint</vt:lpstr>
      <vt:lpstr>Coeficiente de expansión volumétrica</vt:lpstr>
      <vt:lpstr>Presentación de PowerPoint</vt:lpstr>
      <vt:lpstr>Ejemplo</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Introducción</dc:title>
  <dc:creator>USUARIO</dc:creator>
  <cp:lastModifiedBy>USUARIO</cp:lastModifiedBy>
  <cp:revision>29</cp:revision>
  <dcterms:created xsi:type="dcterms:W3CDTF">2015-08-04T13:53:16Z</dcterms:created>
  <dcterms:modified xsi:type="dcterms:W3CDTF">2016-10-12T18:47:55Z</dcterms:modified>
</cp:coreProperties>
</file>