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1" r:id="rId2"/>
  </p:sldMasterIdLst>
  <p:notesMasterIdLst>
    <p:notesMasterId r:id="rId47"/>
  </p:notesMasterIdLst>
  <p:handoutMasterIdLst>
    <p:handoutMasterId r:id="rId48"/>
  </p:handoutMasterIdLst>
  <p:sldIdLst>
    <p:sldId id="324" r:id="rId3"/>
    <p:sldId id="323" r:id="rId4"/>
    <p:sldId id="259" r:id="rId5"/>
    <p:sldId id="260" r:id="rId6"/>
    <p:sldId id="281" r:id="rId7"/>
    <p:sldId id="282" r:id="rId8"/>
    <p:sldId id="279" r:id="rId9"/>
    <p:sldId id="278" r:id="rId10"/>
    <p:sldId id="302" r:id="rId11"/>
    <p:sldId id="301" r:id="rId12"/>
    <p:sldId id="304" r:id="rId13"/>
    <p:sldId id="300" r:id="rId14"/>
    <p:sldId id="262" r:id="rId15"/>
    <p:sldId id="263" r:id="rId16"/>
    <p:sldId id="266" r:id="rId17"/>
    <p:sldId id="267" r:id="rId18"/>
    <p:sldId id="268" r:id="rId19"/>
    <p:sldId id="265" r:id="rId20"/>
    <p:sldId id="264" r:id="rId21"/>
    <p:sldId id="269" r:id="rId22"/>
    <p:sldId id="270" r:id="rId23"/>
    <p:sldId id="271" r:id="rId24"/>
    <p:sldId id="272" r:id="rId25"/>
    <p:sldId id="273" r:id="rId26"/>
    <p:sldId id="285" r:id="rId27"/>
    <p:sldId id="286" r:id="rId28"/>
    <p:sldId id="287" r:id="rId29"/>
    <p:sldId id="314" r:id="rId30"/>
    <p:sldId id="288" r:id="rId31"/>
    <p:sldId id="289" r:id="rId32"/>
    <p:sldId id="290" r:id="rId33"/>
    <p:sldId id="315" r:id="rId34"/>
    <p:sldId id="291" r:id="rId35"/>
    <p:sldId id="293" r:id="rId36"/>
    <p:sldId id="294" r:id="rId37"/>
    <p:sldId id="308" r:id="rId38"/>
    <p:sldId id="306" r:id="rId39"/>
    <p:sldId id="284" r:id="rId40"/>
    <p:sldId id="317" r:id="rId41"/>
    <p:sldId id="274" r:id="rId42"/>
    <p:sldId id="303" r:id="rId43"/>
    <p:sldId id="275" r:id="rId44"/>
    <p:sldId id="318" r:id="rId45"/>
    <p:sldId id="320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618" autoAdjust="0"/>
    <p:restoredTop sz="86355" autoAdjust="0"/>
  </p:normalViewPr>
  <p:slideViewPr>
    <p:cSldViewPr snapToGrid="0">
      <p:cViewPr varScale="1">
        <p:scale>
          <a:sx n="79" d="100"/>
          <a:sy n="79" d="100"/>
        </p:scale>
        <p:origin x="-1380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notesViewPr>
    <p:cSldViewPr snapToGrid="0"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17E62-BCD2-49F6-9EAA-8DA55D033602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601718-71C8-406B-B1D1-C087EC13FD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4357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FF13F4-DE67-4F4D-A08F-7934AE9C8166}" type="datetimeFigureOut">
              <a:rPr lang="es-ES" smtClean="0"/>
              <a:t>12/10/2016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28651-A7B3-4061-B819-34A9726BDE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2906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28651-A7B3-4061-B819-34A9726BDE2B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0199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28651-A7B3-4061-B819-34A9726BDE2B}" type="slidenum">
              <a:rPr lang="es-ES" smtClean="0"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7858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6083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740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62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pPr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187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pPr/>
              <a:t>10/12/2016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1644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pPr/>
              <a:t>10/12/2016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2304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pPr/>
              <a:t>10/12/2016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999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pPr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63705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>
                <a:solidFill>
                  <a:srgbClr val="637052"/>
                </a:solidFill>
              </a:rPr>
              <a:pPr/>
              <a:t>‹Nº›</a:t>
            </a:fld>
            <a:endParaRPr lang="en-US" dirty="0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946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pPr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742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629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318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436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bservatorioperu.com/2015/Enero/webModelo_de_Gestion_de_Conflictos_Escolares.pdf" TargetMode="External"/><Relationship Id="rId2" Type="http://schemas.openxmlformats.org/officeDocument/2006/relationships/hyperlink" Target="http://datelobueno.com/wp-content/uploads/2014/05/Amar-sin-condiciones.pdf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encrypted-tbn3.gstatic.com/images?q=tbn:ANd9GcSYJyN2HvCN4ziwl6BA-wCltMvPcyukcPiHdHMDHg7A0hNp0bha" TargetMode="External"/><Relationship Id="rId7" Type="http://schemas.openxmlformats.org/officeDocument/2006/relationships/hyperlink" Target="https://superacionpersonalyexito1.files.wordpress.com/2012/11/el-poder-del-decreto-mental2.jpg" TargetMode="External"/><Relationship Id="rId2" Type="http://schemas.openxmlformats.org/officeDocument/2006/relationships/hyperlink" Target="http://3.bp.blogspot.com/JuH47QgwPDg/VODWm1f1jYI/AAAAAAAAtvs/xKvVOnL_Ztg/s1600/UrgMoHjZ2bHU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reviews.123rf.com/images/tigatelu/tigatelu1307/tigatelu130700117/20754004-Libro-de-lectura-de-ni-o-de-dibujos-animados-Foto-de-archivo.jpg" TargetMode="External"/><Relationship Id="rId5" Type="http://schemas.openxmlformats.org/officeDocument/2006/relationships/hyperlink" Target="https://emocionesysentimientos.files.wordpress.com/2008/10/quien-soy-yo.jpg" TargetMode="External"/><Relationship Id="rId4" Type="http://schemas.openxmlformats.org/officeDocument/2006/relationships/hyperlink" Target="https://saberesperar.files.wordpress.com/2010/04/tristeza-se.jpg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emocionesysentimientos.files.wordpress.com/2008/10/quien-soy-yo.jpg" TargetMode="External"/><Relationship Id="rId7" Type="http://schemas.openxmlformats.org/officeDocument/2006/relationships/hyperlink" Target="http://es.paperblog.com/para-ser-interesante-interesate-por-los-demas-1480376/" TargetMode="External"/><Relationship Id="rId2" Type="http://schemas.openxmlformats.org/officeDocument/2006/relationships/hyperlink" Target="https://isamastro.wordpress.com/2012/09/25/no-juzgues-empatiz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asmemoriasdecharles.blogspot.mx/2013/09/regla-3-despertar-en-los-demas-un-deseo.html" TargetMode="External"/><Relationship Id="rId5" Type="http://schemas.openxmlformats.org/officeDocument/2006/relationships/hyperlink" Target="http://conceptodefinicion.de/generosidad/" TargetMode="External"/><Relationship Id="rId4" Type="http://schemas.openxmlformats.org/officeDocument/2006/relationships/hyperlink" Target="http://3.bp.blogspot.com/iVNGKK2qF8M/VOIUVIPigHI/AAAAAAAAKiY/FU5fhEx6pDo/s1600/miedo-al-fracaso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comohacerpara.com/evitar-peleas-con-un-socio_10327t.html" TargetMode="External"/><Relationship Id="rId3" Type="http://schemas.openxmlformats.org/officeDocument/2006/relationships/hyperlink" Target="https://isamastro.wordpress.com/2012/09/25/no-juzgues-empatiza/" TargetMode="External"/><Relationship Id="rId7" Type="http://schemas.openxmlformats.org/officeDocument/2006/relationships/hyperlink" Target="https://es.pinterest.com/pin/562246334709415503/" TargetMode="External"/><Relationship Id="rId2" Type="http://schemas.openxmlformats.org/officeDocument/2006/relationships/hyperlink" Target="http://es.paperblog.com/para-ser-interesante-interesate-por-los-demas-1480376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slideshare.net/MirnaCeciliaGonzlez/presentacin-de-escucha-julio-2014" TargetMode="External"/><Relationship Id="rId5" Type="http://schemas.openxmlformats.org/officeDocument/2006/relationships/hyperlink" Target="http://www.elmercurio.com/blogs/2013/05/04/11451/Altruismo.aspx" TargetMode="External"/><Relationship Id="rId4" Type="http://schemas.openxmlformats.org/officeDocument/2006/relationships/hyperlink" Target="http://conceptodefinicion.de/generosidad/http:/3.bp.blogspot.com/BUhcjrc8EhY/VR2FfupG3I/AAAAAAAAMpc/tqum0djiu1o/s1600/como%2Bcumplir%2Blas%2Bmetas%2By%2Bsue%C3%B1os%2B2.jpg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mx/search?q=respetar+las+opiniones+delos+demas&amp;espv=2&amp;biw=1821&amp;bih=882&amp;source=lnms&amp;tbm=isch&amp;sa=X&amp;ved=0ahUKEwi_torOhaTPAhUL92MKHTeuDTUQ_AUIBigB&amp;dpr=0.75#tbm=isch&amp;q=respetar+las+opiniones+ajenas&amp;imgrc=fwUTQBFd8GuMcM%3A" TargetMode="External"/><Relationship Id="rId2" Type="http://schemas.openxmlformats.org/officeDocument/2006/relationships/hyperlink" Target="http://comohacerpara.com/evitar-peleas-con-un-socio_10327t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cryptedtbn3.gstatic.com/images?q=tbn:ANd9GcTDGRaWwROd_C3PCdyDf-Bp73kHqsLq08j63D1_ryzE5owwGA-3" TargetMode="External"/><Relationship Id="rId4" Type="http://schemas.openxmlformats.org/officeDocument/2006/relationships/hyperlink" Target="http://www.elmercurio.com/blogs/2013/05/04/11451/Altruismo.aspx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encryptedtbn3.gstatic.com/images?q=tbn:ANd9GcSrnanIzrmHYlKC_4_E7Z21Kn2xYhcyHXkwFgjJmVsSz6l0f1Ntlg" TargetMode="External"/><Relationship Id="rId2" Type="http://schemas.openxmlformats.org/officeDocument/2006/relationships/hyperlink" Target="https://encryptedtbn3.gstatic.com/images?q=tbn:ANd9GcRB8v6e5qaYCInkR3dr9r4tCcFjZaUukw6EhrNTUbcQLv-sEgK-DQ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se3.mm.bing.net/th?id=OIP.M3e8f1a42aa5e6d7ffe4c982223bdb4a4o0&amp;pid=15.1&amp;P=0&amp;w=237&amp;h=166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tse4.mm.bing.net/th?id=OIP.M9f89a34858781e35a547fdbab5c2e999o0&amp;pid=15.1&amp;P=0&amp;w=230&amp;h=174" TargetMode="External"/><Relationship Id="rId2" Type="http://schemas.openxmlformats.org/officeDocument/2006/relationships/hyperlink" Target="https://tse3.mm.bing.net/th?id=OIP.M3e8f1a42aa5e6d7ffe4c982223bdb4a4o0&amp;pid=15.1&amp;P=0&amp;w=237&amp;h=16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se3.mm.bing.net/th?id=OIP.M565f0c9b0eaa6ef13d45f3c9f120ba68o0&amp;pid=15.1&amp;P=0&amp;w=338&amp;h=178" TargetMode="External"/><Relationship Id="rId5" Type="http://schemas.openxmlformats.org/officeDocument/2006/relationships/hyperlink" Target="http://www.soulshepherding.org/wp-content/uploads/2013/02/love-your-neighbor-500x386.jpg" TargetMode="External"/><Relationship Id="rId4" Type="http://schemas.openxmlformats.org/officeDocument/2006/relationships/hyperlink" Target="http://www.orientacionandujar.es/wp-content/uploads/2015/09/normas-de-convivencia-escolar-carteles10-400x300.jpg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codap.org.ve/images/publicaciones/7.jpg" TargetMode="External"/><Relationship Id="rId7" Type="http://schemas.openxmlformats.org/officeDocument/2006/relationships/hyperlink" Target="http://www.orientacionandujar.es/wp-content/uploads/2015/09/normas-de-convivencia-escolar-carteles10-400x300.jpg" TargetMode="External"/><Relationship Id="rId2" Type="http://schemas.openxmlformats.org/officeDocument/2006/relationships/hyperlink" Target="http://reflexionesdiarias.files.wordpress.com/2011/06/honestidad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se3.mm.bing.net/th?id=OIP.M3e8f1a42aa5e6d7ffe4c982223bdb4a4o0&amp;pid=15.1&amp;P=0&amp;w=237&amp;h=166" TargetMode="External"/><Relationship Id="rId5" Type="http://schemas.openxmlformats.org/officeDocument/2006/relationships/hyperlink" Target="https://i.ytimg.com/vi/9vu8TUuC7hQ/hqdefault.jpg" TargetMode="External"/><Relationship Id="rId4" Type="http://schemas.openxmlformats.org/officeDocument/2006/relationships/hyperlink" Target="https://tse1.mm.bing.net/th?id=OIP.M27cc983f16924b869c601f27cb6e755bo0&amp;pid=15.1&amp;P=0&amp;w=218&amp;h=16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91190" y="1841678"/>
            <a:ext cx="8534400" cy="4739425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PLANTEL </a:t>
            </a:r>
            <a:r>
              <a:rPr lang="es-MX" dirty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“LIC. ADOLFO LÓPEZ MATEOS” DE LA </a:t>
            </a:r>
          </a:p>
          <a:p>
            <a:pPr algn="ctr"/>
            <a:r>
              <a:rPr lang="es-MX" dirty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ESCUELA </a:t>
            </a:r>
            <a:r>
              <a:rPr lang="es-MX" dirty="0" smtClean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PREPARATORIA</a:t>
            </a:r>
          </a:p>
          <a:p>
            <a:pPr algn="ctr"/>
            <a:endParaRPr lang="es-MX" dirty="0">
              <a:solidFill>
                <a:schemeClr val="bg2">
                  <a:lumMod val="50000"/>
                </a:schemeClr>
              </a:solidFill>
              <a:latin typeface="Century Schoolbook" pitchFamily="18" charset="0"/>
            </a:endParaRPr>
          </a:p>
          <a:p>
            <a:pPr algn="ctr"/>
            <a:r>
              <a:rPr lang="es-MX" dirty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ORIENTACIÓN EDUCATIVA:  </a:t>
            </a:r>
            <a:r>
              <a:rPr lang="es-MX" dirty="0" smtClean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SEGUNDO  </a:t>
            </a:r>
            <a:r>
              <a:rPr lang="es-MX" dirty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SEMESTRE</a:t>
            </a:r>
            <a:endParaRPr lang="es-MX" b="1" i="1" dirty="0">
              <a:solidFill>
                <a:schemeClr val="bg2">
                  <a:lumMod val="50000"/>
                </a:schemeClr>
              </a:solidFill>
              <a:latin typeface="Century Schoolbook" pitchFamily="18" charset="0"/>
            </a:endParaRPr>
          </a:p>
          <a:p>
            <a:pPr algn="ctr"/>
            <a:endParaRPr lang="es-MX" b="1" i="1" dirty="0">
              <a:solidFill>
                <a:schemeClr val="bg2">
                  <a:lumMod val="50000"/>
                </a:schemeClr>
              </a:solidFill>
              <a:latin typeface="Century Schoolbook" pitchFamily="18" charset="0"/>
            </a:endParaRPr>
          </a:p>
          <a:p>
            <a:pPr algn="ctr"/>
            <a:r>
              <a:rPr lang="es-MX" b="1" i="1" dirty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MÓDULO </a:t>
            </a:r>
            <a:r>
              <a:rPr lang="es-MX" b="1" i="1" dirty="0" smtClean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III .  SANA CONVIVENCIA </a:t>
            </a:r>
            <a:endParaRPr lang="es-MX" b="1" i="1" dirty="0">
              <a:solidFill>
                <a:schemeClr val="bg2">
                  <a:lumMod val="50000"/>
                </a:schemeClr>
              </a:solidFill>
              <a:latin typeface="Century Schoolbook" pitchFamily="18" charset="0"/>
            </a:endParaRPr>
          </a:p>
          <a:p>
            <a:pPr algn="ctr"/>
            <a:endParaRPr lang="es-MX" b="1" dirty="0">
              <a:solidFill>
                <a:schemeClr val="bg2">
                  <a:lumMod val="50000"/>
                </a:schemeClr>
              </a:solidFill>
              <a:latin typeface="Century Schoolbook" pitchFamily="18" charset="0"/>
            </a:endParaRPr>
          </a:p>
          <a:p>
            <a:pPr algn="ctr"/>
            <a:endParaRPr lang="es-MX" sz="1050" b="1" dirty="0">
              <a:solidFill>
                <a:schemeClr val="bg2">
                  <a:lumMod val="50000"/>
                </a:schemeClr>
              </a:solidFill>
              <a:latin typeface="Century Schoolbook" pitchFamily="18" charset="0"/>
            </a:endParaRPr>
          </a:p>
          <a:p>
            <a:pPr algn="ctr"/>
            <a:r>
              <a:rPr lang="es-MX" sz="2600" b="1" dirty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Autora: Beatriz </a:t>
            </a:r>
            <a:r>
              <a:rPr lang="es-MX" sz="2600" b="1" dirty="0" smtClean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Moreno Guzmán</a:t>
            </a:r>
          </a:p>
          <a:p>
            <a:pPr algn="r"/>
            <a:r>
              <a:rPr lang="es-MX" b="1" dirty="0" smtClean="0">
                <a:solidFill>
                  <a:schemeClr val="bg2">
                    <a:lumMod val="50000"/>
                  </a:schemeClr>
                </a:solidFill>
                <a:latin typeface="Century Schoolbook" pitchFamily="18" charset="0"/>
              </a:rPr>
              <a:t>OCTUBRE 2016</a:t>
            </a:r>
            <a:endParaRPr lang="es-MX" dirty="0"/>
          </a:p>
        </p:txBody>
      </p:sp>
      <p:pic>
        <p:nvPicPr>
          <p:cNvPr id="4" name="3 Imagen" descr="D:\LOGOS B\Escudo UAEMex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70546"/>
            <a:ext cx="1720871" cy="1194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D:\LOGOS B\Escud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63967" y="193234"/>
            <a:ext cx="1621936" cy="134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5"/>
          <p:cNvSpPr/>
          <p:nvPr/>
        </p:nvSpPr>
        <p:spPr>
          <a:xfrm>
            <a:off x="3098956" y="19323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dirty="0">
                <a:solidFill>
                  <a:srgbClr val="CCDDEA">
                    <a:lumMod val="50000"/>
                  </a:srgbClr>
                </a:solidFill>
                <a:latin typeface="Century Schoolbook" pitchFamily="18" charset="0"/>
              </a:rPr>
              <a:t>UNIVERSIDAD AUTÓNOMA DEL ESTADO DE </a:t>
            </a:r>
            <a:r>
              <a:rPr lang="es-MX" dirty="0" smtClean="0">
                <a:solidFill>
                  <a:srgbClr val="CCDDEA">
                    <a:lumMod val="50000"/>
                  </a:srgbClr>
                </a:solidFill>
                <a:latin typeface="Century Schoolbook" pitchFamily="18" charset="0"/>
              </a:rPr>
              <a:t>MÉXICO</a:t>
            </a:r>
          </a:p>
          <a:p>
            <a:pPr algn="ctr"/>
            <a:endParaRPr lang="es-MX" dirty="0">
              <a:solidFill>
                <a:srgbClr val="CCDDEA">
                  <a:lumMod val="50000"/>
                </a:srgbClr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24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sz="5300" b="1" dirty="0" smtClean="0"/>
              <a:t>Trata </a:t>
            </a:r>
            <a:r>
              <a:rPr lang="es-ES" sz="5300" b="1" dirty="0"/>
              <a:t>de ser más flexible </a:t>
            </a:r>
            <a:r>
              <a:rPr lang="es-ES" sz="5300" b="1" dirty="0" smtClean="0"/>
              <a:t> </a:t>
            </a:r>
            <a:r>
              <a:rPr lang="es-ES" sz="5300" b="1" dirty="0"/>
              <a:t>contigo mismo</a:t>
            </a:r>
            <a:r>
              <a:rPr lang="es-ES" sz="5300" dirty="0"/>
              <a:t/>
            </a:r>
            <a:br>
              <a:rPr lang="es-ES" sz="5300" dirty="0"/>
            </a:br>
            <a:endParaRPr lang="es-ES" sz="53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3600" dirty="0" smtClean="0"/>
              <a:t>Si eres normativo, perfeccionista,  e intolerante    la mayoría de los eventos te producirán estrés y terminarás culpándote por que las cosas no salieron como tu deseabas, no te exijas demasiado, ni busques la perfección.</a:t>
            </a:r>
          </a:p>
        </p:txBody>
      </p:sp>
      <p:pic>
        <p:nvPicPr>
          <p:cNvPr id="3074" name="Picture 2" descr="Resultado de imagen para la perfeccion no existe la excelencia s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089" y="3864466"/>
            <a:ext cx="5260258" cy="252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89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2014145"/>
          </a:xfrm>
        </p:spPr>
        <p:txBody>
          <a:bodyPr>
            <a:noAutofit/>
          </a:bodyPr>
          <a:lstStyle/>
          <a:p>
            <a:r>
              <a:rPr lang="es-ES" sz="4400" spc="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es-ES" sz="4400" spc="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es-ES" sz="4400" spc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es-ES" sz="4400" spc="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es-ES" sz="4400" spc="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es-ES" sz="4400" spc="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es-ES" sz="4400" spc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es-ES" sz="4400" spc="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es-ES" sz="4400" spc="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es-ES" sz="4400" spc="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es-ES" sz="4400" spc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es-ES" sz="4400" spc="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es-ES" sz="4400" spc="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es-ES" sz="4400" spc="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es-ES" sz="4400" spc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es-ES" sz="4400" spc="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es-ES" sz="4400" spc="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es-ES" sz="4400" spc="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es-ES" sz="4400" spc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es-ES" sz="4400" spc="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es-ES" sz="4400" b="1" spc="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Revisa </a:t>
            </a:r>
            <a:r>
              <a:rPr lang="es-ES" sz="4400" b="1" spc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tus metas y las posibilidades reales para alcanzarlas</a:t>
            </a:r>
            <a:br>
              <a:rPr lang="es-ES" sz="4400" b="1" spc="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endParaRPr lang="es-ES" sz="4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131734"/>
          </a:xfrm>
        </p:spPr>
        <p:txBody>
          <a:bodyPr>
            <a:normAutofit/>
          </a:bodyPr>
          <a:lstStyle/>
          <a:p>
            <a:pPr algn="just"/>
            <a:r>
              <a:rPr lang="es-ES" sz="3600" dirty="0" smtClean="0"/>
              <a:t>No te plantees metas inalcanzables, Exígete a ti mismo de acuerdo a tus posibilidades y habilidades, sin caer en el conformismo, y ve disfrutando paso a paso tus logros para llegar hasta la meta final, cuando sea necesario tomate un descanso y continúa, sin abandonar tus metas.</a:t>
            </a:r>
            <a:endParaRPr lang="es-ES" sz="3600" dirty="0"/>
          </a:p>
        </p:txBody>
      </p:sp>
      <p:pic>
        <p:nvPicPr>
          <p:cNvPr id="4098" name="Picture 2" descr="Resultado de imagen para planteate metas alcanzab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542" y="4321278"/>
            <a:ext cx="3543753" cy="192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23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675439"/>
            <a:ext cx="10058400" cy="1450757"/>
          </a:xfrm>
        </p:spPr>
        <p:txBody>
          <a:bodyPr>
            <a:noAutofit/>
          </a:bodyPr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</a:pPr>
            <a:r>
              <a:rPr lang="es-ES" spc="0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+mn-ea"/>
                <a:cs typeface="+mn-cs"/>
              </a:rPr>
              <a:t/>
            </a:r>
            <a:br>
              <a:rPr lang="es-ES" spc="0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+mn-ea"/>
                <a:cs typeface="+mn-cs"/>
              </a:rPr>
            </a:br>
            <a:r>
              <a:rPr lang="es-ES" spc="0" dirty="0">
                <a:solidFill>
                  <a:srgbClr val="000000">
                    <a:lumMod val="75000"/>
                    <a:lumOff val="25000"/>
                  </a:srgbClr>
                </a:solidFill>
                <a:ea typeface="+mn-ea"/>
                <a:cs typeface="+mn-cs"/>
              </a:rPr>
              <a:t/>
            </a:r>
            <a:br>
              <a:rPr lang="es-ES" spc="0" dirty="0">
                <a:solidFill>
                  <a:srgbClr val="000000">
                    <a:lumMod val="75000"/>
                    <a:lumOff val="25000"/>
                  </a:srgbClr>
                </a:solidFill>
                <a:ea typeface="+mn-ea"/>
                <a:cs typeface="+mn-cs"/>
              </a:rPr>
            </a:br>
            <a:r>
              <a:rPr lang="es-ES" spc="0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+mn-ea"/>
                <a:cs typeface="+mn-cs"/>
              </a:rPr>
              <a:t/>
            </a:r>
            <a:br>
              <a:rPr lang="es-ES" spc="0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+mn-ea"/>
                <a:cs typeface="+mn-cs"/>
              </a:rPr>
            </a:br>
            <a:r>
              <a:rPr lang="es-ES" spc="0" dirty="0">
                <a:solidFill>
                  <a:srgbClr val="000000">
                    <a:lumMod val="75000"/>
                    <a:lumOff val="25000"/>
                  </a:srgbClr>
                </a:solidFill>
                <a:ea typeface="+mn-ea"/>
                <a:cs typeface="+mn-cs"/>
              </a:rPr>
              <a:t/>
            </a:r>
            <a:br>
              <a:rPr lang="es-ES" spc="0" dirty="0">
                <a:solidFill>
                  <a:srgbClr val="000000">
                    <a:lumMod val="75000"/>
                    <a:lumOff val="25000"/>
                  </a:srgbClr>
                </a:solidFill>
                <a:ea typeface="+mn-ea"/>
                <a:cs typeface="+mn-cs"/>
              </a:rPr>
            </a:br>
            <a:r>
              <a:rPr lang="es-ES" spc="0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+mn-ea"/>
                <a:cs typeface="+mn-cs"/>
              </a:rPr>
              <a:t/>
            </a:r>
            <a:br>
              <a:rPr lang="es-ES" spc="0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+mn-ea"/>
                <a:cs typeface="+mn-cs"/>
              </a:rPr>
            </a:br>
            <a:r>
              <a:rPr lang="es-ES" b="1" spc="0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+mn-ea"/>
                <a:cs typeface="+mn-cs"/>
              </a:rPr>
              <a:t>Descubre </a:t>
            </a:r>
            <a:r>
              <a:rPr lang="es-ES" b="1" spc="0" dirty="0">
                <a:solidFill>
                  <a:srgbClr val="000000">
                    <a:lumMod val="75000"/>
                    <a:lumOff val="25000"/>
                  </a:srgbClr>
                </a:solidFill>
                <a:ea typeface="+mn-ea"/>
                <a:cs typeface="+mn-cs"/>
              </a:rPr>
              <a:t>y destaca los cosas que te gustan de ti</a:t>
            </a:r>
            <a:br>
              <a:rPr lang="es-ES" b="1" spc="0" dirty="0">
                <a:solidFill>
                  <a:srgbClr val="000000">
                    <a:lumMod val="75000"/>
                    <a:lumOff val="25000"/>
                  </a:srgbClr>
                </a:solidFill>
                <a:ea typeface="+mn-ea"/>
                <a:cs typeface="+mn-cs"/>
              </a:rPr>
            </a:b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3600" dirty="0" smtClean="0"/>
              <a:t>Siéntete feliz de tus atributos, destaca las cosas que te agradan de ti y disfrútalas. Focaliza tu atención en todo lo que te agrada de ti y explótalo.</a:t>
            </a:r>
            <a:endParaRPr lang="es-ES" sz="3600" dirty="0"/>
          </a:p>
        </p:txBody>
      </p:sp>
      <p:pic>
        <p:nvPicPr>
          <p:cNvPr id="2050" name="Picture 2" descr="Resultado de imagen para explota las cosas positivas de t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37" y="3857414"/>
            <a:ext cx="5372100" cy="238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39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Factores </a:t>
            </a:r>
            <a:r>
              <a:rPr lang="es-MX" b="1" dirty="0"/>
              <a:t>que fortalecer las relaciones interpersonales </a:t>
            </a:r>
            <a:r>
              <a:rPr lang="es-MX" b="1" dirty="0" smtClean="0"/>
              <a:t>. 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  <a:p>
            <a:pPr algn="just"/>
            <a:r>
              <a:rPr lang="es-ES" sz="4000" dirty="0" smtClean="0"/>
              <a:t>Los factores que fortalecen las relaciones interpersonales  son varios los más importantes son:  </a:t>
            </a:r>
            <a:r>
              <a:rPr lang="es-ES" sz="4000" dirty="0" smtClean="0">
                <a:solidFill>
                  <a:srgbClr val="002060"/>
                </a:solidFill>
              </a:rPr>
              <a:t>la comunicación y el buen trato.</a:t>
            </a:r>
          </a:p>
        </p:txBody>
      </p:sp>
      <p:pic>
        <p:nvPicPr>
          <p:cNvPr id="3074" name="Picture 2" descr="Resultado de imagen para factores que favorecen las relaciones interperson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845" y="4170236"/>
            <a:ext cx="4563910" cy="212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73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ES" b="1" dirty="0" smtClean="0"/>
              <a:t>Carnegie (2008) Plante las siguientes sugerencias para tratar a las personas 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3055" y="1774296"/>
            <a:ext cx="9922625" cy="4023360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es-MX" sz="3600" b="1" dirty="0" smtClean="0"/>
              <a:t>No </a:t>
            </a:r>
            <a:r>
              <a:rPr lang="es-MX" sz="3600" b="1" dirty="0"/>
              <a:t>critiques, no condenes ni te quejes</a:t>
            </a:r>
            <a:r>
              <a:rPr lang="es-MX" sz="3600" dirty="0"/>
              <a:t>. Las críticas son como palomas mensajeras, siempre vuelven al </a:t>
            </a:r>
            <a:r>
              <a:rPr lang="es-MX" sz="3600" dirty="0" smtClean="0"/>
              <a:t>nido. No juzgues </a:t>
            </a:r>
            <a:r>
              <a:rPr lang="es-MX" sz="3600" dirty="0"/>
              <a:t>si no quieres ser juzgado</a:t>
            </a:r>
            <a:r>
              <a:rPr lang="es-MX" sz="3600" dirty="0" smtClean="0"/>
              <a:t>.</a:t>
            </a:r>
            <a:endParaRPr lang="es-MX" sz="3600" dirty="0"/>
          </a:p>
          <a:p>
            <a:pPr fontAlgn="base"/>
            <a:endParaRPr lang="es-MX" sz="3600" dirty="0"/>
          </a:p>
        </p:txBody>
      </p:sp>
      <p:pic>
        <p:nvPicPr>
          <p:cNvPr id="5" name="Picture 2" descr="Resultado de imagen para NO CRITIQUES, NO JUZGU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655" y="3495030"/>
            <a:ext cx="3295650" cy="2553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03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Demuestra </a:t>
            </a:r>
            <a:r>
              <a:rPr lang="es-MX" b="1" dirty="0"/>
              <a:t>aprecio honrado y </a:t>
            </a:r>
            <a:r>
              <a:rPr lang="es-MX" b="1" dirty="0" smtClean="0"/>
              <a:t>sincero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Piensa en las  </a:t>
            </a:r>
            <a:r>
              <a:rPr lang="es-MX" sz="3600" dirty="0"/>
              <a:t>cualidades de la otra persona olvidándote de la adulación. Sé generoso en el elogio sincero y la gente acogerá con cariño tus palabras y las atesorará toda su vida.</a:t>
            </a:r>
          </a:p>
          <a:p>
            <a:pPr algn="just"/>
            <a:endParaRPr lang="es-ES" sz="3600" dirty="0"/>
          </a:p>
        </p:txBody>
      </p:sp>
      <p:pic>
        <p:nvPicPr>
          <p:cNvPr id="2050" name="Picture 2" descr="Resultado de imagen para generosidad dibuj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980" y="3893127"/>
            <a:ext cx="5715000" cy="277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82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Despierta en los demás un deseo vehemente.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3056" y="1783821"/>
            <a:ext cx="9922624" cy="4023360"/>
          </a:xfrm>
        </p:spPr>
        <p:txBody>
          <a:bodyPr>
            <a:normAutofit/>
          </a:bodyPr>
          <a:lstStyle/>
          <a:p>
            <a:r>
              <a:rPr lang="es-MX" sz="3600" dirty="0" smtClean="0"/>
              <a:t>El secreto para ganar amigos  </a:t>
            </a:r>
            <a:r>
              <a:rPr lang="es-MX" sz="3600" dirty="0"/>
              <a:t>reside en la capacidad para apreciar el punto de vista del prójimo y ver las cosas desde ese punto de vista. </a:t>
            </a:r>
            <a:endParaRPr lang="es-ES" sz="3600" dirty="0"/>
          </a:p>
        </p:txBody>
      </p:sp>
      <p:pic>
        <p:nvPicPr>
          <p:cNvPr id="3074" name="Picture 2" descr="Resultado de imagen para deseo veheme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049" y="3036271"/>
            <a:ext cx="229552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52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Interésate</a:t>
            </a:r>
            <a:r>
              <a:rPr lang="es-MX" b="1" dirty="0"/>
              <a:t> sinceramente por los demás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 </a:t>
            </a:r>
            <a:r>
              <a:rPr lang="es-MX" sz="3600" dirty="0"/>
              <a:t>Si quieres agradar a los demás y tener amigos de verdad, has de ayudarles y con ello te ayudarás a ti mismo. Has </a:t>
            </a:r>
            <a:r>
              <a:rPr lang="es-MX" sz="3600" dirty="0" smtClean="0"/>
              <a:t>de hacer </a:t>
            </a:r>
            <a:r>
              <a:rPr lang="es-MX" sz="3600" dirty="0"/>
              <a:t>cosas por ellos; cosas que requieran tiempo, energía y altruismo.</a:t>
            </a:r>
          </a:p>
          <a:p>
            <a:endParaRPr lang="es-ES" sz="3200" dirty="0"/>
          </a:p>
        </p:txBody>
      </p:sp>
      <p:pic>
        <p:nvPicPr>
          <p:cNvPr id="4098" name="Picture 2" descr="Resultado de imagen para interes por los de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974" y="4091518"/>
            <a:ext cx="2707488" cy="215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elmercurio.com/blogs/Fotos/2013/05/04/file_201305041014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527" y="3857414"/>
            <a:ext cx="3205811" cy="248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38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Sé un buen oyente. Anima a los demás a que hablen de sí mismos</a:t>
            </a:r>
            <a:r>
              <a:rPr lang="es-MX" dirty="0"/>
              <a:t>.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buNone/>
            </a:pPr>
            <a:r>
              <a:rPr lang="es-MX" sz="3600" dirty="0" smtClean="0"/>
              <a:t> </a:t>
            </a:r>
            <a:r>
              <a:rPr lang="es-MX" sz="3600" dirty="0"/>
              <a:t>La persona que solo habla de sí misma denota que solo piensa en </a:t>
            </a:r>
            <a:r>
              <a:rPr lang="es-MX" sz="3600" dirty="0" smtClean="0"/>
              <a:t>ella. Escucha a los demás.</a:t>
            </a:r>
            <a:endParaRPr lang="es-MX" sz="3600" dirty="0"/>
          </a:p>
          <a:p>
            <a:endParaRPr lang="es-ES" sz="3200" dirty="0"/>
          </a:p>
        </p:txBody>
      </p:sp>
      <p:pic>
        <p:nvPicPr>
          <p:cNvPr id="5122" name="Picture 2" descr="Resultado de imagen para escucha a los demas atentame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005" y="3065172"/>
            <a:ext cx="6076950" cy="307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35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MX" b="1" dirty="0" smtClean="0"/>
              <a:t>Has </a:t>
            </a:r>
            <a:r>
              <a:rPr lang="es-MX" b="1" dirty="0"/>
              <a:t>que la otra persona se sienta importante y hazlo sinceramente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s-MX" sz="3600" dirty="0" smtClean="0"/>
              <a:t>Da </a:t>
            </a:r>
            <a:r>
              <a:rPr lang="es-MX" sz="3600" dirty="0"/>
              <a:t>a los demás lo que quieras recibir de ellos.</a:t>
            </a:r>
          </a:p>
          <a:p>
            <a:endParaRPr lang="es-ES" sz="3600" dirty="0"/>
          </a:p>
        </p:txBody>
      </p:sp>
      <p:pic>
        <p:nvPicPr>
          <p:cNvPr id="6146" name="Picture 2" descr="Resultado de imagen para da lo que quieras recibir a camb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570" y="3090477"/>
            <a:ext cx="5859888" cy="277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68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PROPÓSITO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sz="3600" dirty="0" smtClean="0"/>
          </a:p>
          <a:p>
            <a:pPr algn="just"/>
            <a:r>
              <a:rPr lang="es-MX" sz="3600" dirty="0" smtClean="0"/>
              <a:t>Reconoce </a:t>
            </a:r>
            <a:r>
              <a:rPr lang="es-MX" sz="3600" dirty="0"/>
              <a:t>la importancia de la sana convivencia escolar para elaborar un plan de acción, que se refleje en su aprovechamiento académico. 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169919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8982" y="286603"/>
            <a:ext cx="10296698" cy="1450757"/>
          </a:xfrm>
        </p:spPr>
        <p:txBody>
          <a:bodyPr/>
          <a:lstStyle/>
          <a:p>
            <a:r>
              <a:rPr lang="es-MX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La única forma de salir ganando en una discusión es evitándola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36672" y="1807634"/>
            <a:ext cx="10058400" cy="4023360"/>
          </a:xfrm>
        </p:spPr>
        <p:txBody>
          <a:bodyPr/>
          <a:lstStyle/>
          <a:p>
            <a:pPr lvl="0" algn="just" fontAlgn="base">
              <a:buClr>
                <a:srgbClr val="E48312"/>
              </a:buClr>
            </a:pPr>
            <a:r>
              <a:rPr lang="es-MX" sz="36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No </a:t>
            </a:r>
            <a:r>
              <a:rPr lang="es-MX" sz="3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se puede ganar una discusión porque </a:t>
            </a:r>
            <a:r>
              <a:rPr lang="es-MX" sz="36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alguien pierde, el que pierde puede  sentirse </a:t>
            </a:r>
            <a:r>
              <a:rPr lang="es-MX" sz="3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inferior al otro</a:t>
            </a:r>
            <a:r>
              <a:rPr lang="es-MX" sz="36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;  </a:t>
            </a:r>
            <a:r>
              <a:rPr lang="es-MX" sz="3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lastimado </a:t>
            </a:r>
            <a:r>
              <a:rPr lang="es-MX" sz="36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 en su orgullo, aprende a negociar. </a:t>
            </a:r>
          </a:p>
          <a:p>
            <a:pPr lvl="0" fontAlgn="base">
              <a:buClr>
                <a:srgbClr val="E48312"/>
              </a:buClr>
            </a:pPr>
            <a:endParaRPr lang="es-MX" sz="3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 fontAlgn="base">
              <a:buClr>
                <a:srgbClr val="E48312"/>
              </a:buClr>
            </a:pPr>
            <a:endParaRPr lang="es-MX" sz="3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endParaRPr lang="es-ES" sz="3200" dirty="0"/>
          </a:p>
        </p:txBody>
      </p:sp>
      <p:pic>
        <p:nvPicPr>
          <p:cNvPr id="7" name="Picture 2" descr="Resultado de imagen para evita las discusio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2" y="3819314"/>
            <a:ext cx="5240672" cy="250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60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394887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Demuestra respeto por las opiniones ajenas. Jamás digas a una persona que está equivocada. 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fontAlgn="base"/>
            <a:r>
              <a:rPr lang="es-MX" sz="3600" dirty="0" smtClean="0"/>
              <a:t>Si </a:t>
            </a:r>
            <a:r>
              <a:rPr lang="es-MX" sz="3600" dirty="0"/>
              <a:t>lo haces habrás </a:t>
            </a:r>
            <a:r>
              <a:rPr lang="es-MX" sz="3600" dirty="0" smtClean="0"/>
              <a:t>propinado un </a:t>
            </a:r>
            <a:r>
              <a:rPr lang="es-MX" sz="3600" dirty="0"/>
              <a:t>duro golpe a su inteligencia, a su juicio, a su orgullo y a su respeto por sí mismo. Esto hará que quiera devolverte el golpe y además, imposibilitarás el que cambie de opinión</a:t>
            </a:r>
            <a:r>
              <a:rPr lang="es-MX" sz="3600" dirty="0" smtClean="0"/>
              <a:t>.</a:t>
            </a:r>
          </a:p>
          <a:p>
            <a:pPr fontAlgn="base"/>
            <a:endParaRPr lang="es-MX" dirty="0"/>
          </a:p>
          <a:p>
            <a:pPr fontAlgn="base"/>
            <a:endParaRPr lang="es-MX" dirty="0" smtClean="0"/>
          </a:p>
          <a:p>
            <a:pPr fontAlgn="base"/>
            <a:endParaRPr lang="es-MX" dirty="0"/>
          </a:p>
          <a:p>
            <a:endParaRPr lang="es-ES" dirty="0"/>
          </a:p>
        </p:txBody>
      </p:sp>
      <p:pic>
        <p:nvPicPr>
          <p:cNvPr id="7170" name="Picture 2" descr="Resultado de imagen para respetar las opiniones ajen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947" y="3940889"/>
            <a:ext cx="5802075" cy="217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60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463188"/>
            <a:ext cx="10058400" cy="1450757"/>
          </a:xfrm>
        </p:spPr>
        <p:txBody>
          <a:bodyPr>
            <a:noAutofit/>
          </a:bodyPr>
          <a:lstStyle/>
          <a:p>
            <a:pPr algn="just"/>
            <a:r>
              <a:rPr lang="es-MX" b="1" dirty="0"/>
              <a:t>Trata </a:t>
            </a:r>
            <a:r>
              <a:rPr lang="es-MX" b="1" dirty="0" smtClean="0"/>
              <a:t> </a:t>
            </a:r>
            <a:r>
              <a:rPr lang="es-MX" b="1" dirty="0"/>
              <a:t>de ver las cosas desde el punto de vista de la otra persona</a:t>
            </a:r>
            <a:r>
              <a:rPr lang="es-MX" dirty="0"/>
              <a:t>.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2078182"/>
            <a:ext cx="10058400" cy="3790912"/>
          </a:xfrm>
        </p:spPr>
        <p:txBody>
          <a:bodyPr>
            <a:normAutofit/>
          </a:bodyPr>
          <a:lstStyle/>
          <a:p>
            <a:pPr algn="just"/>
            <a:r>
              <a:rPr lang="es-MX" sz="3600" dirty="0" smtClean="0"/>
              <a:t>Puede </a:t>
            </a:r>
            <a:r>
              <a:rPr lang="es-MX" sz="3600" dirty="0"/>
              <a:t>que el otro esté equivocado por completo pero él no lo cree así</a:t>
            </a:r>
            <a:r>
              <a:rPr lang="es-MX" sz="3600" dirty="0" smtClean="0"/>
              <a:t>.  </a:t>
            </a:r>
            <a:r>
              <a:rPr lang="es-MX" sz="3600" dirty="0"/>
              <a:t>Siempre hay una razón por la que la otra persona piensa y actúa como lo hace. Descubre esa razón oculta y tendrás la llave de sus acciones.</a:t>
            </a:r>
          </a:p>
          <a:p>
            <a:endParaRPr lang="es-ES" sz="3600" dirty="0"/>
          </a:p>
        </p:txBody>
      </p:sp>
      <p:pic>
        <p:nvPicPr>
          <p:cNvPr id="9218" name="Picture 2" descr="Resultado de imagen para se empatico para enter el punto de vista del ot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976" y="4156364"/>
            <a:ext cx="3339548" cy="206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27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Muestra simpatía por las ideas y deseos de la otra persona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01066" y="2097412"/>
            <a:ext cx="10058400" cy="4023360"/>
          </a:xfrm>
        </p:spPr>
        <p:txBody>
          <a:bodyPr/>
          <a:lstStyle/>
          <a:p>
            <a:pPr algn="just"/>
            <a:r>
              <a:rPr lang="es-MX" sz="3600" dirty="0" smtClean="0"/>
              <a:t>La </a:t>
            </a:r>
            <a:r>
              <a:rPr lang="es-MX" sz="3600" dirty="0"/>
              <a:t>mayoría de las personas que conocerás en tu vida tienen sed de simpatía. Dándoles esta simpatía ganarás su afecto.</a:t>
            </a:r>
          </a:p>
          <a:p>
            <a:endParaRPr lang="es-ES" dirty="0"/>
          </a:p>
        </p:txBody>
      </p:sp>
      <p:pic>
        <p:nvPicPr>
          <p:cNvPr id="6" name="Picture 2" descr="Resultado de imagen para ser simpatico con los de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020" y="3598605"/>
            <a:ext cx="4828549" cy="2171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6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MX" b="1" dirty="0"/>
              <a:t>En lugar de censurar a la </a:t>
            </a:r>
            <a:r>
              <a:rPr lang="es-MX" b="1" dirty="0" smtClean="0"/>
              <a:t>gente, compréndela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783821"/>
            <a:ext cx="10058400" cy="4023360"/>
          </a:xfrm>
        </p:spPr>
        <p:txBody>
          <a:bodyPr/>
          <a:lstStyle/>
          <a:p>
            <a:pPr algn="just" fontAlgn="base"/>
            <a:r>
              <a:rPr lang="es-MX" sz="3600" dirty="0" smtClean="0"/>
              <a:t>Entérate de  por </a:t>
            </a:r>
            <a:r>
              <a:rPr lang="es-MX" sz="3600" dirty="0"/>
              <a:t>qué </a:t>
            </a:r>
            <a:r>
              <a:rPr lang="es-MX" sz="3600" dirty="0" smtClean="0"/>
              <a:t>hacen lo </a:t>
            </a:r>
            <a:r>
              <a:rPr lang="es-MX" sz="3600" dirty="0"/>
              <a:t>que hacen. Eso es mucho más provechoso y más interesante que la crítica </a:t>
            </a:r>
            <a:r>
              <a:rPr lang="es-MX" sz="3600" dirty="0" smtClean="0"/>
              <a:t>y </a:t>
            </a:r>
            <a:r>
              <a:rPr lang="es-MX" sz="3600" dirty="0"/>
              <a:t>además, genera entendimiento, comprensión, tolerancia y bondad.</a:t>
            </a:r>
          </a:p>
          <a:p>
            <a:pPr algn="just"/>
            <a:endParaRPr lang="es-ES" sz="3200" dirty="0"/>
          </a:p>
          <a:p>
            <a:endParaRPr lang="es-ES" dirty="0"/>
          </a:p>
        </p:txBody>
      </p:sp>
      <p:pic>
        <p:nvPicPr>
          <p:cNvPr id="6" name="Picture 2" descr="Resultado de imagen para valores de tolerancia respeto y bon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721" y="3920835"/>
            <a:ext cx="3810000" cy="217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804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3217" y="864212"/>
            <a:ext cx="10058400" cy="1450757"/>
          </a:xfrm>
        </p:spPr>
        <p:txBody>
          <a:bodyPr>
            <a:noAutofit/>
          </a:bodyPr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</a:pPr>
            <a:r>
              <a:rPr lang="es-MX" spc="0" dirty="0">
                <a:solidFill>
                  <a:srgbClr val="000000">
                    <a:lumMod val="75000"/>
                    <a:lumOff val="25000"/>
                  </a:srgbClr>
                </a:solidFill>
                <a:ea typeface="+mn-ea"/>
                <a:cs typeface="+mn-cs"/>
              </a:rPr>
              <a:t> </a:t>
            </a:r>
            <a:r>
              <a:rPr lang="es-MX" b="1" spc="0" dirty="0">
                <a:solidFill>
                  <a:srgbClr val="000000">
                    <a:lumMod val="75000"/>
                    <a:lumOff val="25000"/>
                  </a:srgbClr>
                </a:solidFill>
                <a:ea typeface="+mn-ea"/>
                <a:cs typeface="+mn-cs"/>
              </a:rPr>
              <a:t>3.2 Hacia una convivencia escolar sana y pacífica. </a:t>
            </a:r>
            <a:r>
              <a:rPr lang="es-ES" b="1" spc="0" dirty="0">
                <a:solidFill>
                  <a:srgbClr val="000000">
                    <a:lumMod val="75000"/>
                    <a:lumOff val="25000"/>
                  </a:srgbClr>
                </a:solidFill>
                <a:ea typeface="+mn-ea"/>
                <a:cs typeface="+mn-cs"/>
              </a:rPr>
              <a:t/>
            </a:r>
            <a:br>
              <a:rPr lang="es-ES" b="1" spc="0" dirty="0">
                <a:solidFill>
                  <a:srgbClr val="000000">
                    <a:lumMod val="75000"/>
                    <a:lumOff val="25000"/>
                  </a:srgbClr>
                </a:solidFill>
                <a:ea typeface="+mn-ea"/>
                <a:cs typeface="+mn-cs"/>
              </a:rPr>
            </a:b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buClr>
                <a:srgbClr val="E48312"/>
              </a:buClr>
            </a:pPr>
            <a:r>
              <a:rPr lang="es-MX" sz="3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La sana convivencia escolar  contribuye a lograr ambientes escolares positivos, libres de violencia en los cuales </a:t>
            </a:r>
            <a:r>
              <a:rPr lang="es-MX" sz="36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es-MX" sz="3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se respete la diversidad y la dignidad de las personas. </a:t>
            </a:r>
            <a:r>
              <a:rPr lang="es-MX" sz="36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La </a:t>
            </a:r>
            <a:r>
              <a:rPr lang="es-MX" sz="3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sana convivencia es un derecho pero también una obligación de todos los integrantes de la comunidad </a:t>
            </a:r>
            <a:r>
              <a:rPr lang="es-MX" sz="36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escolar.</a:t>
            </a:r>
            <a:endParaRPr lang="es-MX" sz="36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 algn="just">
              <a:buClr>
                <a:srgbClr val="E48312"/>
              </a:buClr>
            </a:pPr>
            <a:endParaRPr lang="es-MX" sz="28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endParaRPr lang="es-ES" dirty="0"/>
          </a:p>
        </p:txBody>
      </p:sp>
      <p:pic>
        <p:nvPicPr>
          <p:cNvPr id="4" name="Picture 2" descr="https://tse1.mm.bing.net/th?id=OIP.M61d6b974ce4e0ba9c98f2ebf199879dco0&amp;pid=15.1&amp;P=0&amp;w=241&amp;h=1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3343" y="4415368"/>
            <a:ext cx="2295525" cy="192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38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s-MX" b="1" dirty="0" smtClean="0"/>
              <a:t>Normas </a:t>
            </a:r>
            <a:r>
              <a:rPr lang="es-MX" b="1" dirty="0"/>
              <a:t>y principios </a:t>
            </a:r>
            <a:r>
              <a:rPr lang="es-MX" b="1" dirty="0" smtClean="0"/>
              <a:t>para una sana  </a:t>
            </a:r>
            <a:r>
              <a:rPr lang="es-MX" b="1" dirty="0"/>
              <a:t>convivencia escolar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La sana convivencia no se puede dar en un lugar donde no existan normas y principios que regulen el comportamiento de los integrantes.</a:t>
            </a:r>
            <a:r>
              <a:rPr lang="es-MX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Respetar las </a:t>
            </a:r>
            <a:r>
              <a:rPr lang="es-MX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normas </a:t>
            </a:r>
            <a:r>
              <a:rPr lang="es-MX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es muy importante para evitar </a:t>
            </a:r>
            <a:r>
              <a:rPr lang="es-MX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conflictos</a:t>
            </a:r>
            <a:r>
              <a:rPr lang="es-MX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.</a:t>
            </a:r>
            <a:r>
              <a:rPr lang="es-MX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  </a:t>
            </a:r>
            <a:endParaRPr lang="es-MX" sz="3600" dirty="0"/>
          </a:p>
        </p:txBody>
      </p:sp>
      <p:pic>
        <p:nvPicPr>
          <p:cNvPr id="4" name="Picture 2" descr="Resultado de imagen para sana convivenc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841" y="4012193"/>
            <a:ext cx="3069035" cy="184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ctor recto de flecha 5"/>
          <p:cNvCxnSpPr>
            <a:stCxn id="4" idx="3"/>
          </p:cNvCxnSpPr>
          <p:nvPr/>
        </p:nvCxnSpPr>
        <p:spPr>
          <a:xfrm flipV="1">
            <a:off x="5891876" y="4932607"/>
            <a:ext cx="1210615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Rectángulo redondeado 6"/>
          <p:cNvSpPr/>
          <p:nvPr/>
        </p:nvSpPr>
        <p:spPr>
          <a:xfrm>
            <a:off x="7184374" y="4012193"/>
            <a:ext cx="2018620" cy="16806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Hay que respetar las normas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7458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76412"/>
          </a:xfrm>
        </p:spPr>
        <p:txBody>
          <a:bodyPr/>
          <a:lstStyle/>
          <a:p>
            <a:r>
              <a:rPr lang="es-MX" b="1" dirty="0"/>
              <a:t>¿</a:t>
            </a:r>
            <a:r>
              <a:rPr lang="es-MX" b="1" dirty="0" smtClean="0"/>
              <a:t>Qué es una norma?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97280" y="1416676"/>
            <a:ext cx="10058400" cy="4958366"/>
          </a:xfrm>
        </p:spPr>
        <p:txBody>
          <a:bodyPr/>
          <a:lstStyle/>
          <a:p>
            <a:pPr marL="0" indent="0" algn="just">
              <a:buNone/>
            </a:pPr>
            <a:endParaRPr lang="es-MX" sz="2400" dirty="0" smtClean="0">
              <a:solidFill>
                <a:srgbClr val="404040"/>
              </a:solidFill>
              <a:latin typeface="Arial"/>
            </a:endParaRPr>
          </a:p>
          <a:p>
            <a:pPr algn="just"/>
            <a:r>
              <a:rPr lang="es-MX" sz="3200" dirty="0" smtClean="0">
                <a:solidFill>
                  <a:srgbClr val="404040"/>
                </a:solidFill>
                <a:latin typeface="Arial"/>
              </a:rPr>
              <a:t>Una </a:t>
            </a:r>
            <a:r>
              <a:rPr lang="es-MX" sz="3200" dirty="0">
                <a:solidFill>
                  <a:srgbClr val="404040"/>
                </a:solidFill>
                <a:latin typeface="Arial"/>
              </a:rPr>
              <a:t>norma es una regla o un conjunto de reglas establecidas  que  </a:t>
            </a:r>
            <a:r>
              <a:rPr lang="es-MX" sz="3200" dirty="0" smtClean="0">
                <a:solidFill>
                  <a:srgbClr val="404040"/>
                </a:solidFill>
                <a:latin typeface="Arial"/>
              </a:rPr>
              <a:t>es o  </a:t>
            </a:r>
            <a:r>
              <a:rPr lang="es-MX" sz="3200" dirty="0">
                <a:solidFill>
                  <a:srgbClr val="404040"/>
                </a:solidFill>
                <a:latin typeface="Arial"/>
              </a:rPr>
              <a:t>son necesarias seguir </a:t>
            </a:r>
            <a:r>
              <a:rPr lang="es-MX" sz="3200" dirty="0" smtClean="0">
                <a:solidFill>
                  <a:srgbClr val="404040"/>
                </a:solidFill>
                <a:latin typeface="Arial"/>
              </a:rPr>
              <a:t>porque  </a:t>
            </a:r>
            <a:r>
              <a:rPr lang="es-MX" sz="3200" dirty="0">
                <a:solidFill>
                  <a:srgbClr val="404040"/>
                </a:solidFill>
                <a:latin typeface="Arial"/>
              </a:rPr>
              <a:t>han sido establecidas u </a:t>
            </a:r>
            <a:r>
              <a:rPr lang="es-MX" sz="3200" dirty="0" smtClean="0">
                <a:solidFill>
                  <a:srgbClr val="404040"/>
                </a:solidFill>
                <a:latin typeface="Arial"/>
              </a:rPr>
              <a:t>ordenadas. Las normas  </a:t>
            </a:r>
            <a:r>
              <a:rPr lang="es-MX" sz="3200" dirty="0">
                <a:solidFill>
                  <a:srgbClr val="404040"/>
                </a:solidFill>
                <a:latin typeface="Arial"/>
              </a:rPr>
              <a:t>son socialmente aceptadas.</a:t>
            </a:r>
          </a:p>
          <a:p>
            <a:pPr algn="just"/>
            <a:r>
              <a:rPr lang="es-MX" sz="3200" dirty="0">
                <a:solidFill>
                  <a:srgbClr val="404040"/>
                </a:solidFill>
                <a:latin typeface="Arial"/>
              </a:rPr>
              <a:t>Algunos ejemplos </a:t>
            </a:r>
            <a:r>
              <a:rPr lang="es-MX" sz="3200" dirty="0" smtClean="0">
                <a:solidFill>
                  <a:srgbClr val="404040"/>
                </a:solidFill>
                <a:latin typeface="Arial"/>
              </a:rPr>
              <a:t>son:</a:t>
            </a:r>
          </a:p>
          <a:p>
            <a:pPr algn="just"/>
            <a:endParaRPr lang="es-MX" sz="2400" dirty="0" smtClean="0">
              <a:solidFill>
                <a:srgbClr val="404040"/>
              </a:solidFill>
              <a:latin typeface="Arial"/>
            </a:endParaRPr>
          </a:p>
          <a:p>
            <a:pPr algn="just"/>
            <a:endParaRPr lang="es-MX" sz="2400" dirty="0">
              <a:solidFill>
                <a:srgbClr val="404040"/>
              </a:solidFill>
              <a:latin typeface="Arial"/>
            </a:endParaRPr>
          </a:p>
          <a:p>
            <a:pPr algn="just"/>
            <a:endParaRPr lang="es-MX" sz="2400" dirty="0">
              <a:solidFill>
                <a:srgbClr val="404040"/>
              </a:solidFill>
              <a:latin typeface="Arial"/>
            </a:endParaRPr>
          </a:p>
          <a:p>
            <a:endParaRPr lang="es-MX" dirty="0" smtClean="0">
              <a:solidFill>
                <a:srgbClr val="404040"/>
              </a:solidFill>
              <a:latin typeface="Arial"/>
            </a:endParaRPr>
          </a:p>
          <a:p>
            <a:endParaRPr lang="es-MX" dirty="0">
              <a:solidFill>
                <a:srgbClr val="404040"/>
              </a:solidFill>
              <a:latin typeface="Arial"/>
            </a:endParaRPr>
          </a:p>
        </p:txBody>
      </p:sp>
      <p:pic>
        <p:nvPicPr>
          <p:cNvPr id="2050" name="Picture 2" descr="https://tse3.mm.bing.net/th?id=OIP.M3e8f1a42aa5e6d7ffe4c982223bdb4a4o0&amp;pid=15.1&amp;P=0&amp;w=237&amp;h=1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107" y="4505580"/>
            <a:ext cx="2854325" cy="176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tse4.mm.bing.net/th?id=OIP.M9f89a34858781e35a547fdbab5c2e999o0&amp;pid=15.1&amp;P=0&amp;w=230&amp;h=17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269" y="4505580"/>
            <a:ext cx="2695575" cy="176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tse1.mm.bing.net/th?id=OIP.Me248832ce865c6914d14a45c32e23c82o0&amp;pid=15.1&amp;P=0&amp;w=243&amp;h=18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81" y="4524630"/>
            <a:ext cx="254000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60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7280" y="-310288"/>
            <a:ext cx="10058400" cy="1450757"/>
          </a:xfrm>
        </p:spPr>
        <p:txBody>
          <a:bodyPr/>
          <a:lstStyle/>
          <a:p>
            <a:r>
              <a:rPr lang="es-MX" b="1" dirty="0"/>
              <a:t>P</a:t>
            </a:r>
            <a:r>
              <a:rPr lang="es-MX" b="1" dirty="0" smtClean="0"/>
              <a:t>rincipios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97280" y="1140469"/>
            <a:ext cx="10058400" cy="4728625"/>
          </a:xfrm>
        </p:spPr>
        <p:txBody>
          <a:bodyPr/>
          <a:lstStyle/>
          <a:p>
            <a:pPr algn="just"/>
            <a:r>
              <a:rPr lang="es-MX" sz="3600" dirty="0" smtClean="0"/>
              <a:t>Los principios también son reglas pero tienen que ver más con el aspecto  ético o espiritual</a:t>
            </a:r>
            <a:r>
              <a:rPr lang="es-MX" sz="3600" dirty="0"/>
              <a:t>.</a:t>
            </a:r>
            <a:r>
              <a:rPr lang="es-MX" sz="3600" dirty="0" smtClean="0"/>
              <a:t> Ejemplos:</a:t>
            </a:r>
            <a:endParaRPr lang="es-MX" sz="3600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4" name="3 Rectángulo redondeado"/>
          <p:cNvSpPr/>
          <p:nvPr/>
        </p:nvSpPr>
        <p:spPr>
          <a:xfrm>
            <a:off x="2359741" y="2624480"/>
            <a:ext cx="2045570" cy="9323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AMA A TU PROJIMO </a:t>
            </a:r>
            <a:endParaRPr lang="es-MX" dirty="0"/>
          </a:p>
        </p:txBody>
      </p:sp>
      <p:sp>
        <p:nvSpPr>
          <p:cNvPr id="5" name="4 Rectángulo redondeado"/>
          <p:cNvSpPr/>
          <p:nvPr/>
        </p:nvSpPr>
        <p:spPr>
          <a:xfrm>
            <a:off x="2359743" y="5197479"/>
            <a:ext cx="2045570" cy="894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 HONESTO</a:t>
            </a:r>
            <a:endParaRPr lang="es-MX" dirty="0"/>
          </a:p>
        </p:txBody>
      </p:sp>
      <p:sp>
        <p:nvSpPr>
          <p:cNvPr id="6" name="5 Rectángulo redondeado"/>
          <p:cNvSpPr/>
          <p:nvPr/>
        </p:nvSpPr>
        <p:spPr>
          <a:xfrm>
            <a:off x="2359742" y="3936998"/>
            <a:ext cx="2045569" cy="8802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RESPETA LA VIDA DE LOS DEMAS </a:t>
            </a:r>
            <a:endParaRPr lang="es-MX" dirty="0"/>
          </a:p>
        </p:txBody>
      </p:sp>
      <p:cxnSp>
        <p:nvCxnSpPr>
          <p:cNvPr id="8" name="7 Conector recto de flecha"/>
          <p:cNvCxnSpPr/>
          <p:nvPr/>
        </p:nvCxnSpPr>
        <p:spPr>
          <a:xfrm flipV="1">
            <a:off x="4405312" y="3162299"/>
            <a:ext cx="2476500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>
            <a:stCxn id="6" idx="3"/>
          </p:cNvCxnSpPr>
          <p:nvPr/>
        </p:nvCxnSpPr>
        <p:spPr>
          <a:xfrm flipV="1">
            <a:off x="4405311" y="4359795"/>
            <a:ext cx="2486026" cy="1733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>
            <a:stCxn id="5" idx="3"/>
          </p:cNvCxnSpPr>
          <p:nvPr/>
        </p:nvCxnSpPr>
        <p:spPr>
          <a:xfrm>
            <a:off x="4405313" y="5644754"/>
            <a:ext cx="247419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10 Rectángulo redondeado"/>
          <p:cNvSpPr/>
          <p:nvPr/>
        </p:nvSpPr>
        <p:spPr>
          <a:xfrm>
            <a:off x="6940906" y="3832524"/>
            <a:ext cx="1971675" cy="10245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 redondeado"/>
          <p:cNvSpPr/>
          <p:nvPr/>
        </p:nvSpPr>
        <p:spPr>
          <a:xfrm>
            <a:off x="6879507" y="2564904"/>
            <a:ext cx="1983505" cy="112843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 redondeado"/>
          <p:cNvSpPr/>
          <p:nvPr/>
        </p:nvSpPr>
        <p:spPr>
          <a:xfrm>
            <a:off x="6959599" y="5091904"/>
            <a:ext cx="1971675" cy="94376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6" name="Picture 2" descr="https://tse1.mm.bing.net/th?id=OIP.M1e00ed3c38dee74ccb67d1bf8f0ffa56o0&amp;pid=15.1&amp;P=0&amp;w=237&amp;h=1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609" y="2591227"/>
            <a:ext cx="1576389" cy="106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tse3.mm.bing.net/th?id=OIP.M565f0c9b0eaa6ef13d45f3c9f120ba68o0&amp;pid=15.1&amp;P=0&amp;w=338&amp;h=17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609" y="3936998"/>
            <a:ext cx="1835150" cy="70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tse1.mm.bing.net/th?id=OIP.M8b77ba86c6c501ef87d6dc463f7bceabH0&amp;pid=15.1&amp;P=0&amp;w=213&amp;h=16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637" y="5265174"/>
            <a:ext cx="1625600" cy="701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04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Algunas normas </a:t>
            </a:r>
            <a:r>
              <a:rPr lang="es-MX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y principios para </a:t>
            </a:r>
            <a:r>
              <a:rPr lang="es-MX" b="1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la </a:t>
            </a:r>
            <a:r>
              <a:rPr lang="es-MX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sana  convivencia </a:t>
            </a:r>
            <a:r>
              <a:rPr lang="es-MX" b="1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escolar , son las siguientes: 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51827"/>
          </a:xfrm>
        </p:spPr>
        <p:txBody>
          <a:bodyPr>
            <a:normAutofit fontScale="25000" lnSpcReduction="20000"/>
          </a:bodyPr>
          <a:lstStyle/>
          <a:p>
            <a:pPr algn="just">
              <a:buFont typeface="Arial"/>
              <a:buChar char="•"/>
            </a:pPr>
            <a:r>
              <a:rPr lang="es-MX" sz="11200" dirty="0">
                <a:solidFill>
                  <a:schemeClr val="tx1"/>
                </a:solidFill>
              </a:rPr>
              <a:t>Llamar </a:t>
            </a:r>
            <a:r>
              <a:rPr lang="es-MX" sz="11200" dirty="0" smtClean="0">
                <a:solidFill>
                  <a:schemeClr val="tx1"/>
                </a:solidFill>
              </a:rPr>
              <a:t>a  los compañeros  (as)  </a:t>
            </a:r>
            <a:r>
              <a:rPr lang="es-MX" sz="11200" dirty="0">
                <a:solidFill>
                  <a:schemeClr val="tx1"/>
                </a:solidFill>
              </a:rPr>
              <a:t>por su nombre.</a:t>
            </a:r>
          </a:p>
          <a:p>
            <a:pPr algn="just">
              <a:buFont typeface="Arial"/>
              <a:buChar char="•"/>
            </a:pPr>
            <a:r>
              <a:rPr lang="es-MX" sz="11200" dirty="0" smtClean="0">
                <a:solidFill>
                  <a:schemeClr val="tx1"/>
                </a:solidFill>
              </a:rPr>
              <a:t>Incluir a todos los integrantes del  grupo  en equipos de  </a:t>
            </a:r>
            <a:r>
              <a:rPr lang="es-MX" sz="11200" dirty="0">
                <a:solidFill>
                  <a:schemeClr val="tx1"/>
                </a:solidFill>
              </a:rPr>
              <a:t>trabajo sin discriminar</a:t>
            </a:r>
            <a:r>
              <a:rPr lang="es-MX" sz="11200" dirty="0" smtClean="0">
                <a:solidFill>
                  <a:schemeClr val="tx1"/>
                </a:solidFill>
              </a:rPr>
              <a:t>.</a:t>
            </a:r>
          </a:p>
          <a:p>
            <a:pPr>
              <a:buClr>
                <a:srgbClr val="E48312"/>
              </a:buClr>
              <a:buFont typeface="Arial" panose="020B0604020202020204" pitchFamily="34" charset="0"/>
              <a:buChar char="•"/>
            </a:pPr>
            <a:r>
              <a:rPr lang="es-MX" sz="11200" dirty="0" smtClean="0">
                <a:solidFill>
                  <a:schemeClr val="tx1"/>
                </a:solidFill>
              </a:rPr>
              <a:t>Llegar  </a:t>
            </a:r>
            <a:r>
              <a:rPr lang="es-MX" sz="11200" dirty="0">
                <a:solidFill>
                  <a:schemeClr val="tx1"/>
                </a:solidFill>
              </a:rPr>
              <a:t>puntualmente a </a:t>
            </a:r>
            <a:r>
              <a:rPr lang="es-MX" sz="11200" dirty="0" smtClean="0">
                <a:solidFill>
                  <a:schemeClr val="tx1"/>
                </a:solidFill>
              </a:rPr>
              <a:t>clases y a las reuniones de trabajo.</a:t>
            </a:r>
          </a:p>
          <a:p>
            <a:pPr>
              <a:buClr>
                <a:srgbClr val="E48312"/>
              </a:buClr>
              <a:buFont typeface="Arial" panose="020B0604020202020204" pitchFamily="34" charset="0"/>
              <a:buChar char="•"/>
            </a:pPr>
            <a:r>
              <a:rPr lang="es-MX" sz="11200" dirty="0" smtClean="0">
                <a:solidFill>
                  <a:schemeClr val="tx1"/>
                </a:solidFill>
              </a:rPr>
              <a:t>Escuchar  </a:t>
            </a:r>
            <a:r>
              <a:rPr lang="es-MX" sz="11200" dirty="0">
                <a:solidFill>
                  <a:schemeClr val="tx1"/>
                </a:solidFill>
              </a:rPr>
              <a:t>al que habla y </a:t>
            </a:r>
            <a:r>
              <a:rPr lang="es-MX" sz="11200" dirty="0" smtClean="0">
                <a:solidFill>
                  <a:schemeClr val="tx1"/>
                </a:solidFill>
              </a:rPr>
              <a:t>respetar  </a:t>
            </a:r>
            <a:r>
              <a:rPr lang="es-MX" sz="11200" dirty="0">
                <a:solidFill>
                  <a:schemeClr val="tx1"/>
                </a:solidFill>
              </a:rPr>
              <a:t>sus opiniones</a:t>
            </a:r>
            <a:r>
              <a:rPr lang="es-MX" sz="11200" dirty="0" smtClean="0">
                <a:solidFill>
                  <a:schemeClr val="tx1"/>
                </a:solidFill>
              </a:rPr>
              <a:t>.</a:t>
            </a:r>
          </a:p>
          <a:p>
            <a:pPr>
              <a:buClr>
                <a:srgbClr val="E48312"/>
              </a:buClr>
              <a:buFont typeface="Arial" panose="020B0604020202020204" pitchFamily="34" charset="0"/>
              <a:buChar char="•"/>
            </a:pPr>
            <a:r>
              <a:rPr lang="es-MX" sz="11200" dirty="0" smtClean="0">
                <a:solidFill>
                  <a:schemeClr val="tx1"/>
                </a:solidFill>
              </a:rPr>
              <a:t>Levantar  </a:t>
            </a:r>
            <a:r>
              <a:rPr lang="es-MX" sz="11200" dirty="0">
                <a:solidFill>
                  <a:schemeClr val="tx1"/>
                </a:solidFill>
              </a:rPr>
              <a:t>la mano para pedir el turno y hablar</a:t>
            </a:r>
            <a:r>
              <a:rPr lang="es-MX" sz="11200" dirty="0" smtClean="0">
                <a:solidFill>
                  <a:schemeClr val="tx1"/>
                </a:solidFill>
              </a:rPr>
              <a:t>.</a:t>
            </a:r>
          </a:p>
          <a:p>
            <a:pPr>
              <a:buClr>
                <a:srgbClr val="E48312"/>
              </a:buClr>
              <a:buFont typeface="Arial" panose="020B0604020202020204" pitchFamily="34" charset="0"/>
              <a:buChar char="•"/>
            </a:pPr>
            <a:r>
              <a:rPr lang="es-MX" sz="11200" dirty="0" smtClean="0">
                <a:solidFill>
                  <a:schemeClr val="tx1"/>
                </a:solidFill>
              </a:rPr>
              <a:t>Si  se necesita  </a:t>
            </a:r>
            <a:r>
              <a:rPr lang="es-MX" sz="11200" dirty="0">
                <a:solidFill>
                  <a:schemeClr val="tx1"/>
                </a:solidFill>
              </a:rPr>
              <a:t>algo, </a:t>
            </a:r>
            <a:r>
              <a:rPr lang="es-MX" sz="11200" dirty="0" smtClean="0">
                <a:solidFill>
                  <a:schemeClr val="tx1"/>
                </a:solidFill>
              </a:rPr>
              <a:t>pedirlo con amabilidad y "por </a:t>
            </a:r>
            <a:r>
              <a:rPr lang="es-MX" sz="11200" dirty="0">
                <a:solidFill>
                  <a:schemeClr val="tx1"/>
                </a:solidFill>
              </a:rPr>
              <a:t>favor</a:t>
            </a:r>
            <a:r>
              <a:rPr lang="es-MX" sz="11200" dirty="0" smtClean="0">
                <a:solidFill>
                  <a:schemeClr val="tx1"/>
                </a:solidFill>
              </a:rPr>
              <a:t>".</a:t>
            </a:r>
          </a:p>
          <a:p>
            <a:pPr>
              <a:buClr>
                <a:srgbClr val="E48312"/>
              </a:buClr>
              <a:buFont typeface="Arial" panose="020B0604020202020204" pitchFamily="34" charset="0"/>
              <a:buChar char="•"/>
            </a:pPr>
            <a:r>
              <a:rPr lang="es-MX" sz="11200" dirty="0" smtClean="0">
                <a:solidFill>
                  <a:schemeClr val="tx1"/>
                </a:solidFill>
              </a:rPr>
              <a:t>Respetar las pertenencias ajenas. </a:t>
            </a:r>
          </a:p>
          <a:p>
            <a:pPr>
              <a:buClr>
                <a:srgbClr val="E48312"/>
              </a:buClr>
              <a:buFont typeface="Arial" panose="020B0604020202020204" pitchFamily="34" charset="0"/>
              <a:buChar char="•"/>
            </a:pPr>
            <a:r>
              <a:rPr lang="es-MX" sz="11200" dirty="0" smtClean="0">
                <a:solidFill>
                  <a:schemeClr val="tx1"/>
                </a:solidFill>
              </a:rPr>
              <a:t>Depositar la basura en el lugar correspondiente</a:t>
            </a:r>
          </a:p>
          <a:p>
            <a:pPr marL="0" indent="0">
              <a:buClr>
                <a:srgbClr val="E48312"/>
              </a:buClr>
              <a:buNone/>
            </a:pPr>
            <a:r>
              <a:rPr lang="es-MX" sz="11200" dirty="0">
                <a:solidFill>
                  <a:schemeClr val="tx1"/>
                </a:solidFill>
              </a:rPr>
              <a:t/>
            </a:r>
            <a:br>
              <a:rPr lang="es-MX" sz="11200" dirty="0">
                <a:solidFill>
                  <a:schemeClr val="tx1"/>
                </a:solidFill>
              </a:rPr>
            </a:br>
            <a:r>
              <a:rPr lang="es-MX" sz="3500" dirty="0">
                <a:solidFill>
                  <a:schemeClr val="tx1"/>
                </a:solidFill>
              </a:rPr>
              <a:t/>
            </a:r>
            <a:br>
              <a:rPr lang="es-MX" sz="3500" dirty="0">
                <a:solidFill>
                  <a:schemeClr val="tx1"/>
                </a:solidFill>
              </a:rPr>
            </a:br>
            <a:r>
              <a:rPr lang="es-MX" sz="3500" dirty="0" smtClean="0">
                <a:solidFill>
                  <a:schemeClr val="tx1"/>
                </a:solidFill>
              </a:rPr>
              <a:t></a:t>
            </a:r>
            <a:r>
              <a:rPr lang="es-MX" sz="3500" dirty="0">
                <a:solidFill>
                  <a:srgbClr val="000000">
                    <a:lumMod val="75000"/>
                    <a:lumOff val="25000"/>
                  </a:srgbClr>
                </a:solidFill>
              </a:rPr>
              <a:t/>
            </a:r>
            <a:br>
              <a:rPr lang="es-MX" sz="3500" dirty="0">
                <a:solidFill>
                  <a:srgbClr val="000000">
                    <a:lumMod val="75000"/>
                    <a:lumOff val="25000"/>
                  </a:srgbClr>
                </a:solidFill>
              </a:rPr>
            </a:br>
            <a:r>
              <a:rPr lang="es-MX" sz="3500" dirty="0" smtClean="0">
                <a:solidFill>
                  <a:srgbClr val="505050"/>
                </a:solidFill>
              </a:rPr>
              <a:t>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3922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COMPETENCIAS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3600" dirty="0"/>
              <a:t>1. Se conoce y valora a sí mismo y aborda problemas y retos teniendo en cuenta los objetivos que persigue. </a:t>
            </a:r>
            <a:endParaRPr lang="es-MX" sz="3600" dirty="0" smtClean="0"/>
          </a:p>
          <a:p>
            <a:pPr marL="0" indent="0" algn="just">
              <a:buNone/>
            </a:pPr>
            <a:r>
              <a:rPr lang="es-MX" sz="3600" dirty="0" smtClean="0"/>
              <a:t>3</a:t>
            </a:r>
            <a:r>
              <a:rPr lang="es-MX" sz="3600" dirty="0"/>
              <a:t>. Elige y practica estilos de vida </a:t>
            </a:r>
            <a:r>
              <a:rPr lang="es-MX" sz="3600" dirty="0" smtClean="0"/>
              <a:t>saludables.</a:t>
            </a:r>
          </a:p>
          <a:p>
            <a:pPr algn="just"/>
            <a:r>
              <a:rPr lang="es-MX" sz="3600" dirty="0" smtClean="0"/>
              <a:t>8</a:t>
            </a:r>
            <a:r>
              <a:rPr lang="es-MX" sz="3600" dirty="0"/>
              <a:t>. Participa y colabora de manera efectiva en equipos diversos. 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296119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Arial"/>
                <a:ea typeface="Calibri"/>
              </a:rPr>
              <a:t>A</a:t>
            </a:r>
            <a:r>
              <a:rPr lang="es-MX" dirty="0" smtClean="0">
                <a:latin typeface="Arial"/>
                <a:ea typeface="Calibri"/>
              </a:rPr>
              <a:t>cciones </a:t>
            </a:r>
            <a:r>
              <a:rPr lang="es-MX" dirty="0">
                <a:latin typeface="Arial"/>
                <a:ea typeface="Calibri"/>
              </a:rPr>
              <a:t>para convivir sana y pacíficamente de manera </a:t>
            </a:r>
            <a:r>
              <a:rPr lang="es-MX" dirty="0" smtClean="0">
                <a:latin typeface="Arial"/>
                <a:ea typeface="Calibri"/>
              </a:rPr>
              <a:t>cotidiana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La convivencia es algo que se aprende, no </a:t>
            </a:r>
            <a:r>
              <a:rPr lang="es-MX" sz="3600" dirty="0"/>
              <a:t>es una conducta con la que se </a:t>
            </a:r>
            <a:r>
              <a:rPr lang="es-MX" sz="3600" dirty="0" smtClean="0"/>
              <a:t>nace;  </a:t>
            </a:r>
            <a:r>
              <a:rPr lang="es-MX" sz="3600" dirty="0"/>
              <a:t>Se identifica por un conjunto de valores, comportamientos y actitudes orientadas en el respeto a la vida, la dignidad humana, la no violencia, los </a:t>
            </a:r>
            <a:r>
              <a:rPr lang="es-MX" sz="3600" dirty="0" smtClean="0"/>
              <a:t>derechos humanos </a:t>
            </a:r>
            <a:r>
              <a:rPr lang="es-MX" sz="3600" dirty="0"/>
              <a:t>y el respeto a los principios democráticos. </a:t>
            </a:r>
            <a:r>
              <a:rPr lang="es-MX" sz="3600" dirty="0" smtClean="0"/>
              <a:t>(Modelo </a:t>
            </a:r>
            <a:r>
              <a:rPr lang="es-MX" sz="3600" dirty="0"/>
              <a:t>de Gestión de Conflictos </a:t>
            </a:r>
            <a:r>
              <a:rPr lang="es-MX" sz="3600" dirty="0" smtClean="0"/>
              <a:t>Escolares  2011)</a:t>
            </a:r>
          </a:p>
          <a:p>
            <a:pPr algn="just"/>
            <a:endParaRPr lang="es-MX" dirty="0"/>
          </a:p>
        </p:txBody>
      </p:sp>
      <p:pic>
        <p:nvPicPr>
          <p:cNvPr id="3074" name="Picture 2" descr="http://www.cecodap.org.ve/images/publicaciones/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8548" y="4868797"/>
            <a:ext cx="2849103" cy="151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66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s-MX" b="1" dirty="0" smtClean="0"/>
              <a:t>Un reglamento  es una buena acción para la no violencia en la escuela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s-MX" sz="3600" dirty="0" smtClean="0"/>
              <a:t>El </a:t>
            </a:r>
            <a:r>
              <a:rPr lang="es-MX" sz="3600" dirty="0"/>
              <a:t>Reglamento para la Convivencia Escolar</a:t>
            </a:r>
            <a:r>
              <a:rPr lang="es-MX" sz="3600" dirty="0" smtClean="0"/>
              <a:t>,</a:t>
            </a:r>
            <a:r>
              <a:rPr lang="es-MX" sz="3600" dirty="0">
                <a:solidFill>
                  <a:srgbClr val="404040"/>
                </a:solidFill>
              </a:rPr>
              <a:t> </a:t>
            </a:r>
            <a:r>
              <a:rPr lang="es-MX" sz="3600" dirty="0" smtClean="0">
                <a:solidFill>
                  <a:srgbClr val="404040"/>
                </a:solidFill>
              </a:rPr>
              <a:t>es </a:t>
            </a:r>
            <a:r>
              <a:rPr lang="es-MX" sz="3600" dirty="0">
                <a:solidFill>
                  <a:srgbClr val="404040"/>
                </a:solidFill>
              </a:rPr>
              <a:t>una herramienta que orienta la </a:t>
            </a:r>
            <a:r>
              <a:rPr lang="es-MX" sz="3600" dirty="0" smtClean="0">
                <a:solidFill>
                  <a:srgbClr val="404040"/>
                </a:solidFill>
              </a:rPr>
              <a:t>armonía interna </a:t>
            </a:r>
            <a:r>
              <a:rPr lang="es-MX" sz="3600" dirty="0">
                <a:solidFill>
                  <a:srgbClr val="404040"/>
                </a:solidFill>
              </a:rPr>
              <a:t>dentro del salón de clase y en la </a:t>
            </a:r>
            <a:r>
              <a:rPr lang="es-MX" sz="3600" dirty="0" smtClean="0">
                <a:solidFill>
                  <a:srgbClr val="404040"/>
                </a:solidFill>
              </a:rPr>
              <a:t>institución,  </a:t>
            </a:r>
            <a:r>
              <a:rPr lang="es-MX" sz="3600" dirty="0">
                <a:solidFill>
                  <a:srgbClr val="404040"/>
                </a:solidFill>
              </a:rPr>
              <a:t>por lo tanto debe estar constituido  con normas y </a:t>
            </a:r>
            <a:r>
              <a:rPr lang="es-MX" sz="3600" dirty="0" smtClean="0">
                <a:solidFill>
                  <a:srgbClr val="404040"/>
                </a:solidFill>
              </a:rPr>
              <a:t>principios,  </a:t>
            </a:r>
            <a:r>
              <a:rPr lang="es-MX" sz="3600" dirty="0">
                <a:solidFill>
                  <a:srgbClr val="404040"/>
                </a:solidFill>
              </a:rPr>
              <a:t>debe contener además lineamientos para la gestión de los </a:t>
            </a:r>
            <a:r>
              <a:rPr lang="es-MX" sz="3600" dirty="0" smtClean="0">
                <a:solidFill>
                  <a:srgbClr val="404040"/>
                </a:solidFill>
              </a:rPr>
              <a:t>conflictos </a:t>
            </a:r>
            <a:r>
              <a:rPr lang="es-MX" sz="3600" dirty="0">
                <a:solidFill>
                  <a:srgbClr val="404040"/>
                </a:solidFill>
              </a:rPr>
              <a:t>las instancias a las que se debe </a:t>
            </a:r>
            <a:r>
              <a:rPr lang="es-MX" sz="3600" dirty="0" smtClean="0">
                <a:solidFill>
                  <a:srgbClr val="404040"/>
                </a:solidFill>
              </a:rPr>
              <a:t>acudir. </a:t>
            </a:r>
            <a:endParaRPr lang="es-MX" sz="3600" dirty="0" smtClean="0"/>
          </a:p>
          <a:p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4098" name="Picture 2" descr="https://tse4.mm.bing.net/th?id=OIP.M27cc983f16924b869c601f27cb6e755bo0&amp;pid=15.1&amp;P=0&amp;w=223&amp;h=1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139" y="4710545"/>
            <a:ext cx="4267200" cy="1384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61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12677"/>
          </a:xfrm>
        </p:spPr>
        <p:txBody>
          <a:bodyPr/>
          <a:lstStyle/>
          <a:p>
            <a:r>
              <a:rPr lang="es-ES" b="1" dirty="0" smtClean="0"/>
              <a:t>Reglamento escolar 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>
                <a:solidFill>
                  <a:srgbClr val="404040"/>
                </a:solidFill>
              </a:rPr>
              <a:t>El reglamento para la convivencia escolar pretende  resolver los conflictos mediante procedimientos  asertivos,  y la aprobación de los integrantes de la comunidad  otorga a los y las estudiantes, la posibilidad de gestionarlos por sí mismos, a través de mecanismos constructivos.</a:t>
            </a:r>
            <a:endParaRPr lang="es-ES" sz="3600" dirty="0"/>
          </a:p>
        </p:txBody>
      </p:sp>
      <p:pic>
        <p:nvPicPr>
          <p:cNvPr id="1028" name="Picture 4" descr="Resultado de imagen para respetar las norm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1600" y="4336473"/>
            <a:ext cx="1963709" cy="194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46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Reglamento en el salón de clase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600" dirty="0" smtClean="0"/>
              <a:t>La disciplina, el orden, la tolerancia  y el respeto son elementos indispensables en un salón de clase . Por lo  que resulta necesario elaborar un reglamento para el comportamiento dentro del mismo, en donde todos aporten  sus opiniones  y estén involucrados  y comprometidos a respetarlo.</a:t>
            </a:r>
          </a:p>
          <a:p>
            <a:endParaRPr lang="es-MX" sz="2800" dirty="0"/>
          </a:p>
          <a:p>
            <a:r>
              <a:rPr lang="es-MX" sz="2800" dirty="0" smtClean="0"/>
              <a:t> </a:t>
            </a:r>
            <a:endParaRPr lang="es-MX" sz="2800" dirty="0"/>
          </a:p>
        </p:txBody>
      </p:sp>
      <p:pic>
        <p:nvPicPr>
          <p:cNvPr id="4098" name="Picture 2" descr="Resultado de imagen para disciplina y orden en el sal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044" y="4461163"/>
            <a:ext cx="3715610" cy="217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10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La sana convivencia favorece el ambiente  escolar  y este: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Clr>
                <a:srgbClr val="93A299"/>
              </a:buClr>
              <a:buFont typeface="Wingdings" panose="05000000000000000000" pitchFamily="2" charset="2"/>
              <a:buChar char="§"/>
            </a:pPr>
            <a:r>
              <a:rPr lang="es-ES" sz="3600" dirty="0">
                <a:solidFill>
                  <a:schemeClr val="tx1"/>
                </a:solidFill>
                <a:latin typeface="+mj-lt"/>
              </a:rPr>
              <a:t>Contribuye</a:t>
            </a:r>
            <a:r>
              <a:rPr lang="es-ES" sz="3600" dirty="0">
                <a:solidFill>
                  <a:schemeClr val="tx1"/>
                </a:solidFill>
                <a:latin typeface="Tw Cen MT" panose="020B0602020104020603"/>
              </a:rPr>
              <a:t> al aprendizaje y desarrollo de los estudiantes para que lleven una vida productiva y satisfactoria.</a:t>
            </a:r>
          </a:p>
          <a:p>
            <a:pPr lvl="0" algn="just">
              <a:buClr>
                <a:srgbClr val="93A299"/>
              </a:buClr>
              <a:buFont typeface="Wingdings" panose="05000000000000000000" pitchFamily="2" charset="2"/>
              <a:buChar char="§"/>
            </a:pPr>
            <a:r>
              <a:rPr lang="es-ES" sz="3600" dirty="0">
                <a:solidFill>
                  <a:schemeClr val="tx1"/>
                </a:solidFill>
                <a:latin typeface="Tw Cen MT" panose="020B0602020104020603"/>
              </a:rPr>
              <a:t>Reducen el acoso y la violencia escolar.</a:t>
            </a:r>
          </a:p>
          <a:p>
            <a:pPr lvl="0" algn="just">
              <a:buClr>
                <a:srgbClr val="93A299"/>
              </a:buClr>
              <a:buFont typeface="Wingdings" panose="05000000000000000000" pitchFamily="2" charset="2"/>
              <a:buChar char="§"/>
            </a:pPr>
            <a:r>
              <a:rPr lang="es-ES" sz="3600" dirty="0">
                <a:solidFill>
                  <a:schemeClr val="tx1"/>
                </a:solidFill>
                <a:latin typeface="Tw Cen MT" panose="020B0602020104020603"/>
              </a:rPr>
              <a:t>Promueve un mayor y mejor </a:t>
            </a:r>
            <a:r>
              <a:rPr lang="es-ES" sz="3600" dirty="0" smtClean="0">
                <a:solidFill>
                  <a:schemeClr val="tx1"/>
                </a:solidFill>
                <a:latin typeface="Tw Cen MT" panose="020B0602020104020603"/>
              </a:rPr>
              <a:t>aprendizaje.</a:t>
            </a:r>
            <a:endParaRPr lang="es-ES" sz="3600" dirty="0">
              <a:solidFill>
                <a:schemeClr val="tx1"/>
              </a:solidFill>
              <a:latin typeface="Tw Cen MT" panose="020B0602020104020603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283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000099"/>
                </a:solidFill>
                <a:latin typeface="Verdana" panose="020B0604030504040204" pitchFamily="34" charset="0"/>
              </a:rPr>
              <a:t/>
            </a:r>
            <a:br>
              <a:rPr lang="es-MX" dirty="0" smtClean="0">
                <a:solidFill>
                  <a:srgbClr val="000099"/>
                </a:solidFill>
                <a:latin typeface="Verdana" panose="020B0604030504040204" pitchFamily="34" charset="0"/>
              </a:rPr>
            </a:br>
            <a:r>
              <a:rPr lang="es-MX" sz="4000" dirty="0" smtClean="0">
                <a:solidFill>
                  <a:srgbClr val="000099"/>
                </a:solidFill>
                <a:latin typeface="Verdana" panose="020B0604030504040204" pitchFamily="34" charset="0"/>
              </a:rPr>
              <a:t>No </a:t>
            </a:r>
            <a:r>
              <a:rPr lang="es-MX" sz="4000" dirty="0">
                <a:solidFill>
                  <a:srgbClr val="000099"/>
                </a:solidFill>
                <a:latin typeface="Verdana" panose="020B0604030504040204" pitchFamily="34" charset="0"/>
              </a:rPr>
              <a:t>basta con hablar de paz. Uno debe creer en ella y trabajar para conseguirla</a:t>
            </a:r>
            <a:r>
              <a:rPr lang="es-MX" sz="4000" dirty="0" smtClean="0">
                <a:solidFill>
                  <a:srgbClr val="000099"/>
                </a:solidFill>
                <a:latin typeface="Verdana" panose="020B0604030504040204" pitchFamily="34" charset="0"/>
              </a:rPr>
              <a:t>.(</a:t>
            </a:r>
            <a:r>
              <a:rPr lang="es-MX" sz="4000" dirty="0" err="1" smtClean="0">
                <a:solidFill>
                  <a:srgbClr val="000099"/>
                </a:solidFill>
                <a:latin typeface="Verdana" panose="020B0604030504040204" pitchFamily="34" charset="0"/>
              </a:rPr>
              <a:t>Eleanor</a:t>
            </a:r>
            <a:r>
              <a:rPr lang="es-MX" sz="4000" dirty="0" smtClean="0">
                <a:solidFill>
                  <a:srgbClr val="000099"/>
                </a:solidFill>
                <a:latin typeface="Verdana" panose="020B0604030504040204" pitchFamily="34" charset="0"/>
              </a:rPr>
              <a:t> Roosevelt)</a:t>
            </a:r>
            <a:endParaRPr lang="es-ES" sz="4000" dirty="0"/>
          </a:p>
        </p:txBody>
      </p:sp>
      <p:pic>
        <p:nvPicPr>
          <p:cNvPr id="2050" name="Picture 2" descr="Resultado de imagen para sana convivenci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782" y="2143125"/>
            <a:ext cx="8132617" cy="382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36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000000">
                    <a:lumMod val="75000"/>
                    <a:lumOff val="25000"/>
                  </a:srgbClr>
                </a:solidFill>
              </a:rPr>
              <a:t>Bibliografía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Clr>
                <a:srgbClr val="E48312"/>
              </a:buClr>
              <a:buNone/>
            </a:pPr>
            <a:r>
              <a:rPr lang="es-ES" sz="2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/>
              </a:rPr>
              <a:t>1. Branden </a:t>
            </a:r>
            <a:r>
              <a:rPr lang="es-ES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/>
              </a:rPr>
              <a:t>N, (2011) El poder de la autoestima, Barcelona: </a:t>
            </a:r>
            <a:r>
              <a:rPr lang="es-ES" sz="2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/>
              </a:rPr>
              <a:t>Paidós.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B13F9A"/>
              </a:buClr>
              <a:buSzPct val="73000"/>
              <a:buNone/>
            </a:pPr>
            <a:r>
              <a:rPr lang="es-ES" altLang="es-MX" sz="2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/>
              </a:rPr>
              <a:t>2. </a:t>
            </a:r>
            <a:r>
              <a:rPr lang="es-MX" altLang="es-MX" sz="2800" dirty="0" smtClean="0">
                <a:solidFill>
                  <a:prstClr val="black"/>
                </a:solidFill>
                <a:latin typeface="Calibri Light" panose="020F0302020204030204"/>
              </a:rPr>
              <a:t>Mezerville, G. (2005) Ejes de Salud Mental: Los procesos de autoestima, dar y recibir afecto y adaptación al estrés. México: Trillas.</a:t>
            </a:r>
          </a:p>
          <a:p>
            <a:pPr marL="0" lvl="0" indent="0">
              <a:buClr>
                <a:srgbClr val="E48312"/>
              </a:buClr>
              <a:buNone/>
            </a:pPr>
            <a:r>
              <a:rPr lang="es-ES" sz="2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/>
              </a:rPr>
              <a:t>3. Riso </a:t>
            </a:r>
            <a:r>
              <a:rPr lang="es-ES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/>
              </a:rPr>
              <a:t>W,   (2010 ) Aprendiendo a quererse a si mismo. México: Norma.</a:t>
            </a:r>
          </a:p>
          <a:p>
            <a:pPr marL="0" lvl="0" indent="0">
              <a:buClr>
                <a:srgbClr val="E48312"/>
              </a:buClr>
              <a:buNone/>
            </a:pPr>
            <a:r>
              <a:rPr lang="es-ES" sz="2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/>
              </a:rPr>
              <a:t>4. Carnegie</a:t>
            </a:r>
            <a:r>
              <a:rPr lang="es-ES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/>
              </a:rPr>
              <a:t>. D. (1996)  Como ganar amigos e influir sobre las personas. Argentina: Biblioteca del nuevo tiempo</a:t>
            </a:r>
            <a:r>
              <a:rPr lang="es-ES" sz="2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/>
              </a:rPr>
              <a:t>.</a:t>
            </a:r>
          </a:p>
          <a:p>
            <a:pPr marL="0" lvl="0" indent="0">
              <a:buClr>
                <a:srgbClr val="E48312"/>
              </a:buClr>
              <a:buNone/>
            </a:pPr>
            <a:endParaRPr lang="es-ES" sz="2800" dirty="0">
              <a:solidFill>
                <a:srgbClr val="000000">
                  <a:lumMod val="75000"/>
                  <a:lumOff val="25000"/>
                </a:srgbClr>
              </a:solidFill>
              <a:latin typeface="Calibri Light" panose="020F0302020204030204"/>
            </a:endParaRPr>
          </a:p>
          <a:p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32730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Mesografía:</a:t>
            </a:r>
            <a:r>
              <a:rPr lang="es-MX" dirty="0"/>
              <a:t/>
            </a:r>
            <a:br>
              <a:rPr lang="es-MX" dirty="0"/>
            </a:b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dirty="0" smtClean="0"/>
              <a:t>Amar sin condicione </a:t>
            </a:r>
            <a:r>
              <a:rPr lang="es-ES" sz="2800" dirty="0" err="1" smtClean="0"/>
              <a:t>Louise</a:t>
            </a:r>
            <a:r>
              <a:rPr lang="es-ES" sz="2800" dirty="0" smtClean="0"/>
              <a:t> Hay  recuperado desde  </a:t>
            </a:r>
            <a:r>
              <a:rPr lang="es-ES" sz="2800" dirty="0" smtClean="0">
                <a:hlinkClick r:id="rId2"/>
              </a:rPr>
              <a:t>http</a:t>
            </a:r>
            <a:r>
              <a:rPr lang="es-ES" sz="2800" dirty="0">
                <a:hlinkClick r:id="rId2"/>
              </a:rPr>
              <a:t>://</a:t>
            </a:r>
            <a:r>
              <a:rPr lang="es-ES" sz="2800" dirty="0" smtClean="0">
                <a:hlinkClick r:id="rId2"/>
              </a:rPr>
              <a:t>datelobueno.com/wp-content/uploads/2014/05/Amar-sin-condiciones.pdf</a:t>
            </a:r>
            <a:r>
              <a:rPr lang="es-ES" sz="2800" dirty="0" smtClean="0"/>
              <a:t> el día 23 de septiembre de 2016.</a:t>
            </a:r>
          </a:p>
          <a:p>
            <a:pPr algn="just"/>
            <a:r>
              <a:rPr lang="es-ES" sz="2800" dirty="0" smtClean="0"/>
              <a:t>Modelo de gestión de Conflictos recuperado desde</a:t>
            </a:r>
            <a:r>
              <a:rPr lang="es-ES" sz="2800" dirty="0"/>
              <a:t> </a:t>
            </a:r>
            <a:r>
              <a:rPr lang="es-ES" sz="2800" dirty="0" smtClean="0">
                <a:hlinkClick r:id="rId3"/>
              </a:rPr>
              <a:t>http</a:t>
            </a:r>
            <a:r>
              <a:rPr lang="es-ES" sz="2800" dirty="0">
                <a:hlinkClick r:id="rId3"/>
              </a:rPr>
              <a:t>://</a:t>
            </a:r>
            <a:r>
              <a:rPr lang="es-ES" sz="2800" dirty="0" smtClean="0">
                <a:hlinkClick r:id="rId3"/>
              </a:rPr>
              <a:t>www.observatorioperu.com/2015/Enero/webModelo_de_Gestion_de_Conflictos_Escolares.pdf</a:t>
            </a:r>
            <a:r>
              <a:rPr lang="es-ES" sz="2800" dirty="0" smtClean="0"/>
              <a:t>   el día 12 agosto de 2016.</a:t>
            </a:r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2003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0070C0"/>
                </a:solidFill>
                <a:cs typeface="Arial" pitchFamily="34" charset="0"/>
              </a:rPr>
              <a:t>REFERENCIA DE IMÁGENES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sz="1800" dirty="0">
                <a:hlinkClick r:id="rId2"/>
              </a:rPr>
              <a:t>http://</a:t>
            </a:r>
            <a:r>
              <a:rPr lang="es-ES" sz="1800" dirty="0" smtClean="0">
                <a:hlinkClick r:id="rId2"/>
              </a:rPr>
              <a:t>2.bp.blogspot.com/y2CEztz9xbs/VG0J0OvBEwI/AAAAAAAALWs/QOgkSVzl5Vk/s1600/question-158453_640.png</a:t>
            </a:r>
            <a:endParaRPr lang="es-ES" sz="1800" dirty="0">
              <a:hlinkClick r:id="rId2"/>
            </a:endParaRPr>
          </a:p>
          <a:p>
            <a:r>
              <a:rPr lang="es-ES" sz="1800" dirty="0" smtClean="0">
                <a:hlinkClick r:id="rId2"/>
              </a:rPr>
              <a:t>http</a:t>
            </a:r>
            <a:r>
              <a:rPr lang="es-ES" sz="1800" dirty="0">
                <a:hlinkClick r:id="rId2"/>
              </a:rPr>
              <a:t>://</a:t>
            </a:r>
            <a:r>
              <a:rPr lang="es-ES" sz="1800" dirty="0" smtClean="0">
                <a:hlinkClick r:id="rId2"/>
              </a:rPr>
              <a:t>3.bp.blogspot.com/JuH47QgwPDg/VODWm1f1jYI/AAAAAAAAtvs/xKvVOnL_Ztg/s1600/UrgMoHjZ2bHU.gif</a:t>
            </a:r>
            <a:endParaRPr lang="es-ES" sz="1800" dirty="0" smtClean="0"/>
          </a:p>
          <a:p>
            <a:r>
              <a:rPr lang="es-ES" sz="1800" dirty="0">
                <a:hlinkClick r:id="rId3"/>
              </a:rPr>
              <a:t>https://</a:t>
            </a:r>
            <a:r>
              <a:rPr lang="es-ES" sz="1800" dirty="0" smtClean="0">
                <a:hlinkClick r:id="rId3"/>
              </a:rPr>
              <a:t>encryptedtbn3.gstatic.com/images?q=tbn:ANd9GcSYJyN2HvCN4ziwl6BA-wCltMvPcyukcPiHdHMDHg7A0hNp0bha</a:t>
            </a:r>
            <a:endParaRPr lang="es-ES" sz="1800" dirty="0" smtClean="0"/>
          </a:p>
          <a:p>
            <a:r>
              <a:rPr lang="es-ES" sz="1800" dirty="0">
                <a:hlinkClick r:id="rId4"/>
              </a:rPr>
              <a:t>https://</a:t>
            </a:r>
            <a:r>
              <a:rPr lang="es-ES" sz="1800" dirty="0" smtClean="0">
                <a:hlinkClick r:id="rId4"/>
              </a:rPr>
              <a:t>saberesperar.files.wordpress.com/2010/04/tristeza-se.jpg</a:t>
            </a:r>
            <a:endParaRPr lang="es-ES" sz="1800" dirty="0" smtClean="0"/>
          </a:p>
          <a:p>
            <a:pPr lvl="0">
              <a:buClr>
                <a:srgbClr val="E48312"/>
              </a:buClr>
            </a:pPr>
            <a:r>
              <a:rPr lang="es-ES" sz="1800" dirty="0">
                <a:solidFill>
                  <a:srgbClr val="000000">
                    <a:lumMod val="75000"/>
                    <a:lumOff val="25000"/>
                  </a:srgbClr>
                </a:solidFill>
                <a:hlinkClick r:id="rId5"/>
              </a:rPr>
              <a:t>https://</a:t>
            </a:r>
            <a:r>
              <a:rPr lang="es-ES" sz="1800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5"/>
              </a:rPr>
              <a:t>emocionesysentimientos.files.wordpress.com/2008/10/quien-soy-yo.jpg</a:t>
            </a:r>
            <a:endParaRPr lang="es-ES" sz="18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E48312"/>
              </a:buClr>
            </a:pPr>
            <a:r>
              <a:rPr lang="es-ES" dirty="0">
                <a:solidFill>
                  <a:srgbClr val="000000">
                    <a:lumMod val="75000"/>
                    <a:lumOff val="25000"/>
                  </a:srgbClr>
                </a:solidFill>
                <a:hlinkClick r:id="rId6"/>
              </a:rPr>
              <a:t>http://previews.123rf.com/images/tigatelu/tigatelu1307/tigatelu130700117/20754004-Libro-de-lectura-de-ni-o-de-dibujos-animados-Foto-de-archivo.jpg</a:t>
            </a:r>
            <a:endParaRPr lang="es-ES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E48312"/>
              </a:buClr>
            </a:pPr>
            <a:r>
              <a:rPr lang="es-ES" dirty="0">
                <a:solidFill>
                  <a:srgbClr val="000000">
                    <a:lumMod val="75000"/>
                    <a:lumOff val="25000"/>
                  </a:srgbClr>
                </a:solidFill>
                <a:hlinkClick r:id="rId7"/>
              </a:rPr>
              <a:t>https://superacionpersonalyexito1.files.wordpress.com/2012/11/el-poder-del-decreto-mental2.jpg</a:t>
            </a:r>
            <a:endParaRPr lang="es-ES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E48312"/>
              </a:buClr>
            </a:pPr>
            <a:endParaRPr lang="es-ES" sz="18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E48312"/>
              </a:buClr>
            </a:pPr>
            <a:endParaRPr lang="es-ES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endParaRPr lang="es-ES" sz="2400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4698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0070C0"/>
                </a:solidFill>
                <a:cs typeface="Arial" pitchFamily="34" charset="0"/>
              </a:rPr>
              <a:t>REFERENCIA DE IMÁGENES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E48312"/>
              </a:buClr>
              <a:buNone/>
            </a:pPr>
            <a:r>
              <a:rPr lang="es-ES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2"/>
              </a:rPr>
              <a:t>https</a:t>
            </a:r>
            <a:r>
              <a:rPr lang="es-ES" dirty="0">
                <a:solidFill>
                  <a:srgbClr val="000000">
                    <a:lumMod val="75000"/>
                    <a:lumOff val="25000"/>
                  </a:srgbClr>
                </a:solidFill>
                <a:hlinkClick r:id="rId2"/>
              </a:rPr>
              <a:t>://</a:t>
            </a:r>
            <a:r>
              <a:rPr lang="es-ES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2"/>
              </a:rPr>
              <a:t>smedak0.pinimg.com/736x/8a/96/60/8a966000b32d36527a5ca1cbc6379c2a.jpg</a:t>
            </a:r>
            <a:endParaRPr lang="es-ES" dirty="0" smtClean="0">
              <a:solidFill>
                <a:srgbClr val="000000">
                  <a:lumMod val="75000"/>
                  <a:lumOff val="25000"/>
                </a:srgbClr>
              </a:solidFill>
              <a:hlinkClick r:id="rId2"/>
            </a:endParaRPr>
          </a:p>
          <a:p>
            <a:pPr lvl="0">
              <a:spcBef>
                <a:spcPts val="0"/>
              </a:spcBef>
              <a:buClr>
                <a:srgbClr val="E48312"/>
              </a:buClr>
            </a:pPr>
            <a:r>
              <a:rPr lang="es-ES" dirty="0">
                <a:solidFill>
                  <a:srgbClr val="000000">
                    <a:lumMod val="75000"/>
                    <a:lumOff val="25000"/>
                  </a:srgbClr>
                </a:solidFill>
                <a:hlinkClick r:id="rId3"/>
              </a:rPr>
              <a:t>https://</a:t>
            </a:r>
            <a:r>
              <a:rPr lang="es-ES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3"/>
              </a:rPr>
              <a:t>emocionesysentimientos.files.wordpress.com/2008/10/quien-soy-yo.jpg</a:t>
            </a:r>
            <a:endParaRPr lang="es-ES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spcBef>
                <a:spcPts val="0"/>
              </a:spcBef>
              <a:buClr>
                <a:srgbClr val="E48312"/>
              </a:buClr>
              <a:buNone/>
            </a:pPr>
            <a:r>
              <a:rPr lang="es-ES" dirty="0">
                <a:solidFill>
                  <a:srgbClr val="000000">
                    <a:lumMod val="75000"/>
                    <a:lumOff val="25000"/>
                  </a:srgbClr>
                </a:solidFill>
                <a:hlinkClick r:id="rId2"/>
              </a:rPr>
              <a:t>https://</a:t>
            </a:r>
            <a:r>
              <a:rPr lang="es-ES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2"/>
              </a:rPr>
              <a:t>i.ytimg.com/vi/TEwGP7HNqw4/hqdefault.jpg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MX" u="sng" dirty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http://</a:t>
            </a:r>
            <a:r>
              <a:rPr lang="es-MX" u="sng" dirty="0" smtClean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3.bp.blogspot.com/iVNGKK2qF8M/VOIUVIPigHI/AAAAAAAAKiY/FU5fhEx6pDo/s1600/miedo-al-fracaso.jpg</a:t>
            </a:r>
            <a:endParaRPr lang="es-MX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1800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2"/>
              </a:rPr>
              <a:t>1https://isamastro.wordpress.com/2012/09/25/no-juzgues-empatiza/</a:t>
            </a:r>
            <a:endParaRPr lang="es-ES" sz="18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spcBef>
                <a:spcPts val="0"/>
              </a:spcBef>
              <a:buClr>
                <a:srgbClr val="E48312"/>
              </a:buClr>
              <a:buNone/>
            </a:pPr>
            <a:r>
              <a:rPr lang="es-ES" sz="1800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5"/>
              </a:rPr>
              <a:t>http://conceptodefinicion.de/generosidad/</a:t>
            </a:r>
            <a:endParaRPr lang="es-ES" sz="18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spcBef>
                <a:spcPts val="0"/>
              </a:spcBef>
              <a:buClr>
                <a:srgbClr val="E48312"/>
              </a:buClr>
              <a:buNone/>
            </a:pPr>
            <a:r>
              <a:rPr lang="es-ES" sz="1800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6"/>
              </a:rPr>
              <a:t>http://lasmemoriasdecharles.blogspot.mx/2013/09/regla-3-despertar-en-los-demas-un-deseo.html</a:t>
            </a:r>
            <a:endParaRPr lang="es-ES" sz="18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spcBef>
                <a:spcPts val="0"/>
              </a:spcBef>
              <a:buClr>
                <a:srgbClr val="E48312"/>
              </a:buClr>
              <a:buNone/>
            </a:pPr>
            <a:r>
              <a:rPr lang="es-ES" sz="1800" dirty="0">
                <a:solidFill>
                  <a:srgbClr val="000000">
                    <a:lumMod val="75000"/>
                    <a:lumOff val="25000"/>
                  </a:srgbClr>
                </a:solidFill>
                <a:hlinkClick r:id="rId7"/>
              </a:rPr>
              <a:t>http://es.paperblog.com/para-ser-interesante-interesate-por-los-demas-1480376</a:t>
            </a:r>
            <a:endParaRPr lang="es-ES" sz="18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endParaRPr lang="es-ES" sz="18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endParaRPr lang="es-ES" dirty="0">
              <a:solidFill>
                <a:srgbClr val="000000">
                  <a:lumMod val="75000"/>
                  <a:lumOff val="25000"/>
                </a:srgbClr>
              </a:solidFill>
              <a:hlinkClick r:id="rId2"/>
            </a:endParaRPr>
          </a:p>
          <a:p>
            <a:pPr lvl="0">
              <a:buClr>
                <a:srgbClr val="E48312"/>
              </a:buClr>
            </a:pPr>
            <a:endParaRPr lang="es-ES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endParaRPr lang="es-ES" sz="2800" dirty="0">
              <a:solidFill>
                <a:srgbClr val="000000">
                  <a:lumMod val="75000"/>
                  <a:lumOff val="25000"/>
                </a:srgbClr>
              </a:solidFill>
              <a:hlinkClick r:id="rId2"/>
            </a:endParaRPr>
          </a:p>
          <a:p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24971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TEMAS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600" dirty="0"/>
              <a:t>3.1 ¿Qué hago yo por fomentar una sana convivencia escolar</a:t>
            </a:r>
            <a:r>
              <a:rPr lang="es-MX" sz="3600" dirty="0" smtClean="0"/>
              <a:t>?</a:t>
            </a:r>
          </a:p>
          <a:p>
            <a:endParaRPr lang="es-MX" sz="3600" dirty="0"/>
          </a:p>
          <a:p>
            <a:r>
              <a:rPr lang="es-MX" sz="3600" dirty="0" smtClean="0"/>
              <a:t> </a:t>
            </a:r>
            <a:r>
              <a:rPr lang="es-MX" sz="3600" dirty="0"/>
              <a:t>3.2 Hacia una convivencia escolar sana y pacífica. </a:t>
            </a:r>
            <a:endParaRPr lang="es-ES" sz="3600" dirty="0"/>
          </a:p>
        </p:txBody>
      </p:sp>
      <p:pic>
        <p:nvPicPr>
          <p:cNvPr id="3074" name="Picture 2" descr="Resultado de imagen para superac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14" y="-2684820"/>
            <a:ext cx="2201259" cy="128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01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0070C0"/>
                </a:solidFill>
                <a:cs typeface="Arial" pitchFamily="34" charset="0"/>
              </a:rPr>
              <a:t>REFERENCIA DE IMÁGENES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0051" y="1887298"/>
            <a:ext cx="10058400" cy="4023360"/>
          </a:xfrm>
        </p:spPr>
        <p:txBody>
          <a:bodyPr>
            <a:normAutofit lnSpcReduction="10000"/>
          </a:bodyPr>
          <a:lstStyle/>
          <a:p>
            <a:pPr marL="0" lvl="0" indent="0">
              <a:buClr>
                <a:srgbClr val="E48312"/>
              </a:buClr>
              <a:buNone/>
            </a:pPr>
            <a:r>
              <a:rPr lang="es-ES" sz="1800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2"/>
              </a:rPr>
              <a:t>http</a:t>
            </a:r>
            <a:r>
              <a:rPr lang="es-ES" sz="1800" dirty="0">
                <a:solidFill>
                  <a:srgbClr val="000000">
                    <a:lumMod val="75000"/>
                    <a:lumOff val="25000"/>
                  </a:srgbClr>
                </a:solidFill>
                <a:hlinkClick r:id="rId2"/>
              </a:rPr>
              <a:t>://es.paperblog.com/para-ser-interesante-interesate-por-los-demas-1480376</a:t>
            </a:r>
            <a:r>
              <a:rPr lang="es-ES" sz="1800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2"/>
              </a:rPr>
              <a:t>/</a:t>
            </a:r>
            <a:endParaRPr lang="es-ES" sz="18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r>
              <a:rPr lang="es-ES" sz="1800" dirty="0">
                <a:solidFill>
                  <a:srgbClr val="000000">
                    <a:lumMod val="75000"/>
                    <a:lumOff val="25000"/>
                  </a:srgbClr>
                </a:solidFill>
                <a:hlinkClick r:id="rId3"/>
              </a:rPr>
              <a:t>1https://isamastro.wordpress.com/2012/09/25/no-juzgues-empatiza/</a:t>
            </a:r>
            <a:endParaRPr lang="es-ES" sz="18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r>
              <a:rPr lang="es-ES" sz="1800" dirty="0">
                <a:solidFill>
                  <a:srgbClr val="000000">
                    <a:lumMod val="75000"/>
                    <a:lumOff val="25000"/>
                  </a:srgbClr>
                </a:solidFill>
                <a:hlinkClick r:id="rId4"/>
              </a:rPr>
              <a:t>http://conceptodefinicion.de/generosidad/http://</a:t>
            </a:r>
            <a:r>
              <a:rPr lang="es-ES" sz="1800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4"/>
              </a:rPr>
              <a:t>3.bp.blogspot.com/BUhcjrc8EhY/VR2FfupG3I/AAAAAAAAMpc/tqum0djiu1o/s1600/como%2Bcumplir%2Blas%2Bmetas%2By%2Bsue%C3%B1os%2B2.jpg</a:t>
            </a:r>
            <a:endParaRPr lang="es-ES" sz="18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r>
              <a:rPr lang="es-ES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3"/>
              </a:rPr>
              <a:t>http</a:t>
            </a:r>
            <a:r>
              <a:rPr lang="es-ES" dirty="0">
                <a:solidFill>
                  <a:srgbClr val="000000">
                    <a:lumMod val="75000"/>
                    <a:lumOff val="25000"/>
                  </a:srgbClr>
                </a:solidFill>
                <a:hlinkClick r:id="rId3"/>
              </a:rPr>
              <a:t>://expertoencoaching.files.wordpress.com/2013/06/frases-para-lograr-metas.jpg</a:t>
            </a:r>
          </a:p>
          <a:p>
            <a:pPr marL="0" lvl="0" indent="0">
              <a:buClr>
                <a:srgbClr val="E48312"/>
              </a:buClr>
              <a:buNone/>
            </a:pPr>
            <a:r>
              <a:rPr lang="es-ES" dirty="0">
                <a:solidFill>
                  <a:srgbClr val="000000">
                    <a:lumMod val="75000"/>
                    <a:lumOff val="25000"/>
                  </a:srgbClr>
                </a:solidFill>
                <a:hlinkClick r:id="rId3"/>
              </a:rPr>
              <a:t>https://s-media-cache-ak0.pinimg.com/564x/45/01/32/45013201ec6ffc9b5fdbddcebaa7e50d.jpg</a:t>
            </a:r>
          </a:p>
          <a:p>
            <a:pPr marL="0" lvl="0" indent="0">
              <a:buClr>
                <a:srgbClr val="E48312"/>
              </a:buClr>
              <a:buNone/>
            </a:pPr>
            <a:r>
              <a:rPr lang="es-ES" dirty="0">
                <a:solidFill>
                  <a:srgbClr val="000000">
                    <a:lumMod val="75000"/>
                    <a:lumOff val="25000"/>
                  </a:srgbClr>
                </a:solidFill>
                <a:hlinkClick r:id="rId5"/>
              </a:rPr>
              <a:t>http://www.elmercurio.com/blogs/2013/05/04/11451/Altruismo.aspx</a:t>
            </a:r>
            <a:endParaRPr lang="es-ES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r>
              <a:rPr lang="es-ES" dirty="0">
                <a:solidFill>
                  <a:srgbClr val="000000">
                    <a:lumMod val="75000"/>
                    <a:lumOff val="25000"/>
                  </a:srgbClr>
                </a:solidFill>
                <a:hlinkClick r:id="rId6"/>
              </a:rPr>
              <a:t>http://</a:t>
            </a:r>
            <a:r>
              <a:rPr lang="es-ES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6"/>
              </a:rPr>
              <a:t>es.slideshare.net/MirnaCeciliaGonzlez/presentacin-de-escucha-julio-2014</a:t>
            </a:r>
            <a:endParaRPr lang="es-ES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r>
              <a:rPr lang="es-ES" dirty="0">
                <a:solidFill>
                  <a:srgbClr val="000000">
                    <a:lumMod val="75000"/>
                    <a:lumOff val="25000"/>
                  </a:srgbClr>
                </a:solidFill>
                <a:hlinkClick r:id="rId7"/>
              </a:rPr>
              <a:t>https://es.pinterest.com/pin/562246334709415503/</a:t>
            </a:r>
            <a:endParaRPr lang="es-ES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r>
              <a:rPr lang="es-ES" dirty="0">
                <a:solidFill>
                  <a:srgbClr val="000000">
                    <a:lumMod val="75000"/>
                    <a:lumOff val="25000"/>
                  </a:srgbClr>
                </a:solidFill>
                <a:hlinkClick r:id="rId8"/>
              </a:rPr>
              <a:t>http://comohacerpara.com/evitar-peleas-con-un-socio_10327t.html</a:t>
            </a:r>
            <a:endParaRPr lang="es-ES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endParaRPr lang="es-ES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endParaRPr lang="es-ES" sz="26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endParaRPr lang="es-ES" sz="24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  <a:p>
            <a:endParaRPr lang="es-ES" dirty="0" smtClean="0">
              <a:hlinkClick r:id="rId3"/>
            </a:endParaRPr>
          </a:p>
          <a:p>
            <a:endParaRPr lang="es-ES" dirty="0">
              <a:hlinkClick r:id="rId3"/>
            </a:endParaRP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235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0070C0"/>
                </a:solidFill>
                <a:cs typeface="Arial" pitchFamily="34" charset="0"/>
              </a:rPr>
              <a:t>REFERENCIA DE IMÁGENES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>
                <a:hlinkClick r:id="rId2"/>
              </a:rPr>
              <a:t>http</a:t>
            </a:r>
            <a:r>
              <a:rPr lang="es-ES" dirty="0">
                <a:hlinkClick r:id="rId2"/>
              </a:rPr>
              <a:t>://comohacerpara.com/evitar-peleas-con-un-socio_10327t.html</a:t>
            </a:r>
            <a:endParaRPr lang="es-ES" dirty="0"/>
          </a:p>
          <a:p>
            <a:pPr marL="0" lvl="0" indent="0">
              <a:buClr>
                <a:srgbClr val="E48312"/>
              </a:buClr>
              <a:buNone/>
            </a:pPr>
            <a:r>
              <a:rPr lang="es-ES" dirty="0">
                <a:solidFill>
                  <a:srgbClr val="000000">
                    <a:lumMod val="75000"/>
                    <a:lumOff val="25000"/>
                  </a:srgbClr>
                </a:solidFill>
                <a:hlinkClick r:id="rId3"/>
              </a:rPr>
              <a:t>https://</a:t>
            </a:r>
            <a:r>
              <a:rPr lang="es-ES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3"/>
              </a:rPr>
              <a:t>www.google.com.mx/search?q=respetar+las+opiniones+delos+demas&amp;espv=2&amp;biw=1821&amp;bih=882&amp;source=lnms&amp;tbm=isch&amp;sa=X&amp;ved=0ahUKEwi_torOhaTPAhUL92MKHTeuDTUQ_AUIBigB&amp;dpr=0.75#tbm=isch&amp;q=respetar+las+opiniones+ajenas&amp;imgrc=fwUTQBFd8GuMcM%3A</a:t>
            </a:r>
            <a:endParaRPr lang="es-ES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r>
              <a:rPr lang="es-ES" dirty="0">
                <a:solidFill>
                  <a:srgbClr val="000000">
                    <a:lumMod val="75000"/>
                    <a:lumOff val="25000"/>
                  </a:srgbClr>
                </a:solidFill>
                <a:hlinkClick r:id="rId4"/>
              </a:rPr>
              <a:t>http://</a:t>
            </a:r>
            <a:r>
              <a:rPr lang="es-ES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4"/>
              </a:rPr>
              <a:t>www.elmercurio.com/blogs/2013/05/04/11451/Altruismo.aspx</a:t>
            </a:r>
            <a:endParaRPr lang="es-ES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r>
              <a:rPr lang="es-ES" dirty="0">
                <a:solidFill>
                  <a:srgbClr val="000000">
                    <a:lumMod val="75000"/>
                    <a:lumOff val="25000"/>
                  </a:srgbClr>
                </a:solidFill>
                <a:hlinkClick r:id="rId3"/>
              </a:rPr>
              <a:t>https://www.google.com.mx/search?q=respetar+las+opiniones+delos+demas&amp;espv=2&amp;biw=1821&amp;bih=882&amp;source=lnms&amp;tbm=isch&amp;sa=X&amp;ved=0ahUKEwi_torOhaTPAhUL92MKHTeuDTUQ_AUIBigB&amp;dpr=0.75#tbm=isch&amp;q=respetar+las+opiniones+ajenas&amp;imgrc=fwUTQBFd8GuMcM%3A</a:t>
            </a:r>
            <a:endParaRPr lang="es-ES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E48312"/>
              </a:buClr>
            </a:pPr>
            <a:r>
              <a:rPr lang="es-ES" dirty="0">
                <a:solidFill>
                  <a:srgbClr val="000000">
                    <a:lumMod val="75000"/>
                    <a:lumOff val="25000"/>
                  </a:srgbClr>
                </a:solidFill>
                <a:hlinkClick r:id="rId5"/>
              </a:rPr>
              <a:t>https://</a:t>
            </a:r>
            <a:r>
              <a:rPr lang="es-ES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5"/>
              </a:rPr>
              <a:t>encryptedtbn3.gstatic.com/images?q=tbn:ANd9GcTDGRaWwROd_C3PCdyDf-Bp73kHqsLq08j63D1_ryzE5owwGA-3</a:t>
            </a:r>
            <a:endParaRPr lang="es-ES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E48312"/>
              </a:buClr>
            </a:pPr>
            <a:endParaRPr lang="es-ES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endParaRPr lang="es-ES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endParaRPr lang="es-ES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8353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0070C0"/>
                </a:solidFill>
                <a:cs typeface="Arial" pitchFamily="34" charset="0"/>
              </a:rPr>
              <a:t>REFERENCIA DE IMÁGENES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6747" y="1917923"/>
            <a:ext cx="10060806" cy="4049740"/>
          </a:xfrm>
        </p:spPr>
        <p:txBody>
          <a:bodyPr>
            <a:normAutofit fontScale="25000" lnSpcReduction="20000"/>
          </a:bodyPr>
          <a:lstStyle/>
          <a:p>
            <a:r>
              <a:rPr lang="es-ES" sz="7200" dirty="0" smtClean="0">
                <a:hlinkClick r:id="rId2"/>
              </a:rPr>
              <a:t>https</a:t>
            </a:r>
            <a:r>
              <a:rPr lang="es-ES" sz="7200" dirty="0">
                <a:hlinkClick r:id="rId2"/>
              </a:rPr>
              <a:t>://</a:t>
            </a:r>
            <a:r>
              <a:rPr lang="es-ES" sz="7200" dirty="0" smtClean="0">
                <a:hlinkClick r:id="rId2"/>
              </a:rPr>
              <a:t>encryptedtbn3.gstatic.com/images?q=tbn:ANd9GcRB8v6e5qaYCInkR3dr9r4tCcFjZaUukw6EhrNTUbcQLv-sEgK-DQ</a:t>
            </a:r>
            <a:endParaRPr lang="es-ES" sz="7200" dirty="0" smtClean="0"/>
          </a:p>
          <a:p>
            <a:r>
              <a:rPr lang="es-ES" sz="7200" dirty="0">
                <a:hlinkClick r:id="rId3"/>
              </a:rPr>
              <a:t>https://</a:t>
            </a:r>
            <a:r>
              <a:rPr lang="es-ES" sz="7200" dirty="0" smtClean="0">
                <a:hlinkClick r:id="rId3"/>
              </a:rPr>
              <a:t>encryptedtbn3.gstatic.com/images?q=tbn:ANd9GcSrnanIzrmHYlKC_4_E7Z21Kn2xYhcyHXkwFgjJmVsSz6l0f1Ntlg</a:t>
            </a:r>
            <a:endParaRPr lang="es-ES" sz="7200" dirty="0" smtClean="0"/>
          </a:p>
          <a:p>
            <a:pPr marL="0" lvl="0" indent="0">
              <a:buClr>
                <a:srgbClr val="E48312"/>
              </a:buClr>
              <a:buNone/>
            </a:pPr>
            <a:r>
              <a:rPr lang="es-ES" sz="7200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2"/>
              </a:rPr>
              <a:t>https</a:t>
            </a:r>
            <a:r>
              <a:rPr lang="es-ES" sz="7200" dirty="0">
                <a:solidFill>
                  <a:srgbClr val="000000">
                    <a:lumMod val="75000"/>
                    <a:lumOff val="25000"/>
                  </a:srgbClr>
                </a:solidFill>
                <a:hlinkClick r:id="rId2"/>
              </a:rPr>
              <a:t>://encryptedtbn3.gstatic.com/images?q=tbn:ANd9GcRB8v6e5qaYCInkR3dr9r4tCcFjZaUukw6EhrNTUbcQLv-sEgK-DQ</a:t>
            </a:r>
            <a:endParaRPr lang="es-ES" sz="7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E48312"/>
              </a:buClr>
            </a:pPr>
            <a:r>
              <a:rPr lang="es-ES" sz="7200" dirty="0">
                <a:solidFill>
                  <a:srgbClr val="000000">
                    <a:lumMod val="75000"/>
                    <a:lumOff val="25000"/>
                  </a:srgbClr>
                </a:solidFill>
                <a:hlinkClick r:id="rId3"/>
              </a:rPr>
              <a:t>https://encryptedtbn3.gstatic.com/images?q=tbn:ANd9GcSrnanIzrmHYlKC_4_E7Z21Kn2xYhcyHXkwFgjJmVsSz6l0f1Ntlg</a:t>
            </a:r>
            <a:endParaRPr lang="es-ES" sz="7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r>
              <a:rPr lang="es-MX" sz="7200" dirty="0">
                <a:solidFill>
                  <a:srgbClr val="000000">
                    <a:lumMod val="75000"/>
                    <a:lumOff val="25000"/>
                  </a:srgbClr>
                </a:solidFill>
                <a:hlinkClick r:id="rId4"/>
              </a:rPr>
              <a:t>https://</a:t>
            </a:r>
            <a:r>
              <a:rPr lang="es-MX" sz="7200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4"/>
              </a:rPr>
              <a:t>tse1.mm.bing.net/th?id=OIP.M61d6b974ce4e0ba9c98f2ebf199879dco0&amp;pid=15.1&amp;P=0&amp;w=235&amp;h=161</a:t>
            </a:r>
          </a:p>
          <a:p>
            <a:pPr lvl="0">
              <a:buClr>
                <a:srgbClr val="E48312"/>
              </a:buClr>
            </a:pPr>
            <a:r>
              <a:rPr lang="es-ES" sz="7200" dirty="0">
                <a:solidFill>
                  <a:srgbClr val="000000">
                    <a:lumMod val="75000"/>
                    <a:lumOff val="25000"/>
                  </a:srgbClr>
                </a:solidFill>
                <a:hlinkClick r:id="rId2"/>
              </a:rPr>
              <a:t>https://encryptedtbn3.gstatic.com/images?q=tbn:ANd9GcRB8v6e5qaYCInkR3dr9r4tCcFjZaUukw6EhrNTUbcQLv-sEgK-DQ</a:t>
            </a:r>
            <a:endParaRPr lang="es-ES" sz="7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E48312"/>
              </a:buClr>
            </a:pPr>
            <a:r>
              <a:rPr lang="es-ES" sz="7200" dirty="0">
                <a:solidFill>
                  <a:srgbClr val="000000">
                    <a:lumMod val="75000"/>
                    <a:lumOff val="25000"/>
                  </a:srgbClr>
                </a:solidFill>
                <a:hlinkClick r:id="rId3"/>
              </a:rPr>
              <a:t>https://</a:t>
            </a:r>
            <a:r>
              <a:rPr lang="es-ES" sz="7200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3"/>
              </a:rPr>
              <a:t>encryptedtbn3.gstatic.com/images?q=tbn:ANd9GcSrnanIzrmHYlKC_4_E7Z21Kn2xYhcyHXkwFgjJmVsSz6l0f1Ntlg</a:t>
            </a:r>
            <a:endParaRPr lang="es-ES" sz="72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E48312"/>
              </a:buClr>
            </a:pPr>
            <a:endParaRPr lang="es-ES" sz="7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endParaRPr lang="es-MX" sz="6400" dirty="0">
              <a:solidFill>
                <a:srgbClr val="000000">
                  <a:lumMod val="75000"/>
                  <a:lumOff val="25000"/>
                </a:srgbClr>
              </a:solidFill>
              <a:hlinkClick r:id="rId4"/>
            </a:endParaRPr>
          </a:p>
          <a:p>
            <a:endParaRPr lang="es-ES" sz="2600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5380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0070C0"/>
                </a:solidFill>
                <a:cs typeface="Arial" pitchFamily="34" charset="0"/>
              </a:rPr>
              <a:t>REFERENCIA DE IMÁGENES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1186" y="1845734"/>
            <a:ext cx="10058400" cy="4023360"/>
          </a:xfrm>
        </p:spPr>
        <p:txBody>
          <a:bodyPr>
            <a:normAutofit/>
          </a:bodyPr>
          <a:lstStyle/>
          <a:p>
            <a:pPr lvl="0">
              <a:buClr>
                <a:srgbClr val="E48312"/>
              </a:buClr>
            </a:pPr>
            <a:r>
              <a:rPr lang="es-MX" sz="1800" dirty="0">
                <a:solidFill>
                  <a:srgbClr val="000000">
                    <a:lumMod val="75000"/>
                    <a:lumOff val="25000"/>
                  </a:srgbClr>
                </a:solidFill>
                <a:hlinkClick r:id="rId2"/>
              </a:rPr>
              <a:t>https://tse3.mm.bing.net/th?id=OIP.M3e8f1a42aa5e6d7ffe4c982223bdb4a4o0&amp;pid=15.1&amp;P=0&amp;w=237&amp;h=166</a:t>
            </a:r>
            <a:endParaRPr lang="es-MX" sz="18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r>
              <a:rPr lang="es-MX" sz="1800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3"/>
              </a:rPr>
              <a:t>https</a:t>
            </a:r>
            <a:r>
              <a:rPr lang="es-MX" sz="1800" dirty="0">
                <a:solidFill>
                  <a:srgbClr val="000000">
                    <a:lumMod val="75000"/>
                    <a:lumOff val="25000"/>
                  </a:srgbClr>
                </a:solidFill>
                <a:hlinkClick r:id="rId3"/>
              </a:rPr>
              <a:t>://tse4.mm.bing.net/th?id=OIP.M9f89a34858781e35a547fdbab5c2e999o0&amp;pid=15.1&amp;P=0&amp;w=230&amp;h=174</a:t>
            </a:r>
            <a:endParaRPr lang="es-MX" sz="18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r>
              <a:rPr lang="es-MX" sz="1800" dirty="0">
                <a:solidFill>
                  <a:srgbClr val="000000">
                    <a:lumMod val="75000"/>
                    <a:lumOff val="25000"/>
                  </a:srgbClr>
                </a:solidFill>
                <a:hlinkClick r:id="rId4"/>
              </a:rPr>
              <a:t>http://www.orientacionandujar.es/wp-content/uploads/2015/09/normas-de-convivencia-escolar-carteles10-400x300.jpg</a:t>
            </a:r>
            <a:endParaRPr lang="es-MX" sz="18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r>
              <a:rPr lang="es-MX" sz="1800" dirty="0">
                <a:solidFill>
                  <a:srgbClr val="000000">
                    <a:lumMod val="75000"/>
                    <a:lumOff val="25000"/>
                  </a:srgbClr>
                </a:solidFill>
                <a:hlinkClick r:id="rId2"/>
              </a:rPr>
              <a:t>https://</a:t>
            </a:r>
            <a:r>
              <a:rPr lang="es-MX" sz="1800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2"/>
              </a:rPr>
              <a:t>tse1.mm.bing.net/th?id=OIP.M61d6b974ce4e0ba9c98f2ebf199879dco0&amp;pid=15.1&amp;P=0&amp;w=235&amp;h=161</a:t>
            </a:r>
          </a:p>
          <a:p>
            <a:pPr marL="0" lvl="0" indent="0">
              <a:buClr>
                <a:srgbClr val="E48312"/>
              </a:buClr>
              <a:buNone/>
            </a:pPr>
            <a:r>
              <a:rPr lang="es-MX" sz="1800" dirty="0">
                <a:solidFill>
                  <a:srgbClr val="000000">
                    <a:lumMod val="75000"/>
                    <a:lumOff val="25000"/>
                  </a:srgbClr>
                </a:solidFill>
                <a:hlinkClick r:id="rId5"/>
              </a:rPr>
              <a:t>http://</a:t>
            </a:r>
            <a:r>
              <a:rPr lang="es-MX" sz="1800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5"/>
              </a:rPr>
              <a:t>www.soulshepherding.org/wp-content/uploads/2013/02/love-your-neighbor-500x386.jpg</a:t>
            </a:r>
            <a:endParaRPr lang="es-MX" sz="18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E48312"/>
              </a:buClr>
            </a:pPr>
            <a:r>
              <a:rPr lang="es-MX" sz="1800" dirty="0">
                <a:solidFill>
                  <a:srgbClr val="000000">
                    <a:lumMod val="75000"/>
                    <a:lumOff val="25000"/>
                  </a:srgbClr>
                </a:solidFill>
                <a:hlinkClick r:id="rId6"/>
              </a:rPr>
              <a:t>https://tse3.mm.bing.net/th?id=OIP.M565f0c9b0eaa6ef13d45f3c9f120ba68o0&amp;pid=15.1&amp;P=0&amp;w=338&amp;h=178</a:t>
            </a:r>
            <a:endParaRPr lang="es-MX" sz="18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endParaRPr lang="es-MX" sz="17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endParaRPr lang="es-MX" sz="17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endParaRPr lang="es-MX" sz="1800" dirty="0" smtClean="0">
              <a:solidFill>
                <a:srgbClr val="000000">
                  <a:lumMod val="75000"/>
                  <a:lumOff val="25000"/>
                </a:srgbClr>
              </a:solidFill>
              <a:hlinkClick r:id="rId2"/>
            </a:endParaRPr>
          </a:p>
          <a:p>
            <a:pPr marL="0" lvl="0" indent="0">
              <a:buClr>
                <a:srgbClr val="E48312"/>
              </a:buClr>
              <a:buNone/>
            </a:pPr>
            <a:endParaRPr lang="es-MX" sz="1800" dirty="0" smtClean="0">
              <a:solidFill>
                <a:srgbClr val="000000">
                  <a:lumMod val="75000"/>
                  <a:lumOff val="25000"/>
                </a:srgbClr>
              </a:solidFill>
              <a:hlinkClick r:id="rId2"/>
            </a:endParaRPr>
          </a:p>
          <a:p>
            <a:pPr lvl="0">
              <a:buClr>
                <a:srgbClr val="E48312"/>
              </a:buClr>
            </a:pPr>
            <a:endParaRPr lang="es-MX" sz="18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E48312"/>
              </a:buClr>
            </a:pPr>
            <a:endParaRPr lang="es-MX" sz="18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endParaRPr lang="es-MX" sz="1800" dirty="0">
              <a:solidFill>
                <a:srgbClr val="000000">
                  <a:lumMod val="75000"/>
                  <a:lumOff val="25000"/>
                </a:srgbClr>
              </a:solidFill>
              <a:hlinkClick r:id="rId2"/>
            </a:endParaRPr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90656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0070C0"/>
                </a:solidFill>
                <a:cs typeface="Arial" pitchFamily="34" charset="0"/>
              </a:rPr>
              <a:t>REFERENCIA DE IMÁGENES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88995" y="1785575"/>
            <a:ext cx="10058400" cy="4023360"/>
          </a:xfrm>
        </p:spPr>
        <p:txBody>
          <a:bodyPr>
            <a:normAutofit/>
          </a:bodyPr>
          <a:lstStyle/>
          <a:p>
            <a:pPr marL="0" lvl="0" indent="0">
              <a:buClr>
                <a:srgbClr val="E48312"/>
              </a:buClr>
              <a:buNone/>
            </a:pPr>
            <a:endParaRPr lang="es-MX" sz="18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r>
              <a:rPr lang="es-MX" sz="1800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2"/>
              </a:rPr>
              <a:t>http</a:t>
            </a:r>
            <a:r>
              <a:rPr lang="es-MX" sz="1800" dirty="0">
                <a:solidFill>
                  <a:srgbClr val="000000">
                    <a:lumMod val="75000"/>
                    <a:lumOff val="25000"/>
                  </a:srgbClr>
                </a:solidFill>
                <a:hlinkClick r:id="rId2"/>
              </a:rPr>
              <a:t>://reflexionesdiarias.files.wordpress.com/2011/06/honestidad.jpg</a:t>
            </a:r>
            <a:endParaRPr lang="es-MX" sz="18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E48312"/>
              </a:buClr>
            </a:pPr>
            <a:r>
              <a:rPr lang="es-MX" sz="1800" dirty="0">
                <a:solidFill>
                  <a:srgbClr val="000000">
                    <a:lumMod val="75000"/>
                    <a:lumOff val="25000"/>
                  </a:srgbClr>
                </a:solidFill>
                <a:hlinkClick r:id="rId3"/>
              </a:rPr>
              <a:t>http://www.cecodap.org.ve/images/publicaciones/7.jpg</a:t>
            </a:r>
            <a:endParaRPr lang="es-MX" sz="18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E48312"/>
              </a:buClr>
            </a:pPr>
            <a:r>
              <a:rPr lang="es-MX" sz="1800" dirty="0">
                <a:solidFill>
                  <a:srgbClr val="000000">
                    <a:lumMod val="75000"/>
                    <a:lumOff val="25000"/>
                  </a:srgbClr>
                </a:solidFill>
                <a:hlinkClick r:id="rId4"/>
              </a:rPr>
              <a:t>https://tse1.mm.bing.net/th?id=OIP.M27cc983f16924b869c601f27cb6e755bo0&amp;pid=15.1&amp;P=0&amp;w=218&amp;h=164</a:t>
            </a:r>
            <a:endParaRPr lang="es-MX" sz="18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E48312"/>
              </a:buClr>
            </a:pPr>
            <a:r>
              <a:rPr lang="es-ES" sz="1800" dirty="0">
                <a:solidFill>
                  <a:srgbClr val="000000">
                    <a:lumMod val="75000"/>
                    <a:lumOff val="25000"/>
                  </a:srgbClr>
                </a:solidFill>
                <a:hlinkClick r:id="rId5"/>
              </a:rPr>
              <a:t>https://</a:t>
            </a:r>
            <a:r>
              <a:rPr lang="es-ES" sz="1800" dirty="0" smtClean="0">
                <a:solidFill>
                  <a:srgbClr val="000000">
                    <a:lumMod val="75000"/>
                    <a:lumOff val="25000"/>
                  </a:srgbClr>
                </a:solidFill>
                <a:hlinkClick r:id="rId5"/>
              </a:rPr>
              <a:t>i.ytimg.com/vi/9vu8TUuC7hQ/hqdefault.jpg</a:t>
            </a:r>
            <a:endParaRPr lang="es-ES" sz="1800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r>
              <a:rPr lang="es-MX" sz="1800" dirty="0">
                <a:solidFill>
                  <a:srgbClr val="000000">
                    <a:lumMod val="75000"/>
                    <a:lumOff val="25000"/>
                  </a:srgbClr>
                </a:solidFill>
                <a:hlinkClick r:id="rId6"/>
              </a:rPr>
              <a:t>https://tse1.mm.bing.net/th?id=OIP.M61d6b974ce4e0ba9c98f2ebf199879dco0&amp;pid=15.1&amp;P=0&amp;w=235&amp;h=161</a:t>
            </a:r>
          </a:p>
          <a:p>
            <a:pPr marL="0" lvl="0" indent="0">
              <a:buClr>
                <a:srgbClr val="E48312"/>
              </a:buClr>
              <a:buNone/>
            </a:pPr>
            <a:r>
              <a:rPr lang="es-MX" sz="1800" dirty="0">
                <a:solidFill>
                  <a:srgbClr val="000000">
                    <a:lumMod val="75000"/>
                    <a:lumOff val="25000"/>
                  </a:srgbClr>
                </a:solidFill>
                <a:hlinkClick r:id="rId7"/>
              </a:rPr>
              <a:t>http://www.orientacionandujar.es/wp-content/uploads/2015/09/normas-de-convivencia-escolar-carteles10-400x300.jpg</a:t>
            </a:r>
            <a:endParaRPr lang="es-MX" sz="18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E48312"/>
              </a:buClr>
            </a:pPr>
            <a:endParaRPr lang="es-ES" sz="18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E48312"/>
              </a:buClr>
            </a:pPr>
            <a:endParaRPr lang="es-MX" sz="18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lvl="0" indent="0">
              <a:buClr>
                <a:srgbClr val="E48312"/>
              </a:buClr>
              <a:buNone/>
            </a:pPr>
            <a:endParaRPr lang="es-MX" sz="2800" dirty="0">
              <a:solidFill>
                <a:srgbClr val="000000">
                  <a:lumMod val="75000"/>
                  <a:lumOff val="25000"/>
                </a:srgbClr>
              </a:solidFill>
              <a:hlinkClick r:id="rId6"/>
            </a:endParaRPr>
          </a:p>
          <a:p>
            <a:pPr marL="0" indent="0">
              <a:buNone/>
            </a:pPr>
            <a:endParaRPr lang="es-MX" sz="28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8154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ES" b="1" dirty="0" smtClean="0"/>
              <a:t>TEMA 3.1 ¿Qué hago yo para fomentar una sana convivencia escolar?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3600" dirty="0" smtClean="0"/>
              <a:t>Es importante reconocer que la base fundamental para establecer  relaciones interpersonales  sanas, en cualquier ámbito, estriba es estar  primeramente bien con uno mismo, pues como dice la muy reconocida frase:   </a:t>
            </a:r>
            <a:r>
              <a:rPr lang="es-ES" sz="3600" dirty="0" smtClean="0">
                <a:solidFill>
                  <a:srgbClr val="002060"/>
                </a:solidFill>
              </a:rPr>
              <a:t>“</a:t>
            </a:r>
            <a:r>
              <a:rPr lang="es-ES" sz="3600" b="1" dirty="0" smtClean="0">
                <a:solidFill>
                  <a:srgbClr val="002060"/>
                </a:solidFill>
              </a:rPr>
              <a:t>No se  puede dar lo que no se  tiene”.</a:t>
            </a:r>
          </a:p>
          <a:p>
            <a:endParaRPr lang="es-ES" sz="3200" dirty="0" smtClean="0"/>
          </a:p>
          <a:p>
            <a:endParaRPr lang="es-ES" sz="3200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1026" name="Picture 2" descr="Resultado de imagen para no puedes dar lo que no tiene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984" y="4383802"/>
            <a:ext cx="4995974" cy="2474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35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7419" y="375457"/>
            <a:ext cx="10899058" cy="1554668"/>
          </a:xfrm>
        </p:spPr>
        <p:txBody>
          <a:bodyPr>
            <a:noAutofit/>
          </a:bodyPr>
          <a:lstStyle/>
          <a:p>
            <a:pPr algn="just"/>
            <a:r>
              <a:rPr lang="es-ES" b="1" dirty="0" smtClean="0"/>
              <a:t>Reflexiona:  ¿Qué estas haciendo por ti mismo, para convivir sanamente con los demás?.</a:t>
            </a:r>
            <a:endParaRPr lang="es-ES" b="1" dirty="0"/>
          </a:p>
        </p:txBody>
      </p:sp>
      <p:cxnSp>
        <p:nvCxnSpPr>
          <p:cNvPr id="5" name="Conector recto de flecha 4"/>
          <p:cNvCxnSpPr/>
          <p:nvPr/>
        </p:nvCxnSpPr>
        <p:spPr>
          <a:xfrm flipV="1">
            <a:off x="6542469" y="2820473"/>
            <a:ext cx="1738646" cy="6568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>
            <a:endCxn id="25" idx="0"/>
          </p:cNvCxnSpPr>
          <p:nvPr/>
        </p:nvCxnSpPr>
        <p:spPr>
          <a:xfrm>
            <a:off x="5455021" y="4731870"/>
            <a:ext cx="1" cy="3463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54" name="Picture 6" descr="Resultado de imagen para viendote  ante el espejo anima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3883" y="4106952"/>
            <a:ext cx="2286772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Conector recto de flecha 9"/>
          <p:cNvCxnSpPr/>
          <p:nvPr/>
        </p:nvCxnSpPr>
        <p:spPr>
          <a:xfrm flipH="1" flipV="1">
            <a:off x="1803042" y="2820473"/>
            <a:ext cx="1622738" cy="4378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 flipH="1">
            <a:off x="2318197" y="4790941"/>
            <a:ext cx="1306454" cy="7598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56" name="Picture 8" descr="Resultado de imagen para haciendo deporte anima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87" y="1992563"/>
            <a:ext cx="1800225" cy="211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Conector recto de flecha 19"/>
          <p:cNvCxnSpPr/>
          <p:nvPr/>
        </p:nvCxnSpPr>
        <p:spPr>
          <a:xfrm>
            <a:off x="6643321" y="4847174"/>
            <a:ext cx="1536941" cy="4893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5" name="Picture 2" descr="Resultado de imagen para superac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392" y="5078187"/>
            <a:ext cx="2201259" cy="128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Conector recto de flecha 25"/>
          <p:cNvCxnSpPr/>
          <p:nvPr/>
        </p:nvCxnSpPr>
        <p:spPr>
          <a:xfrm flipV="1">
            <a:off x="5137642" y="2254078"/>
            <a:ext cx="0" cy="6800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8" name="Picture 20" descr="Resultado de imagen para deprimido animad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5102" y="1583566"/>
            <a:ext cx="3089901" cy="202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AutoShape 22" descr="Resultado de imagen para joven animado   leyen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" name="AutoShape 24" descr="Resultado de imagen para joven animado   leyen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76" name="Picture 28" descr="Resultado de imagen para joven animado   leyend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76" y="4362156"/>
            <a:ext cx="1555185" cy="143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Resultado de imagen para jovencon signo de interrogaci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33" y="3107238"/>
            <a:ext cx="2548988" cy="167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32" descr="Resultado de imagen para pesimista"/>
          <p:cNvPicPr>
            <a:picLocks noGrp="1" noChangeAspect="1" noChangeArrowheads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049" y="1891159"/>
            <a:ext cx="1489246" cy="1129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Conector recto de flecha 20"/>
          <p:cNvCxnSpPr/>
          <p:nvPr/>
        </p:nvCxnSpPr>
        <p:spPr>
          <a:xfrm>
            <a:off x="5308561" y="2881161"/>
            <a:ext cx="6560" cy="24469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656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159003"/>
            <a:ext cx="10058400" cy="1450757"/>
          </a:xfrm>
        </p:spPr>
        <p:txBody>
          <a:bodyPr/>
          <a:lstStyle/>
          <a:p>
            <a:r>
              <a:rPr lang="es-ES" b="1" dirty="0" smtClean="0"/>
              <a:t>Louis  Hay en su libro “Amar sin condiciones” nos dice que: 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/>
              <a:t>Sentir </a:t>
            </a:r>
            <a:r>
              <a:rPr lang="es-MX" sz="3600" dirty="0"/>
              <a:t>amor por nosotros mismos, </a:t>
            </a:r>
            <a:r>
              <a:rPr lang="es-MX" sz="3600" dirty="0" smtClean="0"/>
              <a:t> </a:t>
            </a:r>
            <a:r>
              <a:rPr lang="es-MX" sz="3600" dirty="0"/>
              <a:t>Significa </a:t>
            </a:r>
            <a:r>
              <a:rPr lang="es-MX" sz="3600" dirty="0" smtClean="0"/>
              <a:t>estar  </a:t>
            </a:r>
            <a:r>
              <a:rPr lang="es-MX" sz="3600" dirty="0"/>
              <a:t>a gusto en nuestra propia compañía </a:t>
            </a:r>
            <a:r>
              <a:rPr lang="es-MX" sz="3600" dirty="0" smtClean="0"/>
              <a:t>y cuidarnos, implica descargarnos  </a:t>
            </a:r>
            <a:r>
              <a:rPr lang="es-MX" sz="3600" dirty="0"/>
              <a:t>del autocastigo, </a:t>
            </a:r>
            <a:r>
              <a:rPr lang="es-MX" sz="3600" dirty="0" smtClean="0"/>
              <a:t>perdonarnos  y dejar </a:t>
            </a:r>
            <a:r>
              <a:rPr lang="es-MX" sz="3600" dirty="0"/>
              <a:t>atrás el pasado</a:t>
            </a:r>
            <a:r>
              <a:rPr lang="es-MX" sz="3600" dirty="0" smtClean="0"/>
              <a:t>, amarnos </a:t>
            </a:r>
            <a:r>
              <a:rPr lang="es-MX" sz="3600" dirty="0"/>
              <a:t>tal como </a:t>
            </a:r>
            <a:r>
              <a:rPr lang="es-MX" sz="3600" dirty="0" smtClean="0"/>
              <a:t>somos mostrarnos </a:t>
            </a:r>
            <a:r>
              <a:rPr lang="es-MX" sz="3600" dirty="0"/>
              <a:t>amables y cariñosos con </a:t>
            </a:r>
            <a:r>
              <a:rPr lang="es-MX" sz="3600" dirty="0" smtClean="0"/>
              <a:t>nosotros mismos. </a:t>
            </a:r>
          </a:p>
          <a:p>
            <a:pPr algn="just"/>
            <a:endParaRPr lang="es-MX" sz="2800" dirty="0"/>
          </a:p>
          <a:p>
            <a:endParaRPr lang="es-MX" dirty="0" smtClean="0"/>
          </a:p>
          <a:p>
            <a:endParaRPr lang="es-ES" dirty="0"/>
          </a:p>
        </p:txBody>
      </p:sp>
      <p:pic>
        <p:nvPicPr>
          <p:cNvPr id="5" name="Picture 2" descr="Resultado de imagen para no puedes dar lo que no tie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699" y="4280034"/>
            <a:ext cx="4258185" cy="2349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80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¿Cómo valorarse a uno mismo?</a:t>
            </a:r>
            <a:endParaRPr lang="es-ES" b="1" dirty="0"/>
          </a:p>
        </p:txBody>
      </p:sp>
      <p:pic>
        <p:nvPicPr>
          <p:cNvPr id="1026" name="Picture 2" descr="Resultado de imagen para COMO VALORARSE A UNO MISM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232" y="2143125"/>
            <a:ext cx="716771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41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Elimina el no “soy capaz”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sz="3600" dirty="0" smtClean="0"/>
              <a:t>Si ves venir el fracaso en cada una de tus actuaciones, ni siquiera lo intentaras , Mejor confía en tus  talentos y si te equivocas inténtalo de nuevo.</a:t>
            </a:r>
            <a:endParaRPr lang="es-ES" sz="3600" dirty="0"/>
          </a:p>
        </p:txBody>
      </p:sp>
      <p:sp>
        <p:nvSpPr>
          <p:cNvPr id="4" name="AutoShape 2" descr="Resultado de imagen para confia en tus capacidad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" name="AutoShape 6" descr="Resultado de imagen para confia en tus capacidade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AutoShape 8" descr="Resultado de imagen para confia en tus capacidade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" name="AutoShape 10" descr="Resultado de imagen para confia en tus capacidade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4287" y="4011561"/>
            <a:ext cx="4656189" cy="2389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30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1_Retrospección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1213</TotalTime>
  <Words>1753</Words>
  <Application>Microsoft Office PowerPoint</Application>
  <PresentationFormat>Personalizado</PresentationFormat>
  <Paragraphs>221</Paragraphs>
  <Slides>44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44</vt:i4>
      </vt:variant>
    </vt:vector>
  </HeadingPairs>
  <TitlesOfParts>
    <vt:vector size="46" baseType="lpstr">
      <vt:lpstr>Retrospección</vt:lpstr>
      <vt:lpstr>1_Retrospección</vt:lpstr>
      <vt:lpstr>Presentación de PowerPoint</vt:lpstr>
      <vt:lpstr>PROPÓSITO</vt:lpstr>
      <vt:lpstr>COMPETENCIAS</vt:lpstr>
      <vt:lpstr>TEMAS</vt:lpstr>
      <vt:lpstr>TEMA 3.1 ¿Qué hago yo para fomentar una sana convivencia escolar?</vt:lpstr>
      <vt:lpstr>Reflexiona:  ¿Qué estas haciendo por ti mismo, para convivir sanamente con los demás?.</vt:lpstr>
      <vt:lpstr>Louis  Hay en su libro “Amar sin condiciones” nos dice que: </vt:lpstr>
      <vt:lpstr>¿Cómo valorarse a uno mismo?</vt:lpstr>
      <vt:lpstr>Elimina el no “soy capaz”</vt:lpstr>
      <vt:lpstr>           Trata de ser más flexible  contigo mismo </vt:lpstr>
      <vt:lpstr>          Revisa tus metas y las posibilidades reales para alcanzarlas </vt:lpstr>
      <vt:lpstr>     Descubre y destaca los cosas que te gustan de ti </vt:lpstr>
      <vt:lpstr>Factores que fortalecer las relaciones interpersonales . </vt:lpstr>
      <vt:lpstr>Carnegie (2008) Plante las siguientes sugerencias para tratar a las personas </vt:lpstr>
      <vt:lpstr>Demuestra aprecio honrado y sincero</vt:lpstr>
      <vt:lpstr>Despierta en los demás un deseo vehemente.</vt:lpstr>
      <vt:lpstr>Interésate sinceramente por los demás</vt:lpstr>
      <vt:lpstr>Sé un buen oyente. Anima a los demás a que hablen de sí mismos. </vt:lpstr>
      <vt:lpstr>Has que la otra persona se sienta importante y hazlo sinceramente</vt:lpstr>
      <vt:lpstr>La única forma de salir ganando en una discusión es evitándola</vt:lpstr>
      <vt:lpstr>Demuestra respeto por las opiniones ajenas. Jamás digas a una persona que está equivocada. </vt:lpstr>
      <vt:lpstr>Trata  de ver las cosas desde el punto de vista de la otra persona.</vt:lpstr>
      <vt:lpstr>Muestra simpatía por las ideas y deseos de la otra persona</vt:lpstr>
      <vt:lpstr>En lugar de censurar a la gente, compréndela</vt:lpstr>
      <vt:lpstr> 3.2 Hacia una convivencia escolar sana y pacífica.  </vt:lpstr>
      <vt:lpstr>Normas y principios para una sana  convivencia escolar</vt:lpstr>
      <vt:lpstr>¿Qué es una norma?</vt:lpstr>
      <vt:lpstr>Principios</vt:lpstr>
      <vt:lpstr>Algunas normas y principios para la sana  convivencia escolar , son las siguientes: </vt:lpstr>
      <vt:lpstr>Acciones para convivir sana y pacíficamente de manera cotidiana</vt:lpstr>
      <vt:lpstr>Un reglamento  es una buena acción para la no violencia en la escuela</vt:lpstr>
      <vt:lpstr>Reglamento escolar </vt:lpstr>
      <vt:lpstr>Reglamento en el salón de clase</vt:lpstr>
      <vt:lpstr>La sana convivencia favorece el ambiente  escolar  y este:</vt:lpstr>
      <vt:lpstr> No basta con hablar de paz. Uno debe creer en ella y trabajar para conseguirla.(Eleanor Roosevelt)</vt:lpstr>
      <vt:lpstr>Bibliografía </vt:lpstr>
      <vt:lpstr>Mesografía: </vt:lpstr>
      <vt:lpstr>REFERENCIA DE IMÁGENES</vt:lpstr>
      <vt:lpstr>REFERENCIA DE IMÁGENES</vt:lpstr>
      <vt:lpstr>REFERENCIA DE IMÁGENES</vt:lpstr>
      <vt:lpstr>REFERENCIA DE IMÁGENES</vt:lpstr>
      <vt:lpstr>REFERENCIA DE IMÁGENES</vt:lpstr>
      <vt:lpstr>REFERENCIA DE IMÁGENES</vt:lpstr>
      <vt:lpstr>REFERENCIA DE IMÁGENES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</dc:creator>
  <cp:lastModifiedBy>Bety</cp:lastModifiedBy>
  <cp:revision>79</cp:revision>
  <dcterms:created xsi:type="dcterms:W3CDTF">2016-09-22T16:18:14Z</dcterms:created>
  <dcterms:modified xsi:type="dcterms:W3CDTF">2016-10-12T18:43:19Z</dcterms:modified>
</cp:coreProperties>
</file>