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85" r:id="rId1"/>
  </p:sldMasterIdLst>
  <p:sldIdLst>
    <p:sldId id="256" r:id="rId2"/>
    <p:sldId id="304" r:id="rId3"/>
    <p:sldId id="308" r:id="rId4"/>
    <p:sldId id="309" r:id="rId5"/>
    <p:sldId id="307" r:id="rId6"/>
    <p:sldId id="305" r:id="rId7"/>
    <p:sldId id="257" r:id="rId8"/>
    <p:sldId id="258" r:id="rId9"/>
    <p:sldId id="260" r:id="rId10"/>
    <p:sldId id="259" r:id="rId11"/>
    <p:sldId id="294" r:id="rId12"/>
    <p:sldId id="262" r:id="rId13"/>
    <p:sldId id="295" r:id="rId14"/>
    <p:sldId id="263" r:id="rId15"/>
    <p:sldId id="261" r:id="rId16"/>
    <p:sldId id="296" r:id="rId17"/>
    <p:sldId id="264" r:id="rId18"/>
    <p:sldId id="269" r:id="rId19"/>
    <p:sldId id="297" r:id="rId20"/>
    <p:sldId id="265" r:id="rId21"/>
    <p:sldId id="266" r:id="rId22"/>
    <p:sldId id="267" r:id="rId23"/>
    <p:sldId id="268" r:id="rId24"/>
    <p:sldId id="270" r:id="rId25"/>
    <p:sldId id="271" r:id="rId26"/>
    <p:sldId id="272" r:id="rId27"/>
    <p:sldId id="273" r:id="rId28"/>
    <p:sldId id="274" r:id="rId29"/>
    <p:sldId id="275" r:id="rId30"/>
    <p:sldId id="276" r:id="rId31"/>
    <p:sldId id="277" r:id="rId32"/>
    <p:sldId id="278" r:id="rId33"/>
    <p:sldId id="279" r:id="rId34"/>
    <p:sldId id="298" r:id="rId35"/>
    <p:sldId id="280" r:id="rId36"/>
    <p:sldId id="281" r:id="rId37"/>
    <p:sldId id="282" r:id="rId38"/>
    <p:sldId id="283" r:id="rId39"/>
    <p:sldId id="284" r:id="rId40"/>
    <p:sldId id="285" r:id="rId41"/>
    <p:sldId id="286" r:id="rId42"/>
    <p:sldId id="287" r:id="rId43"/>
    <p:sldId id="299" r:id="rId44"/>
    <p:sldId id="288" r:id="rId45"/>
    <p:sldId id="300" r:id="rId46"/>
    <p:sldId id="289" r:id="rId47"/>
    <p:sldId id="301" r:id="rId48"/>
    <p:sldId id="290" r:id="rId49"/>
    <p:sldId id="302" r:id="rId50"/>
    <p:sldId id="291" r:id="rId51"/>
    <p:sldId id="292" r:id="rId52"/>
    <p:sldId id="303" r:id="rId53"/>
    <p:sldId id="293" r:id="rId54"/>
    <p:sldId id="306" r:id="rId5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15"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E9639D4-E3E2-4D34-9284-5A2195B3D0D7}" styleName="Estilo claro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6E25E649-3F16-4E02-A733-19D2CDBF48F0}" styleName="Estilo medio 3 - Énfasis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69012ECD-51FC-41F1-AA8D-1B2483CD663E}" styleName="Estilo claro 2 - Acento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showGuides="1">
      <p:cViewPr>
        <p:scale>
          <a:sx n="60" d="100"/>
          <a:sy n="60" d="100"/>
        </p:scale>
        <p:origin x="-1008" y="-300"/>
      </p:cViewPr>
      <p:guideLst>
        <p:guide orient="horz" pos="2115"/>
        <p:guide pos="3840"/>
      </p:guideLst>
    </p:cSldViewPr>
  </p:slideViewPr>
  <p:notesTextViewPr>
    <p:cViewPr>
      <p:scale>
        <a:sx n="1" d="1"/>
        <a:sy n="1" d="1"/>
      </p:scale>
      <p:origin x="0" y="0"/>
    </p:cViewPr>
  </p:notesTextViewPr>
  <p:sorterViewPr>
    <p:cViewPr>
      <p:scale>
        <a:sx n="110" d="100"/>
        <a:sy n="11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Pr>
        <a:solidFill>
          <a:schemeClr val="bg2">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61872" y="758952"/>
            <a:ext cx="9418320" cy="4041648"/>
          </a:xfrm>
        </p:spPr>
        <p:txBody>
          <a:bodyPr anchor="b">
            <a:normAutofit/>
          </a:bodyPr>
          <a:lstStyle>
            <a:lvl1pPr algn="l">
              <a:lnSpc>
                <a:spcPct val="85000"/>
              </a:lnSpc>
              <a:defRPr sz="7200" baseline="0">
                <a:solidFill>
                  <a:schemeClr val="tx1"/>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261872" y="4800600"/>
            <a:ext cx="9418320" cy="1691640"/>
          </a:xfrm>
        </p:spPr>
        <p:txBody>
          <a:bodyPr>
            <a:normAutofit/>
          </a:bodyPr>
          <a:lstStyle>
            <a:lvl1pPr marL="0" indent="0" algn="l">
              <a:buNone/>
              <a:defRPr sz="2200" baseline="0">
                <a:solidFill>
                  <a:schemeClr val="tx1">
                    <a:lumMod val="75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lvl1pPr>
              <a:defRPr>
                <a:solidFill>
                  <a:schemeClr val="tx1">
                    <a:lumMod val="50000"/>
                  </a:schemeClr>
                </a:solidFill>
              </a:defRPr>
            </a:lvl1pPr>
          </a:lstStyle>
          <a:p>
            <a:fld id="{08B9EBBA-996F-894A-B54A-D6246ED52CEA}" type="datetimeFigureOut">
              <a:rPr lang="en-US" smtClean="0"/>
              <a:pPr/>
              <a:t>10/12/2016</a:t>
            </a:fld>
            <a:endParaRPr lang="en-US" dirty="0"/>
          </a:p>
        </p:txBody>
      </p:sp>
      <p:sp>
        <p:nvSpPr>
          <p:cNvPr id="5" name="Footer Placeholder 4"/>
          <p:cNvSpPr>
            <a:spLocks noGrp="1"/>
          </p:cNvSpPr>
          <p:nvPr>
            <p:ph type="ftr" sz="quarter" idx="11"/>
          </p:nvPr>
        </p:nvSpPr>
        <p:spPr/>
        <p:txBody>
          <a:bodyPr/>
          <a:lstStyle>
            <a:lvl1pPr>
              <a:defRPr>
                <a:solidFill>
                  <a:schemeClr val="tx1">
                    <a:lumMod val="65000"/>
                  </a:schemeClr>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tx1">
                    <a:lumMod val="65000"/>
                  </a:schemeClr>
                </a:solidFill>
              </a:defRPr>
            </a:lvl1pPr>
          </a:lstStyle>
          <a:p>
            <a:fld id="{D57F1E4F-1CFF-5643-939E-217C01CDF565}" type="slidenum">
              <a:rPr lang="en-US" smtClean="0"/>
              <a:pPr/>
              <a:t>‹Nº›</a:t>
            </a:fld>
            <a:endParaRPr lang="en-US" dirty="0"/>
          </a:p>
        </p:txBody>
      </p:sp>
      <p:sp>
        <p:nvSpPr>
          <p:cNvPr id="7" name="Rectangle 6"/>
          <p:cNvSpPr/>
          <p:nvPr/>
        </p:nvSpPr>
        <p:spPr>
          <a:xfrm>
            <a:off x="0" y="0"/>
            <a:ext cx="4572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088183849"/>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C6C52C72-DE31-F449-A4ED-4C594FD91407}" type="datetimeFigureOut">
              <a:rPr lang="en-US" smtClean="0"/>
              <a:pPr/>
              <a:t>10/12/2016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4863645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48700" y="381000"/>
            <a:ext cx="2476500" cy="5897562"/>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762000" y="381000"/>
            <a:ext cx="7734300" cy="589756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ED62726E-379B-B349-9EED-81ED093FA806}" type="datetimeFigureOut">
              <a:rPr lang="en-US" smtClean="0"/>
              <a:pPr/>
              <a:t>10/12/2016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40932538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9B3A1323-8D79-1946-B0D7-40001CF92E9D}" type="datetimeFigureOut">
              <a:rPr lang="en-US" smtClean="0"/>
              <a:pPr/>
              <a:t>10/12/2016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5424486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261872" y="758952"/>
            <a:ext cx="9418320" cy="4041648"/>
          </a:xfrm>
        </p:spPr>
        <p:txBody>
          <a:bodyPr anchor="b">
            <a:normAutofit/>
          </a:bodyPr>
          <a:lstStyle>
            <a:lvl1pPr>
              <a:lnSpc>
                <a:spcPct val="85000"/>
              </a:lnSpc>
              <a:defRPr sz="7200" b="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61872" y="4800600"/>
            <a:ext cx="9418320" cy="1691640"/>
          </a:xfrm>
        </p:spPr>
        <p:txBody>
          <a:bodyPr anchor="t">
            <a:normAutofit/>
          </a:bodyPr>
          <a:lstStyle>
            <a:lvl1pPr marL="0" indent="0">
              <a:buNone/>
              <a:defRPr sz="22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8DFA1846-DA80-1C48-A609-854EA85C59AD}" type="datetimeFigureOut">
              <a:rPr lang="en-US" smtClean="0"/>
              <a:pPr/>
              <a:t>10/12/2016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
        <p:nvSpPr>
          <p:cNvPr id="7" name="Rectangle 6"/>
          <p:cNvSpPr/>
          <p:nvPr/>
        </p:nvSpPr>
        <p:spPr>
          <a:xfrm>
            <a:off x="0" y="0"/>
            <a:ext cx="4572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7504424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261872" y="1828800"/>
            <a:ext cx="448056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126480" y="1828800"/>
            <a:ext cx="448056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57302355-E14B-8545-A8F8-0FE83CC9D524}" type="datetimeFigureOut">
              <a:rPr lang="en-US" smtClean="0"/>
              <a:pPr/>
              <a:t>10/12/2016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2745477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61872" y="1713655"/>
            <a:ext cx="4480560" cy="731520"/>
          </a:xfrm>
        </p:spPr>
        <p:txBody>
          <a:bodyPr anchor="b">
            <a:normAutofit/>
          </a:bodyPr>
          <a:lstStyle>
            <a:lvl1pPr marL="0" indent="0">
              <a:spcBef>
                <a:spcPts val="0"/>
              </a:spcBef>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261872"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126480" y="1713655"/>
            <a:ext cx="4480560" cy="731520"/>
          </a:xfrm>
        </p:spPr>
        <p:txBody>
          <a:bodyPr anchor="b">
            <a:normAutofit/>
          </a:bodyPr>
          <a:lstStyle>
            <a:lvl1pPr marL="0" indent="0">
              <a:lnSpc>
                <a:spcPct val="95000"/>
              </a:lnSpc>
              <a:spcBef>
                <a:spcPts val="0"/>
              </a:spcBef>
              <a:buNone/>
              <a:defRPr lang="en-US" sz="2000" b="0" kern="1200" dirty="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2000"/>
              </a:spcBef>
              <a:buFontTx/>
              <a:buNone/>
            </a:pPr>
            <a:r>
              <a:rPr lang="es-ES" smtClean="0"/>
              <a:t>Haga clic para modificar el estilo de texto del patrón</a:t>
            </a:r>
          </a:p>
        </p:txBody>
      </p:sp>
      <p:sp>
        <p:nvSpPr>
          <p:cNvPr id="6" name="Content Placeholder 5"/>
          <p:cNvSpPr>
            <a:spLocks noGrp="1"/>
          </p:cNvSpPr>
          <p:nvPr>
            <p:ph sz="quarter" idx="4"/>
          </p:nvPr>
        </p:nvSpPr>
        <p:spPr>
          <a:xfrm>
            <a:off x="6126480"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02640F58-564D-2B4F-AE67-E407BA4FCF45}" type="datetimeFigureOut">
              <a:rPr lang="en-US" smtClean="0"/>
              <a:pPr/>
              <a:t>10/12/2016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8372071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F13A34C8-038E-2045-AF43-DF7DBB8E0E9E}" type="datetimeFigureOut">
              <a:rPr lang="en-US" smtClean="0"/>
              <a:pPr/>
              <a:t>10/12/2016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7705515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818C68F-D26B-8F47-958C-23B49CF8A634}" type="datetimeFigureOut">
              <a:rPr lang="en-US" smtClean="0"/>
              <a:pPr/>
              <a:t>10/12/2016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2102609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200400" cy="1600197"/>
          </a:xfrm>
        </p:spPr>
        <p:txBody>
          <a:bodyPr anchor="b">
            <a:normAutofit/>
          </a:bodyPr>
          <a:lstStyle>
            <a:lvl1pPr>
              <a:defRPr sz="3200" b="0" baseline="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504267" y="685800"/>
            <a:ext cx="6079066" cy="548640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841248" y="2099734"/>
            <a:ext cx="3200400" cy="3810001"/>
          </a:xfrm>
        </p:spPr>
        <p:txBody>
          <a:bodyPr>
            <a:normAutofit/>
          </a:bodyPr>
          <a:lstStyle>
            <a:lvl1pPr marL="0" indent="0">
              <a:lnSpc>
                <a:spcPct val="114000"/>
              </a:lnSpc>
              <a:spcBef>
                <a:spcPts val="800"/>
              </a:spcBef>
              <a:buNone/>
              <a:defRPr sz="13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D0DF5E60-9974-AC48-9591-99C2BB44B7CF}" type="datetimeFigureOut">
              <a:rPr lang="en-US" smtClean="0"/>
              <a:pPr/>
              <a:t>10/12/2016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9453140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8" name="Rectangle 7"/>
          <p:cNvSpPr/>
          <p:nvPr/>
        </p:nvSpPr>
        <p:spPr>
          <a:xfrm>
            <a:off x="0" y="5105400"/>
            <a:ext cx="11292840" cy="17526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14400" y="5257800"/>
            <a:ext cx="9982200" cy="914400"/>
          </a:xfrm>
        </p:spPr>
        <p:txBody>
          <a:bodyPr anchor="b">
            <a:normAutofit/>
          </a:bodyPr>
          <a:lstStyle>
            <a:lvl1pPr>
              <a:defRPr sz="2800" b="0">
                <a:solidFill>
                  <a:schemeClr val="bg1"/>
                </a:solidFill>
              </a:defRPr>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0" y="0"/>
            <a:ext cx="11292840" cy="5128923"/>
          </a:xfrm>
          <a:blipFill>
            <a:blip r:embed="rId2"/>
            <a:stretch>
              <a:fillRect/>
            </a:stretch>
          </a:blipFill>
        </p:spPr>
        <p:txBody>
          <a:bodyPr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914400" y="6108589"/>
            <a:ext cx="9982200" cy="597011"/>
          </a:xfrm>
        </p:spPr>
        <p:txBody>
          <a:bodyPr>
            <a:normAutofit/>
          </a:bodyPr>
          <a:lstStyle>
            <a:lvl1pPr marL="0" indent="0">
              <a:lnSpc>
                <a:spcPct val="100000"/>
              </a:lnSpc>
              <a:spcBef>
                <a:spcPts val="800"/>
              </a:spcBef>
              <a:buNone/>
              <a:defRPr sz="1300">
                <a:solidFill>
                  <a:schemeClr val="bg1">
                    <a:lumMod val="8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18C79C5D-2A6F-F04D-97DA-BEF2467B64E4}" type="datetimeFigureOut">
              <a:rPr lang="en-US" smtClean="0"/>
              <a:pPr/>
              <a:t>10/12/2016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2943129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1292840" y="0"/>
            <a:ext cx="914400" cy="68580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261872" y="365760"/>
            <a:ext cx="9692640" cy="1325562"/>
          </a:xfrm>
          <a:prstGeom prst="rect">
            <a:avLst/>
          </a:prstGeom>
        </p:spPr>
        <p:txBody>
          <a:bodyPr vert="horz" lIns="91440" tIns="45720" rIns="91440" bIns="45720" rtlCol="0" anchor="b">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61872" y="1828800"/>
            <a:ext cx="8595360" cy="4351337"/>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rot="16200000">
            <a:off x="10797542" y="998537"/>
            <a:ext cx="1904999" cy="365125"/>
          </a:xfrm>
          <a:prstGeom prst="rect">
            <a:avLst/>
          </a:prstGeom>
        </p:spPr>
        <p:txBody>
          <a:bodyPr vert="horz" lIns="91440" tIns="45720" rIns="91440" bIns="45720" rtlCol="0" anchor="ctr"/>
          <a:lstStyle>
            <a:lvl1pPr algn="r">
              <a:defRPr sz="1050" b="0">
                <a:solidFill>
                  <a:schemeClr val="tx2">
                    <a:lumMod val="20000"/>
                    <a:lumOff val="80000"/>
                  </a:schemeClr>
                </a:solidFill>
              </a:defRPr>
            </a:lvl1pPr>
          </a:lstStyle>
          <a:p>
            <a:fld id="{09B482E8-6E0E-1B4F-B1FD-C69DB9E858D9}" type="datetimeFigureOut">
              <a:rPr lang="en-US" smtClean="0"/>
              <a:pPr/>
              <a:t>10/12/2016</a:t>
            </a:fld>
            <a:endParaRPr lang="en-US" dirty="0"/>
          </a:p>
        </p:txBody>
      </p:sp>
      <p:sp>
        <p:nvSpPr>
          <p:cNvPr id="5" name="Footer Placeholder 4"/>
          <p:cNvSpPr>
            <a:spLocks noGrp="1"/>
          </p:cNvSpPr>
          <p:nvPr>
            <p:ph type="ftr" sz="quarter" idx="3"/>
          </p:nvPr>
        </p:nvSpPr>
        <p:spPr>
          <a:xfrm rot="16200000">
            <a:off x="9959341" y="4046537"/>
            <a:ext cx="3581400" cy="365125"/>
          </a:xfrm>
          <a:prstGeom prst="rect">
            <a:avLst/>
          </a:prstGeom>
        </p:spPr>
        <p:txBody>
          <a:bodyPr vert="horz" lIns="91440" tIns="45720" rIns="91440" bIns="45720" rtlCol="0" anchor="ctr"/>
          <a:lstStyle>
            <a:lvl1pPr algn="l">
              <a:defRPr sz="1050">
                <a:solidFill>
                  <a:schemeClr val="tx2">
                    <a:lumMod val="20000"/>
                    <a:lumOff val="80000"/>
                  </a:schemeClr>
                </a:solidFill>
              </a:defRPr>
            </a:lvl1pPr>
          </a:lstStyle>
          <a:p>
            <a:endParaRPr lang="en-US" dirty="0"/>
          </a:p>
        </p:txBody>
      </p:sp>
      <p:sp>
        <p:nvSpPr>
          <p:cNvPr id="6" name="Slide Number Placeholder 5"/>
          <p:cNvSpPr>
            <a:spLocks noGrp="1"/>
          </p:cNvSpPr>
          <p:nvPr>
            <p:ph type="sldNum" sz="quarter" idx="4"/>
          </p:nvPr>
        </p:nvSpPr>
        <p:spPr>
          <a:xfrm>
            <a:off x="11292840" y="6172200"/>
            <a:ext cx="914400" cy="593725"/>
          </a:xfrm>
          <a:prstGeom prst="rect">
            <a:avLst/>
          </a:prstGeom>
        </p:spPr>
        <p:txBody>
          <a:bodyPr vert="horz" lIns="45720" tIns="45720" rIns="45720" bIns="45720" rtlCol="0" anchor="ctr">
            <a:normAutofit/>
          </a:bodyPr>
          <a:lstStyle>
            <a:lvl1pPr algn="ctr">
              <a:defRPr sz="3600">
                <a:solidFill>
                  <a:schemeClr val="tx2">
                    <a:lumMod val="60000"/>
                    <a:lumOff val="40000"/>
                  </a:schemeClr>
                </a:solidFill>
              </a:defRPr>
            </a:lvl1p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4125641366"/>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hf sldNum="0" hdr="0" ftr="0" dt="0"/>
  <p:txStyles>
    <p:titleStyle>
      <a:lvl1pPr algn="l" defTabSz="914400" rtl="0" eaLnBrk="1" latinLnBrk="0" hangingPunct="1">
        <a:lnSpc>
          <a:spcPct val="90000"/>
        </a:lnSpc>
        <a:spcBef>
          <a:spcPct val="0"/>
        </a:spcBef>
        <a:buNone/>
        <a:defRPr sz="4400" kern="1200" spc="-50" baseline="0">
          <a:solidFill>
            <a:schemeClr val="tx1"/>
          </a:solidFill>
          <a:latin typeface="+mj-lt"/>
          <a:ea typeface="+mj-ea"/>
          <a:cs typeface="+mj-cs"/>
        </a:defRPr>
      </a:lvl1pPr>
    </p:titleStyle>
    <p:body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jpeg"/><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3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image" Target="../media/image25.jpeg"/><Relationship Id="rId1" Type="http://schemas.openxmlformats.org/officeDocument/2006/relationships/slideLayout" Target="../slideLayouts/slideLayout2.xml"/><Relationship Id="rId5" Type="http://schemas.openxmlformats.org/officeDocument/2006/relationships/image" Target="../media/image28.jpeg"/><Relationship Id="rId4" Type="http://schemas.openxmlformats.org/officeDocument/2006/relationships/image" Target="../media/image27.jpe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n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4545" y="87437"/>
            <a:ext cx="1447800" cy="1447800"/>
          </a:xfrm>
          <a:prstGeom prst="rect">
            <a:avLst/>
          </a:prstGeom>
        </p:spPr>
      </p:pic>
      <p:pic>
        <p:nvPicPr>
          <p:cNvPr id="10" name="Imagen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42542" y="122414"/>
            <a:ext cx="1414708" cy="1414708"/>
          </a:xfrm>
          <a:prstGeom prst="rect">
            <a:avLst/>
          </a:prstGeom>
        </p:spPr>
      </p:pic>
      <p:sp>
        <p:nvSpPr>
          <p:cNvPr id="2" name="CuadroTexto 1"/>
          <p:cNvSpPr txBox="1"/>
          <p:nvPr/>
        </p:nvSpPr>
        <p:spPr>
          <a:xfrm>
            <a:off x="1872345" y="122414"/>
            <a:ext cx="8871856" cy="1569660"/>
          </a:xfrm>
          <a:prstGeom prst="rect">
            <a:avLst/>
          </a:prstGeom>
          <a:noFill/>
        </p:spPr>
        <p:txBody>
          <a:bodyPr wrap="square" rtlCol="0">
            <a:spAutoFit/>
          </a:bodyPr>
          <a:lstStyle/>
          <a:p>
            <a:pPr algn="ctr"/>
            <a:r>
              <a:rPr lang="es-MX" sz="4800" dirty="0">
                <a:latin typeface="Calibri" panose="020F0502020204030204" pitchFamily="34" charset="0"/>
              </a:rPr>
              <a:t>UNIVERSIDAD AUTÓNOMA </a:t>
            </a:r>
            <a:r>
              <a:rPr lang="es-MX" sz="4800" dirty="0" smtClean="0">
                <a:latin typeface="Calibri" panose="020F0502020204030204" pitchFamily="34" charset="0"/>
              </a:rPr>
              <a:t>DEL</a:t>
            </a:r>
          </a:p>
          <a:p>
            <a:pPr algn="ctr"/>
            <a:r>
              <a:rPr lang="es-MX" sz="4800" dirty="0" smtClean="0">
                <a:latin typeface="Calibri" panose="020F0502020204030204" pitchFamily="34" charset="0"/>
              </a:rPr>
              <a:t> </a:t>
            </a:r>
            <a:r>
              <a:rPr lang="es-MX" sz="4800" dirty="0">
                <a:latin typeface="Calibri" panose="020F0502020204030204" pitchFamily="34" charset="0"/>
              </a:rPr>
              <a:t>ESTADO DE </a:t>
            </a:r>
            <a:r>
              <a:rPr lang="es-MX" sz="4800" dirty="0" smtClean="0">
                <a:latin typeface="Calibri" panose="020F0502020204030204" pitchFamily="34" charset="0"/>
              </a:rPr>
              <a:t>MÉXICO</a:t>
            </a:r>
          </a:p>
        </p:txBody>
      </p:sp>
      <p:sp>
        <p:nvSpPr>
          <p:cNvPr id="6" name="2 Marcador de contenido"/>
          <p:cNvSpPr txBox="1">
            <a:spLocks/>
          </p:cNvSpPr>
          <p:nvPr/>
        </p:nvSpPr>
        <p:spPr>
          <a:xfrm>
            <a:off x="424545" y="1692074"/>
            <a:ext cx="11509952" cy="5111750"/>
          </a:xfrm>
          <a:prstGeom prst="rect">
            <a:avLst/>
          </a:prstGeom>
        </p:spPr>
        <p:txBody>
          <a:bodyPr vert="horz" lIns="91440" tIns="45720" rIns="91440" bIns="45720" rtlCol="0">
            <a:normAutofit fontScale="85000" lnSpcReduction="20000"/>
          </a:bodyPr>
          <a:lstStyle>
            <a:lvl1pPr marL="0" indent="0" algn="l" defTabSz="914400" rtl="0" eaLnBrk="1" latinLnBrk="0" hangingPunct="1">
              <a:lnSpc>
                <a:spcPct val="95000"/>
              </a:lnSpc>
              <a:spcBef>
                <a:spcPts val="1400"/>
              </a:spcBef>
              <a:spcAft>
                <a:spcPts val="200"/>
              </a:spcAft>
              <a:buClr>
                <a:schemeClr val="accent1"/>
              </a:buClr>
              <a:buSzPct val="80000"/>
              <a:buFont typeface="Arial" pitchFamily="34" charset="0"/>
              <a:buNone/>
              <a:defRPr sz="2200" kern="1200" spc="10" baseline="0">
                <a:solidFill>
                  <a:schemeClr val="tx1">
                    <a:lumMod val="75000"/>
                  </a:schemeClr>
                </a:solidFill>
                <a:latin typeface="+mn-lt"/>
                <a:ea typeface="+mn-ea"/>
                <a:cs typeface="+mn-cs"/>
              </a:defRPr>
            </a:lvl1pPr>
            <a:lvl2pPr marL="457200" indent="0" algn="ctr" defTabSz="914400" rtl="0" eaLnBrk="1" latinLnBrk="0" hangingPunct="1">
              <a:lnSpc>
                <a:spcPct val="90000"/>
              </a:lnSpc>
              <a:spcBef>
                <a:spcPts val="300"/>
              </a:spcBef>
              <a:spcAft>
                <a:spcPts val="300"/>
              </a:spcAft>
              <a:buClr>
                <a:schemeClr val="accent1"/>
              </a:buClr>
              <a:buFont typeface="Wingdings 2" pitchFamily="18" charset="2"/>
              <a:buNone/>
              <a:defRPr sz="2200" kern="1200">
                <a:solidFill>
                  <a:schemeClr val="tx1">
                    <a:lumMod val="85000"/>
                    <a:lumOff val="15000"/>
                  </a:schemeClr>
                </a:solidFill>
                <a:latin typeface="+mn-lt"/>
                <a:ea typeface="+mn-ea"/>
                <a:cs typeface="+mn-cs"/>
              </a:defRPr>
            </a:lvl2pPr>
            <a:lvl3pPr marL="914400" indent="0" algn="ctr" defTabSz="914400" rtl="0" eaLnBrk="1" latinLnBrk="0" hangingPunct="1">
              <a:lnSpc>
                <a:spcPct val="90000"/>
              </a:lnSpc>
              <a:spcBef>
                <a:spcPts val="300"/>
              </a:spcBef>
              <a:spcAft>
                <a:spcPts val="300"/>
              </a:spcAft>
              <a:buClr>
                <a:schemeClr val="accent1"/>
              </a:buClr>
              <a:buFont typeface="Wingdings 2" pitchFamily="18" charset="2"/>
              <a:buNone/>
              <a:defRPr sz="2200" kern="1200">
                <a:solidFill>
                  <a:schemeClr val="tx1">
                    <a:lumMod val="85000"/>
                    <a:lumOff val="15000"/>
                  </a:schemeClr>
                </a:solidFill>
                <a:latin typeface="+mn-lt"/>
                <a:ea typeface="+mn-ea"/>
                <a:cs typeface="+mn-cs"/>
              </a:defRPr>
            </a:lvl3pPr>
            <a:lvl4pPr marL="13716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4pPr>
            <a:lvl5pPr marL="18288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5pPr>
            <a:lvl6pPr marL="22860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6pPr>
            <a:lvl7pPr marL="27432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7pPr>
            <a:lvl8pPr marL="32004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8pPr>
            <a:lvl9pPr marL="36576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9pPr>
          </a:lstStyle>
          <a:p>
            <a:pPr algn="ctr">
              <a:lnSpc>
                <a:spcPct val="110000"/>
              </a:lnSpc>
              <a:spcBef>
                <a:spcPts val="0"/>
              </a:spcBef>
              <a:spcAft>
                <a:spcPts val="600"/>
              </a:spcAft>
              <a:buFont typeface="Wingdings 2"/>
              <a:buNone/>
              <a:defRPr/>
            </a:pPr>
            <a:r>
              <a:rPr lang="es-MX" sz="3200" b="1" dirty="0" smtClean="0">
                <a:latin typeface="Calibri" panose="020F0502020204030204" pitchFamily="34" charset="0"/>
              </a:rPr>
              <a:t>FACULTAD DE CIENCIAS POLÍTICAS Y SOCIALES</a:t>
            </a:r>
          </a:p>
          <a:p>
            <a:pPr algn="ctr">
              <a:lnSpc>
                <a:spcPct val="110000"/>
              </a:lnSpc>
              <a:spcBef>
                <a:spcPts val="0"/>
              </a:spcBef>
              <a:spcAft>
                <a:spcPts val="600"/>
              </a:spcAft>
              <a:buFont typeface="Wingdings 2" pitchFamily="18" charset="2"/>
              <a:buNone/>
              <a:defRPr/>
            </a:pPr>
            <a:r>
              <a:rPr lang="es-ES_tradnl" sz="3200" b="1" dirty="0" smtClean="0">
                <a:latin typeface="Calibri" panose="020F0502020204030204" pitchFamily="34" charset="0"/>
              </a:rPr>
              <a:t>Licenciatura en Ciencias Políticas y Administración Pública</a:t>
            </a:r>
          </a:p>
          <a:p>
            <a:pPr algn="ctr">
              <a:lnSpc>
                <a:spcPct val="110000"/>
              </a:lnSpc>
              <a:spcBef>
                <a:spcPts val="0"/>
              </a:spcBef>
              <a:spcAft>
                <a:spcPts val="600"/>
              </a:spcAft>
              <a:buFont typeface="Wingdings 2"/>
              <a:buNone/>
              <a:defRPr/>
            </a:pPr>
            <a:endParaRPr lang="es-MX" sz="3200" b="1" dirty="0" smtClean="0">
              <a:latin typeface="Calibri" panose="020F0502020204030204" pitchFamily="34" charset="0"/>
            </a:endParaRPr>
          </a:p>
          <a:p>
            <a:pPr algn="ctr">
              <a:lnSpc>
                <a:spcPct val="110000"/>
              </a:lnSpc>
              <a:spcBef>
                <a:spcPts val="0"/>
              </a:spcBef>
              <a:spcAft>
                <a:spcPts val="600"/>
              </a:spcAft>
              <a:defRPr/>
            </a:pPr>
            <a:r>
              <a:rPr lang="es-MX" sz="3200" b="1" dirty="0" smtClean="0">
                <a:latin typeface="Calibri" panose="020F0502020204030204" pitchFamily="34" charset="0"/>
              </a:rPr>
              <a:t>UNIDAD DE APRENDIZAJE</a:t>
            </a:r>
            <a:r>
              <a:rPr lang="es-MX" sz="3200" b="1" dirty="0">
                <a:latin typeface="Calibri" panose="020F0502020204030204" pitchFamily="34" charset="0"/>
              </a:rPr>
              <a:t>: Sociedad y Estado en México: </a:t>
            </a:r>
            <a:r>
              <a:rPr lang="es-MX" sz="3200" b="1" dirty="0" smtClean="0">
                <a:latin typeface="Calibri" panose="020F0502020204030204" pitchFamily="34" charset="0"/>
              </a:rPr>
              <a:t>El </a:t>
            </a:r>
            <a:r>
              <a:rPr lang="es-MX" sz="3200" b="1" dirty="0">
                <a:latin typeface="Calibri" panose="020F0502020204030204" pitchFamily="34" charset="0"/>
              </a:rPr>
              <a:t>México Contemporáneo</a:t>
            </a:r>
            <a:endParaRPr lang="es-ES_tradnl" sz="3200" b="1" dirty="0" smtClean="0">
              <a:latin typeface="Calibri" panose="020F0502020204030204" pitchFamily="34" charset="0"/>
            </a:endParaRPr>
          </a:p>
          <a:p>
            <a:pPr algn="ctr">
              <a:lnSpc>
                <a:spcPct val="110000"/>
              </a:lnSpc>
              <a:spcBef>
                <a:spcPts val="0"/>
              </a:spcBef>
              <a:spcAft>
                <a:spcPts val="600"/>
              </a:spcAft>
              <a:buFont typeface="Wingdings 2"/>
              <a:buNone/>
              <a:defRPr/>
            </a:pPr>
            <a:endParaRPr lang="es-ES_tradnl" sz="3200" b="1" dirty="0" smtClean="0">
              <a:latin typeface="Calibri" panose="020F0502020204030204" pitchFamily="34" charset="0"/>
            </a:endParaRPr>
          </a:p>
          <a:p>
            <a:pPr algn="ctr">
              <a:lnSpc>
                <a:spcPct val="110000"/>
              </a:lnSpc>
              <a:spcBef>
                <a:spcPts val="0"/>
              </a:spcBef>
              <a:spcAft>
                <a:spcPts val="600"/>
              </a:spcAft>
              <a:buFont typeface="Wingdings 2"/>
              <a:buNone/>
              <a:defRPr/>
            </a:pPr>
            <a:r>
              <a:rPr lang="es-MX" sz="3200" b="1" dirty="0" smtClean="0">
                <a:latin typeface="Calibri" panose="020F0502020204030204" pitchFamily="34" charset="0"/>
              </a:rPr>
              <a:t>Unidad de Competencia I: </a:t>
            </a:r>
            <a:r>
              <a:rPr lang="es-ES_tradnl" sz="3200" b="1" dirty="0" smtClean="0">
                <a:latin typeface="Calibri" panose="020F0502020204030204" pitchFamily="34" charset="0"/>
              </a:rPr>
              <a:t>Grupos políticos en la Consolidación del Estado Mexicano</a:t>
            </a:r>
          </a:p>
          <a:p>
            <a:pPr algn="ctr">
              <a:lnSpc>
                <a:spcPct val="110000"/>
              </a:lnSpc>
              <a:spcBef>
                <a:spcPts val="0"/>
              </a:spcBef>
              <a:spcAft>
                <a:spcPts val="600"/>
              </a:spcAft>
              <a:buFont typeface="Wingdings 2"/>
              <a:buNone/>
              <a:defRPr/>
            </a:pPr>
            <a:endParaRPr lang="es-ES_tradnl" sz="3200" b="1" dirty="0" smtClean="0">
              <a:latin typeface="Calibri" panose="020F0502020204030204" pitchFamily="34" charset="0"/>
            </a:endParaRPr>
          </a:p>
          <a:p>
            <a:pPr algn="ctr">
              <a:lnSpc>
                <a:spcPct val="110000"/>
              </a:lnSpc>
              <a:spcBef>
                <a:spcPts val="0"/>
              </a:spcBef>
              <a:spcAft>
                <a:spcPts val="600"/>
              </a:spcAft>
              <a:buFont typeface="Wingdings 2"/>
              <a:buNone/>
              <a:defRPr/>
            </a:pPr>
            <a:r>
              <a:rPr lang="es-ES_tradnl" sz="3200" b="1" dirty="0" smtClean="0">
                <a:latin typeface="Calibri" panose="020F0502020204030204" pitchFamily="34" charset="0"/>
              </a:rPr>
              <a:t>Elaboró: Maricarmen Sandoval Rubio</a:t>
            </a:r>
          </a:p>
          <a:p>
            <a:pPr algn="ctr">
              <a:lnSpc>
                <a:spcPct val="110000"/>
              </a:lnSpc>
              <a:spcBef>
                <a:spcPts val="0"/>
              </a:spcBef>
              <a:spcAft>
                <a:spcPts val="0"/>
              </a:spcAft>
              <a:buFont typeface="Wingdings 2"/>
              <a:buNone/>
              <a:defRPr/>
            </a:pPr>
            <a:r>
              <a:rPr lang="es-ES_tradnl" sz="3200" b="1" dirty="0" smtClean="0">
                <a:latin typeface="Calibri" panose="020F0502020204030204" pitchFamily="34" charset="0"/>
              </a:rPr>
              <a:t>Septiembre 2016</a:t>
            </a:r>
            <a:endParaRPr lang="es-ES_tradnl" sz="2500" b="1" dirty="0">
              <a:latin typeface="Calibri" panose="020F0502020204030204" pitchFamily="34" charset="0"/>
            </a:endParaRPr>
          </a:p>
        </p:txBody>
      </p:sp>
    </p:spTree>
    <p:extLst>
      <p:ext uri="{BB962C8B-B14F-4D97-AF65-F5344CB8AC3E}">
        <p14:creationId xmlns:p14="http://schemas.microsoft.com/office/powerpoint/2010/main" val="165525729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3897086" cy="503452"/>
          </a:xfrm>
        </p:spPr>
        <p:txBody>
          <a:bodyPr>
            <a:normAutofit/>
          </a:bodyPr>
          <a:lstStyle/>
          <a:p>
            <a:r>
              <a:rPr lang="es-MX" sz="3000" b="1" dirty="0" smtClean="0">
                <a:solidFill>
                  <a:schemeClr val="accent1">
                    <a:lumMod val="50000"/>
                  </a:schemeClr>
                </a:solidFill>
                <a:latin typeface="Arial" panose="020B0604020202020204" pitchFamily="34" charset="0"/>
                <a:cs typeface="Arial" panose="020B0604020202020204" pitchFamily="34" charset="0"/>
              </a:rPr>
              <a:t>ÁLVARO OBREGÓN</a:t>
            </a:r>
            <a:endParaRPr lang="es-MX" sz="3000" b="1" dirty="0">
              <a:solidFill>
                <a:schemeClr val="accent1">
                  <a:lumMod val="50000"/>
                </a:schemeClr>
              </a:solidFill>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3261816" y="382137"/>
            <a:ext cx="7972242" cy="5745708"/>
          </a:xfrm>
        </p:spPr>
        <p:txBody>
          <a:bodyPr>
            <a:noAutofit/>
          </a:bodyPr>
          <a:lstStyle/>
          <a:p>
            <a:pPr marL="0" indent="0">
              <a:lnSpc>
                <a:spcPct val="100000"/>
              </a:lnSpc>
              <a:buNone/>
            </a:pPr>
            <a:r>
              <a:rPr lang="es-MX" sz="2400" b="1" dirty="0" smtClean="0">
                <a:latin typeface="Arial" panose="020B0604020202020204" pitchFamily="34" charset="0"/>
                <a:cs typeface="Arial" panose="020B0604020202020204" pitchFamily="34" charset="0"/>
              </a:rPr>
              <a:t>Política  Interna </a:t>
            </a:r>
          </a:p>
          <a:p>
            <a:pPr algn="just">
              <a:lnSpc>
                <a:spcPct val="100000"/>
              </a:lnSpc>
            </a:pPr>
            <a:r>
              <a:rPr lang="es-MX" sz="2400" dirty="0" smtClean="0">
                <a:latin typeface="Arial" panose="020B0604020202020204" pitchFamily="34" charset="0"/>
                <a:cs typeface="Arial" panose="020B0604020202020204" pitchFamily="34" charset="0"/>
              </a:rPr>
              <a:t>Obregón estaba consciente de que el mantenimiento de su poder dependía del grado en que supiera demostrar su capacidad para resolver los problemas, tantas veces planteados por las clases trabajadoras.</a:t>
            </a:r>
          </a:p>
          <a:p>
            <a:pPr algn="just">
              <a:lnSpc>
                <a:spcPct val="100000"/>
              </a:lnSpc>
            </a:pPr>
            <a:r>
              <a:rPr lang="es-MX" sz="2400" dirty="0" smtClean="0">
                <a:latin typeface="Arial" panose="020B0604020202020204" pitchFamily="34" charset="0"/>
                <a:cs typeface="Arial" panose="020B0604020202020204" pitchFamily="34" charset="0"/>
              </a:rPr>
              <a:t>Compartía con Madero y Carranza la defensa del régimen de propiedad privada con tendencia hacia el capital sostenido por las clases medias</a:t>
            </a:r>
          </a:p>
          <a:p>
            <a:pPr algn="just">
              <a:lnSpc>
                <a:spcPct val="100000"/>
              </a:lnSpc>
            </a:pPr>
            <a:r>
              <a:rPr lang="es-MX" sz="2400" dirty="0" smtClean="0">
                <a:latin typeface="Arial" panose="020B0604020202020204" pitchFamily="34" charset="0"/>
                <a:cs typeface="Arial" panose="020B0604020202020204" pitchFamily="34" charset="0"/>
              </a:rPr>
              <a:t>El camino para solucionar los problemas era la conciliación de clases, de ser el camino adecuado, podría cimentar a su vez el poder político del caudillo y le permitiría iniciar la construcción del país</a:t>
            </a:r>
            <a:endParaRPr lang="es-MX" sz="2400" dirty="0">
              <a:latin typeface="Arial" panose="020B0604020202020204" pitchFamily="34" charset="0"/>
              <a:cs typeface="Arial" panose="020B0604020202020204" pitchFamily="34" charset="0"/>
            </a:endParaRPr>
          </a:p>
        </p:txBody>
      </p:sp>
      <p:pic>
        <p:nvPicPr>
          <p:cNvPr id="2052" name="Picture 4" descr="Resultado de imagen para gobierno de obreg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503451"/>
            <a:ext cx="2934269" cy="54567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0623878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Resultado de imagen para gobierno de obreg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9295" y="3637941"/>
            <a:ext cx="4557761" cy="3015343"/>
          </a:xfrm>
          <a:prstGeom prst="rect">
            <a:avLst/>
          </a:prstGeom>
          <a:noFill/>
          <a:extLst>
            <a:ext uri="{909E8E84-426E-40DD-AFC4-6F175D3DCCD1}">
              <a14:hiddenFill xmlns:a14="http://schemas.microsoft.com/office/drawing/2010/main">
                <a:solidFill>
                  <a:srgbClr val="FFFFFF"/>
                </a:solidFill>
              </a14:hiddenFill>
            </a:ext>
          </a:extLst>
        </p:spPr>
      </p:pic>
      <p:sp>
        <p:nvSpPr>
          <p:cNvPr id="2" name="Título 1"/>
          <p:cNvSpPr>
            <a:spLocks noGrp="1"/>
          </p:cNvSpPr>
          <p:nvPr>
            <p:ph type="title"/>
          </p:nvPr>
        </p:nvSpPr>
        <p:spPr>
          <a:xfrm>
            <a:off x="0" y="0"/>
            <a:ext cx="3897086" cy="503452"/>
          </a:xfrm>
        </p:spPr>
        <p:txBody>
          <a:bodyPr>
            <a:normAutofit/>
          </a:bodyPr>
          <a:lstStyle/>
          <a:p>
            <a:r>
              <a:rPr lang="es-MX" sz="3000" b="1" dirty="0" smtClean="0">
                <a:solidFill>
                  <a:schemeClr val="accent1">
                    <a:lumMod val="50000"/>
                  </a:schemeClr>
                </a:solidFill>
                <a:latin typeface="Arial" panose="020B0604020202020204" pitchFamily="34" charset="0"/>
                <a:cs typeface="Arial" panose="020B0604020202020204" pitchFamily="34" charset="0"/>
              </a:rPr>
              <a:t>ÁLVARO OBREGÓN</a:t>
            </a:r>
            <a:endParaRPr lang="es-MX" sz="3000" b="1" dirty="0">
              <a:solidFill>
                <a:schemeClr val="accent1">
                  <a:lumMod val="50000"/>
                </a:schemeClr>
              </a:solidFill>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4572000" y="477673"/>
            <a:ext cx="6662057" cy="4887686"/>
          </a:xfrm>
        </p:spPr>
        <p:txBody>
          <a:bodyPr>
            <a:noAutofit/>
          </a:bodyPr>
          <a:lstStyle/>
          <a:p>
            <a:pPr>
              <a:lnSpc>
                <a:spcPct val="100000"/>
              </a:lnSpc>
            </a:pPr>
            <a:r>
              <a:rPr lang="es-MX" sz="2400" dirty="0" smtClean="0">
                <a:latin typeface="Arial" panose="020B0604020202020204" pitchFamily="34" charset="0"/>
                <a:cs typeface="Arial" panose="020B0604020202020204" pitchFamily="34" charset="0"/>
              </a:rPr>
              <a:t>Obregón hizo del caudillismo populista una practica de gobierno que le permitió mantenerse en el poder, pese a numerosas rebeliones.</a:t>
            </a:r>
          </a:p>
          <a:p>
            <a:pPr algn="just">
              <a:lnSpc>
                <a:spcPct val="100000"/>
              </a:lnSpc>
            </a:pPr>
            <a:r>
              <a:rPr lang="es-MX" sz="2400" dirty="0" smtClean="0">
                <a:latin typeface="Arial" panose="020B0604020202020204" pitchFamily="34" charset="0"/>
                <a:cs typeface="Arial" panose="020B0604020202020204" pitchFamily="34" charset="0"/>
              </a:rPr>
              <a:t>Según Arnaldo Córdova: “…nadie que no fuera caudillo podría gobernar el ejercito y la republica  se comprende que el caudillo no puede ser más que un militar cuyo prestigio se ligara a su biografía guerrera, a sus brillantes victorias militares y trascendiera así al campo de la política” </a:t>
            </a:r>
            <a:endParaRPr lang="es-MX"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5371439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3821757" cy="504779"/>
          </a:xfrm>
        </p:spPr>
        <p:txBody>
          <a:bodyPr>
            <a:normAutofit/>
          </a:bodyPr>
          <a:lstStyle/>
          <a:p>
            <a:r>
              <a:rPr lang="es-MX" sz="3000" b="1" dirty="0">
                <a:solidFill>
                  <a:schemeClr val="accent1">
                    <a:lumMod val="50000"/>
                  </a:schemeClr>
                </a:solidFill>
                <a:latin typeface="Arial" panose="020B0604020202020204" pitchFamily="34" charset="0"/>
                <a:cs typeface="Arial" panose="020B0604020202020204" pitchFamily="34" charset="0"/>
              </a:rPr>
              <a:t>P</a:t>
            </a:r>
            <a:r>
              <a:rPr lang="es-MX" sz="3000" b="1" dirty="0" smtClean="0">
                <a:solidFill>
                  <a:schemeClr val="accent1">
                    <a:lumMod val="50000"/>
                  </a:schemeClr>
                </a:solidFill>
                <a:latin typeface="Arial" panose="020B0604020202020204" pitchFamily="34" charset="0"/>
                <a:cs typeface="Arial" panose="020B0604020202020204" pitchFamily="34" charset="0"/>
              </a:rPr>
              <a:t>olítica externa </a:t>
            </a:r>
            <a:endParaRPr lang="es-MX" sz="3000" b="1" dirty="0">
              <a:solidFill>
                <a:schemeClr val="accent1">
                  <a:lumMod val="50000"/>
                </a:schemeClr>
              </a:solidFill>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303929" y="936171"/>
            <a:ext cx="8595360" cy="4351337"/>
          </a:xfrm>
        </p:spPr>
        <p:txBody>
          <a:bodyPr/>
          <a:lstStyle/>
          <a:p>
            <a:endParaRPr lang="es-MX" dirty="0" smtClean="0">
              <a:latin typeface="Arial" panose="020B0604020202020204" pitchFamily="34" charset="0"/>
              <a:cs typeface="Arial" panose="020B0604020202020204" pitchFamily="34" charset="0"/>
            </a:endParaRPr>
          </a:p>
          <a:p>
            <a:endParaRPr lang="es-MX" sz="2500" dirty="0">
              <a:latin typeface="Arial" panose="020B0604020202020204" pitchFamily="34" charset="0"/>
              <a:cs typeface="Arial" panose="020B0604020202020204" pitchFamily="34" charset="0"/>
            </a:endParaRPr>
          </a:p>
        </p:txBody>
      </p:sp>
      <p:sp>
        <p:nvSpPr>
          <p:cNvPr id="4" name="CuadroTexto 3"/>
          <p:cNvSpPr txBox="1"/>
          <p:nvPr/>
        </p:nvSpPr>
        <p:spPr>
          <a:xfrm>
            <a:off x="0" y="956906"/>
            <a:ext cx="11098306" cy="2400657"/>
          </a:xfrm>
          <a:prstGeom prst="rect">
            <a:avLst/>
          </a:prstGeom>
          <a:noFill/>
        </p:spPr>
        <p:txBody>
          <a:bodyPr wrap="square" rtlCol="0">
            <a:spAutoFit/>
          </a:bodyPr>
          <a:lstStyle/>
          <a:p>
            <a:pPr algn="just"/>
            <a:r>
              <a:rPr lang="es-MX" sz="2500" dirty="0" smtClean="0">
                <a:latin typeface="Arial" panose="020B0604020202020204" pitchFamily="34" charset="0"/>
                <a:cs typeface="Arial" panose="020B0604020202020204" pitchFamily="34" charset="0"/>
              </a:rPr>
              <a:t>Al comenzar el gobierno de Obregón, las relaciones con Estados Unidos eran tensas debido a las exigencias de este país para que fueran derogados los artículos de la constitución de 1917 que lesionaban los intereses económicos extranjeros. Obregón consciente de que el capital mexicano era insuficiente para la reconstrucción económica del país, opinaba que el único camino era permitir la inversión extranjera.</a:t>
            </a:r>
          </a:p>
        </p:txBody>
      </p:sp>
    </p:spTree>
    <p:extLst>
      <p:ext uri="{BB962C8B-B14F-4D97-AF65-F5344CB8AC3E}">
        <p14:creationId xmlns:p14="http://schemas.microsoft.com/office/powerpoint/2010/main" val="5315955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3821757" cy="504779"/>
          </a:xfrm>
        </p:spPr>
        <p:txBody>
          <a:bodyPr>
            <a:normAutofit/>
          </a:bodyPr>
          <a:lstStyle/>
          <a:p>
            <a:endParaRPr lang="es-MX" sz="3000" b="1" dirty="0">
              <a:solidFill>
                <a:schemeClr val="accent1">
                  <a:lumMod val="50000"/>
                </a:schemeClr>
              </a:solidFill>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303929" y="936171"/>
            <a:ext cx="8595360" cy="4351337"/>
          </a:xfrm>
        </p:spPr>
        <p:txBody>
          <a:bodyPr/>
          <a:lstStyle/>
          <a:p>
            <a:endParaRPr lang="es-MX" dirty="0" smtClean="0">
              <a:latin typeface="Arial" panose="020B0604020202020204" pitchFamily="34" charset="0"/>
              <a:cs typeface="Arial" panose="020B0604020202020204" pitchFamily="34" charset="0"/>
            </a:endParaRPr>
          </a:p>
          <a:p>
            <a:endParaRPr lang="es-MX" sz="2500" dirty="0">
              <a:latin typeface="Arial" panose="020B0604020202020204" pitchFamily="34" charset="0"/>
              <a:cs typeface="Arial" panose="020B0604020202020204" pitchFamily="34" charset="0"/>
            </a:endParaRPr>
          </a:p>
        </p:txBody>
      </p:sp>
      <p:sp>
        <p:nvSpPr>
          <p:cNvPr id="4" name="CuadroTexto 3"/>
          <p:cNvSpPr txBox="1"/>
          <p:nvPr/>
        </p:nvSpPr>
        <p:spPr>
          <a:xfrm>
            <a:off x="0" y="504779"/>
            <a:ext cx="11098306" cy="3939540"/>
          </a:xfrm>
          <a:prstGeom prst="rect">
            <a:avLst/>
          </a:prstGeom>
          <a:noFill/>
        </p:spPr>
        <p:txBody>
          <a:bodyPr wrap="square" rtlCol="0">
            <a:spAutoFit/>
          </a:bodyPr>
          <a:lstStyle/>
          <a:p>
            <a:pPr algn="just"/>
            <a:r>
              <a:rPr lang="es-MX" sz="2500" dirty="0" smtClean="0">
                <a:latin typeface="Arial" panose="020B0604020202020204" pitchFamily="34" charset="0"/>
                <a:cs typeface="Arial" panose="020B0604020202020204" pitchFamily="34" charset="0"/>
              </a:rPr>
              <a:t>Para obtener el reconocimiento de Estados Unidos, Obregón debía resolver:</a:t>
            </a:r>
          </a:p>
          <a:p>
            <a:pPr algn="just"/>
            <a:endParaRPr lang="es-MX" sz="2500" dirty="0" smtClean="0">
              <a:latin typeface="Arial" panose="020B0604020202020204" pitchFamily="34" charset="0"/>
              <a:cs typeface="Arial" panose="020B0604020202020204" pitchFamily="34" charset="0"/>
            </a:endParaRPr>
          </a:p>
          <a:p>
            <a:pPr marL="342900" indent="-342900" algn="just">
              <a:buFont typeface="Wingdings" panose="05000000000000000000" pitchFamily="2" charset="2"/>
              <a:buChar char="§"/>
            </a:pPr>
            <a:r>
              <a:rPr lang="es-MX" sz="2500" dirty="0" smtClean="0">
                <a:latin typeface="Arial" panose="020B0604020202020204" pitchFamily="34" charset="0"/>
                <a:cs typeface="Arial" panose="020B0604020202020204" pitchFamily="34" charset="0"/>
              </a:rPr>
              <a:t>Interpretación no retroactiva del articulo 27 respecto a la industria petrolera y a la propiedades agrícolas </a:t>
            </a:r>
          </a:p>
          <a:p>
            <a:pPr marL="342900" indent="-342900" algn="just">
              <a:buFont typeface="Wingdings" panose="05000000000000000000" pitchFamily="2" charset="2"/>
              <a:buChar char="§"/>
            </a:pPr>
            <a:r>
              <a:rPr lang="es-MX" sz="2500" dirty="0" smtClean="0">
                <a:latin typeface="Arial" panose="020B0604020202020204" pitchFamily="34" charset="0"/>
                <a:cs typeface="Arial" panose="020B0604020202020204" pitchFamily="34" charset="0"/>
              </a:rPr>
              <a:t> Reanudar el pago de la deuda externa </a:t>
            </a:r>
          </a:p>
          <a:p>
            <a:pPr marL="342900" indent="-342900" algn="just">
              <a:buFont typeface="Wingdings" panose="05000000000000000000" pitchFamily="2" charset="2"/>
              <a:buChar char="§"/>
            </a:pPr>
            <a:r>
              <a:rPr lang="es-MX" sz="2500" dirty="0" smtClean="0">
                <a:latin typeface="Arial" panose="020B0604020202020204" pitchFamily="34" charset="0"/>
                <a:cs typeface="Arial" panose="020B0604020202020204" pitchFamily="34" charset="0"/>
              </a:rPr>
              <a:t>Pagar las compensaciones por daños personales y materiales durante la lucha revolucionaria </a:t>
            </a:r>
          </a:p>
          <a:p>
            <a:pPr algn="just"/>
            <a:endParaRPr lang="es-MX" sz="2500" dirty="0" smtClean="0">
              <a:latin typeface="Arial" panose="020B0604020202020204" pitchFamily="34" charset="0"/>
              <a:cs typeface="Arial" panose="020B0604020202020204" pitchFamily="34" charset="0"/>
            </a:endParaRPr>
          </a:p>
          <a:p>
            <a:pPr algn="just"/>
            <a:r>
              <a:rPr lang="es-MX" sz="2500" dirty="0" smtClean="0">
                <a:latin typeface="Arial" panose="020B0604020202020204" pitchFamily="34" charset="0"/>
                <a:cs typeface="Arial" panose="020B0604020202020204" pitchFamily="34" charset="0"/>
              </a:rPr>
              <a:t>Obregón decide enviar a su secretario de hacienda, Adolfo de la Huerta para negociar la reanudación de pagos ante la banca estadounidense.</a:t>
            </a:r>
            <a:endParaRPr lang="es-MX" sz="25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5959304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152400"/>
            <a:ext cx="7120128" cy="635408"/>
          </a:xfrm>
        </p:spPr>
        <p:txBody>
          <a:bodyPr>
            <a:normAutofit/>
          </a:bodyPr>
          <a:lstStyle/>
          <a:p>
            <a:r>
              <a:rPr lang="es-MX" sz="3000" b="1" dirty="0">
                <a:solidFill>
                  <a:schemeClr val="accent1">
                    <a:lumMod val="50000"/>
                  </a:schemeClr>
                </a:solidFill>
                <a:latin typeface="Arial" panose="020B0604020202020204" pitchFamily="34" charset="0"/>
                <a:cs typeface="Arial" panose="020B0604020202020204" pitchFamily="34" charset="0"/>
              </a:rPr>
              <a:t>C</a:t>
            </a:r>
            <a:r>
              <a:rPr lang="es-MX" sz="3000" b="1" dirty="0" smtClean="0">
                <a:solidFill>
                  <a:schemeClr val="accent1">
                    <a:lumMod val="50000"/>
                  </a:schemeClr>
                </a:solidFill>
                <a:latin typeface="Arial" panose="020B0604020202020204" pitchFamily="34" charset="0"/>
                <a:cs typeface="Arial" panose="020B0604020202020204" pitchFamily="34" charset="0"/>
              </a:rPr>
              <a:t>onvenio de la Huerta – </a:t>
            </a:r>
            <a:r>
              <a:rPr lang="es-MX" sz="3000" b="1" dirty="0" err="1">
                <a:solidFill>
                  <a:schemeClr val="accent1">
                    <a:lumMod val="50000"/>
                  </a:schemeClr>
                </a:solidFill>
                <a:latin typeface="Arial" panose="020B0604020202020204" pitchFamily="34" charset="0"/>
                <a:cs typeface="Arial" panose="020B0604020202020204" pitchFamily="34" charset="0"/>
              </a:rPr>
              <a:t>L</a:t>
            </a:r>
            <a:r>
              <a:rPr lang="es-MX" sz="3000" b="1" dirty="0" err="1" smtClean="0">
                <a:solidFill>
                  <a:schemeClr val="accent1">
                    <a:lumMod val="50000"/>
                  </a:schemeClr>
                </a:solidFill>
                <a:latin typeface="Arial" panose="020B0604020202020204" pitchFamily="34" charset="0"/>
                <a:cs typeface="Arial" panose="020B0604020202020204" pitchFamily="34" charset="0"/>
              </a:rPr>
              <a:t>amont</a:t>
            </a:r>
            <a:r>
              <a:rPr lang="es-MX" sz="3000" b="1" dirty="0" smtClean="0">
                <a:solidFill>
                  <a:schemeClr val="accent1">
                    <a:lumMod val="50000"/>
                  </a:schemeClr>
                </a:solidFill>
                <a:latin typeface="Arial" panose="020B0604020202020204" pitchFamily="34" charset="0"/>
                <a:cs typeface="Arial" panose="020B0604020202020204" pitchFamily="34" charset="0"/>
              </a:rPr>
              <a:t> </a:t>
            </a:r>
            <a:endParaRPr lang="es-MX" sz="3000" b="1" dirty="0">
              <a:solidFill>
                <a:schemeClr val="accent1">
                  <a:lumMod val="50000"/>
                </a:schemeClr>
              </a:solidFill>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87086" y="483008"/>
            <a:ext cx="11168743" cy="3831771"/>
          </a:xfrm>
        </p:spPr>
        <p:txBody>
          <a:bodyPr>
            <a:noAutofit/>
          </a:bodyPr>
          <a:lstStyle/>
          <a:p>
            <a:pPr marL="0" indent="0" algn="just">
              <a:buNone/>
            </a:pPr>
            <a:r>
              <a:rPr lang="es-MX" sz="2500" dirty="0" smtClean="0">
                <a:latin typeface="Arial" panose="020B0604020202020204" pitchFamily="34" charset="0"/>
                <a:cs typeface="Arial" panose="020B0604020202020204" pitchFamily="34" charset="0"/>
              </a:rPr>
              <a:t>México se compromete a cumplir íntegramente el capital e intereses de la deuda con Estados Unidos a partir del momento de la suspensión de los cuales correspondía aproximadamente la mitad de deuda total de los revolucionarios.</a:t>
            </a:r>
          </a:p>
          <a:p>
            <a:pPr marL="0" indent="0" algn="just">
              <a:buNone/>
            </a:pPr>
            <a:r>
              <a:rPr lang="es-MX" sz="2500" dirty="0" smtClean="0">
                <a:latin typeface="Arial" panose="020B0604020202020204" pitchFamily="34" charset="0"/>
                <a:cs typeface="Arial" panose="020B0604020202020204" pitchFamily="34" charset="0"/>
              </a:rPr>
              <a:t>Tratados de Burelli:</a:t>
            </a:r>
          </a:p>
          <a:p>
            <a:pPr algn="just">
              <a:buFont typeface="Wingdings" panose="05000000000000000000" pitchFamily="2" charset="2"/>
              <a:buChar char="§"/>
            </a:pPr>
            <a:r>
              <a:rPr lang="es-MX" sz="2500" dirty="0" smtClean="0">
                <a:latin typeface="Arial" panose="020B0604020202020204" pitchFamily="34" charset="0"/>
                <a:cs typeface="Arial" panose="020B0604020202020204" pitchFamily="34" charset="0"/>
              </a:rPr>
              <a:t>Los estadounidenses aceptaron que las propiedades agrícolas expropiadas se pagaran con bonos</a:t>
            </a:r>
          </a:p>
          <a:p>
            <a:pPr algn="just">
              <a:buFont typeface="Wingdings" panose="05000000000000000000" pitchFamily="2" charset="2"/>
              <a:buChar char="§"/>
            </a:pPr>
            <a:r>
              <a:rPr lang="es-MX" sz="2500" dirty="0" smtClean="0">
                <a:latin typeface="Arial" panose="020B0604020202020204" pitchFamily="34" charset="0"/>
                <a:cs typeface="Arial" panose="020B0604020202020204" pitchFamily="34" charset="0"/>
              </a:rPr>
              <a:t>Se formaría una comisión que revisara las reclamaciones que se habían acumulado desde 1808 con respecto al petróleo. Los comisionados aceptaron que el art. 27 no fuera retroactivo en cuanto a la nacionalización de los hidrocarburos, siempre que los propietarios hubieran efectuado antes de 1917 un “acto positivo” que demostrara su propósito de buscar y extraer el combustible </a:t>
            </a:r>
          </a:p>
          <a:p>
            <a:pPr marL="0" indent="0" algn="just">
              <a:buNone/>
            </a:pPr>
            <a:r>
              <a:rPr lang="es-MX" sz="2500" dirty="0" smtClean="0">
                <a:latin typeface="Arial" panose="020B0604020202020204" pitchFamily="34" charset="0"/>
                <a:cs typeface="Arial" panose="020B0604020202020204" pitchFamily="34" charset="0"/>
              </a:rPr>
              <a:t>Los acuerdos fueron aprobados y el reconocimiento de Estados Unidos fue el 13 de Agosto de 1923 </a:t>
            </a:r>
          </a:p>
        </p:txBody>
      </p:sp>
    </p:spTree>
    <p:extLst>
      <p:ext uri="{BB962C8B-B14F-4D97-AF65-F5344CB8AC3E}">
        <p14:creationId xmlns:p14="http://schemas.microsoft.com/office/powerpoint/2010/main" val="118712277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236718"/>
            <a:ext cx="3769567" cy="270125"/>
          </a:xfrm>
        </p:spPr>
        <p:txBody>
          <a:bodyPr>
            <a:noAutofit/>
          </a:bodyPr>
          <a:lstStyle/>
          <a:p>
            <a:r>
              <a:rPr lang="es-MX" sz="3000" b="1" dirty="0" smtClean="0">
                <a:solidFill>
                  <a:schemeClr val="accent1">
                    <a:lumMod val="50000"/>
                  </a:schemeClr>
                </a:solidFill>
                <a:latin typeface="Arial" panose="020B0604020202020204" pitchFamily="34" charset="0"/>
                <a:cs typeface="Arial" panose="020B0604020202020204" pitchFamily="34" charset="0"/>
              </a:rPr>
              <a:t>Política Económica</a:t>
            </a:r>
            <a:r>
              <a:rPr lang="es-MX" sz="3000" dirty="0" smtClean="0">
                <a:solidFill>
                  <a:schemeClr val="accent1">
                    <a:lumMod val="50000"/>
                  </a:schemeClr>
                </a:solidFill>
                <a:latin typeface="Arial" panose="020B0604020202020204" pitchFamily="34" charset="0"/>
                <a:cs typeface="Arial" panose="020B0604020202020204" pitchFamily="34" charset="0"/>
              </a:rPr>
              <a:t> </a:t>
            </a:r>
            <a:endParaRPr lang="es-MX" sz="3000" dirty="0">
              <a:solidFill>
                <a:schemeClr val="accent1">
                  <a:lumMod val="50000"/>
                </a:schemeClr>
              </a:solidFill>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513636" y="2230398"/>
            <a:ext cx="4890684" cy="882397"/>
          </a:xfrm>
        </p:spPr>
        <p:txBody>
          <a:bodyPr>
            <a:noAutofit/>
          </a:bodyPr>
          <a:lstStyle/>
          <a:p>
            <a:pPr marL="0" indent="0" algn="ctr">
              <a:buNone/>
            </a:pPr>
            <a:r>
              <a:rPr lang="es-MX" sz="2400" b="1" dirty="0" smtClean="0">
                <a:latin typeface="Arial" panose="020B0604020202020204" pitchFamily="34" charset="0"/>
                <a:cs typeface="Arial" panose="020B0604020202020204" pitchFamily="34" charset="0"/>
              </a:rPr>
              <a:t>Restauración del crédito interno y externo  </a:t>
            </a:r>
            <a:endParaRPr lang="es-MX" sz="2400" b="1" dirty="0">
              <a:latin typeface="Arial" panose="020B0604020202020204" pitchFamily="34" charset="0"/>
              <a:cs typeface="Arial" panose="020B0604020202020204" pitchFamily="34" charset="0"/>
            </a:endParaRPr>
          </a:p>
        </p:txBody>
      </p:sp>
      <p:sp>
        <p:nvSpPr>
          <p:cNvPr id="7" name="CuadroTexto 6"/>
          <p:cNvSpPr txBox="1"/>
          <p:nvPr/>
        </p:nvSpPr>
        <p:spPr>
          <a:xfrm>
            <a:off x="7088001" y="2462179"/>
            <a:ext cx="3432350" cy="461665"/>
          </a:xfrm>
          <a:prstGeom prst="rect">
            <a:avLst/>
          </a:prstGeom>
          <a:noFill/>
        </p:spPr>
        <p:txBody>
          <a:bodyPr wrap="none" rtlCol="0">
            <a:spAutoFit/>
          </a:bodyPr>
          <a:lstStyle/>
          <a:p>
            <a:r>
              <a:rPr lang="es-MX" sz="2400" b="1" dirty="0" smtClean="0">
                <a:latin typeface="Arial" panose="020B0604020202020204" pitchFamily="34" charset="0"/>
                <a:cs typeface="Arial" panose="020B0604020202020204" pitchFamily="34" charset="0"/>
              </a:rPr>
              <a:t>Reorganización fiscal </a:t>
            </a:r>
            <a:endParaRPr lang="es-MX" sz="2400" b="1" dirty="0">
              <a:latin typeface="Arial" panose="020B0604020202020204" pitchFamily="34" charset="0"/>
              <a:cs typeface="Arial" panose="020B0604020202020204" pitchFamily="34" charset="0"/>
            </a:endParaRPr>
          </a:p>
        </p:txBody>
      </p:sp>
      <p:sp>
        <p:nvSpPr>
          <p:cNvPr id="10" name="CuadroTexto 9"/>
          <p:cNvSpPr txBox="1"/>
          <p:nvPr/>
        </p:nvSpPr>
        <p:spPr>
          <a:xfrm>
            <a:off x="184731" y="3376871"/>
            <a:ext cx="6048010" cy="2677656"/>
          </a:xfrm>
          <a:prstGeom prst="rect">
            <a:avLst/>
          </a:prstGeom>
          <a:noFill/>
          <a:ln w="19050">
            <a:solidFill>
              <a:schemeClr val="accent1">
                <a:lumMod val="50000"/>
              </a:schemeClr>
            </a:solidFill>
          </a:ln>
        </p:spPr>
        <p:txBody>
          <a:bodyPr wrap="square" rtlCol="0">
            <a:spAutoFit/>
          </a:bodyPr>
          <a:lstStyle/>
          <a:p>
            <a:pPr algn="just"/>
            <a:r>
              <a:rPr lang="es-MX" sz="2400" dirty="0" smtClean="0">
                <a:latin typeface="Arial" panose="020B0604020202020204" pitchFamily="34" charset="0"/>
                <a:cs typeface="Arial" panose="020B0604020202020204" pitchFamily="34" charset="0"/>
              </a:rPr>
              <a:t>Devolver a los bancos incautados por el gobierno de Carranza por medio de un decreto, que reintegraba los bancos a sus propietarios, aunque sin concederles la facultad de emitir moneda. Sin embargo, no consiguió que los bancos estadounidenses les concedieran </a:t>
            </a:r>
            <a:endParaRPr lang="es-MX" sz="2400" dirty="0">
              <a:latin typeface="Arial" panose="020B0604020202020204" pitchFamily="34" charset="0"/>
              <a:cs typeface="Arial" panose="020B0604020202020204" pitchFamily="34" charset="0"/>
            </a:endParaRPr>
          </a:p>
        </p:txBody>
      </p:sp>
      <p:sp>
        <p:nvSpPr>
          <p:cNvPr id="11" name="CuadroTexto 10"/>
          <p:cNvSpPr txBox="1"/>
          <p:nvPr/>
        </p:nvSpPr>
        <p:spPr>
          <a:xfrm>
            <a:off x="6845598" y="3357563"/>
            <a:ext cx="4162817" cy="2677656"/>
          </a:xfrm>
          <a:prstGeom prst="rect">
            <a:avLst/>
          </a:prstGeom>
          <a:noFill/>
          <a:ln w="19050">
            <a:solidFill>
              <a:schemeClr val="accent1">
                <a:lumMod val="50000"/>
              </a:schemeClr>
            </a:solidFill>
          </a:ln>
        </p:spPr>
        <p:txBody>
          <a:bodyPr wrap="square" rtlCol="0">
            <a:spAutoFit/>
          </a:bodyPr>
          <a:lstStyle/>
          <a:p>
            <a:pPr algn="ctr"/>
            <a:r>
              <a:rPr lang="es-MX" sz="2400" dirty="0" smtClean="0">
                <a:latin typeface="Arial" panose="020B0604020202020204" pitchFamily="34" charset="0"/>
                <a:cs typeface="Arial" panose="020B0604020202020204" pitchFamily="34" charset="0"/>
              </a:rPr>
              <a:t>Creó el llamado “Impuesto del centenario” que establecía  gravámenes proporcionales, de acuerdo con las ganancias que obtuvieran anualmente distintas personas </a:t>
            </a:r>
            <a:endParaRPr lang="es-MX" sz="2400" dirty="0">
              <a:latin typeface="Arial" panose="020B0604020202020204" pitchFamily="34" charset="0"/>
              <a:cs typeface="Arial" panose="020B0604020202020204" pitchFamily="34" charset="0"/>
            </a:endParaRPr>
          </a:p>
        </p:txBody>
      </p:sp>
      <p:sp>
        <p:nvSpPr>
          <p:cNvPr id="16" name="Flecha abajo 15"/>
          <p:cNvSpPr/>
          <p:nvPr/>
        </p:nvSpPr>
        <p:spPr>
          <a:xfrm>
            <a:off x="2346841" y="1235690"/>
            <a:ext cx="1297111" cy="104445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Flecha abajo 15"/>
          <p:cNvSpPr/>
          <p:nvPr/>
        </p:nvSpPr>
        <p:spPr>
          <a:xfrm>
            <a:off x="7917402" y="1235690"/>
            <a:ext cx="1297111" cy="104445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5" name="CuadroTexto 6"/>
          <p:cNvSpPr txBox="1"/>
          <p:nvPr/>
        </p:nvSpPr>
        <p:spPr>
          <a:xfrm>
            <a:off x="4891984" y="674593"/>
            <a:ext cx="2408032" cy="461665"/>
          </a:xfrm>
          <a:prstGeom prst="rect">
            <a:avLst/>
          </a:prstGeom>
          <a:noFill/>
        </p:spPr>
        <p:txBody>
          <a:bodyPr wrap="none" rtlCol="0">
            <a:spAutoFit/>
          </a:bodyPr>
          <a:lstStyle/>
          <a:p>
            <a:r>
              <a:rPr lang="es-MX" sz="2400" b="1" dirty="0" smtClean="0">
                <a:latin typeface="Arial" panose="020B0604020202020204" pitchFamily="34" charset="0"/>
                <a:cs typeface="Arial" panose="020B0604020202020204" pitchFamily="34" charset="0"/>
              </a:rPr>
              <a:t>Dos problemas</a:t>
            </a:r>
            <a:endParaRPr lang="es-MX" sz="2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4636622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uadroTexto 11"/>
          <p:cNvSpPr txBox="1"/>
          <p:nvPr/>
        </p:nvSpPr>
        <p:spPr>
          <a:xfrm>
            <a:off x="204717" y="231371"/>
            <a:ext cx="2733441" cy="477054"/>
          </a:xfrm>
          <a:prstGeom prst="rect">
            <a:avLst/>
          </a:prstGeom>
          <a:noFill/>
        </p:spPr>
        <p:txBody>
          <a:bodyPr wrap="none" rtlCol="0">
            <a:spAutoFit/>
          </a:bodyPr>
          <a:lstStyle/>
          <a:p>
            <a:r>
              <a:rPr lang="es-MX" sz="2500" b="1" dirty="0" smtClean="0">
                <a:solidFill>
                  <a:schemeClr val="accent1">
                    <a:lumMod val="50000"/>
                  </a:schemeClr>
                </a:solidFill>
                <a:latin typeface="Arial" panose="020B0604020202020204" pitchFamily="34" charset="0"/>
                <a:cs typeface="Arial" panose="020B0604020202020204" pitchFamily="34" charset="0"/>
              </a:rPr>
              <a:t>Reforma agraria </a:t>
            </a:r>
            <a:endParaRPr lang="es-MX" sz="2500" b="1" dirty="0">
              <a:solidFill>
                <a:schemeClr val="accent1">
                  <a:lumMod val="50000"/>
                </a:schemeClr>
              </a:solidFill>
              <a:latin typeface="Arial" panose="020B0604020202020204" pitchFamily="34" charset="0"/>
              <a:cs typeface="Arial" panose="020B0604020202020204" pitchFamily="34" charset="0"/>
            </a:endParaRPr>
          </a:p>
        </p:txBody>
      </p:sp>
      <p:sp>
        <p:nvSpPr>
          <p:cNvPr id="13" name="CuadroTexto 12"/>
          <p:cNvSpPr txBox="1"/>
          <p:nvPr/>
        </p:nvSpPr>
        <p:spPr>
          <a:xfrm>
            <a:off x="327546" y="957663"/>
            <a:ext cx="10923835" cy="4893647"/>
          </a:xfrm>
          <a:prstGeom prst="rect">
            <a:avLst/>
          </a:prstGeom>
          <a:noFill/>
        </p:spPr>
        <p:txBody>
          <a:bodyPr wrap="square" rtlCol="0">
            <a:spAutoFit/>
          </a:bodyPr>
          <a:lstStyle/>
          <a:p>
            <a:pPr algn="just"/>
            <a:r>
              <a:rPr lang="es-MX" sz="2400" dirty="0" smtClean="0">
                <a:latin typeface="Arial" panose="020B0604020202020204" pitchFamily="34" charset="0"/>
                <a:cs typeface="Arial" panose="020B0604020202020204" pitchFamily="34" charset="0"/>
              </a:rPr>
              <a:t>Obregón no estaba de acuerdo con crear la pequeña propiedad mediante la fragmentación indiscriminada del latifundio, antes de lograr el desarrollo de la pequeña propiedad y tampoco creía conveniente sustituir al latifundio por propiedad comunal </a:t>
            </a:r>
          </a:p>
          <a:p>
            <a:pPr algn="just"/>
            <a:endParaRPr lang="es-MX" sz="2400" dirty="0" smtClean="0">
              <a:latin typeface="Arial" panose="020B0604020202020204" pitchFamily="34" charset="0"/>
              <a:cs typeface="Arial" panose="020B0604020202020204" pitchFamily="34" charset="0"/>
            </a:endParaRPr>
          </a:p>
          <a:p>
            <a:pPr algn="just"/>
            <a:r>
              <a:rPr lang="es-MX" sz="2400" dirty="0" smtClean="0">
                <a:latin typeface="Arial" panose="020B0604020202020204" pitchFamily="34" charset="0"/>
                <a:cs typeface="Arial" panose="020B0604020202020204" pitchFamily="34" charset="0"/>
              </a:rPr>
              <a:t>Las decisiones políticas de Obregón acerca de la reforma agraria tenía el objeto de atender las demandas de las masas campesinas que exigían tierras y a la vez de las de los terratenientes nacionales y extranjeros que se negaban a a perderlas.</a:t>
            </a:r>
          </a:p>
          <a:p>
            <a:pPr algn="just"/>
            <a:endParaRPr lang="es-MX" sz="2400" dirty="0" smtClean="0">
              <a:latin typeface="Arial" panose="020B0604020202020204" pitchFamily="34" charset="0"/>
              <a:cs typeface="Arial" panose="020B0604020202020204" pitchFamily="34" charset="0"/>
            </a:endParaRPr>
          </a:p>
          <a:p>
            <a:pPr algn="just"/>
            <a:r>
              <a:rPr lang="es-MX" sz="2400" dirty="0" smtClean="0">
                <a:latin typeface="Arial" panose="020B0604020202020204" pitchFamily="34" charset="0"/>
                <a:cs typeface="Arial" panose="020B0604020202020204" pitchFamily="34" charset="0"/>
              </a:rPr>
              <a:t>El decreto de tierra libre establecía que todo mexicano mayor de 18 años que carecía de tierra y no la pudiera obtener por algún titulo podría adquirirla de las nacionales y baldías que no estuvieran reservadas por el gobierno.</a:t>
            </a:r>
          </a:p>
        </p:txBody>
      </p:sp>
    </p:spTree>
    <p:extLst>
      <p:ext uri="{BB962C8B-B14F-4D97-AF65-F5344CB8AC3E}">
        <p14:creationId xmlns:p14="http://schemas.microsoft.com/office/powerpoint/2010/main" val="171514720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82137" y="283029"/>
            <a:ext cx="10126639" cy="4351337"/>
          </a:xfrm>
        </p:spPr>
        <p:txBody>
          <a:bodyPr>
            <a:normAutofit/>
          </a:bodyPr>
          <a:lstStyle/>
          <a:p>
            <a:pPr algn="just"/>
            <a:r>
              <a:rPr lang="es-MX" sz="2400" dirty="0">
                <a:latin typeface="Arial" panose="020B0604020202020204" pitchFamily="34" charset="0"/>
                <a:cs typeface="Arial" panose="020B0604020202020204" pitchFamily="34" charset="0"/>
              </a:rPr>
              <a:t>De acuerdo con las ideas de Obregón acerca de la pequeña propiedad individual, el restablecimiento de ejidos no era considerado como una solución viable para la reconstrucción económica del país, sino tan solo una necesidad política transitoria.</a:t>
            </a:r>
          </a:p>
          <a:p>
            <a:pPr algn="just"/>
            <a:r>
              <a:rPr lang="es-MX" sz="2400" dirty="0">
                <a:latin typeface="Arial" panose="020B0604020202020204" pitchFamily="34" charset="0"/>
                <a:cs typeface="Arial" panose="020B0604020202020204" pitchFamily="34" charset="0"/>
              </a:rPr>
              <a:t>El partido nacional agrarista fue la primer organización política que planeara de manera sistemática la reforma agraria y pugnara por la aplicación del art. 27 constitucional en lo que se refiere a la redistribución de la propiedad agraria.  </a:t>
            </a:r>
          </a:p>
          <a:p>
            <a:endParaRPr lang="es-MX" sz="2400" dirty="0"/>
          </a:p>
        </p:txBody>
      </p:sp>
    </p:spTree>
    <p:extLst>
      <p:ext uri="{BB962C8B-B14F-4D97-AF65-F5344CB8AC3E}">
        <p14:creationId xmlns:p14="http://schemas.microsoft.com/office/powerpoint/2010/main" val="125973820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Resultado de imagen para plutarco elias calles y gabinet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499410"/>
            <a:ext cx="9475237" cy="6358590"/>
          </a:xfrm>
          <a:prstGeom prst="rect">
            <a:avLst/>
          </a:prstGeom>
          <a:noFill/>
          <a:extLst>
            <a:ext uri="{909E8E84-426E-40DD-AFC4-6F175D3DCCD1}">
              <a14:hiddenFill xmlns:a14="http://schemas.microsoft.com/office/drawing/2010/main">
                <a:solidFill>
                  <a:srgbClr val="FFFFFF"/>
                </a:solidFill>
              </a14:hiddenFill>
            </a:ext>
          </a:extLst>
        </p:spPr>
      </p:pic>
      <p:sp>
        <p:nvSpPr>
          <p:cNvPr id="5" name="CuadroTexto 4"/>
          <p:cNvSpPr txBox="1"/>
          <p:nvPr/>
        </p:nvSpPr>
        <p:spPr>
          <a:xfrm>
            <a:off x="1828800" y="509317"/>
            <a:ext cx="6258910" cy="1200329"/>
          </a:xfrm>
          <a:prstGeom prst="rect">
            <a:avLst/>
          </a:prstGeom>
          <a:noFill/>
        </p:spPr>
        <p:txBody>
          <a:bodyPr wrap="square" rtlCol="0">
            <a:spAutoFit/>
          </a:bodyPr>
          <a:lstStyle/>
          <a:p>
            <a:pPr algn="ctr"/>
            <a:r>
              <a:rPr lang="es-MX" sz="3600" b="1" dirty="0" smtClean="0">
                <a:solidFill>
                  <a:schemeClr val="bg1"/>
                </a:solidFill>
                <a:latin typeface="Arial" panose="020B0604020202020204" pitchFamily="34" charset="0"/>
                <a:cs typeface="Arial" panose="020B0604020202020204" pitchFamily="34" charset="0"/>
              </a:rPr>
              <a:t>Instituciones Administrativas de Calles </a:t>
            </a:r>
            <a:endParaRPr lang="es-MX" sz="36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8492030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8714792" cy="485977"/>
          </a:xfrm>
        </p:spPr>
        <p:txBody>
          <a:bodyPr>
            <a:noAutofit/>
          </a:bodyPr>
          <a:lstStyle/>
          <a:p>
            <a:r>
              <a:rPr lang="es-MX" sz="3000" b="1" dirty="0" smtClean="0">
                <a:solidFill>
                  <a:schemeClr val="accent1">
                    <a:lumMod val="50000"/>
                  </a:schemeClr>
                </a:solidFill>
                <a:latin typeface="Arial" panose="020B0604020202020204" pitchFamily="34" charset="0"/>
                <a:cs typeface="Arial" panose="020B0604020202020204" pitchFamily="34" charset="0"/>
              </a:rPr>
              <a:t>INSTITUCIONES ADMINISTRATIVAS DE CALLES </a:t>
            </a:r>
            <a:endParaRPr lang="es-MX" sz="3000" b="1" dirty="0">
              <a:solidFill>
                <a:schemeClr val="accent1">
                  <a:lumMod val="50000"/>
                </a:schemeClr>
              </a:solidFill>
              <a:latin typeface="Arial" panose="020B0604020202020204" pitchFamily="34" charset="0"/>
              <a:cs typeface="Arial" panose="020B0604020202020204" pitchFamily="34" charset="0"/>
            </a:endParaRPr>
          </a:p>
        </p:txBody>
      </p:sp>
      <p:sp>
        <p:nvSpPr>
          <p:cNvPr id="3" name="CuadroTexto 2"/>
          <p:cNvSpPr txBox="1"/>
          <p:nvPr/>
        </p:nvSpPr>
        <p:spPr>
          <a:xfrm>
            <a:off x="4337343" y="795889"/>
            <a:ext cx="2481770" cy="461665"/>
          </a:xfrm>
          <a:prstGeom prst="rect">
            <a:avLst/>
          </a:prstGeom>
          <a:noFill/>
        </p:spPr>
        <p:txBody>
          <a:bodyPr wrap="none" rtlCol="0">
            <a:spAutoFit/>
          </a:bodyPr>
          <a:lstStyle/>
          <a:p>
            <a:r>
              <a:rPr lang="es-MX" sz="2400" dirty="0" smtClean="0">
                <a:solidFill>
                  <a:schemeClr val="tx2">
                    <a:lumMod val="75000"/>
                  </a:schemeClr>
                </a:solidFill>
                <a:latin typeface="Arial" panose="020B0604020202020204" pitchFamily="34" charset="0"/>
                <a:cs typeface="Arial" panose="020B0604020202020204" pitchFamily="34" charset="0"/>
              </a:rPr>
              <a:t>Doble necesidad</a:t>
            </a:r>
            <a:endParaRPr lang="es-MX" sz="2400" dirty="0">
              <a:solidFill>
                <a:schemeClr val="tx2">
                  <a:lumMod val="75000"/>
                </a:schemeClr>
              </a:solidFill>
              <a:latin typeface="Arial" panose="020B0604020202020204" pitchFamily="34" charset="0"/>
              <a:cs typeface="Arial" panose="020B0604020202020204" pitchFamily="34" charset="0"/>
            </a:endParaRPr>
          </a:p>
        </p:txBody>
      </p:sp>
      <p:cxnSp>
        <p:nvCxnSpPr>
          <p:cNvPr id="5" name="Conector recto de flecha 4"/>
          <p:cNvCxnSpPr/>
          <p:nvPr/>
        </p:nvCxnSpPr>
        <p:spPr>
          <a:xfrm flipH="1">
            <a:off x="3493827" y="1257554"/>
            <a:ext cx="1228298" cy="552948"/>
          </a:xfrm>
          <a:prstGeom prst="straightConnector1">
            <a:avLst/>
          </a:prstGeom>
          <a:ln w="76200">
            <a:tailEnd type="triangle"/>
          </a:ln>
        </p:spPr>
        <p:style>
          <a:lnRef idx="3">
            <a:schemeClr val="accent1"/>
          </a:lnRef>
          <a:fillRef idx="0">
            <a:schemeClr val="accent1"/>
          </a:fillRef>
          <a:effectRef idx="2">
            <a:schemeClr val="accent1"/>
          </a:effectRef>
          <a:fontRef idx="minor">
            <a:schemeClr val="tx1"/>
          </a:fontRef>
        </p:style>
      </p:cxnSp>
      <p:cxnSp>
        <p:nvCxnSpPr>
          <p:cNvPr id="13" name="Conector recto de flecha 12"/>
          <p:cNvCxnSpPr/>
          <p:nvPr/>
        </p:nvCxnSpPr>
        <p:spPr>
          <a:xfrm>
            <a:off x="6248579" y="1257554"/>
            <a:ext cx="1478611" cy="552948"/>
          </a:xfrm>
          <a:prstGeom prst="straightConnector1">
            <a:avLst/>
          </a:prstGeom>
          <a:ln w="76200">
            <a:tailEnd type="triangle"/>
          </a:ln>
        </p:spPr>
        <p:style>
          <a:lnRef idx="3">
            <a:schemeClr val="accent1"/>
          </a:lnRef>
          <a:fillRef idx="0">
            <a:schemeClr val="accent1"/>
          </a:fillRef>
          <a:effectRef idx="2">
            <a:schemeClr val="accent1"/>
          </a:effectRef>
          <a:fontRef idx="minor">
            <a:schemeClr val="tx1"/>
          </a:fontRef>
        </p:style>
      </p:cxnSp>
      <p:sp>
        <p:nvSpPr>
          <p:cNvPr id="17" name="CuadroTexto 16"/>
          <p:cNvSpPr txBox="1"/>
          <p:nvPr/>
        </p:nvSpPr>
        <p:spPr>
          <a:xfrm>
            <a:off x="1387196" y="1810502"/>
            <a:ext cx="3848111" cy="830997"/>
          </a:xfrm>
          <a:prstGeom prst="rect">
            <a:avLst/>
          </a:prstGeom>
          <a:noFill/>
        </p:spPr>
        <p:txBody>
          <a:bodyPr wrap="square" rtlCol="0">
            <a:spAutoFit/>
          </a:bodyPr>
          <a:lstStyle/>
          <a:p>
            <a:pPr algn="ctr"/>
            <a:r>
              <a:rPr lang="es-MX" sz="2400" dirty="0" smtClean="0">
                <a:latin typeface="Arial" panose="020B0604020202020204" pitchFamily="34" charset="0"/>
                <a:cs typeface="Arial" panose="020B0604020202020204" pitchFamily="34" charset="0"/>
              </a:rPr>
              <a:t>Realizar una reforma </a:t>
            </a:r>
          </a:p>
          <a:p>
            <a:pPr algn="ctr"/>
            <a:r>
              <a:rPr lang="es-MX" sz="2400" dirty="0" smtClean="0">
                <a:latin typeface="Arial" panose="020B0604020202020204" pitchFamily="34" charset="0"/>
                <a:cs typeface="Arial" panose="020B0604020202020204" pitchFamily="34" charset="0"/>
              </a:rPr>
              <a:t>agraria intensiva </a:t>
            </a:r>
            <a:endParaRPr lang="es-MX" sz="2400" dirty="0">
              <a:latin typeface="Arial" panose="020B0604020202020204" pitchFamily="34" charset="0"/>
              <a:cs typeface="Arial" panose="020B0604020202020204" pitchFamily="34" charset="0"/>
            </a:endParaRPr>
          </a:p>
        </p:txBody>
      </p:sp>
      <p:sp>
        <p:nvSpPr>
          <p:cNvPr id="18" name="CuadroTexto 17"/>
          <p:cNvSpPr txBox="1"/>
          <p:nvPr/>
        </p:nvSpPr>
        <p:spPr>
          <a:xfrm>
            <a:off x="6248579" y="1810502"/>
            <a:ext cx="4227439" cy="830997"/>
          </a:xfrm>
          <a:prstGeom prst="rect">
            <a:avLst/>
          </a:prstGeom>
          <a:noFill/>
        </p:spPr>
        <p:txBody>
          <a:bodyPr wrap="none" rtlCol="0">
            <a:spAutoFit/>
          </a:bodyPr>
          <a:lstStyle/>
          <a:p>
            <a:pPr algn="ctr"/>
            <a:r>
              <a:rPr lang="es-MX" sz="2400" dirty="0" smtClean="0">
                <a:latin typeface="Arial" panose="020B0604020202020204" pitchFamily="34" charset="0"/>
                <a:cs typeface="Arial" panose="020B0604020202020204" pitchFamily="34" charset="0"/>
              </a:rPr>
              <a:t>Reorganización de la política </a:t>
            </a:r>
          </a:p>
          <a:p>
            <a:pPr algn="ctr"/>
            <a:r>
              <a:rPr lang="es-MX" sz="2400" dirty="0" smtClean="0">
                <a:latin typeface="Arial" panose="020B0604020202020204" pitchFamily="34" charset="0"/>
                <a:cs typeface="Arial" panose="020B0604020202020204" pitchFamily="34" charset="0"/>
              </a:rPr>
              <a:t>financiera y bancaria </a:t>
            </a:r>
            <a:endParaRPr lang="es-MX" sz="2400" dirty="0">
              <a:latin typeface="Arial" panose="020B0604020202020204" pitchFamily="34" charset="0"/>
              <a:cs typeface="Arial" panose="020B0604020202020204" pitchFamily="34" charset="0"/>
            </a:endParaRPr>
          </a:p>
        </p:txBody>
      </p:sp>
      <p:sp>
        <p:nvSpPr>
          <p:cNvPr id="19" name="CuadroTexto 18"/>
          <p:cNvSpPr txBox="1"/>
          <p:nvPr/>
        </p:nvSpPr>
        <p:spPr>
          <a:xfrm>
            <a:off x="229504" y="2632861"/>
            <a:ext cx="2000869" cy="553998"/>
          </a:xfrm>
          <a:prstGeom prst="rect">
            <a:avLst/>
          </a:prstGeom>
          <a:noFill/>
        </p:spPr>
        <p:txBody>
          <a:bodyPr wrap="none" rtlCol="0">
            <a:spAutoFit/>
          </a:bodyPr>
          <a:lstStyle/>
          <a:p>
            <a:r>
              <a:rPr lang="es-MX" sz="3000" dirty="0" smtClean="0">
                <a:solidFill>
                  <a:schemeClr val="tx2">
                    <a:lumMod val="75000"/>
                  </a:schemeClr>
                </a:solidFill>
                <a:latin typeface="Arial" panose="020B0604020202020204" pitchFamily="34" charset="0"/>
                <a:cs typeface="Arial" panose="020B0604020202020204" pitchFamily="34" charset="0"/>
              </a:rPr>
              <a:t>Objetivos: </a:t>
            </a:r>
            <a:endParaRPr lang="es-MX" sz="3000" dirty="0">
              <a:solidFill>
                <a:schemeClr val="tx2">
                  <a:lumMod val="75000"/>
                </a:schemeClr>
              </a:solidFill>
              <a:latin typeface="Arial" panose="020B0604020202020204" pitchFamily="34" charset="0"/>
              <a:cs typeface="Arial" panose="020B0604020202020204" pitchFamily="34" charset="0"/>
            </a:endParaRPr>
          </a:p>
        </p:txBody>
      </p:sp>
      <p:sp>
        <p:nvSpPr>
          <p:cNvPr id="20" name="CuadroTexto 19"/>
          <p:cNvSpPr txBox="1"/>
          <p:nvPr/>
        </p:nvSpPr>
        <p:spPr>
          <a:xfrm>
            <a:off x="561085" y="3391518"/>
            <a:ext cx="10508777" cy="3539430"/>
          </a:xfrm>
          <a:prstGeom prst="rect">
            <a:avLst/>
          </a:prstGeom>
          <a:noFill/>
        </p:spPr>
        <p:txBody>
          <a:bodyPr wrap="square" rtlCol="0">
            <a:spAutoFit/>
          </a:bodyPr>
          <a:lstStyle/>
          <a:p>
            <a:pPr marL="342900" indent="-342900" algn="just">
              <a:buFont typeface="Arial" panose="020B0604020202020204" pitchFamily="34" charset="0"/>
              <a:buChar char="•"/>
            </a:pPr>
            <a:r>
              <a:rPr lang="es-MX" sz="2400" dirty="0" smtClean="0">
                <a:latin typeface="Arial" panose="020B0604020202020204" pitchFamily="34" charset="0"/>
                <a:cs typeface="Arial" panose="020B0604020202020204" pitchFamily="34" charset="0"/>
              </a:rPr>
              <a:t>Cumplir con el articulo 27 constitucional para resolver el problema agrario</a:t>
            </a:r>
          </a:p>
          <a:p>
            <a:pPr marL="342900" indent="-342900" algn="just">
              <a:buFont typeface="Arial" panose="020B0604020202020204" pitchFamily="34" charset="0"/>
              <a:buChar char="•"/>
            </a:pPr>
            <a:r>
              <a:rPr lang="es-MX" sz="2400" dirty="0" smtClean="0">
                <a:latin typeface="Arial" panose="020B0604020202020204" pitchFamily="34" charset="0"/>
                <a:cs typeface="Arial" panose="020B0604020202020204" pitchFamily="34" charset="0"/>
              </a:rPr>
              <a:t>Estimular propósitos de mejoramiento social como los programas educativos, culturales y de desarrollo dela clase media </a:t>
            </a:r>
          </a:p>
          <a:p>
            <a:pPr marL="342900" indent="-342900" algn="just">
              <a:buFont typeface="Arial" panose="020B0604020202020204" pitchFamily="34" charset="0"/>
              <a:buChar char="•"/>
            </a:pPr>
            <a:r>
              <a:rPr lang="es-MX" sz="2400" dirty="0" smtClean="0">
                <a:latin typeface="Arial" panose="020B0604020202020204" pitchFamily="34" charset="0"/>
                <a:cs typeface="Arial" panose="020B0604020202020204" pitchFamily="34" charset="0"/>
              </a:rPr>
              <a:t>Procurar la reglamentación del artículo 123 (</a:t>
            </a:r>
            <a:r>
              <a:rPr lang="es-MX" sz="2400" dirty="0">
                <a:latin typeface="Arial" panose="020B0604020202020204" pitchFamily="34" charset="0"/>
                <a:cs typeface="Arial" panose="020B0604020202020204" pitchFamily="34" charset="0"/>
              </a:rPr>
              <a:t>D</a:t>
            </a:r>
            <a:r>
              <a:rPr lang="es-MX" sz="2400" dirty="0" smtClean="0">
                <a:latin typeface="Arial" panose="020B0604020202020204" pitchFamily="34" charset="0"/>
                <a:cs typeface="Arial" panose="020B0604020202020204" pitchFamily="34" charset="0"/>
              </a:rPr>
              <a:t>el trabajo y la previsión social)</a:t>
            </a:r>
          </a:p>
          <a:p>
            <a:pPr marL="342900" indent="-342900" algn="just">
              <a:buFont typeface="Arial" panose="020B0604020202020204" pitchFamily="34" charset="0"/>
              <a:buChar char="•"/>
            </a:pPr>
            <a:r>
              <a:rPr lang="es-MX" sz="2400" dirty="0" smtClean="0">
                <a:latin typeface="Arial" panose="020B0604020202020204" pitchFamily="34" charset="0"/>
                <a:cs typeface="Arial" panose="020B0604020202020204" pitchFamily="34" charset="0"/>
              </a:rPr>
              <a:t>Ampliar las relaciones internacionales </a:t>
            </a:r>
          </a:p>
          <a:p>
            <a:pPr marL="342900" indent="-342900" algn="just">
              <a:buFont typeface="Arial" panose="020B0604020202020204" pitchFamily="34" charset="0"/>
              <a:buChar char="•"/>
            </a:pPr>
            <a:r>
              <a:rPr lang="es-MX" sz="2400" dirty="0" smtClean="0">
                <a:latin typeface="Arial" panose="020B0604020202020204" pitchFamily="34" charset="0"/>
                <a:cs typeface="Arial" panose="020B0604020202020204" pitchFamily="34" charset="0"/>
              </a:rPr>
              <a:t>Dotar de infraestructura </a:t>
            </a:r>
          </a:p>
          <a:p>
            <a:pPr marL="342900" indent="-342900" algn="just">
              <a:buFont typeface="Arial" panose="020B0604020202020204" pitchFamily="34" charset="0"/>
              <a:buChar char="•"/>
            </a:pPr>
            <a:r>
              <a:rPr lang="es-MX" sz="2400" dirty="0" smtClean="0">
                <a:latin typeface="Arial" panose="020B0604020202020204" pitchFamily="34" charset="0"/>
                <a:cs typeface="Arial" panose="020B0604020202020204" pitchFamily="34" charset="0"/>
              </a:rPr>
              <a:t>Establecer el gobierno nacional mediante la consolidación de instituciones </a:t>
            </a:r>
            <a:endParaRPr lang="es-MX"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149020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ángulo 7"/>
          <p:cNvSpPr/>
          <p:nvPr/>
        </p:nvSpPr>
        <p:spPr>
          <a:xfrm>
            <a:off x="496239" y="328529"/>
            <a:ext cx="10722428" cy="6001643"/>
          </a:xfrm>
          <a:prstGeom prst="rect">
            <a:avLst/>
          </a:prstGeom>
        </p:spPr>
        <p:txBody>
          <a:bodyPr wrap="square">
            <a:spAutoFit/>
          </a:bodyPr>
          <a:lstStyle/>
          <a:p>
            <a:pPr lvl="0">
              <a:spcAft>
                <a:spcPts val="0"/>
              </a:spcAft>
              <a:buSzPts val="1100"/>
            </a:pPr>
            <a:r>
              <a:rPr lang="es-MX" sz="4000" b="1" dirty="0">
                <a:latin typeface="Arial" panose="020B0604020202020204" pitchFamily="34" charset="0"/>
                <a:ea typeface="Times New Roman" panose="02020603050405020304" pitchFamily="18" charset="0"/>
                <a:cs typeface="Arial" panose="020B0604020202020204" pitchFamily="34" charset="0"/>
              </a:rPr>
              <a:t>Propósito </a:t>
            </a:r>
            <a:r>
              <a:rPr lang="es-MX" sz="4000" b="1" dirty="0" smtClean="0">
                <a:latin typeface="Arial" panose="020B0604020202020204" pitchFamily="34" charset="0"/>
                <a:ea typeface="Times New Roman" panose="02020603050405020304" pitchFamily="18" charset="0"/>
                <a:cs typeface="Arial" panose="020B0604020202020204" pitchFamily="34" charset="0"/>
              </a:rPr>
              <a:t>de la Unidad de Aprendizaje</a:t>
            </a:r>
          </a:p>
          <a:p>
            <a:pPr lvl="0">
              <a:spcAft>
                <a:spcPts val="0"/>
              </a:spcAft>
              <a:buSzPts val="1100"/>
            </a:pPr>
            <a:endParaRPr lang="es-MX" sz="4000" b="1" dirty="0">
              <a:latin typeface="Arial" panose="020B0604020202020204" pitchFamily="34" charset="0"/>
              <a:ea typeface="Times New Roman" panose="02020603050405020304" pitchFamily="18" charset="0"/>
              <a:cs typeface="Arial" panose="020B0604020202020204" pitchFamily="34" charset="0"/>
            </a:endParaRPr>
          </a:p>
          <a:p>
            <a:r>
              <a:rPr lang="es-ES_tradnl" sz="2800" dirty="0">
                <a:latin typeface="Arial" panose="020B0604020202020204" pitchFamily="34" charset="0"/>
                <a:cs typeface="Arial" panose="020B0604020202020204" pitchFamily="34" charset="0"/>
              </a:rPr>
              <a:t>Que el alumno analice la relación Estado- Sociedad a partir de la promulgación de la Constitución Política de 1917, reconociendo los fenómenos económicos y políticos inscritos en este contexto, todo ello con el propósito de desarrollar su capacidad crítica y una visión interdisciplinaria de los problemas nacionales. Los conocimientos adquiridos con esta unidad de aprendizaje constituyen base fundamental para unidades de aprendizaje subsecuentes, sobre todo para las relacionadas con el desarrollo de la comunicación en México, movimientos sociales, sistema y análisis político, así como administración pública.</a:t>
            </a:r>
            <a:endParaRPr lang="es-MX" sz="2800" dirty="0">
              <a:latin typeface="Arial" panose="020B0604020202020204" pitchFamily="34" charset="0"/>
              <a:cs typeface="Arial" panose="020B0604020202020204" pitchFamily="34" charset="0"/>
            </a:endParaRPr>
          </a:p>
          <a:p>
            <a:r>
              <a:rPr lang="es-ES" sz="2400" dirty="0">
                <a:latin typeface="Arial" panose="020B0604020202020204" pitchFamily="34" charset="0"/>
                <a:ea typeface="Times New Roman" panose="02020603050405020304" pitchFamily="18" charset="0"/>
                <a:cs typeface="Arial" panose="020B0604020202020204" pitchFamily="34" charset="0"/>
              </a:rPr>
              <a:t> </a:t>
            </a:r>
            <a:endParaRPr lang="es-MX" sz="2400"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124989155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CuadroTexto 20"/>
          <p:cNvSpPr txBox="1"/>
          <p:nvPr/>
        </p:nvSpPr>
        <p:spPr>
          <a:xfrm>
            <a:off x="300248" y="113459"/>
            <a:ext cx="3861955" cy="553998"/>
          </a:xfrm>
          <a:prstGeom prst="rect">
            <a:avLst/>
          </a:prstGeom>
          <a:noFill/>
        </p:spPr>
        <p:txBody>
          <a:bodyPr wrap="none" rtlCol="0">
            <a:spAutoFit/>
          </a:bodyPr>
          <a:lstStyle/>
          <a:p>
            <a:r>
              <a:rPr lang="es-MX" sz="3000" b="1" dirty="0" smtClean="0">
                <a:solidFill>
                  <a:schemeClr val="tx2">
                    <a:lumMod val="75000"/>
                  </a:schemeClr>
                </a:solidFill>
                <a:latin typeface="Arial" panose="020B0604020202020204" pitchFamily="34" charset="0"/>
                <a:cs typeface="Arial" panose="020B0604020202020204" pitchFamily="34" charset="0"/>
              </a:rPr>
              <a:t>Aspecto Financiero </a:t>
            </a:r>
            <a:endParaRPr lang="es-MX" sz="3000" b="1" dirty="0">
              <a:solidFill>
                <a:schemeClr val="tx2">
                  <a:lumMod val="75000"/>
                </a:schemeClr>
              </a:solidFill>
              <a:latin typeface="Arial" panose="020B0604020202020204" pitchFamily="34" charset="0"/>
              <a:cs typeface="Arial" panose="020B0604020202020204" pitchFamily="34" charset="0"/>
            </a:endParaRPr>
          </a:p>
        </p:txBody>
      </p:sp>
      <p:sp>
        <p:nvSpPr>
          <p:cNvPr id="22" name="CuadroTexto 21"/>
          <p:cNvSpPr txBox="1"/>
          <p:nvPr/>
        </p:nvSpPr>
        <p:spPr>
          <a:xfrm>
            <a:off x="300248" y="845638"/>
            <a:ext cx="10795382" cy="4893647"/>
          </a:xfrm>
          <a:prstGeom prst="rect">
            <a:avLst/>
          </a:prstGeom>
          <a:noFill/>
        </p:spPr>
        <p:txBody>
          <a:bodyPr wrap="square" rtlCol="0">
            <a:spAutoFit/>
          </a:bodyPr>
          <a:lstStyle/>
          <a:p>
            <a:pPr marL="285750" indent="-285750">
              <a:buFont typeface="Arial" panose="020B0604020202020204" pitchFamily="34" charset="0"/>
              <a:buChar char="•"/>
            </a:pPr>
            <a:r>
              <a:rPr lang="es-MX" sz="2400" dirty="0" smtClean="0">
                <a:latin typeface="Arial" panose="020B0604020202020204" pitchFamily="34" charset="0"/>
                <a:cs typeface="Arial" panose="020B0604020202020204" pitchFamily="34" charset="0"/>
              </a:rPr>
              <a:t>Aumentar la recaudación fiscal, mediante la creación de nuevas fuentes de impuestos </a:t>
            </a:r>
          </a:p>
          <a:p>
            <a:pPr marL="285750" indent="-285750">
              <a:buFont typeface="Arial" panose="020B0604020202020204" pitchFamily="34" charset="0"/>
              <a:buChar char="•"/>
            </a:pPr>
            <a:r>
              <a:rPr lang="es-MX" sz="2400" dirty="0" smtClean="0">
                <a:latin typeface="Arial" panose="020B0604020202020204" pitchFamily="34" charset="0"/>
                <a:cs typeface="Arial" panose="020B0604020202020204" pitchFamily="34" charset="0"/>
              </a:rPr>
              <a:t>Reorganizar los métodos de recaudación fiscal para permitir un mayor control del gobierno central en los estados  </a:t>
            </a:r>
          </a:p>
          <a:p>
            <a:pPr marL="285750" indent="-285750">
              <a:buFont typeface="Arial" panose="020B0604020202020204" pitchFamily="34" charset="0"/>
              <a:buChar char="•"/>
            </a:pPr>
            <a:r>
              <a:rPr lang="es-MX" sz="2400" dirty="0" smtClean="0">
                <a:latin typeface="Arial" panose="020B0604020202020204" pitchFamily="34" charset="0"/>
                <a:cs typeface="Arial" panose="020B0604020202020204" pitchFamily="34" charset="0"/>
              </a:rPr>
              <a:t>Reorganización del sistema bancario </a:t>
            </a:r>
          </a:p>
          <a:p>
            <a:pPr marL="342900" indent="-342900" algn="just">
              <a:buFont typeface="Arial" panose="020B0604020202020204" pitchFamily="34" charset="0"/>
              <a:buChar char="•"/>
            </a:pPr>
            <a:r>
              <a:rPr lang="es-MX" sz="2400" dirty="0">
                <a:latin typeface="Arial" panose="020B0604020202020204" pitchFamily="34" charset="0"/>
                <a:cs typeface="Arial" panose="020B0604020202020204" pitchFamily="34" charset="0"/>
              </a:rPr>
              <a:t>Se establece la Convención Nacional Bancaria</a:t>
            </a:r>
          </a:p>
          <a:p>
            <a:pPr marL="342900" indent="-342900" algn="just">
              <a:buFont typeface="Arial" panose="020B0604020202020204" pitchFamily="34" charset="0"/>
              <a:buChar char="•"/>
            </a:pPr>
            <a:r>
              <a:rPr lang="es-MX" sz="2400" dirty="0">
                <a:latin typeface="Arial" panose="020B0604020202020204" pitchFamily="34" charset="0"/>
                <a:cs typeface="Arial" panose="020B0604020202020204" pitchFamily="34" charset="0"/>
              </a:rPr>
              <a:t> Creación del </a:t>
            </a:r>
            <a:r>
              <a:rPr lang="es-MX" sz="2400" b="1" dirty="0">
                <a:solidFill>
                  <a:schemeClr val="tx2">
                    <a:lumMod val="75000"/>
                  </a:schemeClr>
                </a:solidFill>
                <a:latin typeface="Arial" panose="020B0604020202020204" pitchFamily="34" charset="0"/>
                <a:cs typeface="Arial" panose="020B0604020202020204" pitchFamily="34" charset="0"/>
              </a:rPr>
              <a:t>Banco de México</a:t>
            </a:r>
            <a:r>
              <a:rPr lang="es-MX" sz="2400" dirty="0">
                <a:latin typeface="Arial" panose="020B0604020202020204" pitchFamily="34" charset="0"/>
                <a:cs typeface="Arial" panose="020B0604020202020204" pitchFamily="34" charset="0"/>
              </a:rPr>
              <a:t>, se debió a la necesidad de establecer en el país un régimen bancario con orientación económica y social </a:t>
            </a:r>
          </a:p>
          <a:p>
            <a:pPr marL="342900" indent="-342900" algn="just">
              <a:buFont typeface="Arial" panose="020B0604020202020204" pitchFamily="34" charset="0"/>
              <a:buChar char="•"/>
            </a:pPr>
            <a:r>
              <a:rPr lang="es-MX" sz="2400" dirty="0">
                <a:latin typeface="Arial" panose="020B0604020202020204" pitchFamily="34" charset="0"/>
                <a:cs typeface="Arial" panose="020B0604020202020204" pitchFamily="34" charset="0"/>
              </a:rPr>
              <a:t>Elaboración de la ley de ingresos </a:t>
            </a:r>
          </a:p>
          <a:p>
            <a:pPr marL="342900" indent="-342900" algn="just">
              <a:buFont typeface="Arial" panose="020B0604020202020204" pitchFamily="34" charset="0"/>
              <a:buChar char="•"/>
            </a:pPr>
            <a:r>
              <a:rPr lang="es-MX" sz="2400" dirty="0">
                <a:latin typeface="Arial" panose="020B0604020202020204" pitchFamily="34" charset="0"/>
                <a:cs typeface="Arial" panose="020B0604020202020204" pitchFamily="34" charset="0"/>
              </a:rPr>
              <a:t>El pago de la deuda pública se reinició después de que el secretario de hacienda; Alberto </a:t>
            </a:r>
            <a:r>
              <a:rPr lang="es-MX" sz="2400" dirty="0" err="1">
                <a:latin typeface="Arial" panose="020B0604020202020204" pitchFamily="34" charset="0"/>
                <a:cs typeface="Arial" panose="020B0604020202020204" pitchFamily="34" charset="0"/>
              </a:rPr>
              <a:t>Pani</a:t>
            </a:r>
            <a:r>
              <a:rPr lang="es-MX" sz="2400" dirty="0">
                <a:latin typeface="Arial" panose="020B0604020202020204" pitchFamily="34" charset="0"/>
                <a:cs typeface="Arial" panose="020B0604020202020204" pitchFamily="34" charset="0"/>
              </a:rPr>
              <a:t>, firmó con el comité de Banqueros una reforma al convenio de: De la </a:t>
            </a:r>
            <a:r>
              <a:rPr lang="es-MX" sz="2400" dirty="0" err="1">
                <a:latin typeface="Arial" panose="020B0604020202020204" pitchFamily="34" charset="0"/>
                <a:cs typeface="Arial" panose="020B0604020202020204" pitchFamily="34" charset="0"/>
              </a:rPr>
              <a:t>Guerta</a:t>
            </a:r>
            <a:r>
              <a:rPr lang="es-MX" sz="2400" dirty="0">
                <a:latin typeface="Arial" panose="020B0604020202020204" pitchFamily="34" charset="0"/>
                <a:cs typeface="Arial" panose="020B0604020202020204" pitchFamily="34" charset="0"/>
              </a:rPr>
              <a:t> – </a:t>
            </a:r>
            <a:r>
              <a:rPr lang="es-MX" sz="2400" dirty="0" err="1">
                <a:latin typeface="Arial" panose="020B0604020202020204" pitchFamily="34" charset="0"/>
                <a:cs typeface="Arial" panose="020B0604020202020204" pitchFamily="34" charset="0"/>
              </a:rPr>
              <a:t>Lamont</a:t>
            </a:r>
            <a:r>
              <a:rPr lang="es-MX" sz="2400" dirty="0">
                <a:latin typeface="Arial" panose="020B0604020202020204" pitchFamily="34" charset="0"/>
                <a:cs typeface="Arial" panose="020B0604020202020204" pitchFamily="34" charset="0"/>
              </a:rPr>
              <a:t>.</a:t>
            </a:r>
          </a:p>
          <a:p>
            <a:pPr marL="285750" indent="-285750">
              <a:buFont typeface="Arial" panose="020B0604020202020204" pitchFamily="34" charset="0"/>
              <a:buChar char="•"/>
            </a:pPr>
            <a:endParaRPr lang="es-MX"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8563323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41194" y="0"/>
            <a:ext cx="10911523" cy="6857999"/>
          </a:xfrm>
        </p:spPr>
        <p:txBody>
          <a:bodyPr>
            <a:normAutofit/>
          </a:bodyPr>
          <a:lstStyle/>
          <a:p>
            <a:pPr marL="0" indent="0" algn="just">
              <a:buNone/>
            </a:pPr>
            <a:r>
              <a:rPr lang="es-MX" sz="2400" b="1" dirty="0" smtClean="0">
                <a:solidFill>
                  <a:schemeClr val="tx2">
                    <a:lumMod val="75000"/>
                  </a:schemeClr>
                </a:solidFill>
                <a:latin typeface="Arial" panose="020B0604020202020204" pitchFamily="34" charset="0"/>
                <a:cs typeface="Arial" panose="020B0604020202020204" pitchFamily="34" charset="0"/>
              </a:rPr>
              <a:t>Campo</a:t>
            </a:r>
          </a:p>
          <a:p>
            <a:pPr algn="just"/>
            <a:r>
              <a:rPr lang="es-MX" sz="2400" dirty="0" smtClean="0">
                <a:latin typeface="Arial" panose="020B0604020202020204" pitchFamily="34" charset="0"/>
                <a:cs typeface="Arial" panose="020B0604020202020204" pitchFamily="34" charset="0"/>
              </a:rPr>
              <a:t>Creación del Banco Nacional de Crédito Agrícola </a:t>
            </a:r>
          </a:p>
          <a:p>
            <a:pPr algn="just"/>
            <a:r>
              <a:rPr lang="es-MX" sz="2400" dirty="0" smtClean="0">
                <a:latin typeface="Arial" panose="020B0604020202020204" pitchFamily="34" charset="0"/>
                <a:cs typeface="Arial" panose="020B0604020202020204" pitchFamily="34" charset="0"/>
              </a:rPr>
              <a:t>Comisión Nacional de Irrigación</a:t>
            </a:r>
          </a:p>
          <a:p>
            <a:pPr algn="just"/>
            <a:r>
              <a:rPr lang="es-MX" sz="2400" dirty="0" smtClean="0">
                <a:latin typeface="Arial" panose="020B0604020202020204" pitchFamily="34" charset="0"/>
                <a:cs typeface="Arial" panose="020B0604020202020204" pitchFamily="34" charset="0"/>
              </a:rPr>
              <a:t>Ley del patrimonio </a:t>
            </a:r>
          </a:p>
          <a:p>
            <a:pPr algn="just"/>
            <a:r>
              <a:rPr lang="es-MX" sz="2400" dirty="0" smtClean="0">
                <a:latin typeface="Arial" panose="020B0604020202020204" pitchFamily="34" charset="0"/>
                <a:cs typeface="Arial" panose="020B0604020202020204" pitchFamily="34" charset="0"/>
              </a:rPr>
              <a:t>Se distribuyeron tres millones de hectáreas</a:t>
            </a:r>
          </a:p>
          <a:p>
            <a:pPr marL="0" indent="0" algn="just">
              <a:buNone/>
            </a:pPr>
            <a:r>
              <a:rPr lang="es-MX" sz="2400" dirty="0" smtClean="0">
                <a:latin typeface="Arial" panose="020B0604020202020204" pitchFamily="34" charset="0"/>
                <a:cs typeface="Arial" panose="020B0604020202020204" pitchFamily="34" charset="0"/>
              </a:rPr>
              <a:t> </a:t>
            </a:r>
          </a:p>
          <a:p>
            <a:pPr marL="0" indent="0" algn="just">
              <a:buNone/>
            </a:pPr>
            <a:r>
              <a:rPr lang="es-MX" sz="2400" b="1" dirty="0" smtClean="0">
                <a:solidFill>
                  <a:schemeClr val="accent1">
                    <a:lumMod val="50000"/>
                  </a:schemeClr>
                </a:solidFill>
                <a:latin typeface="Arial" panose="020B0604020202020204" pitchFamily="34" charset="0"/>
                <a:cs typeface="Arial" panose="020B0604020202020204" pitchFamily="34" charset="0"/>
              </a:rPr>
              <a:t>Vías de Comunicación </a:t>
            </a:r>
          </a:p>
          <a:p>
            <a:pPr marL="0" indent="0" algn="just">
              <a:buNone/>
            </a:pPr>
            <a:r>
              <a:rPr lang="es-MX" sz="2400" dirty="0" smtClean="0">
                <a:latin typeface="Arial" panose="020B0604020202020204" pitchFamily="34" charset="0"/>
                <a:cs typeface="Arial" panose="020B0604020202020204" pitchFamily="34" charset="0"/>
              </a:rPr>
              <a:t>Se creó la Junta Nacional de Caminos </a:t>
            </a:r>
          </a:p>
          <a:p>
            <a:pPr marL="0" indent="0" algn="just">
              <a:buNone/>
            </a:pPr>
            <a:endParaRPr lang="es-MX" sz="2400" dirty="0">
              <a:latin typeface="Arial" panose="020B0604020202020204" pitchFamily="34" charset="0"/>
              <a:cs typeface="Arial" panose="020B0604020202020204" pitchFamily="34" charset="0"/>
            </a:endParaRPr>
          </a:p>
          <a:p>
            <a:pPr marL="0" indent="0" algn="just">
              <a:buNone/>
            </a:pPr>
            <a:r>
              <a:rPr lang="es-MX" sz="2400" b="1" dirty="0">
                <a:solidFill>
                  <a:schemeClr val="accent1">
                    <a:lumMod val="50000"/>
                  </a:schemeClr>
                </a:solidFill>
                <a:latin typeface="Arial" panose="020B0604020202020204" pitchFamily="34" charset="0"/>
                <a:cs typeface="Arial" panose="020B0604020202020204" pitchFamily="34" charset="0"/>
              </a:rPr>
              <a:t>Aspecto Laboral  </a:t>
            </a:r>
          </a:p>
          <a:p>
            <a:pPr algn="just"/>
            <a:r>
              <a:rPr lang="es-MX" sz="2400" dirty="0">
                <a:latin typeface="Arial" panose="020B0604020202020204" pitchFamily="34" charset="0"/>
                <a:cs typeface="Arial" panose="020B0604020202020204" pitchFamily="34" charset="0"/>
              </a:rPr>
              <a:t>Creación de la Junta Federal de Conciliación y Arbitraje, con dependencias en todos los estados </a:t>
            </a:r>
          </a:p>
          <a:p>
            <a:pPr marL="0" indent="0" algn="just">
              <a:buNone/>
            </a:pPr>
            <a:endParaRPr lang="es-MX" sz="2400" dirty="0" smtClean="0">
              <a:latin typeface="Arial" panose="020B0604020202020204" pitchFamily="34" charset="0"/>
              <a:cs typeface="Arial" panose="020B0604020202020204" pitchFamily="34" charset="0"/>
            </a:endParaRPr>
          </a:p>
          <a:p>
            <a:pPr algn="just"/>
            <a:endParaRPr lang="es-MX" sz="2200" dirty="0" smtClean="0">
              <a:solidFill>
                <a:schemeClr val="tx2">
                  <a:lumMod val="75000"/>
                </a:schemeClr>
              </a:solidFill>
              <a:latin typeface="Arial" panose="020B0604020202020204" pitchFamily="34" charset="0"/>
              <a:cs typeface="Arial" panose="020B0604020202020204" pitchFamily="34" charset="0"/>
            </a:endParaRPr>
          </a:p>
          <a:p>
            <a:pPr algn="just"/>
            <a:endParaRPr lang="es-MX" sz="2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783759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95784" y="0"/>
            <a:ext cx="10875595" cy="6858000"/>
          </a:xfrm>
        </p:spPr>
        <p:txBody>
          <a:bodyPr>
            <a:normAutofit/>
          </a:bodyPr>
          <a:lstStyle/>
          <a:p>
            <a:pPr marL="0" indent="0" algn="just">
              <a:buNone/>
            </a:pPr>
            <a:r>
              <a:rPr lang="es-MX" sz="2400" b="1" dirty="0" smtClean="0">
                <a:solidFill>
                  <a:schemeClr val="accent1">
                    <a:lumMod val="50000"/>
                  </a:schemeClr>
                </a:solidFill>
                <a:latin typeface="Arial" panose="020B0604020202020204" pitchFamily="34" charset="0"/>
                <a:cs typeface="Arial" panose="020B0604020202020204" pitchFamily="34" charset="0"/>
              </a:rPr>
              <a:t>Educación</a:t>
            </a:r>
            <a:r>
              <a:rPr lang="es-MX" sz="2400" dirty="0" smtClean="0">
                <a:solidFill>
                  <a:schemeClr val="accent1">
                    <a:lumMod val="50000"/>
                  </a:schemeClr>
                </a:solidFill>
                <a:latin typeface="Arial" panose="020B0604020202020204" pitchFamily="34" charset="0"/>
                <a:cs typeface="Arial" panose="020B0604020202020204" pitchFamily="34" charset="0"/>
              </a:rPr>
              <a:t> </a:t>
            </a:r>
          </a:p>
          <a:p>
            <a:pPr algn="just"/>
            <a:r>
              <a:rPr lang="es-MX" sz="2400" dirty="0" smtClean="0">
                <a:latin typeface="Arial" panose="020B0604020202020204" pitchFamily="34" charset="0"/>
                <a:cs typeface="Arial" panose="020B0604020202020204" pitchFamily="34" charset="0"/>
              </a:rPr>
              <a:t>Se propuso beneficiar con servicios educativos a las zonas rurales </a:t>
            </a:r>
          </a:p>
          <a:p>
            <a:pPr algn="just"/>
            <a:r>
              <a:rPr lang="es-MX" sz="2400" dirty="0" smtClean="0">
                <a:latin typeface="Arial" panose="020B0604020202020204" pitchFamily="34" charset="0"/>
                <a:cs typeface="Arial" panose="020B0604020202020204" pitchFamily="34" charset="0"/>
              </a:rPr>
              <a:t>Organizó una instrucción práctica y técnica para niños </a:t>
            </a:r>
          </a:p>
          <a:p>
            <a:pPr algn="just"/>
            <a:r>
              <a:rPr lang="es-MX" sz="2400" dirty="0" smtClean="0">
                <a:latin typeface="Arial" panose="020B0604020202020204" pitchFamily="34" charset="0"/>
                <a:cs typeface="Arial" panose="020B0604020202020204" pitchFamily="34" charset="0"/>
              </a:rPr>
              <a:t>Se formaron bibliotecas en las zonas rurales </a:t>
            </a:r>
          </a:p>
          <a:p>
            <a:pPr algn="just"/>
            <a:r>
              <a:rPr lang="es-MX" sz="2400" dirty="0" smtClean="0">
                <a:latin typeface="Arial" panose="020B0604020202020204" pitchFamily="34" charset="0"/>
                <a:cs typeface="Arial" panose="020B0604020202020204" pitchFamily="34" charset="0"/>
              </a:rPr>
              <a:t>Se incrementaron los desayunos escolares y la atención médica gratuita</a:t>
            </a:r>
          </a:p>
          <a:p>
            <a:pPr marL="0" indent="0">
              <a:buNone/>
            </a:pPr>
            <a:endParaRPr lang="es-MX" sz="2400" b="1" dirty="0" smtClean="0">
              <a:solidFill>
                <a:schemeClr val="accent1">
                  <a:lumMod val="50000"/>
                </a:schemeClr>
              </a:solidFill>
              <a:latin typeface="Arial" panose="020B0604020202020204" pitchFamily="34" charset="0"/>
              <a:cs typeface="Arial" panose="020B0604020202020204" pitchFamily="34" charset="0"/>
            </a:endParaRPr>
          </a:p>
          <a:p>
            <a:pPr marL="0" indent="0">
              <a:buNone/>
            </a:pPr>
            <a:r>
              <a:rPr lang="es-MX" sz="2400" b="1" dirty="0" smtClean="0">
                <a:solidFill>
                  <a:schemeClr val="accent1">
                    <a:lumMod val="50000"/>
                  </a:schemeClr>
                </a:solidFill>
                <a:latin typeface="Arial" panose="020B0604020202020204" pitchFamily="34" charset="0"/>
                <a:cs typeface="Arial" panose="020B0604020202020204" pitchFamily="34" charset="0"/>
              </a:rPr>
              <a:t>Relaciones </a:t>
            </a:r>
            <a:r>
              <a:rPr lang="es-MX" sz="2400" b="1" dirty="0">
                <a:solidFill>
                  <a:schemeClr val="accent1">
                    <a:lumMod val="50000"/>
                  </a:schemeClr>
                </a:solidFill>
                <a:latin typeface="Arial" panose="020B0604020202020204" pitchFamily="34" charset="0"/>
                <a:cs typeface="Arial" panose="020B0604020202020204" pitchFamily="34" charset="0"/>
              </a:rPr>
              <a:t>Exteriores </a:t>
            </a:r>
          </a:p>
          <a:p>
            <a:pPr algn="just"/>
            <a:r>
              <a:rPr lang="es-MX" sz="2400" dirty="0">
                <a:latin typeface="Arial" panose="020B0604020202020204" pitchFamily="34" charset="0"/>
                <a:cs typeface="Arial" panose="020B0604020202020204" pitchFamily="34" charset="0"/>
              </a:rPr>
              <a:t>Reorganizó la Secretaría de Relaciones Exteriores</a:t>
            </a:r>
          </a:p>
          <a:p>
            <a:pPr algn="just"/>
            <a:r>
              <a:rPr lang="es-MX" sz="2400" dirty="0">
                <a:latin typeface="Arial" panose="020B0604020202020204" pitchFamily="34" charset="0"/>
                <a:cs typeface="Arial" panose="020B0604020202020204" pitchFamily="34" charset="0"/>
              </a:rPr>
              <a:t>Se expidió la Ley de Migración </a:t>
            </a:r>
          </a:p>
          <a:p>
            <a:pPr algn="just"/>
            <a:r>
              <a:rPr lang="es-MX" sz="2200" dirty="0" smtClean="0">
                <a:latin typeface="Arial" panose="020B0604020202020204" pitchFamily="34" charset="0"/>
                <a:cs typeface="Arial" panose="020B0604020202020204" pitchFamily="34" charset="0"/>
              </a:rPr>
              <a:t> </a:t>
            </a:r>
          </a:p>
          <a:p>
            <a:pPr algn="just"/>
            <a:endParaRPr lang="es-MX" sz="2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542809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a 3"/>
          <p:cNvGraphicFramePr>
            <a:graphicFrameLocks noGrp="1"/>
          </p:cNvGraphicFramePr>
          <p:nvPr>
            <p:extLst>
              <p:ext uri="{D42A27DB-BD31-4B8C-83A1-F6EECF244321}">
                <p14:modId xmlns:p14="http://schemas.microsoft.com/office/powerpoint/2010/main" val="1779461972"/>
              </p:ext>
            </p:extLst>
          </p:nvPr>
        </p:nvGraphicFramePr>
        <p:xfrm>
          <a:off x="0" y="110445"/>
          <a:ext cx="11234056" cy="6651272"/>
        </p:xfrm>
        <a:graphic>
          <a:graphicData uri="http://schemas.openxmlformats.org/drawingml/2006/table">
            <a:tbl>
              <a:tblPr firstRow="1" bandRow="1">
                <a:tableStyleId>{6E25E649-3F16-4E02-A733-19D2CDBF48F0}</a:tableStyleId>
              </a:tblPr>
              <a:tblGrid>
                <a:gridCol w="5617028"/>
                <a:gridCol w="5617028"/>
              </a:tblGrid>
              <a:tr h="549551">
                <a:tc>
                  <a:txBody>
                    <a:bodyPr/>
                    <a:lstStyle/>
                    <a:p>
                      <a:pPr algn="ctr"/>
                      <a:r>
                        <a:rPr lang="es-MX" sz="3000" dirty="0" smtClean="0">
                          <a:solidFill>
                            <a:schemeClr val="accent1">
                              <a:lumMod val="50000"/>
                            </a:schemeClr>
                          </a:solidFill>
                          <a:latin typeface="Arial" panose="020B0604020202020204" pitchFamily="34" charset="0"/>
                          <a:cs typeface="Arial" panose="020B0604020202020204" pitchFamily="34" charset="0"/>
                        </a:rPr>
                        <a:t>INSTITUCIONES</a:t>
                      </a:r>
                      <a:r>
                        <a:rPr lang="es-MX" sz="3000" baseline="0" dirty="0" smtClean="0">
                          <a:solidFill>
                            <a:schemeClr val="accent1">
                              <a:lumMod val="50000"/>
                            </a:schemeClr>
                          </a:solidFill>
                          <a:latin typeface="Arial" panose="020B0604020202020204" pitchFamily="34" charset="0"/>
                          <a:cs typeface="Arial" panose="020B0604020202020204" pitchFamily="34" charset="0"/>
                        </a:rPr>
                        <a:t> </a:t>
                      </a:r>
                      <a:endParaRPr lang="es-MX" sz="3000" dirty="0">
                        <a:solidFill>
                          <a:schemeClr val="accent1">
                            <a:lumMod val="50000"/>
                          </a:schemeClr>
                        </a:solidFill>
                        <a:latin typeface="Arial" panose="020B0604020202020204" pitchFamily="34" charset="0"/>
                        <a:cs typeface="Arial" panose="020B0604020202020204" pitchFamily="34" charset="0"/>
                      </a:endParaRPr>
                    </a:p>
                  </a:txBody>
                  <a:tcPr/>
                </a:tc>
                <a:tc>
                  <a:txBody>
                    <a:bodyPr/>
                    <a:lstStyle/>
                    <a:p>
                      <a:pPr algn="ctr"/>
                      <a:r>
                        <a:rPr lang="es-MX" sz="3000" dirty="0" smtClean="0">
                          <a:solidFill>
                            <a:schemeClr val="accent1">
                              <a:lumMod val="50000"/>
                            </a:schemeClr>
                          </a:solidFill>
                          <a:latin typeface="Arial" panose="020B0604020202020204" pitchFamily="34" charset="0"/>
                          <a:cs typeface="Arial" panose="020B0604020202020204" pitchFamily="34" charset="0"/>
                        </a:rPr>
                        <a:t>LEYES</a:t>
                      </a:r>
                      <a:r>
                        <a:rPr lang="es-MX" sz="3000" baseline="0" dirty="0" smtClean="0">
                          <a:solidFill>
                            <a:schemeClr val="accent1">
                              <a:lumMod val="50000"/>
                            </a:schemeClr>
                          </a:solidFill>
                          <a:latin typeface="Arial" panose="020B0604020202020204" pitchFamily="34" charset="0"/>
                          <a:cs typeface="Arial" panose="020B0604020202020204" pitchFamily="34" charset="0"/>
                        </a:rPr>
                        <a:t> </a:t>
                      </a:r>
                      <a:endParaRPr lang="es-MX" sz="3000" dirty="0">
                        <a:solidFill>
                          <a:schemeClr val="accent1">
                            <a:lumMod val="50000"/>
                          </a:schemeClr>
                        </a:solidFill>
                        <a:latin typeface="Arial" panose="020B0604020202020204" pitchFamily="34" charset="0"/>
                        <a:cs typeface="Arial" panose="020B0604020202020204" pitchFamily="34" charset="0"/>
                      </a:endParaRPr>
                    </a:p>
                  </a:txBody>
                  <a:tcPr/>
                </a:tc>
              </a:tr>
              <a:tr h="427429">
                <a:tc>
                  <a:txBody>
                    <a:bodyPr/>
                    <a:lstStyle/>
                    <a:p>
                      <a:pPr algn="ctr"/>
                      <a:r>
                        <a:rPr lang="es-MX" sz="2400" dirty="0" smtClean="0">
                          <a:latin typeface="Arial" panose="020B0604020202020204" pitchFamily="34" charset="0"/>
                          <a:cs typeface="Arial" panose="020B0604020202020204" pitchFamily="34" charset="0"/>
                        </a:rPr>
                        <a:t>Comisión</a:t>
                      </a:r>
                      <a:r>
                        <a:rPr lang="es-MX" sz="2400" baseline="0" dirty="0" smtClean="0">
                          <a:latin typeface="Arial" panose="020B0604020202020204" pitchFamily="34" charset="0"/>
                          <a:cs typeface="Arial" panose="020B0604020202020204" pitchFamily="34" charset="0"/>
                        </a:rPr>
                        <a:t> Especial sobre la deuda interior </a:t>
                      </a:r>
                    </a:p>
                  </a:txBody>
                  <a:tcPr/>
                </a:tc>
                <a:tc>
                  <a:txBody>
                    <a:bodyPr/>
                    <a:lstStyle/>
                    <a:p>
                      <a:pPr algn="ctr"/>
                      <a:r>
                        <a:rPr lang="es-MX" sz="2400" dirty="0" smtClean="0">
                          <a:latin typeface="Arial" panose="020B0604020202020204" pitchFamily="34" charset="0"/>
                          <a:cs typeface="Arial" panose="020B0604020202020204" pitchFamily="34" charset="0"/>
                        </a:rPr>
                        <a:t>Ley de Ingresos </a:t>
                      </a:r>
                      <a:endParaRPr lang="es-MX" sz="2400" dirty="0">
                        <a:latin typeface="Arial" panose="020B0604020202020204" pitchFamily="34" charset="0"/>
                        <a:cs typeface="Arial" panose="020B0604020202020204" pitchFamily="34" charset="0"/>
                      </a:endParaRPr>
                    </a:p>
                  </a:txBody>
                  <a:tcPr/>
                </a:tc>
              </a:tr>
              <a:tr h="427429">
                <a:tc>
                  <a:txBody>
                    <a:bodyPr/>
                    <a:lstStyle/>
                    <a:p>
                      <a:pPr algn="ctr"/>
                      <a:r>
                        <a:rPr lang="es-MX" sz="2400" dirty="0" smtClean="0">
                          <a:latin typeface="Arial" panose="020B0604020202020204" pitchFamily="34" charset="0"/>
                          <a:cs typeface="Arial" panose="020B0604020202020204" pitchFamily="34" charset="0"/>
                        </a:rPr>
                        <a:t>Comisión Nacional de Irrigación </a:t>
                      </a:r>
                      <a:endParaRPr lang="es-MX" sz="2400" dirty="0">
                        <a:latin typeface="Arial" panose="020B0604020202020204" pitchFamily="34" charset="0"/>
                        <a:cs typeface="Arial" panose="020B0604020202020204" pitchFamily="34" charset="0"/>
                      </a:endParaRPr>
                    </a:p>
                  </a:txBody>
                  <a:tcPr/>
                </a:tc>
                <a:tc>
                  <a:txBody>
                    <a:bodyPr/>
                    <a:lstStyle/>
                    <a:p>
                      <a:pPr algn="ctr"/>
                      <a:r>
                        <a:rPr lang="es-MX" sz="2400" dirty="0" smtClean="0">
                          <a:latin typeface="Arial" panose="020B0604020202020204" pitchFamily="34" charset="0"/>
                          <a:cs typeface="Arial" panose="020B0604020202020204" pitchFamily="34" charset="0"/>
                        </a:rPr>
                        <a:t>Ley del impuesto sobre la renta </a:t>
                      </a:r>
                      <a:endParaRPr lang="es-MX" sz="2400" dirty="0">
                        <a:latin typeface="Arial" panose="020B0604020202020204" pitchFamily="34" charset="0"/>
                        <a:cs typeface="Arial" panose="020B0604020202020204" pitchFamily="34" charset="0"/>
                      </a:endParaRPr>
                    </a:p>
                  </a:txBody>
                  <a:tcPr/>
                </a:tc>
              </a:tr>
              <a:tr h="427429">
                <a:tc>
                  <a:txBody>
                    <a:bodyPr/>
                    <a:lstStyle/>
                    <a:p>
                      <a:pPr algn="ctr"/>
                      <a:r>
                        <a:rPr lang="es-MX" sz="2400" dirty="0" smtClean="0">
                          <a:latin typeface="Arial" panose="020B0604020202020204" pitchFamily="34" charset="0"/>
                          <a:cs typeface="Arial" panose="020B0604020202020204" pitchFamily="34" charset="0"/>
                        </a:rPr>
                        <a:t>Comisión Nacional Agraria </a:t>
                      </a:r>
                      <a:endParaRPr lang="es-MX" sz="2400" dirty="0">
                        <a:latin typeface="Arial" panose="020B0604020202020204" pitchFamily="34" charset="0"/>
                        <a:cs typeface="Arial" panose="020B0604020202020204" pitchFamily="34" charset="0"/>
                      </a:endParaRPr>
                    </a:p>
                  </a:txBody>
                  <a:tcPr/>
                </a:tc>
                <a:tc>
                  <a:txBody>
                    <a:bodyPr/>
                    <a:lstStyle/>
                    <a:p>
                      <a:pPr algn="ctr"/>
                      <a:r>
                        <a:rPr lang="es-MX" sz="2400" dirty="0" smtClean="0">
                          <a:latin typeface="Arial" panose="020B0604020202020204" pitchFamily="34" charset="0"/>
                          <a:cs typeface="Arial" panose="020B0604020202020204" pitchFamily="34" charset="0"/>
                        </a:rPr>
                        <a:t>Ley aduanal </a:t>
                      </a:r>
                      <a:endParaRPr lang="es-MX" sz="2400" dirty="0">
                        <a:latin typeface="Arial" panose="020B0604020202020204" pitchFamily="34" charset="0"/>
                        <a:cs typeface="Arial" panose="020B0604020202020204" pitchFamily="34" charset="0"/>
                      </a:endParaRPr>
                    </a:p>
                  </a:txBody>
                  <a:tcPr/>
                </a:tc>
              </a:tr>
              <a:tr h="427429">
                <a:tc>
                  <a:txBody>
                    <a:bodyPr/>
                    <a:lstStyle/>
                    <a:p>
                      <a:pPr algn="ctr"/>
                      <a:r>
                        <a:rPr lang="es-MX" sz="2400" dirty="0" smtClean="0">
                          <a:latin typeface="Arial" panose="020B0604020202020204" pitchFamily="34" charset="0"/>
                          <a:cs typeface="Arial" panose="020B0604020202020204" pitchFamily="34" charset="0"/>
                        </a:rPr>
                        <a:t>Banco Nacional de Crédito</a:t>
                      </a:r>
                      <a:r>
                        <a:rPr lang="es-MX" sz="2400" baseline="0" dirty="0" smtClean="0">
                          <a:latin typeface="Arial" panose="020B0604020202020204" pitchFamily="34" charset="0"/>
                          <a:cs typeface="Arial" panose="020B0604020202020204" pitchFamily="34" charset="0"/>
                        </a:rPr>
                        <a:t> Agrícola</a:t>
                      </a:r>
                      <a:endParaRPr lang="es-MX" sz="2400" dirty="0">
                        <a:latin typeface="Arial" panose="020B0604020202020204" pitchFamily="34" charset="0"/>
                        <a:cs typeface="Arial" panose="020B0604020202020204" pitchFamily="34" charset="0"/>
                      </a:endParaRPr>
                    </a:p>
                  </a:txBody>
                  <a:tcPr/>
                </a:tc>
                <a:tc>
                  <a:txBody>
                    <a:bodyPr/>
                    <a:lstStyle/>
                    <a:p>
                      <a:pPr algn="ctr"/>
                      <a:r>
                        <a:rPr lang="es-MX" sz="2400" dirty="0" smtClean="0">
                          <a:latin typeface="Arial" panose="020B0604020202020204" pitchFamily="34" charset="0"/>
                          <a:cs typeface="Arial" panose="020B0604020202020204" pitchFamily="34" charset="0"/>
                        </a:rPr>
                        <a:t>Ley de Crédito</a:t>
                      </a:r>
                      <a:r>
                        <a:rPr lang="es-MX" sz="2400" baseline="0" dirty="0" smtClean="0">
                          <a:latin typeface="Arial" panose="020B0604020202020204" pitchFamily="34" charset="0"/>
                          <a:cs typeface="Arial" panose="020B0604020202020204" pitchFamily="34" charset="0"/>
                        </a:rPr>
                        <a:t> agrícola </a:t>
                      </a:r>
                      <a:endParaRPr lang="es-MX" sz="2400" dirty="0">
                        <a:latin typeface="Arial" panose="020B0604020202020204" pitchFamily="34" charset="0"/>
                        <a:cs typeface="Arial" panose="020B0604020202020204" pitchFamily="34" charset="0"/>
                      </a:endParaRPr>
                    </a:p>
                  </a:txBody>
                  <a:tcPr/>
                </a:tc>
              </a:tr>
              <a:tr h="427429">
                <a:tc>
                  <a:txBody>
                    <a:bodyPr/>
                    <a:lstStyle/>
                    <a:p>
                      <a:pPr algn="ctr"/>
                      <a:r>
                        <a:rPr lang="es-MX" sz="2400" dirty="0" smtClean="0">
                          <a:latin typeface="Arial" panose="020B0604020202020204" pitchFamily="34" charset="0"/>
                          <a:cs typeface="Arial" panose="020B0604020202020204" pitchFamily="34" charset="0"/>
                        </a:rPr>
                        <a:t>Comisión Nacional de Caminos</a:t>
                      </a:r>
                      <a:endParaRPr lang="es-MX" sz="2400" dirty="0">
                        <a:latin typeface="Arial" panose="020B0604020202020204" pitchFamily="34" charset="0"/>
                        <a:cs typeface="Arial" panose="020B0604020202020204" pitchFamily="34" charset="0"/>
                      </a:endParaRPr>
                    </a:p>
                  </a:txBody>
                  <a:tcPr/>
                </a:tc>
                <a:tc>
                  <a:txBody>
                    <a:bodyPr/>
                    <a:lstStyle/>
                    <a:p>
                      <a:pPr algn="ctr"/>
                      <a:r>
                        <a:rPr lang="es-MX" sz="2400" dirty="0" smtClean="0">
                          <a:latin typeface="Arial" panose="020B0604020202020204" pitchFamily="34" charset="0"/>
                          <a:cs typeface="Arial" panose="020B0604020202020204" pitchFamily="34" charset="0"/>
                        </a:rPr>
                        <a:t>Ley de bancos de Fideicomiso </a:t>
                      </a:r>
                      <a:endParaRPr lang="es-MX" sz="2400" dirty="0">
                        <a:latin typeface="Arial" panose="020B0604020202020204" pitchFamily="34" charset="0"/>
                        <a:cs typeface="Arial" panose="020B0604020202020204" pitchFamily="34" charset="0"/>
                      </a:endParaRPr>
                    </a:p>
                  </a:txBody>
                  <a:tcPr/>
                </a:tc>
              </a:tr>
              <a:tr h="3449961">
                <a:tc>
                  <a:txBody>
                    <a:bodyPr/>
                    <a:lstStyle/>
                    <a:p>
                      <a:pPr algn="ctr"/>
                      <a:r>
                        <a:rPr lang="es-MX" sz="2400" dirty="0" smtClean="0">
                          <a:latin typeface="Arial" panose="020B0604020202020204" pitchFamily="34" charset="0"/>
                          <a:cs typeface="Arial" panose="020B0604020202020204" pitchFamily="34" charset="0"/>
                        </a:rPr>
                        <a:t>Reorganizó</a:t>
                      </a:r>
                      <a:r>
                        <a:rPr lang="es-MX" sz="2400" baseline="0" dirty="0" smtClean="0">
                          <a:latin typeface="Arial" panose="020B0604020202020204" pitchFamily="34" charset="0"/>
                          <a:cs typeface="Arial" panose="020B0604020202020204" pitchFamily="34" charset="0"/>
                        </a:rPr>
                        <a:t> las siguientes secretarías:</a:t>
                      </a:r>
                    </a:p>
                    <a:p>
                      <a:pPr marL="342900" indent="-342900" algn="ctr">
                        <a:buFont typeface="Arial" panose="020B0604020202020204" pitchFamily="34" charset="0"/>
                        <a:buChar char="•"/>
                      </a:pPr>
                      <a:r>
                        <a:rPr lang="es-MX" sz="2400" baseline="0" dirty="0" smtClean="0">
                          <a:latin typeface="Arial" panose="020B0604020202020204" pitchFamily="34" charset="0"/>
                          <a:cs typeface="Arial" panose="020B0604020202020204" pitchFamily="34" charset="0"/>
                        </a:rPr>
                        <a:t>Hacienda</a:t>
                      </a:r>
                    </a:p>
                    <a:p>
                      <a:pPr marL="342900" indent="-342900" algn="ctr">
                        <a:buFont typeface="Arial" panose="020B0604020202020204" pitchFamily="34" charset="0"/>
                        <a:buChar char="•"/>
                      </a:pPr>
                      <a:r>
                        <a:rPr lang="es-MX" sz="2400" baseline="0" dirty="0" smtClean="0">
                          <a:latin typeface="Arial" panose="020B0604020202020204" pitchFamily="34" charset="0"/>
                          <a:cs typeface="Arial" panose="020B0604020202020204" pitchFamily="34" charset="0"/>
                        </a:rPr>
                        <a:t>Comunicaciones y Obras Públicas</a:t>
                      </a:r>
                    </a:p>
                    <a:p>
                      <a:pPr marL="342900" indent="-342900" algn="ctr">
                        <a:buFont typeface="Arial" panose="020B0604020202020204" pitchFamily="34" charset="0"/>
                        <a:buChar char="•"/>
                      </a:pPr>
                      <a:r>
                        <a:rPr lang="es-MX" sz="2400" baseline="0" dirty="0" smtClean="0">
                          <a:latin typeface="Arial" panose="020B0604020202020204" pitchFamily="34" charset="0"/>
                          <a:cs typeface="Arial" panose="020B0604020202020204" pitchFamily="34" charset="0"/>
                        </a:rPr>
                        <a:t>Relaciones Exteriores  </a:t>
                      </a:r>
                    </a:p>
                    <a:p>
                      <a:pPr marL="342900" indent="-342900" algn="ctr">
                        <a:buFont typeface="Arial" panose="020B0604020202020204" pitchFamily="34" charset="0"/>
                        <a:buChar char="•"/>
                      </a:pPr>
                      <a:r>
                        <a:rPr lang="es-MX" sz="2400" baseline="0" dirty="0" smtClean="0">
                          <a:latin typeface="Arial" panose="020B0604020202020204" pitchFamily="34" charset="0"/>
                          <a:cs typeface="Arial" panose="020B0604020202020204" pitchFamily="34" charset="0"/>
                        </a:rPr>
                        <a:t>Junta Federal de Conciliación y Arbitraje </a:t>
                      </a:r>
                    </a:p>
                    <a:p>
                      <a:pPr marL="342900" indent="-342900" algn="ctr">
                        <a:buFont typeface="Arial" panose="020B0604020202020204" pitchFamily="34" charset="0"/>
                        <a:buChar char="•"/>
                      </a:pPr>
                      <a:r>
                        <a:rPr lang="es-MX" sz="2400" baseline="0" dirty="0" smtClean="0">
                          <a:latin typeface="Arial" panose="020B0604020202020204" pitchFamily="34" charset="0"/>
                          <a:cs typeface="Arial" panose="020B0604020202020204" pitchFamily="34" charset="0"/>
                        </a:rPr>
                        <a:t>Dirección de Educación Federal </a:t>
                      </a:r>
                      <a:endParaRPr lang="es-MX" sz="2400" dirty="0">
                        <a:latin typeface="Arial" panose="020B0604020202020204" pitchFamily="34" charset="0"/>
                        <a:cs typeface="Arial" panose="020B0604020202020204" pitchFamily="34" charset="0"/>
                      </a:endParaRPr>
                    </a:p>
                  </a:txBody>
                  <a:tcPr/>
                </a:tc>
                <a:tc>
                  <a:txBody>
                    <a:bodyPr/>
                    <a:lstStyle/>
                    <a:p>
                      <a:pPr algn="ctr"/>
                      <a:r>
                        <a:rPr lang="es-MX" sz="2400" dirty="0" smtClean="0">
                          <a:latin typeface="Arial" panose="020B0604020202020204" pitchFamily="34" charset="0"/>
                          <a:cs typeface="Arial" panose="020B0604020202020204" pitchFamily="34" charset="0"/>
                        </a:rPr>
                        <a:t>Ley general de instituciones de crédito y establecimientos</a:t>
                      </a:r>
                      <a:r>
                        <a:rPr lang="es-MX" sz="2400" baseline="0" dirty="0" smtClean="0">
                          <a:latin typeface="Arial" panose="020B0604020202020204" pitchFamily="34" charset="0"/>
                          <a:cs typeface="Arial" panose="020B0604020202020204" pitchFamily="34" charset="0"/>
                        </a:rPr>
                        <a:t> </a:t>
                      </a:r>
                    </a:p>
                    <a:p>
                      <a:pPr algn="ctr"/>
                      <a:r>
                        <a:rPr lang="es-MX" sz="2400" baseline="0" dirty="0" smtClean="0">
                          <a:latin typeface="Arial" panose="020B0604020202020204" pitchFamily="34" charset="0"/>
                          <a:cs typeface="Arial" panose="020B0604020202020204" pitchFamily="34" charset="0"/>
                        </a:rPr>
                        <a:t>Ley de bancos agrícolas ejidales </a:t>
                      </a:r>
                    </a:p>
                    <a:p>
                      <a:pPr algn="ctr"/>
                      <a:r>
                        <a:rPr lang="es-MX" sz="2400" baseline="0" dirty="0" smtClean="0">
                          <a:latin typeface="Arial" panose="020B0604020202020204" pitchFamily="34" charset="0"/>
                          <a:cs typeface="Arial" panose="020B0604020202020204" pitchFamily="34" charset="0"/>
                        </a:rPr>
                        <a:t>Ley sobre riegos </a:t>
                      </a:r>
                    </a:p>
                    <a:p>
                      <a:pPr algn="ctr"/>
                      <a:r>
                        <a:rPr lang="es-MX" sz="2400" baseline="0" dirty="0" smtClean="0">
                          <a:latin typeface="Arial" panose="020B0604020202020204" pitchFamily="34" charset="0"/>
                          <a:cs typeface="Arial" panose="020B0604020202020204" pitchFamily="34" charset="0"/>
                        </a:rPr>
                        <a:t>Ley de patrimonio del ejido </a:t>
                      </a:r>
                    </a:p>
                    <a:p>
                      <a:pPr algn="ctr"/>
                      <a:r>
                        <a:rPr lang="es-MX" sz="2400" baseline="0" dirty="0" smtClean="0">
                          <a:latin typeface="Arial" panose="020B0604020202020204" pitchFamily="34" charset="0"/>
                          <a:cs typeface="Arial" panose="020B0604020202020204" pitchFamily="34" charset="0"/>
                        </a:rPr>
                        <a:t>Ley de Caminos y Puentes </a:t>
                      </a:r>
                    </a:p>
                    <a:p>
                      <a:pPr algn="ctr"/>
                      <a:r>
                        <a:rPr lang="es-MX" sz="2400" baseline="0" dirty="0" smtClean="0">
                          <a:latin typeface="Arial" panose="020B0604020202020204" pitchFamily="34" charset="0"/>
                          <a:cs typeface="Arial" panose="020B0604020202020204" pitchFamily="34" charset="0"/>
                        </a:rPr>
                        <a:t>Reglamento de la ley orgánica consular</a:t>
                      </a:r>
                    </a:p>
                    <a:p>
                      <a:pPr algn="ctr"/>
                      <a:r>
                        <a:rPr lang="es-MX" sz="2400" baseline="0" dirty="0" smtClean="0">
                          <a:latin typeface="Arial" panose="020B0604020202020204" pitchFamily="34" charset="0"/>
                          <a:cs typeface="Arial" panose="020B0604020202020204" pitchFamily="34" charset="0"/>
                        </a:rPr>
                        <a:t>Ley de migración </a:t>
                      </a:r>
                    </a:p>
                    <a:p>
                      <a:pPr algn="ctr"/>
                      <a:r>
                        <a:rPr lang="es-MX" sz="2400" baseline="0" dirty="0" smtClean="0">
                          <a:latin typeface="Arial" panose="020B0604020202020204" pitchFamily="34" charset="0"/>
                          <a:cs typeface="Arial" panose="020B0604020202020204" pitchFamily="34" charset="0"/>
                        </a:rPr>
                        <a:t>Ley sobre el petróleo </a:t>
                      </a:r>
                      <a:endParaRPr lang="es-MX" sz="24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32348491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51792" y="0"/>
            <a:ext cx="10137229" cy="6858000"/>
          </a:xfrm>
        </p:spPr>
        <p:txBody>
          <a:bodyPr/>
          <a:lstStyle/>
          <a:p>
            <a:r>
              <a:rPr lang="es-MX" sz="2400" b="1" dirty="0" smtClean="0">
                <a:solidFill>
                  <a:schemeClr val="accent1">
                    <a:lumMod val="50000"/>
                  </a:schemeClr>
                </a:solidFill>
                <a:latin typeface="Arial" panose="020B0604020202020204" pitchFamily="34" charset="0"/>
                <a:cs typeface="Arial" panose="020B0604020202020204" pitchFamily="34" charset="0"/>
              </a:rPr>
              <a:t>Balance</a:t>
            </a:r>
          </a:p>
          <a:p>
            <a:pPr marL="0" indent="0" algn="just">
              <a:lnSpc>
                <a:spcPct val="150000"/>
              </a:lnSpc>
              <a:buNone/>
            </a:pPr>
            <a:r>
              <a:rPr lang="es-MX" sz="2400" dirty="0" smtClean="0">
                <a:latin typeface="Arial" panose="020B0604020202020204" pitchFamily="34" charset="0"/>
                <a:cs typeface="Arial" panose="020B0604020202020204" pitchFamily="34" charset="0"/>
              </a:rPr>
              <a:t>Durante su gobierno, Valles continuó la integración del movimiento obrero al aparato estatal, procuró terminar el reparto de tierras y establecer la distribución por pequeña propiedad parcelaria, combatió a la iglesia como centro de reagrupamiento político de la oligarquía terrateniente, organizó al estado y al sistema bancario para afirmarlos como pilares de desarrollo nacional y se enfrentó a la amenaza de invasión de los Estados Unidos.</a:t>
            </a:r>
          </a:p>
          <a:p>
            <a:pPr algn="just"/>
            <a:endParaRPr lang="es-MX" sz="2200" dirty="0" smtClean="0">
              <a:latin typeface="Arial" panose="020B0604020202020204" pitchFamily="34" charset="0"/>
              <a:cs typeface="Arial" panose="020B0604020202020204" pitchFamily="34" charset="0"/>
            </a:endParaRPr>
          </a:p>
          <a:p>
            <a:endParaRPr lang="es-MX" sz="3000" dirty="0" smtClean="0">
              <a:solidFill>
                <a:schemeClr val="accent1">
                  <a:lumMod val="50000"/>
                </a:schemeClr>
              </a:solidFill>
              <a:latin typeface="Arial" panose="020B0604020202020204" pitchFamily="34" charset="0"/>
              <a:cs typeface="Arial" panose="020B0604020202020204" pitchFamily="34" charset="0"/>
            </a:endParaRPr>
          </a:p>
          <a:p>
            <a:endParaRPr lang="es-MX" dirty="0"/>
          </a:p>
        </p:txBody>
      </p:sp>
    </p:spTree>
    <p:extLst>
      <p:ext uri="{BB962C8B-B14F-4D97-AF65-F5344CB8AC3E}">
        <p14:creationId xmlns:p14="http://schemas.microsoft.com/office/powerpoint/2010/main" val="183560878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5013422" cy="543840"/>
          </a:xfrm>
        </p:spPr>
        <p:txBody>
          <a:bodyPr>
            <a:normAutofit/>
          </a:bodyPr>
          <a:lstStyle/>
          <a:p>
            <a:r>
              <a:rPr lang="es-MX" sz="3000" b="1" dirty="0" smtClean="0">
                <a:solidFill>
                  <a:schemeClr val="accent1">
                    <a:lumMod val="50000"/>
                  </a:schemeClr>
                </a:solidFill>
                <a:latin typeface="Arial" panose="020B0604020202020204" pitchFamily="34" charset="0"/>
                <a:cs typeface="Arial" panose="020B0604020202020204" pitchFamily="34" charset="0"/>
              </a:rPr>
              <a:t>MOVIMIENTO CRISTERO </a:t>
            </a:r>
            <a:endParaRPr lang="es-MX" sz="3000" b="1" dirty="0">
              <a:solidFill>
                <a:schemeClr val="accent1">
                  <a:lumMod val="50000"/>
                </a:schemeClr>
              </a:solidFill>
              <a:latin typeface="Arial" panose="020B0604020202020204" pitchFamily="34" charset="0"/>
              <a:cs typeface="Arial" panose="020B0604020202020204" pitchFamily="34" charset="0"/>
            </a:endParaRPr>
          </a:p>
        </p:txBody>
      </p:sp>
      <p:pic>
        <p:nvPicPr>
          <p:cNvPr id="4" name="Picture 2" descr="http://www.vendee-chouannerie.com/photo/art/default/6651547-10033652.jpg?v=140069156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43840"/>
            <a:ext cx="11295529" cy="6304153"/>
          </a:xfrm>
          <a:prstGeom prst="rect">
            <a:avLst/>
          </a:prstGeom>
          <a:noFill/>
          <a:extLst>
            <a:ext uri="{909E8E84-426E-40DD-AFC4-6F175D3DCCD1}">
              <a14:hiddenFill xmlns:a14="http://schemas.microsoft.com/office/drawing/2010/main">
                <a:solidFill>
                  <a:srgbClr val="FFFFFF"/>
                </a:solidFill>
              </a14:hiddenFill>
            </a:ext>
          </a:extLst>
        </p:spPr>
      </p:pic>
      <p:sp>
        <p:nvSpPr>
          <p:cNvPr id="5" name="CuadroTexto 4"/>
          <p:cNvSpPr txBox="1"/>
          <p:nvPr/>
        </p:nvSpPr>
        <p:spPr>
          <a:xfrm>
            <a:off x="6634727" y="0"/>
            <a:ext cx="2233304" cy="553998"/>
          </a:xfrm>
          <a:prstGeom prst="rect">
            <a:avLst/>
          </a:prstGeom>
          <a:noFill/>
        </p:spPr>
        <p:txBody>
          <a:bodyPr wrap="none" rtlCol="0">
            <a:spAutoFit/>
          </a:bodyPr>
          <a:lstStyle/>
          <a:p>
            <a:r>
              <a:rPr lang="es-MX" sz="3000" b="1" dirty="0" smtClean="0">
                <a:solidFill>
                  <a:schemeClr val="accent1">
                    <a:lumMod val="50000"/>
                  </a:schemeClr>
                </a:solidFill>
                <a:latin typeface="Arial" panose="020B0604020202020204" pitchFamily="34" charset="0"/>
                <a:cs typeface="Arial" panose="020B0604020202020204" pitchFamily="34" charset="0"/>
              </a:rPr>
              <a:t>1926 - 1929</a:t>
            </a:r>
            <a:endParaRPr lang="es-MX" sz="3000" b="1" dirty="0">
              <a:solidFill>
                <a:schemeClr val="accent1">
                  <a:lumMod val="50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7944775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0" y="466163"/>
            <a:ext cx="3451288" cy="466165"/>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4400" kern="1200" spc="-50" baseline="0">
                <a:solidFill>
                  <a:schemeClr val="tx1"/>
                </a:solidFill>
                <a:latin typeface="+mj-lt"/>
                <a:ea typeface="+mj-ea"/>
                <a:cs typeface="+mj-cs"/>
              </a:defRPr>
            </a:lvl1pPr>
          </a:lstStyle>
          <a:p>
            <a:r>
              <a:rPr lang="es-MX" sz="3000" b="1" dirty="0" smtClean="0">
                <a:solidFill>
                  <a:schemeClr val="accent1">
                    <a:lumMod val="50000"/>
                  </a:schemeClr>
                </a:solidFill>
                <a:latin typeface="Arial" panose="020B0604020202020204" pitchFamily="34" charset="0"/>
                <a:cs typeface="Arial" panose="020B0604020202020204" pitchFamily="34" charset="0"/>
              </a:rPr>
              <a:t>ANTECEDENTES</a:t>
            </a:r>
            <a:r>
              <a:rPr lang="es-MX" sz="3000" dirty="0" smtClean="0">
                <a:solidFill>
                  <a:schemeClr val="accent1">
                    <a:lumMod val="50000"/>
                  </a:schemeClr>
                </a:solidFill>
                <a:latin typeface="Arial" panose="020B0604020202020204" pitchFamily="34" charset="0"/>
                <a:cs typeface="Arial" panose="020B0604020202020204" pitchFamily="34" charset="0"/>
              </a:rPr>
              <a:t/>
            </a:r>
            <a:br>
              <a:rPr lang="es-MX" sz="3000" dirty="0" smtClean="0">
                <a:solidFill>
                  <a:schemeClr val="accent1">
                    <a:lumMod val="50000"/>
                  </a:schemeClr>
                </a:solidFill>
                <a:latin typeface="Arial" panose="020B0604020202020204" pitchFamily="34" charset="0"/>
                <a:cs typeface="Arial" panose="020B0604020202020204" pitchFamily="34" charset="0"/>
              </a:rPr>
            </a:br>
            <a:endParaRPr lang="es-MX" sz="3000" dirty="0">
              <a:solidFill>
                <a:schemeClr val="accent1">
                  <a:lumMod val="50000"/>
                </a:schemeClr>
              </a:solidFill>
              <a:latin typeface="Arial" panose="020B0604020202020204" pitchFamily="34" charset="0"/>
              <a:cs typeface="Arial" panose="020B0604020202020204" pitchFamily="34" charset="0"/>
            </a:endParaRPr>
          </a:p>
        </p:txBody>
      </p:sp>
      <p:sp>
        <p:nvSpPr>
          <p:cNvPr id="5" name="Subtítulo 2"/>
          <p:cNvSpPr txBox="1">
            <a:spLocks/>
          </p:cNvSpPr>
          <p:nvPr/>
        </p:nvSpPr>
        <p:spPr>
          <a:xfrm>
            <a:off x="283779" y="699246"/>
            <a:ext cx="11011750" cy="5622726"/>
          </a:xfrm>
          <a:prstGeom prst="rect">
            <a:avLst/>
          </a:prstGeom>
        </p:spPr>
        <p:txBody>
          <a:bodyPr vert="horz" lIns="91440" tIns="45720" rIns="91440" bIns="45720" rtlCol="0">
            <a:normAutofit fontScale="25000" lnSpcReduction="20000"/>
          </a:bodyPr>
          <a:lst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a:lstStyle>
          <a:p>
            <a:pPr algn="just"/>
            <a:r>
              <a:rPr lang="es-MX" sz="9600" dirty="0" smtClean="0">
                <a:latin typeface="Arial" panose="020B0604020202020204" pitchFamily="34" charset="0"/>
                <a:cs typeface="Arial" panose="020B0604020202020204" pitchFamily="34" charset="0"/>
              </a:rPr>
              <a:t>CONSTITUCIÓN DE QUERÉTARO 1917: Artículos de intolerancia religiosa (5 y 24°)                    </a:t>
            </a:r>
          </a:p>
          <a:p>
            <a:pPr algn="just"/>
            <a:r>
              <a:rPr lang="es-MX" sz="9600" dirty="0" smtClean="0">
                <a:latin typeface="Arial" panose="020B0604020202020204" pitchFamily="34" charset="0"/>
                <a:cs typeface="Arial" panose="020B0604020202020204" pitchFamily="34" charset="0"/>
              </a:rPr>
              <a:t>GOBIERNOS DE CARRANZA (1915 – 1920) Y  ÁLVARO OBREGÓN (1920 - 1924) : No provocan directamente a la Iglesia Católica, sin embargo hay hostilidades: imposición de préstamos e incautaciones.</a:t>
            </a:r>
          </a:p>
          <a:p>
            <a:pPr algn="just"/>
            <a:r>
              <a:rPr lang="es-MX" sz="9600" dirty="0" smtClean="0">
                <a:latin typeface="Arial" panose="020B0604020202020204" pitchFamily="34" charset="0"/>
                <a:cs typeface="Arial" panose="020B0604020202020204" pitchFamily="34" charset="0"/>
              </a:rPr>
              <a:t>14 NOVIEMBRE DE 1921:  Estalla una bomba de dinamita en la basílica de Guadalupe a los pies de ésta imagen y el gobierno encubre al autor del atentado indignando a los fieles </a:t>
            </a:r>
          </a:p>
          <a:p>
            <a:pPr algn="just"/>
            <a:r>
              <a:rPr lang="es-MX" sz="9600" dirty="0" smtClean="0">
                <a:latin typeface="Arial" panose="020B0604020202020204" pitchFamily="34" charset="0"/>
                <a:cs typeface="Arial" panose="020B0604020202020204" pitchFamily="34" charset="0"/>
              </a:rPr>
              <a:t>El 11 de enero de 1923, el delegado apostólico monseñor; Ernesto </a:t>
            </a:r>
            <a:r>
              <a:rPr lang="es-MX" sz="9600" dirty="0" err="1" smtClean="0">
                <a:latin typeface="Arial" panose="020B0604020202020204" pitchFamily="34" charset="0"/>
                <a:cs typeface="Arial" panose="020B0604020202020204" pitchFamily="34" charset="0"/>
              </a:rPr>
              <a:t>Filippi</a:t>
            </a:r>
            <a:r>
              <a:rPr lang="es-MX" sz="9600" dirty="0" smtClean="0">
                <a:latin typeface="Arial" panose="020B0604020202020204" pitchFamily="34" charset="0"/>
                <a:cs typeface="Arial" panose="020B0604020202020204" pitchFamily="34" charset="0"/>
              </a:rPr>
              <a:t>  bendijo la primera piedra del monumento a Cristo Rey en el Cerro del Cubilete en Silao Guanajuato  dos días después el secretario de gobernación: Plutarco Elías Calles ordenó su expulsión y se suspendió la construcción del monumento</a:t>
            </a:r>
          </a:p>
          <a:p>
            <a:pPr algn="just"/>
            <a:r>
              <a:rPr lang="es-MX" sz="9600" dirty="0" smtClean="0">
                <a:latin typeface="Arial" panose="020B0604020202020204" pitchFamily="34" charset="0"/>
                <a:cs typeface="Arial" panose="020B0604020202020204" pitchFamily="34" charset="0"/>
              </a:rPr>
              <a:t>Plutarco Elías Calles llega a la presidencia en 1924 y aplica la Constitución en todo su rigor </a:t>
            </a:r>
          </a:p>
          <a:p>
            <a:endParaRPr lang="es-MX" sz="8000" dirty="0" smtClean="0">
              <a:solidFill>
                <a:schemeClr val="accent6">
                  <a:lumMod val="50000"/>
                </a:schemeClr>
              </a:solidFill>
              <a:latin typeface="Arial" panose="020B0604020202020204" pitchFamily="34" charset="0"/>
              <a:cs typeface="Arial" panose="020B0604020202020204" pitchFamily="34" charset="0"/>
            </a:endParaRPr>
          </a:p>
          <a:p>
            <a:endParaRPr lang="es-MX" dirty="0" smtClean="0">
              <a:solidFill>
                <a:schemeClr val="accent6">
                  <a:lumMod val="50000"/>
                </a:schemeClr>
              </a:solidFill>
            </a:endParaRPr>
          </a:p>
          <a:p>
            <a:endParaRPr lang="es-MX" dirty="0" smtClean="0">
              <a:solidFill>
                <a:schemeClr val="accent6">
                  <a:lumMod val="50000"/>
                </a:schemeClr>
              </a:solidFill>
            </a:endParaRPr>
          </a:p>
          <a:p>
            <a:endParaRPr lang="es-MX" dirty="0" smtClean="0">
              <a:solidFill>
                <a:schemeClr val="accent6">
                  <a:lumMod val="50000"/>
                </a:schemeClr>
              </a:solidFill>
            </a:endParaRPr>
          </a:p>
          <a:p>
            <a:endParaRPr lang="es-MX" dirty="0" smtClean="0">
              <a:solidFill>
                <a:schemeClr val="accent6">
                  <a:lumMod val="50000"/>
                </a:schemeClr>
              </a:solidFill>
            </a:endParaRPr>
          </a:p>
          <a:p>
            <a:endParaRPr lang="es-MX" dirty="0" smtClean="0">
              <a:solidFill>
                <a:schemeClr val="accent6">
                  <a:lumMod val="50000"/>
                </a:schemeClr>
              </a:solidFill>
            </a:endParaRPr>
          </a:p>
          <a:p>
            <a:r>
              <a:rPr lang="es-MX" dirty="0" smtClean="0">
                <a:solidFill>
                  <a:schemeClr val="accent6">
                    <a:lumMod val="50000"/>
                  </a:schemeClr>
                </a:solidFill>
              </a:rPr>
              <a:t> </a:t>
            </a:r>
          </a:p>
          <a:p>
            <a:endParaRPr lang="es-MX" dirty="0">
              <a:solidFill>
                <a:schemeClr val="accent6">
                  <a:lumMod val="50000"/>
                </a:schemeClr>
              </a:solidFill>
            </a:endParaRPr>
          </a:p>
        </p:txBody>
      </p:sp>
    </p:spTree>
    <p:extLst>
      <p:ext uri="{BB962C8B-B14F-4D97-AF65-F5344CB8AC3E}">
        <p14:creationId xmlns:p14="http://schemas.microsoft.com/office/powerpoint/2010/main" val="234349754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0" y="0"/>
            <a:ext cx="1725152" cy="553998"/>
          </a:xfrm>
          <a:prstGeom prst="rect">
            <a:avLst/>
          </a:prstGeom>
          <a:noFill/>
        </p:spPr>
        <p:txBody>
          <a:bodyPr wrap="none" rtlCol="0">
            <a:spAutoFit/>
          </a:bodyPr>
          <a:lstStyle/>
          <a:p>
            <a:r>
              <a:rPr lang="es-MX" sz="3000" b="1" dirty="0" smtClean="0">
                <a:solidFill>
                  <a:schemeClr val="accent1">
                    <a:lumMod val="50000"/>
                  </a:schemeClr>
                </a:solidFill>
                <a:latin typeface="Arial" panose="020B0604020202020204" pitchFamily="34" charset="0"/>
                <a:cs typeface="Arial" panose="020B0604020202020204" pitchFamily="34" charset="0"/>
              </a:rPr>
              <a:t>INICIOS </a:t>
            </a:r>
            <a:endParaRPr lang="es-MX" sz="3000" b="1" dirty="0">
              <a:solidFill>
                <a:schemeClr val="accent1">
                  <a:lumMod val="50000"/>
                </a:schemeClr>
              </a:solidFill>
              <a:latin typeface="Arial" panose="020B0604020202020204" pitchFamily="34" charset="0"/>
              <a:cs typeface="Arial" panose="020B0604020202020204" pitchFamily="34" charset="0"/>
            </a:endParaRPr>
          </a:p>
        </p:txBody>
      </p:sp>
      <p:sp>
        <p:nvSpPr>
          <p:cNvPr id="5" name="CuadroTexto 4"/>
          <p:cNvSpPr txBox="1"/>
          <p:nvPr/>
        </p:nvSpPr>
        <p:spPr>
          <a:xfrm>
            <a:off x="425667" y="579656"/>
            <a:ext cx="10851931" cy="3985706"/>
          </a:xfrm>
          <a:prstGeom prst="rect">
            <a:avLst/>
          </a:prstGeom>
          <a:noFill/>
        </p:spPr>
        <p:txBody>
          <a:bodyPr wrap="square" rtlCol="0">
            <a:spAutoFit/>
          </a:bodyPr>
          <a:lstStyle/>
          <a:p>
            <a:r>
              <a:rPr lang="es-MX" sz="2300" dirty="0" smtClean="0">
                <a:latin typeface="Arial" panose="020B0604020202020204" pitchFamily="34" charset="0"/>
                <a:cs typeface="Arial" panose="020B0604020202020204" pitchFamily="34" charset="0"/>
              </a:rPr>
              <a:t>El 21 de Febrero de 1925 Calles funda la Iglesia Nacional mexicana a cargo del sacerdote José </a:t>
            </a:r>
            <a:r>
              <a:rPr lang="es-MX" sz="2300" dirty="0">
                <a:latin typeface="Arial" panose="020B0604020202020204" pitchFamily="34" charset="0"/>
                <a:cs typeface="Arial" panose="020B0604020202020204" pitchFamily="34" charset="0"/>
              </a:rPr>
              <a:t>Joaquín Pérez </a:t>
            </a:r>
            <a:r>
              <a:rPr lang="es-MX" sz="2300" dirty="0" err="1" smtClean="0">
                <a:latin typeface="Arial" panose="020B0604020202020204" pitchFamily="34" charset="0"/>
                <a:cs typeface="Arial" panose="020B0604020202020204" pitchFamily="34" charset="0"/>
              </a:rPr>
              <a:t>Budar</a:t>
            </a:r>
            <a:endParaRPr lang="es-MX" sz="2300" dirty="0" smtClean="0">
              <a:latin typeface="Arial" panose="020B0604020202020204" pitchFamily="34" charset="0"/>
              <a:cs typeface="Arial" panose="020B0604020202020204" pitchFamily="34" charset="0"/>
            </a:endParaRPr>
          </a:p>
          <a:p>
            <a:r>
              <a:rPr lang="es-MX" sz="2300" dirty="0" smtClean="0">
                <a:latin typeface="Arial" panose="020B0604020202020204" pitchFamily="34" charset="0"/>
                <a:cs typeface="Arial" panose="020B0604020202020204" pitchFamily="34" charset="0"/>
              </a:rPr>
              <a:t>El gobierno de Calles inicia una campaña anticlerical con propaganda y lemas como: </a:t>
            </a:r>
          </a:p>
          <a:p>
            <a:pPr algn="ctr"/>
            <a:r>
              <a:rPr lang="es-MX" sz="2300" dirty="0" smtClean="0">
                <a:solidFill>
                  <a:schemeClr val="accent1">
                    <a:lumMod val="50000"/>
                  </a:schemeClr>
                </a:solidFill>
                <a:latin typeface="Arial" panose="020B0604020202020204" pitchFamily="34" charset="0"/>
                <a:cs typeface="Arial" panose="020B0604020202020204" pitchFamily="34" charset="0"/>
              </a:rPr>
              <a:t>&lt;&lt;Destruid religión con Ciencia&gt;&gt; </a:t>
            </a:r>
          </a:p>
          <a:p>
            <a:pPr algn="ctr"/>
            <a:endParaRPr lang="es-MX" sz="2300" dirty="0" smtClean="0">
              <a:solidFill>
                <a:schemeClr val="accent1">
                  <a:lumMod val="50000"/>
                </a:schemeClr>
              </a:solidFill>
              <a:latin typeface="Arial" panose="020B0604020202020204" pitchFamily="34" charset="0"/>
              <a:cs typeface="Arial" panose="020B0604020202020204" pitchFamily="34" charset="0"/>
            </a:endParaRPr>
          </a:p>
          <a:p>
            <a:pPr algn="ctr"/>
            <a:r>
              <a:rPr lang="es-MX" sz="2300" dirty="0" smtClean="0">
                <a:solidFill>
                  <a:schemeClr val="accent1">
                    <a:lumMod val="50000"/>
                  </a:schemeClr>
                </a:solidFill>
                <a:latin typeface="Arial" panose="020B0604020202020204" pitchFamily="34" charset="0"/>
                <a:cs typeface="Arial" panose="020B0604020202020204" pitchFamily="34" charset="0"/>
              </a:rPr>
              <a:t>&lt;&lt;Si quieres casa segura, no dejes entrar al cura&gt;&gt; </a:t>
            </a:r>
          </a:p>
          <a:p>
            <a:pPr algn="ctr"/>
            <a:endParaRPr lang="es-MX" sz="2300" dirty="0">
              <a:solidFill>
                <a:schemeClr val="accent1">
                  <a:lumMod val="50000"/>
                </a:schemeClr>
              </a:solidFill>
              <a:latin typeface="Arial" panose="020B0604020202020204" pitchFamily="34" charset="0"/>
              <a:cs typeface="Arial" panose="020B0604020202020204" pitchFamily="34" charset="0"/>
            </a:endParaRPr>
          </a:p>
          <a:p>
            <a:r>
              <a:rPr lang="es-MX" sz="2300" dirty="0" smtClean="0">
                <a:latin typeface="Arial" panose="020B0604020202020204" pitchFamily="34" charset="0"/>
                <a:cs typeface="Arial" panose="020B0604020202020204" pitchFamily="34" charset="0"/>
              </a:rPr>
              <a:t>17 de Marzo de 1925 se formó la LNDLR (Liga nacional de la defensa de la libertad religiosa). En 1926 la liga se moviliza y recopila mas de dos millones de firmas para exigir la derogación de las leyes antirreligiosas </a:t>
            </a:r>
            <a:endParaRPr lang="es-MX" sz="2300" dirty="0">
              <a:latin typeface="Arial" panose="020B0604020202020204" pitchFamily="34" charset="0"/>
              <a:cs typeface="Arial" panose="020B0604020202020204" pitchFamily="34" charset="0"/>
            </a:endParaRPr>
          </a:p>
        </p:txBody>
      </p:sp>
      <p:pic>
        <p:nvPicPr>
          <p:cNvPr id="7" name="Picture 2" descr="http://2.bp.blogspot.com/-fkivBMKOxY0/TgteckIOmfI/AAAAAAAAAjk/k5WPv0xfFCY/s1600/Liga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27618" y="4478373"/>
            <a:ext cx="5049982" cy="2379627"/>
          </a:xfrm>
          <a:prstGeom prst="rect">
            <a:avLst/>
          </a:prstGeom>
          <a:noFill/>
          <a:extLst>
            <a:ext uri="{909E8E84-426E-40DD-AFC4-6F175D3DCCD1}">
              <a14:hiddenFill xmlns:a14="http://schemas.microsoft.com/office/drawing/2010/main">
                <a:solidFill>
                  <a:srgbClr val="FFFFFF"/>
                </a:solidFill>
              </a14:hiddenFill>
            </a:ext>
          </a:extLst>
        </p:spPr>
      </p:pic>
      <p:pic>
        <p:nvPicPr>
          <p:cNvPr id="8" name="Imagen 7"/>
          <p:cNvPicPr>
            <a:picLocks noChangeAspect="1"/>
          </p:cNvPicPr>
          <p:nvPr/>
        </p:nvPicPr>
        <p:blipFill rotWithShape="1">
          <a:blip r:embed="rId3" cstate="print">
            <a:extLst>
              <a:ext uri="{28A0092B-C50C-407E-A947-70E740481C1C}">
                <a14:useLocalDpi xmlns:a14="http://schemas.microsoft.com/office/drawing/2010/main" val="0"/>
              </a:ext>
            </a:extLst>
          </a:blip>
          <a:srcRect l="2531" t="4194" r="13289" b="21247"/>
          <a:stretch/>
        </p:blipFill>
        <p:spPr>
          <a:xfrm rot="5400000">
            <a:off x="1259665" y="4154446"/>
            <a:ext cx="2245156" cy="3039335"/>
          </a:xfrm>
          <a:prstGeom prst="rect">
            <a:avLst/>
          </a:prstGeom>
        </p:spPr>
      </p:pic>
    </p:spTree>
    <p:extLst>
      <p:ext uri="{BB962C8B-B14F-4D97-AF65-F5344CB8AC3E}">
        <p14:creationId xmlns:p14="http://schemas.microsoft.com/office/powerpoint/2010/main" val="11486895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1" y="0"/>
            <a:ext cx="11277600" cy="1015663"/>
          </a:xfrm>
          <a:prstGeom prst="rect">
            <a:avLst/>
          </a:prstGeom>
          <a:noFill/>
        </p:spPr>
        <p:txBody>
          <a:bodyPr wrap="square" rtlCol="0">
            <a:spAutoFit/>
          </a:bodyPr>
          <a:lstStyle/>
          <a:p>
            <a:pPr algn="just"/>
            <a:r>
              <a:rPr lang="es-MX" sz="3000" b="1" dirty="0" smtClean="0">
                <a:solidFill>
                  <a:schemeClr val="accent1">
                    <a:lumMod val="50000"/>
                  </a:schemeClr>
                </a:solidFill>
                <a:latin typeface="Arial" panose="020B0604020202020204" pitchFamily="34" charset="0"/>
                <a:cs typeface="Arial" panose="020B0604020202020204" pitchFamily="34" charset="0"/>
              </a:rPr>
              <a:t>El 14 de Junio de 1926 el presidente firma un decreto conocido como Ley Calles  </a:t>
            </a:r>
            <a:endParaRPr lang="es-MX" sz="3000" b="1" dirty="0">
              <a:solidFill>
                <a:schemeClr val="accent1">
                  <a:lumMod val="50000"/>
                </a:schemeClr>
              </a:solidFill>
              <a:latin typeface="Arial" panose="020B0604020202020204" pitchFamily="34" charset="0"/>
              <a:cs typeface="Arial" panose="020B0604020202020204" pitchFamily="34" charset="0"/>
            </a:endParaRPr>
          </a:p>
        </p:txBody>
      </p:sp>
      <p:sp>
        <p:nvSpPr>
          <p:cNvPr id="5" name="CuadroTexto 4"/>
          <p:cNvSpPr txBox="1"/>
          <p:nvPr/>
        </p:nvSpPr>
        <p:spPr>
          <a:xfrm>
            <a:off x="268014" y="1239445"/>
            <a:ext cx="11009586" cy="5755422"/>
          </a:xfrm>
          <a:prstGeom prst="rect">
            <a:avLst/>
          </a:prstGeom>
          <a:noFill/>
        </p:spPr>
        <p:txBody>
          <a:bodyPr wrap="square" rtlCol="0">
            <a:spAutoFit/>
          </a:bodyPr>
          <a:lstStyle/>
          <a:p>
            <a:pPr marL="285750" indent="-285750" algn="just">
              <a:buFont typeface="Arial" panose="020B0604020202020204" pitchFamily="34" charset="0"/>
              <a:buChar char="•"/>
            </a:pPr>
            <a:r>
              <a:rPr lang="es-MX" sz="2200" dirty="0" smtClean="0">
                <a:latin typeface="Arial" panose="020B0604020202020204" pitchFamily="34" charset="0"/>
                <a:cs typeface="Arial" panose="020B0604020202020204" pitchFamily="34" charset="0"/>
              </a:rPr>
              <a:t> </a:t>
            </a:r>
            <a:r>
              <a:rPr lang="es-MX" sz="2300" dirty="0">
                <a:latin typeface="Arial" panose="020B0604020202020204" pitchFamily="34" charset="0"/>
                <a:cs typeface="Arial" panose="020B0604020202020204" pitchFamily="34" charset="0"/>
              </a:rPr>
              <a:t>Todos los ministros de la religión han de ser mexicanos por nacimiento. El Jefe del Ejecutivo tiene facultad de expulsar al trasgresor, sin más </a:t>
            </a:r>
            <a:r>
              <a:rPr lang="es-MX" sz="2300" dirty="0" smtClean="0">
                <a:latin typeface="Arial" panose="020B0604020202020204" pitchFamily="34" charset="0"/>
                <a:cs typeface="Arial" panose="020B0604020202020204" pitchFamily="34" charset="0"/>
              </a:rPr>
              <a:t>requisitos</a:t>
            </a:r>
          </a:p>
          <a:p>
            <a:pPr marL="285750" indent="-285750" algn="just">
              <a:buFont typeface="Arial" panose="020B0604020202020204" pitchFamily="34" charset="0"/>
              <a:buChar char="•"/>
            </a:pPr>
            <a:endParaRPr lang="es-MX" sz="2300" dirty="0" smtClean="0">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s-MX" sz="2300" dirty="0" smtClean="0">
                <a:latin typeface="Arial" panose="020B0604020202020204" pitchFamily="34" charset="0"/>
                <a:cs typeface="Arial" panose="020B0604020202020204" pitchFamily="34" charset="0"/>
              </a:rPr>
              <a:t>Nadie </a:t>
            </a:r>
            <a:r>
              <a:rPr lang="es-MX" sz="2300" dirty="0">
                <a:latin typeface="Arial" panose="020B0604020202020204" pitchFamily="34" charset="0"/>
                <a:cs typeface="Arial" panose="020B0604020202020204" pitchFamily="34" charset="0"/>
              </a:rPr>
              <a:t>puede enseñar religión en ninguna escuela primaria, aunque sea </a:t>
            </a:r>
            <a:r>
              <a:rPr lang="es-MX" sz="2300" dirty="0" smtClean="0">
                <a:latin typeface="Arial" panose="020B0604020202020204" pitchFamily="34" charset="0"/>
                <a:cs typeface="Arial" panose="020B0604020202020204" pitchFamily="34" charset="0"/>
              </a:rPr>
              <a:t>particular</a:t>
            </a:r>
          </a:p>
          <a:p>
            <a:pPr marL="285750" indent="-285750" algn="just">
              <a:buFont typeface="Arial" panose="020B0604020202020204" pitchFamily="34" charset="0"/>
              <a:buChar char="•"/>
            </a:pPr>
            <a:r>
              <a:rPr lang="es-MX" sz="2300" dirty="0" smtClean="0">
                <a:latin typeface="Arial" panose="020B0604020202020204" pitchFamily="34" charset="0"/>
                <a:cs typeface="Arial" panose="020B0604020202020204" pitchFamily="34" charset="0"/>
              </a:rPr>
              <a:t>Ningún </a:t>
            </a:r>
            <a:r>
              <a:rPr lang="es-MX" sz="2300" dirty="0">
                <a:latin typeface="Arial" panose="020B0604020202020204" pitchFamily="34" charset="0"/>
                <a:cs typeface="Arial" panose="020B0604020202020204" pitchFamily="34" charset="0"/>
              </a:rPr>
              <a:t>ministro de ningún culto puede abrir o dirigir ninguna escuela primaria ni enseñar en </a:t>
            </a:r>
            <a:r>
              <a:rPr lang="es-MX" sz="2300" dirty="0" smtClean="0">
                <a:latin typeface="Arial" panose="020B0604020202020204" pitchFamily="34" charset="0"/>
                <a:cs typeface="Arial" panose="020B0604020202020204" pitchFamily="34" charset="0"/>
              </a:rPr>
              <a:t>ella</a:t>
            </a:r>
          </a:p>
          <a:p>
            <a:pPr marL="285750" indent="-285750" algn="just">
              <a:buFont typeface="Arial" panose="020B0604020202020204" pitchFamily="34" charset="0"/>
              <a:buChar char="•"/>
            </a:pPr>
            <a:endParaRPr lang="es-MX" sz="2300" dirty="0" smtClean="0">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s-MX" sz="2300" dirty="0" smtClean="0">
                <a:latin typeface="Arial" panose="020B0604020202020204" pitchFamily="34" charset="0"/>
                <a:cs typeface="Arial" panose="020B0604020202020204" pitchFamily="34" charset="0"/>
              </a:rPr>
              <a:t>Se </a:t>
            </a:r>
            <a:r>
              <a:rPr lang="es-MX" sz="2300" dirty="0">
                <a:latin typeface="Arial" panose="020B0604020202020204" pitchFamily="34" charset="0"/>
                <a:cs typeface="Arial" panose="020B0604020202020204" pitchFamily="34" charset="0"/>
              </a:rPr>
              <a:t>prohíbe estrictamente emitir votos religiosos. Los monasterios y conventos deben ser disueltos y suprimidos.- Si los miembros dispersos de dichos monasterios volviesen a reunirse secretamente, serán multados y quedarán sujetos a la pena de uno o dos años de cárcel y a seis años al superior de ellos</a:t>
            </a:r>
            <a:r>
              <a:rPr lang="es-MX" sz="2300" dirty="0" smtClean="0">
                <a:latin typeface="Arial" panose="020B0604020202020204" pitchFamily="34" charset="0"/>
                <a:cs typeface="Arial" panose="020B0604020202020204" pitchFamily="34" charset="0"/>
              </a:rPr>
              <a:t>.</a:t>
            </a:r>
          </a:p>
          <a:p>
            <a:pPr marL="285750" indent="-285750" algn="just">
              <a:buFont typeface="Arial" panose="020B0604020202020204" pitchFamily="34" charset="0"/>
              <a:buChar char="•"/>
            </a:pPr>
            <a:endParaRPr lang="es-MX" sz="2300" dirty="0" smtClean="0">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s-MX" sz="2300" dirty="0" smtClean="0">
                <a:latin typeface="Arial" panose="020B0604020202020204" pitchFamily="34" charset="0"/>
                <a:cs typeface="Arial" panose="020B0604020202020204" pitchFamily="34" charset="0"/>
              </a:rPr>
              <a:t>Se </a:t>
            </a:r>
            <a:r>
              <a:rPr lang="es-MX" sz="2300" dirty="0">
                <a:latin typeface="Arial" panose="020B0604020202020204" pitchFamily="34" charset="0"/>
                <a:cs typeface="Arial" panose="020B0604020202020204" pitchFamily="34" charset="0"/>
              </a:rPr>
              <a:t>castigará con seis años de reclusión al ministro de un culto, que de palabra o escrito afirme que lo prescrito en los artículos antirreligiosos de la Constitución no obliga en </a:t>
            </a:r>
            <a:r>
              <a:rPr lang="es-MX" sz="2300" dirty="0" smtClean="0">
                <a:latin typeface="Arial" panose="020B0604020202020204" pitchFamily="34" charset="0"/>
                <a:cs typeface="Arial" panose="020B0604020202020204" pitchFamily="34" charset="0"/>
              </a:rPr>
              <a:t>conciencia.</a:t>
            </a:r>
          </a:p>
          <a:p>
            <a:pPr algn="just"/>
            <a:endParaRPr lang="es-MX" sz="2300" dirty="0" smtClean="0">
              <a:solidFill>
                <a:schemeClr val="accent6">
                  <a:lumMod val="50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6020730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204952" y="233083"/>
            <a:ext cx="11090577" cy="3785652"/>
          </a:xfrm>
          <a:prstGeom prst="rect">
            <a:avLst/>
          </a:prstGeom>
        </p:spPr>
        <p:txBody>
          <a:bodyPr wrap="square">
            <a:spAutoFit/>
          </a:bodyPr>
          <a:lstStyle/>
          <a:p>
            <a:pPr marL="285750" indent="-285750" algn="just">
              <a:buFont typeface="Arial" panose="020B0604020202020204" pitchFamily="34" charset="0"/>
              <a:buChar char="•"/>
            </a:pPr>
            <a:r>
              <a:rPr lang="es-MX" sz="2400" dirty="0">
                <a:latin typeface="Arial" panose="020B0604020202020204" pitchFamily="34" charset="0"/>
                <a:cs typeface="Arial" panose="020B0604020202020204" pitchFamily="34" charset="0"/>
              </a:rPr>
              <a:t>Pena de cinco años al ministro de un culto que critique cualquier artículo de la Constitución, bien sea en público o en privado</a:t>
            </a:r>
            <a:endParaRPr lang="es-MX" sz="2400" dirty="0" smtClean="0">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s-MX" sz="2400" dirty="0" smtClean="0">
                <a:latin typeface="Arial" panose="020B0604020202020204" pitchFamily="34" charset="0"/>
                <a:cs typeface="Arial" panose="020B0604020202020204" pitchFamily="34" charset="0"/>
              </a:rPr>
              <a:t>Se </a:t>
            </a:r>
            <a:r>
              <a:rPr lang="es-MX" sz="2400" dirty="0">
                <a:latin typeface="Arial" panose="020B0604020202020204" pitchFamily="34" charset="0"/>
                <a:cs typeface="Arial" panose="020B0604020202020204" pitchFamily="34" charset="0"/>
              </a:rPr>
              <a:t>suprime por completo la libertad de prensa en materia </a:t>
            </a:r>
            <a:r>
              <a:rPr lang="es-MX" sz="2400" dirty="0" smtClean="0">
                <a:latin typeface="Arial" panose="020B0604020202020204" pitchFamily="34" charset="0"/>
                <a:cs typeface="Arial" panose="020B0604020202020204" pitchFamily="34" charset="0"/>
              </a:rPr>
              <a:t>Religiosa</a:t>
            </a:r>
            <a:endParaRPr lang="es-MX" sz="2400" dirty="0">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s-MX" sz="2400" dirty="0">
                <a:latin typeface="Arial" panose="020B0604020202020204" pitchFamily="34" charset="0"/>
                <a:cs typeface="Arial" panose="020B0604020202020204" pitchFamily="34" charset="0"/>
              </a:rPr>
              <a:t>Todo acto público ha de efectuarse dentro del recinto de los templos</a:t>
            </a:r>
          </a:p>
          <a:p>
            <a:pPr marL="285750" indent="-285750" algn="just">
              <a:buFont typeface="Arial" panose="020B0604020202020204" pitchFamily="34" charset="0"/>
              <a:buChar char="•"/>
            </a:pPr>
            <a:r>
              <a:rPr lang="es-MX" sz="2400" dirty="0">
                <a:latin typeface="Arial" panose="020B0604020202020204" pitchFamily="34" charset="0"/>
                <a:cs typeface="Arial" panose="020B0604020202020204" pitchFamily="34" charset="0"/>
              </a:rPr>
              <a:t>Se Prohíbe usar vestido o hábito que los distinga como miembros de alguna religión o </a:t>
            </a:r>
            <a:r>
              <a:rPr lang="es-MX" sz="2400" dirty="0" smtClean="0">
                <a:latin typeface="Arial" panose="020B0604020202020204" pitchFamily="34" charset="0"/>
                <a:cs typeface="Arial" panose="020B0604020202020204" pitchFamily="34" charset="0"/>
              </a:rPr>
              <a:t>culto</a:t>
            </a:r>
          </a:p>
          <a:p>
            <a:pPr marL="285750" indent="-285750" algn="just">
              <a:buFont typeface="Arial" panose="020B0604020202020204" pitchFamily="34" charset="0"/>
              <a:buChar char="•"/>
            </a:pPr>
            <a:r>
              <a:rPr lang="es-MX" sz="2400" dirty="0" smtClean="0">
                <a:latin typeface="Arial" panose="020B0604020202020204" pitchFamily="34" charset="0"/>
                <a:cs typeface="Arial" panose="020B0604020202020204" pitchFamily="34" charset="0"/>
              </a:rPr>
              <a:t>Todos </a:t>
            </a:r>
            <a:r>
              <a:rPr lang="es-MX" sz="2400" dirty="0">
                <a:latin typeface="Arial" panose="020B0604020202020204" pitchFamily="34" charset="0"/>
                <a:cs typeface="Arial" panose="020B0604020202020204" pitchFamily="34" charset="0"/>
              </a:rPr>
              <a:t>los templos son propiedad de la Nación y el Poder Federal decidirá cuáles podrán permanecer destinados al culto.- Todas las residencias episcopales, las casas </a:t>
            </a:r>
            <a:r>
              <a:rPr lang="es-MX" sz="2400" dirty="0" err="1">
                <a:latin typeface="Arial" panose="020B0604020202020204" pitchFamily="34" charset="0"/>
                <a:cs typeface="Arial" panose="020B0604020202020204" pitchFamily="34" charset="0"/>
              </a:rPr>
              <a:t>curales</a:t>
            </a:r>
            <a:r>
              <a:rPr lang="es-MX" sz="2400" dirty="0">
                <a:latin typeface="Arial" panose="020B0604020202020204" pitchFamily="34" charset="0"/>
                <a:cs typeface="Arial" panose="020B0604020202020204" pitchFamily="34" charset="0"/>
              </a:rPr>
              <a:t>, los seminarios, los asilos y colegios pertenecientes a asociaciones religiosas pasarán a la propiedad de la nación</a:t>
            </a:r>
            <a:r>
              <a:rPr lang="es-MX" sz="2200" dirty="0">
                <a:latin typeface="Arial" panose="020B0604020202020204" pitchFamily="34" charset="0"/>
                <a:cs typeface="Arial" panose="020B0604020202020204" pitchFamily="34" charset="0"/>
              </a:rPr>
              <a:t>.</a:t>
            </a:r>
          </a:p>
        </p:txBody>
      </p:sp>
      <p:sp>
        <p:nvSpPr>
          <p:cNvPr id="5" name="CuadroTexto 4"/>
          <p:cNvSpPr txBox="1"/>
          <p:nvPr/>
        </p:nvSpPr>
        <p:spPr>
          <a:xfrm>
            <a:off x="204952" y="4235171"/>
            <a:ext cx="11090577" cy="2677656"/>
          </a:xfrm>
          <a:prstGeom prst="rect">
            <a:avLst/>
          </a:prstGeom>
          <a:noFill/>
        </p:spPr>
        <p:txBody>
          <a:bodyPr wrap="square" rtlCol="0">
            <a:spAutoFit/>
          </a:bodyPr>
          <a:lstStyle/>
          <a:p>
            <a:pPr algn="ctr"/>
            <a:r>
              <a:rPr lang="es-MX" sz="2400" dirty="0" smtClean="0">
                <a:latin typeface="Arial" panose="020B0604020202020204" pitchFamily="34" charset="0"/>
                <a:cs typeface="Arial" panose="020B0604020202020204" pitchFamily="34" charset="0"/>
              </a:rPr>
              <a:t>Entre los artículos severos de acuerdo con la ley reglamentaria del articulo 130° de la Constitución:</a:t>
            </a:r>
            <a:endParaRPr lang="es-MX" sz="2400" dirty="0">
              <a:latin typeface="Arial" panose="020B0604020202020204" pitchFamily="34" charset="0"/>
              <a:cs typeface="Arial" panose="020B0604020202020204" pitchFamily="34" charset="0"/>
            </a:endParaRPr>
          </a:p>
          <a:p>
            <a:pPr algn="ctr"/>
            <a:endParaRPr lang="es-MX" sz="2400" dirty="0" smtClean="0">
              <a:latin typeface="Arial" panose="020B0604020202020204" pitchFamily="34" charset="0"/>
              <a:cs typeface="Arial" panose="020B0604020202020204" pitchFamily="34" charset="0"/>
            </a:endParaRPr>
          </a:p>
          <a:p>
            <a:pPr algn="just"/>
            <a:r>
              <a:rPr lang="es-MX" sz="2400" dirty="0">
                <a:latin typeface="Arial" panose="020B0604020202020204" pitchFamily="34" charset="0"/>
                <a:cs typeface="Arial" panose="020B0604020202020204" pitchFamily="34" charset="0"/>
              </a:rPr>
              <a:t>	</a:t>
            </a:r>
            <a:r>
              <a:rPr lang="es-MX" sz="2400" dirty="0" smtClean="0">
                <a:latin typeface="Arial" panose="020B0604020202020204" pitchFamily="34" charset="0"/>
                <a:cs typeface="Arial" panose="020B0604020202020204" pitchFamily="34" charset="0"/>
              </a:rPr>
              <a:t>“Se urge a todos los sacerdotes que quieran ejercer como ministros de culto, registrarse para obtener la autorización de los gobernantes civiles, pues las autoridades estatales determinarán el número máximo de sacerdotes que podrán ejercer dentro de su territorio”. </a:t>
            </a:r>
            <a:endParaRPr lang="es-MX"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31855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ángulo 7"/>
          <p:cNvSpPr/>
          <p:nvPr/>
        </p:nvSpPr>
        <p:spPr>
          <a:xfrm>
            <a:off x="496239" y="328529"/>
            <a:ext cx="10722428" cy="4339650"/>
          </a:xfrm>
          <a:prstGeom prst="rect">
            <a:avLst/>
          </a:prstGeom>
        </p:spPr>
        <p:txBody>
          <a:bodyPr wrap="square">
            <a:spAutoFit/>
          </a:bodyPr>
          <a:lstStyle/>
          <a:p>
            <a:pPr lvl="0">
              <a:spcAft>
                <a:spcPts val="0"/>
              </a:spcAft>
              <a:buSzPts val="1100"/>
            </a:pPr>
            <a:r>
              <a:rPr lang="es-MX" sz="4000" b="1" dirty="0" smtClean="0">
                <a:latin typeface="Arial" panose="020B0604020202020204" pitchFamily="34" charset="0"/>
                <a:ea typeface="Times New Roman" panose="02020603050405020304" pitchFamily="18" charset="0"/>
                <a:cs typeface="Arial" panose="020B0604020202020204" pitchFamily="34" charset="0"/>
              </a:rPr>
              <a:t>Propósito de la Unidad de Aprendizaje</a:t>
            </a:r>
          </a:p>
          <a:p>
            <a:pPr lvl="0">
              <a:spcAft>
                <a:spcPts val="0"/>
              </a:spcAft>
              <a:buSzPts val="1100"/>
            </a:pPr>
            <a:endParaRPr lang="es-MX" sz="4000" b="1" dirty="0">
              <a:latin typeface="Arial" panose="020B0604020202020204" pitchFamily="34" charset="0"/>
              <a:ea typeface="Times New Roman" panose="02020603050405020304" pitchFamily="18" charset="0"/>
              <a:cs typeface="Arial" panose="020B0604020202020204" pitchFamily="34" charset="0"/>
            </a:endParaRPr>
          </a:p>
          <a:p>
            <a:r>
              <a:rPr lang="es-ES_tradnl" sz="2800" dirty="0" smtClean="0">
                <a:latin typeface="Arial" panose="020B0604020202020204" pitchFamily="34" charset="0"/>
                <a:cs typeface="Arial" panose="020B0604020202020204" pitchFamily="34" charset="0"/>
              </a:rPr>
              <a:t>Para </a:t>
            </a:r>
            <a:r>
              <a:rPr lang="es-ES_tradnl" sz="2800" dirty="0">
                <a:latin typeface="Arial" panose="020B0604020202020204" pitchFamily="34" charset="0"/>
                <a:cs typeface="Arial" panose="020B0604020202020204" pitchFamily="34" charset="0"/>
              </a:rPr>
              <a:t>lo anterior, es necesario que el alumno comprenda que el Sistema Político Mexicano Actual es el resultado de la relación entre el Estado y sus habitantes, que se generó a partir del pacto social de 1917, pero que sufrió una modificación sustancial el día dos de julio del año dos mil, primera ocasión en la historia nacional en que un grupo sustituye a su antagonista en el poder de manera pacífica.</a:t>
            </a:r>
            <a:r>
              <a:rPr lang="es-ES" sz="2400" dirty="0">
                <a:latin typeface="Arial" panose="020B0604020202020204" pitchFamily="34" charset="0"/>
                <a:ea typeface="Times New Roman" panose="02020603050405020304" pitchFamily="18" charset="0"/>
                <a:cs typeface="Arial" panose="020B0604020202020204" pitchFamily="34" charset="0"/>
              </a:rPr>
              <a:t> </a:t>
            </a:r>
            <a:endParaRPr lang="es-MX" sz="2400"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376353692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349623" y="940574"/>
            <a:ext cx="4950555" cy="430887"/>
          </a:xfrm>
          <a:prstGeom prst="rect">
            <a:avLst/>
          </a:prstGeom>
          <a:noFill/>
        </p:spPr>
        <p:txBody>
          <a:bodyPr wrap="square" rtlCol="0">
            <a:spAutoFit/>
          </a:bodyPr>
          <a:lstStyle/>
          <a:p>
            <a:r>
              <a:rPr lang="es-MX" sz="2200" dirty="0" smtClean="0">
                <a:latin typeface="Arial" panose="020B0604020202020204" pitchFamily="34" charset="0"/>
                <a:cs typeface="Arial" panose="020B0604020202020204" pitchFamily="34" charset="0"/>
              </a:rPr>
              <a:t>Boicot Económico: 7 de Julio de 1926 </a:t>
            </a:r>
            <a:endParaRPr lang="es-MX" sz="2200" dirty="0">
              <a:latin typeface="Arial" panose="020B0604020202020204" pitchFamily="34" charset="0"/>
              <a:cs typeface="Arial" panose="020B0604020202020204" pitchFamily="34" charset="0"/>
            </a:endParaRPr>
          </a:p>
        </p:txBody>
      </p:sp>
      <p:pic>
        <p:nvPicPr>
          <p:cNvPr id="5" name="Imagen 4" descr="C:\Users\USUARIO\Documents\Scanned Documents\Imagen (311).jpg"/>
          <p:cNvPicPr/>
          <p:nvPr/>
        </p:nvPicPr>
        <p:blipFill rotWithShape="1">
          <a:blip r:embed="rId2" cstate="print">
            <a:extLst>
              <a:ext uri="{28A0092B-C50C-407E-A947-70E740481C1C}">
                <a14:useLocalDpi xmlns:a14="http://schemas.microsoft.com/office/drawing/2010/main" val="0"/>
              </a:ext>
            </a:extLst>
          </a:blip>
          <a:srcRect l="1555" t="9872" b="28939"/>
          <a:stretch/>
        </p:blipFill>
        <p:spPr bwMode="auto">
          <a:xfrm>
            <a:off x="5649802" y="0"/>
            <a:ext cx="5645727" cy="3707130"/>
          </a:xfrm>
          <a:prstGeom prst="rect">
            <a:avLst/>
          </a:prstGeom>
          <a:noFill/>
          <a:ln>
            <a:noFill/>
          </a:ln>
          <a:extLst>
            <a:ext uri="{53640926-AAD7-44D8-BBD7-CCE9431645EC}">
              <a14:shadowObscured xmlns:a14="http://schemas.microsoft.com/office/drawing/2010/main"/>
            </a:ext>
          </a:extLst>
        </p:spPr>
      </p:pic>
      <p:pic>
        <p:nvPicPr>
          <p:cNvPr id="6" name="Picture 6" descr="https://c2.staticflickr.com/8/7547/28591951722_51cd1b7342_z.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380278"/>
            <a:ext cx="5649802" cy="3465512"/>
          </a:xfrm>
          <a:prstGeom prst="rect">
            <a:avLst/>
          </a:prstGeom>
          <a:noFill/>
          <a:extLst>
            <a:ext uri="{909E8E84-426E-40DD-AFC4-6F175D3DCCD1}">
              <a14:hiddenFill xmlns:a14="http://schemas.microsoft.com/office/drawing/2010/main">
                <a:solidFill>
                  <a:srgbClr val="FFFFFF"/>
                </a:solidFill>
              </a14:hiddenFill>
            </a:ext>
          </a:extLst>
        </p:spPr>
      </p:pic>
      <p:sp>
        <p:nvSpPr>
          <p:cNvPr id="7" name="CuadroTexto 6"/>
          <p:cNvSpPr txBox="1"/>
          <p:nvPr/>
        </p:nvSpPr>
        <p:spPr>
          <a:xfrm>
            <a:off x="5872900" y="4524658"/>
            <a:ext cx="5199529" cy="1785104"/>
          </a:xfrm>
          <a:prstGeom prst="rect">
            <a:avLst/>
          </a:prstGeom>
          <a:noFill/>
        </p:spPr>
        <p:txBody>
          <a:bodyPr wrap="square" rtlCol="0">
            <a:spAutoFit/>
          </a:bodyPr>
          <a:lstStyle/>
          <a:p>
            <a:r>
              <a:rPr lang="es-MX" sz="2200" dirty="0" smtClean="0">
                <a:latin typeface="Arial" panose="020B0604020202020204" pitchFamily="34" charset="0"/>
                <a:cs typeface="Arial" panose="020B0604020202020204" pitchFamily="34" charset="0"/>
              </a:rPr>
              <a:t>11 de julio de 1926 el Comité </a:t>
            </a:r>
            <a:r>
              <a:rPr lang="es-MX" sz="2200" dirty="0">
                <a:latin typeface="Arial" panose="020B0604020202020204" pitchFamily="34" charset="0"/>
                <a:cs typeface="Arial" panose="020B0604020202020204" pitchFamily="34" charset="0"/>
              </a:rPr>
              <a:t>E</a:t>
            </a:r>
            <a:r>
              <a:rPr lang="es-MX" sz="2200" dirty="0" smtClean="0">
                <a:latin typeface="Arial" panose="020B0604020202020204" pitchFamily="34" charset="0"/>
                <a:cs typeface="Arial" panose="020B0604020202020204" pitchFamily="34" charset="0"/>
              </a:rPr>
              <a:t>piscopal decide la suspensión de cultos en todo el país</a:t>
            </a:r>
          </a:p>
          <a:p>
            <a:r>
              <a:rPr lang="es-MX" sz="2200" dirty="0" smtClean="0">
                <a:latin typeface="Arial" panose="020B0604020202020204" pitchFamily="34" charset="0"/>
                <a:cs typeface="Arial" panose="020B0604020202020204" pitchFamily="34" charset="0"/>
              </a:rPr>
              <a:t>31 de Julio último día de culto hasta nueva orden  </a:t>
            </a:r>
            <a:endParaRPr lang="es-MX" sz="2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334926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0" y="0"/>
            <a:ext cx="5897897" cy="553998"/>
          </a:xfrm>
          <a:prstGeom prst="rect">
            <a:avLst/>
          </a:prstGeom>
          <a:noFill/>
        </p:spPr>
        <p:txBody>
          <a:bodyPr wrap="none" rtlCol="0">
            <a:spAutoFit/>
          </a:bodyPr>
          <a:lstStyle/>
          <a:p>
            <a:r>
              <a:rPr lang="es-MX" sz="3000" b="1" dirty="0" smtClean="0">
                <a:solidFill>
                  <a:schemeClr val="accent1">
                    <a:lumMod val="50000"/>
                  </a:schemeClr>
                </a:solidFill>
                <a:latin typeface="Arial" panose="020B0604020202020204" pitchFamily="34" charset="0"/>
                <a:cs typeface="Arial" panose="020B0604020202020204" pitchFamily="34" charset="0"/>
              </a:rPr>
              <a:t>DESARROLLO DE LA GUERRA</a:t>
            </a:r>
            <a:endParaRPr lang="es-MX" sz="3000" b="1" dirty="0">
              <a:solidFill>
                <a:schemeClr val="accent1">
                  <a:lumMod val="50000"/>
                </a:schemeClr>
              </a:solidFill>
              <a:latin typeface="Arial" panose="020B0604020202020204" pitchFamily="34" charset="0"/>
              <a:cs typeface="Arial" panose="020B0604020202020204" pitchFamily="34" charset="0"/>
            </a:endParaRPr>
          </a:p>
        </p:txBody>
      </p:sp>
      <p:sp>
        <p:nvSpPr>
          <p:cNvPr id="5" name="Subtítulo 2"/>
          <p:cNvSpPr txBox="1">
            <a:spLocks/>
          </p:cNvSpPr>
          <p:nvPr/>
        </p:nvSpPr>
        <p:spPr>
          <a:xfrm>
            <a:off x="231227" y="882600"/>
            <a:ext cx="11025352" cy="674702"/>
          </a:xfrm>
          <a:prstGeom prst="rect">
            <a:avLst/>
          </a:prstGeom>
        </p:spPr>
        <p:txBody>
          <a:bodyPr vert="horz" lIns="91440" tIns="45720" rIns="91440" bIns="45720" rtlCol="0">
            <a:noAutofit/>
          </a:bodyPr>
          <a:lst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a:lstStyle>
          <a:p>
            <a:r>
              <a:rPr lang="es-MX" sz="2400" dirty="0" smtClean="0">
                <a:latin typeface="Arial" panose="020B0604020202020204" pitchFamily="34" charset="0"/>
                <a:cs typeface="Arial" panose="020B0604020202020204" pitchFamily="34" charset="0"/>
              </a:rPr>
              <a:t>En un último intento de conseguir la libertad religiosa, los obispos se entrevistan con Calles, él responde</a:t>
            </a:r>
            <a:r>
              <a:rPr lang="es-MX" sz="2200" dirty="0" smtClean="0"/>
              <a:t>: </a:t>
            </a:r>
          </a:p>
          <a:p>
            <a:endParaRPr lang="es-MX" sz="2200" dirty="0" smtClean="0">
              <a:solidFill>
                <a:schemeClr val="accent6">
                  <a:lumMod val="50000"/>
                </a:schemeClr>
              </a:solidFill>
            </a:endParaRPr>
          </a:p>
        </p:txBody>
      </p:sp>
      <p:sp>
        <p:nvSpPr>
          <p:cNvPr id="6" name="CuadroTexto 5"/>
          <p:cNvSpPr txBox="1"/>
          <p:nvPr/>
        </p:nvSpPr>
        <p:spPr>
          <a:xfrm>
            <a:off x="657779" y="2572733"/>
            <a:ext cx="5831475" cy="1569660"/>
          </a:xfrm>
          <a:prstGeom prst="rect">
            <a:avLst/>
          </a:prstGeom>
          <a:noFill/>
        </p:spPr>
        <p:txBody>
          <a:bodyPr wrap="square" rtlCol="0">
            <a:spAutoFit/>
          </a:bodyPr>
          <a:lstStyle/>
          <a:p>
            <a:pPr algn="just"/>
            <a:r>
              <a:rPr lang="es-MX" sz="2400" dirty="0" smtClean="0">
                <a:solidFill>
                  <a:schemeClr val="accent1">
                    <a:lumMod val="50000"/>
                  </a:schemeClr>
                </a:solidFill>
                <a:latin typeface="Arial" panose="020B0604020202020204" pitchFamily="34" charset="0"/>
                <a:cs typeface="Arial" panose="020B0604020202020204" pitchFamily="34" charset="0"/>
              </a:rPr>
              <a:t>“…Ya les he dicho a ustedes que no tienen más que dos caminos: sujetarse a la ley o lanzarse a la lucha armada y tratar de derrocar al actual gobierno…” </a:t>
            </a:r>
            <a:endParaRPr lang="es-MX" sz="2400" dirty="0">
              <a:solidFill>
                <a:schemeClr val="accent1">
                  <a:lumMod val="50000"/>
                </a:schemeClr>
              </a:solidFill>
              <a:latin typeface="Arial" panose="020B0604020202020204" pitchFamily="34" charset="0"/>
              <a:cs typeface="Arial" panose="020B0604020202020204" pitchFamily="34" charset="0"/>
            </a:endParaRPr>
          </a:p>
        </p:txBody>
      </p:sp>
      <p:pic>
        <p:nvPicPr>
          <p:cNvPr id="7" name="Picture 2" descr="https://bibliaytradicion.files.wordpress.com/2011/06/bt_27jun11_img01.jpg?w=50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83670" y="1644303"/>
            <a:ext cx="3972910" cy="5195344"/>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0511300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ítulo 2"/>
          <p:cNvSpPr txBox="1">
            <a:spLocks/>
          </p:cNvSpPr>
          <p:nvPr/>
        </p:nvSpPr>
        <p:spPr>
          <a:xfrm>
            <a:off x="409903" y="-1"/>
            <a:ext cx="10885626" cy="6227379"/>
          </a:xfrm>
          <a:prstGeom prst="rect">
            <a:avLst/>
          </a:prstGeom>
        </p:spPr>
        <p:txBody>
          <a:bodyPr vert="horz" lIns="91440" tIns="45720" rIns="91440" bIns="45720" rtlCol="0">
            <a:noAutofit/>
          </a:bodyPr>
          <a:lst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a:lstStyle>
          <a:p>
            <a:pPr marL="0" indent="0" algn="just">
              <a:buNone/>
            </a:pPr>
            <a:r>
              <a:rPr lang="es-MX" sz="2400" dirty="0" smtClean="0">
                <a:latin typeface="Arial" panose="020B0604020202020204" pitchFamily="34" charset="0"/>
                <a:cs typeface="Arial" panose="020B0604020202020204" pitchFamily="34" charset="0"/>
              </a:rPr>
              <a:t>Entre agosto y diciembre de 1926 se produjeron más de 60 levantamientos armados espontáneos, aislados, la mayor parte en Jalisco, Guanajuato, Guerrero, Michoacán y Zacatecas.</a:t>
            </a:r>
          </a:p>
          <a:p>
            <a:pPr marL="0" indent="0" algn="just">
              <a:buNone/>
            </a:pPr>
            <a:r>
              <a:rPr lang="es-MX" sz="2400" dirty="0" smtClean="0">
                <a:latin typeface="Arial" panose="020B0604020202020204" pitchFamily="34" charset="0"/>
                <a:cs typeface="Arial" panose="020B0604020202020204" pitchFamily="34" charset="0"/>
              </a:rPr>
              <a:t>Para darle unidad de plan y acción, se puso al frente la LNDLR. El conflicto armado se dio en casi todo el país </a:t>
            </a:r>
          </a:p>
          <a:p>
            <a:pPr marL="0" indent="0" algn="just">
              <a:buNone/>
            </a:pPr>
            <a:r>
              <a:rPr lang="es-MX" sz="2400" dirty="0" smtClean="0">
                <a:latin typeface="Arial" panose="020B0604020202020204" pitchFamily="34" charset="0"/>
                <a:cs typeface="Arial" panose="020B0604020202020204" pitchFamily="34" charset="0"/>
              </a:rPr>
              <a:t>En Julio de 1927 la liga dividida internamente, decide contratar al general Enrique </a:t>
            </a:r>
            <a:r>
              <a:rPr lang="es-MX" sz="2400" dirty="0" err="1" smtClean="0">
                <a:latin typeface="Arial" panose="020B0604020202020204" pitchFamily="34" charset="0"/>
                <a:cs typeface="Arial" panose="020B0604020202020204" pitchFamily="34" charset="0"/>
              </a:rPr>
              <a:t>Gorostieta</a:t>
            </a:r>
            <a:r>
              <a:rPr lang="es-MX" sz="2400" dirty="0" smtClean="0">
                <a:latin typeface="Arial" panose="020B0604020202020204" pitchFamily="34" charset="0"/>
                <a:cs typeface="Arial" panose="020B0604020202020204" pitchFamily="34" charset="0"/>
              </a:rPr>
              <a:t> y al general degollado para que tomen el mando militar del movimiento. Acepta contratarse y a pesar de no ser un fanático religioso, se le da el mando militar de la zona de Jalisco. </a:t>
            </a:r>
          </a:p>
          <a:p>
            <a:pPr marL="0" indent="0" algn="just">
              <a:buNone/>
            </a:pPr>
            <a:r>
              <a:rPr lang="es-MX" sz="2400" dirty="0" smtClean="0">
                <a:latin typeface="Arial" panose="020B0604020202020204" pitchFamily="34" charset="0"/>
                <a:cs typeface="Arial" panose="020B0604020202020204" pitchFamily="34" charset="0"/>
              </a:rPr>
              <a:t>Para febrero de 1928 </a:t>
            </a:r>
            <a:r>
              <a:rPr lang="es-MX" sz="2400" dirty="0" err="1" smtClean="0">
                <a:latin typeface="Arial" panose="020B0604020202020204" pitchFamily="34" charset="0"/>
                <a:cs typeface="Arial" panose="020B0604020202020204" pitchFamily="34" charset="0"/>
              </a:rPr>
              <a:t>Gorostieta</a:t>
            </a:r>
            <a:r>
              <a:rPr lang="es-MX" sz="2400" dirty="0" smtClean="0">
                <a:latin typeface="Arial" panose="020B0604020202020204" pitchFamily="34" charset="0"/>
                <a:cs typeface="Arial" panose="020B0604020202020204" pitchFamily="34" charset="0"/>
              </a:rPr>
              <a:t> logró organizar civil y militarmente el movimiento y la liga lo nombra jefe supremo de la guardia nacional. </a:t>
            </a:r>
          </a:p>
          <a:p>
            <a:pPr marL="0" indent="0" algn="just">
              <a:buNone/>
            </a:pPr>
            <a:r>
              <a:rPr lang="es-MX" sz="2400" dirty="0" smtClean="0">
                <a:latin typeface="Arial" panose="020B0604020202020204" pitchFamily="34" charset="0"/>
                <a:cs typeface="Arial" panose="020B0604020202020204" pitchFamily="34" charset="0"/>
              </a:rPr>
              <a:t>Para éste mismo año los cristeros se calculaban en 25 000 hombres, en realidad la posición de los cristeros a mediados de 1929 era mejor que la de los federales, después de tres años de guerra murieron 25.000 o  30.000 cristeros por 60.000 soldados federales </a:t>
            </a:r>
          </a:p>
          <a:p>
            <a:pPr algn="just"/>
            <a:endParaRPr lang="es-MX" sz="2000" dirty="0">
              <a:solidFill>
                <a:schemeClr val="accent6">
                  <a:lumMod val="50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1295711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ítulo 2"/>
          <p:cNvSpPr txBox="1">
            <a:spLocks/>
          </p:cNvSpPr>
          <p:nvPr/>
        </p:nvSpPr>
        <p:spPr>
          <a:xfrm>
            <a:off x="0" y="71718"/>
            <a:ext cx="11295529" cy="4903694"/>
          </a:xfrm>
          <a:prstGeom prst="rect">
            <a:avLst/>
          </a:prstGeom>
        </p:spPr>
        <p:txBody>
          <a:bodyPr vert="horz" lIns="91440" tIns="45720" rIns="91440" bIns="45720" rtlCol="0">
            <a:noAutofit/>
          </a:bodyPr>
          <a:lst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a:lstStyle>
          <a:p>
            <a:pPr marL="285750" indent="-285750" algn="just"/>
            <a:r>
              <a:rPr lang="es-MX" sz="2400" dirty="0" smtClean="0">
                <a:latin typeface="Arial" panose="020B0604020202020204" pitchFamily="34" charset="0"/>
                <a:cs typeface="Arial" panose="020B0604020202020204" pitchFamily="34" charset="0"/>
              </a:rPr>
              <a:t>30 de enero de 1928 destrucción del momento a Cristo Rey </a:t>
            </a:r>
          </a:p>
          <a:p>
            <a:pPr algn="just"/>
            <a:r>
              <a:rPr lang="es-MX" sz="2400" dirty="0" smtClean="0">
                <a:latin typeface="Arial" panose="020B0604020202020204" pitchFamily="34" charset="0"/>
                <a:cs typeface="Arial" panose="020B0604020202020204" pitchFamily="34" charset="0"/>
              </a:rPr>
              <a:t>El 4 de Abril de 1928 </a:t>
            </a:r>
            <a:r>
              <a:rPr lang="es-MX" sz="2400" dirty="0" err="1" smtClean="0">
                <a:latin typeface="Arial" panose="020B0604020202020204" pitchFamily="34" charset="0"/>
                <a:cs typeface="Arial" panose="020B0604020202020204" pitchFamily="34" charset="0"/>
              </a:rPr>
              <a:t>Morrow</a:t>
            </a:r>
            <a:r>
              <a:rPr lang="es-MX" sz="2400" dirty="0" smtClean="0">
                <a:latin typeface="Arial" panose="020B0604020202020204" pitchFamily="34" charset="0"/>
                <a:cs typeface="Arial" panose="020B0604020202020204" pitchFamily="34" charset="0"/>
              </a:rPr>
              <a:t> concretó una reunión entre Calles y el padre John </a:t>
            </a:r>
            <a:r>
              <a:rPr lang="es-MX" sz="2400" dirty="0" err="1" smtClean="0">
                <a:latin typeface="Arial" panose="020B0604020202020204" pitchFamily="34" charset="0"/>
                <a:cs typeface="Arial" panose="020B0604020202020204" pitchFamily="34" charset="0"/>
              </a:rPr>
              <a:t>Burke</a:t>
            </a:r>
            <a:r>
              <a:rPr lang="es-MX" sz="2400" dirty="0" smtClean="0">
                <a:latin typeface="Arial" panose="020B0604020202020204" pitchFamily="34" charset="0"/>
                <a:cs typeface="Arial" panose="020B0604020202020204" pitchFamily="34" charset="0"/>
              </a:rPr>
              <a:t>, secretario general de la conferencia católica nacional de bienestar de los EU, en san juan de Ulúa.</a:t>
            </a:r>
          </a:p>
          <a:p>
            <a:pPr algn="just"/>
            <a:r>
              <a:rPr lang="es-MX" sz="2400" dirty="0" smtClean="0">
                <a:latin typeface="Arial" panose="020B0604020202020204" pitchFamily="34" charset="0"/>
                <a:cs typeface="Arial" panose="020B0604020202020204" pitchFamily="34" charset="0"/>
              </a:rPr>
              <a:t>Los Estados Unidos aprovechan la crisis para conseguir sus fines, </a:t>
            </a:r>
            <a:r>
              <a:rPr lang="es-MX" sz="2400" dirty="0" err="1" smtClean="0">
                <a:latin typeface="Arial" panose="020B0604020202020204" pitchFamily="34" charset="0"/>
                <a:cs typeface="Arial" panose="020B0604020202020204" pitchFamily="34" charset="0"/>
              </a:rPr>
              <a:t>Morrow</a:t>
            </a:r>
            <a:r>
              <a:rPr lang="es-MX" sz="2400" dirty="0" smtClean="0">
                <a:latin typeface="Arial" panose="020B0604020202020204" pitchFamily="34" charset="0"/>
                <a:cs typeface="Arial" panose="020B0604020202020204" pitchFamily="34" charset="0"/>
              </a:rPr>
              <a:t> se convence de que la tarea más urgente es la paz religiosa: </a:t>
            </a:r>
          </a:p>
          <a:p>
            <a:r>
              <a:rPr lang="es-MX" sz="2400" dirty="0" smtClean="0">
                <a:latin typeface="Arial" panose="020B0604020202020204" pitchFamily="34" charset="0"/>
                <a:cs typeface="Arial" panose="020B0604020202020204" pitchFamily="34" charset="0"/>
              </a:rPr>
              <a:t>&lt;&lt;El país se halla completamente trastornado; los pobres no tienen mas que el consuelo de la iglesia y no habrá progreso ni paz verdadera si no se llega a un arreglo…&gt;&gt; </a:t>
            </a:r>
          </a:p>
        </p:txBody>
      </p:sp>
    </p:spTree>
    <p:extLst>
      <p:ext uri="{BB962C8B-B14F-4D97-AF65-F5344CB8AC3E}">
        <p14:creationId xmlns:p14="http://schemas.microsoft.com/office/powerpoint/2010/main" val="19111989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ítulo 2"/>
          <p:cNvSpPr txBox="1">
            <a:spLocks/>
          </p:cNvSpPr>
          <p:nvPr/>
        </p:nvSpPr>
        <p:spPr>
          <a:xfrm>
            <a:off x="0" y="71718"/>
            <a:ext cx="11295529" cy="4903694"/>
          </a:xfrm>
          <a:prstGeom prst="rect">
            <a:avLst/>
          </a:prstGeom>
        </p:spPr>
        <p:txBody>
          <a:bodyPr vert="horz" lIns="91440" tIns="45720" rIns="91440" bIns="45720" rtlCol="0">
            <a:noAutofit/>
          </a:bodyPr>
          <a:lst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a:lstStyle>
          <a:p>
            <a:pPr algn="just"/>
            <a:r>
              <a:rPr lang="es-MX" sz="2400" dirty="0" smtClean="0">
                <a:latin typeface="Arial" panose="020B0604020202020204" pitchFamily="34" charset="0"/>
                <a:cs typeface="Arial" panose="020B0604020202020204" pitchFamily="34" charset="0"/>
              </a:rPr>
              <a:t>Los obispos mexicanos se reunieron en Texas para exigir una reunión entre Calles y monseñor Leopoldo Ruiz para confirmar las promesas que le hizo calles al padre </a:t>
            </a:r>
            <a:r>
              <a:rPr lang="es-MX" sz="2400" dirty="0" err="1" smtClean="0">
                <a:latin typeface="Arial" panose="020B0604020202020204" pitchFamily="34" charset="0"/>
                <a:cs typeface="Arial" panose="020B0604020202020204" pitchFamily="34" charset="0"/>
              </a:rPr>
              <a:t>Burke</a:t>
            </a:r>
            <a:r>
              <a:rPr lang="es-MX" sz="2400" dirty="0" smtClean="0">
                <a:latin typeface="Arial" panose="020B0604020202020204" pitchFamily="34" charset="0"/>
                <a:cs typeface="Arial" panose="020B0604020202020204" pitchFamily="34" charset="0"/>
              </a:rPr>
              <a:t>. </a:t>
            </a:r>
          </a:p>
          <a:p>
            <a:pPr marL="285750" indent="-285750" algn="just"/>
            <a:r>
              <a:rPr lang="es-MX" sz="2400" dirty="0" smtClean="0">
                <a:latin typeface="Arial" panose="020B0604020202020204" pitchFamily="34" charset="0"/>
                <a:cs typeface="Arial" panose="020B0604020202020204" pitchFamily="34" charset="0"/>
              </a:rPr>
              <a:t>17 de julio de 1928 asesinato de Álvaro Obregón </a:t>
            </a:r>
          </a:p>
          <a:p>
            <a:pPr marL="342900" indent="-342900" algn="just"/>
            <a:r>
              <a:rPr lang="es-MX" sz="2400" dirty="0" smtClean="0">
                <a:latin typeface="Arial" panose="020B0604020202020204" pitchFamily="34" charset="0"/>
                <a:cs typeface="Arial" panose="020B0604020202020204" pitchFamily="34" charset="0"/>
              </a:rPr>
              <a:t>El 2 de Junio de 1929 el general </a:t>
            </a:r>
            <a:r>
              <a:rPr lang="es-MX" sz="2400" dirty="0" err="1" smtClean="0">
                <a:latin typeface="Arial" panose="020B0604020202020204" pitchFamily="34" charset="0"/>
                <a:cs typeface="Arial" panose="020B0604020202020204" pitchFamily="34" charset="0"/>
              </a:rPr>
              <a:t>Gorostieta</a:t>
            </a:r>
            <a:r>
              <a:rPr lang="es-MX" sz="2400" dirty="0" smtClean="0">
                <a:latin typeface="Arial" panose="020B0604020202020204" pitchFamily="34" charset="0"/>
                <a:cs typeface="Arial" panose="020B0604020202020204" pitchFamily="34" charset="0"/>
              </a:rPr>
              <a:t> fue asesinado en una emboscada por los callistas y le sucedió al frente de la guardia nacional el general Degollado </a:t>
            </a:r>
            <a:endParaRPr lang="es-MX"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8030501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0" y="0"/>
            <a:ext cx="6219716" cy="1015663"/>
          </a:xfrm>
          <a:prstGeom prst="rect">
            <a:avLst/>
          </a:prstGeom>
          <a:noFill/>
        </p:spPr>
        <p:txBody>
          <a:bodyPr wrap="none" rtlCol="0">
            <a:spAutoFit/>
          </a:bodyPr>
          <a:lstStyle/>
          <a:p>
            <a:r>
              <a:rPr lang="es-MX" sz="3000" b="1" dirty="0">
                <a:solidFill>
                  <a:schemeClr val="accent1">
                    <a:lumMod val="50000"/>
                  </a:schemeClr>
                </a:solidFill>
                <a:latin typeface="Arial" panose="020B0604020202020204" pitchFamily="34" charset="0"/>
                <a:cs typeface="Arial" panose="020B0604020202020204" pitchFamily="34" charset="0"/>
              </a:rPr>
              <a:t>HACIA EL FIN DE LA </a:t>
            </a:r>
            <a:r>
              <a:rPr lang="es-MX" sz="3000" b="1" dirty="0" smtClean="0">
                <a:solidFill>
                  <a:schemeClr val="accent1">
                    <a:lumMod val="50000"/>
                  </a:schemeClr>
                </a:solidFill>
                <a:latin typeface="Arial" panose="020B0604020202020204" pitchFamily="34" charset="0"/>
                <a:cs typeface="Arial" panose="020B0604020202020204" pitchFamily="34" charset="0"/>
              </a:rPr>
              <a:t>GUERRA… </a:t>
            </a:r>
            <a:endParaRPr lang="es-MX" sz="3000" b="1" dirty="0">
              <a:solidFill>
                <a:schemeClr val="accent1">
                  <a:lumMod val="50000"/>
                </a:schemeClr>
              </a:solidFill>
              <a:latin typeface="Arial" panose="020B0604020202020204" pitchFamily="34" charset="0"/>
              <a:cs typeface="Arial" panose="020B0604020202020204" pitchFamily="34" charset="0"/>
            </a:endParaRPr>
          </a:p>
          <a:p>
            <a:endParaRPr lang="es-MX" sz="3000" b="1" dirty="0">
              <a:solidFill>
                <a:schemeClr val="accent1">
                  <a:lumMod val="50000"/>
                </a:schemeClr>
              </a:solidFill>
              <a:latin typeface="Arial" panose="020B0604020202020204" pitchFamily="34" charset="0"/>
              <a:cs typeface="Arial" panose="020B0604020202020204" pitchFamily="34" charset="0"/>
            </a:endParaRPr>
          </a:p>
        </p:txBody>
      </p:sp>
      <p:sp>
        <p:nvSpPr>
          <p:cNvPr id="5" name="Subtítulo 2"/>
          <p:cNvSpPr txBox="1">
            <a:spLocks/>
          </p:cNvSpPr>
          <p:nvPr/>
        </p:nvSpPr>
        <p:spPr>
          <a:xfrm>
            <a:off x="283779" y="788894"/>
            <a:ext cx="11011750" cy="4105835"/>
          </a:xfrm>
          <a:prstGeom prst="rect">
            <a:avLst/>
          </a:prstGeom>
        </p:spPr>
        <p:txBody>
          <a:bodyPr vert="horz" lIns="91440" tIns="45720" rIns="91440" bIns="45720" rtlCol="0">
            <a:noAutofit/>
          </a:bodyPr>
          <a:lst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a:lstStyle>
          <a:p>
            <a:pPr algn="just"/>
            <a:r>
              <a:rPr lang="es-MX" sz="2400" dirty="0" smtClean="0">
                <a:latin typeface="Arial" panose="020B0604020202020204" pitchFamily="34" charset="0"/>
                <a:cs typeface="Arial" panose="020B0604020202020204" pitchFamily="34" charset="0"/>
              </a:rPr>
              <a:t>En 1929 la guerra llegaría a un equilibrio por parte de ambos bandos combatientes; por un lado el gobierno no puede vencer a los cristeros, por su gran estructura y organización interna, éstos a su vez no logran doblegar a los federales a causa de falta de armas y municiones. Los cristeros solo tenían la esperanza de ganar si llegaban a controlar el eje ferrocarrilero de Guanajuato en la ciudad de Guadalajara.</a:t>
            </a:r>
          </a:p>
          <a:p>
            <a:pPr algn="just"/>
            <a:endParaRPr lang="es-MX" sz="2400" dirty="0" smtClean="0">
              <a:latin typeface="Arial" panose="020B0604020202020204" pitchFamily="34" charset="0"/>
              <a:cs typeface="Arial" panose="020B0604020202020204" pitchFamily="34" charset="0"/>
            </a:endParaRPr>
          </a:p>
          <a:p>
            <a:pPr algn="just"/>
            <a:r>
              <a:rPr lang="es-MX" sz="2400" dirty="0" smtClean="0">
                <a:latin typeface="Arial" panose="020B0604020202020204" pitchFamily="34" charset="0"/>
                <a:cs typeface="Arial" panose="020B0604020202020204" pitchFamily="34" charset="0"/>
              </a:rPr>
              <a:t>En 1929 la proximidad de las elecciones presidenciales representa la coyuntura política para que el conflicto se resuelva. Entre el 12 y el 21 de junio se detiene la guerra. </a:t>
            </a:r>
            <a:r>
              <a:rPr lang="es-MX" sz="2400" dirty="0" err="1" smtClean="0">
                <a:latin typeface="Arial" panose="020B0604020202020204" pitchFamily="34" charset="0"/>
                <a:cs typeface="Arial" panose="020B0604020202020204" pitchFamily="34" charset="0"/>
              </a:rPr>
              <a:t>Morrow</a:t>
            </a:r>
            <a:r>
              <a:rPr lang="es-MX" sz="2400" dirty="0" smtClean="0">
                <a:latin typeface="Arial" panose="020B0604020202020204" pitchFamily="34" charset="0"/>
                <a:cs typeface="Arial" panose="020B0604020202020204" pitchFamily="34" charset="0"/>
              </a:rPr>
              <a:t> redacta el memorándum y el día 22 son publicados los “arreglos” </a:t>
            </a:r>
          </a:p>
          <a:p>
            <a:pPr algn="just"/>
            <a:endParaRPr lang="es-MX" sz="2400" dirty="0" smtClean="0">
              <a:latin typeface="Arial" panose="020B0604020202020204" pitchFamily="34" charset="0"/>
              <a:cs typeface="Arial" panose="020B0604020202020204" pitchFamily="34" charset="0"/>
            </a:endParaRPr>
          </a:p>
          <a:p>
            <a:pPr algn="just"/>
            <a:r>
              <a:rPr lang="es-MX" sz="2400" dirty="0" smtClean="0">
                <a:latin typeface="Arial" panose="020B0604020202020204" pitchFamily="34" charset="0"/>
                <a:cs typeface="Arial" panose="020B0604020202020204" pitchFamily="34" charset="0"/>
              </a:rPr>
              <a:t>La ley calles era suspendida pero no derogada, se otorgaba amnistía a los rebeldes, se restituían iglesias para realizar nuevamente los cultos. </a:t>
            </a:r>
          </a:p>
          <a:p>
            <a:pPr algn="just"/>
            <a:endParaRPr lang="es-MX" sz="2200" dirty="0" smtClean="0">
              <a:latin typeface="Arial" panose="020B0604020202020204" pitchFamily="34" charset="0"/>
              <a:cs typeface="Arial" panose="020B0604020202020204" pitchFamily="34" charset="0"/>
            </a:endParaRPr>
          </a:p>
          <a:p>
            <a:endParaRPr lang="es-MX" sz="2200" dirty="0"/>
          </a:p>
        </p:txBody>
      </p:sp>
    </p:spTree>
    <p:extLst>
      <p:ext uri="{BB962C8B-B14F-4D97-AF65-F5344CB8AC3E}">
        <p14:creationId xmlns:p14="http://schemas.microsoft.com/office/powerpoint/2010/main" val="86265122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315310" y="542207"/>
            <a:ext cx="3969821" cy="555811"/>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4400" kern="1200" spc="-50" baseline="0">
                <a:solidFill>
                  <a:schemeClr val="tx1"/>
                </a:solidFill>
                <a:latin typeface="+mj-lt"/>
                <a:ea typeface="+mj-ea"/>
                <a:cs typeface="+mj-cs"/>
              </a:defRPr>
            </a:lvl1pPr>
          </a:lstStyle>
          <a:p>
            <a:r>
              <a:rPr lang="es-MX" sz="3000" b="1" dirty="0" smtClean="0">
                <a:solidFill>
                  <a:schemeClr val="accent1">
                    <a:lumMod val="50000"/>
                  </a:schemeClr>
                </a:solidFill>
                <a:latin typeface="Arial" panose="020B0604020202020204" pitchFamily="34" charset="0"/>
                <a:cs typeface="Arial" panose="020B0604020202020204" pitchFamily="34" charset="0"/>
              </a:rPr>
              <a:t>Personajes destacados: </a:t>
            </a:r>
            <a:endParaRPr lang="es-MX" sz="3000" b="1" dirty="0">
              <a:solidFill>
                <a:schemeClr val="accent1">
                  <a:lumMod val="50000"/>
                </a:schemeClr>
              </a:solidFill>
              <a:latin typeface="Arial" panose="020B0604020202020204" pitchFamily="34" charset="0"/>
              <a:cs typeface="Arial" panose="020B0604020202020204" pitchFamily="34" charset="0"/>
            </a:endParaRPr>
          </a:p>
        </p:txBody>
      </p:sp>
      <p:sp>
        <p:nvSpPr>
          <p:cNvPr id="6" name="CuadroTexto 5"/>
          <p:cNvSpPr txBox="1"/>
          <p:nvPr/>
        </p:nvSpPr>
        <p:spPr>
          <a:xfrm>
            <a:off x="4752887" y="555811"/>
            <a:ext cx="3899436" cy="2308324"/>
          </a:xfrm>
          <a:prstGeom prst="rect">
            <a:avLst/>
          </a:prstGeom>
          <a:noFill/>
        </p:spPr>
        <p:txBody>
          <a:bodyPr wrap="square" rtlCol="0">
            <a:spAutoFit/>
          </a:bodyPr>
          <a:lstStyle/>
          <a:p>
            <a:pPr algn="just"/>
            <a:r>
              <a:rPr lang="es-MX" sz="2400" b="1" dirty="0" smtClean="0">
                <a:latin typeface="Arial" panose="020B0604020202020204" pitchFamily="34" charset="0"/>
                <a:cs typeface="Arial" panose="020B0604020202020204" pitchFamily="34" charset="0"/>
              </a:rPr>
              <a:t>Ex General Enrique </a:t>
            </a:r>
            <a:r>
              <a:rPr lang="es-MX" sz="2400" b="1" dirty="0" err="1" smtClean="0">
                <a:latin typeface="Arial" panose="020B0604020202020204" pitchFamily="34" charset="0"/>
                <a:cs typeface="Arial" panose="020B0604020202020204" pitchFamily="34" charset="0"/>
              </a:rPr>
              <a:t>Gorostieta</a:t>
            </a:r>
            <a:r>
              <a:rPr lang="es-MX" sz="2400" b="1" dirty="0" smtClean="0">
                <a:latin typeface="Arial" panose="020B0604020202020204" pitchFamily="34" charset="0"/>
                <a:cs typeface="Arial" panose="020B0604020202020204" pitchFamily="34" charset="0"/>
              </a:rPr>
              <a:t> Velarde, crea la estructuración y profesionalización del ejercito Cristero, Julio de 1927</a:t>
            </a:r>
            <a:endParaRPr lang="es-MX" sz="2400" b="1" dirty="0">
              <a:latin typeface="Arial" panose="020B0604020202020204" pitchFamily="34" charset="0"/>
              <a:cs typeface="Arial" panose="020B0604020202020204" pitchFamily="34" charset="0"/>
            </a:endParaRPr>
          </a:p>
        </p:txBody>
      </p:sp>
      <p:pic>
        <p:nvPicPr>
          <p:cNvPr id="7" name="Picture 6" descr="Resultado de imagen para enrique gorostiet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866051" y="260918"/>
            <a:ext cx="2331372" cy="3058066"/>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8" name="Imagen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286984"/>
            <a:ext cx="3136900" cy="4064000"/>
          </a:xfrm>
          <a:prstGeom prst="ellipse">
            <a:avLst/>
          </a:prstGeom>
          <a:ln>
            <a:noFill/>
          </a:ln>
          <a:effectLst>
            <a:softEdge rad="112500"/>
          </a:effectLst>
        </p:spPr>
      </p:pic>
      <p:sp>
        <p:nvSpPr>
          <p:cNvPr id="9" name="CuadroTexto 8"/>
          <p:cNvSpPr txBox="1"/>
          <p:nvPr/>
        </p:nvSpPr>
        <p:spPr>
          <a:xfrm>
            <a:off x="3136900" y="3572965"/>
            <a:ext cx="3231975" cy="769441"/>
          </a:xfrm>
          <a:prstGeom prst="rect">
            <a:avLst/>
          </a:prstGeom>
          <a:noFill/>
        </p:spPr>
        <p:txBody>
          <a:bodyPr wrap="none" rtlCol="0">
            <a:spAutoFit/>
          </a:bodyPr>
          <a:lstStyle/>
          <a:p>
            <a:r>
              <a:rPr lang="es-MX" sz="2200" b="1" dirty="0" smtClean="0">
                <a:latin typeface="Arial" panose="020B0604020202020204" pitchFamily="34" charset="0"/>
                <a:cs typeface="Arial" panose="020B0604020202020204" pitchFamily="34" charset="0"/>
              </a:rPr>
              <a:t>José Sánchez del Río, </a:t>
            </a:r>
          </a:p>
          <a:p>
            <a:r>
              <a:rPr lang="es-MX" sz="2200" b="1" dirty="0" smtClean="0">
                <a:latin typeface="Arial" panose="020B0604020202020204" pitchFamily="34" charset="0"/>
                <a:cs typeface="Arial" panose="020B0604020202020204" pitchFamily="34" charset="0"/>
              </a:rPr>
              <a:t>Cristero de 14 años </a:t>
            </a:r>
            <a:endParaRPr lang="es-MX" sz="2200" b="1" dirty="0">
              <a:latin typeface="Arial" panose="020B0604020202020204" pitchFamily="34" charset="0"/>
              <a:cs typeface="Arial" panose="020B0604020202020204" pitchFamily="34" charset="0"/>
            </a:endParaRPr>
          </a:p>
        </p:txBody>
      </p:sp>
      <p:pic>
        <p:nvPicPr>
          <p:cNvPr id="10" name="Picture 10" descr="Resultado de imagen para jose isabel flores varel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20152" y="3367262"/>
            <a:ext cx="2640977" cy="3223729"/>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11" name="CuadroTexto 10"/>
          <p:cNvSpPr txBox="1"/>
          <p:nvPr/>
        </p:nvSpPr>
        <p:spPr>
          <a:xfrm>
            <a:off x="2955633" y="5135540"/>
            <a:ext cx="4564519" cy="430887"/>
          </a:xfrm>
          <a:prstGeom prst="rect">
            <a:avLst/>
          </a:prstGeom>
          <a:noFill/>
        </p:spPr>
        <p:txBody>
          <a:bodyPr wrap="none" rtlCol="0">
            <a:spAutoFit/>
          </a:bodyPr>
          <a:lstStyle/>
          <a:p>
            <a:r>
              <a:rPr lang="es-MX" sz="2200" b="1" dirty="0" smtClean="0">
                <a:latin typeface="Arial" panose="020B0604020202020204" pitchFamily="34" charset="0"/>
                <a:cs typeface="Arial" panose="020B0604020202020204" pitchFamily="34" charset="0"/>
              </a:rPr>
              <a:t>Padre José Isabel Flores </a:t>
            </a:r>
            <a:r>
              <a:rPr lang="es-MX" sz="2200" b="1" dirty="0">
                <a:latin typeface="Arial" panose="020B0604020202020204" pitchFamily="34" charset="0"/>
                <a:cs typeface="Arial" panose="020B0604020202020204" pitchFamily="34" charset="0"/>
              </a:rPr>
              <a:t>V</a:t>
            </a:r>
            <a:r>
              <a:rPr lang="es-MX" sz="2200" b="1" dirty="0" smtClean="0">
                <a:latin typeface="Arial" panose="020B0604020202020204" pitchFamily="34" charset="0"/>
                <a:cs typeface="Arial" panose="020B0604020202020204" pitchFamily="34" charset="0"/>
              </a:rPr>
              <a:t>arela  </a:t>
            </a:r>
            <a:endParaRPr lang="es-MX" sz="2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7677875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1" y="0"/>
            <a:ext cx="2581835" cy="555812"/>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4400" kern="1200" spc="-50" baseline="0">
                <a:solidFill>
                  <a:schemeClr val="tx1"/>
                </a:solidFill>
                <a:latin typeface="+mj-lt"/>
                <a:ea typeface="+mj-ea"/>
                <a:cs typeface="+mj-cs"/>
              </a:defRPr>
            </a:lvl1pPr>
          </a:lstStyle>
          <a:p>
            <a:r>
              <a:rPr lang="es-MX" sz="3000" b="1" dirty="0" smtClean="0">
                <a:solidFill>
                  <a:schemeClr val="accent1">
                    <a:lumMod val="50000"/>
                  </a:schemeClr>
                </a:solidFill>
                <a:latin typeface="Arial" panose="020B0604020202020204" pitchFamily="34" charset="0"/>
                <a:cs typeface="Arial" panose="020B0604020202020204" pitchFamily="34" charset="0"/>
              </a:rPr>
              <a:t>Las</a:t>
            </a:r>
            <a:r>
              <a:rPr lang="es-MX" sz="3000" dirty="0" smtClean="0">
                <a:solidFill>
                  <a:schemeClr val="accent1">
                    <a:lumMod val="50000"/>
                  </a:schemeClr>
                </a:solidFill>
                <a:latin typeface="Arial" panose="020B0604020202020204" pitchFamily="34" charset="0"/>
                <a:cs typeface="Arial" panose="020B0604020202020204" pitchFamily="34" charset="0"/>
              </a:rPr>
              <a:t> </a:t>
            </a:r>
            <a:r>
              <a:rPr lang="es-MX" sz="3000" b="1" dirty="0" smtClean="0">
                <a:solidFill>
                  <a:schemeClr val="accent1">
                    <a:lumMod val="50000"/>
                  </a:schemeClr>
                </a:solidFill>
                <a:latin typeface="Arial" panose="020B0604020202020204" pitchFamily="34" charset="0"/>
                <a:cs typeface="Arial" panose="020B0604020202020204" pitchFamily="34" charset="0"/>
              </a:rPr>
              <a:t>mujeres</a:t>
            </a:r>
            <a:r>
              <a:rPr lang="es-MX" sz="3000" dirty="0" smtClean="0">
                <a:solidFill>
                  <a:schemeClr val="accent1">
                    <a:lumMod val="50000"/>
                  </a:schemeClr>
                </a:solidFill>
                <a:latin typeface="Arial" panose="020B0604020202020204" pitchFamily="34" charset="0"/>
                <a:cs typeface="Arial" panose="020B0604020202020204" pitchFamily="34" charset="0"/>
              </a:rPr>
              <a:t> </a:t>
            </a:r>
            <a:endParaRPr lang="es-MX" sz="3000" dirty="0">
              <a:solidFill>
                <a:schemeClr val="accent1">
                  <a:lumMod val="50000"/>
                </a:schemeClr>
              </a:solidFill>
              <a:latin typeface="Arial" panose="020B0604020202020204" pitchFamily="34" charset="0"/>
              <a:cs typeface="Arial" panose="020B0604020202020204" pitchFamily="34" charset="0"/>
            </a:endParaRPr>
          </a:p>
        </p:txBody>
      </p:sp>
      <p:pic>
        <p:nvPicPr>
          <p:cNvPr id="5" name="Picture 4" descr="Resultado de imagen para mujeres guerra crister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097740"/>
            <a:ext cx="6244935" cy="4760259"/>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Resultado de imagen para mujeres guerra crister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44936" y="0"/>
            <a:ext cx="5032663" cy="3392488"/>
          </a:xfrm>
          <a:prstGeom prst="rect">
            <a:avLst/>
          </a:prstGeom>
          <a:noFill/>
          <a:extLst>
            <a:ext uri="{909E8E84-426E-40DD-AFC4-6F175D3DCCD1}">
              <a14:hiddenFill xmlns:a14="http://schemas.microsoft.com/office/drawing/2010/main">
                <a:solidFill>
                  <a:srgbClr val="FFFFFF"/>
                </a:solidFill>
              </a14:hiddenFill>
            </a:ext>
          </a:extLst>
        </p:spPr>
      </p:pic>
      <p:sp>
        <p:nvSpPr>
          <p:cNvPr id="7" name="Rectángulo 6"/>
          <p:cNvSpPr/>
          <p:nvPr/>
        </p:nvSpPr>
        <p:spPr>
          <a:xfrm>
            <a:off x="968188" y="1041126"/>
            <a:ext cx="5276747" cy="411156"/>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r>
              <a:rPr lang="es-MX" sz="2200" dirty="0" smtClean="0">
                <a:solidFill>
                  <a:schemeClr val="tx1"/>
                </a:solidFill>
                <a:latin typeface="Arial" panose="020B0604020202020204" pitchFamily="34" charset="0"/>
                <a:cs typeface="Arial" panose="020B0604020202020204" pitchFamily="34" charset="0"/>
              </a:rPr>
              <a:t>Brigada femenina de Sta. Juana de Arco </a:t>
            </a:r>
            <a:endParaRPr lang="es-MX" sz="2200" dirty="0">
              <a:solidFill>
                <a:schemeClr val="tx1"/>
              </a:solidFill>
              <a:latin typeface="Arial" panose="020B0604020202020204" pitchFamily="34" charset="0"/>
              <a:cs typeface="Arial" panose="020B0604020202020204" pitchFamily="34" charset="0"/>
            </a:endParaRPr>
          </a:p>
        </p:txBody>
      </p:sp>
      <p:sp>
        <p:nvSpPr>
          <p:cNvPr id="8" name="CuadroTexto 7"/>
          <p:cNvSpPr txBox="1"/>
          <p:nvPr/>
        </p:nvSpPr>
        <p:spPr>
          <a:xfrm>
            <a:off x="6244935" y="5030848"/>
            <a:ext cx="5032663" cy="1107996"/>
          </a:xfrm>
          <a:prstGeom prst="rect">
            <a:avLst/>
          </a:prstGeom>
          <a:noFill/>
        </p:spPr>
        <p:txBody>
          <a:bodyPr wrap="square" rtlCol="0">
            <a:spAutoFit/>
          </a:bodyPr>
          <a:lstStyle/>
          <a:p>
            <a:pPr algn="just"/>
            <a:r>
              <a:rPr lang="es-MX" sz="2200" dirty="0" smtClean="0">
                <a:latin typeface="Arial" panose="020B0604020202020204" pitchFamily="34" charset="0"/>
                <a:cs typeface="Arial" panose="020B0604020202020204" pitchFamily="34" charset="0"/>
              </a:rPr>
              <a:t>Más de 10 000 mujeres abastecen a los cristeros con comida, municiones e información. </a:t>
            </a:r>
            <a:endParaRPr lang="es-MX" sz="2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4011464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0" y="0"/>
            <a:ext cx="5115824" cy="553998"/>
          </a:xfrm>
          <a:prstGeom prst="rect">
            <a:avLst/>
          </a:prstGeom>
          <a:noFill/>
        </p:spPr>
        <p:txBody>
          <a:bodyPr wrap="none" rtlCol="0">
            <a:spAutoFit/>
          </a:bodyPr>
          <a:lstStyle/>
          <a:p>
            <a:r>
              <a:rPr lang="es-MX" sz="3000" b="1" dirty="0" err="1">
                <a:solidFill>
                  <a:schemeClr val="accent1">
                    <a:lumMod val="50000"/>
                  </a:schemeClr>
                </a:solidFill>
                <a:latin typeface="Arial" panose="020B0604020202020204" pitchFamily="34" charset="0"/>
                <a:cs typeface="Arial" panose="020B0604020202020204" pitchFamily="34" charset="0"/>
              </a:rPr>
              <a:t>T</a:t>
            </a:r>
            <a:r>
              <a:rPr lang="es-MX" sz="3000" b="1" dirty="0" err="1" smtClean="0">
                <a:solidFill>
                  <a:schemeClr val="accent1">
                    <a:lumMod val="50000"/>
                  </a:schemeClr>
                </a:solidFill>
                <a:latin typeface="Arial" panose="020B0604020202020204" pitchFamily="34" charset="0"/>
                <a:cs typeface="Arial" panose="020B0604020202020204" pitchFamily="34" charset="0"/>
              </a:rPr>
              <a:t>orturación</a:t>
            </a:r>
            <a:r>
              <a:rPr lang="es-MX" sz="3000" b="1" dirty="0" smtClean="0">
                <a:solidFill>
                  <a:schemeClr val="accent1">
                    <a:lumMod val="50000"/>
                  </a:schemeClr>
                </a:solidFill>
                <a:latin typeface="Arial" panose="020B0604020202020204" pitchFamily="34" charset="0"/>
                <a:cs typeface="Arial" panose="020B0604020202020204" pitchFamily="34" charset="0"/>
              </a:rPr>
              <a:t> y Persecución </a:t>
            </a:r>
            <a:endParaRPr lang="es-MX" sz="3000" b="1" dirty="0">
              <a:solidFill>
                <a:schemeClr val="accent1">
                  <a:lumMod val="50000"/>
                </a:schemeClr>
              </a:solidFill>
              <a:latin typeface="Arial" panose="020B0604020202020204" pitchFamily="34" charset="0"/>
              <a:cs typeface="Arial" panose="020B0604020202020204" pitchFamily="34" charset="0"/>
            </a:endParaRPr>
          </a:p>
        </p:txBody>
      </p:sp>
      <p:pic>
        <p:nvPicPr>
          <p:cNvPr id="6" name="Imagen 5"/>
          <p:cNvPicPr>
            <a:picLocks noChangeAspect="1"/>
          </p:cNvPicPr>
          <p:nvPr/>
        </p:nvPicPr>
        <p:blipFill rotWithShape="1">
          <a:blip r:embed="rId2" cstate="print">
            <a:extLst>
              <a:ext uri="{28A0092B-C50C-407E-A947-70E740481C1C}">
                <a14:useLocalDpi xmlns:a14="http://schemas.microsoft.com/office/drawing/2010/main" val="0"/>
              </a:ext>
            </a:extLst>
          </a:blip>
          <a:srcRect l="14799" t="13629" r="11214" b="13991"/>
          <a:stretch/>
        </p:blipFill>
        <p:spPr>
          <a:xfrm rot="16200000">
            <a:off x="2571587" y="-1584455"/>
            <a:ext cx="5773987" cy="10349601"/>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16048647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0" y="17929"/>
            <a:ext cx="3639671" cy="609600"/>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4400" kern="1200" spc="-50" baseline="0">
                <a:solidFill>
                  <a:schemeClr val="tx1"/>
                </a:solidFill>
                <a:latin typeface="+mj-lt"/>
                <a:ea typeface="+mj-ea"/>
                <a:cs typeface="+mj-cs"/>
              </a:defRPr>
            </a:lvl1pPr>
          </a:lstStyle>
          <a:p>
            <a:r>
              <a:rPr lang="es-MX" sz="3000" b="1" smtClean="0">
                <a:solidFill>
                  <a:schemeClr val="accent1">
                    <a:lumMod val="50000"/>
                  </a:schemeClr>
                </a:solidFill>
                <a:latin typeface="Arial" panose="020B0604020202020204" pitchFamily="34" charset="0"/>
                <a:cs typeface="Arial" panose="020B0604020202020204" pitchFamily="34" charset="0"/>
              </a:rPr>
              <a:t>“LOS ARREGLOS”</a:t>
            </a:r>
            <a:endParaRPr lang="es-MX" sz="3000" b="1" dirty="0">
              <a:solidFill>
                <a:schemeClr val="accent1">
                  <a:lumMod val="50000"/>
                </a:schemeClr>
              </a:solidFill>
              <a:latin typeface="Arial" panose="020B0604020202020204" pitchFamily="34" charset="0"/>
              <a:cs typeface="Arial" panose="020B0604020202020204" pitchFamily="34" charset="0"/>
            </a:endParaRPr>
          </a:p>
        </p:txBody>
      </p:sp>
      <p:sp>
        <p:nvSpPr>
          <p:cNvPr id="5" name="Subtítulo 2"/>
          <p:cNvSpPr txBox="1">
            <a:spLocks/>
          </p:cNvSpPr>
          <p:nvPr/>
        </p:nvSpPr>
        <p:spPr>
          <a:xfrm>
            <a:off x="0" y="770964"/>
            <a:ext cx="11241741" cy="3670085"/>
          </a:xfrm>
          <a:prstGeom prst="rect">
            <a:avLst/>
          </a:prstGeom>
        </p:spPr>
        <p:txBody>
          <a:bodyPr vert="horz" lIns="91440" tIns="45720" rIns="91440" bIns="45720" rtlCol="0">
            <a:noAutofit/>
          </a:bodyPr>
          <a:lst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a:lstStyle>
          <a:p>
            <a:pPr algn="just"/>
            <a:r>
              <a:rPr lang="es-MX" sz="2400" dirty="0" smtClean="0">
                <a:latin typeface="Arial" panose="020B0604020202020204" pitchFamily="34" charset="0"/>
                <a:cs typeface="Arial" panose="020B0604020202020204" pitchFamily="34" charset="0"/>
              </a:rPr>
              <a:t>A principios de 1928, los cristeros se calculaban en 25 000 hombres, ubicados en Sinaloa, Nayarit, Jalisco, Michoacán, Oaxaca, Zacatecas y Estado de México. En realidad, la posición de los Cristeros era a mediados de 1929 mejor que la de los federales, después de tres años de guerra, se calcula que en ella murieron 25 000 o 30 000 cristeros por  60 000 soldados federales</a:t>
            </a:r>
          </a:p>
          <a:p>
            <a:pPr algn="just"/>
            <a:r>
              <a:rPr lang="es-MX" sz="2400" dirty="0" smtClean="0">
                <a:latin typeface="Arial" panose="020B0604020202020204" pitchFamily="34" charset="0"/>
                <a:cs typeface="Arial" panose="020B0604020202020204" pitchFamily="34" charset="0"/>
              </a:rPr>
              <a:t>el fin de los “Arreglos” fue reconocido el 21 de junio, pero el proceso de pláticas, entrevistas y acuerdos previos, duró desde diciembre de 1927 hasta junio de 1929 Todo ello, bajo la solicitud y preocupación del Papa Pío XI.</a:t>
            </a:r>
          </a:p>
          <a:p>
            <a:pPr algn="just"/>
            <a:r>
              <a:rPr lang="es-MX" sz="2400" dirty="0" smtClean="0">
                <a:latin typeface="Arial" panose="020B0604020202020204" pitchFamily="34" charset="0"/>
                <a:cs typeface="Arial" panose="020B0604020202020204" pitchFamily="34" charset="0"/>
              </a:rPr>
              <a:t>A partir de la promulgación de los arreglos los cristeros empiezan a deponer las armas, pero aún tarda un mes en ser pacificado el país. El saldo se calcula en 90 000 combatientes muertos: 56 882 oficiales y agraristas y 30 000 cristeros, más la población civil y los cristeros muertos por razones posteriores a los “arreglos”. </a:t>
            </a:r>
          </a:p>
          <a:p>
            <a:pPr algn="just"/>
            <a:endParaRPr lang="es-MX" sz="2200" dirty="0" smtClean="0">
              <a:latin typeface="Arial" panose="020B0604020202020204" pitchFamily="34" charset="0"/>
              <a:cs typeface="Arial" panose="020B0604020202020204" pitchFamily="34" charset="0"/>
            </a:endParaRPr>
          </a:p>
          <a:p>
            <a:pPr algn="just"/>
            <a:endParaRPr lang="es-MX" sz="2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8337585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ángulo 7"/>
          <p:cNvSpPr/>
          <p:nvPr/>
        </p:nvSpPr>
        <p:spPr>
          <a:xfrm>
            <a:off x="496239" y="155109"/>
            <a:ext cx="10722428" cy="4770537"/>
          </a:xfrm>
          <a:prstGeom prst="rect">
            <a:avLst/>
          </a:prstGeom>
        </p:spPr>
        <p:txBody>
          <a:bodyPr wrap="square">
            <a:spAutoFit/>
          </a:bodyPr>
          <a:lstStyle/>
          <a:p>
            <a:pPr lvl="0">
              <a:spcAft>
                <a:spcPts val="0"/>
              </a:spcAft>
              <a:buSzPts val="1100"/>
            </a:pPr>
            <a:r>
              <a:rPr lang="es-MX" sz="4000" b="1" dirty="0" smtClean="0">
                <a:latin typeface="Arial" panose="020B0604020202020204" pitchFamily="34" charset="0"/>
                <a:ea typeface="Times New Roman" panose="02020603050405020304" pitchFamily="18" charset="0"/>
                <a:cs typeface="Arial" panose="020B0604020202020204" pitchFamily="34" charset="0"/>
              </a:rPr>
              <a:t>Ubicación de la Unidad de Aprendizaje</a:t>
            </a:r>
          </a:p>
          <a:p>
            <a:pPr lvl="0">
              <a:spcAft>
                <a:spcPts val="0"/>
              </a:spcAft>
              <a:buSzPts val="1100"/>
            </a:pPr>
            <a:endParaRPr lang="es-MX" sz="4000" b="1" dirty="0">
              <a:latin typeface="Arial" panose="020B0604020202020204" pitchFamily="34" charset="0"/>
              <a:ea typeface="Times New Roman" panose="02020603050405020304" pitchFamily="18" charset="0"/>
              <a:cs typeface="Arial" panose="020B0604020202020204" pitchFamily="34" charset="0"/>
            </a:endParaRPr>
          </a:p>
          <a:p>
            <a:r>
              <a:rPr lang="es-ES_tradnl" sz="2800" dirty="0">
                <a:latin typeface="Arial" panose="020B0604020202020204" pitchFamily="34" charset="0"/>
                <a:cs typeface="Arial" panose="020B0604020202020204" pitchFamily="34" charset="0"/>
              </a:rPr>
              <a:t> </a:t>
            </a:r>
            <a:endParaRPr lang="es-MX" sz="2800" dirty="0">
              <a:latin typeface="Arial" panose="020B0604020202020204" pitchFamily="34" charset="0"/>
              <a:cs typeface="Arial" panose="020B0604020202020204" pitchFamily="34" charset="0"/>
            </a:endParaRPr>
          </a:p>
          <a:p>
            <a:r>
              <a:rPr lang="es-ES" sz="2800" dirty="0">
                <a:latin typeface="Arial" panose="020B0604020202020204" pitchFamily="34" charset="0"/>
                <a:cs typeface="Arial" panose="020B0604020202020204" pitchFamily="34" charset="0"/>
              </a:rPr>
              <a:t>Esta unidad de aprendizaje se encuentra dentro del área de Problemas-Temas, la cual está conformada por nueve unidades de aprendizaje, siendo estas cursadas en Núcleo Básico, por lo que es impartida para las tres licenciaturas: Ciencias Políticas y Administración Pública, Comunicación y Sociología. La Unidad de Aprendizaje es de forma presencial</a:t>
            </a:r>
            <a:r>
              <a:rPr lang="es-ES" sz="2800" dirty="0" smtClean="0">
                <a:latin typeface="Arial" panose="020B0604020202020204" pitchFamily="34" charset="0"/>
                <a:cs typeface="Arial" panose="020B0604020202020204" pitchFamily="34" charset="0"/>
              </a:rPr>
              <a:t>.</a:t>
            </a:r>
          </a:p>
          <a:p>
            <a:endParaRPr lang="es-MX"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5618091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C:\Users\USUARIO\Documents\Scanned Documents\Imagen (310).jpg"/>
          <p:cNvPicPr/>
          <p:nvPr/>
        </p:nvPicPr>
        <p:blipFill rotWithShape="1">
          <a:blip r:embed="rId2" cstate="print">
            <a:extLst>
              <a:ext uri="{28A0092B-C50C-407E-A947-70E740481C1C}">
                <a14:useLocalDpi xmlns:a14="http://schemas.microsoft.com/office/drawing/2010/main" val="0"/>
              </a:ext>
            </a:extLst>
          </a:blip>
          <a:srcRect t="29136" b="3287"/>
          <a:stretch/>
        </p:blipFill>
        <p:spPr bwMode="auto">
          <a:xfrm>
            <a:off x="0" y="0"/>
            <a:ext cx="7494494" cy="6858000"/>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a:extLst>
            <a:ext uri="{53640926-AAD7-44D8-BBD7-CCE9431645EC}">
              <a14:shadowObscured xmlns:a14="http://schemas.microsoft.com/office/drawing/2010/main"/>
            </a:ext>
          </a:extLst>
        </p:spPr>
      </p:pic>
      <p:sp>
        <p:nvSpPr>
          <p:cNvPr id="5" name="CuadroTexto 4"/>
          <p:cNvSpPr txBox="1"/>
          <p:nvPr/>
        </p:nvSpPr>
        <p:spPr>
          <a:xfrm>
            <a:off x="7494494" y="3429000"/>
            <a:ext cx="3783106" cy="2115671"/>
          </a:xfrm>
          <a:prstGeom prst="rect">
            <a:avLst/>
          </a:prstGeom>
          <a:noFill/>
        </p:spPr>
        <p:txBody>
          <a:bodyPr wrap="square" rtlCol="0">
            <a:spAutoFit/>
          </a:bodyPr>
          <a:lstStyle/>
          <a:p>
            <a:pPr algn="just"/>
            <a:r>
              <a:rPr lang="es-MX" sz="2200" dirty="0" smtClean="0">
                <a:latin typeface="Arial" panose="020B0604020202020204" pitchFamily="34" charset="0"/>
                <a:cs typeface="Arial" panose="020B0604020202020204" pitchFamily="34" charset="0"/>
              </a:rPr>
              <a:t>El padre Edmund Walsh, Monseñor Leopoldo Ruiz y flores, Miguel </a:t>
            </a:r>
            <a:r>
              <a:rPr lang="es-MX" sz="2200" dirty="0" err="1" smtClean="0">
                <a:latin typeface="Arial" panose="020B0604020202020204" pitchFamily="34" charset="0"/>
                <a:cs typeface="Arial" panose="020B0604020202020204" pitchFamily="34" charset="0"/>
              </a:rPr>
              <a:t>Cruchaga</a:t>
            </a:r>
            <a:r>
              <a:rPr lang="es-MX" sz="2200" dirty="0" smtClean="0">
                <a:latin typeface="Arial" panose="020B0604020202020204" pitchFamily="34" charset="0"/>
                <a:cs typeface="Arial" panose="020B0604020202020204" pitchFamily="34" charset="0"/>
              </a:rPr>
              <a:t>, Monseñor Pascual Díaz y Sergio </a:t>
            </a:r>
            <a:r>
              <a:rPr lang="es-MX" sz="2200" dirty="0" err="1" smtClean="0">
                <a:latin typeface="Arial" panose="020B0604020202020204" pitchFamily="34" charset="0"/>
                <a:cs typeface="Arial" panose="020B0604020202020204" pitchFamily="34" charset="0"/>
              </a:rPr>
              <a:t>Moret</a:t>
            </a:r>
            <a:r>
              <a:rPr lang="es-MX" sz="2200" dirty="0" smtClean="0">
                <a:latin typeface="Arial" panose="020B0604020202020204" pitchFamily="34" charset="0"/>
                <a:cs typeface="Arial" panose="020B0604020202020204" pitchFamily="34" charset="0"/>
              </a:rPr>
              <a:t> en el momento de finiquitar los arreglos </a:t>
            </a:r>
            <a:endParaRPr lang="es-MX" sz="2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7268736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10614212" cy="609600"/>
          </a:xfrm>
        </p:spPr>
        <p:txBody>
          <a:bodyPr>
            <a:noAutofit/>
          </a:bodyPr>
          <a:lstStyle/>
          <a:p>
            <a:r>
              <a:rPr lang="es-MX" sz="3000" b="1" dirty="0" smtClean="0">
                <a:solidFill>
                  <a:schemeClr val="accent1">
                    <a:lumMod val="50000"/>
                  </a:schemeClr>
                </a:solidFill>
                <a:latin typeface="Arial" panose="020B0604020202020204" pitchFamily="34" charset="0"/>
                <a:cs typeface="Arial" panose="020B0604020202020204" pitchFamily="34" charset="0"/>
              </a:rPr>
              <a:t>FORMACIÓN DEL PARTIDO NACIONAL REVOLUCIONARIO </a:t>
            </a:r>
            <a:endParaRPr lang="es-MX" sz="3000" b="1" dirty="0">
              <a:solidFill>
                <a:schemeClr val="accent1">
                  <a:lumMod val="50000"/>
                </a:schemeClr>
              </a:solidFill>
              <a:latin typeface="Arial" panose="020B0604020202020204" pitchFamily="34" charset="0"/>
              <a:cs typeface="Arial" panose="020B0604020202020204" pitchFamily="34" charset="0"/>
            </a:endParaRPr>
          </a:p>
        </p:txBody>
      </p:sp>
      <p:pic>
        <p:nvPicPr>
          <p:cNvPr id="1026" name="Picture 2" descr="Resultado de imagen para PN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89276" y="844549"/>
            <a:ext cx="6013447" cy="60134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3751488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36028" y="331076"/>
            <a:ext cx="10759500" cy="6526924"/>
          </a:xfrm>
        </p:spPr>
        <p:txBody>
          <a:bodyPr>
            <a:noAutofit/>
          </a:bodyPr>
          <a:lstStyle/>
          <a:p>
            <a:pPr marL="0" indent="0">
              <a:buNone/>
            </a:pPr>
            <a:r>
              <a:rPr lang="es-MX" sz="3200" b="1" dirty="0" smtClean="0">
                <a:solidFill>
                  <a:schemeClr val="accent1">
                    <a:lumMod val="50000"/>
                  </a:schemeClr>
                </a:solidFill>
                <a:latin typeface="Arial" panose="020B0604020202020204" pitchFamily="34" charset="0"/>
                <a:cs typeface="Arial" panose="020B0604020202020204" pitchFamily="34" charset="0"/>
              </a:rPr>
              <a:t>Contexto</a:t>
            </a:r>
            <a:r>
              <a:rPr lang="es-MX" sz="3200" dirty="0" smtClean="0">
                <a:solidFill>
                  <a:schemeClr val="accent1">
                    <a:lumMod val="50000"/>
                  </a:schemeClr>
                </a:solidFill>
                <a:latin typeface="Arial" panose="020B0604020202020204" pitchFamily="34" charset="0"/>
                <a:cs typeface="Arial" panose="020B0604020202020204" pitchFamily="34" charset="0"/>
              </a:rPr>
              <a:t> </a:t>
            </a:r>
          </a:p>
          <a:p>
            <a:pPr marL="0" indent="0" algn="just">
              <a:buNone/>
            </a:pPr>
            <a:r>
              <a:rPr lang="es-MX" sz="2400" dirty="0" smtClean="0">
                <a:latin typeface="Arial" panose="020B0604020202020204" pitchFamily="34" charset="0"/>
                <a:cs typeface="Arial" panose="020B0604020202020204" pitchFamily="34" charset="0"/>
              </a:rPr>
              <a:t>Constitución de 1917 define a los partidos políticos como organizaciones básicas para llevar a cabo la lucha democrática por el poder </a:t>
            </a:r>
          </a:p>
          <a:p>
            <a:pPr marL="0" indent="0" algn="just">
              <a:buNone/>
            </a:pPr>
            <a:r>
              <a:rPr lang="es-MX" sz="2400" dirty="0" smtClean="0">
                <a:latin typeface="Arial" panose="020B0604020202020204" pitchFamily="34" charset="0"/>
                <a:cs typeface="Arial" panose="020B0604020202020204" pitchFamily="34" charset="0"/>
              </a:rPr>
              <a:t>México no había logrado encauzar la participación política, el poder se adquiere y mantiene a la fuerza </a:t>
            </a:r>
          </a:p>
          <a:p>
            <a:pPr marL="0" indent="0" algn="just">
              <a:buNone/>
            </a:pPr>
            <a:r>
              <a:rPr lang="es-MX" sz="2400" dirty="0" smtClean="0">
                <a:latin typeface="Arial" panose="020B0604020202020204" pitchFamily="34" charset="0"/>
                <a:cs typeface="Arial" panose="020B0604020202020204" pitchFamily="34" charset="0"/>
              </a:rPr>
              <a:t>Ideal: El partido debe formular, articular y agregar las demandas de los grupos o clases sociales </a:t>
            </a:r>
          </a:p>
          <a:p>
            <a:pPr marL="0" indent="0" algn="just">
              <a:buNone/>
            </a:pPr>
            <a:r>
              <a:rPr lang="es-MX" sz="2400" dirty="0" smtClean="0">
                <a:latin typeface="Arial" panose="020B0604020202020204" pitchFamily="34" charset="0"/>
                <a:cs typeface="Arial" panose="020B0604020202020204" pitchFamily="34" charset="0"/>
              </a:rPr>
              <a:t>Realidad: Se hizo a medias por ejemplo los partidos que surgen con la revolución (Partido Nacional agrarista) </a:t>
            </a:r>
          </a:p>
        </p:txBody>
      </p:sp>
    </p:spTree>
    <p:extLst>
      <p:ext uri="{BB962C8B-B14F-4D97-AF65-F5344CB8AC3E}">
        <p14:creationId xmlns:p14="http://schemas.microsoft.com/office/powerpoint/2010/main" val="258746262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36028" y="441434"/>
            <a:ext cx="10759500" cy="6416566"/>
          </a:xfrm>
        </p:spPr>
        <p:txBody>
          <a:bodyPr>
            <a:noAutofit/>
          </a:bodyPr>
          <a:lstStyle/>
          <a:p>
            <a:pPr marL="0" indent="0" algn="just">
              <a:buNone/>
            </a:pPr>
            <a:r>
              <a:rPr lang="es-MX" sz="2400" dirty="0" smtClean="0">
                <a:latin typeface="Arial" panose="020B0604020202020204" pitchFamily="34" charset="0"/>
                <a:cs typeface="Arial" panose="020B0604020202020204" pitchFamily="34" charset="0"/>
              </a:rPr>
              <a:t>La mayoría de los partidos se formaron y actuaron alrededor de ciertas personalidades revolucionarias</a:t>
            </a:r>
          </a:p>
          <a:p>
            <a:pPr marL="0" indent="0" algn="just">
              <a:buNone/>
            </a:pPr>
            <a:r>
              <a:rPr lang="es-MX" sz="2400" dirty="0" smtClean="0">
                <a:latin typeface="Arial" panose="020B0604020202020204" pitchFamily="34" charset="0"/>
                <a:cs typeface="Arial" panose="020B0604020202020204" pitchFamily="34" charset="0"/>
              </a:rPr>
              <a:t>Sirvieron más como un camino para promover los intereses particulares de sus líderes que como representantes de intereses más generales y permanentes </a:t>
            </a:r>
          </a:p>
          <a:p>
            <a:pPr marL="0" indent="0" algn="just">
              <a:buNone/>
            </a:pPr>
            <a:r>
              <a:rPr lang="es-MX" sz="2400" b="1" dirty="0" smtClean="0">
                <a:latin typeface="Arial" panose="020B0604020202020204" pitchFamily="34" charset="0"/>
                <a:cs typeface="Arial" panose="020B0604020202020204" pitchFamily="34" charset="0"/>
              </a:rPr>
              <a:t>1927</a:t>
            </a:r>
            <a:r>
              <a:rPr lang="es-MX" sz="2400" dirty="0" smtClean="0">
                <a:latin typeface="Arial" panose="020B0604020202020204" pitchFamily="34" charset="0"/>
                <a:cs typeface="Arial" panose="020B0604020202020204" pitchFamily="34" charset="0"/>
              </a:rPr>
              <a:t> Modificación de la Constitución para poder reelegir a Obregón</a:t>
            </a:r>
          </a:p>
          <a:p>
            <a:pPr marL="0" indent="0" algn="just">
              <a:buNone/>
            </a:pPr>
            <a:r>
              <a:rPr lang="es-MX" sz="2400" dirty="0" smtClean="0">
                <a:latin typeface="Arial" panose="020B0604020202020204" pitchFamily="34" charset="0"/>
                <a:cs typeface="Arial" panose="020B0604020202020204" pitchFamily="34" charset="0"/>
              </a:rPr>
              <a:t>Obregón es postulado como candidato de la presidencia por el partido Nacional Agrarista </a:t>
            </a:r>
          </a:p>
        </p:txBody>
      </p:sp>
    </p:spTree>
    <p:extLst>
      <p:ext uri="{BB962C8B-B14F-4D97-AF65-F5344CB8AC3E}">
        <p14:creationId xmlns:p14="http://schemas.microsoft.com/office/powerpoint/2010/main" val="227838776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04496" y="520262"/>
            <a:ext cx="10773103" cy="6337738"/>
          </a:xfrm>
        </p:spPr>
        <p:txBody>
          <a:bodyPr>
            <a:normAutofit/>
          </a:bodyPr>
          <a:lstStyle/>
          <a:p>
            <a:pPr marL="0" indent="0">
              <a:buNone/>
            </a:pPr>
            <a:r>
              <a:rPr lang="es-MX" sz="2400" b="1" dirty="0" smtClean="0">
                <a:latin typeface="Arial" panose="020B0604020202020204" pitchFamily="34" charset="0"/>
                <a:cs typeface="Arial" panose="020B0604020202020204" pitchFamily="34" charset="0"/>
              </a:rPr>
              <a:t>1928</a:t>
            </a:r>
            <a:r>
              <a:rPr lang="es-MX" sz="2400" dirty="0" smtClean="0">
                <a:latin typeface="Arial" panose="020B0604020202020204" pitchFamily="34" charset="0"/>
                <a:cs typeface="Arial" panose="020B0604020202020204" pitchFamily="34" charset="0"/>
              </a:rPr>
              <a:t> Álvaro Obregón desaparece de la arena Política </a:t>
            </a:r>
          </a:p>
          <a:p>
            <a:pPr marL="0" indent="0" algn="just">
              <a:buNone/>
            </a:pPr>
            <a:r>
              <a:rPr lang="es-MX" sz="2400" dirty="0" smtClean="0">
                <a:latin typeface="Arial" panose="020B0604020202020204" pitchFamily="34" charset="0"/>
                <a:cs typeface="Arial" panose="020B0604020202020204" pitchFamily="34" charset="0"/>
              </a:rPr>
              <a:t>Presidente interino Emilio Portes Gil (antes era gobernador de Tamaulipas) “aceptable” por el Partido Nacional Agrarista, tendría el apoyo de Calles y por el grupo de Obregón</a:t>
            </a:r>
          </a:p>
          <a:p>
            <a:pPr algn="just"/>
            <a:r>
              <a:rPr lang="es-MX" sz="2400" dirty="0" smtClean="0">
                <a:latin typeface="Arial" panose="020B0604020202020204" pitchFamily="34" charset="0"/>
                <a:cs typeface="Arial" panose="020B0604020202020204" pitchFamily="34" charset="0"/>
              </a:rPr>
              <a:t>Pide mantener la unión de todos los revolucionarios en un frente común:</a:t>
            </a:r>
          </a:p>
          <a:p>
            <a:pPr algn="just"/>
            <a:r>
              <a:rPr lang="es-MX" sz="2400" dirty="0" smtClean="0">
                <a:latin typeface="Arial" panose="020B0604020202020204" pitchFamily="34" charset="0"/>
                <a:cs typeface="Arial" panose="020B0604020202020204" pitchFamily="34" charset="0"/>
              </a:rPr>
              <a:t>A)Ceder su sitio a un jefe militar que le fuera fiel </a:t>
            </a:r>
          </a:p>
          <a:p>
            <a:pPr algn="just"/>
            <a:r>
              <a:rPr lang="es-MX" sz="2400" dirty="0" smtClean="0">
                <a:latin typeface="Arial" panose="020B0604020202020204" pitchFamily="34" charset="0"/>
                <a:cs typeface="Arial" panose="020B0604020202020204" pitchFamily="34" charset="0"/>
              </a:rPr>
              <a:t>B)Hacerse reelegir o prorrogar el mandato </a:t>
            </a:r>
          </a:p>
          <a:p>
            <a:pPr algn="just"/>
            <a:r>
              <a:rPr lang="es-MX" sz="2400" dirty="0" smtClean="0">
                <a:latin typeface="Arial" panose="020B0604020202020204" pitchFamily="34" charset="0"/>
                <a:cs typeface="Arial" panose="020B0604020202020204" pitchFamily="34" charset="0"/>
              </a:rPr>
              <a:t>C)Modificar las practicas para la sucesión presidencial y preparara la instauración de mecanismos de tipo “institucional” que pudieran ser considerados como legítimos por las fuerzas que componen el bloque social dominante</a:t>
            </a:r>
          </a:p>
          <a:p>
            <a:pPr marL="0" indent="0" algn="just">
              <a:buNone/>
            </a:pPr>
            <a:endParaRPr lang="es-MX" sz="2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4001357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46840" y="520262"/>
            <a:ext cx="10930759" cy="6337738"/>
          </a:xfrm>
        </p:spPr>
        <p:txBody>
          <a:bodyPr>
            <a:normAutofit/>
          </a:bodyPr>
          <a:lstStyle/>
          <a:p>
            <a:pPr marL="0" indent="0" algn="just">
              <a:buNone/>
            </a:pPr>
            <a:r>
              <a:rPr lang="es-MX" sz="2400" b="1" dirty="0" smtClean="0">
                <a:solidFill>
                  <a:schemeClr val="accent1">
                    <a:lumMod val="50000"/>
                  </a:schemeClr>
                </a:solidFill>
                <a:latin typeface="Arial" panose="020B0604020202020204" pitchFamily="34" charset="0"/>
                <a:cs typeface="Arial" panose="020B0604020202020204" pitchFamily="34" charset="0"/>
              </a:rPr>
              <a:t>1928 Informe de Calles  </a:t>
            </a:r>
          </a:p>
          <a:p>
            <a:pPr marL="0" indent="0" algn="just">
              <a:buNone/>
            </a:pPr>
            <a:r>
              <a:rPr lang="es-MX" sz="2400" dirty="0" smtClean="0">
                <a:latin typeface="Arial" panose="020B0604020202020204" pitchFamily="34" charset="0"/>
                <a:cs typeface="Arial" panose="020B0604020202020204" pitchFamily="34" charset="0"/>
              </a:rPr>
              <a:t>La falta de Caudillos debía permitir orientar definitivamente la política del país por rumbos de una verdadera vida institucional, procurando pasar, de una vez por todas de la condición histórica de país de un hombre a la nación de institución y leyes. </a:t>
            </a:r>
          </a:p>
          <a:p>
            <a:pPr algn="just"/>
            <a:r>
              <a:rPr lang="es-MX" sz="2400" dirty="0" smtClean="0">
                <a:latin typeface="Arial" panose="020B0604020202020204" pitchFamily="34" charset="0"/>
                <a:cs typeface="Arial" panose="020B0604020202020204" pitchFamily="34" charset="0"/>
              </a:rPr>
              <a:t>Calles había comprendido la urgencia de consolidar el aparato estatal posrevolucionario sobre bases más sólidas a fin de poder realizar un programa de desarrollo material y de reformas sociales </a:t>
            </a:r>
          </a:p>
          <a:p>
            <a:pPr marL="0" indent="0" algn="just">
              <a:buNone/>
            </a:pPr>
            <a:endParaRPr lang="es-MX" sz="2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8440917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31076" y="488730"/>
            <a:ext cx="10946524" cy="6369269"/>
          </a:xfrm>
        </p:spPr>
        <p:txBody>
          <a:bodyPr>
            <a:normAutofit/>
          </a:bodyPr>
          <a:lstStyle/>
          <a:p>
            <a:pPr marL="0" indent="0">
              <a:buNone/>
            </a:pPr>
            <a:r>
              <a:rPr lang="es-MX" sz="2400" dirty="0" smtClean="0">
                <a:latin typeface="Arial" panose="020B0604020202020204" pitchFamily="34" charset="0"/>
                <a:cs typeface="Arial" panose="020B0604020202020204" pitchFamily="34" charset="0"/>
              </a:rPr>
              <a:t>Las</a:t>
            </a:r>
            <a:r>
              <a:rPr lang="es-MX" sz="2400" b="1" dirty="0" smtClean="0">
                <a:latin typeface="Arial" panose="020B0604020202020204" pitchFamily="34" charset="0"/>
                <a:cs typeface="Arial" panose="020B0604020202020204" pitchFamily="34" charset="0"/>
              </a:rPr>
              <a:t> </a:t>
            </a:r>
            <a:r>
              <a:rPr lang="es-MX" sz="2400" dirty="0" smtClean="0">
                <a:solidFill>
                  <a:schemeClr val="accent1">
                    <a:lumMod val="50000"/>
                  </a:schemeClr>
                </a:solidFill>
                <a:latin typeface="Arial" panose="020B0604020202020204" pitchFamily="34" charset="0"/>
                <a:cs typeface="Arial" panose="020B0604020202020204" pitchFamily="34" charset="0"/>
              </a:rPr>
              <a:t>fuerzas</a:t>
            </a:r>
            <a:r>
              <a:rPr lang="es-MX" sz="2400" b="1" dirty="0" smtClean="0">
                <a:latin typeface="Arial" panose="020B0604020202020204" pitchFamily="34" charset="0"/>
                <a:cs typeface="Arial" panose="020B0604020202020204" pitchFamily="34" charset="0"/>
              </a:rPr>
              <a:t> </a:t>
            </a:r>
            <a:r>
              <a:rPr lang="es-MX" sz="2400" dirty="0" smtClean="0">
                <a:latin typeface="Arial" panose="020B0604020202020204" pitchFamily="34" charset="0"/>
                <a:cs typeface="Arial" panose="020B0604020202020204" pitchFamily="34" charset="0"/>
              </a:rPr>
              <a:t>están marcadas por el caudillismo </a:t>
            </a:r>
          </a:p>
          <a:p>
            <a:pPr marL="0" indent="0" algn="just">
              <a:buNone/>
            </a:pPr>
            <a:r>
              <a:rPr lang="es-MX" sz="2400" dirty="0" smtClean="0">
                <a:solidFill>
                  <a:schemeClr val="accent1">
                    <a:lumMod val="50000"/>
                  </a:schemeClr>
                </a:solidFill>
                <a:latin typeface="Arial" panose="020B0604020202020204" pitchFamily="34" charset="0"/>
                <a:cs typeface="Arial" panose="020B0604020202020204" pitchFamily="34" charset="0"/>
              </a:rPr>
              <a:t>Ejército</a:t>
            </a:r>
            <a:r>
              <a:rPr lang="es-MX" sz="2400" b="1" dirty="0" smtClean="0">
                <a:solidFill>
                  <a:schemeClr val="accent1">
                    <a:lumMod val="50000"/>
                  </a:schemeClr>
                </a:solidFill>
                <a:latin typeface="Arial" panose="020B0604020202020204" pitchFamily="34" charset="0"/>
                <a:cs typeface="Arial" panose="020B0604020202020204" pitchFamily="34" charset="0"/>
              </a:rPr>
              <a:t>:</a:t>
            </a:r>
            <a:r>
              <a:rPr lang="es-MX" sz="2400" b="1" dirty="0" smtClean="0">
                <a:latin typeface="Arial" panose="020B0604020202020204" pitchFamily="34" charset="0"/>
                <a:cs typeface="Arial" panose="020B0604020202020204" pitchFamily="34" charset="0"/>
              </a:rPr>
              <a:t> </a:t>
            </a:r>
            <a:r>
              <a:rPr lang="es-MX" sz="2400" dirty="0" smtClean="0">
                <a:latin typeface="Arial" panose="020B0604020202020204" pitchFamily="34" charset="0"/>
                <a:cs typeface="Arial" panose="020B0604020202020204" pitchFamily="34" charset="0"/>
              </a:rPr>
              <a:t>Seguía dividido por los intereses personales y la corrupción de los oficiales iniciada por Obregón con el fin de consolidar su poder y continuada por Calles, en vez de terminar con las ambiciones de los militares que no había hecho más que acrecentarlas. </a:t>
            </a:r>
          </a:p>
          <a:p>
            <a:pPr marL="0" indent="0" algn="just">
              <a:buNone/>
            </a:pPr>
            <a:r>
              <a:rPr lang="es-MX" sz="2400" dirty="0" err="1" smtClean="0">
                <a:solidFill>
                  <a:schemeClr val="accent1">
                    <a:lumMod val="50000"/>
                  </a:schemeClr>
                </a:solidFill>
                <a:latin typeface="Arial" panose="020B0604020202020204" pitchFamily="34" charset="0"/>
                <a:cs typeface="Arial" panose="020B0604020202020204" pitchFamily="34" charset="0"/>
              </a:rPr>
              <a:t>Obregonistas</a:t>
            </a:r>
            <a:r>
              <a:rPr lang="es-MX" sz="2400" dirty="0" smtClean="0">
                <a:solidFill>
                  <a:schemeClr val="accent1">
                    <a:lumMod val="50000"/>
                  </a:schemeClr>
                </a:solidFill>
                <a:latin typeface="Arial" panose="020B0604020202020204" pitchFamily="34" charset="0"/>
                <a:cs typeface="Arial" panose="020B0604020202020204" pitchFamily="34" charset="0"/>
              </a:rPr>
              <a:t>: </a:t>
            </a:r>
            <a:r>
              <a:rPr lang="es-MX" sz="2400" dirty="0" smtClean="0">
                <a:latin typeface="Arial" panose="020B0604020202020204" pitchFamily="34" charset="0"/>
                <a:cs typeface="Arial" panose="020B0604020202020204" pitchFamily="34" charset="0"/>
              </a:rPr>
              <a:t>Vinculado a los dirigentes campesinos, tenia un programa de reforma agraria del que carecía los Callistas, pero no tenían un proyecto suficientemente definido, además de que las reformas a la constitución para permitir la reelección del caudillo habían menoscabado tanto su autoridad mora l con la legitimidad revolucionaria necesarias para que pudiera presentarse como una vanguardia de las fuerzas surgidas del movimiento armado.</a:t>
            </a:r>
          </a:p>
        </p:txBody>
      </p:sp>
    </p:spTree>
    <p:extLst>
      <p:ext uri="{BB962C8B-B14F-4D97-AF65-F5344CB8AC3E}">
        <p14:creationId xmlns:p14="http://schemas.microsoft.com/office/powerpoint/2010/main" val="158050747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46840" y="677916"/>
            <a:ext cx="10930759" cy="6180083"/>
          </a:xfrm>
        </p:spPr>
        <p:txBody>
          <a:bodyPr>
            <a:normAutofit/>
          </a:bodyPr>
          <a:lstStyle/>
          <a:p>
            <a:pPr marL="0" indent="0" algn="just">
              <a:buNone/>
            </a:pPr>
            <a:r>
              <a:rPr lang="es-MX" sz="2400" dirty="0" smtClean="0">
                <a:solidFill>
                  <a:schemeClr val="accent1">
                    <a:lumMod val="50000"/>
                  </a:schemeClr>
                </a:solidFill>
                <a:latin typeface="Arial" panose="020B0604020202020204" pitchFamily="34" charset="0"/>
                <a:cs typeface="Arial" panose="020B0604020202020204" pitchFamily="34" charset="0"/>
              </a:rPr>
              <a:t>Izquierda: </a:t>
            </a:r>
            <a:r>
              <a:rPr lang="es-MX" sz="2400" dirty="0" smtClean="0">
                <a:latin typeface="Arial" panose="020B0604020202020204" pitchFamily="34" charset="0"/>
                <a:cs typeface="Arial" panose="020B0604020202020204" pitchFamily="34" charset="0"/>
              </a:rPr>
              <a:t>Los comunistas continuaban implantándose en particular entre los campesinos del centro del país, pero también estaban determinados por una concepción Leninista de la toma del poder y seguían careciendo también e un modelo político y económico claro. </a:t>
            </a:r>
          </a:p>
          <a:p>
            <a:pPr marL="0" indent="0" algn="just">
              <a:buNone/>
            </a:pPr>
            <a:r>
              <a:rPr lang="es-MX" sz="2400" dirty="0" smtClean="0">
                <a:latin typeface="Arial" panose="020B0604020202020204" pitchFamily="34" charset="0"/>
                <a:cs typeface="Arial" panose="020B0604020202020204" pitchFamily="34" charset="0"/>
              </a:rPr>
              <a:t>El proyecto Callista implicaba una absoluta disciplina de la burocracia política y desde principios de Septiembre las autoridades no dejaron de preconizar la necesidad de consolidar la unidad de los revolucionarios </a:t>
            </a:r>
            <a:endParaRPr lang="es-MX"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16499526"/>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41434" y="299544"/>
            <a:ext cx="10836166" cy="6558455"/>
          </a:xfrm>
        </p:spPr>
        <p:txBody>
          <a:bodyPr>
            <a:normAutofit/>
          </a:bodyPr>
          <a:lstStyle/>
          <a:p>
            <a:r>
              <a:rPr lang="es-MX" sz="2400" dirty="0" smtClean="0">
                <a:solidFill>
                  <a:schemeClr val="accent1">
                    <a:lumMod val="50000"/>
                  </a:schemeClr>
                </a:solidFill>
                <a:latin typeface="Arial" panose="020B0604020202020204" pitchFamily="34" charset="0"/>
                <a:cs typeface="Arial" panose="020B0604020202020204" pitchFamily="34" charset="0"/>
              </a:rPr>
              <a:t>Objeto del PNR</a:t>
            </a:r>
          </a:p>
          <a:p>
            <a:pPr marL="0" indent="0" algn="just">
              <a:buNone/>
            </a:pPr>
            <a:r>
              <a:rPr lang="es-MX" sz="2400" dirty="0" smtClean="0">
                <a:latin typeface="Arial" panose="020B0604020202020204" pitchFamily="34" charset="0"/>
                <a:cs typeface="Arial" panose="020B0604020202020204" pitchFamily="34" charset="0"/>
              </a:rPr>
              <a:t>Mantener de modo permanente y por medio de la unificación de los elementos revolucionarios del país </a:t>
            </a:r>
          </a:p>
          <a:p>
            <a:pPr marL="0" indent="0" algn="just">
              <a:buNone/>
            </a:pPr>
            <a:r>
              <a:rPr lang="es-MX" sz="2400" dirty="0" smtClean="0">
                <a:latin typeface="Arial" panose="020B0604020202020204" pitchFamily="34" charset="0"/>
                <a:cs typeface="Arial" panose="020B0604020202020204" pitchFamily="34" charset="0"/>
              </a:rPr>
              <a:t>Una disciplina de sostén al orden legal creado por el triunfo de la Revolución Mexicana. Definir y consolidar cada día mas la doctrina y las conquistas de la Revolución llevando a los puestos representativos a elementos  que por su afiliación, idoneidad y moralidad garanticen los postulados de la misma  y las aspiraciones generales del país. </a:t>
            </a:r>
          </a:p>
          <a:p>
            <a:pPr marL="0" indent="0" algn="just">
              <a:buNone/>
            </a:pPr>
            <a:endParaRPr lang="es-MX" sz="2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6490733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88730" y="0"/>
            <a:ext cx="10788869" cy="6858000"/>
          </a:xfrm>
        </p:spPr>
        <p:txBody>
          <a:bodyPr>
            <a:normAutofit/>
          </a:bodyPr>
          <a:lstStyle/>
          <a:p>
            <a:pPr marL="0" indent="0">
              <a:buNone/>
            </a:pPr>
            <a:r>
              <a:rPr lang="es-MX" sz="2400" dirty="0" smtClean="0">
                <a:latin typeface="Arial" panose="020B0604020202020204" pitchFamily="34" charset="0"/>
                <a:cs typeface="Arial" panose="020B0604020202020204" pitchFamily="34" charset="0"/>
              </a:rPr>
              <a:t> </a:t>
            </a:r>
          </a:p>
          <a:p>
            <a:pPr marL="0" indent="0" algn="just">
              <a:buNone/>
            </a:pPr>
            <a:r>
              <a:rPr lang="es-MX" sz="2400" dirty="0" smtClean="0">
                <a:solidFill>
                  <a:schemeClr val="accent1">
                    <a:lumMod val="50000"/>
                  </a:schemeClr>
                </a:solidFill>
                <a:latin typeface="Arial" panose="020B0604020202020204" pitchFamily="34" charset="0"/>
                <a:cs typeface="Arial" panose="020B0604020202020204" pitchFamily="34" charset="0"/>
              </a:rPr>
              <a:t>PNR:</a:t>
            </a:r>
          </a:p>
          <a:p>
            <a:pPr algn="just"/>
            <a:r>
              <a:rPr lang="es-MX" sz="2400" dirty="0" smtClean="0">
                <a:latin typeface="Arial" panose="020B0604020202020204" pitchFamily="34" charset="0"/>
                <a:cs typeface="Arial" panose="020B0604020202020204" pitchFamily="34" charset="0"/>
              </a:rPr>
              <a:t>Se declara abierto a todas las clases y grupos identificados con la revolución </a:t>
            </a:r>
          </a:p>
          <a:p>
            <a:pPr algn="just"/>
            <a:r>
              <a:rPr lang="es-MX" sz="2400" dirty="0" smtClean="0">
                <a:latin typeface="Arial" panose="020B0604020202020204" pitchFamily="34" charset="0"/>
                <a:cs typeface="Arial" panose="020B0604020202020204" pitchFamily="34" charset="0"/>
              </a:rPr>
              <a:t>Nacía no tanto para disputar a sus contrincantes en las urnas sino para disciplinar a la heterogénea conciliación que formaba este grupo y para cumplir formalmente con los rivales de la democracia representativa.</a:t>
            </a:r>
          </a:p>
          <a:p>
            <a:pPr marL="0" indent="0" algn="just">
              <a:buNone/>
            </a:pPr>
            <a:r>
              <a:rPr lang="es-MX" sz="2400" dirty="0" smtClean="0">
                <a:solidFill>
                  <a:schemeClr val="accent1">
                    <a:lumMod val="50000"/>
                  </a:schemeClr>
                </a:solidFill>
                <a:latin typeface="Arial" panose="020B0604020202020204" pitchFamily="34" charset="0"/>
                <a:cs typeface="Arial" panose="020B0604020202020204" pitchFamily="34" charset="0"/>
              </a:rPr>
              <a:t>1ra contienda Política donde participa el PNR </a:t>
            </a:r>
          </a:p>
          <a:p>
            <a:pPr algn="just"/>
            <a:r>
              <a:rPr lang="es-MX" sz="2400" dirty="0" smtClean="0">
                <a:latin typeface="Arial" panose="020B0604020202020204" pitchFamily="34" charset="0"/>
                <a:cs typeface="Arial" panose="020B0604020202020204" pitchFamily="34" charset="0"/>
              </a:rPr>
              <a:t>Pascual Ortiz Rubio es el primer candidato por el PNR – contrincante Vasconcelos -. </a:t>
            </a:r>
          </a:p>
          <a:p>
            <a:pPr algn="just"/>
            <a:r>
              <a:rPr lang="es-MX" sz="2400" dirty="0" smtClean="0">
                <a:latin typeface="Arial" panose="020B0604020202020204" pitchFamily="34" charset="0"/>
                <a:cs typeface="Arial" panose="020B0604020202020204" pitchFamily="34" charset="0"/>
              </a:rPr>
              <a:t>Calles fue el más hábil político que tenia que echar mano de la sagacidad</a:t>
            </a:r>
            <a:r>
              <a:rPr lang="es-MX" sz="2200" dirty="0" smtClean="0">
                <a:latin typeface="Arial" panose="020B0604020202020204" pitchFamily="34" charset="0"/>
                <a:cs typeface="Arial" panose="020B0604020202020204" pitchFamily="34" charset="0"/>
              </a:rPr>
              <a:t>. </a:t>
            </a:r>
          </a:p>
          <a:p>
            <a:pPr marL="0" indent="0" algn="just">
              <a:buNone/>
            </a:pPr>
            <a:endParaRPr lang="es-MX" sz="2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803196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ángulo 7"/>
          <p:cNvSpPr/>
          <p:nvPr/>
        </p:nvSpPr>
        <p:spPr>
          <a:xfrm>
            <a:off x="496239" y="328529"/>
            <a:ext cx="10722428" cy="4567917"/>
          </a:xfrm>
          <a:prstGeom prst="rect">
            <a:avLst/>
          </a:prstGeom>
        </p:spPr>
        <p:txBody>
          <a:bodyPr wrap="square">
            <a:spAutoFit/>
          </a:bodyPr>
          <a:lstStyle/>
          <a:p>
            <a:pPr lvl="0">
              <a:spcAft>
                <a:spcPts val="0"/>
              </a:spcAft>
              <a:buSzPts val="1100"/>
            </a:pPr>
            <a:r>
              <a:rPr lang="es-MX" sz="4000" b="1" dirty="0" smtClean="0">
                <a:latin typeface="Arial" panose="020B0604020202020204" pitchFamily="34" charset="0"/>
                <a:ea typeface="Times New Roman" panose="02020603050405020304" pitchFamily="18" charset="0"/>
                <a:cs typeface="Arial" panose="020B0604020202020204" pitchFamily="34" charset="0"/>
              </a:rPr>
              <a:t>Objetivo de la Unidad de Competencia I</a:t>
            </a:r>
          </a:p>
          <a:p>
            <a:pPr lvl="0">
              <a:spcAft>
                <a:spcPts val="0"/>
              </a:spcAft>
              <a:buSzPts val="1100"/>
            </a:pPr>
            <a:endParaRPr lang="es-MX" sz="4000" b="1" dirty="0">
              <a:latin typeface="Arial" panose="020B0604020202020204" pitchFamily="34" charset="0"/>
              <a:ea typeface="Times New Roman" panose="02020603050405020304" pitchFamily="18" charset="0"/>
              <a:cs typeface="Arial" panose="020B0604020202020204" pitchFamily="34" charset="0"/>
            </a:endParaRPr>
          </a:p>
          <a:p>
            <a:pPr lvl="0">
              <a:spcAft>
                <a:spcPts val="0"/>
              </a:spcAft>
              <a:buSzPts val="1100"/>
            </a:pPr>
            <a:r>
              <a:rPr lang="es-ES_tradnl" sz="4000" dirty="0">
                <a:latin typeface="Arial" panose="020B0604020202020204" pitchFamily="34" charset="0"/>
                <a:cs typeface="Arial" panose="020B0604020202020204" pitchFamily="34" charset="0"/>
              </a:rPr>
              <a:t>Analizar la propuesta de los grupos políticos que participaron en la consolidación del Estado Mexicano, para de esta forma comprender que los conflictos sociales de la década de los 20`s tuvieron móviles políticos</a:t>
            </a:r>
            <a:endParaRPr lang="es-MX" sz="4000" dirty="0">
              <a:latin typeface="Arial" panose="020B0604020202020204" pitchFamily="34" charset="0"/>
              <a:ea typeface="Times New Roman" panose="02020603050405020304" pitchFamily="18" charset="0"/>
              <a:cs typeface="Arial" panose="020B0604020202020204" pitchFamily="34" charset="0"/>
            </a:endParaRPr>
          </a:p>
          <a:p>
            <a:pPr marL="228600">
              <a:lnSpc>
                <a:spcPts val="1250"/>
              </a:lnSpc>
              <a:spcAft>
                <a:spcPts val="0"/>
              </a:spcAft>
            </a:pPr>
            <a:r>
              <a:rPr lang="es-ES" sz="2500" dirty="0">
                <a:latin typeface="Arial" panose="020B0604020202020204" pitchFamily="34" charset="0"/>
                <a:ea typeface="Times New Roman" panose="02020603050405020304" pitchFamily="18" charset="0"/>
              </a:rPr>
              <a:t> </a:t>
            </a:r>
            <a:endParaRPr lang="es-MX" sz="25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409545677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07975" y="102533"/>
            <a:ext cx="4755597" cy="502024"/>
          </a:xfrm>
        </p:spPr>
        <p:txBody>
          <a:bodyPr>
            <a:noAutofit/>
          </a:bodyPr>
          <a:lstStyle/>
          <a:p>
            <a:r>
              <a:rPr lang="es-MX" sz="3000" b="1" dirty="0">
                <a:solidFill>
                  <a:schemeClr val="accent1">
                    <a:lumMod val="50000"/>
                  </a:schemeClr>
                </a:solidFill>
                <a:latin typeface="Arial" panose="020B0604020202020204" pitchFamily="34" charset="0"/>
                <a:cs typeface="Arial" panose="020B0604020202020204" pitchFamily="34" charset="0"/>
              </a:rPr>
              <a:t>MAXIMATO 1928 – 1934 </a:t>
            </a:r>
          </a:p>
        </p:txBody>
      </p:sp>
      <p:pic>
        <p:nvPicPr>
          <p:cNvPr id="2052" name="Picture 4" descr="Resultado de imagen para calles plutarc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0789" y="486824"/>
            <a:ext cx="3874807" cy="5363054"/>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4" name="AutoShape 6" descr="Resultado de imagen para emilio portes gil"/>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76193" y="160338"/>
            <a:ext cx="2280794" cy="2673362"/>
          </a:xfrm>
          <a:prstGeom prst="ellipse">
            <a:avLst/>
          </a:prstGeom>
          <a:ln>
            <a:noFill/>
          </a:ln>
          <a:effectLst>
            <a:softEdge rad="112500"/>
          </a:effectLst>
        </p:spPr>
      </p:pic>
      <p:pic>
        <p:nvPicPr>
          <p:cNvPr id="2056" name="Picture 8" descr="Resultado de imagen para pascual ortiz rubio"/>
          <p:cNvPicPr>
            <a:picLocks noChangeAspect="1" noChangeArrowheads="1"/>
          </p:cNvPicPr>
          <p:nvPr/>
        </p:nvPicPr>
        <p:blipFill rotWithShape="1">
          <a:blip r:embed="rId4">
            <a:extLst>
              <a:ext uri="{28A0092B-C50C-407E-A947-70E740481C1C}">
                <a14:useLocalDpi xmlns:a14="http://schemas.microsoft.com/office/drawing/2010/main" val="0"/>
              </a:ext>
            </a:extLst>
          </a:blip>
          <a:srcRect t="20546"/>
          <a:stretch/>
        </p:blipFill>
        <p:spPr bwMode="auto">
          <a:xfrm>
            <a:off x="8715469" y="1134382"/>
            <a:ext cx="2270946" cy="2774191"/>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2060" name="Picture 12" descr="Resultado de imagen para abelardo l rodriguez"/>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76193" y="3908573"/>
            <a:ext cx="2471058" cy="2957552"/>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6" name="CuadroTexto 5"/>
          <p:cNvSpPr txBox="1"/>
          <p:nvPr/>
        </p:nvSpPr>
        <p:spPr>
          <a:xfrm>
            <a:off x="155575" y="5672471"/>
            <a:ext cx="3047629" cy="1015663"/>
          </a:xfrm>
          <a:prstGeom prst="rect">
            <a:avLst/>
          </a:prstGeom>
          <a:noFill/>
        </p:spPr>
        <p:txBody>
          <a:bodyPr wrap="none" rtlCol="0">
            <a:spAutoFit/>
          </a:bodyPr>
          <a:lstStyle/>
          <a:p>
            <a:r>
              <a:rPr lang="es-MX" sz="3000" b="1" dirty="0" smtClean="0">
                <a:solidFill>
                  <a:schemeClr val="accent1">
                    <a:lumMod val="50000"/>
                  </a:schemeClr>
                </a:solidFill>
                <a:latin typeface="Arial" panose="020B0604020202020204" pitchFamily="34" charset="0"/>
                <a:cs typeface="Arial" panose="020B0604020202020204" pitchFamily="34" charset="0"/>
              </a:rPr>
              <a:t>Jefe Máximo de</a:t>
            </a:r>
          </a:p>
          <a:p>
            <a:r>
              <a:rPr lang="es-MX" sz="3000" b="1" dirty="0" smtClean="0">
                <a:solidFill>
                  <a:schemeClr val="accent1">
                    <a:lumMod val="50000"/>
                  </a:schemeClr>
                </a:solidFill>
                <a:latin typeface="Arial" panose="020B0604020202020204" pitchFamily="34" charset="0"/>
                <a:cs typeface="Arial" panose="020B0604020202020204" pitchFamily="34" charset="0"/>
              </a:rPr>
              <a:t> la Revolución</a:t>
            </a:r>
            <a:endParaRPr lang="es-MX" sz="3000" b="1" dirty="0">
              <a:solidFill>
                <a:schemeClr val="accent1">
                  <a:lumMod val="50000"/>
                </a:schemeClr>
              </a:solidFill>
              <a:latin typeface="Arial" panose="020B0604020202020204" pitchFamily="34" charset="0"/>
              <a:cs typeface="Arial" panose="020B0604020202020204" pitchFamily="34" charset="0"/>
            </a:endParaRPr>
          </a:p>
        </p:txBody>
      </p:sp>
      <p:sp>
        <p:nvSpPr>
          <p:cNvPr id="9" name="CuadroTexto 5"/>
          <p:cNvSpPr txBox="1"/>
          <p:nvPr/>
        </p:nvSpPr>
        <p:spPr>
          <a:xfrm>
            <a:off x="7082650" y="147255"/>
            <a:ext cx="3842719" cy="553998"/>
          </a:xfrm>
          <a:prstGeom prst="rect">
            <a:avLst/>
          </a:prstGeom>
          <a:noFill/>
        </p:spPr>
        <p:txBody>
          <a:bodyPr wrap="none" rtlCol="0">
            <a:spAutoFit/>
          </a:bodyPr>
          <a:lstStyle/>
          <a:p>
            <a:r>
              <a:rPr lang="es-MX" sz="3000" b="1" dirty="0" smtClean="0">
                <a:solidFill>
                  <a:schemeClr val="accent1">
                    <a:lumMod val="50000"/>
                  </a:schemeClr>
                </a:solidFill>
                <a:latin typeface="Arial" panose="020B0604020202020204" pitchFamily="34" charset="0"/>
                <a:cs typeface="Arial" panose="020B0604020202020204" pitchFamily="34" charset="0"/>
              </a:rPr>
              <a:t>(1) Emilio Portes Gil</a:t>
            </a:r>
            <a:endParaRPr lang="es-MX" sz="3000" b="1" dirty="0">
              <a:solidFill>
                <a:schemeClr val="accent1">
                  <a:lumMod val="50000"/>
                </a:schemeClr>
              </a:solidFill>
              <a:latin typeface="Arial" panose="020B0604020202020204" pitchFamily="34" charset="0"/>
              <a:cs typeface="Arial" panose="020B0604020202020204" pitchFamily="34" charset="0"/>
            </a:endParaRPr>
          </a:p>
        </p:txBody>
      </p:sp>
      <p:sp>
        <p:nvSpPr>
          <p:cNvPr id="10" name="CuadroTexto 5"/>
          <p:cNvSpPr txBox="1"/>
          <p:nvPr/>
        </p:nvSpPr>
        <p:spPr>
          <a:xfrm>
            <a:off x="8685012" y="3908573"/>
            <a:ext cx="2321469" cy="1015663"/>
          </a:xfrm>
          <a:prstGeom prst="rect">
            <a:avLst/>
          </a:prstGeom>
          <a:noFill/>
        </p:spPr>
        <p:txBody>
          <a:bodyPr wrap="none" rtlCol="0">
            <a:spAutoFit/>
          </a:bodyPr>
          <a:lstStyle/>
          <a:p>
            <a:pPr algn="ctr"/>
            <a:r>
              <a:rPr lang="es-MX" sz="3000" b="1" dirty="0" smtClean="0">
                <a:solidFill>
                  <a:schemeClr val="accent1">
                    <a:lumMod val="50000"/>
                  </a:schemeClr>
                </a:solidFill>
                <a:latin typeface="Arial" panose="020B0604020202020204" pitchFamily="34" charset="0"/>
                <a:cs typeface="Arial" panose="020B0604020202020204" pitchFamily="34" charset="0"/>
              </a:rPr>
              <a:t>(2) </a:t>
            </a:r>
            <a:r>
              <a:rPr lang="es-MX" sz="3000" b="1" dirty="0">
                <a:solidFill>
                  <a:schemeClr val="accent1">
                    <a:lumMod val="50000"/>
                  </a:schemeClr>
                </a:solidFill>
                <a:latin typeface="Arial" panose="020B0604020202020204" pitchFamily="34" charset="0"/>
                <a:cs typeface="Arial" panose="020B0604020202020204" pitchFamily="34" charset="0"/>
              </a:rPr>
              <a:t>Pascual </a:t>
            </a:r>
            <a:endParaRPr lang="es-MX" sz="3000" b="1" dirty="0" smtClean="0">
              <a:solidFill>
                <a:schemeClr val="accent1">
                  <a:lumMod val="50000"/>
                </a:schemeClr>
              </a:solidFill>
              <a:latin typeface="Arial" panose="020B0604020202020204" pitchFamily="34" charset="0"/>
              <a:cs typeface="Arial" panose="020B0604020202020204" pitchFamily="34" charset="0"/>
            </a:endParaRPr>
          </a:p>
          <a:p>
            <a:pPr algn="ctr"/>
            <a:r>
              <a:rPr lang="es-MX" sz="3000" b="1" dirty="0" smtClean="0">
                <a:solidFill>
                  <a:schemeClr val="accent1">
                    <a:lumMod val="50000"/>
                  </a:schemeClr>
                </a:solidFill>
                <a:latin typeface="Arial" panose="020B0604020202020204" pitchFamily="34" charset="0"/>
                <a:cs typeface="Arial" panose="020B0604020202020204" pitchFamily="34" charset="0"/>
              </a:rPr>
              <a:t>Ortiz Rubio</a:t>
            </a:r>
            <a:endParaRPr lang="es-MX" sz="3000" b="1" dirty="0">
              <a:solidFill>
                <a:schemeClr val="accent1">
                  <a:lumMod val="50000"/>
                </a:schemeClr>
              </a:solidFill>
              <a:latin typeface="Arial" panose="020B0604020202020204" pitchFamily="34" charset="0"/>
              <a:cs typeface="Arial" panose="020B0604020202020204" pitchFamily="34" charset="0"/>
            </a:endParaRPr>
          </a:p>
        </p:txBody>
      </p:sp>
      <p:sp>
        <p:nvSpPr>
          <p:cNvPr id="11" name="CuadroTexto 5"/>
          <p:cNvSpPr txBox="1"/>
          <p:nvPr/>
        </p:nvSpPr>
        <p:spPr>
          <a:xfrm>
            <a:off x="7556987" y="5672471"/>
            <a:ext cx="2972417" cy="1015663"/>
          </a:xfrm>
          <a:prstGeom prst="rect">
            <a:avLst/>
          </a:prstGeom>
          <a:noFill/>
        </p:spPr>
        <p:txBody>
          <a:bodyPr wrap="none" rtlCol="0">
            <a:spAutoFit/>
          </a:bodyPr>
          <a:lstStyle/>
          <a:p>
            <a:r>
              <a:rPr lang="es-MX" sz="3000" b="1" smtClean="0">
                <a:solidFill>
                  <a:schemeClr val="accent1">
                    <a:lumMod val="50000"/>
                  </a:schemeClr>
                </a:solidFill>
                <a:latin typeface="Arial" panose="020B0604020202020204" pitchFamily="34" charset="0"/>
                <a:cs typeface="Arial" panose="020B0604020202020204" pitchFamily="34" charset="0"/>
              </a:rPr>
              <a:t>(3) </a:t>
            </a:r>
            <a:r>
              <a:rPr lang="es-MX" sz="3000" b="1" dirty="0">
                <a:solidFill>
                  <a:schemeClr val="accent1">
                    <a:lumMod val="50000"/>
                  </a:schemeClr>
                </a:solidFill>
                <a:latin typeface="Arial" panose="020B0604020202020204" pitchFamily="34" charset="0"/>
                <a:cs typeface="Arial" panose="020B0604020202020204" pitchFamily="34" charset="0"/>
              </a:rPr>
              <a:t>Abelardo </a:t>
            </a:r>
            <a:r>
              <a:rPr lang="es-MX" sz="3000" b="1" dirty="0" smtClean="0">
                <a:solidFill>
                  <a:schemeClr val="accent1">
                    <a:lumMod val="50000"/>
                  </a:schemeClr>
                </a:solidFill>
                <a:latin typeface="Arial" panose="020B0604020202020204" pitchFamily="34" charset="0"/>
                <a:cs typeface="Arial" panose="020B0604020202020204" pitchFamily="34" charset="0"/>
              </a:rPr>
              <a:t>L. </a:t>
            </a:r>
          </a:p>
          <a:p>
            <a:r>
              <a:rPr lang="es-MX" sz="3000" b="1" dirty="0" smtClean="0">
                <a:solidFill>
                  <a:schemeClr val="accent1">
                    <a:lumMod val="50000"/>
                  </a:schemeClr>
                </a:solidFill>
                <a:latin typeface="Arial" panose="020B0604020202020204" pitchFamily="34" charset="0"/>
                <a:cs typeface="Arial" panose="020B0604020202020204" pitchFamily="34" charset="0"/>
              </a:rPr>
              <a:t>Rodríguez</a:t>
            </a:r>
            <a:endParaRPr lang="es-MX" sz="3000" b="1" dirty="0">
              <a:solidFill>
                <a:schemeClr val="accent1">
                  <a:lumMod val="50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60157046"/>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15310" y="331076"/>
            <a:ext cx="10962290" cy="6526924"/>
          </a:xfrm>
        </p:spPr>
        <p:txBody>
          <a:bodyPr>
            <a:normAutofit/>
          </a:bodyPr>
          <a:lstStyle/>
          <a:p>
            <a:pPr marL="0" indent="0" algn="just">
              <a:buNone/>
            </a:pPr>
            <a:r>
              <a:rPr lang="es-MX" sz="2400" dirty="0" smtClean="0">
                <a:latin typeface="Arial" panose="020B0604020202020204" pitchFamily="34" charset="0"/>
                <a:cs typeface="Arial" panose="020B0604020202020204" pitchFamily="34" charset="0"/>
              </a:rPr>
              <a:t>Tres presidentes: Emilio Portes Gil, Pascual Ortiz Rubio y Abelardo Rodríguez</a:t>
            </a:r>
          </a:p>
          <a:p>
            <a:pPr marL="0" indent="0" algn="just">
              <a:buNone/>
            </a:pPr>
            <a:r>
              <a:rPr lang="es-MX" sz="2400" dirty="0" smtClean="0">
                <a:latin typeface="Arial" panose="020B0604020202020204" pitchFamily="34" charset="0"/>
                <a:cs typeface="Arial" panose="020B0604020202020204" pitchFamily="34" charset="0"/>
              </a:rPr>
              <a:t>El Maximato: Tiempo en el cual se concentra el poder en el jefe máximo: Plutarco Elías Calles</a:t>
            </a:r>
          </a:p>
          <a:p>
            <a:pPr marL="0" indent="0" algn="just">
              <a:buNone/>
            </a:pPr>
            <a:r>
              <a:rPr lang="es-MX" sz="2400" dirty="0" smtClean="0">
                <a:latin typeface="Arial" panose="020B0604020202020204" pitchFamily="34" charset="0"/>
                <a:cs typeface="Arial" panose="020B0604020202020204" pitchFamily="34" charset="0"/>
              </a:rPr>
              <a:t>Después de la muerte de Obregón, Calles logro mantener la unidad revolucionaria e impulsó la creación del partido, al tiempo que anunciaba que había llegado la hora de las instituciones, toda aspiración al poder debía ser canalizada a través del PNR.  </a:t>
            </a:r>
          </a:p>
          <a:p>
            <a:pPr marL="0" indent="0" algn="just">
              <a:buNone/>
            </a:pPr>
            <a:r>
              <a:rPr lang="es-MX" sz="2400" dirty="0" smtClean="0">
                <a:latin typeface="Arial" panose="020B0604020202020204" pitchFamily="34" charset="0"/>
                <a:cs typeface="Arial" panose="020B0604020202020204" pitchFamily="34" charset="0"/>
              </a:rPr>
              <a:t>Calles se convirtió en la Figuera política más importante de México y si bien constitucionalmente no tenia la responsabilidad del poder ejecutivo, en los hechos gobernó sin que nadie le hiciera sombra durante los siguientes 6 años. </a:t>
            </a:r>
          </a:p>
          <a:p>
            <a:pPr marL="457200" indent="-457200" algn="just">
              <a:buAutoNum type="arabicParenR"/>
            </a:pPr>
            <a:endParaRPr lang="es-MX" sz="2200" dirty="0" smtClean="0">
              <a:latin typeface="Arial" panose="020B0604020202020204" pitchFamily="34" charset="0"/>
              <a:cs typeface="Arial" panose="020B0604020202020204" pitchFamily="34" charset="0"/>
            </a:endParaRPr>
          </a:p>
          <a:p>
            <a:pPr marL="0" indent="0" algn="just">
              <a:buNone/>
            </a:pPr>
            <a:endParaRPr lang="es-MX" sz="2200" dirty="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0480487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46841" y="125632"/>
            <a:ext cx="10615448" cy="6463862"/>
          </a:xfrm>
        </p:spPr>
        <p:txBody>
          <a:bodyPr>
            <a:normAutofit fontScale="92500" lnSpcReduction="20000"/>
          </a:bodyPr>
          <a:lstStyle/>
          <a:p>
            <a:pPr marL="0" indent="0" algn="just">
              <a:buNone/>
            </a:pPr>
            <a:r>
              <a:rPr lang="es-MX" sz="2400" dirty="0" smtClean="0">
                <a:latin typeface="Arial" panose="020B0604020202020204" pitchFamily="34" charset="0"/>
                <a:cs typeface="Arial" panose="020B0604020202020204" pitchFamily="34" charset="0"/>
              </a:rPr>
              <a:t>Voz popular: “Aquí viene el presidente pero el que manda vive enfrente” , su autoridad era indiscutible y nadie la puso en tela de juicio.</a:t>
            </a:r>
          </a:p>
          <a:p>
            <a:pPr marL="0" indent="0" algn="just">
              <a:buNone/>
            </a:pPr>
            <a:r>
              <a:rPr lang="es-MX" sz="2400" dirty="0" smtClean="0">
                <a:latin typeface="Arial" panose="020B0604020202020204" pitchFamily="34" charset="0"/>
                <a:cs typeface="Arial" panose="020B0604020202020204" pitchFamily="34" charset="0"/>
              </a:rPr>
              <a:t>El Maximato se establece a partir de un serie de medidas, destacaron: </a:t>
            </a:r>
          </a:p>
          <a:p>
            <a:pPr marL="457200" indent="-457200" algn="just">
              <a:buFont typeface="+mj-lt"/>
              <a:buAutoNum type="arabicParenR"/>
            </a:pPr>
            <a:r>
              <a:rPr lang="es-MX" sz="2400" dirty="0" smtClean="0">
                <a:latin typeface="Arial" panose="020B0604020202020204" pitchFamily="34" charset="0"/>
                <a:cs typeface="Arial" panose="020B0604020202020204" pitchFamily="34" charset="0"/>
              </a:rPr>
              <a:t>La reconstrucción del bloque en el poder bajo un claro dominio de la corriente de Calles y el desplazamiento de los sectores </a:t>
            </a:r>
            <a:r>
              <a:rPr lang="es-MX" sz="2400" dirty="0" err="1" smtClean="0">
                <a:latin typeface="Arial" panose="020B0604020202020204" pitchFamily="34" charset="0"/>
                <a:cs typeface="Arial" panose="020B0604020202020204" pitchFamily="34" charset="0"/>
              </a:rPr>
              <a:t>Obregonistas</a:t>
            </a:r>
            <a:r>
              <a:rPr lang="es-MX" sz="2400" dirty="0" smtClean="0">
                <a:latin typeface="Arial" panose="020B0604020202020204" pitchFamily="34" charset="0"/>
                <a:cs typeface="Arial" panose="020B0604020202020204" pitchFamily="34" charset="0"/>
              </a:rPr>
              <a:t> </a:t>
            </a:r>
          </a:p>
          <a:p>
            <a:pPr marL="457200" indent="-457200" algn="just">
              <a:buFont typeface="+mj-lt"/>
              <a:buAutoNum type="arabicParenR"/>
            </a:pPr>
            <a:r>
              <a:rPr lang="es-MX" sz="2400" dirty="0" smtClean="0">
                <a:latin typeface="Arial" panose="020B0604020202020204" pitchFamily="34" charset="0"/>
                <a:cs typeface="Arial" panose="020B0604020202020204" pitchFamily="34" charset="0"/>
              </a:rPr>
              <a:t>Incorporación forzada de </a:t>
            </a:r>
            <a:r>
              <a:rPr lang="es-MX" sz="2400" dirty="0" err="1" smtClean="0">
                <a:latin typeface="Arial" panose="020B0604020202020204" pitchFamily="34" charset="0"/>
                <a:cs typeface="Arial" panose="020B0604020202020204" pitchFamily="34" charset="0"/>
              </a:rPr>
              <a:t>Obregonistas</a:t>
            </a:r>
            <a:r>
              <a:rPr lang="es-MX" sz="2400" dirty="0" smtClean="0">
                <a:latin typeface="Arial" panose="020B0604020202020204" pitchFamily="34" charset="0"/>
                <a:cs typeface="Arial" panose="020B0604020202020204" pitchFamily="34" charset="0"/>
              </a:rPr>
              <a:t> mediante mecanismos políticos, sobre todo con la rebelión del general Escobar</a:t>
            </a:r>
          </a:p>
          <a:p>
            <a:pPr marL="457200" indent="-457200" algn="just">
              <a:buFont typeface="+mj-lt"/>
              <a:buAutoNum type="arabicParenR"/>
            </a:pPr>
            <a:r>
              <a:rPr lang="es-MX" sz="2400" dirty="0" smtClean="0">
                <a:latin typeface="Arial" panose="020B0604020202020204" pitchFamily="34" charset="0"/>
                <a:cs typeface="Arial" panose="020B0604020202020204" pitchFamily="34" charset="0"/>
              </a:rPr>
              <a:t>La </a:t>
            </a:r>
            <a:r>
              <a:rPr lang="es-MX" sz="2400" dirty="0">
                <a:latin typeface="Arial" panose="020B0604020202020204" pitchFamily="34" charset="0"/>
                <a:cs typeface="Arial" panose="020B0604020202020204" pitchFamily="34" charset="0"/>
              </a:rPr>
              <a:t>voluntad Política para pasar de la condición histórica: “Un País de un hombre” a la de “nación de instituciones y leyes” con lo que el objetivo de Carranza se hace realidad </a:t>
            </a:r>
          </a:p>
          <a:p>
            <a:pPr marL="457200" indent="-457200" algn="just">
              <a:buFont typeface="+mj-lt"/>
              <a:buAutoNum type="arabicParenR"/>
            </a:pPr>
            <a:r>
              <a:rPr lang="es-MX" sz="2400" dirty="0" smtClean="0">
                <a:latin typeface="Arial" panose="020B0604020202020204" pitchFamily="34" charset="0"/>
                <a:cs typeface="Arial" panose="020B0604020202020204" pitchFamily="34" charset="0"/>
              </a:rPr>
              <a:t>Los </a:t>
            </a:r>
            <a:r>
              <a:rPr lang="es-MX" sz="2400" dirty="0">
                <a:latin typeface="Arial" panose="020B0604020202020204" pitchFamily="34" charset="0"/>
                <a:cs typeface="Arial" panose="020B0604020202020204" pitchFamily="34" charset="0"/>
              </a:rPr>
              <a:t>cambios políticos en las formas de integración y de ingeniería presidencial en el rumbo de la nación </a:t>
            </a:r>
          </a:p>
          <a:p>
            <a:pPr marL="457200" indent="-457200" algn="just">
              <a:buFont typeface="+mj-lt"/>
              <a:buAutoNum type="arabicParenR"/>
            </a:pPr>
            <a:r>
              <a:rPr lang="es-MX" sz="2400" dirty="0" smtClean="0">
                <a:latin typeface="Arial" panose="020B0604020202020204" pitchFamily="34" charset="0"/>
                <a:cs typeface="Arial" panose="020B0604020202020204" pitchFamily="34" charset="0"/>
              </a:rPr>
              <a:t>Profesionalización </a:t>
            </a:r>
            <a:r>
              <a:rPr lang="es-MX" sz="2400" dirty="0">
                <a:latin typeface="Arial" panose="020B0604020202020204" pitchFamily="34" charset="0"/>
                <a:cs typeface="Arial" panose="020B0604020202020204" pitchFamily="34" charset="0"/>
              </a:rPr>
              <a:t>del ejército regular para la defensa de la soberanía territorial y el control de los poderes regionales </a:t>
            </a:r>
          </a:p>
          <a:p>
            <a:pPr marL="457200" indent="-457200" algn="just">
              <a:buFont typeface="+mj-lt"/>
              <a:buAutoNum type="arabicParenR"/>
            </a:pPr>
            <a:r>
              <a:rPr lang="es-MX" sz="2400" dirty="0" smtClean="0">
                <a:latin typeface="Arial" panose="020B0604020202020204" pitchFamily="34" charset="0"/>
                <a:cs typeface="Arial" panose="020B0604020202020204" pitchFamily="34" charset="0"/>
              </a:rPr>
              <a:t>La </a:t>
            </a:r>
            <a:r>
              <a:rPr lang="es-MX" sz="2400" dirty="0">
                <a:latin typeface="Arial" panose="020B0604020202020204" pitchFamily="34" charset="0"/>
                <a:cs typeface="Arial" panose="020B0604020202020204" pitchFamily="34" charset="0"/>
              </a:rPr>
              <a:t>sumisión de fuerzas Políticas militares y Sociales en un Partido Político: El PNR</a:t>
            </a:r>
          </a:p>
          <a:p>
            <a:pPr marL="457200" indent="-457200" algn="just">
              <a:buFont typeface="+mj-lt"/>
              <a:buAutoNum type="arabicParenR"/>
            </a:pPr>
            <a:r>
              <a:rPr lang="es-MX" sz="2400" dirty="0" smtClean="0">
                <a:latin typeface="Arial" panose="020B0604020202020204" pitchFamily="34" charset="0"/>
                <a:cs typeface="Arial" panose="020B0604020202020204" pitchFamily="34" charset="0"/>
              </a:rPr>
              <a:t>Participación </a:t>
            </a:r>
            <a:r>
              <a:rPr lang="es-MX" sz="2400" dirty="0">
                <a:latin typeface="Arial" panose="020B0604020202020204" pitchFamily="34" charset="0"/>
                <a:cs typeface="Arial" panose="020B0604020202020204" pitchFamily="34" charset="0"/>
              </a:rPr>
              <a:t>constante del Estado en todas las ramas de la vida </a:t>
            </a:r>
            <a:r>
              <a:rPr lang="es-MX" sz="2400" dirty="0" smtClean="0">
                <a:latin typeface="Arial" panose="020B0604020202020204" pitchFamily="34" charset="0"/>
                <a:cs typeface="Arial" panose="020B0604020202020204" pitchFamily="34" charset="0"/>
              </a:rPr>
              <a:t>nacional</a:t>
            </a:r>
          </a:p>
          <a:p>
            <a:pPr marL="457200" indent="-457200" algn="just">
              <a:buAutoNum type="arabicParenR"/>
            </a:pPr>
            <a:endParaRPr lang="es-MX" sz="2200" dirty="0" smtClean="0">
              <a:latin typeface="Arial" panose="020B0604020202020204" pitchFamily="34" charset="0"/>
              <a:cs typeface="Arial" panose="020B0604020202020204" pitchFamily="34" charset="0"/>
            </a:endParaRPr>
          </a:p>
          <a:p>
            <a:pPr marL="0" indent="0" algn="just">
              <a:buNone/>
            </a:pPr>
            <a:endParaRPr lang="es-MX" sz="2200" dirty="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1971627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31076" y="520262"/>
            <a:ext cx="10946524" cy="6337738"/>
          </a:xfrm>
        </p:spPr>
        <p:txBody>
          <a:bodyPr>
            <a:normAutofit/>
          </a:bodyPr>
          <a:lstStyle/>
          <a:p>
            <a:pPr marL="0" indent="0" algn="just">
              <a:buNone/>
            </a:pPr>
            <a:r>
              <a:rPr lang="es-MX" sz="2400" b="1" dirty="0" smtClean="0">
                <a:solidFill>
                  <a:schemeClr val="accent1">
                    <a:lumMod val="50000"/>
                  </a:schemeClr>
                </a:solidFill>
                <a:latin typeface="Arial" panose="020B0604020202020204" pitchFamily="34" charset="0"/>
                <a:cs typeface="Arial" panose="020B0604020202020204" pitchFamily="34" charset="0"/>
              </a:rPr>
              <a:t>INCREMENTO DEL PODER DE CALLES </a:t>
            </a:r>
          </a:p>
          <a:p>
            <a:pPr marL="0" indent="0" algn="just">
              <a:buNone/>
            </a:pPr>
            <a:r>
              <a:rPr lang="es-MX" sz="2400" dirty="0" smtClean="0">
                <a:latin typeface="Arial" panose="020B0604020202020204" pitchFamily="34" charset="0"/>
                <a:cs typeface="Arial" panose="020B0604020202020204" pitchFamily="34" charset="0"/>
              </a:rPr>
              <a:t>Retorno a la no Reelección como regla del juego Político </a:t>
            </a:r>
          </a:p>
          <a:p>
            <a:pPr marL="0" indent="0" algn="just">
              <a:buNone/>
            </a:pPr>
            <a:r>
              <a:rPr lang="es-MX" sz="2400" dirty="0" smtClean="0">
                <a:latin typeface="Arial" panose="020B0604020202020204" pitchFamily="34" charset="0"/>
                <a:cs typeface="Arial" panose="020B0604020202020204" pitchFamily="34" charset="0"/>
              </a:rPr>
              <a:t>Le permitiría romper la permanencia en los puestos Políticos de algunos miembros de los poderes locales, ampliando así las opciones del centro a través del partido en la negación de los candidatos. El proyecto recibió sanción legal con la enmienda constitucional de Marzo de 1933, con lo que se retornó a la no reelección del presidente y gobernadores. </a:t>
            </a:r>
            <a:endParaRPr lang="es-MX" sz="2400" dirty="0">
              <a:latin typeface="Arial" panose="020B0604020202020204" pitchFamily="34" charset="0"/>
              <a:cs typeface="Arial" panose="020B0604020202020204" pitchFamily="34" charset="0"/>
            </a:endParaRPr>
          </a:p>
          <a:p>
            <a:pPr algn="just"/>
            <a:endParaRPr lang="es-MX" sz="2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7986295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83779" y="299544"/>
            <a:ext cx="10946524" cy="6337738"/>
          </a:xfrm>
        </p:spPr>
        <p:txBody>
          <a:bodyPr>
            <a:normAutofit fontScale="92500"/>
          </a:bodyPr>
          <a:lstStyle/>
          <a:p>
            <a:pPr marL="0" indent="0" algn="just">
              <a:buNone/>
            </a:pPr>
            <a:r>
              <a:rPr lang="es-MX" sz="2400" b="1" dirty="0" smtClean="0">
                <a:solidFill>
                  <a:schemeClr val="accent1">
                    <a:lumMod val="50000"/>
                  </a:schemeClr>
                </a:solidFill>
                <a:latin typeface="Arial" panose="020B0604020202020204" pitchFamily="34" charset="0"/>
                <a:cs typeface="Arial" panose="020B0604020202020204" pitchFamily="34" charset="0"/>
              </a:rPr>
              <a:t>Fuentes utilizadas para </a:t>
            </a:r>
            <a:r>
              <a:rPr lang="es-MX" sz="2400" b="1" smtClean="0">
                <a:solidFill>
                  <a:schemeClr val="accent1">
                    <a:lumMod val="50000"/>
                  </a:schemeClr>
                </a:solidFill>
                <a:latin typeface="Arial" panose="020B0604020202020204" pitchFamily="34" charset="0"/>
                <a:cs typeface="Arial" panose="020B0604020202020204" pitchFamily="34" charset="0"/>
              </a:rPr>
              <a:t>este material</a:t>
            </a:r>
            <a:endParaRPr lang="es-MX" sz="2400" b="1" dirty="0" smtClean="0">
              <a:solidFill>
                <a:schemeClr val="accent1">
                  <a:lumMod val="50000"/>
                </a:schemeClr>
              </a:solidFill>
              <a:latin typeface="Arial" panose="020B0604020202020204" pitchFamily="34" charset="0"/>
              <a:cs typeface="Arial" panose="020B0604020202020204" pitchFamily="34" charset="0"/>
            </a:endParaRPr>
          </a:p>
          <a:p>
            <a:r>
              <a:rPr lang="es-MX" sz="2400" dirty="0" smtClean="0">
                <a:latin typeface="Arial" panose="020B0604020202020204" pitchFamily="34" charset="0"/>
                <a:cs typeface="Arial" panose="020B0604020202020204" pitchFamily="34" charset="0"/>
              </a:rPr>
              <a:t> </a:t>
            </a:r>
            <a:r>
              <a:rPr lang="es-ES" sz="2400" dirty="0">
                <a:latin typeface="Arial" panose="020B0604020202020204" pitchFamily="34" charset="0"/>
                <a:cs typeface="Arial" panose="020B0604020202020204" pitchFamily="34" charset="0"/>
              </a:rPr>
              <a:t>Aguilar C., H. y Meyer, L.  (1990). </a:t>
            </a:r>
            <a:r>
              <a:rPr lang="es-ES" sz="2400" i="1" dirty="0">
                <a:latin typeface="Arial" panose="020B0604020202020204" pitchFamily="34" charset="0"/>
                <a:cs typeface="Arial" panose="020B0604020202020204" pitchFamily="34" charset="0"/>
              </a:rPr>
              <a:t>A la sombra de la Revolución Mexicana</a:t>
            </a:r>
            <a:r>
              <a:rPr lang="es-ES" sz="2400" dirty="0">
                <a:latin typeface="Arial" panose="020B0604020202020204" pitchFamily="34" charset="0"/>
                <a:cs typeface="Arial" panose="020B0604020202020204" pitchFamily="34" charset="0"/>
              </a:rPr>
              <a:t>.  México. Ed. Cal y Arena.</a:t>
            </a:r>
            <a:endParaRPr lang="es-MX" sz="2400" dirty="0">
              <a:latin typeface="Arial" panose="020B0604020202020204" pitchFamily="34" charset="0"/>
              <a:cs typeface="Arial" panose="020B0604020202020204" pitchFamily="34" charset="0"/>
            </a:endParaRPr>
          </a:p>
          <a:p>
            <a:r>
              <a:rPr lang="es-ES" sz="2400" dirty="0">
                <a:latin typeface="Arial" panose="020B0604020202020204" pitchFamily="34" charset="0"/>
                <a:cs typeface="Arial" panose="020B0604020202020204" pitchFamily="34" charset="0"/>
              </a:rPr>
              <a:t>Córdova, A. (1983). </a:t>
            </a:r>
            <a:r>
              <a:rPr lang="es-ES" sz="2400" i="1" dirty="0">
                <a:latin typeface="Arial" panose="020B0604020202020204" pitchFamily="34" charset="0"/>
                <a:cs typeface="Arial" panose="020B0604020202020204" pitchFamily="34" charset="0"/>
              </a:rPr>
              <a:t>La formación del poder político en México</a:t>
            </a:r>
            <a:r>
              <a:rPr lang="es-ES" sz="2400" dirty="0">
                <a:latin typeface="Arial" panose="020B0604020202020204" pitchFamily="34" charset="0"/>
                <a:cs typeface="Arial" panose="020B0604020202020204" pitchFamily="34" charset="0"/>
              </a:rPr>
              <a:t>. México: Era. </a:t>
            </a:r>
            <a:endParaRPr lang="es-MX" sz="2400" dirty="0">
              <a:latin typeface="Arial" panose="020B0604020202020204" pitchFamily="34" charset="0"/>
              <a:cs typeface="Arial" panose="020B0604020202020204" pitchFamily="34" charset="0"/>
            </a:endParaRPr>
          </a:p>
          <a:p>
            <a:r>
              <a:rPr lang="es-ES" sz="2400" dirty="0">
                <a:latin typeface="Arial" panose="020B0604020202020204" pitchFamily="34" charset="0"/>
                <a:cs typeface="Arial" panose="020B0604020202020204" pitchFamily="34" charset="0"/>
              </a:rPr>
              <a:t>Córdova, A.(1995). </a:t>
            </a:r>
            <a:r>
              <a:rPr lang="es-ES" sz="2400" i="1" dirty="0">
                <a:latin typeface="Arial" panose="020B0604020202020204" pitchFamily="34" charset="0"/>
                <a:cs typeface="Arial" panose="020B0604020202020204" pitchFamily="34" charset="0"/>
              </a:rPr>
              <a:t>La revolución en crisis. La aventura del Maximato</a:t>
            </a:r>
            <a:r>
              <a:rPr lang="es-ES" sz="2400" dirty="0">
                <a:latin typeface="Arial" panose="020B0604020202020204" pitchFamily="34" charset="0"/>
                <a:cs typeface="Arial" panose="020B0604020202020204" pitchFamily="34" charset="0"/>
              </a:rPr>
              <a:t>. México: Cal y Arena</a:t>
            </a:r>
            <a:endParaRPr lang="es-MX" sz="2400" dirty="0">
              <a:latin typeface="Arial" panose="020B0604020202020204" pitchFamily="34" charset="0"/>
              <a:cs typeface="Arial" panose="020B0604020202020204" pitchFamily="34" charset="0"/>
            </a:endParaRPr>
          </a:p>
          <a:p>
            <a:r>
              <a:rPr lang="es-ES" sz="2400" dirty="0">
                <a:latin typeface="Arial" panose="020B0604020202020204" pitchFamily="34" charset="0"/>
                <a:cs typeface="Arial" panose="020B0604020202020204" pitchFamily="34" charset="0"/>
              </a:rPr>
              <a:t>Flores C., R. (1988). </a:t>
            </a:r>
            <a:r>
              <a:rPr lang="es-ES" sz="2400" i="1" dirty="0">
                <a:latin typeface="Arial" panose="020B0604020202020204" pitchFamily="34" charset="0"/>
                <a:cs typeface="Arial" panose="020B0604020202020204" pitchFamily="34" charset="0"/>
              </a:rPr>
              <a:t>Administración y política en la historia de México</a:t>
            </a:r>
            <a:r>
              <a:rPr lang="es-ES" sz="2400" dirty="0">
                <a:latin typeface="Arial" panose="020B0604020202020204" pitchFamily="34" charset="0"/>
                <a:cs typeface="Arial" panose="020B0604020202020204" pitchFamily="34" charset="0"/>
              </a:rPr>
              <a:t>. México: INAP</a:t>
            </a:r>
            <a:endParaRPr lang="es-MX" sz="2400" dirty="0">
              <a:latin typeface="Arial" panose="020B0604020202020204" pitchFamily="34" charset="0"/>
              <a:cs typeface="Arial" panose="020B0604020202020204" pitchFamily="34" charset="0"/>
            </a:endParaRPr>
          </a:p>
          <a:p>
            <a:r>
              <a:rPr lang="es-ES" sz="2400" dirty="0" err="1">
                <a:latin typeface="Arial" panose="020B0604020202020204" pitchFamily="34" charset="0"/>
                <a:cs typeface="Arial" panose="020B0604020202020204" pitchFamily="34" charset="0"/>
              </a:rPr>
              <a:t>Garciadiego</a:t>
            </a:r>
            <a:r>
              <a:rPr lang="es-ES" sz="2400" dirty="0">
                <a:latin typeface="Arial" panose="020B0604020202020204" pitchFamily="34" charset="0"/>
                <a:cs typeface="Arial" panose="020B0604020202020204" pitchFamily="34" charset="0"/>
              </a:rPr>
              <a:t>, J. </a:t>
            </a:r>
            <a:r>
              <a:rPr lang="es-ES" sz="2400" dirty="0" err="1">
                <a:latin typeface="Arial" panose="020B0604020202020204" pitchFamily="34" charset="0"/>
                <a:cs typeface="Arial" panose="020B0604020202020204" pitchFamily="34" charset="0"/>
              </a:rPr>
              <a:t>et.al</a:t>
            </a:r>
            <a:r>
              <a:rPr lang="es-ES" sz="2400" dirty="0">
                <a:latin typeface="Arial" panose="020B0604020202020204" pitchFamily="34" charset="0"/>
                <a:cs typeface="Arial" panose="020B0604020202020204" pitchFamily="34" charset="0"/>
              </a:rPr>
              <a:t>. (1998). </a:t>
            </a:r>
            <a:r>
              <a:rPr lang="es-ES" sz="2400" i="1" dirty="0">
                <a:latin typeface="Arial" panose="020B0604020202020204" pitchFamily="34" charset="0"/>
                <a:cs typeface="Arial" panose="020B0604020202020204" pitchFamily="34" charset="0"/>
              </a:rPr>
              <a:t>Evolución del Estado Mexicano. Tomo II. </a:t>
            </a:r>
            <a:r>
              <a:rPr lang="es-ES" sz="2400" dirty="0">
                <a:latin typeface="Arial" panose="020B0604020202020204" pitchFamily="34" charset="0"/>
                <a:cs typeface="Arial" panose="020B0604020202020204" pitchFamily="34" charset="0"/>
              </a:rPr>
              <a:t>México: El Caballito</a:t>
            </a:r>
            <a:endParaRPr lang="es-MX" sz="2400" dirty="0">
              <a:latin typeface="Arial" panose="020B0604020202020204" pitchFamily="34" charset="0"/>
              <a:cs typeface="Arial" panose="020B0604020202020204" pitchFamily="34" charset="0"/>
            </a:endParaRPr>
          </a:p>
          <a:p>
            <a:r>
              <a:rPr lang="es-ES" sz="2400" dirty="0">
                <a:latin typeface="Arial" panose="020B0604020202020204" pitchFamily="34" charset="0"/>
                <a:cs typeface="Arial" panose="020B0604020202020204" pitchFamily="34" charset="0"/>
              </a:rPr>
              <a:t>Garrido, .L. (2000). </a:t>
            </a:r>
            <a:r>
              <a:rPr lang="es-ES" sz="2400" i="1" dirty="0">
                <a:latin typeface="Arial" panose="020B0604020202020204" pitchFamily="34" charset="0"/>
                <a:cs typeface="Arial" panose="020B0604020202020204" pitchFamily="34" charset="0"/>
              </a:rPr>
              <a:t>El Partido de la Revolución Institucionalizada. La formación del Nuevo Estado en México (1928-1945) </a:t>
            </a:r>
            <a:r>
              <a:rPr lang="es-ES" sz="2400" dirty="0">
                <a:latin typeface="Arial" panose="020B0604020202020204" pitchFamily="34" charset="0"/>
                <a:cs typeface="Arial" panose="020B0604020202020204" pitchFamily="34" charset="0"/>
              </a:rPr>
              <a:t>. México. Siglo XXI.</a:t>
            </a:r>
            <a:endParaRPr lang="es-MX" sz="2400" dirty="0">
              <a:latin typeface="Arial" panose="020B0604020202020204" pitchFamily="34" charset="0"/>
              <a:cs typeface="Arial" panose="020B0604020202020204" pitchFamily="34" charset="0"/>
            </a:endParaRPr>
          </a:p>
          <a:p>
            <a:r>
              <a:rPr lang="es-ES" sz="2400" dirty="0">
                <a:latin typeface="Arial" panose="020B0604020202020204" pitchFamily="34" charset="0"/>
                <a:cs typeface="Arial" panose="020B0604020202020204" pitchFamily="34" charset="0"/>
              </a:rPr>
              <a:t>Meyer, J. (2007). </a:t>
            </a:r>
            <a:r>
              <a:rPr lang="es-ES" sz="2400" i="1" dirty="0">
                <a:latin typeface="Arial" panose="020B0604020202020204" pitchFamily="34" charset="0"/>
                <a:cs typeface="Arial" panose="020B0604020202020204" pitchFamily="34" charset="0"/>
              </a:rPr>
              <a:t>La </a:t>
            </a:r>
            <a:r>
              <a:rPr lang="es-ES" sz="2400" i="1" dirty="0" err="1">
                <a:latin typeface="Arial" panose="020B0604020202020204" pitchFamily="34" charset="0"/>
                <a:cs typeface="Arial" panose="020B0604020202020204" pitchFamily="34" charset="0"/>
              </a:rPr>
              <a:t>Cristiada</a:t>
            </a:r>
            <a:r>
              <a:rPr lang="es-ES" sz="2400" dirty="0">
                <a:latin typeface="Arial" panose="020B0604020202020204" pitchFamily="34" charset="0"/>
                <a:cs typeface="Arial" panose="020B0604020202020204" pitchFamily="34" charset="0"/>
              </a:rPr>
              <a:t>. México: </a:t>
            </a:r>
            <a:r>
              <a:rPr lang="es-ES" sz="2400" dirty="0" smtClean="0">
                <a:latin typeface="Arial" panose="020B0604020202020204" pitchFamily="34" charset="0"/>
                <a:cs typeface="Arial" panose="020B0604020202020204" pitchFamily="34" charset="0"/>
              </a:rPr>
              <a:t>FCE/Clío</a:t>
            </a:r>
            <a:r>
              <a:rPr lang="es-MX" sz="2400" dirty="0">
                <a:latin typeface="Arial" panose="020B0604020202020204" pitchFamily="34" charset="0"/>
                <a:cs typeface="Arial" panose="020B0604020202020204" pitchFamily="34" charset="0"/>
              </a:rPr>
              <a:t> </a:t>
            </a:r>
          </a:p>
          <a:p>
            <a:r>
              <a:rPr lang="es-ES" sz="2400" dirty="0">
                <a:latin typeface="Arial" panose="020B0604020202020204" pitchFamily="34" charset="0"/>
                <a:cs typeface="Arial" panose="020B0604020202020204" pitchFamily="34" charset="0"/>
              </a:rPr>
              <a:t>Medina P., L. (1995). </a:t>
            </a:r>
            <a:r>
              <a:rPr lang="es-ES" sz="2400" i="1" dirty="0">
                <a:latin typeface="Arial" panose="020B0604020202020204" pitchFamily="34" charset="0"/>
                <a:cs typeface="Arial" panose="020B0604020202020204" pitchFamily="34" charset="0"/>
              </a:rPr>
              <a:t>Hacia el nuevo Estado</a:t>
            </a:r>
            <a:r>
              <a:rPr lang="es-ES" sz="2400" dirty="0">
                <a:latin typeface="Arial" panose="020B0604020202020204" pitchFamily="34" charset="0"/>
                <a:cs typeface="Arial" panose="020B0604020202020204" pitchFamily="34" charset="0"/>
              </a:rPr>
              <a:t>. México, 1920-1994. México: FCE.</a:t>
            </a:r>
            <a:endParaRPr lang="es-MX" sz="2400" dirty="0">
              <a:latin typeface="Arial" panose="020B0604020202020204" pitchFamily="34" charset="0"/>
              <a:cs typeface="Arial" panose="020B0604020202020204" pitchFamily="34" charset="0"/>
            </a:endParaRPr>
          </a:p>
          <a:p>
            <a:pPr marL="0" indent="0" algn="just">
              <a:buNone/>
            </a:pPr>
            <a:endParaRPr lang="es-MX"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450923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ángulo 7"/>
          <p:cNvSpPr/>
          <p:nvPr/>
        </p:nvSpPr>
        <p:spPr>
          <a:xfrm>
            <a:off x="496238" y="110520"/>
            <a:ext cx="11390961" cy="6124754"/>
          </a:xfrm>
          <a:prstGeom prst="rect">
            <a:avLst/>
          </a:prstGeom>
        </p:spPr>
        <p:txBody>
          <a:bodyPr wrap="square">
            <a:spAutoFit/>
          </a:bodyPr>
          <a:lstStyle/>
          <a:p>
            <a:pPr lvl="0">
              <a:spcAft>
                <a:spcPts val="0"/>
              </a:spcAft>
              <a:buSzPts val="1100"/>
            </a:pPr>
            <a:r>
              <a:rPr lang="es-MX" sz="4000" b="1" dirty="0" smtClean="0">
                <a:latin typeface="Arial" panose="020B0604020202020204" pitchFamily="34" charset="0"/>
                <a:ea typeface="Times New Roman" panose="02020603050405020304" pitchFamily="18" charset="0"/>
                <a:cs typeface="Arial" panose="020B0604020202020204" pitchFamily="34" charset="0"/>
              </a:rPr>
              <a:t>Temas de la Unidad de Competencia</a:t>
            </a:r>
          </a:p>
          <a:p>
            <a:pPr lvl="0">
              <a:spcAft>
                <a:spcPts val="0"/>
              </a:spcAft>
              <a:buSzPts val="1100"/>
            </a:pPr>
            <a:endParaRPr lang="es-MX" sz="4000" b="1" dirty="0">
              <a:latin typeface="Arial" panose="020B0604020202020204" pitchFamily="34" charset="0"/>
              <a:ea typeface="Times New Roman" panose="02020603050405020304" pitchFamily="18" charset="0"/>
              <a:cs typeface="Arial" panose="020B0604020202020204" pitchFamily="34" charset="0"/>
            </a:endParaRPr>
          </a:p>
          <a:p>
            <a:r>
              <a:rPr lang="es-ES_tradnl" sz="2400" dirty="0">
                <a:latin typeface="Arial" panose="020B0604020202020204" pitchFamily="34" charset="0"/>
                <a:cs typeface="Arial" panose="020B0604020202020204" pitchFamily="34" charset="0"/>
              </a:rPr>
              <a:t>1.-</a:t>
            </a:r>
            <a:r>
              <a:rPr lang="es-ES_tradnl" sz="2600" b="1" dirty="0">
                <a:latin typeface="Arial" panose="020B0604020202020204" pitchFamily="34" charset="0"/>
                <a:cs typeface="Arial" panose="020B0604020202020204" pitchFamily="34" charset="0"/>
              </a:rPr>
              <a:t>El contexto de la Revolución Mexicano y  La esencia del </a:t>
            </a:r>
            <a:r>
              <a:rPr lang="es-ES_tradnl" sz="2600" b="1" dirty="0" smtClean="0">
                <a:latin typeface="Arial" panose="020B0604020202020204" pitchFamily="34" charset="0"/>
                <a:cs typeface="Arial" panose="020B0604020202020204" pitchFamily="34" charset="0"/>
              </a:rPr>
              <a:t>constitucionalismo</a:t>
            </a:r>
            <a:endParaRPr lang="es-MX" sz="2600" b="1" dirty="0">
              <a:latin typeface="Arial" panose="020B0604020202020204" pitchFamily="34" charset="0"/>
              <a:cs typeface="Arial" panose="020B0604020202020204" pitchFamily="34" charset="0"/>
            </a:endParaRPr>
          </a:p>
          <a:p>
            <a:r>
              <a:rPr lang="es-ES_tradnl" sz="2600" b="1" dirty="0">
                <a:latin typeface="Arial" panose="020B0604020202020204" pitchFamily="34" charset="0"/>
                <a:cs typeface="Arial" panose="020B0604020202020204" pitchFamily="34" charset="0"/>
              </a:rPr>
              <a:t>2.-Obregón como presidente.</a:t>
            </a:r>
            <a:endParaRPr lang="es-MX" sz="2600" b="1" dirty="0">
              <a:latin typeface="Arial" panose="020B0604020202020204" pitchFamily="34" charset="0"/>
              <a:cs typeface="Arial" panose="020B0604020202020204" pitchFamily="34" charset="0"/>
            </a:endParaRPr>
          </a:p>
          <a:p>
            <a:r>
              <a:rPr lang="es-ES_tradnl" sz="2600" dirty="0" smtClean="0">
                <a:latin typeface="Arial" panose="020B0604020202020204" pitchFamily="34" charset="0"/>
                <a:cs typeface="Arial" panose="020B0604020202020204" pitchFamily="34" charset="0"/>
              </a:rPr>
              <a:t>	Políticas </a:t>
            </a:r>
            <a:r>
              <a:rPr lang="es-ES_tradnl" sz="2600" dirty="0">
                <a:latin typeface="Arial" panose="020B0604020202020204" pitchFamily="34" charset="0"/>
                <a:cs typeface="Arial" panose="020B0604020202020204" pitchFamily="34" charset="0"/>
              </a:rPr>
              <a:t>interna</a:t>
            </a:r>
            <a:endParaRPr lang="es-MX" sz="2600" dirty="0">
              <a:latin typeface="Arial" panose="020B0604020202020204" pitchFamily="34" charset="0"/>
              <a:cs typeface="Arial" panose="020B0604020202020204" pitchFamily="34" charset="0"/>
            </a:endParaRPr>
          </a:p>
          <a:p>
            <a:r>
              <a:rPr lang="es-ES_tradnl" sz="2600" dirty="0" smtClean="0">
                <a:latin typeface="Arial" panose="020B0604020202020204" pitchFamily="34" charset="0"/>
                <a:cs typeface="Arial" panose="020B0604020202020204" pitchFamily="34" charset="0"/>
              </a:rPr>
              <a:t>	Política </a:t>
            </a:r>
            <a:r>
              <a:rPr lang="es-ES_tradnl" sz="2600" dirty="0">
                <a:latin typeface="Arial" panose="020B0604020202020204" pitchFamily="34" charset="0"/>
                <a:cs typeface="Arial" panose="020B0604020202020204" pitchFamily="34" charset="0"/>
              </a:rPr>
              <a:t>externa</a:t>
            </a:r>
            <a:endParaRPr lang="es-MX" sz="2600" dirty="0">
              <a:latin typeface="Arial" panose="020B0604020202020204" pitchFamily="34" charset="0"/>
              <a:cs typeface="Arial" panose="020B0604020202020204" pitchFamily="34" charset="0"/>
            </a:endParaRPr>
          </a:p>
          <a:p>
            <a:r>
              <a:rPr lang="es-ES_tradnl" sz="2600" dirty="0" smtClean="0">
                <a:latin typeface="Arial" panose="020B0604020202020204" pitchFamily="34" charset="0"/>
                <a:cs typeface="Arial" panose="020B0604020202020204" pitchFamily="34" charset="0"/>
              </a:rPr>
              <a:t>	Política </a:t>
            </a:r>
            <a:r>
              <a:rPr lang="es-ES_tradnl" sz="2600" dirty="0">
                <a:latin typeface="Arial" panose="020B0604020202020204" pitchFamily="34" charset="0"/>
                <a:cs typeface="Arial" panose="020B0604020202020204" pitchFamily="34" charset="0"/>
              </a:rPr>
              <a:t>económica</a:t>
            </a:r>
            <a:endParaRPr lang="es-MX" sz="2600" dirty="0">
              <a:latin typeface="Arial" panose="020B0604020202020204" pitchFamily="34" charset="0"/>
              <a:cs typeface="Arial" panose="020B0604020202020204" pitchFamily="34" charset="0"/>
            </a:endParaRPr>
          </a:p>
          <a:p>
            <a:r>
              <a:rPr lang="es-ES_tradnl" sz="2600" dirty="0" smtClean="0">
                <a:latin typeface="Arial" panose="020B0604020202020204" pitchFamily="34" charset="0"/>
                <a:cs typeface="Arial" panose="020B0604020202020204" pitchFamily="34" charset="0"/>
              </a:rPr>
              <a:t>	La </a:t>
            </a:r>
            <a:r>
              <a:rPr lang="es-ES_tradnl" sz="2600" dirty="0">
                <a:latin typeface="Arial" panose="020B0604020202020204" pitchFamily="34" charset="0"/>
                <a:cs typeface="Arial" panose="020B0604020202020204" pitchFamily="34" charset="0"/>
              </a:rPr>
              <a:t>reforma agraria.</a:t>
            </a:r>
            <a:endParaRPr lang="es-MX" sz="2600" dirty="0">
              <a:latin typeface="Arial" panose="020B0604020202020204" pitchFamily="34" charset="0"/>
              <a:cs typeface="Arial" panose="020B0604020202020204" pitchFamily="34" charset="0"/>
            </a:endParaRPr>
          </a:p>
          <a:p>
            <a:r>
              <a:rPr lang="es-ES_tradnl" sz="2600" b="1" dirty="0">
                <a:latin typeface="Arial" panose="020B0604020202020204" pitchFamily="34" charset="0"/>
                <a:cs typeface="Arial" panose="020B0604020202020204" pitchFamily="34" charset="0"/>
              </a:rPr>
              <a:t>3.-Instituciones Administrativas de Calles.</a:t>
            </a:r>
            <a:endParaRPr lang="es-MX" sz="2600" dirty="0">
              <a:latin typeface="Arial" panose="020B0604020202020204" pitchFamily="34" charset="0"/>
              <a:cs typeface="Arial" panose="020B0604020202020204" pitchFamily="34" charset="0"/>
            </a:endParaRPr>
          </a:p>
          <a:p>
            <a:r>
              <a:rPr lang="es-ES_tradnl" sz="2600" b="1" dirty="0">
                <a:latin typeface="Arial" panose="020B0604020202020204" pitchFamily="34" charset="0"/>
                <a:cs typeface="Arial" panose="020B0604020202020204" pitchFamily="34" charset="0"/>
              </a:rPr>
              <a:t>4.- El movimiento cristero.</a:t>
            </a:r>
            <a:endParaRPr lang="es-MX" sz="2600" dirty="0">
              <a:latin typeface="Arial" panose="020B0604020202020204" pitchFamily="34" charset="0"/>
              <a:cs typeface="Arial" panose="020B0604020202020204" pitchFamily="34" charset="0"/>
            </a:endParaRPr>
          </a:p>
          <a:p>
            <a:r>
              <a:rPr lang="es-ES_tradnl" sz="2600" b="1" dirty="0">
                <a:latin typeface="Arial" panose="020B0604020202020204" pitchFamily="34" charset="0"/>
                <a:cs typeface="Arial" panose="020B0604020202020204" pitchFamily="34" charset="0"/>
              </a:rPr>
              <a:t>5.- Formación del Partido </a:t>
            </a:r>
            <a:r>
              <a:rPr lang="es-ES_tradnl" sz="2600" b="1" dirty="0" smtClean="0">
                <a:latin typeface="Arial" panose="020B0604020202020204" pitchFamily="34" charset="0"/>
                <a:cs typeface="Arial" panose="020B0604020202020204" pitchFamily="34" charset="0"/>
              </a:rPr>
              <a:t>Nacional Revolucionario</a:t>
            </a:r>
            <a:r>
              <a:rPr lang="es-ES_tradnl" sz="2600" b="1" dirty="0">
                <a:latin typeface="Arial" panose="020B0604020202020204" pitchFamily="34" charset="0"/>
                <a:cs typeface="Arial" panose="020B0604020202020204" pitchFamily="34" charset="0"/>
              </a:rPr>
              <a:t>.</a:t>
            </a:r>
            <a:endParaRPr lang="es-MX" sz="2600" dirty="0">
              <a:latin typeface="Arial" panose="020B0604020202020204" pitchFamily="34" charset="0"/>
              <a:cs typeface="Arial" panose="020B0604020202020204" pitchFamily="34" charset="0"/>
            </a:endParaRPr>
          </a:p>
          <a:p>
            <a:r>
              <a:rPr lang="es-ES_tradnl" sz="2600" b="1" dirty="0">
                <a:latin typeface="Arial" panose="020B0604020202020204" pitchFamily="34" charset="0"/>
                <a:cs typeface="Arial" panose="020B0604020202020204" pitchFamily="34" charset="0"/>
              </a:rPr>
              <a:t>6.- Maximato.</a:t>
            </a:r>
            <a:endParaRPr lang="es-MX" sz="2600" dirty="0">
              <a:latin typeface="Arial" panose="020B0604020202020204" pitchFamily="34" charset="0"/>
              <a:cs typeface="Arial" panose="020B0604020202020204" pitchFamily="34" charset="0"/>
            </a:endParaRPr>
          </a:p>
          <a:p>
            <a:r>
              <a:rPr lang="es-ES_tradnl" sz="2600" dirty="0" smtClean="0">
                <a:latin typeface="Arial" panose="020B0604020202020204" pitchFamily="34" charset="0"/>
                <a:cs typeface="Arial" panose="020B0604020202020204" pitchFamily="34" charset="0"/>
              </a:rPr>
              <a:t>	Estrategias </a:t>
            </a:r>
            <a:r>
              <a:rPr lang="es-ES_tradnl" sz="2600" dirty="0">
                <a:latin typeface="Arial" panose="020B0604020202020204" pitchFamily="34" charset="0"/>
                <a:cs typeface="Arial" panose="020B0604020202020204" pitchFamily="34" charset="0"/>
              </a:rPr>
              <a:t>políticas y sociales </a:t>
            </a:r>
            <a:r>
              <a:rPr lang="es-ES_tradnl" sz="2600" dirty="0" smtClean="0">
                <a:latin typeface="Arial" panose="020B0604020202020204" pitchFamily="34" charset="0"/>
                <a:cs typeface="Arial" panose="020B0604020202020204" pitchFamily="34" charset="0"/>
              </a:rPr>
              <a:t>del Maximato</a:t>
            </a:r>
            <a:r>
              <a:rPr lang="es-ES" sz="2600" dirty="0">
                <a:latin typeface="Arial" panose="020B0604020202020204" pitchFamily="34" charset="0"/>
                <a:ea typeface="Times New Roman" panose="02020603050405020304" pitchFamily="18" charset="0"/>
                <a:cs typeface="Arial" panose="020B0604020202020204" pitchFamily="34" charset="0"/>
              </a:rPr>
              <a:t> </a:t>
            </a:r>
            <a:endParaRPr lang="es-MX" sz="2600"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375694941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Resultado de imagen para revolucion mexicana mujer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4990" y="2561208"/>
            <a:ext cx="8015152" cy="4220592"/>
          </a:xfrm>
          <a:prstGeom prst="rect">
            <a:avLst/>
          </a:prstGeom>
          <a:noFill/>
          <a:extLst>
            <a:ext uri="{909E8E84-426E-40DD-AFC4-6F175D3DCCD1}">
              <a14:hiddenFill xmlns:a14="http://schemas.microsoft.com/office/drawing/2010/main">
                <a:solidFill>
                  <a:srgbClr val="FFFFFF"/>
                </a:solidFill>
              </a14:hiddenFill>
            </a:ext>
          </a:extLst>
        </p:spPr>
      </p:pic>
      <p:sp>
        <p:nvSpPr>
          <p:cNvPr id="2" name="Título 1"/>
          <p:cNvSpPr>
            <a:spLocks noGrp="1"/>
          </p:cNvSpPr>
          <p:nvPr>
            <p:ph type="title"/>
          </p:nvPr>
        </p:nvSpPr>
        <p:spPr>
          <a:xfrm>
            <a:off x="1604990" y="22079"/>
            <a:ext cx="8252242" cy="537129"/>
          </a:xfrm>
        </p:spPr>
        <p:txBody>
          <a:bodyPr>
            <a:normAutofit/>
          </a:bodyPr>
          <a:lstStyle/>
          <a:p>
            <a:r>
              <a:rPr lang="es-MX" sz="3000" b="1" dirty="0" smtClean="0">
                <a:solidFill>
                  <a:schemeClr val="accent1">
                    <a:lumMod val="50000"/>
                  </a:schemeClr>
                </a:solidFill>
                <a:latin typeface="Arial" panose="020B0604020202020204" pitchFamily="34" charset="0"/>
                <a:cs typeface="Arial" panose="020B0604020202020204" pitchFamily="34" charset="0"/>
              </a:rPr>
              <a:t>CONTEXTO DE LA REVOLUCIÓN MEXICANA </a:t>
            </a:r>
            <a:endParaRPr lang="es-MX" sz="3000" b="1" dirty="0">
              <a:solidFill>
                <a:schemeClr val="accent1">
                  <a:lumMod val="50000"/>
                </a:schemeClr>
              </a:solidFill>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0" y="559208"/>
            <a:ext cx="11201400" cy="2456135"/>
          </a:xfrm>
        </p:spPr>
        <p:txBody>
          <a:bodyPr>
            <a:normAutofit/>
          </a:bodyPr>
          <a:lstStyle/>
          <a:p>
            <a:pPr algn="just"/>
            <a:r>
              <a:rPr lang="es-MX" sz="2500" dirty="0" smtClean="0">
                <a:latin typeface="Arial" panose="020B0604020202020204" pitchFamily="34" charset="0"/>
                <a:cs typeface="Arial" panose="020B0604020202020204" pitchFamily="34" charset="0"/>
              </a:rPr>
              <a:t>Levantamiento armado que inició en 1910 con la misión de derrocar la dictadura encabezada por Porfirio Díaz y que terminó con la promulgación de nuestra actual constitución política de los estados unidos mexicanos de 1917, la cual es reconocida internacionalmente por ser la primera en establecer garantías individuales y derechos sociales.  </a:t>
            </a:r>
          </a:p>
          <a:p>
            <a:pPr algn="just"/>
            <a:endParaRPr lang="es-MX" sz="25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7729114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056530" y="32657"/>
            <a:ext cx="7609985" cy="591865"/>
          </a:xfrm>
        </p:spPr>
        <p:txBody>
          <a:bodyPr>
            <a:normAutofit/>
          </a:bodyPr>
          <a:lstStyle/>
          <a:p>
            <a:r>
              <a:rPr lang="es-MX" sz="3000" b="1" dirty="0" smtClean="0">
                <a:solidFill>
                  <a:schemeClr val="accent1">
                    <a:lumMod val="50000"/>
                  </a:schemeClr>
                </a:solidFill>
                <a:latin typeface="Arial" panose="020B0604020202020204" pitchFamily="34" charset="0"/>
                <a:cs typeface="Arial" panose="020B0604020202020204" pitchFamily="34" charset="0"/>
              </a:rPr>
              <a:t>ESCENCIA DEL CONSTITUCIONALISMO </a:t>
            </a:r>
            <a:endParaRPr lang="es-MX" sz="3000" b="1" dirty="0">
              <a:solidFill>
                <a:schemeClr val="accent1">
                  <a:lumMod val="50000"/>
                </a:schemeClr>
              </a:solidFill>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448235" y="914400"/>
            <a:ext cx="10614212" cy="5265737"/>
          </a:xfrm>
        </p:spPr>
        <p:txBody>
          <a:bodyPr>
            <a:normAutofit/>
          </a:bodyPr>
          <a:lstStyle/>
          <a:p>
            <a:pPr algn="just">
              <a:lnSpc>
                <a:spcPct val="100000"/>
              </a:lnSpc>
            </a:pPr>
            <a:r>
              <a:rPr lang="es-MX" sz="2500" dirty="0" smtClean="0">
                <a:latin typeface="Arial" panose="020B0604020202020204" pitchFamily="34" charset="0"/>
                <a:cs typeface="Arial" panose="020B0604020202020204" pitchFamily="34" charset="0"/>
              </a:rPr>
              <a:t>Se deriva de la necesidad de reconstruir al país dadas las condiciones en que quedó por la revolución mexicana.</a:t>
            </a:r>
          </a:p>
          <a:p>
            <a:pPr marL="0" indent="0" algn="just">
              <a:lnSpc>
                <a:spcPct val="100000"/>
              </a:lnSpc>
              <a:buNone/>
            </a:pPr>
            <a:endParaRPr lang="es-MX" sz="2500" dirty="0" smtClean="0">
              <a:latin typeface="Arial" panose="020B0604020202020204" pitchFamily="34" charset="0"/>
              <a:cs typeface="Arial" panose="020B0604020202020204" pitchFamily="34" charset="0"/>
            </a:endParaRPr>
          </a:p>
          <a:p>
            <a:pPr algn="just">
              <a:lnSpc>
                <a:spcPct val="100000"/>
              </a:lnSpc>
            </a:pPr>
            <a:r>
              <a:rPr lang="es-MX" sz="2500" dirty="0" smtClean="0">
                <a:latin typeface="Arial" panose="020B0604020202020204" pitchFamily="34" charset="0"/>
                <a:cs typeface="Arial" panose="020B0604020202020204" pitchFamily="34" charset="0"/>
              </a:rPr>
              <a:t>Era fundamental establecer una carta magna que rigiera el porvenir del país, fijando límites que pudieran ser aplicados a los grupos revolucionarios, con </a:t>
            </a:r>
            <a:r>
              <a:rPr lang="es-MX" sz="2500" dirty="0">
                <a:latin typeface="Arial" panose="020B0604020202020204" pitchFamily="34" charset="0"/>
                <a:cs typeface="Arial" panose="020B0604020202020204" pitchFamily="34" charset="0"/>
              </a:rPr>
              <a:t>esto se trataba de dar por terminada la lucha armada y regresar al orden legal</a:t>
            </a:r>
            <a:r>
              <a:rPr lang="es-MX" sz="2500" dirty="0" smtClean="0">
                <a:latin typeface="Arial" panose="020B0604020202020204" pitchFamily="34" charset="0"/>
                <a:cs typeface="Arial" panose="020B0604020202020204" pitchFamily="34" charset="0"/>
              </a:rPr>
              <a:t>.</a:t>
            </a:r>
          </a:p>
          <a:p>
            <a:pPr marL="0" indent="0" algn="just">
              <a:lnSpc>
                <a:spcPct val="100000"/>
              </a:lnSpc>
              <a:buNone/>
            </a:pPr>
            <a:endParaRPr lang="es-MX" sz="2500" dirty="0" smtClean="0">
              <a:latin typeface="Arial" panose="020B0604020202020204" pitchFamily="34" charset="0"/>
              <a:cs typeface="Arial" panose="020B0604020202020204" pitchFamily="34" charset="0"/>
            </a:endParaRPr>
          </a:p>
          <a:p>
            <a:pPr algn="just">
              <a:lnSpc>
                <a:spcPct val="100000"/>
              </a:lnSpc>
            </a:pPr>
            <a:r>
              <a:rPr lang="es-MX" sz="2500" dirty="0">
                <a:latin typeface="Arial" panose="020B0604020202020204" pitchFamily="34" charset="0"/>
                <a:cs typeface="Arial" panose="020B0604020202020204" pitchFamily="34" charset="0"/>
              </a:rPr>
              <a:t>La nueva constitución se promulgó el 5 de febrero de 1917 en el Teatro de la República de la ciudad de Querétaro</a:t>
            </a:r>
            <a:endParaRPr lang="es-MX" sz="2500" dirty="0" smtClean="0">
              <a:latin typeface="Arial" panose="020B0604020202020204" pitchFamily="34" charset="0"/>
              <a:cs typeface="Arial" panose="020B0604020202020204" pitchFamily="34" charset="0"/>
            </a:endParaRPr>
          </a:p>
          <a:p>
            <a:pPr>
              <a:lnSpc>
                <a:spcPct val="150000"/>
              </a:lnSpc>
            </a:pPr>
            <a:endParaRPr lang="es-MX" sz="25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7067516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Resultado de imagen para venustiano carranz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26087" y="0"/>
            <a:ext cx="3970112" cy="466466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Resultado de imagen para fin de la revolucion mexican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5366657" cy="302066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Resultado de imagen para congreso constituyente teatro de la republica queretaro 1917"/>
          <p:cNvPicPr>
            <a:picLocks noChangeAspect="1" noChangeArrowheads="1"/>
          </p:cNvPicPr>
          <p:nvPr/>
        </p:nvPicPr>
        <p:blipFill rotWithShape="1">
          <a:blip r:embed="rId4">
            <a:extLst>
              <a:ext uri="{28A0092B-C50C-407E-A947-70E740481C1C}">
                <a14:useLocalDpi xmlns:a14="http://schemas.microsoft.com/office/drawing/2010/main" val="0"/>
              </a:ext>
            </a:extLst>
          </a:blip>
          <a:srcRect l="4419" r="2340" b="10246"/>
          <a:stretch/>
        </p:blipFill>
        <p:spPr bwMode="auto">
          <a:xfrm>
            <a:off x="0" y="3429000"/>
            <a:ext cx="6070082" cy="3459304"/>
          </a:xfrm>
          <a:prstGeom prst="rect">
            <a:avLst/>
          </a:prstGeom>
          <a:noFill/>
          <a:extLst>
            <a:ext uri="{909E8E84-426E-40DD-AFC4-6F175D3DCCD1}">
              <a14:hiddenFill xmlns:a14="http://schemas.microsoft.com/office/drawing/2010/main">
                <a:solidFill>
                  <a:srgbClr val="FFFFFF"/>
                </a:solidFill>
              </a14:hiddenFill>
            </a:ext>
          </a:extLst>
        </p:spPr>
      </p:pic>
      <p:sp>
        <p:nvSpPr>
          <p:cNvPr id="8" name="CuadroTexto 7"/>
          <p:cNvSpPr txBox="1"/>
          <p:nvPr/>
        </p:nvSpPr>
        <p:spPr>
          <a:xfrm>
            <a:off x="6199923" y="5158652"/>
            <a:ext cx="4638907" cy="1631216"/>
          </a:xfrm>
          <a:prstGeom prst="rect">
            <a:avLst/>
          </a:prstGeom>
          <a:noFill/>
        </p:spPr>
        <p:txBody>
          <a:bodyPr wrap="square" rtlCol="0">
            <a:spAutoFit/>
          </a:bodyPr>
          <a:lstStyle/>
          <a:p>
            <a:pPr algn="ctr"/>
            <a:r>
              <a:rPr lang="es-MX" sz="2500" dirty="0" smtClean="0">
                <a:latin typeface="Arial" panose="020B0604020202020204" pitchFamily="34" charset="0"/>
                <a:cs typeface="Arial" panose="020B0604020202020204" pitchFamily="34" charset="0"/>
              </a:rPr>
              <a:t>Promulgación de la Constitución el 5 de febrero de 1917 por el Congreso Constituyente, Querétaro </a:t>
            </a:r>
          </a:p>
        </p:txBody>
      </p:sp>
    </p:spTree>
    <p:extLst>
      <p:ext uri="{BB962C8B-B14F-4D97-AF65-F5344CB8AC3E}">
        <p14:creationId xmlns:p14="http://schemas.microsoft.com/office/powerpoint/2010/main" val="2321147104"/>
      </p:ext>
    </p:extLst>
  </p:cSld>
  <p:clrMapOvr>
    <a:masterClrMapping/>
  </p:clrMapOvr>
  <p:timing>
    <p:tnLst>
      <p:par>
        <p:cTn id="1" dur="indefinite" restart="never" nodeType="tmRoot"/>
      </p:par>
    </p:tnLst>
  </p:timing>
</p:sld>
</file>

<file path=ppt/theme/theme1.xml><?xml version="1.0" encoding="utf-8"?>
<a:theme xmlns:a="http://schemas.openxmlformats.org/drawingml/2006/main" name="View">
  <a:themeElements>
    <a:clrScheme name="Papel">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View">
      <a:maj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iew">
      <a:fillStyleLst>
        <a:solidFill>
          <a:schemeClr val="phClr"/>
        </a:solidFill>
        <a:solidFill>
          <a:schemeClr val="phClr">
            <a:tint val="60000"/>
            <a:satMod val="120000"/>
          </a:schemeClr>
        </a:solidFill>
        <a:solidFill>
          <a:schemeClr val="phClr">
            <a:shade val="75000"/>
            <a:satMod val="160000"/>
          </a:schemeClr>
        </a:solidFill>
      </a:fillStyleLst>
      <a:lnStyleLst>
        <a:ln w="9525" cap="flat" cmpd="sng" algn="ctr">
          <a:solidFill>
            <a:schemeClr val="phClr"/>
          </a:solidFill>
          <a:prstDash val="solid"/>
        </a:ln>
        <a:ln w="13970" cap="flat" cmpd="sng" algn="ctr">
          <a:solidFill>
            <a:schemeClr val="phClr"/>
          </a:solidFill>
          <a:prstDash val="solid"/>
        </a:ln>
        <a:ln w="17145" cap="flat" cmpd="sng" algn="ctr">
          <a:solidFill>
            <a:schemeClr val="phClr">
              <a:shade val="95000"/>
              <a:alpha val="95000"/>
              <a:satMod val="150000"/>
            </a:schemeClr>
          </a:solidFill>
          <a:prstDash val="solid"/>
        </a:ln>
      </a:lnStyleLst>
      <a:effectStyleLst>
        <a:effectStyle>
          <a:effectLst/>
        </a:effectStyle>
        <a:effectStyle>
          <a:effectLst>
            <a:outerShdw blurRad="50800" dist="15240" dir="5400000" algn="tl" rotWithShape="0">
              <a:srgbClr val="000000">
                <a:alpha val="75000"/>
              </a:srgbClr>
            </a:outerShdw>
          </a:effectLst>
          <a:scene3d>
            <a:camera prst="orthographicFront">
              <a:rot lat="0" lon="0" rev="0"/>
            </a:camera>
            <a:lightRig rig="brightRoom" dir="tl"/>
          </a:scene3d>
          <a:sp3d contourW="9525" prstMaterial="flat">
            <a:bevelT w="0" h="0" prst="coolSlant"/>
            <a:contourClr>
              <a:schemeClr val="phClr">
                <a:shade val="35000"/>
                <a:satMod val="130000"/>
              </a:schemeClr>
            </a:contourClr>
          </a:sp3d>
        </a:effectStyle>
        <a:effectStyle>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phClr">
                <a:shade val="25000"/>
                <a:satMod val="140000"/>
              </a:schemeClr>
            </a:contourClr>
          </a:sp3d>
        </a:effectStyle>
      </a:effectStyleLst>
      <a:bgFillStyleLst>
        <a:solidFill>
          <a:schemeClr val="phClr"/>
        </a:solidFill>
        <a:solidFill>
          <a:schemeClr val="phClr">
            <a:tint val="95000"/>
            <a:satMod val="170000"/>
          </a:schemeClr>
        </a:solidFill>
        <a:gradFill rotWithShape="1">
          <a:gsLst>
            <a:gs pos="0">
              <a:schemeClr val="phClr">
                <a:tint val="94000"/>
                <a:shade val="98000"/>
                <a:satMod val="130000"/>
                <a:lumMod val="102000"/>
              </a:schemeClr>
            </a:gs>
            <a:gs pos="100000">
              <a:schemeClr val="phClr">
                <a:tint val="98000"/>
                <a:shade val="78000"/>
                <a:satMod val="140000"/>
              </a:schemeClr>
            </a:gs>
          </a:gsLst>
          <a:path path="circle">
            <a:fillToRect l="100000" t="100000" r="100000" b="100000"/>
          </a:path>
        </a:gradFill>
      </a:bgFillStyleLst>
    </a:fmtScheme>
  </a:themeElements>
  <a:objectDefaults/>
  <a:extraClrSchemeLst/>
  <a:extLst>
    <a:ext uri="{05A4C25C-085E-4340-85A3-A5531E510DB2}">
      <thm15:themeFamily xmlns="" xmlns:thm15="http://schemas.microsoft.com/office/thememl/2012/main" name="View" id="{BA0EB5A6-F2D4-4F82-977B-64ADEE4A2A69}" vid="{3969A8A2-35DB-4E3B-8885-16FD20568674}"/>
    </a:ext>
  </a:extLst>
</a:theme>
</file>

<file path=docProps/app.xml><?xml version="1.0" encoding="utf-8"?>
<Properties xmlns="http://schemas.openxmlformats.org/officeDocument/2006/extended-properties" xmlns:vt="http://schemas.openxmlformats.org/officeDocument/2006/docPropsVTypes">
  <Template>TM03457515[[fn=Vista]]</Template>
  <TotalTime>995</TotalTime>
  <Words>4334</Words>
  <Application>Microsoft Office PowerPoint</Application>
  <PresentationFormat>Personalizado</PresentationFormat>
  <Paragraphs>303</Paragraphs>
  <Slides>54</Slides>
  <Notes>0</Notes>
  <HiddenSlides>0</HiddenSlides>
  <MMClips>0</MMClips>
  <ScaleCrop>false</ScaleCrop>
  <HeadingPairs>
    <vt:vector size="4" baseType="variant">
      <vt:variant>
        <vt:lpstr>Tema</vt:lpstr>
      </vt:variant>
      <vt:variant>
        <vt:i4>1</vt:i4>
      </vt:variant>
      <vt:variant>
        <vt:lpstr>Títulos de diapositiva</vt:lpstr>
      </vt:variant>
      <vt:variant>
        <vt:i4>54</vt:i4>
      </vt:variant>
    </vt:vector>
  </HeadingPairs>
  <TitlesOfParts>
    <vt:vector size="55" baseType="lpstr">
      <vt:lpstr>View</vt:lpstr>
      <vt:lpstr>Presentación de PowerPoint</vt:lpstr>
      <vt:lpstr>Presentación de PowerPoint</vt:lpstr>
      <vt:lpstr>Presentación de PowerPoint</vt:lpstr>
      <vt:lpstr>Presentación de PowerPoint</vt:lpstr>
      <vt:lpstr>Presentación de PowerPoint</vt:lpstr>
      <vt:lpstr>Presentación de PowerPoint</vt:lpstr>
      <vt:lpstr>CONTEXTO DE LA REVOLUCIÓN MEXICANA </vt:lpstr>
      <vt:lpstr>ESCENCIA DEL CONSTITUCIONALISMO </vt:lpstr>
      <vt:lpstr>Presentación de PowerPoint</vt:lpstr>
      <vt:lpstr>ÁLVARO OBREGÓN</vt:lpstr>
      <vt:lpstr>ÁLVARO OBREGÓN</vt:lpstr>
      <vt:lpstr>Política externa </vt:lpstr>
      <vt:lpstr>Presentación de PowerPoint</vt:lpstr>
      <vt:lpstr>Convenio de la Huerta – Lamont </vt:lpstr>
      <vt:lpstr>Política Económica </vt:lpstr>
      <vt:lpstr>Presentación de PowerPoint</vt:lpstr>
      <vt:lpstr>Presentación de PowerPoint</vt:lpstr>
      <vt:lpstr>Presentación de PowerPoint</vt:lpstr>
      <vt:lpstr>INSTITUCIONES ADMINISTRATIVAS DE CALLES </vt:lpstr>
      <vt:lpstr>Presentación de PowerPoint</vt:lpstr>
      <vt:lpstr>Presentación de PowerPoint</vt:lpstr>
      <vt:lpstr>Presentación de PowerPoint</vt:lpstr>
      <vt:lpstr>Presentación de PowerPoint</vt:lpstr>
      <vt:lpstr>Presentación de PowerPoint</vt:lpstr>
      <vt:lpstr>MOVIMIENTO CRISTERO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FORMACIÓN DEL PARTIDO NACIONAL REVOLUCIONARIO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MAXIMATO 1928 – 1934 </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Modelo de sustitución de importaciones</dc:title>
  <dc:creator>COORD. PLANEACION</dc:creator>
  <cp:lastModifiedBy>Toshiba-User</cp:lastModifiedBy>
  <cp:revision>74</cp:revision>
  <dcterms:created xsi:type="dcterms:W3CDTF">2016-09-22T22:49:55Z</dcterms:created>
  <dcterms:modified xsi:type="dcterms:W3CDTF">2016-10-13T04:44:27Z</dcterms:modified>
</cp:coreProperties>
</file>