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36"/>
  </p:notesMasterIdLst>
  <p:sldIdLst>
    <p:sldId id="296" r:id="rId2"/>
    <p:sldId id="297" r:id="rId3"/>
    <p:sldId id="258" r:id="rId4"/>
    <p:sldId id="259" r:id="rId5"/>
    <p:sldId id="26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8" r:id="rId34"/>
    <p:sldId id="299" r:id="rId35"/>
  </p:sldIdLst>
  <p:sldSz cx="12192000" cy="6858000"/>
  <p:notesSz cx="12192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56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041EA-5FE2-4F18-95C8-9E568EDF480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9D178-9851-44F2-BBFE-3E654A201E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2576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E8607-4C2D-43AB-AB9D-51DAD43BFDC6}" type="slidenum">
              <a:rPr lang="es-MX" smtClean="0"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5420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C6C80D-581C-48EA-94BD-2482A341B18B}" type="slidenum">
              <a:rPr lang="es-MX" smtClean="0"/>
              <a:pPr>
                <a:defRPr/>
              </a:pPr>
              <a:t>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507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9D178-9851-44F2-BBFE-3E654A201EC6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2765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9D178-9851-44F2-BBFE-3E654A201EC6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0953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ADD4-8EAB-4870-8FE1-C8CDEA77793B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92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499D-0321-4894-B77D-72AAF2861ED6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63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35EF-1EC7-471A-907B-AD2FAD2E7987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88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9D6E-CD44-4FB5-BD2B-D7C37A993733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26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F59B-1B8F-4AAD-AD84-9EA39D8ABA5E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6107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BCED-7B6A-47A3-8573-70144250B30D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92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10C34-78E4-4111-9871-0886D6BBA3A7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367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FD8F-7BD9-45C9-A5A2-31E9429C2E87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16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24509-5172-49AB-8847-8FE3308A757F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34B3-AE77-4675-8D99-7065AC4778F6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25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AF677-EA1F-43FD-9BC4-CC20F08B1198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67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BFBA7-2650-4DBF-AC0B-B5214299A54A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2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547A-8AEC-4C90-B4D9-4FD764C7F8F1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73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DB03-1D8F-4335-982D-4EA1FC9E0E65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807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8385C-6D89-462D-807E-DEDE8EF02BB0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3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66553-0FE7-4576-ADE7-846B8890DB41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0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958D6-561C-4F98-8AD6-45B0B90613C5}" type="datetime1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26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82C7B1-F63B-43E2-B7BE-BC863E45E256}" type="slidenum">
              <a:rPr lang="es-MX" smtClean="0"/>
              <a:pPr>
                <a:defRPr/>
              </a:pPr>
              <a:t>1</a:t>
            </a:fld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1524000" y="148471"/>
            <a:ext cx="806489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	</a:t>
            </a:r>
          </a:p>
          <a:p>
            <a:pPr algn="ctr"/>
            <a:r>
              <a:rPr lang="es-MX" b="1" dirty="0"/>
              <a:t>UNIVERSIDAD AUTÓNOMA DEL ESTADO DE MÉXICO</a:t>
            </a:r>
          </a:p>
          <a:p>
            <a:pPr algn="ctr"/>
            <a:r>
              <a:rPr lang="es-MX" b="1" dirty="0"/>
              <a:t>FACULTAD DE CIENCIAS DE LA CONDUCTA	 </a:t>
            </a:r>
          </a:p>
          <a:p>
            <a:pPr algn="ctr"/>
            <a:endParaRPr lang="es-MX" b="1" dirty="0"/>
          </a:p>
          <a:p>
            <a:pPr algn="ctr"/>
            <a:endParaRPr lang="es-MX" dirty="0"/>
          </a:p>
          <a:p>
            <a:pPr algn="ctr"/>
            <a:r>
              <a:rPr lang="es-MX" sz="2000" b="1" dirty="0"/>
              <a:t>Licenciatura en Psicología</a:t>
            </a:r>
          </a:p>
          <a:p>
            <a:pPr algn="ctr"/>
            <a:endParaRPr lang="es-MX" sz="2000" b="1" dirty="0"/>
          </a:p>
          <a:p>
            <a:pPr algn="ctr"/>
            <a:endParaRPr lang="es-MX" sz="2000" b="1" dirty="0"/>
          </a:p>
          <a:p>
            <a:pPr algn="ctr"/>
            <a:r>
              <a:rPr lang="es-MX" sz="2000" b="1" dirty="0"/>
              <a:t>Material Didáctico</a:t>
            </a:r>
          </a:p>
          <a:p>
            <a:pPr algn="ctr"/>
            <a:r>
              <a:rPr lang="es-MX" sz="2000" b="1" dirty="0"/>
              <a:t>Acetatos</a:t>
            </a:r>
          </a:p>
          <a:p>
            <a:pPr algn="ctr"/>
            <a:endParaRPr lang="es-MX" sz="2000" b="1" dirty="0"/>
          </a:p>
          <a:p>
            <a:pPr algn="ctr"/>
            <a:r>
              <a:rPr lang="es-MX" sz="2000" b="1" dirty="0"/>
              <a:t>Unidad de Aprendizaje  </a:t>
            </a:r>
          </a:p>
          <a:p>
            <a:pPr algn="ctr"/>
            <a:endParaRPr lang="es-MX" sz="2000" b="1" dirty="0"/>
          </a:p>
          <a:p>
            <a:pPr algn="ctr"/>
            <a:r>
              <a:rPr lang="es-MX" sz="2000" b="1" dirty="0" smtClean="0"/>
              <a:t>Seminario de Fundamentos de Tanatología</a:t>
            </a:r>
          </a:p>
          <a:p>
            <a:pPr algn="ctr"/>
            <a:r>
              <a:rPr lang="es-MX" sz="2000" b="1" dirty="0" smtClean="0"/>
              <a:t>L00794</a:t>
            </a:r>
          </a:p>
          <a:p>
            <a:pPr algn="ctr"/>
            <a:endParaRPr lang="es-MX" sz="2000" b="1" dirty="0"/>
          </a:p>
          <a:p>
            <a:pPr algn="ctr"/>
            <a:r>
              <a:rPr lang="es-MX" sz="2000" b="1" dirty="0"/>
              <a:t>Unidad </a:t>
            </a:r>
            <a:r>
              <a:rPr lang="es-MX" sz="2000" b="1" dirty="0" smtClean="0"/>
              <a:t>I  </a:t>
            </a:r>
            <a:endParaRPr lang="es-MX" sz="2000" b="1" dirty="0" smtClean="0"/>
          </a:p>
          <a:p>
            <a:pPr algn="ctr"/>
            <a:r>
              <a:rPr lang="es-MX" sz="2000" b="1" dirty="0" smtClean="0"/>
              <a:t>Perspectiva </a:t>
            </a:r>
            <a:r>
              <a:rPr lang="es-MX" sz="2000" b="1" dirty="0" err="1" smtClean="0"/>
              <a:t>Tanatológica</a:t>
            </a:r>
            <a:endParaRPr lang="es-MX" sz="2000" b="1" dirty="0" smtClean="0"/>
          </a:p>
          <a:p>
            <a:pPr algn="ctr"/>
            <a:endParaRPr lang="es-MX" sz="2000" b="1" dirty="0"/>
          </a:p>
          <a:p>
            <a:pPr algn="ctr"/>
            <a:endParaRPr lang="es-MX" sz="2000" b="1" dirty="0"/>
          </a:p>
          <a:p>
            <a:pPr algn="r"/>
            <a:r>
              <a:rPr lang="es-MX" sz="2000" b="1" dirty="0"/>
              <a:t>Dra. Aida Mercado Maya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68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81000"/>
            <a:ext cx="7143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194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629400" y="3809949"/>
            <a:ext cx="2181225" cy="2624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89745" y="1295400"/>
            <a:ext cx="8475451" cy="32241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3186" marR="361896" algn="ctr">
              <a:lnSpc>
                <a:spcPts val="1964"/>
              </a:lnSpc>
              <a:spcBef>
                <a:spcPts val="98"/>
              </a:spcBef>
            </a:pP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“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S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i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u</a:t>
            </a:r>
            <a:r>
              <a:rPr sz="2800" spc="-3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ante</a:t>
            </a:r>
            <a:r>
              <a:rPr sz="2800" spc="1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su pr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c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so el pa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c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en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t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forma</a:t>
            </a:r>
            <a:r>
              <a:rPr sz="2800" spc="-1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onsa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b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ac</a:t>
            </a:r>
            <a:r>
              <a:rPr sz="2800" spc="-9" dirty="0" err="1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-4" dirty="0" err="1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ta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su</a:t>
            </a:r>
            <a:r>
              <a:rPr lang="es-MX" sz="2800" spc="0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s</a:t>
            </a:r>
            <a:r>
              <a:rPr sz="2800" spc="4" dirty="0" err="1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tu</a:t>
            </a:r>
            <a:r>
              <a:rPr sz="2800" spc="-4" dirty="0" err="1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c</a:t>
            </a:r>
            <a:r>
              <a:rPr sz="2800" spc="4" dirty="0" err="1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err="1" smtClean="0">
                <a:solidFill>
                  <a:srgbClr val="333333"/>
                </a:solidFill>
                <a:latin typeface="Verdana"/>
                <a:cs typeface="Verdana"/>
              </a:rPr>
              <a:t>ón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y ref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x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ona</a:t>
            </a:r>
            <a:r>
              <a:rPr sz="2800" spc="-2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so</a:t>
            </a:r>
            <a:r>
              <a:rPr sz="2800" spc="-14" dirty="0" smtClean="0">
                <a:solidFill>
                  <a:srgbClr val="333333"/>
                </a:solidFill>
                <a:latin typeface="Verdana"/>
                <a:cs typeface="Verdana"/>
              </a:rPr>
              <a:t>b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re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25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nt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ro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x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st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nc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y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v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en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g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en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-3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,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en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c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ont</a:t>
            </a:r>
            <a:r>
              <a:rPr sz="2800" spc="-3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an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 sen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t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1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al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as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ad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1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y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arán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ose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-3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el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f</a:t>
            </a:r>
            <a:r>
              <a:rPr sz="2800" spc="14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nal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ex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st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nc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a, 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</a:t>
            </a:r>
            <a:r>
              <a:rPr sz="2800" spc="-219" dirty="0" smtClean="0">
                <a:solidFill>
                  <a:srgbClr val="333333"/>
                </a:solidFill>
                <a:latin typeface="Verdana"/>
                <a:cs typeface="Verdana"/>
              </a:rPr>
              <a:t>T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anato</a:t>
            </a:r>
            <a:r>
              <a:rPr sz="2800" spc="4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g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í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ha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b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rá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g</a:t>
            </a:r>
            <a:r>
              <a:rPr sz="2800" spc="-3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 su</a:t>
            </a:r>
            <a:r>
              <a:rPr sz="2800" spc="1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f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i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na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li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,</a:t>
            </a:r>
            <a:r>
              <a:rPr sz="2800" spc="-14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cu</a:t>
            </a:r>
            <a:r>
              <a:rPr sz="2800" spc="-3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ar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el</a:t>
            </a:r>
            <a:r>
              <a:rPr sz="2800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or 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 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muerte y </a:t>
            </a:r>
            <a:r>
              <a:rPr sz="2800" spc="9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 d</a:t>
            </a:r>
            <a:r>
              <a:rPr sz="2800" spc="-9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s</a:t>
            </a:r>
            <a:r>
              <a:rPr sz="2800" spc="-4" dirty="0" smtClean="0">
                <a:solidFill>
                  <a:srgbClr val="333333"/>
                </a:solidFill>
                <a:latin typeface="Verdana"/>
                <a:cs typeface="Verdana"/>
              </a:rPr>
              <a:t>p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800" spc="-39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800" spc="0" dirty="0" smtClean="0">
                <a:solidFill>
                  <a:srgbClr val="333333"/>
                </a:solidFill>
                <a:latin typeface="Verdana"/>
                <a:cs typeface="Verdana"/>
              </a:rPr>
              <a:t>anza”</a:t>
            </a:r>
            <a:endParaRPr sz="2800" dirty="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724400" y="4013200"/>
            <a:ext cx="443693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r">
              <a:lnSpc>
                <a:spcPts val="1970"/>
              </a:lnSpc>
              <a:spcBef>
                <a:spcPts val="98"/>
              </a:spcBef>
            </a:pPr>
            <a:r>
              <a:rPr sz="2400" b="1" i="1" spc="0" dirty="0" smtClean="0">
                <a:solidFill>
                  <a:srgbClr val="333333"/>
                </a:solidFill>
                <a:latin typeface="Verdana"/>
                <a:cs typeface="Verdana"/>
              </a:rPr>
              <a:t>D</a:t>
            </a:r>
            <a:r>
              <a:rPr sz="2400" b="1" i="1" spc="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400" b="1" i="1" spc="0" dirty="0" smtClean="0">
                <a:solidFill>
                  <a:srgbClr val="333333"/>
                </a:solidFill>
                <a:latin typeface="Verdana"/>
                <a:cs typeface="Verdana"/>
              </a:rPr>
              <a:t>. </a:t>
            </a:r>
            <a:r>
              <a:rPr sz="2400" b="1" i="1" spc="-9" dirty="0" smtClean="0">
                <a:solidFill>
                  <a:srgbClr val="333333"/>
                </a:solidFill>
                <a:latin typeface="Verdana"/>
                <a:cs typeface="Verdana"/>
              </a:rPr>
              <a:t>A</a:t>
            </a:r>
            <a:r>
              <a:rPr sz="2400" b="1" i="1" spc="0" dirty="0" smtClean="0">
                <a:solidFill>
                  <a:srgbClr val="333333"/>
                </a:solidFill>
                <a:latin typeface="Verdana"/>
                <a:cs typeface="Verdana"/>
              </a:rPr>
              <a:t>l</a:t>
            </a:r>
            <a:r>
              <a:rPr sz="2400" b="1" i="1" spc="-9" dirty="0" smtClean="0">
                <a:solidFill>
                  <a:srgbClr val="333333"/>
                </a:solidFill>
                <a:latin typeface="Verdana"/>
                <a:cs typeface="Verdana"/>
              </a:rPr>
              <a:t>f</a:t>
            </a:r>
            <a:r>
              <a:rPr sz="2400" b="1" i="1" spc="0" dirty="0" smtClean="0">
                <a:solidFill>
                  <a:srgbClr val="333333"/>
                </a:solidFill>
                <a:latin typeface="Verdana"/>
                <a:cs typeface="Verdana"/>
              </a:rPr>
              <a:t>onso</a:t>
            </a:r>
            <a:r>
              <a:rPr sz="2400" b="1" i="1" spc="19" dirty="0" smtClean="0">
                <a:solidFill>
                  <a:srgbClr val="333333"/>
                </a:solidFill>
                <a:latin typeface="Verdana"/>
                <a:cs typeface="Verdana"/>
              </a:rPr>
              <a:t> </a:t>
            </a:r>
            <a:r>
              <a:rPr sz="2400" b="1" i="1" spc="-4" dirty="0" smtClean="0">
                <a:solidFill>
                  <a:srgbClr val="333333"/>
                </a:solidFill>
                <a:latin typeface="Verdana"/>
                <a:cs typeface="Verdana"/>
              </a:rPr>
              <a:t>R</a:t>
            </a:r>
            <a:r>
              <a:rPr sz="2400" b="1" i="1" spc="0" dirty="0" smtClean="0">
                <a:solidFill>
                  <a:srgbClr val="333333"/>
                </a:solidFill>
                <a:latin typeface="Verdana"/>
                <a:cs typeface="Verdana"/>
              </a:rPr>
              <a:t>e</a:t>
            </a:r>
            <a:r>
              <a:rPr sz="2400" b="1" i="1" spc="4" dirty="0" smtClean="0">
                <a:solidFill>
                  <a:srgbClr val="333333"/>
                </a:solidFill>
                <a:latin typeface="Verdana"/>
                <a:cs typeface="Verdana"/>
              </a:rPr>
              <a:t>y</a:t>
            </a:r>
            <a:r>
              <a:rPr sz="2400" b="1" i="1" spc="0" dirty="0" smtClean="0">
                <a:solidFill>
                  <a:srgbClr val="333333"/>
                </a:solidFill>
                <a:latin typeface="Verdana"/>
                <a:cs typeface="Verdana"/>
              </a:rPr>
              <a:t>es Zubiría</a:t>
            </a:r>
            <a:endParaRPr sz="2400" dirty="0">
              <a:latin typeface="Verdana"/>
              <a:cs typeface="Verdana"/>
            </a:endParaRPr>
          </a:p>
        </p:txBody>
      </p:sp>
      <p:sp>
        <p:nvSpPr>
          <p:cNvPr id="15" name="Marcador de número de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431165" y="724531"/>
            <a:ext cx="5596664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F</a:t>
            </a:r>
            <a:r>
              <a:rPr lang="es-MX"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inalidad</a:t>
            </a:r>
            <a:r>
              <a:rPr lang="es-MX"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 de la Tanatología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59740" y="1411221"/>
            <a:ext cx="300843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Propo</a:t>
            </a:r>
            <a:r>
              <a:rPr sz="4000" spc="1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cionar</a:t>
            </a:r>
            <a:endParaRPr sz="4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16579" y="1411221"/>
            <a:ext cx="383689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4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145407" y="1411221"/>
            <a:ext cx="49657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4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85487" y="1411221"/>
            <a:ext cx="1936614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pers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na</a:t>
            </a:r>
            <a:endParaRPr sz="4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869049" y="1411221"/>
            <a:ext cx="94734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que</a:t>
            </a:r>
            <a:endParaRPr sz="4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963661" y="1411221"/>
            <a:ext cx="277614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mue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e,</a:t>
            </a:r>
            <a:r>
              <a:rPr sz="4000" spc="75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una</a:t>
            </a:r>
            <a:endParaRPr sz="4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59740" y="2020955"/>
            <a:ext cx="1683356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muer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endParaRPr sz="4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26894" y="2020955"/>
            <a:ext cx="1484808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digna,</a:t>
            </a:r>
            <a:endParaRPr sz="4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82507" y="2061905"/>
            <a:ext cx="1216075" cy="11427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6123">
              <a:lnSpc>
                <a:spcPts val="4190"/>
              </a:lnSpc>
              <a:spcBef>
                <a:spcPts val="209"/>
              </a:spcBef>
            </a:pPr>
            <a:r>
              <a:rPr sz="4000" spc="-4" dirty="0" smtClean="0">
                <a:solidFill>
                  <a:srgbClr val="404040"/>
                </a:solidFill>
                <a:latin typeface="Arial"/>
                <a:cs typeface="Arial"/>
              </a:rPr>
              <a:t>una</a:t>
            </a:r>
            <a:endParaRPr sz="4000" dirty="0">
              <a:latin typeface="Arial"/>
              <a:cs typeface="Arial"/>
            </a:endParaRPr>
          </a:p>
          <a:p>
            <a:pPr marL="111760">
              <a:lnSpc>
                <a:spcPct val="95825"/>
              </a:lnSpc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para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128387" y="2020955"/>
            <a:ext cx="1683356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muer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endParaRPr sz="4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995541" y="2020955"/>
            <a:ext cx="2503210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apropiad</a:t>
            </a:r>
            <a:r>
              <a:rPr sz="4000" spc="1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;</a:t>
            </a:r>
            <a:endParaRPr sz="4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682734" y="2020955"/>
            <a:ext cx="1061305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esto</a:t>
            </a:r>
            <a:endParaRPr sz="4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9740" y="2630802"/>
            <a:ext cx="778518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es,</a:t>
            </a:r>
            <a:endParaRPr sz="4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04290" y="2630802"/>
            <a:ext cx="272525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apoyándolo</a:t>
            </a:r>
            <a:endParaRPr sz="4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77739" y="2630802"/>
            <a:ext cx="2105609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am</a:t>
            </a:r>
            <a:r>
              <a:rPr sz="4000" spc="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norar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451217" y="2630802"/>
            <a:ext cx="495900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4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12430" y="2630802"/>
            <a:ext cx="2727287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sufrimi</a:t>
            </a:r>
            <a:r>
              <a:rPr sz="4000" spc="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nt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4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9740" y="3240409"/>
            <a:ext cx="1399498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lograr</a:t>
            </a:r>
            <a:endParaRPr sz="4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73326" y="3240409"/>
            <a:ext cx="94738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-4" dirty="0" smtClean="0">
                <a:solidFill>
                  <a:srgbClr val="404040"/>
                </a:solidFill>
                <a:latin typeface="Arial"/>
                <a:cs typeface="Arial"/>
              </a:rPr>
              <a:t>una</a:t>
            </a:r>
            <a:endParaRPr sz="4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34030" y="3240409"/>
            <a:ext cx="1513244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buena</a:t>
            </a:r>
            <a:endParaRPr sz="4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476115" y="3240409"/>
            <a:ext cx="2064785" cy="11427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7104">
              <a:lnSpc>
                <a:spcPts val="4190"/>
              </a:lnSpc>
              <a:spcBef>
                <a:spcPts val="209"/>
              </a:spcBef>
            </a:pP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elación</a:t>
            </a:r>
            <a:endParaRPr sz="4000">
              <a:latin typeface="Arial"/>
              <a:cs typeface="Arial"/>
            </a:endParaRPr>
          </a:p>
          <a:p>
            <a:pPr marL="12700" marR="76169">
              <a:lnSpc>
                <a:spcPct val="95825"/>
              </a:lnSpc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resolver</a:t>
            </a:r>
            <a:endParaRPr sz="4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54165" y="3240409"/>
            <a:ext cx="92013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con</a:t>
            </a:r>
            <a:endParaRPr sz="4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87436" y="3240409"/>
            <a:ext cx="750533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las</a:t>
            </a:r>
            <a:endParaRPr sz="4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550402" y="3240409"/>
            <a:ext cx="219013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personas</a:t>
            </a:r>
            <a:endParaRPr sz="4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9740" y="3850256"/>
            <a:ext cx="3122116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signifi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ativa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4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77481" y="3850256"/>
            <a:ext cx="2216750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conflictos</a:t>
            </a:r>
            <a:endParaRPr sz="4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02088" y="3850256"/>
            <a:ext cx="642007" cy="1142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7687" marR="1749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4000" spc="19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endParaRPr sz="4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4459856"/>
            <a:ext cx="2811531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comp</a:t>
            </a:r>
            <a:r>
              <a:rPr sz="4000" spc="1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ender</a:t>
            </a:r>
            <a:endParaRPr sz="4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68751" y="4459856"/>
            <a:ext cx="891181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sus</a:t>
            </a:r>
            <a:endParaRPr sz="4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55363" y="4459856"/>
            <a:ext cx="2754184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limitac</a:t>
            </a:r>
            <a:r>
              <a:rPr sz="4000" spc="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ones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04557" y="4459856"/>
            <a:ext cx="1542293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ís</a:t>
            </a:r>
            <a:r>
              <a:rPr sz="40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cas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42298" y="4459856"/>
            <a:ext cx="665402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endParaRPr sz="40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9740" y="5069590"/>
            <a:ext cx="781523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entorno</a:t>
            </a:r>
            <a:r>
              <a:rPr sz="4000" spc="-11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personal,</a:t>
            </a:r>
            <a:r>
              <a:rPr sz="4000" spc="-1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familiar</a:t>
            </a:r>
            <a:r>
              <a:rPr sz="4000" spc="-11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4000" spc="-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socia</a:t>
            </a:r>
            <a:r>
              <a:rPr sz="40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40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4000">
              <a:latin typeface="Arial"/>
              <a:cs typeface="Arial"/>
            </a:endParaRPr>
          </a:p>
        </p:txBody>
      </p:sp>
      <p:sp>
        <p:nvSpPr>
          <p:cNvPr id="46" name="Marcador de número de diapositiva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800" y="1181100"/>
            <a:ext cx="3781171" cy="4381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39970" y="622664"/>
            <a:ext cx="398246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Apoyo tanatológ</a:t>
            </a:r>
            <a:r>
              <a:rPr sz="36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co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39970" y="1298050"/>
            <a:ext cx="50012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73242" y="1298050"/>
            <a:ext cx="176961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3600" spc="-9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ermo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76386" y="1298050"/>
            <a:ext cx="171978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terminal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39970" y="1846690"/>
            <a:ext cx="3522507" cy="22553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886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prese</a:t>
            </a:r>
            <a:r>
              <a:rPr sz="36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ta:</a:t>
            </a:r>
            <a:endParaRPr sz="3600" dirty="0">
              <a:latin typeface="Arial"/>
              <a:cs typeface="Arial"/>
            </a:endParaRPr>
          </a:p>
          <a:p>
            <a:pPr marL="12700" marR="78860">
              <a:lnSpc>
                <a:spcPct val="95825"/>
              </a:lnSpc>
              <a:spcBef>
                <a:spcPts val="987"/>
              </a:spcBef>
            </a:pPr>
            <a:r>
              <a:rPr sz="2850" spc="169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Do</a:t>
            </a:r>
            <a:r>
              <a:rPr sz="36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or</a:t>
            </a:r>
            <a:r>
              <a:rPr sz="3600" spc="-1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lang="es-MX" sz="3600" spc="0" dirty="0" smtClean="0">
                <a:solidFill>
                  <a:srgbClr val="404040"/>
                </a:solidFill>
                <a:latin typeface="Arial"/>
                <a:cs typeface="Arial"/>
              </a:rPr>
              <a:t> e</a:t>
            </a:r>
            <a:endParaRPr sz="3600" dirty="0">
              <a:latin typeface="Arial"/>
              <a:cs typeface="Arial"/>
            </a:endParaRPr>
          </a:p>
          <a:p>
            <a:pPr marL="355600">
              <a:lnSpc>
                <a:spcPct val="95825"/>
              </a:lnSpc>
              <a:spcBef>
                <a:spcPts val="180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incomodid</a:t>
            </a:r>
            <a:r>
              <a:rPr sz="36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des</a:t>
            </a:r>
            <a:endParaRPr sz="3600" dirty="0">
              <a:latin typeface="Arial"/>
              <a:cs typeface="Arial"/>
            </a:endParaRPr>
          </a:p>
          <a:p>
            <a:pPr marL="355600" marR="78860">
              <a:lnSpc>
                <a:spcPct val="95825"/>
              </a:lnSpc>
              <a:spcBef>
                <a:spcPts val="180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físicas.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39969" y="4296146"/>
            <a:ext cx="3267479" cy="15801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6160">
              <a:lnSpc>
                <a:spcPts val="3779"/>
              </a:lnSpc>
              <a:spcBef>
                <a:spcPts val="189"/>
              </a:spcBef>
            </a:pPr>
            <a:r>
              <a:rPr sz="2850" spc="169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Sufrim</a:t>
            </a:r>
            <a:r>
              <a:rPr sz="36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ento</a:t>
            </a:r>
            <a:endParaRPr sz="3600" dirty="0">
              <a:latin typeface="Arial"/>
              <a:cs typeface="Arial"/>
            </a:endParaRPr>
          </a:p>
          <a:p>
            <a:pPr marL="355600">
              <a:lnSpc>
                <a:spcPct val="99537"/>
              </a:lnSpc>
              <a:spcBef>
                <a:spcPts val="815"/>
              </a:spcBef>
            </a:pPr>
            <a:r>
              <a:rPr lang="es-MX" sz="36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600" spc="0" dirty="0" err="1" smtClean="0">
                <a:solidFill>
                  <a:srgbClr val="404040"/>
                </a:solidFill>
                <a:latin typeface="Arial"/>
                <a:cs typeface="Arial"/>
              </a:rPr>
              <a:t>onfron</a:t>
            </a:r>
            <a:r>
              <a:rPr sz="3600" spc="-9" dirty="0" err="1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600" spc="0" dirty="0" err="1" smtClean="0">
                <a:solidFill>
                  <a:srgbClr val="404040"/>
                </a:solidFill>
                <a:latin typeface="Arial"/>
                <a:cs typeface="Arial"/>
              </a:rPr>
              <a:t>ación</a:t>
            </a:r>
            <a:r>
              <a:rPr lang="es-MX" sz="3600" spc="0" dirty="0" smtClean="0">
                <a:solidFill>
                  <a:srgbClr val="404040"/>
                </a:solidFill>
                <a:latin typeface="Arial"/>
                <a:cs typeface="Arial"/>
              </a:rPr>
              <a:t> con la 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 muerte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562600" y="1676400"/>
            <a:ext cx="4005707" cy="2895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5940" y="717159"/>
            <a:ext cx="160676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2850" spc="164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Papel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60422" y="717159"/>
            <a:ext cx="128902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activo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68039" y="717159"/>
            <a:ext cx="98433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ante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40" y="1266046"/>
            <a:ext cx="3146272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 enfermed</a:t>
            </a:r>
            <a:r>
              <a:rPr sz="36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6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1941312"/>
            <a:ext cx="2383608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779"/>
              </a:lnSpc>
              <a:spcBef>
                <a:spcPts val="189"/>
              </a:spcBef>
            </a:pPr>
            <a:r>
              <a:rPr sz="2850" spc="169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Encon</a:t>
            </a:r>
            <a:r>
              <a:rPr sz="3600" spc="-1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rar</a:t>
            </a:r>
            <a:endParaRPr sz="3600">
              <a:latin typeface="Arial"/>
              <a:cs typeface="Arial"/>
            </a:endParaRPr>
          </a:p>
          <a:p>
            <a:pPr marL="308610" marR="378431" algn="ctr">
              <a:lnSpc>
                <a:spcPct val="95825"/>
              </a:lnSpc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de vid</a:t>
            </a:r>
            <a:r>
              <a:rPr sz="36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83966" y="1941312"/>
            <a:ext cx="1569021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sentido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165331"/>
            <a:ext cx="3994353" cy="10314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2850" spc="169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Aprovechamiento</a:t>
            </a:r>
            <a:endParaRPr sz="3600">
              <a:latin typeface="Arial"/>
              <a:cs typeface="Arial"/>
            </a:endParaRPr>
          </a:p>
          <a:p>
            <a:pPr marL="355600" marR="68579">
              <a:lnSpc>
                <a:spcPct val="95825"/>
              </a:lnSpc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del tiempo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390881"/>
            <a:ext cx="2697276" cy="10316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2850" spc="169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Acept</a:t>
            </a:r>
            <a:r>
              <a:rPr sz="36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ción</a:t>
            </a:r>
            <a:endParaRPr sz="3600">
              <a:latin typeface="Arial"/>
              <a:cs typeface="Arial"/>
            </a:endParaRPr>
          </a:p>
          <a:p>
            <a:pPr marL="355600" marR="68580">
              <a:lnSpc>
                <a:spcPct val="95825"/>
              </a:lnSpc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muerte.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17519" y="4390881"/>
            <a:ext cx="59994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-9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3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01439" y="4390881"/>
            <a:ext cx="45090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3600">
              <a:latin typeface="Arial"/>
              <a:cs typeface="Arial"/>
            </a:endParaRPr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6310" y="716390"/>
            <a:ext cx="655889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Interven</a:t>
            </a:r>
            <a:r>
              <a:rPr sz="3600" spc="4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c</a:t>
            </a: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ión</a:t>
            </a:r>
            <a:r>
              <a:rPr sz="3600" spc="-2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tanatológica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310" y="2259044"/>
            <a:ext cx="6048328" cy="9202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25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550" spc="-114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Observar</a:t>
            </a:r>
            <a:r>
              <a:rPr sz="3200" spc="-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la situ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ción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/ S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stema</a:t>
            </a:r>
            <a:endParaRPr sz="3200">
              <a:latin typeface="Arial"/>
              <a:cs typeface="Arial"/>
            </a:endParaRPr>
          </a:p>
          <a:p>
            <a:pPr marL="355600" marR="61036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Dia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ó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stico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3200" spc="-2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la Fam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27661" y="2259044"/>
            <a:ext cx="175638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Fa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il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ar /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3362674"/>
            <a:ext cx="8029563" cy="2148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36">
              <a:lnSpc>
                <a:spcPts val="3375"/>
              </a:lnSpc>
              <a:spcBef>
                <a:spcPts val="168"/>
              </a:spcBef>
            </a:pPr>
            <a:r>
              <a:rPr sz="25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550" spc="-114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Buscar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 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yar al cuid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 pri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ario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90"/>
              </a:spcBef>
            </a:pPr>
            <a:r>
              <a:rPr sz="25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550" spc="-114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For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ar</a:t>
            </a:r>
            <a:r>
              <a:rPr sz="3200" spc="-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cua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ro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de cui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or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(1,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3, etc.)</a:t>
            </a:r>
            <a:endParaRPr sz="3200">
              <a:latin typeface="Arial"/>
              <a:cs typeface="Arial"/>
            </a:endParaRPr>
          </a:p>
          <a:p>
            <a:pPr marL="355600" marR="722237" indent="-342900">
              <a:lnSpc>
                <a:spcPct val="100041"/>
              </a:lnSpc>
              <a:spcBef>
                <a:spcPts val="1156"/>
              </a:spcBef>
            </a:pPr>
            <a:r>
              <a:rPr sz="25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550" spc="-114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Investi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ar</a:t>
            </a:r>
            <a:r>
              <a:rPr sz="3200" spc="-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hist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ria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de l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 int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raccion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 al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zas y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colisio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es.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295650" y="4267238"/>
            <a:ext cx="3276600" cy="22777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56310" y="716390"/>
            <a:ext cx="6924437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lang="es-MX"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3. Historia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d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 la</a:t>
            </a:r>
            <a:r>
              <a:rPr sz="3600" spc="-6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-45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anatol</a:t>
            </a:r>
            <a:r>
              <a:rPr sz="3600" spc="-9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o</a:t>
            </a: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gía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12140" y="2022139"/>
            <a:ext cx="110558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50466" y="2022139"/>
            <a:ext cx="3557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37206" y="2022139"/>
            <a:ext cx="354803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époc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  </a:t>
            </a:r>
            <a:r>
              <a:rPr sz="2800" spc="4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  </a:t>
            </a:r>
            <a:r>
              <a:rPr sz="2800" spc="1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17361" y="2022139"/>
            <a:ext cx="136338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órd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913370" y="2022139"/>
            <a:ext cx="15821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2140" y="2448859"/>
            <a:ext cx="1682969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j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1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50338" y="2448859"/>
            <a:ext cx="65335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56534" y="2448859"/>
            <a:ext cx="53318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44239" y="2448859"/>
            <a:ext cx="156223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fe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rm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2041" y="2448859"/>
            <a:ext cx="94828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65417" y="2448859"/>
            <a:ext cx="4749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93305" y="2448859"/>
            <a:ext cx="3557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02702" y="2448859"/>
            <a:ext cx="118442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mu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242298" y="2448859"/>
            <a:ext cx="2562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76602" y="2875579"/>
            <a:ext cx="3557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08122" y="2875579"/>
            <a:ext cx="118584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72127" y="2875579"/>
            <a:ext cx="122589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mis</a:t>
            </a:r>
            <a:r>
              <a:rPr sz="2800" spc="1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74105" y="2875579"/>
            <a:ext cx="84885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-31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00925" y="2875579"/>
            <a:ext cx="104937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ayuda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26246" y="2875579"/>
            <a:ext cx="673022" cy="8074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que</a:t>
            </a:r>
            <a:endParaRPr sz="2800">
              <a:latin typeface="Arial"/>
              <a:cs typeface="Arial"/>
            </a:endParaRPr>
          </a:p>
          <a:p>
            <a:pPr marL="209296" marR="1523">
              <a:lnSpc>
                <a:spcPct val="95825"/>
              </a:lnSpc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un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2140" y="3302553"/>
            <a:ext cx="255618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proporci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naban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38829" y="3302553"/>
            <a:ext cx="59425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1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04259" y="3302553"/>
            <a:ext cx="16742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 </a:t>
            </a:r>
            <a:r>
              <a:rPr sz="2800" spc="36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base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48553" y="3302553"/>
            <a:ext cx="4749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93205" y="3302553"/>
            <a:ext cx="3563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18984" y="3302553"/>
            <a:ext cx="96958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am</a:t>
            </a:r>
            <a:r>
              <a:rPr sz="2800" spc="1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-15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59318" y="3302553"/>
            <a:ext cx="59383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era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12140" y="3729273"/>
            <a:ext cx="866123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om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ñ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ami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nto</a:t>
            </a:r>
            <a:r>
              <a:rPr sz="2800" spc="-15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par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qu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1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person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9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mu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2800" spc="-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paz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2" name="Marcador de número de diapositiva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715000" y="2160651"/>
            <a:ext cx="3267075" cy="312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94994" y="716390"/>
            <a:ext cx="438286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Élie Me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hnikov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(18</a:t>
            </a:r>
            <a:r>
              <a:rPr sz="3600" spc="-19" dirty="0" smtClean="0">
                <a:solidFill>
                  <a:srgbClr val="93C500"/>
                </a:solidFill>
                <a:latin typeface="Trebuchet MS"/>
                <a:cs typeface="Trebuchet MS"/>
              </a:rPr>
              <a:t>4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5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24348" y="716390"/>
            <a:ext cx="26192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–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30672" y="716390"/>
            <a:ext cx="121937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4" dirty="0" smtClean="0">
                <a:solidFill>
                  <a:srgbClr val="93C500"/>
                </a:solidFill>
                <a:latin typeface="Trebuchet MS"/>
                <a:cs typeface="Trebuchet MS"/>
              </a:rPr>
              <a:t>1916)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2244248"/>
            <a:ext cx="3866719" cy="8227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ól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go</a:t>
            </a:r>
            <a:r>
              <a:rPr sz="2400" spc="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ruso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90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Fundado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2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 i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mun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gía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3229006"/>
            <a:ext cx="90139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Ut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z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00453" y="3229006"/>
            <a:ext cx="31069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52166" y="3229006"/>
            <a:ext cx="112207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voc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blo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17314" y="3229006"/>
            <a:ext cx="40944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3594766"/>
            <a:ext cx="4070756" cy="8243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55"/>
              </a:lnSpc>
              <a:spcBef>
                <a:spcPts val="127"/>
              </a:spcBef>
            </a:pPr>
            <a:r>
              <a:rPr sz="2400" b="1" spc="0" dirty="0" smtClean="0">
                <a:solidFill>
                  <a:srgbClr val="404040"/>
                </a:solidFill>
                <a:latin typeface="Arial"/>
                <a:cs typeface="Arial"/>
              </a:rPr>
              <a:t>“</a:t>
            </a:r>
            <a:r>
              <a:rPr sz="2400" b="1" spc="-17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b="1" spc="0" dirty="0" smtClean="0">
                <a:solidFill>
                  <a:srgbClr val="404040"/>
                </a:solidFill>
                <a:latin typeface="Arial"/>
                <a:cs typeface="Arial"/>
              </a:rPr>
              <a:t>an</a:t>
            </a:r>
            <a:r>
              <a:rPr sz="2400" b="1" spc="-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b="1" spc="0" dirty="0" smtClean="0">
                <a:solidFill>
                  <a:srgbClr val="404040"/>
                </a:solidFill>
                <a:latin typeface="Arial"/>
                <a:cs typeface="Arial"/>
              </a:rPr>
              <a:t>to</a:t>
            </a:r>
            <a:r>
              <a:rPr sz="2400" b="1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b="1" spc="0" dirty="0" smtClean="0">
                <a:solidFill>
                  <a:srgbClr val="404040"/>
                </a:solidFill>
                <a:latin typeface="Arial"/>
                <a:cs typeface="Arial"/>
              </a:rPr>
              <a:t>ogía”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003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400" spc="2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2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conf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renc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27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400" spc="2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1908</a:t>
            </a:r>
            <a:r>
              <a:rPr sz="2400" spc="27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4454683"/>
            <a:ext cx="90139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reci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ir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94129" y="4454683"/>
            <a:ext cx="3076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39137" y="4454683"/>
            <a:ext cx="103642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Premio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12998" y="4454683"/>
            <a:ext cx="8684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Nob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17314" y="4454683"/>
            <a:ext cx="40944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4820443"/>
            <a:ext cx="128940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Medic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na</a:t>
            </a:r>
            <a:endParaRPr sz="2400">
              <a:latin typeface="Arial"/>
              <a:cs typeface="Arial"/>
            </a:endParaRPr>
          </a:p>
        </p:txBody>
      </p:sp>
      <p:sp>
        <p:nvSpPr>
          <p:cNvPr id="28" name="Marcador de número de diapositiva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867400" y="1892300"/>
            <a:ext cx="3276600" cy="33901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6310" y="716390"/>
            <a:ext cx="4443325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F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orence </a:t>
            </a:r>
            <a:r>
              <a:rPr sz="3600" spc="-4" dirty="0" smtClean="0">
                <a:solidFill>
                  <a:srgbClr val="93C500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igh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eng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le</a:t>
            </a:r>
            <a:endParaRPr sz="3600">
              <a:latin typeface="Trebuchet MS"/>
              <a:cs typeface="Trebuchet MS"/>
            </a:endParaRPr>
          </a:p>
          <a:p>
            <a:pPr marL="12700" marR="68625">
              <a:lnSpc>
                <a:spcPts val="4170"/>
              </a:lnSpc>
              <a:spcBef>
                <a:spcPts val="157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1820</a:t>
            </a:r>
            <a:r>
              <a:rPr sz="36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- 1910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2244248"/>
            <a:ext cx="3692393" cy="31441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fer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era que ded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co</a:t>
            </a:r>
            <a:r>
              <a:rPr sz="2400" spc="2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vi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al cui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 los enfer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os, co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ab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ro</a:t>
            </a:r>
            <a:r>
              <a:rPr sz="2400" spc="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para la Cruz Roja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In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ernac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on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 gu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 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ranco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-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rusa.</a:t>
            </a:r>
            <a:endParaRPr sz="2400">
              <a:latin typeface="Arial"/>
              <a:cs typeface="Arial"/>
            </a:endParaRPr>
          </a:p>
          <a:p>
            <a:pPr marL="12700" marR="39873">
              <a:lnSpc>
                <a:spcPct val="95825"/>
              </a:lnSpc>
              <a:spcBef>
                <a:spcPts val="1001"/>
              </a:spcBef>
            </a:pPr>
            <a:r>
              <a:rPr sz="2400" spc="-26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í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torno:</a:t>
            </a:r>
            <a:endParaRPr sz="2400">
              <a:latin typeface="Arial"/>
              <a:cs typeface="Arial"/>
            </a:endParaRPr>
          </a:p>
          <a:p>
            <a:pPr marL="12700" marR="36575">
              <a:lnSpc>
                <a:spcPct val="100041"/>
              </a:lnSpc>
              <a:spcBef>
                <a:spcPts val="1116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sar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ol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la espiritua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ad del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pac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ente.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52620" y="3341782"/>
            <a:ext cx="308254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71800" y="2666974"/>
            <a:ext cx="4424299" cy="29442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12140" y="997870"/>
            <a:ext cx="5615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93266" y="997870"/>
            <a:ext cx="125648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primeros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69082" y="997870"/>
            <a:ext cx="134030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hos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9099" y="997870"/>
            <a:ext cx="58013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q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28513" y="997870"/>
            <a:ext cx="83372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datan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80657" y="997870"/>
            <a:ext cx="47680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del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76184" y="997870"/>
            <a:ext cx="69748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93074" y="997870"/>
            <a:ext cx="64780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X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12140" y="1363630"/>
            <a:ext cx="8628126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propor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io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aban</a:t>
            </a:r>
            <a:r>
              <a:rPr sz="2400" spc="3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ayuda</a:t>
            </a:r>
            <a:r>
              <a:rPr sz="2400" spc="3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3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vi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j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eros</a:t>
            </a:r>
            <a:r>
              <a:rPr sz="2400" spc="30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nec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sit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dos</a:t>
            </a:r>
            <a:r>
              <a:rPr sz="2400" spc="3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400" spc="3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enf</a:t>
            </a:r>
            <a:r>
              <a:rPr sz="24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;</a:t>
            </a:r>
            <a:r>
              <a:rPr sz="2400" spc="30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acompañ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ban</a:t>
            </a:r>
            <a:r>
              <a:rPr sz="2400" spc="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hasta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que mo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ían.</a:t>
            </a:r>
            <a:endParaRPr sz="2400">
              <a:latin typeface="Arial"/>
              <a:cs typeface="Arial"/>
            </a:endParaRPr>
          </a:p>
        </p:txBody>
      </p:sp>
      <p:sp>
        <p:nvSpPr>
          <p:cNvPr id="22" name="Marcador de número de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29000" y="3792143"/>
            <a:ext cx="3505200" cy="26732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12140" y="716390"/>
            <a:ext cx="2030679" cy="1068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9857" marR="101184" algn="ctr">
              <a:lnSpc>
                <a:spcPts val="3815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HO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S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P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CE</a:t>
            </a:r>
            <a:endParaRPr sz="3600">
              <a:latin typeface="Trebuchet MS"/>
              <a:cs typeface="Trebuchet MS"/>
            </a:endParaRPr>
          </a:p>
          <a:p>
            <a:pPr algn="ctr">
              <a:lnSpc>
                <a:spcPct val="95825"/>
              </a:lnSpc>
              <a:spcBef>
                <a:spcPts val="1606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5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im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ento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47518" y="1455070"/>
            <a:ext cx="95290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400" spc="5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82695" y="1455070"/>
            <a:ext cx="10705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centros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34839" y="1455070"/>
            <a:ext cx="171490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400" spc="5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aten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ión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31889" y="1455070"/>
            <a:ext cx="157987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r>
              <a:rPr sz="2400" spc="5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enfer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93430" y="1455070"/>
            <a:ext cx="115529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ter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630918" y="1455070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2140" y="1820830"/>
            <a:ext cx="9261500" cy="6963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219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“hos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ic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”</a:t>
            </a:r>
            <a:r>
              <a:rPr sz="2400" spc="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surge</a:t>
            </a:r>
            <a:r>
              <a:rPr sz="2400" spc="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400" spc="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In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ter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a,</a:t>
            </a:r>
            <a:r>
              <a:rPr sz="2400" spc="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gracias</a:t>
            </a:r>
            <a:r>
              <a:rPr sz="2400" spc="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ab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j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rea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za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do</a:t>
            </a:r>
            <a:r>
              <a:rPr sz="2400" spc="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por</a:t>
            </a:r>
            <a:r>
              <a:rPr sz="2400" spc="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b="1" spc="0" dirty="0" smtClean="0">
                <a:solidFill>
                  <a:srgbClr val="74A40F"/>
                </a:solidFill>
                <a:latin typeface="Arial"/>
                <a:cs typeface="Arial"/>
              </a:rPr>
              <a:t>D</a:t>
            </a:r>
            <a:r>
              <a:rPr sz="2400" b="1" spc="14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400" b="1" spc="0" dirty="0" smtClean="0">
                <a:solidFill>
                  <a:srgbClr val="74A40F"/>
                </a:solidFill>
                <a:latin typeface="Arial"/>
                <a:cs typeface="Arial"/>
              </a:rPr>
              <a:t>me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400" b="1" spc="0" dirty="0" smtClean="0">
                <a:solidFill>
                  <a:srgbClr val="74A40F"/>
                </a:solidFill>
                <a:latin typeface="Arial"/>
                <a:cs typeface="Arial"/>
              </a:rPr>
              <a:t>Cice</a:t>
            </a:r>
            <a:r>
              <a:rPr sz="2400" b="1" spc="9" dirty="0" smtClean="0">
                <a:solidFill>
                  <a:srgbClr val="74A40F"/>
                </a:solidFill>
                <a:latin typeface="Arial"/>
                <a:cs typeface="Arial"/>
              </a:rPr>
              <a:t>l</a:t>
            </a:r>
            <a:r>
              <a:rPr sz="2400" b="1" spc="0" dirty="0" smtClean="0">
                <a:solidFill>
                  <a:srgbClr val="74A40F"/>
                </a:solidFill>
                <a:latin typeface="Arial"/>
                <a:cs typeface="Arial"/>
              </a:rPr>
              <a:t>y</a:t>
            </a:r>
            <a:r>
              <a:rPr sz="2400" b="1" spc="319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400" b="1" spc="4" dirty="0" smtClean="0">
                <a:solidFill>
                  <a:srgbClr val="74A40F"/>
                </a:solidFill>
                <a:latin typeface="Arial"/>
                <a:cs typeface="Arial"/>
              </a:rPr>
              <a:t>Sa</a:t>
            </a:r>
            <a:r>
              <a:rPr sz="2400" b="1" spc="0" dirty="0" smtClean="0">
                <a:solidFill>
                  <a:srgbClr val="74A40F"/>
                </a:solidFill>
                <a:latin typeface="Arial"/>
                <a:cs typeface="Arial"/>
              </a:rPr>
              <a:t>und</a:t>
            </a:r>
            <a:r>
              <a:rPr sz="2400" b="1" spc="-9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400" b="1" spc="0" dirty="0" smtClean="0">
                <a:solidFill>
                  <a:srgbClr val="74A40F"/>
                </a:solidFill>
                <a:latin typeface="Arial"/>
                <a:cs typeface="Arial"/>
              </a:rPr>
              <a:t>rs</a:t>
            </a:r>
            <a:r>
              <a:rPr sz="2400" b="1" spc="349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q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ui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400" spc="3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nic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ó</a:t>
            </a:r>
            <a:r>
              <a:rPr sz="2400" spc="3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r>
              <a:rPr sz="2400" spc="3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obra</a:t>
            </a:r>
            <a:r>
              <a:rPr sz="2400" spc="3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400" spc="35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1948</a:t>
            </a:r>
            <a:r>
              <a:rPr sz="2400" spc="3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400" spc="3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35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hospital</a:t>
            </a:r>
            <a:r>
              <a:rPr sz="2400" spc="3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“S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2140" y="2552731"/>
            <a:ext cx="135798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Th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mas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”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33346" y="2552731"/>
            <a:ext cx="297715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 </a:t>
            </a:r>
            <a:r>
              <a:rPr sz="2400" spc="5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contin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 </a:t>
            </a:r>
            <a:r>
              <a:rPr sz="2400" spc="5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 </a:t>
            </a:r>
            <a:r>
              <a:rPr sz="2400" spc="5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“S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73167" y="2552731"/>
            <a:ext cx="27438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Jose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´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 </a:t>
            </a:r>
            <a:r>
              <a:rPr sz="2400" spc="5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sp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e”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83118" y="2552731"/>
            <a:ext cx="22352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68690" y="2552731"/>
            <a:ext cx="74777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gra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80042" y="2552731"/>
            <a:ext cx="3929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2918491"/>
            <a:ext cx="6083020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conso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ida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ón</a:t>
            </a:r>
            <a:r>
              <a:rPr sz="2400" spc="39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400" spc="38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1967</a:t>
            </a:r>
            <a:r>
              <a:rPr sz="2400" spc="39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con</a:t>
            </a:r>
            <a:r>
              <a:rPr sz="2400" spc="3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38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inau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ura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ión</a:t>
            </a:r>
            <a:endParaRPr sz="240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sp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ce”,</a:t>
            </a:r>
            <a:r>
              <a:rPr sz="2400" spc="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en Lo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dre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893433" y="2918491"/>
            <a:ext cx="297929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400" spc="38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“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r>
              <a:rPr sz="2400" spc="37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istoph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er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´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08213" y="188914"/>
            <a:ext cx="7124700" cy="5757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Índice</a:t>
            </a:r>
          </a:p>
        </p:txBody>
      </p:sp>
      <p:sp>
        <p:nvSpPr>
          <p:cNvPr id="5123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10982847" y="6453339"/>
            <a:ext cx="504056" cy="2304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810EEF03-A426-4793-A61E-38BBAF9BED74}" type="slidenum">
              <a:rPr lang="es-ES" altLang="es-MX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</a:t>
            </a:fld>
            <a:endParaRPr lang="es-ES" altLang="es-MX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3797301" y="18505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42507"/>
              </p:ext>
            </p:extLst>
          </p:nvPr>
        </p:nvGraphicFramePr>
        <p:xfrm>
          <a:off x="2130724" y="1295400"/>
          <a:ext cx="7202189" cy="47474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317"/>
                <a:gridCol w="1513872"/>
              </a:tblGrid>
              <a:tr h="4686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Portada e índice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es-ES" sz="20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Introducción a</a:t>
                      </a:r>
                      <a:r>
                        <a:rPr lang="es-ES" sz="2000" b="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 tanatología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3-8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es-ES" sz="20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Objeto formal de la tanatología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b="0" kern="12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9-14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es-ES" sz="20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Historia de la tanatología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15-24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</a:t>
                      </a:r>
                      <a:r>
                        <a:rPr lang="es-ES" sz="20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muerte 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25-32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Guion explicativo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11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Referencias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2000" b="0" kern="12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es-MX" sz="20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3706" marR="4370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2">
                            <a:lumMod val="10000"/>
                            <a:lumOff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10000"/>
                            <a:lumOff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10000"/>
                            <a:lumOff val="9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13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02122" y="1930400"/>
            <a:ext cx="3490976" cy="34753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6310" y="716390"/>
            <a:ext cx="4401585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Dame Cic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ly Saunder</a:t>
            </a:r>
            <a:endParaRPr sz="3600">
              <a:latin typeface="Trebuchet MS"/>
              <a:cs typeface="Trebuchet MS"/>
            </a:endParaRPr>
          </a:p>
          <a:p>
            <a:pPr marL="12700" marR="68625">
              <a:lnSpc>
                <a:spcPts val="4170"/>
              </a:lnSpc>
              <a:spcBef>
                <a:spcPts val="157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1918</a:t>
            </a:r>
            <a:r>
              <a:rPr sz="36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- 2005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310" y="2252263"/>
            <a:ext cx="2428031" cy="13606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3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Enf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rm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90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4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lla</a:t>
            </a:r>
            <a:r>
              <a:rPr sz="2800" spc="-107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  <a:p>
            <a:pPr marL="355600" marR="61335">
              <a:lnSpc>
                <a:spcPct val="95825"/>
              </a:lnSpc>
              <a:spcBef>
                <a:spcPts val="140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Dol</a:t>
            </a:r>
            <a:r>
              <a:rPr sz="2800" b="1" spc="-9" dirty="0" smtClean="0">
                <a:solidFill>
                  <a:srgbClr val="74A40F"/>
                </a:solidFill>
                <a:latin typeface="Arial"/>
                <a:cs typeface="Arial"/>
              </a:rPr>
              <a:t>o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r</a:t>
            </a:r>
            <a:r>
              <a:rPr sz="2800" b="1" spc="-53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b="1" spc="-209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otal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97117" y="2805482"/>
            <a:ext cx="156355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ría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3787185"/>
            <a:ext cx="3979218" cy="16610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3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-10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ja</a:t>
            </a:r>
            <a:r>
              <a:rPr sz="2800" spc="-47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r>
              <a:rPr sz="2800" spc="-1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  <a:p>
            <a:pPr marL="355600" algn="just">
              <a:lnSpc>
                <a:spcPct val="100041"/>
              </a:lnSpc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las</a:t>
            </a:r>
            <a:r>
              <a:rPr sz="2800" spc="-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Herma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as</a:t>
            </a:r>
            <a:r>
              <a:rPr sz="2800" spc="-10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 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ad</a:t>
            </a:r>
            <a:r>
              <a:rPr sz="2800" spc="-8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2800" spc="-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fe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mos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pobres.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38200" y="1781035"/>
            <a:ext cx="8686800" cy="48381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56310" y="716390"/>
            <a:ext cx="4463741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5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Elizabeth</a:t>
            </a:r>
            <a:r>
              <a:rPr sz="3600" spc="-1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Kübler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-139" dirty="0" smtClean="0">
                <a:solidFill>
                  <a:srgbClr val="93C50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oss</a:t>
            </a:r>
            <a:endParaRPr sz="3600">
              <a:latin typeface="Trebuchet MS"/>
              <a:cs typeface="Trebuchet MS"/>
            </a:endParaRPr>
          </a:p>
          <a:p>
            <a:pPr marL="12700" marR="68625">
              <a:lnSpc>
                <a:spcPts val="4170"/>
              </a:lnSpc>
              <a:spcBef>
                <a:spcPts val="157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1926</a:t>
            </a:r>
            <a:r>
              <a:rPr sz="36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- 2004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6310" y="716390"/>
            <a:ext cx="3475756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150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ipos de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hos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p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ice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310" y="1774666"/>
            <a:ext cx="5674875" cy="15360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sz="2550" spc="-4" dirty="0" smtClean="0">
                <a:solidFill>
                  <a:srgbClr val="93C500"/>
                </a:solidFill>
                <a:latin typeface="Arial"/>
                <a:cs typeface="Arial"/>
              </a:rPr>
              <a:t>1</a:t>
            </a:r>
            <a:r>
              <a:rPr sz="2550" spc="0" dirty="0" smtClean="0">
                <a:solidFill>
                  <a:srgbClr val="93C500"/>
                </a:solidFill>
                <a:latin typeface="Arial"/>
                <a:cs typeface="Arial"/>
              </a:rPr>
              <a:t>. </a:t>
            </a:r>
            <a:r>
              <a:rPr sz="2550" spc="516" dirty="0" smtClean="0">
                <a:solidFill>
                  <a:srgbClr val="93C5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Cui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os 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ori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  <a:p>
            <a:pPr marL="527786" indent="-515086">
              <a:lnSpc>
                <a:spcPct val="100041"/>
              </a:lnSpc>
              <a:spcBef>
                <a:spcPts val="1002"/>
              </a:spcBef>
              <a:tabLst>
                <a:tab pos="520700" algn="l"/>
              </a:tabLst>
            </a:pPr>
            <a:r>
              <a:rPr sz="2550" spc="-4" dirty="0" smtClean="0">
                <a:solidFill>
                  <a:srgbClr val="93C500"/>
                </a:solidFill>
                <a:latin typeface="Arial"/>
                <a:cs typeface="Arial"/>
              </a:rPr>
              <a:t>2</a:t>
            </a:r>
            <a:r>
              <a:rPr sz="2550" spc="0" dirty="0" smtClean="0">
                <a:solidFill>
                  <a:srgbClr val="93C500"/>
                </a:solidFill>
                <a:latin typeface="Arial"/>
                <a:cs typeface="Arial"/>
              </a:rPr>
              <a:t>.	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Uni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es de h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spit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lización in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nt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 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 cu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lq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ier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8660" y="2878423"/>
            <a:ext cx="148619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spit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3492602"/>
            <a:ext cx="8113830" cy="920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2550" spc="-4" dirty="0" smtClean="0">
                <a:solidFill>
                  <a:srgbClr val="93C500"/>
                </a:solidFill>
                <a:latin typeface="Arial"/>
                <a:cs typeface="Arial"/>
              </a:rPr>
              <a:t>3</a:t>
            </a:r>
            <a:r>
              <a:rPr sz="2550" spc="0" dirty="0" smtClean="0">
                <a:solidFill>
                  <a:srgbClr val="93C500"/>
                </a:solidFill>
                <a:latin typeface="Arial"/>
                <a:cs typeface="Arial"/>
              </a:rPr>
              <a:t>. </a:t>
            </a:r>
            <a:r>
              <a:rPr sz="2550" spc="516" dirty="0" smtClean="0">
                <a:solidFill>
                  <a:srgbClr val="93C50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Nú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ero</a:t>
            </a:r>
            <a:r>
              <a:rPr sz="3200" spc="-2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de ca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as</a:t>
            </a:r>
            <a:r>
              <a:rPr sz="3200" spc="-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sem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 p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este</a:t>
            </a:r>
            <a:endParaRPr sz="3200">
              <a:latin typeface="Arial"/>
              <a:cs typeface="Arial"/>
            </a:endParaRPr>
          </a:p>
          <a:p>
            <a:pPr marL="527786" marR="61081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6310" y="716390"/>
            <a:ext cx="617789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lang="es-MX"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Dir</a:t>
            </a:r>
            <a:r>
              <a:rPr sz="3600" spc="4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e</a:t>
            </a: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ctr</a:t>
            </a:r>
            <a:r>
              <a:rPr sz="3600" spc="9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i</a:t>
            </a:r>
            <a:r>
              <a:rPr sz="36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ces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de aten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ión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2213720"/>
            <a:ext cx="221584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2850" spc="134" dirty="0" smtClean="0">
                <a:solidFill>
                  <a:srgbClr val="93C500"/>
                </a:solidFill>
                <a:latin typeface="Wingdings"/>
                <a:cs typeface="Wingdings"/>
              </a:rPr>
              <a:t>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Atención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05277" y="2213720"/>
            <a:ext cx="230499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al paciente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40654" y="2213720"/>
            <a:ext cx="171978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terminal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6310" y="3454510"/>
            <a:ext cx="221584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2850" spc="134" dirty="0" smtClean="0">
                <a:solidFill>
                  <a:srgbClr val="93C500"/>
                </a:solidFill>
                <a:latin typeface="Wingdings"/>
                <a:cs typeface="Wingdings"/>
              </a:rPr>
              <a:t>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Atención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05277" y="3454510"/>
            <a:ext cx="2278481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 la </a:t>
            </a:r>
            <a:r>
              <a:rPr sz="3600" spc="-14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ami</a:t>
            </a:r>
            <a:r>
              <a:rPr sz="3600" spc="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ia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16880" y="3454510"/>
            <a:ext cx="1922322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3600" spc="-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ami</a:t>
            </a:r>
            <a:r>
              <a:rPr sz="3600" spc="4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os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4696951"/>
            <a:ext cx="2318258" cy="9763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580">
              <a:lnSpc>
                <a:spcPts val="3779"/>
              </a:lnSpc>
              <a:spcBef>
                <a:spcPts val="189"/>
              </a:spcBef>
            </a:pPr>
            <a:r>
              <a:rPr sz="2850" spc="134" dirty="0" smtClean="0">
                <a:solidFill>
                  <a:srgbClr val="93C500"/>
                </a:solidFill>
                <a:latin typeface="Wingdings"/>
                <a:cs typeface="Wingdings"/>
              </a:rPr>
              <a:t>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Atención</a:t>
            </a:r>
            <a:endParaRPr sz="3600">
              <a:latin typeface="Arial"/>
              <a:cs typeface="Arial"/>
            </a:endParaRPr>
          </a:p>
          <a:p>
            <a:pPr marL="355600">
              <a:lnSpc>
                <a:spcPts val="3890"/>
              </a:lnSpc>
              <a:spcBef>
                <a:spcPts val="5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“hosp</a:t>
            </a:r>
            <a:r>
              <a:rPr sz="36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ce”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05277" y="4696951"/>
            <a:ext cx="233014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al personal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5800" y="4696951"/>
            <a:ext cx="225425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que labora</a:t>
            </a:r>
            <a:endParaRPr sz="3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653172" y="4696951"/>
            <a:ext cx="108518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404040"/>
                </a:solidFill>
                <a:latin typeface="Arial"/>
                <a:cs typeface="Arial"/>
              </a:rPr>
              <a:t>en el</a:t>
            </a:r>
            <a:endParaRPr sz="3600">
              <a:latin typeface="Arial"/>
              <a:cs typeface="Arial"/>
            </a:endParaRPr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525000" y="4652961"/>
            <a:ext cx="2143125" cy="214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6310" y="716390"/>
            <a:ext cx="787746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Dife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enc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a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entre</a:t>
            </a:r>
            <a:r>
              <a:rPr sz="3600" spc="-3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hos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p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it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 y un ho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s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pice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4481" y="2257303"/>
            <a:ext cx="4031181" cy="32128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3400"/>
              </a:lnSpc>
              <a:spcBef>
                <a:spcPts val="170"/>
              </a:spcBef>
            </a:pPr>
            <a:r>
              <a:rPr sz="3200" b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H</a:t>
            </a:r>
            <a:r>
              <a:rPr sz="3200" b="1" spc="9" dirty="0" smtClean="0">
                <a:solidFill>
                  <a:srgbClr val="74A40F"/>
                </a:solidFill>
                <a:latin typeface="Trebuchet MS"/>
                <a:cs typeface="Trebuchet MS"/>
              </a:rPr>
              <a:t>O</a:t>
            </a:r>
            <a:r>
              <a:rPr sz="3200" b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SPI</a:t>
            </a:r>
            <a:r>
              <a:rPr sz="3200" b="1" spc="-309" dirty="0" smtClean="0">
                <a:solidFill>
                  <a:srgbClr val="74A40F"/>
                </a:solidFill>
                <a:latin typeface="Trebuchet MS"/>
                <a:cs typeface="Trebuchet MS"/>
              </a:rPr>
              <a:t>T</a:t>
            </a:r>
            <a:r>
              <a:rPr sz="3200" b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AL</a:t>
            </a:r>
            <a:endParaRPr sz="3200">
              <a:latin typeface="Trebuchet MS"/>
              <a:cs typeface="Trebuchet MS"/>
            </a:endParaRPr>
          </a:p>
          <a:p>
            <a:pPr marL="12700" marR="48635">
              <a:lnSpc>
                <a:spcPct val="95825"/>
              </a:lnSpc>
              <a:spcBef>
                <a:spcPts val="670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Rest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bl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cim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-16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1136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Deja</a:t>
            </a:r>
            <a:r>
              <a:rPr sz="2800" spc="-37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do</a:t>
            </a:r>
            <a:r>
              <a:rPr sz="2800" spc="-4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-3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os pa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ia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iv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-87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-1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el 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om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ñ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am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to</a:t>
            </a:r>
            <a:r>
              <a:rPr sz="2800" spc="-1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 mu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rte</a:t>
            </a:r>
            <a:r>
              <a:rPr sz="2800" spc="-6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68011" y="2256631"/>
            <a:ext cx="2418338" cy="13788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3375"/>
              </a:lnSpc>
              <a:spcBef>
                <a:spcPts val="168"/>
              </a:spcBef>
            </a:pPr>
            <a:r>
              <a:rPr sz="3200" b="1" spc="0" dirty="0" smtClean="0">
                <a:solidFill>
                  <a:srgbClr val="74A40F"/>
                </a:solidFill>
                <a:latin typeface="Arial"/>
                <a:cs typeface="Arial"/>
              </a:rPr>
              <a:t>HOSPICE</a:t>
            </a:r>
            <a:endParaRPr sz="3200">
              <a:latin typeface="Arial"/>
              <a:cs typeface="Arial"/>
            </a:endParaRPr>
          </a:p>
          <a:p>
            <a:pPr marL="12700" marR="53263">
              <a:lnSpc>
                <a:spcPct val="96761"/>
              </a:lnSpc>
              <a:spcBef>
                <a:spcPts val="690"/>
              </a:spcBef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Ofre</a:t>
            </a:r>
            <a:r>
              <a:rPr sz="28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105"/>
              </a:spcBef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perso</a:t>
            </a:r>
            <a:r>
              <a:rPr sz="2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ali</a:t>
            </a:r>
            <a:r>
              <a:rPr sz="2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z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ados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780401" y="2828040"/>
            <a:ext cx="146752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u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idad</a:t>
            </a:r>
            <a:r>
              <a:rPr sz="4200" spc="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25765" y="3255007"/>
            <a:ext cx="26522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56473" y="3255007"/>
            <a:ext cx="891112" cy="12339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4555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4200" spc="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2800">
              <a:latin typeface="Trebuchet MS"/>
              <a:cs typeface="Trebuchet MS"/>
            </a:endParaRPr>
          </a:p>
          <a:p>
            <a:pPr marL="169672" marR="3650" indent="-156972">
              <a:lnSpc>
                <a:spcPct val="99954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seres fase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68011" y="3681727"/>
            <a:ext cx="1606648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p</a:t>
            </a:r>
            <a:r>
              <a:rPr sz="4200" spc="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4200" spc="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ntes</a:t>
            </a:r>
            <a:endParaRPr sz="2800">
              <a:latin typeface="Trebuchet MS"/>
              <a:cs typeface="Trebuchet MS"/>
            </a:endParaRPr>
          </a:p>
          <a:p>
            <a:pPr marL="12700" marR="53263">
              <a:lnSpc>
                <a:spcPct val="96761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querid</a:t>
            </a:r>
            <a:r>
              <a:rPr sz="28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63283" y="3681727"/>
            <a:ext cx="439765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948" marR="144035" algn="ctr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endParaRPr sz="2800">
              <a:latin typeface="Trebuchet MS"/>
              <a:cs typeface="Trebuchet MS"/>
            </a:endParaRPr>
          </a:p>
          <a:p>
            <a:pPr algn="ctr">
              <a:lnSpc>
                <a:spcPct val="96761"/>
              </a:lnSpc>
            </a:pPr>
            <a:r>
              <a:rPr sz="28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41133" y="3681727"/>
            <a:ext cx="616121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sus</a:t>
            </a:r>
            <a:endParaRPr sz="2800">
              <a:latin typeface="Trebuchet MS"/>
              <a:cs typeface="Trebuchet MS"/>
            </a:endParaRPr>
          </a:p>
          <a:p>
            <a:pPr marL="258064">
              <a:lnSpc>
                <a:spcPct val="96761"/>
              </a:lnSpc>
            </a:pPr>
            <a:r>
              <a:rPr sz="28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la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68011" y="4535548"/>
            <a:ext cx="237516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termi</a:t>
            </a:r>
            <a:r>
              <a:rPr sz="4200" spc="-1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al</a:t>
            </a:r>
            <a:r>
              <a:rPr sz="4200" spc="-63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4200" spc="-3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4200" spc="-4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su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73136" y="4535548"/>
            <a:ext cx="86741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85"/>
              </a:lnSpc>
              <a:spcBef>
                <a:spcPts val="149"/>
              </a:spcBef>
            </a:pP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vid</a:t>
            </a:r>
            <a:r>
              <a:rPr sz="4200" spc="-9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4200" spc="0" baseline="1025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24" name="Marcador de número de diapositiva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124200" y="3803904"/>
            <a:ext cx="4648200" cy="26029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56310" y="726013"/>
            <a:ext cx="3891890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lang="es-MX"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4. </a:t>
            </a:r>
            <a:r>
              <a:rPr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La </a:t>
            </a:r>
            <a:r>
              <a:rPr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muerte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56385" y="1867489"/>
            <a:ext cx="579116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87068" y="1867489"/>
            <a:ext cx="3078433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 es</a:t>
            </a:r>
            <a:r>
              <a:rPr sz="40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ncia la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16620" y="1867489"/>
            <a:ext cx="2289836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ext</a:t>
            </a:r>
            <a:r>
              <a:rPr sz="4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nsión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58579" y="1867489"/>
            <a:ext cx="811195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del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4994" y="2477336"/>
            <a:ext cx="1859656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proceso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07224" y="2477336"/>
            <a:ext cx="316469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homeostá</a:t>
            </a:r>
            <a:r>
              <a:rPr sz="40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ico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27768" y="2477336"/>
            <a:ext cx="351800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30717" y="2477336"/>
            <a:ext cx="85384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por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36082" y="2477336"/>
            <a:ext cx="1215131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ende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03290" y="2477336"/>
            <a:ext cx="527985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76422" y="3087070"/>
            <a:ext cx="711520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fin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39132" y="3087070"/>
            <a:ext cx="661435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571" y="3087070"/>
            <a:ext cx="518121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420811" y="3087070"/>
            <a:ext cx="123121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sz="40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vida.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28" name="Marcador de número de diapositiva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15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0287000" y="3886200"/>
            <a:ext cx="1704975" cy="2686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756310" y="716390"/>
            <a:ext cx="219142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La muerte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56310" y="1857866"/>
            <a:ext cx="566353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98929" y="1857866"/>
            <a:ext cx="1582033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muerte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55414" y="1857866"/>
            <a:ext cx="52993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61736" y="1857866"/>
            <a:ext cx="594251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131811" y="1857866"/>
            <a:ext cx="213148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fenó</a:t>
            </a:r>
            <a:r>
              <a:rPr sz="36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m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310" y="2406753"/>
            <a:ext cx="300813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multifa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ét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co,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06190" y="2406753"/>
            <a:ext cx="4337542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que</a:t>
            </a:r>
            <a:r>
              <a:rPr sz="36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af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cta a </a:t>
            </a: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vid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3082019"/>
            <a:ext cx="771286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580">
              <a:lnSpc>
                <a:spcPts val="3815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ts val="4170"/>
              </a:lnSpc>
              <a:spcBef>
                <a:spcPts val="157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por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49705" y="3082019"/>
            <a:ext cx="46761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22729" y="3082019"/>
            <a:ext cx="2246496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ac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ua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idad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73118" y="3082019"/>
            <a:ext cx="52993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07102" y="3082019"/>
            <a:ext cx="1298326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vivida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09436" y="3082019"/>
            <a:ext cx="1191322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como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06614" y="3082019"/>
            <a:ext cx="1131592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isis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44102" y="3082019"/>
            <a:ext cx="31965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15464" y="3630906"/>
            <a:ext cx="119245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tan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95650" y="3630906"/>
            <a:ext cx="52688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12514" y="3630906"/>
            <a:ext cx="58460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ha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84242" y="3630906"/>
            <a:ext cx="2278824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onve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51166" y="3630906"/>
            <a:ext cx="59467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en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32038" y="3630906"/>
            <a:ext cx="83471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una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4179546"/>
            <a:ext cx="842221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problemát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ca</a:t>
            </a:r>
            <a:r>
              <a:rPr sz="36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personal, fam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liar</a:t>
            </a:r>
            <a:r>
              <a:rPr sz="36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soci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903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10000" y="4495800"/>
            <a:ext cx="2752725" cy="1666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03554" y="1082085"/>
            <a:ext cx="8361539" cy="13608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“No</a:t>
            </a:r>
            <a:r>
              <a:rPr sz="2800" spc="-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800" spc="-4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r>
              <a:rPr sz="2800" spc="-1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Ser</a:t>
            </a:r>
            <a:r>
              <a:rPr sz="2800" spc="-3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ma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-8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r>
              <a:rPr sz="2800" spc="-6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ha</a:t>
            </a:r>
            <a:r>
              <a:rPr sz="2800" spc="-3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do</a:t>
            </a:r>
            <a:r>
              <a:rPr sz="2800" spc="-6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uf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endParaRPr sz="2800">
              <a:latin typeface="Arial"/>
              <a:cs typeface="Arial"/>
            </a:endParaRPr>
          </a:p>
          <a:p>
            <a:pPr marL="1212354" marR="1234229" algn="ctr">
              <a:lnSpc>
                <a:spcPct val="95825"/>
              </a:lnSpc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r>
              <a:rPr sz="2800" spc="-68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se</a:t>
            </a:r>
            <a:r>
              <a:rPr sz="2800" spc="-1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un</a:t>
            </a:r>
            <a:r>
              <a:rPr sz="2800" spc="-1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”</a:t>
            </a:r>
            <a:endParaRPr sz="2800">
              <a:latin typeface="Arial"/>
              <a:cs typeface="Arial"/>
            </a:endParaRPr>
          </a:p>
          <a:p>
            <a:pPr marL="3311260" marR="3329991" algn="ctr">
              <a:lnSpc>
                <a:spcPct val="95825"/>
              </a:lnSpc>
              <a:spcBef>
                <a:spcPts val="1139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Heid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gg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6310" y="3170346"/>
            <a:ext cx="136338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Alg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06421" y="3170346"/>
            <a:ext cx="154466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personas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35246" y="3170346"/>
            <a:ext cx="9092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29960" y="3170346"/>
            <a:ext cx="214008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preocupa</a:t>
            </a:r>
            <a:r>
              <a:rPr sz="2800" spc="1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54542" y="3170346"/>
            <a:ext cx="59383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por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3597073"/>
            <a:ext cx="732745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x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imen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ar</a:t>
            </a:r>
            <a:r>
              <a:rPr sz="2800" spc="-128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pl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nam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nte</a:t>
            </a:r>
            <a:r>
              <a:rPr sz="2800" spc="-6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-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úl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imo</a:t>
            </a:r>
            <a:r>
              <a:rPr sz="2800" spc="-2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moment</a:t>
            </a:r>
            <a:r>
              <a:rPr sz="2800" spc="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Marcador de número de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25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6310" y="608186"/>
            <a:ext cx="276677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Muerte</a:t>
            </a:r>
            <a:r>
              <a:rPr sz="3600" spc="-25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digna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1539285"/>
            <a:ext cx="7247852" cy="37038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101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Cal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-7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5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r>
              <a:rPr sz="2800" spc="-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7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991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7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Aten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ión</a:t>
            </a:r>
            <a:r>
              <a:rPr sz="2800" spc="-27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1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101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-5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da</a:t>
            </a:r>
            <a:r>
              <a:rPr sz="2800" spc="-5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2800" spc="-4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er</a:t>
            </a:r>
            <a:r>
              <a:rPr sz="2800" spc="-8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mas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1136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101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Rod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se</a:t>
            </a:r>
            <a:r>
              <a:rPr sz="2800" spc="-10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to</a:t>
            </a:r>
            <a:r>
              <a:rPr sz="2800" spc="-7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-1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ñ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113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7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Res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-5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-1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dar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6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to</a:t>
            </a:r>
            <a:r>
              <a:rPr sz="2800" spc="-4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101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Pre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tar</a:t>
            </a:r>
            <a:r>
              <a:rPr sz="2800" spc="-10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es</a:t>
            </a:r>
            <a:r>
              <a:rPr sz="2800" spc="-10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es</a:t>
            </a:r>
            <a:r>
              <a:rPr sz="2800" spc="-6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2800" spc="-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ón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1139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2250" spc="-101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No</a:t>
            </a:r>
            <a:r>
              <a:rPr sz="2800" spc="-2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-4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x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as</a:t>
            </a:r>
            <a:r>
              <a:rPr sz="2800" spc="-1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fa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025279" y="4309028"/>
            <a:ext cx="1028889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Marcador de número de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9470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29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90600" y="4364964"/>
            <a:ext cx="3200400" cy="160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182870" y="563671"/>
            <a:ext cx="46217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Mu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r</a:t>
            </a:r>
            <a:r>
              <a:rPr sz="2800" b="1" spc="4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-51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b="1" spc="14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par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n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-71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o</a:t>
            </a:r>
            <a:r>
              <a:rPr sz="2800" b="1" spc="25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r</a:t>
            </a:r>
            <a:r>
              <a:rPr sz="2800" b="1" spc="4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la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iv</a:t>
            </a:r>
            <a:r>
              <a:rPr sz="2800" b="1" spc="19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39970" y="641966"/>
            <a:ext cx="239168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25"/>
              </a:lnSpc>
              <a:spcBef>
                <a:spcPts val="121"/>
              </a:spcBef>
            </a:pPr>
            <a:r>
              <a:rPr sz="3375" spc="0" baseline="5231" dirty="0" smtClean="0">
                <a:solidFill>
                  <a:srgbClr val="93C500"/>
                </a:solidFill>
                <a:latin typeface="Courier New"/>
                <a:cs typeface="Courier New"/>
              </a:rPr>
              <a:t>o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182870" y="947719"/>
            <a:ext cx="2277194" cy="764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09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paro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025"/>
              </a:lnSpc>
              <a:spcBef>
                <a:spcPts val="3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ili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mi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44155" y="947719"/>
            <a:ext cx="196029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to</a:t>
            </a:r>
            <a:r>
              <a:rPr sz="2800" spc="1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2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921879" y="1331774"/>
            <a:ext cx="55436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del</a:t>
            </a:r>
            <a:endParaRPr sz="2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935339" y="1331774"/>
            <a:ext cx="86911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82870" y="1716069"/>
            <a:ext cx="4071224" cy="12750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co</a:t>
            </a:r>
            <a:r>
              <a:rPr sz="2800" spc="-8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-1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ri</a:t>
            </a:r>
            <a:r>
              <a:rPr sz="2800" spc="2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020"/>
              </a:lnSpc>
              <a:spcBef>
                <a:spcPts val="1013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Muer</a:t>
            </a:r>
            <a:r>
              <a:rPr sz="2800" b="1" spc="4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-71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cl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í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nic</a:t>
            </a:r>
            <a:r>
              <a:rPr sz="2800" b="1" spc="19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r>
              <a:rPr sz="2800" spc="-5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 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os</a:t>
            </a:r>
            <a:r>
              <a:rPr sz="2800" spc="-7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940" y="1753479"/>
            <a:ext cx="372303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b="1" spc="0" dirty="0" smtClean="0">
                <a:solidFill>
                  <a:srgbClr val="92D050"/>
                </a:solidFill>
                <a:latin typeface="Arial"/>
                <a:cs typeface="Arial"/>
              </a:rPr>
              <a:t>Muerte </a:t>
            </a:r>
            <a:r>
              <a:rPr sz="3600" b="1" spc="-4" dirty="0" smtClean="0">
                <a:solidFill>
                  <a:srgbClr val="92D050"/>
                </a:solidFill>
                <a:latin typeface="Arial"/>
                <a:cs typeface="Arial"/>
              </a:rPr>
              <a:t>biológica</a:t>
            </a:r>
            <a:endParaRPr sz="3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78773" y="2226609"/>
            <a:ext cx="47494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839970" y="2304904"/>
            <a:ext cx="239168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25"/>
              </a:lnSpc>
              <a:spcBef>
                <a:spcPts val="121"/>
              </a:spcBef>
            </a:pPr>
            <a:r>
              <a:rPr sz="3375" spc="0" baseline="5231" dirty="0" smtClean="0">
                <a:solidFill>
                  <a:srgbClr val="93C500"/>
                </a:solidFill>
                <a:latin typeface="Courier New"/>
                <a:cs typeface="Courier New"/>
              </a:rPr>
              <a:t>o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2606466"/>
            <a:ext cx="51168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-4" dirty="0" smtClean="0">
                <a:solidFill>
                  <a:srgbClr val="404040"/>
                </a:solidFill>
                <a:latin typeface="Arial"/>
                <a:cs typeface="Arial"/>
              </a:rPr>
              <a:t>Se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15542" y="2606466"/>
            <a:ext cx="104877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2800" spc="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32862" y="2606466"/>
            <a:ext cx="94899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om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49979" y="2606466"/>
            <a:ext cx="3557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3033186"/>
            <a:ext cx="15029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82342" y="3033186"/>
            <a:ext cx="4749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67202" y="3033186"/>
            <a:ext cx="1236576" cy="8075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42621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os</a:t>
            </a:r>
            <a:endParaRPr sz="2800">
              <a:latin typeface="Arial"/>
              <a:cs typeface="Arial"/>
            </a:endParaRPr>
          </a:p>
          <a:p>
            <a:pPr marL="12700" marR="28461">
              <a:lnSpc>
                <a:spcPct val="95825"/>
              </a:lnSpc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1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82870" y="3122855"/>
            <a:ext cx="1641778" cy="1148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Mue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r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te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ts val="3025"/>
              </a:lnSpc>
              <a:spcBef>
                <a:spcPts val="3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c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r</a:t>
            </a:r>
            <a:r>
              <a:rPr sz="2800" b="1" spc="4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bra</a:t>
            </a:r>
            <a:r>
              <a:rPr sz="2800" b="1" spc="14" dirty="0" smtClean="0">
                <a:solidFill>
                  <a:srgbClr val="74A40F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025"/>
              </a:lnSpc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99503" y="3122855"/>
            <a:ext cx="1588740" cy="7647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absoluta</a:t>
            </a:r>
            <a:endParaRPr sz="2800">
              <a:latin typeface="Arial"/>
              <a:cs typeface="Arial"/>
            </a:endParaRPr>
          </a:p>
          <a:p>
            <a:pPr marL="99568">
              <a:lnSpc>
                <a:spcPts val="3025"/>
              </a:lnSpc>
              <a:spcBef>
                <a:spcPts val="3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sen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ia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30309" y="3122855"/>
            <a:ext cx="475688" cy="7647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2532">
              <a:lnSpc>
                <a:spcPts val="2960"/>
              </a:lnSpc>
              <a:spcBef>
                <a:spcPts val="148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 marR="786">
              <a:lnSpc>
                <a:spcPts val="3025"/>
              </a:lnSpc>
              <a:spcBef>
                <a:spcPts val="3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39970" y="3201173"/>
            <a:ext cx="239397" cy="3106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25"/>
              </a:lnSpc>
              <a:spcBef>
                <a:spcPts val="121"/>
              </a:spcBef>
            </a:pPr>
            <a:r>
              <a:rPr sz="3375" spc="0" baseline="5231" dirty="0" smtClean="0">
                <a:solidFill>
                  <a:srgbClr val="93C500"/>
                </a:solidFill>
                <a:latin typeface="Courier New"/>
                <a:cs typeface="Courier New"/>
              </a:rPr>
              <a:t>o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459913"/>
            <a:ext cx="271091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vi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-5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-1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ces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4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69938" y="3891198"/>
            <a:ext cx="2932757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16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1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uras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870" y="4275253"/>
            <a:ext cx="3853449" cy="12753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cerebrale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020"/>
              </a:lnSpc>
              <a:spcBef>
                <a:spcPts val="1013"/>
              </a:spcBef>
            </a:pP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Muer</a:t>
            </a:r>
            <a:r>
              <a:rPr sz="2800" b="1" spc="4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b="1" spc="-71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74A40F"/>
                </a:solidFill>
                <a:latin typeface="Arial"/>
                <a:cs typeface="Arial"/>
              </a:rPr>
              <a:t>tot</a:t>
            </a:r>
            <a:r>
              <a:rPr sz="2800" b="1" spc="9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b="1" spc="14" dirty="0" smtClean="0">
                <a:solidFill>
                  <a:srgbClr val="74A40F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r>
              <a:rPr sz="2800" spc="-5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-8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 ta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fo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39970" y="4864335"/>
            <a:ext cx="239168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25"/>
              </a:lnSpc>
              <a:spcBef>
                <a:spcPts val="121"/>
              </a:spcBef>
            </a:pPr>
            <a:r>
              <a:rPr sz="3375" spc="0" baseline="5231" dirty="0" smtClean="0">
                <a:solidFill>
                  <a:srgbClr val="93C500"/>
                </a:solidFill>
                <a:latin typeface="Courier New"/>
                <a:cs typeface="Courier New"/>
              </a:rPr>
              <a:t>o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38" name="Marcador de número de diapositiva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441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56309" y="726013"/>
            <a:ext cx="779884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200"/>
              </a:lnSpc>
              <a:spcBef>
                <a:spcPts val="210"/>
              </a:spcBef>
            </a:pPr>
            <a:r>
              <a:rPr lang="es-MX"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1.Introducción a la tanatología 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10" y="1631037"/>
            <a:ext cx="56232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Se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28241" y="1631037"/>
            <a:ext cx="170944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ncar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g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46626" y="1631037"/>
            <a:ext cx="933014" cy="10316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625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del</a:t>
            </a:r>
            <a:endParaRPr sz="3600">
              <a:latin typeface="Trebuchet MS"/>
              <a:cs typeface="Trebuchet MS"/>
            </a:endParaRPr>
          </a:p>
          <a:p>
            <a:pPr marL="212344">
              <a:lnSpc>
                <a:spcPts val="4170"/>
              </a:lnSpc>
              <a:spcBef>
                <a:spcPts val="158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del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01488" y="1631037"/>
            <a:ext cx="1879022" cy="10316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00736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udio</a:t>
            </a:r>
            <a:endParaRPr sz="3600">
              <a:latin typeface="Trebuchet MS"/>
              <a:cs typeface="Trebuchet MS"/>
            </a:endParaRPr>
          </a:p>
          <a:p>
            <a:pPr marL="12700" marR="68579">
              <a:lnSpc>
                <a:spcPts val="4170"/>
              </a:lnSpc>
              <a:spcBef>
                <a:spcPts val="158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proceso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88909" y="1631037"/>
            <a:ext cx="168748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egral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087483" y="1631037"/>
            <a:ext cx="343341" cy="10316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endParaRPr sz="3600">
              <a:latin typeface="Trebuchet MS"/>
              <a:cs typeface="Trebuchet MS"/>
            </a:endParaRPr>
          </a:p>
          <a:p>
            <a:pPr marL="34036" marR="2354">
              <a:lnSpc>
                <a:spcPts val="4170"/>
              </a:lnSpc>
              <a:spcBef>
                <a:spcPts val="158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2179811"/>
            <a:ext cx="357081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inter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d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isciplin</a:t>
            </a:r>
            <a:r>
              <a:rPr sz="36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rio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99808" y="2179811"/>
            <a:ext cx="597797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19390" y="2179811"/>
            <a:ext cx="46761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407654" y="2179811"/>
            <a:ext cx="1582033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muerte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2728698"/>
            <a:ext cx="6547938" cy="23832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9630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 </a:t>
            </a: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 mue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te mism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96761"/>
              </a:lnSpc>
              <a:spcBef>
                <a:spcPts val="947"/>
              </a:spcBef>
            </a:pPr>
            <a:r>
              <a:rPr sz="3600" b="1" spc="-404" dirty="0" smtClean="0">
                <a:solidFill>
                  <a:srgbClr val="74A40F"/>
                </a:solidFill>
                <a:latin typeface="Trebuchet MS"/>
                <a:cs typeface="Trebuchet MS"/>
              </a:rPr>
              <a:t>T</a:t>
            </a:r>
            <a:r>
              <a:rPr sz="3600" b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ana</a:t>
            </a:r>
            <a:r>
              <a:rPr sz="3600" b="1" spc="-9" dirty="0" smtClean="0">
                <a:solidFill>
                  <a:srgbClr val="74A40F"/>
                </a:solidFill>
                <a:latin typeface="Trebuchet MS"/>
                <a:cs typeface="Trebuchet MS"/>
              </a:rPr>
              <a:t>t</a:t>
            </a:r>
            <a:r>
              <a:rPr sz="3600" b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ología</a:t>
            </a:r>
            <a:r>
              <a:rPr sz="3600" b="1" spc="50" dirty="0" smtClean="0">
                <a:solidFill>
                  <a:srgbClr val="74A40F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etimo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ógi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amen</a:t>
            </a:r>
            <a:r>
              <a:rPr sz="36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3600">
              <a:latin typeface="Trebuchet MS"/>
              <a:cs typeface="Trebuchet MS"/>
            </a:endParaRPr>
          </a:p>
          <a:p>
            <a:pPr marL="12700" marR="79630">
              <a:lnSpc>
                <a:spcPct val="96761"/>
              </a:lnSpc>
              <a:spcBef>
                <a:spcPts val="14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tado de </a:t>
            </a:r>
            <a:r>
              <a:rPr sz="3600" spc="-4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mue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3600">
              <a:latin typeface="Trebuchet MS"/>
              <a:cs typeface="Trebuchet MS"/>
            </a:endParaRPr>
          </a:p>
          <a:p>
            <a:pPr marL="12700" marR="79630">
              <a:lnSpc>
                <a:spcPts val="4170"/>
              </a:lnSpc>
              <a:spcBef>
                <a:spcPts val="1356"/>
              </a:spcBef>
            </a:pPr>
            <a:r>
              <a:rPr sz="3600" b="1" i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T</a:t>
            </a:r>
            <a:r>
              <a:rPr sz="3600" b="1" i="1" spc="4" dirty="0" smtClean="0">
                <a:solidFill>
                  <a:srgbClr val="74A40F"/>
                </a:solidFill>
                <a:latin typeface="Trebuchet MS"/>
                <a:cs typeface="Trebuchet MS"/>
              </a:rPr>
              <a:t>h</a:t>
            </a:r>
            <a:r>
              <a:rPr sz="3600" b="1" i="1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ánatos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que sign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mue</a:t>
            </a:r>
            <a:r>
              <a:rPr sz="3600" spc="4" dirty="0" smtClean="0">
                <a:solidFill>
                  <a:srgbClr val="74A40F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74A40F"/>
                </a:solidFill>
                <a:latin typeface="Trebuchet MS"/>
                <a:cs typeface="Trebuchet MS"/>
              </a:rPr>
              <a:t>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42378" y="3403837"/>
            <a:ext cx="1060319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3600" spc="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14" dirty="0" smtClean="0">
                <a:solidFill>
                  <a:srgbClr val="404040"/>
                </a:solidFill>
                <a:latin typeface="Trebuchet MS"/>
                <a:cs typeface="Trebuchet MS"/>
              </a:rPr>
              <a:t>el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50326" y="3403837"/>
            <a:ext cx="159096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estudio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89007" y="3403837"/>
            <a:ext cx="339532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5304842"/>
            <a:ext cx="779884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Logos</a:t>
            </a:r>
            <a:r>
              <a:rPr sz="3600" spc="3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que sign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fi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a,</a:t>
            </a:r>
            <a:r>
              <a:rPr sz="36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estudio o tr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tado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14400" y="2865412"/>
            <a:ext cx="2599308" cy="3347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182870" y="606343"/>
            <a:ext cx="118442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Mu</a:t>
            </a:r>
            <a:r>
              <a:rPr sz="2800" spc="4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rte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51422" y="606343"/>
            <a:ext cx="178378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nt</a:t>
            </a:r>
            <a:r>
              <a:rPr sz="2800" spc="19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 </a:t>
            </a:r>
            <a:r>
              <a:rPr sz="2800" spc="44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hay</a:t>
            </a:r>
            <a:endParaRPr sz="2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516239" y="606343"/>
            <a:ext cx="11453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mpo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846945" y="606343"/>
            <a:ext cx="79195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para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820781" y="606343"/>
            <a:ext cx="3557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39970" y="663256"/>
            <a:ext cx="198672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0"/>
              </a:lnSpc>
              <a:spcBef>
                <a:spcPts val="119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endParaRPr sz="2250">
              <a:latin typeface="Wingdings"/>
              <a:cs typeface="Wingding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82870" y="1033063"/>
            <a:ext cx="196183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preparac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ón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226934" y="1033063"/>
            <a:ext cx="2562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65263" y="1033063"/>
            <a:ext cx="191875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ó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69577" y="1033063"/>
            <a:ext cx="4749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125837" y="1033063"/>
            <a:ext cx="10477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o,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82870" y="1459790"/>
            <a:ext cx="332251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r>
              <a:rPr sz="2800" spc="-58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erm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531479" y="1459790"/>
            <a:ext cx="182063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mina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1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310" y="1696202"/>
            <a:ext cx="2356662" cy="1031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58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93C500"/>
                </a:solidFill>
                <a:latin typeface="Arial"/>
                <a:cs typeface="Arial"/>
              </a:rPr>
              <a:t>Muerte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600" spc="0" dirty="0" smtClean="0">
                <a:solidFill>
                  <a:srgbClr val="93C500"/>
                </a:solidFill>
                <a:latin typeface="Arial"/>
                <a:cs typeface="Arial"/>
              </a:rPr>
              <a:t>psico</a:t>
            </a:r>
            <a:r>
              <a:rPr sz="3600" spc="9" dirty="0" smtClean="0">
                <a:solidFill>
                  <a:srgbClr val="93C500"/>
                </a:solidFill>
                <a:latin typeface="Arial"/>
                <a:cs typeface="Arial"/>
              </a:rPr>
              <a:t>l</a:t>
            </a:r>
            <a:r>
              <a:rPr sz="3600" spc="0" dirty="0" smtClean="0">
                <a:solidFill>
                  <a:srgbClr val="93C500"/>
                </a:solidFill>
                <a:latin typeface="Arial"/>
                <a:cs typeface="Arial"/>
              </a:rPr>
              <a:t>ógica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82870" y="2567985"/>
            <a:ext cx="1193441" cy="1487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9021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Mu</a:t>
            </a:r>
            <a:r>
              <a:rPr sz="2800" spc="4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rte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91"/>
              </a:spcBef>
            </a:pP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Mue</a:t>
            </a:r>
            <a:r>
              <a:rPr sz="2800" i="1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endParaRPr sz="2800">
              <a:latin typeface="Arial"/>
              <a:cs typeface="Arial"/>
            </a:endParaRPr>
          </a:p>
          <a:p>
            <a:pPr marL="12700" marR="9021">
              <a:lnSpc>
                <a:spcPct val="95825"/>
              </a:lnSpc>
              <a:spcBef>
                <a:spcPts val="1136"/>
              </a:spcBef>
            </a:pP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Mu</a:t>
            </a:r>
            <a:r>
              <a:rPr sz="2800" i="1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rte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91402" y="2567985"/>
            <a:ext cx="1784856" cy="1487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74A40F"/>
                </a:solidFill>
                <a:latin typeface="Arial"/>
                <a:cs typeface="Arial"/>
              </a:rPr>
              <a:t>ú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b</a:t>
            </a:r>
            <a:r>
              <a:rPr sz="2800" spc="4" dirty="0" smtClean="0">
                <a:solidFill>
                  <a:srgbClr val="74A40F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t</a:t>
            </a:r>
            <a:r>
              <a:rPr sz="2800" spc="14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991"/>
              </a:spcBef>
            </a:pP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na</a:t>
            </a:r>
            <a:r>
              <a:rPr sz="2800" i="1" spc="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ur</a:t>
            </a:r>
            <a:r>
              <a:rPr sz="2800" i="1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  <a:p>
            <a:pPr marL="492759">
              <a:lnSpc>
                <a:spcPct val="95825"/>
              </a:lnSpc>
              <a:spcBef>
                <a:spcPts val="1136"/>
              </a:spcBef>
            </a:pP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i="1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i="1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i="1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i="1" spc="0" dirty="0" smtClean="0">
                <a:solidFill>
                  <a:srgbClr val="404040"/>
                </a:solidFill>
                <a:latin typeface="Arial"/>
                <a:cs typeface="Arial"/>
              </a:rPr>
              <a:t>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39970" y="2624898"/>
            <a:ext cx="198858" cy="14171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5">
              <a:lnSpc>
                <a:spcPts val="2390"/>
              </a:lnSpc>
              <a:spcBef>
                <a:spcPts val="119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endParaRPr sz="225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1742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endParaRPr sz="225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185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endParaRPr sz="225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79307" y="3674790"/>
            <a:ext cx="171954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(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cci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01553" y="3674790"/>
            <a:ext cx="27609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82870" y="4101510"/>
            <a:ext cx="172096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)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870" y="5209712"/>
            <a:ext cx="366113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Aut</a:t>
            </a:r>
            <a:r>
              <a:rPr sz="2800" spc="4" dirty="0" smtClean="0">
                <a:solidFill>
                  <a:srgbClr val="74A40F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a</a:t>
            </a:r>
            <a:r>
              <a:rPr sz="2800" spc="9" dirty="0" smtClean="0">
                <a:solidFill>
                  <a:srgbClr val="74A40F"/>
                </a:solidFill>
                <a:latin typeface="Arial"/>
                <a:cs typeface="Arial"/>
              </a:rPr>
              <a:t>g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r</a:t>
            </a:r>
            <a:r>
              <a:rPr sz="2800" spc="9" dirty="0" smtClean="0">
                <a:solidFill>
                  <a:srgbClr val="74A40F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s</a:t>
            </a:r>
            <a:r>
              <a:rPr sz="2800" spc="4" dirty="0" smtClean="0">
                <a:solidFill>
                  <a:srgbClr val="74A40F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74A40F"/>
                </a:solidFill>
                <a:latin typeface="Arial"/>
                <a:cs typeface="Arial"/>
              </a:rPr>
              <a:t>ón</a:t>
            </a:r>
            <a:r>
              <a:rPr sz="2800" spc="-124" dirty="0" smtClean="0">
                <a:solidFill>
                  <a:srgbClr val="74A40F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 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io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39970" y="5266625"/>
            <a:ext cx="198672" cy="3103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90"/>
              </a:lnSpc>
              <a:spcBef>
                <a:spcPts val="119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endParaRPr sz="2250">
              <a:latin typeface="Wingdings"/>
              <a:cs typeface="Wingdings"/>
            </a:endParaRPr>
          </a:p>
        </p:txBody>
      </p:sp>
      <p:sp>
        <p:nvSpPr>
          <p:cNvPr id="35" name="Marcador de número de diapositiva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896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648200" y="4419536"/>
            <a:ext cx="2924175" cy="21903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16390"/>
            <a:ext cx="5918471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Carac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er</a:t>
            </a:r>
            <a:r>
              <a:rPr sz="36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í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sticas</a:t>
            </a:r>
            <a:r>
              <a:rPr sz="3600" spc="-2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de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la mue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2208014"/>
            <a:ext cx="4606653" cy="13225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Par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ó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jica:</a:t>
            </a:r>
            <a:r>
              <a:rPr sz="2600" spc="-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ntradi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toria</a:t>
            </a:r>
            <a:r>
              <a:rPr sz="2600" spc="-2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678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Cotidiana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814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tural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80556" y="2208014"/>
            <a:ext cx="2280497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varios s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ntidos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310" y="3659116"/>
            <a:ext cx="2698799" cy="22907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Ind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termina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le: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679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Univ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rsal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814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Ú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ica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826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Per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816"/>
              </a:spcBef>
            </a:pPr>
            <a:r>
              <a:rPr sz="20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0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</a:t>
            </a:r>
            <a:r>
              <a:rPr sz="2050" spc="219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Solitar</a:t>
            </a:r>
            <a:r>
              <a:rPr sz="26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9725" y="3659116"/>
            <a:ext cx="1879018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no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sa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em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363028" y="3659116"/>
            <a:ext cx="287048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ni c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6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do ni do</a:t>
            </a:r>
            <a:r>
              <a:rPr sz="26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6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600">
              <a:latin typeface="Arial"/>
              <a:cs typeface="Arial"/>
            </a:endParaRPr>
          </a:p>
        </p:txBody>
      </p:sp>
      <p:sp>
        <p:nvSpPr>
          <p:cNvPr id="19" name="Marcador de número de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342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6310" y="716390"/>
            <a:ext cx="5918471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Carac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er</a:t>
            </a:r>
            <a:r>
              <a:rPr sz="36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í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sticas</a:t>
            </a:r>
            <a:r>
              <a:rPr sz="3600" spc="-2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de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la mue</a:t>
            </a:r>
            <a:r>
              <a:rPr sz="3600" spc="4" dirty="0" smtClean="0">
                <a:solidFill>
                  <a:srgbClr val="93C50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te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310" y="1844085"/>
            <a:ext cx="1824887" cy="14888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3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Pro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o:</a:t>
            </a:r>
            <a:endParaRPr sz="2800" dirty="0">
              <a:latin typeface="Arial"/>
              <a:cs typeface="Arial"/>
            </a:endParaRPr>
          </a:p>
          <a:p>
            <a:pPr marL="12700" marR="19540">
              <a:lnSpc>
                <a:spcPct val="95825"/>
              </a:lnSpc>
              <a:spcBef>
                <a:spcPts val="991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 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Rad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l: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14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3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Aná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a: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2419" y="1844085"/>
            <a:ext cx="6826842" cy="9340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53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mos</a:t>
            </a:r>
            <a:r>
              <a:rPr sz="2800" spc="-7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7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to</a:t>
            </a:r>
            <a:r>
              <a:rPr sz="2800" spc="-9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q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2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991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no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2800" spc="-4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x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-15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3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02314" y="2952414"/>
            <a:ext cx="563691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rte</a:t>
            </a:r>
            <a:r>
              <a:rPr sz="2800" spc="-62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na</a:t>
            </a:r>
            <a:r>
              <a:rPr sz="2800" spc="-10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r>
              <a:rPr sz="2800" spc="-1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er</a:t>
            </a:r>
            <a:r>
              <a:rPr sz="2800" spc="-38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ma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o,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61771" y="2952414"/>
            <a:ext cx="45364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3379141"/>
            <a:ext cx="5329290" cy="14871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6245" marR="578592" algn="ctr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pr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bl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máti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a,</a:t>
            </a:r>
            <a:r>
              <a:rPr sz="2800" spc="-12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lo</a:t>
            </a:r>
            <a:r>
              <a:rPr sz="2800" spc="-1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6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uf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-15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988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3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Huma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a:</a:t>
            </a:r>
            <a:r>
              <a:rPr sz="2800" spc="-8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da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ti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-9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-1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sz="2800" spc="-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136"/>
              </a:spcBef>
            </a:pPr>
            <a:r>
              <a:rPr sz="2250" spc="0" dirty="0" smtClean="0">
                <a:solidFill>
                  <a:srgbClr val="93C500"/>
                </a:solidFill>
                <a:latin typeface="Wingdings"/>
                <a:cs typeface="Wingdings"/>
              </a:rPr>
              <a:t></a:t>
            </a:r>
            <a:r>
              <a:rPr sz="2250" spc="0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250" spc="53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In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rt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r>
              <a:rPr sz="2800" spc="-133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ca</a:t>
            </a:r>
            <a:r>
              <a:rPr sz="2800" spc="-66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-2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le</a:t>
            </a:r>
            <a:r>
              <a:rPr sz="2800" spc="-21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800" spc="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370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533400" y="507669"/>
            <a:ext cx="7124700" cy="674633"/>
          </a:xfrm>
        </p:spPr>
        <p:txBody>
          <a:bodyPr/>
          <a:lstStyle/>
          <a:p>
            <a:r>
              <a:rPr lang="es-MX" altLang="es-MX" dirty="0" smtClean="0">
                <a:solidFill>
                  <a:schemeClr val="accent1">
                    <a:lumMod val="75000"/>
                  </a:schemeClr>
                </a:solidFill>
                <a:cs typeface="Trebuchet MS" pitchFamily="34" charset="0"/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143000" y="1193029"/>
            <a:ext cx="8372648" cy="5130107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just">
              <a:spcBef>
                <a:spcPts val="0"/>
              </a:spcBef>
              <a:buNone/>
            </a:pPr>
            <a:r>
              <a:rPr lang="es-MX" dirty="0" smtClean="0"/>
              <a:t>La Dra</a:t>
            </a:r>
            <a:r>
              <a:rPr lang="es-MX" dirty="0"/>
              <a:t>. Elizabeth </a:t>
            </a:r>
            <a:r>
              <a:rPr lang="es-MX" dirty="0" err="1"/>
              <a:t>Kübler</a:t>
            </a:r>
            <a:r>
              <a:rPr lang="es-MX" dirty="0"/>
              <a:t> Ross </a:t>
            </a:r>
            <a:r>
              <a:rPr lang="es-MX" dirty="0" smtClean="0"/>
              <a:t>da </a:t>
            </a:r>
            <a:r>
              <a:rPr lang="es-MX" dirty="0"/>
              <a:t>cuenta de los fenómenos psicológicos que acompañan a la experiencias de pérdidas inesperadas o anunciadas; su labor se enfoca en los enfermos en fase terminal durante el proceso de muerte, desarrollando y fundando la Tanatología como una instancia de atención a los moribundos y sus familias, creando clínicas con la finalidad de procurar que al paciente o cualquier ser humano que sufra una pérdida se le trate con respeto, cariño, compasión y que conserve su dignidad hasta el último momento. Por otra parte la psicología existencial, específicamente desde el ámbito de la logoterapia se trabaja con este proceso de pérdida, muerte, duelo a partir de la triada trágica de la existencia y el optimismo trágico, con la finalidad de que el hombre pueda descubrir un para que de estos avatares y logre así posibilitar el sentido tanto de la perdida como de la muerte y el sufrimiento. 	</a:t>
            </a:r>
          </a:p>
          <a:p>
            <a:pPr marL="4572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s-MX" dirty="0" smtClean="0"/>
          </a:p>
          <a:p>
            <a:pPr marL="4572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dirty="0" smtClean="0"/>
              <a:t>Estos aspectos se documentan en este </a:t>
            </a:r>
            <a:r>
              <a:rPr lang="es-MX" dirty="0" smtClean="0"/>
              <a:t>material de apoyo p</a:t>
            </a:r>
            <a:r>
              <a:rPr lang="es-ES" dirty="0" err="1" smtClean="0"/>
              <a:t>royectable</a:t>
            </a:r>
            <a:r>
              <a:rPr lang="es-ES" dirty="0" smtClean="0"/>
              <a:t> de la Unidad </a:t>
            </a:r>
            <a:r>
              <a:rPr lang="es-ES" dirty="0" smtClean="0"/>
              <a:t>I Perspectiva </a:t>
            </a:r>
            <a:r>
              <a:rPr lang="es-ES" smtClean="0"/>
              <a:t>Tanatológica, </a:t>
            </a:r>
            <a:r>
              <a:rPr lang="es-ES" dirty="0" smtClean="0"/>
              <a:t>del Seminario de Fundamentos de Tanatología.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077200" y="6312409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4F442B9-D324-444E-8562-1310BDED671D}" type="slidenum">
              <a:rPr lang="es-ES" altLang="es-MX" sz="1800">
                <a:latin typeface="Arial" pitchFamily="34" charset="0"/>
                <a:cs typeface="Arial" pitchFamily="34" charset="0"/>
              </a:rPr>
              <a:pPr eaLnBrk="1" hangingPunct="1"/>
              <a:t>33</a:t>
            </a:fld>
            <a:endParaRPr lang="es-ES" altLang="es-MX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34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sz="quarter" idx="4294967295"/>
          </p:nvPr>
        </p:nvSpPr>
        <p:spPr>
          <a:xfrm>
            <a:off x="1101090" y="838200"/>
            <a:ext cx="8747760" cy="529897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Bayes</a:t>
            </a:r>
            <a:r>
              <a:rPr lang="es-MX" sz="2600" dirty="0"/>
              <a:t>, R. (2001). </a:t>
            </a:r>
            <a:r>
              <a:rPr lang="es-MX" sz="2600" i="1" dirty="0"/>
              <a:t>Psicología del sufrimiento y de la muerte. </a:t>
            </a:r>
            <a:r>
              <a:rPr lang="es-MX" sz="2600" dirty="0"/>
              <a:t>España: Martínez Roca.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Fonnegra</a:t>
            </a:r>
            <a:r>
              <a:rPr lang="es-MX" sz="2600" dirty="0"/>
              <a:t>, I. (2001). </a:t>
            </a:r>
            <a:r>
              <a:rPr lang="es-MX" sz="2600" i="1" dirty="0"/>
              <a:t>De cara a la muerte</a:t>
            </a:r>
            <a:r>
              <a:rPr lang="es-MX" sz="2600" dirty="0"/>
              <a:t>. Santiago: </a:t>
            </a:r>
            <a:r>
              <a:rPr lang="es-MX" sz="2600" dirty="0" err="1"/>
              <a:t>Andres</a:t>
            </a:r>
            <a:r>
              <a:rPr lang="es-MX" sz="2600" dirty="0"/>
              <a:t> Bello.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 smtClean="0"/>
              <a:t>Grecco</a:t>
            </a:r>
            <a:r>
              <a:rPr lang="es-MX" sz="2600" dirty="0"/>
              <a:t>, E. (2010). </a:t>
            </a:r>
            <a:r>
              <a:rPr lang="es-MX" sz="2600" i="1" dirty="0"/>
              <a:t>Muertes inesperadas. Manual de autoayuda para los que </a:t>
            </a:r>
            <a:endParaRPr lang="es-MX" sz="2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i="1" dirty="0"/>
              <a:t>quedamos vivos. </a:t>
            </a:r>
            <a:r>
              <a:rPr lang="es-MX" sz="2600" dirty="0"/>
              <a:t>Buenos Aires: Continente.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Klarsfeld</a:t>
            </a:r>
            <a:r>
              <a:rPr lang="es-MX" sz="2600" dirty="0"/>
              <a:t>, A. y </a:t>
            </a:r>
            <a:r>
              <a:rPr lang="es-MX" sz="2600" dirty="0" err="1"/>
              <a:t>Revah</a:t>
            </a:r>
            <a:r>
              <a:rPr lang="es-MX" sz="2600" dirty="0"/>
              <a:t>, F. (2002). </a:t>
            </a:r>
            <a:r>
              <a:rPr lang="es-MX" sz="2600" i="1" dirty="0"/>
              <a:t>Biología de la muerte. </a:t>
            </a:r>
            <a:r>
              <a:rPr lang="es-MX" sz="2600" dirty="0"/>
              <a:t>Madrid: Complutense.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Klass</a:t>
            </a:r>
            <a:r>
              <a:rPr lang="es-MX" sz="2600" dirty="0"/>
              <a:t>, D. (1999). </a:t>
            </a:r>
            <a:r>
              <a:rPr lang="es-MX" sz="2600" i="1" dirty="0"/>
              <a:t>La vida espiritual de los padres en duelo. </a:t>
            </a:r>
            <a:r>
              <a:rPr lang="es-MX" sz="2600" dirty="0" err="1"/>
              <a:t>Philadelphia:Taylor</a:t>
            </a:r>
            <a:r>
              <a:rPr lang="es-MX" sz="2600" dirty="0"/>
              <a:t> y Francis.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Kóvacs</a:t>
            </a:r>
            <a:r>
              <a:rPr lang="es-MX" sz="2600" dirty="0"/>
              <a:t>, M. (2002). </a:t>
            </a:r>
            <a:r>
              <a:rPr lang="es-MX" sz="2600" i="1" dirty="0"/>
              <a:t>Muerte y desarrollo humano. </a:t>
            </a:r>
            <a:r>
              <a:rPr lang="es-MX" sz="2600" dirty="0"/>
              <a:t>Sao Paulo: Casa del </a:t>
            </a:r>
            <a:r>
              <a:rPr lang="es-MX" sz="2600" dirty="0" err="1"/>
              <a:t>psicologo</a:t>
            </a:r>
            <a:r>
              <a:rPr lang="es-MX" sz="2600" dirty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Krishnamurti</a:t>
            </a:r>
            <a:r>
              <a:rPr lang="es-MX" sz="2600" dirty="0"/>
              <a:t>, J. (2006). </a:t>
            </a:r>
            <a:r>
              <a:rPr lang="es-MX" sz="2600" i="1" dirty="0"/>
              <a:t>Sobre la vida y la muerte. </a:t>
            </a:r>
            <a:r>
              <a:rPr lang="es-MX" sz="2600" dirty="0"/>
              <a:t>Barcelona: </a:t>
            </a:r>
            <a:r>
              <a:rPr lang="es-MX" sz="2600" dirty="0" err="1"/>
              <a:t>Kairós</a:t>
            </a:r>
            <a:r>
              <a:rPr lang="es-MX" sz="2600" dirty="0"/>
              <a:t>. 	</a:t>
            </a:r>
            <a:r>
              <a:rPr lang="es-MX" sz="2600" dirty="0" err="1"/>
              <a:t>Roccatagliata</a:t>
            </a:r>
            <a:r>
              <a:rPr lang="es-MX" sz="2600" dirty="0"/>
              <a:t>, S. (2012). </a:t>
            </a:r>
            <a:r>
              <a:rPr lang="es-MX" sz="2600" i="1" dirty="0"/>
              <a:t>Un hijo no puede morir. La experiencia de seguir viviendo. </a:t>
            </a:r>
            <a:r>
              <a:rPr lang="es-MX" sz="2600" dirty="0"/>
              <a:t>México: </a:t>
            </a:r>
            <a:r>
              <a:rPr lang="es-MX" sz="2600" dirty="0" err="1"/>
              <a:t>Random</a:t>
            </a:r>
            <a:r>
              <a:rPr lang="es-MX" sz="2600" dirty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 err="1"/>
              <a:t>House</a:t>
            </a:r>
            <a:r>
              <a:rPr lang="es-MX" sz="2600" dirty="0"/>
              <a:t> </a:t>
            </a:r>
            <a:r>
              <a:rPr lang="es-MX" sz="2600" dirty="0" err="1"/>
              <a:t>Mondadori</a:t>
            </a:r>
            <a:r>
              <a:rPr lang="es-MX" sz="2600" dirty="0"/>
              <a:t>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/>
              <a:t>Ross-</a:t>
            </a:r>
            <a:r>
              <a:rPr lang="es-MX" sz="2600" dirty="0" err="1"/>
              <a:t>Kübler</a:t>
            </a:r>
            <a:r>
              <a:rPr lang="es-MX" sz="2600" dirty="0"/>
              <a:t>, E. (2001). Una luz que se apaga. México: </a:t>
            </a:r>
            <a:r>
              <a:rPr lang="es-MX" sz="2600" dirty="0" err="1"/>
              <a:t>Pax</a:t>
            </a:r>
            <a:r>
              <a:rPr lang="es-MX" sz="2600" dirty="0"/>
              <a:t>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/>
              <a:t>Ross-</a:t>
            </a:r>
            <a:r>
              <a:rPr lang="es-MX" sz="2600" dirty="0" err="1"/>
              <a:t>Kübler</a:t>
            </a:r>
            <a:r>
              <a:rPr lang="es-MX" sz="2600" dirty="0"/>
              <a:t>, E. (2000). </a:t>
            </a:r>
            <a:r>
              <a:rPr lang="es-MX" sz="2600" i="1" dirty="0"/>
              <a:t>Sobre la Muerte y los moribundos</a:t>
            </a:r>
            <a:r>
              <a:rPr lang="es-MX" sz="2600" dirty="0"/>
              <a:t>. España: Grijalbo </a:t>
            </a:r>
            <a:r>
              <a:rPr lang="es-MX" sz="2600" dirty="0" err="1"/>
              <a:t>Mondadori</a:t>
            </a:r>
            <a:r>
              <a:rPr lang="es-MX" sz="2600" dirty="0"/>
              <a:t>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/>
              <a:t>Ross-</a:t>
            </a:r>
            <a:r>
              <a:rPr lang="es-MX" sz="2600" dirty="0" err="1"/>
              <a:t>Kübler</a:t>
            </a:r>
            <a:r>
              <a:rPr lang="es-MX" sz="2600" dirty="0"/>
              <a:t>, E. (1997). </a:t>
            </a:r>
            <a:r>
              <a:rPr lang="es-MX" sz="2600" i="1" dirty="0"/>
              <a:t>La muerte: un amanecer. </a:t>
            </a:r>
            <a:r>
              <a:rPr lang="es-MX" sz="2600" dirty="0"/>
              <a:t>España: Ediciones Luciérnaga.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600" dirty="0"/>
              <a:t>Ross-</a:t>
            </a:r>
            <a:r>
              <a:rPr lang="es-MX" sz="2600" dirty="0" err="1"/>
              <a:t>Kübler</a:t>
            </a:r>
            <a:r>
              <a:rPr lang="es-MX" sz="2600" dirty="0"/>
              <a:t>, E. (1996). </a:t>
            </a:r>
            <a:r>
              <a:rPr lang="es-MX" sz="2600" i="1" dirty="0"/>
              <a:t>Conferencias. </a:t>
            </a:r>
            <a:r>
              <a:rPr lang="es-MX" sz="2600" dirty="0"/>
              <a:t>España: Ediciones Luciérnaga. 	</a:t>
            </a:r>
          </a:p>
          <a:p>
            <a:endParaRPr lang="es-MX" sz="2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s-MX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436370" y="269776"/>
            <a:ext cx="9144000" cy="1143000"/>
          </a:xfrm>
        </p:spPr>
        <p:txBody>
          <a:bodyPr/>
          <a:lstStyle/>
          <a:p>
            <a:r>
              <a:rPr lang="es-MX" sz="3200" dirty="0"/>
              <a:t>Referencias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9410700" y="6543675"/>
            <a:ext cx="876300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B030E99-190C-4CE2-8FC3-743463F6E48B}" type="slidenum">
              <a:rPr lang="es-MX" smtClean="0"/>
              <a:pPr>
                <a:defRPr/>
              </a:pPr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34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81700" y="1409750"/>
            <a:ext cx="3505200" cy="45142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56310" y="716390"/>
            <a:ext cx="1952415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Thánatos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2259044"/>
            <a:ext cx="78713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Hijo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62125" y="2259044"/>
            <a:ext cx="53754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19553" y="2259044"/>
            <a:ext cx="40217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41726" y="2259044"/>
            <a:ext cx="119363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che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54474" y="2259044"/>
            <a:ext cx="28989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6310" y="2746731"/>
            <a:ext cx="1687642" cy="920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  <a:p>
            <a:pPr marL="12700" marR="61081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fer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z,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76525" y="2746731"/>
            <a:ext cx="62712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del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39490" y="2746731"/>
            <a:ext cx="130689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sue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ñ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o,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39593" y="3234658"/>
            <a:ext cx="200378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inse</a:t>
            </a:r>
            <a:r>
              <a:rPr sz="3200" spc="-25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sibl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6310" y="3722338"/>
            <a:ext cx="2297574" cy="14080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spia</a:t>
            </a:r>
            <a:r>
              <a:rPr sz="3200" spc="-25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o,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re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  <a:spcBef>
                <a:spcPts val="160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at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nció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65754" y="3722338"/>
            <a:ext cx="40163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80510" y="3722338"/>
            <a:ext cx="763093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que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629405" y="4210152"/>
            <a:ext cx="121609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yor</a:t>
            </a:r>
            <a:endParaRPr sz="3200">
              <a:latin typeface="Arial"/>
              <a:cs typeface="Arial"/>
            </a:endParaRPr>
          </a:p>
        </p:txBody>
      </p:sp>
      <p:sp>
        <p:nvSpPr>
          <p:cNvPr id="27" name="Marca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48582" y="759310"/>
            <a:ext cx="9058484" cy="12619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036">
              <a:lnSpc>
                <a:spcPts val="3815"/>
              </a:lnSpc>
              <a:spcBef>
                <a:spcPts val="190"/>
              </a:spcBef>
            </a:pPr>
            <a:r>
              <a:rPr sz="3600" spc="-450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anatol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gía</a:t>
            </a:r>
            <a:endParaRPr sz="3600" dirty="0">
              <a:latin typeface="Trebuchet MS"/>
              <a:cs typeface="Trebuchet MS"/>
            </a:endParaRPr>
          </a:p>
          <a:p>
            <a:pPr marL="12700">
              <a:lnSpc>
                <a:spcPct val="95825"/>
              </a:lnSpc>
              <a:spcBef>
                <a:spcPts val="2223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Dis</a:t>
            </a:r>
            <a:r>
              <a:rPr sz="3200" spc="9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ip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ina</a:t>
            </a:r>
            <a:r>
              <a:rPr sz="3200" spc="27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cien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ífica</a:t>
            </a:r>
            <a:r>
              <a:rPr sz="3200" spc="2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qu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27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2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rga</a:t>
            </a:r>
            <a:r>
              <a:rPr sz="3200" spc="2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2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con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ar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2033880"/>
            <a:ext cx="13964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sen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19909" y="2033880"/>
            <a:ext cx="210356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 </a:t>
            </a:r>
            <a:r>
              <a:rPr sz="3200" spc="23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pr</a:t>
            </a:r>
            <a:r>
              <a:rPr sz="3200" spc="-25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ceso</a:t>
            </a:r>
            <a:endParaRPr sz="3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91050" y="2033880"/>
            <a:ext cx="534527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96916" y="2033880"/>
            <a:ext cx="1462453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er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e,</a:t>
            </a:r>
            <a:endParaRPr sz="3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27596" y="2033880"/>
            <a:ext cx="718476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14818" y="2033880"/>
            <a:ext cx="85407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rit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837422" y="2033880"/>
            <a:ext cx="97644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 </a:t>
            </a:r>
            <a:r>
              <a:rPr sz="3200" spc="23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4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2521807"/>
            <a:ext cx="9056739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67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sign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fic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,</a:t>
            </a:r>
            <a:r>
              <a:rPr sz="3200" spc="10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qu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8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3200" spc="9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1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1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er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sona</a:t>
            </a:r>
            <a:r>
              <a:rPr sz="3200" spc="8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mo</a:t>
            </a:r>
            <a:r>
              <a:rPr sz="3200" spc="10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1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ser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bi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ló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ico,</a:t>
            </a:r>
            <a:r>
              <a:rPr sz="3200" spc="6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psico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ó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ico,</a:t>
            </a:r>
            <a:r>
              <a:rPr sz="3200" spc="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cial</a:t>
            </a:r>
            <a:r>
              <a:rPr sz="3200" spc="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3200" spc="7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espir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tu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200" spc="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ra</a:t>
            </a:r>
            <a:r>
              <a:rPr sz="3200" spc="6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vivir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3497174"/>
            <a:ext cx="537585" cy="920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en</a:t>
            </a:r>
            <a:endParaRPr sz="3200">
              <a:latin typeface="Arial"/>
              <a:cs typeface="Arial"/>
            </a:endParaRPr>
          </a:p>
          <a:p>
            <a:pPr marL="12700" marR="19930">
              <a:lnSpc>
                <a:spcPct val="95825"/>
              </a:lnSpc>
            </a:pPr>
            <a:r>
              <a:rPr sz="3200" spc="4" dirty="0" smtClean="0">
                <a:solidFill>
                  <a:srgbClr val="404040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87221" y="3497174"/>
            <a:ext cx="1508061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it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87802" y="3497174"/>
            <a:ext cx="29008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71850" y="3497174"/>
            <a:ext cx="1304048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usc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7834" y="3497174"/>
            <a:ext cx="51466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76164" y="3497174"/>
            <a:ext cx="2726733" cy="920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tr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sce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nci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41656" marR="61081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riv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 </a:t>
            </a:r>
            <a:r>
              <a:rPr sz="3200" spc="4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69909" y="3497174"/>
            <a:ext cx="1646058" cy="9202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084">
              <a:lnSpc>
                <a:spcPts val="3375"/>
              </a:lnSpc>
              <a:spcBef>
                <a:spcPts val="168"/>
              </a:spcBef>
            </a:pPr>
            <a:r>
              <a:rPr sz="3200" spc="-359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én</a:t>
            </a:r>
            <a:endParaRPr sz="3200">
              <a:latin typeface="Arial"/>
              <a:cs typeface="Arial"/>
            </a:endParaRPr>
          </a:p>
          <a:p>
            <a:pPr marL="12700" marR="3605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é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rdi</a:t>
            </a:r>
            <a:r>
              <a:rPr sz="3200" spc="-25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63421" y="3985101"/>
            <a:ext cx="2279854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rga </a:t>
            </a:r>
            <a:r>
              <a:rPr sz="3200" spc="40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32682" y="3985101"/>
            <a:ext cx="128233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4472781"/>
            <a:ext cx="9055227" cy="12701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sign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fic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tivas</a:t>
            </a:r>
            <a:r>
              <a:rPr sz="3200" spc="17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q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16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16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te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16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-4" dirty="0" smtClean="0">
                <a:solidFill>
                  <a:srgbClr val="404040"/>
                </a:solidFill>
                <a:latin typeface="Arial"/>
                <a:cs typeface="Arial"/>
              </a:rPr>
              <a:t>qu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16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ver</a:t>
            </a:r>
            <a:r>
              <a:rPr sz="3200" spc="175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15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m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u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ert</a:t>
            </a:r>
            <a:r>
              <a:rPr sz="3200" spc="-25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3200" dirty="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o e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3200" spc="-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rm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3200" spc="-1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3200" spc="-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3200" spc="0" dirty="0" err="1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3200" spc="-9" dirty="0" err="1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0" dirty="0" err="1" smtClean="0">
                <a:solidFill>
                  <a:srgbClr val="404040"/>
                </a:solidFill>
                <a:latin typeface="Arial"/>
                <a:cs typeface="Arial"/>
              </a:rPr>
              <a:t>rm</a:t>
            </a:r>
            <a:r>
              <a:rPr sz="3200" spc="-9" dirty="0" err="1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3200" spc="0" dirty="0" err="1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3200" spc="-14" dirty="0" err="1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3200" spc="0" dirty="0" err="1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3200" spc="-9" dirty="0" err="1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3200" spc="4" dirty="0" err="1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8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1" name="Marcador de número de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91634" y="716390"/>
            <a:ext cx="4589298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lang="es-MX" sz="3600" dirty="0" smtClean="0">
                <a:solidFill>
                  <a:schemeClr val="accent1">
                    <a:lumMod val="75000"/>
                  </a:schemeClr>
                </a:solidFill>
                <a:latin typeface="Trebuchet MS"/>
                <a:cs typeface="Trebuchet MS"/>
              </a:rPr>
              <a:t>Tanatología Actual</a:t>
            </a:r>
            <a:endParaRPr sz="3600" dirty="0">
              <a:solidFill>
                <a:schemeClr val="accent1">
                  <a:lumMod val="7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8600" y="2267815"/>
            <a:ext cx="9139174" cy="32264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3434" marR="73428" algn="ctr">
              <a:lnSpc>
                <a:spcPts val="381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 t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natolog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í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tu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</a:t>
            </a:r>
            <a:r>
              <a:rPr sz="36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no sólo</a:t>
            </a:r>
            <a:r>
              <a:rPr sz="3600" spc="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se 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nc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rga</a:t>
            </a:r>
            <a:endParaRPr sz="3600" dirty="0">
              <a:latin typeface="Trebuchet MS"/>
              <a:cs typeface="Trebuchet MS"/>
            </a:endParaRPr>
          </a:p>
          <a:p>
            <a:pPr indent="2049" algn="ctr">
              <a:lnSpc>
                <a:spcPct val="100050"/>
              </a:lnSpc>
            </a:pP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del e</a:t>
            </a:r>
            <a:r>
              <a:rPr sz="3600" spc="-9" dirty="0" smtClean="0">
                <a:solidFill>
                  <a:srgbClr val="404040"/>
                </a:solidFill>
                <a:latin typeface="Trebuchet MS"/>
                <a:cs typeface="Trebuchet MS"/>
              </a:rPr>
              <a:t>s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tudio de la muerte</a:t>
            </a:r>
            <a:r>
              <a:rPr sz="3600" spc="-1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y los moribu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dos,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sino de la v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da</a:t>
            </a:r>
            <a:r>
              <a:rPr sz="3600" spc="-2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misma, de la ac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ptac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ón</a:t>
            </a:r>
            <a:r>
              <a:rPr sz="36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de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las p</a:t>
            </a:r>
            <a:r>
              <a:rPr sz="3600" spc="9" dirty="0" smtClean="0">
                <a:solidFill>
                  <a:srgbClr val="404040"/>
                </a:solidFill>
                <a:latin typeface="Trebuchet MS"/>
                <a:cs typeface="Trebuchet MS"/>
              </a:rPr>
              <a:t>é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rdidas</a:t>
            </a:r>
            <a:r>
              <a:rPr sz="3600" spc="-29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que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 ser huma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n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o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enf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r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enta a</a:t>
            </a:r>
            <a:r>
              <a:rPr sz="3600" spc="-2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tr</a:t>
            </a:r>
            <a:r>
              <a:rPr sz="3600" spc="4" dirty="0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vés</a:t>
            </a:r>
            <a:r>
              <a:rPr sz="3600" spc="-14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el </a:t>
            </a:r>
            <a:r>
              <a:rPr sz="3600" spc="9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i</a:t>
            </a:r>
            <a:r>
              <a:rPr sz="3600" spc="4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c</a:t>
            </a:r>
            <a:r>
              <a:rPr sz="3600" spc="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lo</a:t>
            </a:r>
            <a:r>
              <a:rPr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 de</a:t>
            </a:r>
            <a:r>
              <a:rPr lang="es-MX" sz="36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3600" spc="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vid</a:t>
            </a:r>
            <a:r>
              <a:rPr sz="3600" spc="9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3200" spc="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81600" y="2438400"/>
            <a:ext cx="4226052" cy="281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56310" y="716390"/>
            <a:ext cx="5580652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Ideo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ogía de </a:t>
            </a:r>
            <a:r>
              <a:rPr sz="3600" spc="-14" dirty="0" smtClean="0">
                <a:solidFill>
                  <a:srgbClr val="93C500"/>
                </a:solidFill>
                <a:latin typeface="Trebuchet MS"/>
                <a:cs typeface="Trebuchet MS"/>
              </a:rPr>
              <a:t>l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a</a:t>
            </a:r>
            <a:r>
              <a:rPr sz="3600" spc="-59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-450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anatol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gía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10" y="2244248"/>
            <a:ext cx="68376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190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1900" spc="34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El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45717" y="2244248"/>
            <a:ext cx="90169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mie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53081" y="2244248"/>
            <a:ext cx="2405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99410" y="2244248"/>
            <a:ext cx="30703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12414" y="2244248"/>
            <a:ext cx="1019657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muerte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37126" y="2244248"/>
            <a:ext cx="39237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99210" y="2610015"/>
            <a:ext cx="630123" cy="6962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19">
              <a:lnSpc>
                <a:spcPts val="2555"/>
              </a:lnSpc>
              <a:spcBef>
                <a:spcPts val="127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una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vida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05381" y="2610015"/>
            <a:ext cx="896474" cy="6962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fuente</a:t>
            </a:r>
            <a:endParaRPr sz="2400">
              <a:latin typeface="Arial"/>
              <a:cs typeface="Arial"/>
            </a:endParaRPr>
          </a:p>
          <a:p>
            <a:pPr marL="56387" marR="22206" algn="ctr">
              <a:lnSpc>
                <a:spcPct val="95825"/>
              </a:lnSpc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ple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51810" y="2610015"/>
            <a:ext cx="177447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  </a:t>
            </a:r>
            <a:r>
              <a:rPr sz="2400" spc="35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mie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57906" y="2976022"/>
            <a:ext cx="22351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34917" y="2976022"/>
            <a:ext cx="62920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vi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20362" y="2976022"/>
            <a:ext cx="40944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3341782"/>
            <a:ext cx="3264022" cy="18088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2573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ca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88"/>
              </a:spcBef>
            </a:pPr>
            <a:r>
              <a:rPr sz="190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1900" spc="34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 amor</a:t>
            </a:r>
            <a:r>
              <a:rPr sz="2400" spc="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es ase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q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ui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le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119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(Kü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-</a:t>
            </a:r>
            <a:r>
              <a:rPr sz="2400" spc="2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ss)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128"/>
              </a:spcBef>
            </a:pPr>
            <a:r>
              <a:rPr sz="190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1900" spc="34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Ev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tar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su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ci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d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io</a:t>
            </a:r>
            <a:endParaRPr sz="2400">
              <a:latin typeface="Arial"/>
              <a:cs typeface="Arial"/>
            </a:endParaRPr>
          </a:p>
        </p:txBody>
      </p:sp>
      <p:sp>
        <p:nvSpPr>
          <p:cNvPr id="27" name="Marca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91200" y="2160651"/>
            <a:ext cx="3124200" cy="30209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56310" y="716390"/>
            <a:ext cx="5272751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Educa</a:t>
            </a:r>
            <a:r>
              <a:rPr sz="36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c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ión</a:t>
            </a:r>
            <a:r>
              <a:rPr sz="3600" spc="-2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en</a:t>
            </a:r>
            <a:r>
              <a:rPr sz="3600" spc="-7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3600" spc="-450" dirty="0" smtClean="0">
                <a:solidFill>
                  <a:srgbClr val="93C500"/>
                </a:solidFill>
                <a:latin typeface="Trebuchet MS"/>
                <a:cs typeface="Trebuchet MS"/>
              </a:rPr>
              <a:t>T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anatol</a:t>
            </a:r>
            <a:r>
              <a:rPr sz="3600" spc="-9" dirty="0" smtClean="0">
                <a:solidFill>
                  <a:srgbClr val="93C500"/>
                </a:solidFill>
                <a:latin typeface="Trebuchet MS"/>
                <a:cs typeface="Trebuchet MS"/>
              </a:rPr>
              <a:t>o</a:t>
            </a:r>
            <a:r>
              <a:rPr sz="36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gía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6310" y="2244248"/>
            <a:ext cx="1718388" cy="6962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55"/>
              </a:lnSpc>
              <a:spcBef>
                <a:spcPts val="127"/>
              </a:spcBef>
            </a:pPr>
            <a:r>
              <a:rPr sz="190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1900" spc="34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Crear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ct val="95825"/>
              </a:lnSpc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cree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c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37841" y="2244248"/>
            <a:ext cx="127355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sistemas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18838" y="2244248"/>
            <a:ext cx="40944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65273" y="2610015"/>
            <a:ext cx="833012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so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re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87674" y="2610015"/>
            <a:ext cx="310231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85438" y="2610015"/>
            <a:ext cx="63072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vida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04766" y="2610015"/>
            <a:ext cx="223718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99210" y="2976022"/>
            <a:ext cx="30703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la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91081" y="2976022"/>
            <a:ext cx="110530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muer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e,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81934" y="2976022"/>
            <a:ext cx="154513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ace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tac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ón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99210" y="3341782"/>
            <a:ext cx="2579370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como</a:t>
            </a:r>
            <a:r>
              <a:rPr sz="2400" spc="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al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g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natural.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6310" y="4326420"/>
            <a:ext cx="3652955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1900" spc="0" dirty="0" smtClean="0">
                <a:solidFill>
                  <a:srgbClr val="93C500"/>
                </a:solidFill>
                <a:latin typeface="Wingdings"/>
                <a:cs typeface="Wingdings"/>
              </a:rPr>
              <a:t></a:t>
            </a:r>
            <a:r>
              <a:rPr sz="1900" spc="347" dirty="0" smtClean="0">
                <a:solidFill>
                  <a:srgbClr val="93C500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s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umir </a:t>
            </a:r>
            <a:r>
              <a:rPr sz="2400" spc="-4" dirty="0" smtClean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14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prop</a:t>
            </a:r>
            <a:r>
              <a:rPr sz="2400" spc="-9" dirty="0" smtClean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19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0" dirty="0" smtClean="0">
                <a:solidFill>
                  <a:srgbClr val="404040"/>
                </a:solidFill>
                <a:latin typeface="Arial"/>
                <a:cs typeface="Arial"/>
              </a:rPr>
              <a:t>muerte</a:t>
            </a:r>
            <a:endParaRPr sz="2400">
              <a:latin typeface="Arial"/>
              <a:cs typeface="Arial"/>
            </a:endParaRPr>
          </a:p>
        </p:txBody>
      </p:sp>
      <p:sp>
        <p:nvSpPr>
          <p:cNvPr id="26" name="Marcador de número de diapositiva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9370949" y="0"/>
            <a:ext cx="1219200" cy="6857999"/>
          </a:xfrm>
          <a:custGeom>
            <a:avLst/>
            <a:gdLst/>
            <a:ahLst/>
            <a:cxnLst/>
            <a:rect l="l" t="t" r="r" b="b"/>
            <a:pathLst>
              <a:path w="1219200" h="6857999">
                <a:moveTo>
                  <a:pt x="0" y="1"/>
                </a:moveTo>
                <a:lnTo>
                  <a:pt x="1219199" y="6857998"/>
                </a:lnTo>
              </a:path>
              <a:path w="1219200" h="6857999">
                <a:moveTo>
                  <a:pt x="1219199" y="6857998"/>
                </a:moveTo>
                <a:lnTo>
                  <a:pt x="0" y="0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25308" y="3681349"/>
            <a:ext cx="4763516" cy="3176650"/>
          </a:xfrm>
          <a:custGeom>
            <a:avLst/>
            <a:gdLst/>
            <a:ahLst/>
            <a:cxnLst/>
            <a:rect l="l" t="t" r="r" b="b"/>
            <a:pathLst>
              <a:path w="4763516" h="3176650">
                <a:moveTo>
                  <a:pt x="4763516" y="0"/>
                </a:moveTo>
                <a:lnTo>
                  <a:pt x="4" y="3176647"/>
                </a:lnTo>
              </a:path>
              <a:path w="4763516" h="3176650">
                <a:moveTo>
                  <a:pt x="4" y="3176647"/>
                </a:moveTo>
                <a:lnTo>
                  <a:pt x="4763516" y="1"/>
                </a:lnTo>
              </a:path>
            </a:pathLst>
          </a:custGeom>
          <a:ln w="9525">
            <a:solidFill>
              <a:srgbClr val="93C5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181465" y="-8508"/>
            <a:ext cx="3007359" cy="6866508"/>
          </a:xfrm>
          <a:custGeom>
            <a:avLst/>
            <a:gdLst/>
            <a:ahLst/>
            <a:cxnLst/>
            <a:rect l="l" t="t" r="r" b="b"/>
            <a:pathLst>
              <a:path w="3007359" h="6866508">
                <a:moveTo>
                  <a:pt x="3007359" y="8508"/>
                </a:moveTo>
                <a:lnTo>
                  <a:pt x="2043054" y="8508"/>
                </a:lnTo>
                <a:lnTo>
                  <a:pt x="0" y="6866505"/>
                </a:lnTo>
                <a:lnTo>
                  <a:pt x="3007359" y="6866505"/>
                </a:lnTo>
                <a:lnTo>
                  <a:pt x="3007359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03486" y="-8508"/>
            <a:ext cx="2588514" cy="6866508"/>
          </a:xfrm>
          <a:custGeom>
            <a:avLst/>
            <a:gdLst/>
            <a:ahLst/>
            <a:cxnLst/>
            <a:rect l="l" t="t" r="r" b="b"/>
            <a:pathLst>
              <a:path w="2588514" h="6866508">
                <a:moveTo>
                  <a:pt x="2588513" y="8508"/>
                </a:moveTo>
                <a:lnTo>
                  <a:pt x="1498" y="8508"/>
                </a:lnTo>
                <a:lnTo>
                  <a:pt x="1209420" y="6866505"/>
                </a:lnTo>
                <a:lnTo>
                  <a:pt x="2588513" y="6866505"/>
                </a:lnTo>
                <a:lnTo>
                  <a:pt x="2588513" y="8508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932291" y="3048000"/>
            <a:ext cx="3259708" cy="3809999"/>
          </a:xfrm>
          <a:custGeom>
            <a:avLst/>
            <a:gdLst/>
            <a:ahLst/>
            <a:cxnLst/>
            <a:rect l="l" t="t" r="r" b="b"/>
            <a:pathLst>
              <a:path w="3259708" h="3809999">
                <a:moveTo>
                  <a:pt x="3259708" y="0"/>
                </a:moveTo>
                <a:lnTo>
                  <a:pt x="1" y="3809997"/>
                </a:lnTo>
                <a:lnTo>
                  <a:pt x="3259708" y="3809997"/>
                </a:lnTo>
                <a:lnTo>
                  <a:pt x="3259708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334500" y="-8508"/>
            <a:ext cx="2854325" cy="6866508"/>
          </a:xfrm>
          <a:custGeom>
            <a:avLst/>
            <a:gdLst/>
            <a:ahLst/>
            <a:cxnLst/>
            <a:rect l="l" t="t" r="r" b="b"/>
            <a:pathLst>
              <a:path w="2854325" h="6866508">
                <a:moveTo>
                  <a:pt x="2854325" y="8508"/>
                </a:moveTo>
                <a:lnTo>
                  <a:pt x="3061" y="8508"/>
                </a:lnTo>
                <a:lnTo>
                  <a:pt x="2470783" y="6866505"/>
                </a:lnTo>
                <a:lnTo>
                  <a:pt x="2854325" y="6866505"/>
                </a:lnTo>
                <a:lnTo>
                  <a:pt x="2854325" y="8508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898759" y="-8508"/>
            <a:ext cx="1290066" cy="6866508"/>
          </a:xfrm>
          <a:custGeom>
            <a:avLst/>
            <a:gdLst/>
            <a:ahLst/>
            <a:cxnLst/>
            <a:rect l="l" t="t" r="r" b="b"/>
            <a:pathLst>
              <a:path w="1290066" h="6866508">
                <a:moveTo>
                  <a:pt x="1290066" y="8508"/>
                </a:moveTo>
                <a:lnTo>
                  <a:pt x="1018419" y="8508"/>
                </a:lnTo>
                <a:lnTo>
                  <a:pt x="0" y="6866505"/>
                </a:lnTo>
                <a:lnTo>
                  <a:pt x="1290066" y="6866505"/>
                </a:lnTo>
                <a:lnTo>
                  <a:pt x="1290066" y="8508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939018" y="-8508"/>
            <a:ext cx="1249806" cy="6866508"/>
          </a:xfrm>
          <a:custGeom>
            <a:avLst/>
            <a:gdLst/>
            <a:ahLst/>
            <a:cxnLst/>
            <a:rect l="l" t="t" r="r" b="b"/>
            <a:pathLst>
              <a:path w="1249806" h="6866508">
                <a:moveTo>
                  <a:pt x="1249806" y="8508"/>
                </a:moveTo>
                <a:lnTo>
                  <a:pt x="1374" y="8508"/>
                </a:lnTo>
                <a:lnTo>
                  <a:pt x="1109344" y="6866505"/>
                </a:lnTo>
                <a:lnTo>
                  <a:pt x="1249806" y="6866505"/>
                </a:lnTo>
                <a:lnTo>
                  <a:pt x="1249806" y="8508"/>
                </a:lnTo>
                <a:close/>
              </a:path>
            </a:pathLst>
          </a:custGeom>
          <a:solidFill>
            <a:srgbClr val="544E4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371709" y="3589909"/>
            <a:ext cx="1817116" cy="3268090"/>
          </a:xfrm>
          <a:custGeom>
            <a:avLst/>
            <a:gdLst/>
            <a:ahLst/>
            <a:cxnLst/>
            <a:rect l="l" t="t" r="r" b="b"/>
            <a:pathLst>
              <a:path w="1817116" h="3268090">
                <a:moveTo>
                  <a:pt x="1817116" y="0"/>
                </a:moveTo>
                <a:lnTo>
                  <a:pt x="1" y="3268087"/>
                </a:lnTo>
                <a:lnTo>
                  <a:pt x="1817116" y="3268087"/>
                </a:lnTo>
                <a:lnTo>
                  <a:pt x="1817116" y="0"/>
                </a:lnTo>
                <a:close/>
              </a:path>
            </a:pathLst>
          </a:custGeom>
          <a:solidFill>
            <a:srgbClr val="6E9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4013200"/>
            <a:ext cx="448729" cy="2844799"/>
          </a:xfrm>
          <a:custGeom>
            <a:avLst/>
            <a:gdLst/>
            <a:ahLst/>
            <a:cxnLst/>
            <a:rect l="l" t="t" r="r" b="b"/>
            <a:pathLst>
              <a:path w="448729" h="2844799">
                <a:moveTo>
                  <a:pt x="0" y="0"/>
                </a:moveTo>
                <a:lnTo>
                  <a:pt x="0" y="2844796"/>
                </a:lnTo>
                <a:lnTo>
                  <a:pt x="448728" y="2844796"/>
                </a:lnTo>
                <a:lnTo>
                  <a:pt x="0" y="0"/>
                </a:lnTo>
                <a:close/>
              </a:path>
            </a:pathLst>
          </a:custGeom>
          <a:solidFill>
            <a:srgbClr val="93C5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58085" y="762000"/>
            <a:ext cx="5085715" cy="2533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16952" y="3943805"/>
            <a:ext cx="2277298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lang="es-MX"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2. </a:t>
            </a:r>
            <a:r>
              <a:rPr sz="4000" spc="0" dirty="0" err="1" smtClean="0">
                <a:solidFill>
                  <a:srgbClr val="93C500"/>
                </a:solidFill>
                <a:latin typeface="Trebuchet MS"/>
                <a:cs typeface="Trebuchet MS"/>
              </a:rPr>
              <a:t>Objeto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46916" y="3943805"/>
            <a:ext cx="2877663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formal </a:t>
            </a:r>
            <a:r>
              <a:rPr sz="4000" spc="9" dirty="0" smtClean="0">
                <a:solidFill>
                  <a:srgbClr val="93C500"/>
                </a:solidFill>
                <a:latin typeface="Trebuchet MS"/>
                <a:cs typeface="Trebuchet MS"/>
              </a:rPr>
              <a:t>d</a:t>
            </a:r>
            <a:r>
              <a:rPr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e</a:t>
            </a:r>
            <a:r>
              <a:rPr sz="4000" spc="-44" dirty="0" smtClean="0">
                <a:solidFill>
                  <a:srgbClr val="93C500"/>
                </a:solidFill>
                <a:latin typeface="Trebuchet MS"/>
                <a:cs typeface="Trebuchet MS"/>
              </a:rPr>
              <a:t> </a:t>
            </a:r>
            <a:r>
              <a:rPr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la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75653" y="3943805"/>
            <a:ext cx="2674914" cy="5328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5"/>
              </a:lnSpc>
              <a:spcBef>
                <a:spcPts val="209"/>
              </a:spcBef>
            </a:pPr>
            <a:r>
              <a:rPr sz="4000" spc="0" dirty="0" smtClean="0">
                <a:solidFill>
                  <a:srgbClr val="93C500"/>
                </a:solidFill>
                <a:latin typeface="Trebuchet MS"/>
                <a:cs typeface="Trebuchet MS"/>
              </a:rPr>
              <a:t>tanatología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449070" y="4636645"/>
            <a:ext cx="791136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7E7E7E"/>
                </a:solidFill>
                <a:latin typeface="Tahoma"/>
                <a:cs typeface="Tahoma"/>
              </a:rPr>
              <a:t>El pro</a:t>
            </a:r>
            <a:r>
              <a:rPr sz="3600" spc="-14" dirty="0" smtClean="0">
                <a:solidFill>
                  <a:srgbClr val="7E7E7E"/>
                </a:solidFill>
                <a:latin typeface="Tahoma"/>
                <a:cs typeface="Tahoma"/>
              </a:rPr>
              <a:t>c</a:t>
            </a:r>
            <a:r>
              <a:rPr sz="3600" spc="0" dirty="0" smtClean="0">
                <a:solidFill>
                  <a:srgbClr val="7E7E7E"/>
                </a:solidFill>
                <a:latin typeface="Tahoma"/>
                <a:cs typeface="Tahoma"/>
              </a:rPr>
              <a:t>eso de morir y la muerte misma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1498</Words>
  <Application>Microsoft Office PowerPoint</Application>
  <PresentationFormat>Panorámica</PresentationFormat>
  <Paragraphs>541</Paragraphs>
  <Slides>34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4" baseType="lpstr">
      <vt:lpstr>Arial</vt:lpstr>
      <vt:lpstr>Calibri</vt:lpstr>
      <vt:lpstr>Courier New</vt:lpstr>
      <vt:lpstr>Tahoma</vt:lpstr>
      <vt:lpstr>Times New Roman</vt:lpstr>
      <vt:lpstr>Trebuchet MS</vt:lpstr>
      <vt:lpstr>Verdana</vt:lpstr>
      <vt:lpstr>Wingdings</vt:lpstr>
      <vt:lpstr>Wingdings 3</vt:lpstr>
      <vt:lpstr>Faceta</vt:lpstr>
      <vt:lpstr>Presentación de PowerPoint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Guion explicativo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Aida Mercado Maya</dc:creator>
  <cp:lastModifiedBy>Aida Mercado Maya</cp:lastModifiedBy>
  <cp:revision>6</cp:revision>
  <dcterms:modified xsi:type="dcterms:W3CDTF">2016-10-13T04:17:25Z</dcterms:modified>
</cp:coreProperties>
</file>