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Lst>
  <p:notesMasterIdLst>
    <p:notesMasterId r:id="rId35"/>
  </p:notesMasterIdLst>
  <p:handoutMasterIdLst>
    <p:handoutMasterId r:id="rId36"/>
  </p:handoutMasterIdLst>
  <p:sldIdLst>
    <p:sldId id="339" r:id="rId3"/>
    <p:sldId id="340" r:id="rId4"/>
    <p:sldId id="266" r:id="rId5"/>
    <p:sldId id="277" r:id="rId6"/>
    <p:sldId id="278" r:id="rId7"/>
    <p:sldId id="279" r:id="rId8"/>
    <p:sldId id="290" r:id="rId9"/>
    <p:sldId id="347" r:id="rId10"/>
    <p:sldId id="342" r:id="rId11"/>
    <p:sldId id="343" r:id="rId12"/>
    <p:sldId id="344" r:id="rId13"/>
    <p:sldId id="345" r:id="rId14"/>
    <p:sldId id="346" r:id="rId15"/>
    <p:sldId id="291" r:id="rId16"/>
    <p:sldId id="280" r:id="rId17"/>
    <p:sldId id="289" r:id="rId18"/>
    <p:sldId id="282" r:id="rId19"/>
    <p:sldId id="283" r:id="rId20"/>
    <p:sldId id="284" r:id="rId21"/>
    <p:sldId id="286" r:id="rId22"/>
    <p:sldId id="287" r:id="rId23"/>
    <p:sldId id="292" r:id="rId24"/>
    <p:sldId id="293" r:id="rId25"/>
    <p:sldId id="294" r:id="rId26"/>
    <p:sldId id="295" r:id="rId27"/>
    <p:sldId id="296" r:id="rId28"/>
    <p:sldId id="299" r:id="rId29"/>
    <p:sldId id="300" r:id="rId30"/>
    <p:sldId id="308" r:id="rId31"/>
    <p:sldId id="337" r:id="rId32"/>
    <p:sldId id="348" r:id="rId33"/>
    <p:sldId id="34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7" d="100"/>
          <a:sy n="67" d="100"/>
        </p:scale>
        <p:origin x="780" y="60"/>
      </p:cViewPr>
      <p:guideLst/>
    </p:cSldViewPr>
  </p:slideViewPr>
  <p:notesTextViewPr>
    <p:cViewPr>
      <p:scale>
        <a:sx n="1" d="1"/>
        <a:sy n="1" d="1"/>
      </p:scale>
      <p:origin x="0" y="0"/>
    </p:cViewPr>
  </p:notesTextViewPr>
  <p:notesViewPr>
    <p:cSldViewPr snapToGrid="0" showGuides="1">
      <p:cViewPr varScale="1">
        <p:scale>
          <a:sx n="95" d="100"/>
          <a:sy n="95" d="100"/>
        </p:scale>
        <p:origin x="273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C7EC9C-7EE8-4A56-855D-18AC07DBDCAD}" type="datetimeFigureOut">
              <a:rPr lang="en-US" smtClean="0"/>
              <a:t>10/12/2016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EA21AD-3BA7-4B49-9DF1-2171993A8011}" type="slidenum">
              <a:rPr lang="en-US" smtClean="0"/>
              <a:t>‹Nº›</a:t>
            </a:fld>
            <a:endParaRPr lang="en-US"/>
          </a:p>
        </p:txBody>
      </p:sp>
    </p:spTree>
    <p:extLst>
      <p:ext uri="{BB962C8B-B14F-4D97-AF65-F5344CB8AC3E}">
        <p14:creationId xmlns:p14="http://schemas.microsoft.com/office/powerpoint/2010/main" val="3924349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C3EC70-F4BB-48E7-ABB8-9B7E359277E1}" type="datetimeFigureOut">
              <a:rPr lang="en-US" smtClean="0"/>
              <a:t>10/12/2016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669046-D62F-49D8-96B7-3C014DC234D7}" type="slidenum">
              <a:rPr lang="en-US" smtClean="0"/>
              <a:t>‹Nº›</a:t>
            </a:fld>
            <a:endParaRPr lang="en-US"/>
          </a:p>
        </p:txBody>
      </p:sp>
    </p:spTree>
    <p:extLst>
      <p:ext uri="{BB962C8B-B14F-4D97-AF65-F5344CB8AC3E}">
        <p14:creationId xmlns:p14="http://schemas.microsoft.com/office/powerpoint/2010/main" val="2293714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F90E8607-4C2D-43AB-AB9D-51DAD43BFDC6}" type="slidenum">
              <a:rPr lang="es-MX" smtClean="0"/>
              <a:t>1</a:t>
            </a:fld>
            <a:endParaRPr lang="es-MX" dirty="0"/>
          </a:p>
        </p:txBody>
      </p:sp>
    </p:spTree>
    <p:extLst>
      <p:ext uri="{BB962C8B-B14F-4D97-AF65-F5344CB8AC3E}">
        <p14:creationId xmlns:p14="http://schemas.microsoft.com/office/powerpoint/2010/main" val="352452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C9C6C80D-581C-48EA-94BD-2482A341B18B}" type="slidenum">
              <a:rPr lang="es-MX" smtClean="0"/>
              <a:pPr>
                <a:defRPr/>
              </a:pPr>
              <a:t>2</a:t>
            </a:fld>
            <a:endParaRPr lang="es-MX" dirty="0"/>
          </a:p>
        </p:txBody>
      </p:sp>
    </p:spTree>
    <p:extLst>
      <p:ext uri="{BB962C8B-B14F-4D97-AF65-F5344CB8AC3E}">
        <p14:creationId xmlns:p14="http://schemas.microsoft.com/office/powerpoint/2010/main" val="2220681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F669046-D62F-49D8-96B7-3C014DC234D7}" type="slidenum">
              <a:rPr lang="en-US" smtClean="0"/>
              <a:t>4</a:t>
            </a:fld>
            <a:endParaRPr lang="en-US"/>
          </a:p>
        </p:txBody>
      </p:sp>
    </p:spTree>
    <p:extLst>
      <p:ext uri="{BB962C8B-B14F-4D97-AF65-F5344CB8AC3E}">
        <p14:creationId xmlns:p14="http://schemas.microsoft.com/office/powerpoint/2010/main" val="3419917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gradFill>
          <a:gsLst>
            <a:gs pos="0">
              <a:schemeClr val="bg1">
                <a:lumMod val="46000"/>
                <a:lumOff val="54000"/>
              </a:schemeClr>
            </a:gs>
            <a:gs pos="46000">
              <a:schemeClr val="bg1">
                <a:lumMod val="60000"/>
                <a:lumOff val="40000"/>
              </a:schemeClr>
            </a:gs>
            <a:gs pos="100000">
              <a:schemeClr val="bg1">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04" name="Group 103"/>
          <p:cNvGrpSpPr/>
          <p:nvPr/>
        </p:nvGrpSpPr>
        <p:grpSpPr>
          <a:xfrm>
            <a:off x="286013" y="4191000"/>
            <a:ext cx="11616798" cy="2513417"/>
            <a:chOff x="286013" y="4191000"/>
            <a:chExt cx="11616798" cy="2513417"/>
          </a:xfrm>
        </p:grpSpPr>
        <p:sp>
          <p:nvSpPr>
            <p:cNvPr id="8" name="Freeform 5"/>
            <p:cNvSpPr>
              <a:spLocks/>
            </p:cNvSpPr>
            <p:nvPr/>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Line 6"/>
            <p:cNvSpPr>
              <a:spLocks noChangeShapeType="1"/>
            </p:cNvSpPr>
            <p:nvPr/>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rot="21252465" flipH="1">
              <a:off x="792225"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0793512">
              <a:off x="445930" y="5452235"/>
              <a:ext cx="365582" cy="421970"/>
              <a:chOff x="1457010" y="1673260"/>
              <a:chExt cx="617538" cy="712788"/>
            </a:xfrm>
          </p:grpSpPr>
          <p:sp>
            <p:nvSpPr>
              <p:cNvPr id="12" name="Freeform 8"/>
              <p:cNvSpPr>
                <a:spLocks/>
              </p:cNvSpPr>
              <p:nvPr/>
            </p:nvSpPr>
            <p:spPr bwMode="auto">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13" name="Freeform 9"/>
              <p:cNvSpPr>
                <a:spLocks/>
              </p:cNvSpPr>
              <p:nvPr/>
            </p:nvSpPr>
            <p:spPr bwMode="auto">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10"/>
            <p:cNvSpPr>
              <a:spLocks/>
            </p:cNvSpPr>
            <p:nvPr/>
          </p:nvSpPr>
          <p:spPr bwMode="auto">
            <a:xfrm rot="19613158" flipH="1">
              <a:off x="1682146"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p:cNvSpPr>
              <a:spLocks/>
            </p:cNvSpPr>
            <p:nvPr/>
          </p:nvSpPr>
          <p:spPr bwMode="auto">
            <a:xfrm flipH="1">
              <a:off x="2304810"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4"/>
            <p:cNvSpPr>
              <a:spLocks/>
            </p:cNvSpPr>
            <p:nvPr/>
          </p:nvSpPr>
          <p:spPr bwMode="auto">
            <a:xfrm flipH="1">
              <a:off x="3150319"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25"/>
            <p:cNvSpPr>
              <a:spLocks/>
            </p:cNvSpPr>
            <p:nvPr/>
          </p:nvSpPr>
          <p:spPr bwMode="auto">
            <a:xfrm flipH="1">
              <a:off x="312019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26"/>
            <p:cNvSpPr>
              <a:spLocks/>
            </p:cNvSpPr>
            <p:nvPr/>
          </p:nvSpPr>
          <p:spPr bwMode="auto">
            <a:xfrm flipH="1">
              <a:off x="1933172"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27"/>
            <p:cNvSpPr>
              <a:spLocks/>
            </p:cNvSpPr>
            <p:nvPr/>
          </p:nvSpPr>
          <p:spPr bwMode="auto">
            <a:xfrm flipH="1">
              <a:off x="1592821"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grpSp>
          <p:nvGrpSpPr>
            <p:cNvPr id="20" name="Group 19"/>
            <p:cNvGrpSpPr/>
            <p:nvPr/>
          </p:nvGrpSpPr>
          <p:grpSpPr>
            <a:xfrm>
              <a:off x="749894" y="5783561"/>
              <a:ext cx="325521" cy="364355"/>
              <a:chOff x="2114915" y="2460535"/>
              <a:chExt cx="452438" cy="506413"/>
            </a:xfrm>
          </p:grpSpPr>
          <p:sp>
            <p:nvSpPr>
              <p:cNvPr id="21" name="Freeform 28"/>
              <p:cNvSpPr>
                <a:spLocks/>
              </p:cNvSpPr>
              <p:nvPr/>
            </p:nvSpPr>
            <p:spPr bwMode="auto">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9"/>
              <p:cNvSpPr>
                <a:spLocks/>
              </p:cNvSpPr>
              <p:nvPr/>
            </p:nvSpPr>
            <p:spPr bwMode="auto">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Freeform 30"/>
            <p:cNvSpPr>
              <a:spLocks noEditPoints="1"/>
            </p:cNvSpPr>
            <p:nvPr/>
          </p:nvSpPr>
          <p:spPr bwMode="auto">
            <a:xfrm flipH="1">
              <a:off x="1416049"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31"/>
            <p:cNvSpPr>
              <a:spLocks/>
            </p:cNvSpPr>
            <p:nvPr/>
          </p:nvSpPr>
          <p:spPr bwMode="auto">
            <a:xfrm flipH="1">
              <a:off x="2806971"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32"/>
            <p:cNvSpPr>
              <a:spLocks/>
            </p:cNvSpPr>
            <p:nvPr/>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3"/>
            <p:cNvSpPr>
              <a:spLocks/>
            </p:cNvSpPr>
            <p:nvPr/>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4"/>
            <p:cNvSpPr>
              <a:spLocks/>
            </p:cNvSpPr>
            <p:nvPr/>
          </p:nvSpPr>
          <p:spPr bwMode="auto">
            <a:xfrm flipH="1">
              <a:off x="69056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73"/>
            <p:cNvSpPr>
              <a:spLocks/>
            </p:cNvSpPr>
            <p:nvPr/>
          </p:nvSpPr>
          <p:spPr bwMode="auto">
            <a:xfrm flipH="1">
              <a:off x="3957638"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4"/>
            <p:cNvSpPr>
              <a:spLocks/>
            </p:cNvSpPr>
            <p:nvPr/>
          </p:nvSpPr>
          <p:spPr bwMode="auto">
            <a:xfrm flipH="1">
              <a:off x="3616524"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75"/>
            <p:cNvSpPr>
              <a:spLocks/>
            </p:cNvSpPr>
            <p:nvPr/>
          </p:nvSpPr>
          <p:spPr bwMode="auto">
            <a:xfrm flipH="1">
              <a:off x="4164013"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Line 76"/>
            <p:cNvSpPr>
              <a:spLocks noChangeShapeType="1"/>
            </p:cNvSpPr>
            <p:nvPr/>
          </p:nvSpPr>
          <p:spPr bwMode="auto">
            <a:xfrm>
              <a:off x="4164013"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8"/>
            <p:cNvSpPr>
              <a:spLocks/>
            </p:cNvSpPr>
            <p:nvPr/>
          </p:nvSpPr>
          <p:spPr bwMode="auto">
            <a:xfrm flipH="1">
              <a:off x="3670301"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79"/>
            <p:cNvSpPr>
              <a:spLocks/>
            </p:cNvSpPr>
            <p:nvPr/>
          </p:nvSpPr>
          <p:spPr bwMode="auto">
            <a:xfrm flipH="1">
              <a:off x="3841751"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82"/>
            <p:cNvSpPr>
              <a:spLocks/>
            </p:cNvSpPr>
            <p:nvPr/>
          </p:nvSpPr>
          <p:spPr bwMode="auto">
            <a:xfrm flipH="1">
              <a:off x="4379878"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83"/>
            <p:cNvSpPr>
              <a:spLocks/>
            </p:cNvSpPr>
            <p:nvPr/>
          </p:nvSpPr>
          <p:spPr bwMode="auto">
            <a:xfrm flipH="1">
              <a:off x="45297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84"/>
            <p:cNvSpPr>
              <a:spLocks/>
            </p:cNvSpPr>
            <p:nvPr/>
          </p:nvSpPr>
          <p:spPr bwMode="auto">
            <a:xfrm flipH="1">
              <a:off x="2731164"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80"/>
            <p:cNvSpPr>
              <a:spLocks/>
            </p:cNvSpPr>
            <p:nvPr/>
          </p:nvSpPr>
          <p:spPr bwMode="auto">
            <a:xfrm flipH="1" flipV="1">
              <a:off x="286013"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Oval 37"/>
            <p:cNvSpPr/>
            <p:nvPr/>
          </p:nvSpPr>
          <p:spPr>
            <a:xfrm>
              <a:off x="458072"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33688"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67000"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803704" y="4858573"/>
              <a:ext cx="1154448" cy="1149586"/>
              <a:chOff x="4277517" y="3752400"/>
              <a:chExt cx="1154448" cy="1149586"/>
            </a:xfrm>
          </p:grpSpPr>
          <p:sp>
            <p:nvSpPr>
              <p:cNvPr id="42" name="Freeform 41"/>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endParaRPr lang="en-US"/>
              </a:p>
            </p:txBody>
          </p:sp>
        </p:grpSp>
        <p:sp>
          <p:nvSpPr>
            <p:cNvPr id="47" name="Freeform 32"/>
            <p:cNvSpPr>
              <a:spLocks/>
            </p:cNvSpPr>
            <p:nvPr/>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80"/>
            <p:cNvSpPr>
              <a:spLocks/>
            </p:cNvSpPr>
            <p:nvPr/>
          </p:nvSpPr>
          <p:spPr bwMode="auto">
            <a:xfrm flipH="1" flipV="1">
              <a:off x="2834217"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80"/>
            <p:cNvSpPr>
              <a:spLocks/>
            </p:cNvSpPr>
            <p:nvPr/>
          </p:nvSpPr>
          <p:spPr bwMode="auto">
            <a:xfrm flipH="1">
              <a:off x="46458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84"/>
            <p:cNvSpPr>
              <a:spLocks/>
            </p:cNvSpPr>
            <p:nvPr/>
          </p:nvSpPr>
          <p:spPr bwMode="auto">
            <a:xfrm flipH="1">
              <a:off x="3947595"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84"/>
            <p:cNvSpPr>
              <a:spLocks/>
            </p:cNvSpPr>
            <p:nvPr/>
          </p:nvSpPr>
          <p:spPr bwMode="auto">
            <a:xfrm flipH="1">
              <a:off x="47143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Oval 51"/>
            <p:cNvSpPr/>
            <p:nvPr/>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
            <p:cNvSpPr>
              <a:spLocks/>
            </p:cNvSpPr>
            <p:nvPr/>
          </p:nvSpPr>
          <p:spPr bwMode="auto">
            <a:xfrm>
              <a:off x="9771061"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Line 6"/>
            <p:cNvSpPr>
              <a:spLocks noChangeShapeType="1"/>
            </p:cNvSpPr>
            <p:nvPr/>
          </p:nvSpPr>
          <p:spPr bwMode="auto">
            <a:xfrm flipH="1" flipV="1">
              <a:off x="9771061"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7"/>
            <p:cNvSpPr>
              <a:spLocks/>
            </p:cNvSpPr>
            <p:nvPr/>
          </p:nvSpPr>
          <p:spPr bwMode="auto">
            <a:xfrm rot="347535">
              <a:off x="9763724"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nvGrpSpPr>
            <p:cNvPr id="56" name="Group 55"/>
            <p:cNvGrpSpPr/>
            <p:nvPr/>
          </p:nvGrpSpPr>
          <p:grpSpPr>
            <a:xfrm rot="806488" flipH="1">
              <a:off x="11377312" y="5452235"/>
              <a:ext cx="365582" cy="421970"/>
              <a:chOff x="1457010" y="1673260"/>
              <a:chExt cx="617538" cy="712788"/>
            </a:xfrm>
          </p:grpSpPr>
          <p:sp>
            <p:nvSpPr>
              <p:cNvPr id="57" name="Freeform 8"/>
              <p:cNvSpPr>
                <a:spLocks/>
              </p:cNvSpPr>
              <p:nvPr/>
            </p:nvSpPr>
            <p:spPr bwMode="auto">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58" name="Freeform 9"/>
              <p:cNvSpPr>
                <a:spLocks/>
              </p:cNvSpPr>
              <p:nvPr/>
            </p:nvSpPr>
            <p:spPr bwMode="auto">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9" name="Freeform 10"/>
            <p:cNvSpPr>
              <a:spLocks/>
            </p:cNvSpPr>
            <p:nvPr/>
          </p:nvSpPr>
          <p:spPr bwMode="auto">
            <a:xfrm rot="1986842">
              <a:off x="10004233"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60" name="Freeform 23"/>
            <p:cNvSpPr>
              <a:spLocks/>
            </p:cNvSpPr>
            <p:nvPr/>
          </p:nvSpPr>
          <p:spPr bwMode="auto">
            <a:xfrm>
              <a:off x="9539526"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4"/>
            <p:cNvSpPr>
              <a:spLocks/>
            </p:cNvSpPr>
            <p:nvPr/>
          </p:nvSpPr>
          <p:spPr bwMode="auto">
            <a:xfrm>
              <a:off x="8429578"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25"/>
            <p:cNvSpPr>
              <a:spLocks/>
            </p:cNvSpPr>
            <p:nvPr/>
          </p:nvSpPr>
          <p:spPr bwMode="auto">
            <a:xfrm>
              <a:off x="871894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26"/>
            <p:cNvSpPr>
              <a:spLocks/>
            </p:cNvSpPr>
            <p:nvPr/>
          </p:nvSpPr>
          <p:spPr bwMode="auto">
            <a:xfrm>
              <a:off x="10057214"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27"/>
            <p:cNvSpPr>
              <a:spLocks/>
            </p:cNvSpPr>
            <p:nvPr/>
          </p:nvSpPr>
          <p:spPr bwMode="auto">
            <a:xfrm>
              <a:off x="10402328"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grpSp>
          <p:nvGrpSpPr>
            <p:cNvPr id="65" name="Group 64"/>
            <p:cNvGrpSpPr/>
            <p:nvPr/>
          </p:nvGrpSpPr>
          <p:grpSpPr>
            <a:xfrm flipH="1">
              <a:off x="11113409" y="5783561"/>
              <a:ext cx="325521" cy="364355"/>
              <a:chOff x="2114915" y="2460535"/>
              <a:chExt cx="452438" cy="506413"/>
            </a:xfrm>
          </p:grpSpPr>
          <p:sp>
            <p:nvSpPr>
              <p:cNvPr id="66" name="Freeform 28"/>
              <p:cNvSpPr>
                <a:spLocks/>
              </p:cNvSpPr>
              <p:nvPr/>
            </p:nvSpPr>
            <p:spPr bwMode="auto">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8" name="Freeform 30"/>
            <p:cNvSpPr>
              <a:spLocks noEditPoints="1"/>
            </p:cNvSpPr>
            <p:nvPr/>
          </p:nvSpPr>
          <p:spPr bwMode="auto">
            <a:xfrm>
              <a:off x="6170612"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9232628"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9245597"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9411047"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1140142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73"/>
            <p:cNvSpPr>
              <a:spLocks/>
            </p:cNvSpPr>
            <p:nvPr/>
          </p:nvSpPr>
          <p:spPr bwMode="auto">
            <a:xfrm>
              <a:off x="8069261"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74"/>
            <p:cNvSpPr>
              <a:spLocks/>
            </p:cNvSpPr>
            <p:nvPr/>
          </p:nvSpPr>
          <p:spPr bwMode="auto">
            <a:xfrm>
              <a:off x="8290121"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5"/>
            <p:cNvSpPr>
              <a:spLocks/>
            </p:cNvSpPr>
            <p:nvPr/>
          </p:nvSpPr>
          <p:spPr bwMode="auto">
            <a:xfrm>
              <a:off x="8012111"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Line 76"/>
            <p:cNvSpPr>
              <a:spLocks noChangeShapeType="1"/>
            </p:cNvSpPr>
            <p:nvPr/>
          </p:nvSpPr>
          <p:spPr bwMode="auto">
            <a:xfrm flipH="1">
              <a:off x="8012111"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8"/>
            <p:cNvSpPr>
              <a:spLocks/>
            </p:cNvSpPr>
            <p:nvPr/>
          </p:nvSpPr>
          <p:spPr bwMode="auto">
            <a:xfrm>
              <a:off x="7799385"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9"/>
            <p:cNvSpPr>
              <a:spLocks/>
            </p:cNvSpPr>
            <p:nvPr/>
          </p:nvSpPr>
          <p:spPr bwMode="auto">
            <a:xfrm>
              <a:off x="7970835"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82"/>
            <p:cNvSpPr>
              <a:spLocks/>
            </p:cNvSpPr>
            <p:nvPr/>
          </p:nvSpPr>
          <p:spPr bwMode="auto">
            <a:xfrm>
              <a:off x="7713696"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83"/>
            <p:cNvSpPr>
              <a:spLocks/>
            </p:cNvSpPr>
            <p:nvPr/>
          </p:nvSpPr>
          <p:spPr bwMode="auto">
            <a:xfrm>
              <a:off x="71839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84"/>
            <p:cNvSpPr>
              <a:spLocks/>
            </p:cNvSpPr>
            <p:nvPr/>
          </p:nvSpPr>
          <p:spPr bwMode="auto">
            <a:xfrm>
              <a:off x="9155600"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p:cNvSpPr>
            <p:nvPr/>
          </p:nvSpPr>
          <p:spPr bwMode="auto">
            <a:xfrm flipV="1">
              <a:off x="11806856"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Oval 82"/>
            <p:cNvSpPr/>
            <p:nvPr/>
          </p:nvSpPr>
          <p:spPr>
            <a:xfrm flipH="1">
              <a:off x="11653815"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flipH="1">
              <a:off x="11618560"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flipH="1">
              <a:off x="11785248"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6" name="Group 85"/>
            <p:cNvGrpSpPr/>
            <p:nvPr/>
          </p:nvGrpSpPr>
          <p:grpSpPr>
            <a:xfrm flipH="1">
              <a:off x="10230672" y="4858573"/>
              <a:ext cx="1154448" cy="1149586"/>
              <a:chOff x="4277517" y="3752400"/>
              <a:chExt cx="1154448" cy="1149586"/>
            </a:xfrm>
          </p:grpSpPr>
          <p:sp>
            <p:nvSpPr>
              <p:cNvPr id="87" name="Freeform 86"/>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endParaRPr lang="en-US"/>
              </a:p>
            </p:txBody>
          </p:sp>
        </p:grpSp>
        <p:sp>
          <p:nvSpPr>
            <p:cNvPr id="92" name="Freeform 32"/>
            <p:cNvSpPr>
              <a:spLocks/>
            </p:cNvSpPr>
            <p:nvPr/>
          </p:nvSpPr>
          <p:spPr bwMode="auto">
            <a:xfrm>
              <a:off x="9499406"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80"/>
            <p:cNvSpPr>
              <a:spLocks/>
            </p:cNvSpPr>
            <p:nvPr/>
          </p:nvSpPr>
          <p:spPr bwMode="auto">
            <a:xfrm flipV="1">
              <a:off x="9258652"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80"/>
            <p:cNvSpPr>
              <a:spLocks/>
            </p:cNvSpPr>
            <p:nvPr/>
          </p:nvSpPr>
          <p:spPr bwMode="auto">
            <a:xfrm>
              <a:off x="73000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84"/>
            <p:cNvSpPr>
              <a:spLocks/>
            </p:cNvSpPr>
            <p:nvPr/>
          </p:nvSpPr>
          <p:spPr bwMode="auto">
            <a:xfrm>
              <a:off x="8076679"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84"/>
            <p:cNvSpPr>
              <a:spLocks/>
            </p:cNvSpPr>
            <p:nvPr/>
          </p:nvSpPr>
          <p:spPr bwMode="auto">
            <a:xfrm>
              <a:off x="73685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Oval 96"/>
            <p:cNvSpPr/>
            <p:nvPr/>
          </p:nvSpPr>
          <p:spPr>
            <a:xfrm flipH="1">
              <a:off x="9615485"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p:cNvGrpSpPr/>
            <p:nvPr/>
          </p:nvGrpSpPr>
          <p:grpSpPr>
            <a:xfrm>
              <a:off x="4803790" y="5319186"/>
              <a:ext cx="2690707" cy="1385231"/>
              <a:chOff x="5184534" y="1125344"/>
              <a:chExt cx="2690707" cy="1385231"/>
            </a:xfrm>
          </p:grpSpPr>
          <p:sp>
            <p:nvSpPr>
              <p:cNvPr id="99" name="Freeform 67"/>
              <p:cNvSpPr>
                <a:spLocks/>
              </p:cNvSpPr>
              <p:nvPr/>
            </p:nvSpPr>
            <p:spPr bwMode="auto">
              <a:xfrm rot="8881702">
                <a:off x="6702013" y="1340794"/>
                <a:ext cx="1173228" cy="1169781"/>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234 w 10234"/>
                  <a:gd name="connsiteY0" fmla="*/ 6523 h 10000"/>
                  <a:gd name="connsiteX1" fmla="*/ 10022 w 10234"/>
                  <a:gd name="connsiteY1" fmla="*/ 6523 h 10000"/>
                  <a:gd name="connsiteX2" fmla="*/ 9810 w 10234"/>
                  <a:gd name="connsiteY2" fmla="*/ 6257 h 10000"/>
                  <a:gd name="connsiteX3" fmla="*/ 2208 w 10234"/>
                  <a:gd name="connsiteY3" fmla="*/ 211 h 10000"/>
                  <a:gd name="connsiteX4" fmla="*/ 8851 w 10234"/>
                  <a:gd name="connsiteY4" fmla="*/ 6259 h 10000"/>
                  <a:gd name="connsiteX5" fmla="*/ 308 w 10234"/>
                  <a:gd name="connsiteY5" fmla="*/ 9279 h 10000"/>
                  <a:gd name="connsiteX6" fmla="*/ 10234 w 10234"/>
                  <a:gd name="connsiteY6" fmla="*/ 6523 h 10000"/>
                  <a:gd name="connsiteX0" fmla="*/ 9701 w 9701"/>
                  <a:gd name="connsiteY0" fmla="*/ 6523 h 9364"/>
                  <a:gd name="connsiteX1" fmla="*/ 9489 w 9701"/>
                  <a:gd name="connsiteY1" fmla="*/ 6523 h 9364"/>
                  <a:gd name="connsiteX2" fmla="*/ 9277 w 9701"/>
                  <a:gd name="connsiteY2" fmla="*/ 6257 h 9364"/>
                  <a:gd name="connsiteX3" fmla="*/ 1675 w 9701"/>
                  <a:gd name="connsiteY3" fmla="*/ 211 h 9364"/>
                  <a:gd name="connsiteX4" fmla="*/ 8318 w 9701"/>
                  <a:gd name="connsiteY4" fmla="*/ 6259 h 9364"/>
                  <a:gd name="connsiteX5" fmla="*/ 328 w 9701"/>
                  <a:gd name="connsiteY5" fmla="*/ 8536 h 9364"/>
                  <a:gd name="connsiteX6" fmla="*/ 9701 w 9701"/>
                  <a:gd name="connsiteY6" fmla="*/ 6523 h 9364"/>
                  <a:gd name="connsiteX0" fmla="*/ 9679 w 9679"/>
                  <a:gd name="connsiteY0" fmla="*/ 6967 h 10001"/>
                  <a:gd name="connsiteX1" fmla="*/ 9460 w 9679"/>
                  <a:gd name="connsiteY1" fmla="*/ 6967 h 10001"/>
                  <a:gd name="connsiteX2" fmla="*/ 9242 w 9679"/>
                  <a:gd name="connsiteY2" fmla="*/ 6683 h 10001"/>
                  <a:gd name="connsiteX3" fmla="*/ 1406 w 9679"/>
                  <a:gd name="connsiteY3" fmla="*/ 226 h 10001"/>
                  <a:gd name="connsiteX4" fmla="*/ 8253 w 9679"/>
                  <a:gd name="connsiteY4" fmla="*/ 6685 h 10001"/>
                  <a:gd name="connsiteX5" fmla="*/ 17 w 9679"/>
                  <a:gd name="connsiteY5" fmla="*/ 9117 h 10001"/>
                  <a:gd name="connsiteX6" fmla="*/ 9679 w 9679"/>
                  <a:gd name="connsiteY6" fmla="*/ 6967 h 10001"/>
                  <a:gd name="connsiteX0" fmla="*/ 10080 w 10080"/>
                  <a:gd name="connsiteY0" fmla="*/ 6966 h 10000"/>
                  <a:gd name="connsiteX1" fmla="*/ 9854 w 10080"/>
                  <a:gd name="connsiteY1" fmla="*/ 6966 h 10000"/>
                  <a:gd name="connsiteX2" fmla="*/ 9629 w 10080"/>
                  <a:gd name="connsiteY2" fmla="*/ 6682 h 10000"/>
                  <a:gd name="connsiteX3" fmla="*/ 1533 w 10080"/>
                  <a:gd name="connsiteY3" fmla="*/ 226 h 10000"/>
                  <a:gd name="connsiteX4" fmla="*/ 8607 w 10080"/>
                  <a:gd name="connsiteY4" fmla="*/ 6684 h 10000"/>
                  <a:gd name="connsiteX5" fmla="*/ 98 w 10080"/>
                  <a:gd name="connsiteY5" fmla="*/ 9116 h 10000"/>
                  <a:gd name="connsiteX6" fmla="*/ 10080 w 10080"/>
                  <a:gd name="connsiteY6" fmla="*/ 6966 h 10000"/>
                  <a:gd name="connsiteX0" fmla="*/ 9999 w 9999"/>
                  <a:gd name="connsiteY0" fmla="*/ 6966 h 10505"/>
                  <a:gd name="connsiteX1" fmla="*/ 9773 w 9999"/>
                  <a:gd name="connsiteY1" fmla="*/ 6966 h 10505"/>
                  <a:gd name="connsiteX2" fmla="*/ 9548 w 9999"/>
                  <a:gd name="connsiteY2" fmla="*/ 6682 h 10505"/>
                  <a:gd name="connsiteX3" fmla="*/ 1452 w 9999"/>
                  <a:gd name="connsiteY3" fmla="*/ 226 h 10505"/>
                  <a:gd name="connsiteX4" fmla="*/ 8526 w 9999"/>
                  <a:gd name="connsiteY4" fmla="*/ 6684 h 10505"/>
                  <a:gd name="connsiteX5" fmla="*/ 17 w 9999"/>
                  <a:gd name="connsiteY5" fmla="*/ 9116 h 10505"/>
                  <a:gd name="connsiteX6" fmla="*/ 9999 w 9999"/>
                  <a:gd name="connsiteY6" fmla="*/ 6966 h 10505"/>
                  <a:gd name="connsiteX0" fmla="*/ 9477 w 9477"/>
                  <a:gd name="connsiteY0" fmla="*/ 6631 h 8681"/>
                  <a:gd name="connsiteX1" fmla="*/ 9251 w 9477"/>
                  <a:gd name="connsiteY1" fmla="*/ 6631 h 8681"/>
                  <a:gd name="connsiteX2" fmla="*/ 9026 w 9477"/>
                  <a:gd name="connsiteY2" fmla="*/ 6361 h 8681"/>
                  <a:gd name="connsiteX3" fmla="*/ 929 w 9477"/>
                  <a:gd name="connsiteY3" fmla="*/ 215 h 8681"/>
                  <a:gd name="connsiteX4" fmla="*/ 8004 w 9477"/>
                  <a:gd name="connsiteY4" fmla="*/ 6363 h 8681"/>
                  <a:gd name="connsiteX5" fmla="*/ 18 w 9477"/>
                  <a:gd name="connsiteY5" fmla="*/ 6936 h 8681"/>
                  <a:gd name="connsiteX6" fmla="*/ 9477 w 9477"/>
                  <a:gd name="connsiteY6" fmla="*/ 6631 h 8681"/>
                  <a:gd name="connsiteX0" fmla="*/ 11827 w 11827"/>
                  <a:gd name="connsiteY0" fmla="*/ 7639 h 9493"/>
                  <a:gd name="connsiteX1" fmla="*/ 11589 w 11827"/>
                  <a:gd name="connsiteY1" fmla="*/ 7639 h 9493"/>
                  <a:gd name="connsiteX2" fmla="*/ 11351 w 11827"/>
                  <a:gd name="connsiteY2" fmla="*/ 7327 h 9493"/>
                  <a:gd name="connsiteX3" fmla="*/ 2807 w 11827"/>
                  <a:gd name="connsiteY3" fmla="*/ 248 h 9493"/>
                  <a:gd name="connsiteX4" fmla="*/ 10273 w 11827"/>
                  <a:gd name="connsiteY4" fmla="*/ 7330 h 9493"/>
                  <a:gd name="connsiteX5" fmla="*/ 14 w 11827"/>
                  <a:gd name="connsiteY5" fmla="*/ 7210 h 9493"/>
                  <a:gd name="connsiteX6" fmla="*/ 11827 w 11827"/>
                  <a:gd name="connsiteY6" fmla="*/ 7639 h 9493"/>
                  <a:gd name="connsiteX0" fmla="*/ 9989 w 9989"/>
                  <a:gd name="connsiteY0" fmla="*/ 8047 h 9586"/>
                  <a:gd name="connsiteX1" fmla="*/ 9788 w 9989"/>
                  <a:gd name="connsiteY1" fmla="*/ 8047 h 9586"/>
                  <a:gd name="connsiteX2" fmla="*/ 9587 w 9989"/>
                  <a:gd name="connsiteY2" fmla="*/ 7718 h 9586"/>
                  <a:gd name="connsiteX3" fmla="*/ 2362 w 9989"/>
                  <a:gd name="connsiteY3" fmla="*/ 261 h 9586"/>
                  <a:gd name="connsiteX4" fmla="*/ 8675 w 9989"/>
                  <a:gd name="connsiteY4" fmla="*/ 7721 h 9586"/>
                  <a:gd name="connsiteX5" fmla="*/ 1 w 9989"/>
                  <a:gd name="connsiteY5" fmla="*/ 7595 h 9586"/>
                  <a:gd name="connsiteX6" fmla="*/ 9989 w 9989"/>
                  <a:gd name="connsiteY6" fmla="*/ 8047 h 9586"/>
                  <a:gd name="connsiteX0" fmla="*/ 10021 w 10021"/>
                  <a:gd name="connsiteY0" fmla="*/ 8395 h 10528"/>
                  <a:gd name="connsiteX1" fmla="*/ 9820 w 10021"/>
                  <a:gd name="connsiteY1" fmla="*/ 8395 h 10528"/>
                  <a:gd name="connsiteX2" fmla="*/ 9619 w 10021"/>
                  <a:gd name="connsiteY2" fmla="*/ 8051 h 10528"/>
                  <a:gd name="connsiteX3" fmla="*/ 2386 w 10021"/>
                  <a:gd name="connsiteY3" fmla="*/ 272 h 10528"/>
                  <a:gd name="connsiteX4" fmla="*/ 8706 w 10021"/>
                  <a:gd name="connsiteY4" fmla="*/ 8054 h 10528"/>
                  <a:gd name="connsiteX5" fmla="*/ 22 w 10021"/>
                  <a:gd name="connsiteY5" fmla="*/ 7923 h 10528"/>
                  <a:gd name="connsiteX6" fmla="*/ 10021 w 10021"/>
                  <a:gd name="connsiteY6" fmla="*/ 8395 h 10528"/>
                  <a:gd name="connsiteX0" fmla="*/ 10007 w 10007"/>
                  <a:gd name="connsiteY0" fmla="*/ 8395 h 9947"/>
                  <a:gd name="connsiteX1" fmla="*/ 9806 w 10007"/>
                  <a:gd name="connsiteY1" fmla="*/ 8395 h 9947"/>
                  <a:gd name="connsiteX2" fmla="*/ 9605 w 10007"/>
                  <a:gd name="connsiteY2" fmla="*/ 8051 h 9947"/>
                  <a:gd name="connsiteX3" fmla="*/ 2372 w 10007"/>
                  <a:gd name="connsiteY3" fmla="*/ 272 h 9947"/>
                  <a:gd name="connsiteX4" fmla="*/ 8692 w 10007"/>
                  <a:gd name="connsiteY4" fmla="*/ 8054 h 9947"/>
                  <a:gd name="connsiteX5" fmla="*/ 8 w 10007"/>
                  <a:gd name="connsiteY5" fmla="*/ 7923 h 9947"/>
                  <a:gd name="connsiteX6" fmla="*/ 10007 w 10007"/>
                  <a:gd name="connsiteY6" fmla="*/ 8395 h 9947"/>
                  <a:gd name="connsiteX0" fmla="*/ 10000 w 10000"/>
                  <a:gd name="connsiteY0" fmla="*/ 8440 h 10000"/>
                  <a:gd name="connsiteX1" fmla="*/ 9799 w 10000"/>
                  <a:gd name="connsiteY1" fmla="*/ 8440 h 10000"/>
                  <a:gd name="connsiteX2" fmla="*/ 9598 w 10000"/>
                  <a:gd name="connsiteY2" fmla="*/ 8094 h 10000"/>
                  <a:gd name="connsiteX3" fmla="*/ 2370 w 10000"/>
                  <a:gd name="connsiteY3" fmla="*/ 273 h 10000"/>
                  <a:gd name="connsiteX4" fmla="*/ 8686 w 10000"/>
                  <a:gd name="connsiteY4" fmla="*/ 8097 h 10000"/>
                  <a:gd name="connsiteX5" fmla="*/ 8 w 10000"/>
                  <a:gd name="connsiteY5" fmla="*/ 7965 h 10000"/>
                  <a:gd name="connsiteX6" fmla="*/ 10000 w 10000"/>
                  <a:gd name="connsiteY6" fmla="*/ 8440 h 10000"/>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605 h 10520"/>
                  <a:gd name="connsiteX1" fmla="*/ 9799 w 10000"/>
                  <a:gd name="connsiteY1" fmla="*/ 8605 h 10520"/>
                  <a:gd name="connsiteX2" fmla="*/ 9598 w 10000"/>
                  <a:gd name="connsiteY2" fmla="*/ 8259 h 10520"/>
                  <a:gd name="connsiteX3" fmla="*/ 2370 w 10000"/>
                  <a:gd name="connsiteY3" fmla="*/ 438 h 10520"/>
                  <a:gd name="connsiteX4" fmla="*/ 8686 w 10000"/>
                  <a:gd name="connsiteY4" fmla="*/ 8262 h 10520"/>
                  <a:gd name="connsiteX5" fmla="*/ 8 w 10000"/>
                  <a:gd name="connsiteY5" fmla="*/ 8130 h 10520"/>
                  <a:gd name="connsiteX6" fmla="*/ 10000 w 10000"/>
                  <a:gd name="connsiteY6" fmla="*/ 8605 h 10520"/>
                  <a:gd name="connsiteX0" fmla="*/ 10000 w 10000"/>
                  <a:gd name="connsiteY0" fmla="*/ 9473 h 11388"/>
                  <a:gd name="connsiteX1" fmla="*/ 9799 w 10000"/>
                  <a:gd name="connsiteY1" fmla="*/ 9473 h 11388"/>
                  <a:gd name="connsiteX2" fmla="*/ 9598 w 10000"/>
                  <a:gd name="connsiteY2" fmla="*/ 9127 h 11388"/>
                  <a:gd name="connsiteX3" fmla="*/ 2972 w 10000"/>
                  <a:gd name="connsiteY3" fmla="*/ 399 h 11388"/>
                  <a:gd name="connsiteX4" fmla="*/ 8686 w 10000"/>
                  <a:gd name="connsiteY4" fmla="*/ 9130 h 11388"/>
                  <a:gd name="connsiteX5" fmla="*/ 8 w 10000"/>
                  <a:gd name="connsiteY5" fmla="*/ 8998 h 11388"/>
                  <a:gd name="connsiteX6" fmla="*/ 10000 w 10000"/>
                  <a:gd name="connsiteY6" fmla="*/ 9473 h 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388">
                    <a:moveTo>
                      <a:pt x="10000" y="9473"/>
                    </a:moveTo>
                    <a:lnTo>
                      <a:pt x="9799" y="9473"/>
                    </a:lnTo>
                    <a:cubicBezTo>
                      <a:pt x="9799" y="9473"/>
                      <a:pt x="9697" y="9357"/>
                      <a:pt x="9598" y="9127"/>
                    </a:cubicBezTo>
                    <a:cubicBezTo>
                      <a:pt x="9052" y="6455"/>
                      <a:pt x="4912" y="-1914"/>
                      <a:pt x="2972" y="399"/>
                    </a:cubicBezTo>
                    <a:cubicBezTo>
                      <a:pt x="1036" y="3143"/>
                      <a:pt x="7079" y="8438"/>
                      <a:pt x="8686" y="9130"/>
                    </a:cubicBezTo>
                    <a:cubicBezTo>
                      <a:pt x="6064" y="8088"/>
                      <a:pt x="302" y="5769"/>
                      <a:pt x="8" y="8998"/>
                    </a:cubicBezTo>
                    <a:cubicBezTo>
                      <a:pt x="-286" y="12227"/>
                      <a:pt x="6911" y="11984"/>
                      <a:pt x="10000" y="9473"/>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67"/>
              <p:cNvSpPr>
                <a:spLocks/>
              </p:cNvSpPr>
              <p:nvPr/>
            </p:nvSpPr>
            <p:spPr bwMode="auto">
              <a:xfrm rot="21087457">
                <a:off x="5184534" y="1138589"/>
                <a:ext cx="1116456" cy="1228699"/>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747 h 10224"/>
                  <a:gd name="connsiteX1" fmla="*/ 9788 w 10000"/>
                  <a:gd name="connsiteY1" fmla="*/ 6747 h 10224"/>
                  <a:gd name="connsiteX2" fmla="*/ 9576 w 10000"/>
                  <a:gd name="connsiteY2" fmla="*/ 6481 h 10224"/>
                  <a:gd name="connsiteX3" fmla="*/ 1974 w 10000"/>
                  <a:gd name="connsiteY3" fmla="*/ 435 h 10224"/>
                  <a:gd name="connsiteX4" fmla="*/ 8617 w 10000"/>
                  <a:gd name="connsiteY4" fmla="*/ 6483 h 10224"/>
                  <a:gd name="connsiteX5" fmla="*/ 74 w 10000"/>
                  <a:gd name="connsiteY5" fmla="*/ 9503 h 10224"/>
                  <a:gd name="connsiteX6" fmla="*/ 10000 w 10000"/>
                  <a:gd name="connsiteY6" fmla="*/ 6747 h 10224"/>
                  <a:gd name="connsiteX0" fmla="*/ 10000 w 10000"/>
                  <a:gd name="connsiteY0" fmla="*/ 5820 h 9297"/>
                  <a:gd name="connsiteX1" fmla="*/ 9788 w 10000"/>
                  <a:gd name="connsiteY1" fmla="*/ 5820 h 9297"/>
                  <a:gd name="connsiteX2" fmla="*/ 9576 w 10000"/>
                  <a:gd name="connsiteY2" fmla="*/ 5554 h 9297"/>
                  <a:gd name="connsiteX3" fmla="*/ 2180 w 10000"/>
                  <a:gd name="connsiteY3" fmla="*/ 500 h 9297"/>
                  <a:gd name="connsiteX4" fmla="*/ 8617 w 10000"/>
                  <a:gd name="connsiteY4" fmla="*/ 5556 h 9297"/>
                  <a:gd name="connsiteX5" fmla="*/ 74 w 10000"/>
                  <a:gd name="connsiteY5" fmla="*/ 8576 h 9297"/>
                  <a:gd name="connsiteX6" fmla="*/ 10000 w 10000"/>
                  <a:gd name="connsiteY6" fmla="*/ 5820 h 9297"/>
                  <a:gd name="connsiteX0" fmla="*/ 10000 w 10000"/>
                  <a:gd name="connsiteY0" fmla="*/ 6260 h 10000"/>
                  <a:gd name="connsiteX1" fmla="*/ 9788 w 10000"/>
                  <a:gd name="connsiteY1" fmla="*/ 6260 h 10000"/>
                  <a:gd name="connsiteX2" fmla="*/ 9576 w 10000"/>
                  <a:gd name="connsiteY2" fmla="*/ 5974 h 10000"/>
                  <a:gd name="connsiteX3" fmla="*/ 2180 w 10000"/>
                  <a:gd name="connsiteY3" fmla="*/ 538 h 10000"/>
                  <a:gd name="connsiteX4" fmla="*/ 8617 w 10000"/>
                  <a:gd name="connsiteY4" fmla="*/ 5976 h 10000"/>
                  <a:gd name="connsiteX5" fmla="*/ 74 w 10000"/>
                  <a:gd name="connsiteY5" fmla="*/ 9224 h 10000"/>
                  <a:gd name="connsiteX6" fmla="*/ 10000 w 10000"/>
                  <a:gd name="connsiteY6" fmla="*/ 6260 h 10000"/>
                  <a:gd name="connsiteX0" fmla="*/ 10000 w 10000"/>
                  <a:gd name="connsiteY0" fmla="*/ 6206 h 9946"/>
                  <a:gd name="connsiteX1" fmla="*/ 9788 w 10000"/>
                  <a:gd name="connsiteY1" fmla="*/ 6206 h 9946"/>
                  <a:gd name="connsiteX2" fmla="*/ 9576 w 10000"/>
                  <a:gd name="connsiteY2" fmla="*/ 5920 h 9946"/>
                  <a:gd name="connsiteX3" fmla="*/ 2180 w 10000"/>
                  <a:gd name="connsiteY3" fmla="*/ 484 h 9946"/>
                  <a:gd name="connsiteX4" fmla="*/ 8617 w 10000"/>
                  <a:gd name="connsiteY4" fmla="*/ 5922 h 9946"/>
                  <a:gd name="connsiteX5" fmla="*/ 74 w 10000"/>
                  <a:gd name="connsiteY5" fmla="*/ 9170 h 9946"/>
                  <a:gd name="connsiteX6" fmla="*/ 10000 w 10000"/>
                  <a:gd name="connsiteY6" fmla="*/ 6206 h 9946"/>
                  <a:gd name="connsiteX0" fmla="*/ 10000 w 10000"/>
                  <a:gd name="connsiteY0" fmla="*/ 6240 h 10000"/>
                  <a:gd name="connsiteX1" fmla="*/ 9788 w 10000"/>
                  <a:gd name="connsiteY1" fmla="*/ 6240 h 10000"/>
                  <a:gd name="connsiteX2" fmla="*/ 9576 w 10000"/>
                  <a:gd name="connsiteY2" fmla="*/ 5952 h 10000"/>
                  <a:gd name="connsiteX3" fmla="*/ 2180 w 10000"/>
                  <a:gd name="connsiteY3" fmla="*/ 487 h 10000"/>
                  <a:gd name="connsiteX4" fmla="*/ 8617 w 10000"/>
                  <a:gd name="connsiteY4" fmla="*/ 5954 h 10000"/>
                  <a:gd name="connsiteX5" fmla="*/ 74 w 10000"/>
                  <a:gd name="connsiteY5" fmla="*/ 9220 h 10000"/>
                  <a:gd name="connsiteX6" fmla="*/ 10000 w 10000"/>
                  <a:gd name="connsiteY6" fmla="*/ 6240 h 10000"/>
                  <a:gd name="connsiteX0" fmla="*/ 10010 w 10010"/>
                  <a:gd name="connsiteY0" fmla="*/ 6240 h 10000"/>
                  <a:gd name="connsiteX1" fmla="*/ 9798 w 10010"/>
                  <a:gd name="connsiteY1" fmla="*/ 6240 h 10000"/>
                  <a:gd name="connsiteX2" fmla="*/ 9586 w 10010"/>
                  <a:gd name="connsiteY2" fmla="*/ 5952 h 10000"/>
                  <a:gd name="connsiteX3" fmla="*/ 2190 w 10010"/>
                  <a:gd name="connsiteY3" fmla="*/ 487 h 10000"/>
                  <a:gd name="connsiteX4" fmla="*/ 8627 w 10010"/>
                  <a:gd name="connsiteY4" fmla="*/ 5954 h 10000"/>
                  <a:gd name="connsiteX5" fmla="*/ 84 w 10010"/>
                  <a:gd name="connsiteY5" fmla="*/ 9220 h 10000"/>
                  <a:gd name="connsiteX6" fmla="*/ 10010 w 10010"/>
                  <a:gd name="connsiteY6" fmla="*/ 624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 h="10000">
                    <a:moveTo>
                      <a:pt x="10010" y="6240"/>
                    </a:moveTo>
                    <a:cubicBezTo>
                      <a:pt x="9939" y="6240"/>
                      <a:pt x="9869" y="6288"/>
                      <a:pt x="9798" y="6240"/>
                    </a:cubicBezTo>
                    <a:cubicBezTo>
                      <a:pt x="9727" y="6191"/>
                      <a:pt x="9692" y="6143"/>
                      <a:pt x="9586" y="5952"/>
                    </a:cubicBezTo>
                    <a:cubicBezTo>
                      <a:pt x="8966" y="4582"/>
                      <a:pt x="4839" y="-1788"/>
                      <a:pt x="2190" y="487"/>
                    </a:cubicBezTo>
                    <a:cubicBezTo>
                      <a:pt x="-459" y="2761"/>
                      <a:pt x="8035" y="5700"/>
                      <a:pt x="8627" y="5954"/>
                    </a:cubicBezTo>
                    <a:cubicBezTo>
                      <a:pt x="5379" y="6029"/>
                      <a:pt x="-792" y="6539"/>
                      <a:pt x="84" y="9220"/>
                    </a:cubicBezTo>
                    <a:cubicBezTo>
                      <a:pt x="1034" y="11720"/>
                      <a:pt x="8552" y="7527"/>
                      <a:pt x="10010" y="6240"/>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105"/>
              <p:cNvSpPr>
                <a:spLocks/>
              </p:cNvSpPr>
              <p:nvPr/>
            </p:nvSpPr>
            <p:spPr bwMode="auto">
              <a:xfrm>
                <a:off x="5767357" y="1125344"/>
                <a:ext cx="1357232" cy="1364000"/>
              </a:xfrm>
              <a:custGeom>
                <a:avLst/>
                <a:gdLst>
                  <a:gd name="T0" fmla="*/ 183 w 200"/>
                  <a:gd name="T1" fmla="*/ 119 h 200"/>
                  <a:gd name="T2" fmla="*/ 196 w 200"/>
                  <a:gd name="T3" fmla="*/ 97 h 200"/>
                  <a:gd name="T4" fmla="*/ 180 w 200"/>
                  <a:gd name="T5" fmla="*/ 50 h 200"/>
                  <a:gd name="T6" fmla="*/ 145 w 200"/>
                  <a:gd name="T7" fmla="*/ 15 h 200"/>
                  <a:gd name="T8" fmla="*/ 120 w 200"/>
                  <a:gd name="T9" fmla="*/ 17 h 200"/>
                  <a:gd name="T10" fmla="*/ 119 w 200"/>
                  <a:gd name="T11" fmla="*/ 17 h 200"/>
                  <a:gd name="T12" fmla="*/ 119 w 200"/>
                  <a:gd name="T13" fmla="*/ 17 h 200"/>
                  <a:gd name="T14" fmla="*/ 97 w 200"/>
                  <a:gd name="T15" fmla="*/ 4 h 200"/>
                  <a:gd name="T16" fmla="*/ 50 w 200"/>
                  <a:gd name="T17" fmla="*/ 20 h 200"/>
                  <a:gd name="T18" fmla="*/ 15 w 200"/>
                  <a:gd name="T19" fmla="*/ 55 h 200"/>
                  <a:gd name="T20" fmla="*/ 17 w 200"/>
                  <a:gd name="T21" fmla="*/ 80 h 200"/>
                  <a:gd name="T22" fmla="*/ 17 w 200"/>
                  <a:gd name="T23" fmla="*/ 81 h 200"/>
                  <a:gd name="T24" fmla="*/ 17 w 200"/>
                  <a:gd name="T25" fmla="*/ 82 h 200"/>
                  <a:gd name="T26" fmla="*/ 4 w 200"/>
                  <a:gd name="T27" fmla="*/ 103 h 200"/>
                  <a:gd name="T28" fmla="*/ 20 w 200"/>
                  <a:gd name="T29" fmla="*/ 150 h 200"/>
                  <a:gd name="T30" fmla="*/ 55 w 200"/>
                  <a:gd name="T31" fmla="*/ 185 h 200"/>
                  <a:gd name="T32" fmla="*/ 80 w 200"/>
                  <a:gd name="T33" fmla="*/ 183 h 200"/>
                  <a:gd name="T34" fmla="*/ 81 w 200"/>
                  <a:gd name="T35" fmla="*/ 183 h 200"/>
                  <a:gd name="T36" fmla="*/ 81 w 200"/>
                  <a:gd name="T37" fmla="*/ 183 h 200"/>
                  <a:gd name="T38" fmla="*/ 103 w 200"/>
                  <a:gd name="T39" fmla="*/ 196 h 200"/>
                  <a:gd name="T40" fmla="*/ 150 w 200"/>
                  <a:gd name="T41" fmla="*/ 180 h 200"/>
                  <a:gd name="T42" fmla="*/ 185 w 200"/>
                  <a:gd name="T43" fmla="*/ 146 h 200"/>
                  <a:gd name="T44" fmla="*/ 183 w 200"/>
                  <a:gd name="T45" fmla="*/ 120 h 200"/>
                  <a:gd name="T46" fmla="*/ 183 w 200"/>
                  <a:gd name="T47" fmla="*/ 120 h 200"/>
                  <a:gd name="T48" fmla="*/ 183 w 200"/>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200">
                    <a:moveTo>
                      <a:pt x="183" y="119"/>
                    </a:moveTo>
                    <a:cubicBezTo>
                      <a:pt x="190" y="113"/>
                      <a:pt x="194" y="105"/>
                      <a:pt x="196" y="97"/>
                    </a:cubicBezTo>
                    <a:cubicBezTo>
                      <a:pt x="200" y="81"/>
                      <a:pt x="194" y="64"/>
                      <a:pt x="180" y="50"/>
                    </a:cubicBezTo>
                    <a:cubicBezTo>
                      <a:pt x="173" y="32"/>
                      <a:pt x="161" y="19"/>
                      <a:pt x="145" y="15"/>
                    </a:cubicBezTo>
                    <a:cubicBezTo>
                      <a:pt x="137" y="13"/>
                      <a:pt x="128" y="14"/>
                      <a:pt x="120" y="17"/>
                    </a:cubicBezTo>
                    <a:cubicBezTo>
                      <a:pt x="119" y="17"/>
                      <a:pt x="119" y="17"/>
                      <a:pt x="119" y="17"/>
                    </a:cubicBezTo>
                    <a:cubicBezTo>
                      <a:pt x="119" y="17"/>
                      <a:pt x="119" y="17"/>
                      <a:pt x="119" y="17"/>
                    </a:cubicBezTo>
                    <a:cubicBezTo>
                      <a:pt x="112" y="10"/>
                      <a:pt x="105" y="6"/>
                      <a:pt x="97" y="4"/>
                    </a:cubicBezTo>
                    <a:cubicBezTo>
                      <a:pt x="81" y="0"/>
                      <a:pt x="64" y="7"/>
                      <a:pt x="50" y="20"/>
                    </a:cubicBezTo>
                    <a:cubicBezTo>
                      <a:pt x="32" y="27"/>
                      <a:pt x="19" y="39"/>
                      <a:pt x="15" y="55"/>
                    </a:cubicBezTo>
                    <a:cubicBezTo>
                      <a:pt x="13" y="63"/>
                      <a:pt x="14" y="72"/>
                      <a:pt x="17" y="80"/>
                    </a:cubicBezTo>
                    <a:cubicBezTo>
                      <a:pt x="17" y="81"/>
                      <a:pt x="17" y="81"/>
                      <a:pt x="17" y="81"/>
                    </a:cubicBezTo>
                    <a:cubicBezTo>
                      <a:pt x="17" y="82"/>
                      <a:pt x="17" y="82"/>
                      <a:pt x="17" y="82"/>
                    </a:cubicBezTo>
                    <a:cubicBezTo>
                      <a:pt x="10" y="88"/>
                      <a:pt x="6" y="95"/>
                      <a:pt x="4" y="103"/>
                    </a:cubicBezTo>
                    <a:cubicBezTo>
                      <a:pt x="0" y="119"/>
                      <a:pt x="6" y="136"/>
                      <a:pt x="20" y="150"/>
                    </a:cubicBezTo>
                    <a:cubicBezTo>
                      <a:pt x="27" y="168"/>
                      <a:pt x="39" y="181"/>
                      <a:pt x="55" y="185"/>
                    </a:cubicBezTo>
                    <a:cubicBezTo>
                      <a:pt x="63" y="187"/>
                      <a:pt x="72" y="186"/>
                      <a:pt x="80" y="183"/>
                    </a:cubicBezTo>
                    <a:cubicBezTo>
                      <a:pt x="81" y="183"/>
                      <a:pt x="81" y="183"/>
                      <a:pt x="81" y="183"/>
                    </a:cubicBezTo>
                    <a:cubicBezTo>
                      <a:pt x="81" y="183"/>
                      <a:pt x="81" y="183"/>
                      <a:pt x="81" y="183"/>
                    </a:cubicBezTo>
                    <a:cubicBezTo>
                      <a:pt x="88" y="190"/>
                      <a:pt x="95" y="195"/>
                      <a:pt x="103" y="196"/>
                    </a:cubicBezTo>
                    <a:cubicBezTo>
                      <a:pt x="119" y="200"/>
                      <a:pt x="136" y="194"/>
                      <a:pt x="150" y="180"/>
                    </a:cubicBezTo>
                    <a:cubicBezTo>
                      <a:pt x="168" y="174"/>
                      <a:pt x="181" y="161"/>
                      <a:pt x="185" y="146"/>
                    </a:cubicBezTo>
                    <a:cubicBezTo>
                      <a:pt x="187" y="137"/>
                      <a:pt x="186" y="129"/>
                      <a:pt x="183" y="120"/>
                    </a:cubicBezTo>
                    <a:cubicBezTo>
                      <a:pt x="183" y="120"/>
                      <a:pt x="183" y="120"/>
                      <a:pt x="183" y="120"/>
                    </a:cubicBezTo>
                    <a:lnTo>
                      <a:pt x="183" y="119"/>
                    </a:lnTo>
                    <a:close/>
                  </a:path>
                </a:pathLst>
              </a:custGeom>
              <a:gradFill flip="none" rotWithShape="1">
                <a:gsLst>
                  <a:gs pos="0">
                    <a:schemeClr val="accent1">
                      <a:lumMod val="60000"/>
                      <a:lumOff val="40000"/>
                    </a:schemeClr>
                  </a:gs>
                  <a:gs pos="60000">
                    <a:schemeClr val="accent1"/>
                  </a:gs>
                  <a:gs pos="100000">
                    <a:schemeClr val="accent1">
                      <a:lumMod val="7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106"/>
              <p:cNvSpPr>
                <a:spLocks/>
              </p:cNvSpPr>
              <p:nvPr/>
            </p:nvSpPr>
            <p:spPr bwMode="auto">
              <a:xfrm>
                <a:off x="5977499" y="1338871"/>
                <a:ext cx="936948" cy="93694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103" name="Freeform 106"/>
              <p:cNvSpPr>
                <a:spLocks/>
              </p:cNvSpPr>
              <p:nvPr/>
            </p:nvSpPr>
            <p:spPr bwMode="auto">
              <a:xfrm>
                <a:off x="6222745" y="1584116"/>
                <a:ext cx="446457" cy="44645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Title 1"/>
          <p:cNvSpPr>
            <a:spLocks noGrp="1"/>
          </p:cNvSpPr>
          <p:nvPr>
            <p:ph type="ctrTitle"/>
          </p:nvPr>
        </p:nvSpPr>
        <p:spPr>
          <a:xfrm>
            <a:off x="1524000" y="1005840"/>
            <a:ext cx="9144000" cy="2651760"/>
          </a:xfrm>
        </p:spPr>
        <p:txBody>
          <a:bodyPr anchor="b">
            <a:normAutofit/>
          </a:bodyPr>
          <a:lstStyle>
            <a:lvl1pPr algn="ctr">
              <a:lnSpc>
                <a:spcPct val="80000"/>
              </a:lnSpc>
              <a:defRPr sz="7200">
                <a:solidFill>
                  <a:schemeClr val="tx1"/>
                </a:solidFill>
                <a:effectLst>
                  <a:outerShdw blurRad="50800" algn="ctr" rotWithShape="0">
                    <a:prstClr val="black">
                      <a:alpha val="35000"/>
                    </a:prstClr>
                  </a:outerShdw>
                </a:effectLst>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524000" y="3719568"/>
            <a:ext cx="9144000" cy="1082939"/>
          </a:xfrm>
        </p:spPr>
        <p:txBody>
          <a:bodyPr/>
          <a:lstStyle>
            <a:lvl1pPr marL="0" indent="0" algn="ctr">
              <a:spcBef>
                <a:spcPts val="1000"/>
              </a:spcBef>
              <a:buNone/>
              <a:defRPr sz="2400">
                <a:effectLst>
                  <a:outerShdw blurRad="50800" algn="ctr" rotWithShape="0">
                    <a:prstClr val="black">
                      <a:alpha val="35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a:p>
        </p:txBody>
      </p:sp>
    </p:spTree>
    <p:extLst>
      <p:ext uri="{BB962C8B-B14F-4D97-AF65-F5344CB8AC3E}">
        <p14:creationId xmlns:p14="http://schemas.microsoft.com/office/powerpoint/2010/main" val="9217887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9038147-1942-4832-B4B7-224E00CD613F}" type="datetime1">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133678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0" y="567651"/>
            <a:ext cx="1645920" cy="5452149"/>
          </a:xfrm>
        </p:spPr>
        <p:txBody>
          <a:bodyPr vert="eaVert"/>
          <a:lstStyle>
            <a:lvl1pP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524000" y="567652"/>
            <a:ext cx="7315200" cy="545214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875540C-A742-47D6-9AC5-4024A5E770BC}" type="datetime1">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265073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1007FA6-2794-4285-A952-3FED9302C990}" type="datetime1">
              <a:rPr lang="en-US" smtClean="0"/>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32643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4" name="Group 83"/>
          <p:cNvGrpSpPr/>
          <p:nvPr/>
        </p:nvGrpSpPr>
        <p:grpSpPr>
          <a:xfrm>
            <a:off x="-111192" y="56187"/>
            <a:ext cx="1187090" cy="6801813"/>
            <a:chOff x="-111192" y="56187"/>
            <a:chExt cx="1187090" cy="6801813"/>
          </a:xfrm>
        </p:grpSpPr>
        <p:sp>
          <p:nvSpPr>
            <p:cNvPr id="7" name="Freeform 6"/>
            <p:cNvSpPr>
              <a:spLocks/>
            </p:cNvSpPr>
            <p:nvPr/>
          </p:nvSpPr>
          <p:spPr bwMode="auto">
            <a:xfrm rot="21370907">
              <a:off x="309865" y="316313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Oval 33"/>
            <p:cNvSpPr>
              <a:spLocks noChangeArrowheads="1"/>
            </p:cNvSpPr>
            <p:nvPr/>
          </p:nvSpPr>
          <p:spPr bwMode="auto">
            <a:xfrm rot="21370907">
              <a:off x="156317" y="389499"/>
              <a:ext cx="107325" cy="908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rot="21351673">
              <a:off x="188910" y="3285460"/>
              <a:ext cx="886988" cy="656333"/>
              <a:chOff x="452438" y="3540125"/>
              <a:chExt cx="750888" cy="555625"/>
            </a:xfrm>
          </p:grpSpPr>
          <p:sp>
            <p:nvSpPr>
              <p:cNvPr id="10" name="Freeform 9"/>
              <p:cNvSpPr>
                <a:spLocks/>
              </p:cNvSpPr>
              <p:nvPr/>
            </p:nvSpPr>
            <p:spPr bwMode="auto">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2" name="Freeform 11"/>
            <p:cNvSpPr>
              <a:spLocks/>
            </p:cNvSpPr>
            <p:nvPr/>
          </p:nvSpPr>
          <p:spPr bwMode="auto">
            <a:xfrm rot="21370907">
              <a:off x="40737" y="3810995"/>
              <a:ext cx="338487" cy="336423"/>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rot="1029304">
              <a:off x="-5757" y="2131015"/>
              <a:ext cx="717568" cy="786784"/>
            </a:xfrm>
            <a:custGeom>
              <a:avLst/>
              <a:gdLst>
                <a:gd name="connsiteX0" fmla="*/ 624166 w 717568"/>
                <a:gd name="connsiteY0" fmla="*/ 7939 h 786784"/>
                <a:gd name="connsiteX1" fmla="*/ 680993 w 717568"/>
                <a:gd name="connsiteY1" fmla="*/ 7779 h 786784"/>
                <a:gd name="connsiteX2" fmla="*/ 244665 w 717568"/>
                <a:gd name="connsiteY2" fmla="*/ 782347 h 786784"/>
                <a:gd name="connsiteX3" fmla="*/ 109114 w 717568"/>
                <a:gd name="connsiteY3" fmla="*/ 756152 h 786784"/>
                <a:gd name="connsiteX4" fmla="*/ 99313 w 717568"/>
                <a:gd name="connsiteY4" fmla="*/ 749712 h 786784"/>
                <a:gd name="connsiteX5" fmla="*/ 0 w 717568"/>
                <a:gd name="connsiteY5" fmla="*/ 427989 h 786784"/>
                <a:gd name="connsiteX6" fmla="*/ 3400 w 717568"/>
                <a:gd name="connsiteY6" fmla="*/ 430734 h 786784"/>
                <a:gd name="connsiteX7" fmla="*/ 260064 w 717568"/>
                <a:gd name="connsiteY7" fmla="*/ 731389 h 786784"/>
                <a:gd name="connsiteX8" fmla="*/ 624166 w 717568"/>
                <a:gd name="connsiteY8" fmla="*/ 7939 h 78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68" h="786784">
                  <a:moveTo>
                    <a:pt x="624166" y="7939"/>
                  </a:moveTo>
                  <a:cubicBezTo>
                    <a:pt x="643937" y="-2174"/>
                    <a:pt x="663027" y="-3050"/>
                    <a:pt x="680993" y="7779"/>
                  </a:cubicBezTo>
                  <a:cubicBezTo>
                    <a:pt x="870924" y="119888"/>
                    <a:pt x="260065" y="848593"/>
                    <a:pt x="244665" y="782347"/>
                  </a:cubicBezTo>
                  <a:cubicBezTo>
                    <a:pt x="206165" y="793813"/>
                    <a:pt x="158682" y="782347"/>
                    <a:pt x="109114" y="756152"/>
                  </a:cubicBezTo>
                  <a:lnTo>
                    <a:pt x="99313" y="749712"/>
                  </a:lnTo>
                  <a:lnTo>
                    <a:pt x="0" y="427989"/>
                  </a:lnTo>
                  <a:lnTo>
                    <a:pt x="3400" y="430734"/>
                  </a:lnTo>
                  <a:cubicBezTo>
                    <a:pt x="113766" y="527555"/>
                    <a:pt x="231831" y="660047"/>
                    <a:pt x="260064" y="731389"/>
                  </a:cubicBezTo>
                  <a:cubicBezTo>
                    <a:pt x="313964" y="602081"/>
                    <a:pt x="485768" y="78723"/>
                    <a:pt x="624166" y="79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4" name="Freeform 13"/>
            <p:cNvSpPr>
              <a:spLocks/>
            </p:cNvSpPr>
            <p:nvPr/>
          </p:nvSpPr>
          <p:spPr bwMode="auto">
            <a:xfrm rot="229093" flipH="1">
              <a:off x="363693" y="512740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rot="229093" flipH="1">
              <a:off x="820539" y="6496790"/>
              <a:ext cx="130517" cy="129721"/>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rot="18488757">
              <a:off x="56320" y="5556204"/>
              <a:ext cx="303358" cy="304647"/>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rot="21540920" flipH="1">
              <a:off x="309775" y="56187"/>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Oval 33"/>
            <p:cNvSpPr>
              <a:spLocks noChangeArrowheads="1"/>
            </p:cNvSpPr>
            <p:nvPr/>
          </p:nvSpPr>
          <p:spPr bwMode="auto">
            <a:xfrm rot="21540920" flipH="1">
              <a:off x="77245" y="2006726"/>
              <a:ext cx="107325" cy="9081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7"/>
            <p:cNvSpPr>
              <a:spLocks/>
            </p:cNvSpPr>
            <p:nvPr/>
          </p:nvSpPr>
          <p:spPr bwMode="auto">
            <a:xfrm rot="19007982" flipV="1">
              <a:off x="756768" y="5796628"/>
              <a:ext cx="138254" cy="141654"/>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20" name="Freeform 19"/>
            <p:cNvSpPr/>
            <p:nvPr/>
          </p:nvSpPr>
          <p:spPr>
            <a:xfrm>
              <a:off x="-111192" y="5906666"/>
              <a:ext cx="670" cy="8039"/>
            </a:xfrm>
            <a:custGeom>
              <a:avLst/>
              <a:gdLst>
                <a:gd name="connsiteX0" fmla="*/ 133 w 591"/>
                <a:gd name="connsiteY0" fmla="*/ 57 h 7090"/>
                <a:gd name="connsiteX1" fmla="*/ 502 w 591"/>
                <a:gd name="connsiteY1" fmla="*/ 3724 h 7090"/>
                <a:gd name="connsiteX2" fmla="*/ 591 w 591"/>
                <a:gd name="connsiteY2" fmla="*/ 5706 h 7090"/>
                <a:gd name="connsiteX3" fmla="*/ 1 w 591"/>
                <a:gd name="connsiteY3" fmla="*/ 7090 h 7090"/>
                <a:gd name="connsiteX4" fmla="*/ 133 w 591"/>
                <a:gd name="connsiteY4" fmla="*/ 57 h 7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 h="7090">
                  <a:moveTo>
                    <a:pt x="133" y="57"/>
                  </a:moveTo>
                  <a:cubicBezTo>
                    <a:pt x="221" y="-306"/>
                    <a:pt x="348" y="1114"/>
                    <a:pt x="502" y="3724"/>
                  </a:cubicBezTo>
                  <a:lnTo>
                    <a:pt x="591" y="5706"/>
                  </a:lnTo>
                  <a:lnTo>
                    <a:pt x="1" y="7090"/>
                  </a:lnTo>
                  <a:cubicBezTo>
                    <a:pt x="-4" y="2567"/>
                    <a:pt x="45" y="420"/>
                    <a:pt x="133" y="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49"/>
            <p:cNvSpPr>
              <a:spLocks/>
            </p:cNvSpPr>
            <p:nvPr/>
          </p:nvSpPr>
          <p:spPr bwMode="auto">
            <a:xfrm rot="238563">
              <a:off x="193325" y="5986638"/>
              <a:ext cx="587092" cy="435643"/>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 name="connsiteX0" fmla="*/ 437 w 8676"/>
                <a:gd name="connsiteY0" fmla="*/ 38 h 8343"/>
                <a:gd name="connsiteX1" fmla="*/ 3833 w 8676"/>
                <a:gd name="connsiteY1" fmla="*/ 6489 h 8343"/>
                <a:gd name="connsiteX2" fmla="*/ 8676 w 8676"/>
                <a:gd name="connsiteY2" fmla="*/ 1731 h 8343"/>
                <a:gd name="connsiteX3" fmla="*/ 3823 w 8676"/>
                <a:gd name="connsiteY3" fmla="*/ 8271 h 8343"/>
                <a:gd name="connsiteX4" fmla="*/ 3582 w 8676"/>
                <a:gd name="connsiteY4" fmla="*/ 8102 h 8343"/>
                <a:gd name="connsiteX5" fmla="*/ 437 w 8676"/>
                <a:gd name="connsiteY5" fmla="*/ 38 h 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6" h="8343">
                  <a:moveTo>
                    <a:pt x="437" y="38"/>
                  </a:moveTo>
                  <a:cubicBezTo>
                    <a:pt x="1758" y="602"/>
                    <a:pt x="3645" y="4151"/>
                    <a:pt x="3833" y="6489"/>
                  </a:cubicBezTo>
                  <a:cubicBezTo>
                    <a:pt x="5091" y="4070"/>
                    <a:pt x="8676" y="-43"/>
                    <a:pt x="8676" y="1731"/>
                  </a:cubicBezTo>
                  <a:cubicBezTo>
                    <a:pt x="8613" y="4070"/>
                    <a:pt x="5458" y="8997"/>
                    <a:pt x="3823" y="8271"/>
                  </a:cubicBezTo>
                  <a:cubicBezTo>
                    <a:pt x="3760" y="8352"/>
                    <a:pt x="3582" y="8022"/>
                    <a:pt x="3582" y="8102"/>
                  </a:cubicBezTo>
                  <a:cubicBezTo>
                    <a:pt x="2764" y="9312"/>
                    <a:pt x="-1324" y="-688"/>
                    <a:pt x="437" y="38"/>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p:nvPr/>
          </p:nvSpPr>
          <p:spPr>
            <a:xfrm>
              <a:off x="-5482" y="1265703"/>
              <a:ext cx="764564" cy="2440644"/>
            </a:xfrm>
            <a:custGeom>
              <a:avLst/>
              <a:gdLst>
                <a:gd name="connsiteX0" fmla="*/ 762840 w 764564"/>
                <a:gd name="connsiteY0" fmla="*/ 0 h 2440644"/>
                <a:gd name="connsiteX1" fmla="*/ 764564 w 764564"/>
                <a:gd name="connsiteY1" fmla="*/ 6597 h 2440644"/>
                <a:gd name="connsiteX2" fmla="*/ 415990 w 764564"/>
                <a:gd name="connsiteY2" fmla="*/ 745997 h 2440644"/>
                <a:gd name="connsiteX3" fmla="*/ 496527 w 764564"/>
                <a:gd name="connsiteY3" fmla="*/ 655633 h 2440644"/>
                <a:gd name="connsiteX4" fmla="*/ 498251 w 764564"/>
                <a:gd name="connsiteY4" fmla="*/ 662230 h 2440644"/>
                <a:gd name="connsiteX5" fmla="*/ 412572 w 764564"/>
                <a:gd name="connsiteY5" fmla="*/ 757070 h 2440644"/>
                <a:gd name="connsiteX6" fmla="*/ 132423 w 764564"/>
                <a:gd name="connsiteY6" fmla="*/ 1794536 h 2440644"/>
                <a:gd name="connsiteX7" fmla="*/ 12481 w 764564"/>
                <a:gd name="connsiteY7" fmla="*/ 2370241 h 2440644"/>
                <a:gd name="connsiteX8" fmla="*/ 0 w 764564"/>
                <a:gd name="connsiteY8" fmla="*/ 2440644 h 2440644"/>
                <a:gd name="connsiteX9" fmla="*/ 0 w 764564"/>
                <a:gd name="connsiteY9" fmla="*/ 2414471 h 2440644"/>
                <a:gd name="connsiteX10" fmla="*/ 8605 w 764564"/>
                <a:gd name="connsiteY10" fmla="*/ 2365918 h 2440644"/>
                <a:gd name="connsiteX11" fmla="*/ 127275 w 764564"/>
                <a:gd name="connsiteY11" fmla="*/ 1794968 h 2440644"/>
                <a:gd name="connsiteX12" fmla="*/ 762840 w 764564"/>
                <a:gd name="connsiteY12" fmla="*/ 0 h 24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4564" h="2440644">
                  <a:moveTo>
                    <a:pt x="762840" y="0"/>
                  </a:moveTo>
                  <a:cubicBezTo>
                    <a:pt x="764564" y="6597"/>
                    <a:pt x="764564" y="6597"/>
                    <a:pt x="764564" y="6597"/>
                  </a:cubicBezTo>
                  <a:cubicBezTo>
                    <a:pt x="661164" y="110118"/>
                    <a:pt x="539650" y="369766"/>
                    <a:pt x="415990" y="745997"/>
                  </a:cubicBezTo>
                  <a:cubicBezTo>
                    <a:pt x="496527" y="655633"/>
                    <a:pt x="496527" y="655633"/>
                    <a:pt x="496527" y="655633"/>
                  </a:cubicBezTo>
                  <a:cubicBezTo>
                    <a:pt x="498251" y="662230"/>
                    <a:pt x="498251" y="662230"/>
                    <a:pt x="498251" y="662230"/>
                  </a:cubicBezTo>
                  <a:cubicBezTo>
                    <a:pt x="412572" y="757070"/>
                    <a:pt x="412572" y="757070"/>
                    <a:pt x="412572" y="757070"/>
                  </a:cubicBezTo>
                  <a:cubicBezTo>
                    <a:pt x="318542" y="1041374"/>
                    <a:pt x="223452" y="1394081"/>
                    <a:pt x="132423" y="1794536"/>
                  </a:cubicBezTo>
                  <a:cubicBezTo>
                    <a:pt x="87192" y="1992829"/>
                    <a:pt x="46889" y="2187085"/>
                    <a:pt x="12481" y="2370241"/>
                  </a:cubicBezTo>
                  <a:lnTo>
                    <a:pt x="0" y="2440644"/>
                  </a:lnTo>
                  <a:lnTo>
                    <a:pt x="0" y="2414471"/>
                  </a:lnTo>
                  <a:lnTo>
                    <a:pt x="8605" y="2365918"/>
                  </a:lnTo>
                  <a:cubicBezTo>
                    <a:pt x="42739" y="2184035"/>
                    <a:pt x="82614" y="1991416"/>
                    <a:pt x="127275" y="1794968"/>
                  </a:cubicBezTo>
                  <a:cubicBezTo>
                    <a:pt x="341194" y="854304"/>
                    <a:pt x="578318" y="183597"/>
                    <a:pt x="762840" y="0"/>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rot="399179" flipH="1">
              <a:off x="322913" y="912037"/>
              <a:ext cx="740803" cy="743600"/>
              <a:chOff x="2051052" y="5522596"/>
              <a:chExt cx="892175" cy="895542"/>
            </a:xfrm>
          </p:grpSpPr>
          <p:sp>
            <p:nvSpPr>
              <p:cNvPr id="24" name="Freeform 5"/>
              <p:cNvSpPr>
                <a:spLocks/>
              </p:cNvSpPr>
              <p:nvPr/>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Line 6"/>
              <p:cNvSpPr>
                <a:spLocks noChangeShapeType="1"/>
              </p:cNvSpPr>
              <p:nvPr/>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2"/>
              <p:cNvSpPr>
                <a:spLocks/>
              </p:cNvSpPr>
              <p:nvPr/>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3"/>
              <p:cNvSpPr>
                <a:spLocks/>
              </p:cNvSpPr>
              <p:nvPr/>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2"/>
              <p:cNvSpPr>
                <a:spLocks/>
              </p:cNvSpPr>
              <p:nvPr/>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Oval 28"/>
              <p:cNvSpPr/>
              <p:nvPr/>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Freeform 29"/>
            <p:cNvSpPr>
              <a:spLocks/>
            </p:cNvSpPr>
            <p:nvPr/>
          </p:nvSpPr>
          <p:spPr bwMode="auto">
            <a:xfrm rot="21370907">
              <a:off x="453244" y="1821965"/>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p:nvPr/>
          </p:nvSpPr>
          <p:spPr>
            <a:xfrm>
              <a:off x="-5482" y="3721714"/>
              <a:ext cx="572070" cy="2025949"/>
            </a:xfrm>
            <a:custGeom>
              <a:avLst/>
              <a:gdLst>
                <a:gd name="connsiteX0" fmla="*/ 571311 w 572070"/>
                <a:gd name="connsiteY0" fmla="*/ 698 h 2025949"/>
                <a:gd name="connsiteX1" fmla="*/ 535841 w 572070"/>
                <a:gd name="connsiteY1" fmla="*/ 157150 h 2025949"/>
                <a:gd name="connsiteX2" fmla="*/ 43954 w 572070"/>
                <a:gd name="connsiteY2" fmla="*/ 1914280 h 2025949"/>
                <a:gd name="connsiteX3" fmla="*/ 0 w 572070"/>
                <a:gd name="connsiteY3" fmla="*/ 2025949 h 2025949"/>
                <a:gd name="connsiteX4" fmla="*/ 0 w 572070"/>
                <a:gd name="connsiteY4" fmla="*/ 1931247 h 2025949"/>
                <a:gd name="connsiteX5" fmla="*/ 38961 w 572070"/>
                <a:gd name="connsiteY5" fmla="*/ 1823186 h 2025949"/>
                <a:gd name="connsiteX6" fmla="*/ 487112 w 572070"/>
                <a:gd name="connsiteY6" fmla="*/ 146883 h 2025949"/>
                <a:gd name="connsiteX7" fmla="*/ 571311 w 572070"/>
                <a:gd name="connsiteY7" fmla="*/ 698 h 202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070" h="2025949">
                  <a:moveTo>
                    <a:pt x="571311" y="698"/>
                  </a:moveTo>
                  <a:cubicBezTo>
                    <a:pt x="574851" y="6404"/>
                    <a:pt x="566519" y="47998"/>
                    <a:pt x="535841" y="157150"/>
                  </a:cubicBezTo>
                  <a:cubicBezTo>
                    <a:pt x="455308" y="443674"/>
                    <a:pt x="262063" y="1332539"/>
                    <a:pt x="43954" y="1914280"/>
                  </a:cubicBezTo>
                  <a:lnTo>
                    <a:pt x="0" y="2025949"/>
                  </a:lnTo>
                  <a:lnTo>
                    <a:pt x="0" y="1931247"/>
                  </a:lnTo>
                  <a:lnTo>
                    <a:pt x="38961" y="1823186"/>
                  </a:lnTo>
                  <a:cubicBezTo>
                    <a:pt x="257758" y="1197543"/>
                    <a:pt x="459012" y="348382"/>
                    <a:pt x="487112" y="146883"/>
                  </a:cubicBezTo>
                  <a:cubicBezTo>
                    <a:pt x="498274" y="149283"/>
                    <a:pt x="563523" y="-11856"/>
                    <a:pt x="571311" y="69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404351" y="4895423"/>
              <a:ext cx="203734" cy="1962577"/>
            </a:xfrm>
            <a:custGeom>
              <a:avLst/>
              <a:gdLst>
                <a:gd name="connsiteX0" fmla="*/ 203734 w 203734"/>
                <a:gd name="connsiteY0" fmla="*/ 34 h 1962577"/>
                <a:gd name="connsiteX1" fmla="*/ 38502 w 203734"/>
                <a:gd name="connsiteY1" fmla="*/ 1942127 h 1962577"/>
                <a:gd name="connsiteX2" fmla="*/ 38124 w 203734"/>
                <a:gd name="connsiteY2" fmla="*/ 1962577 h 1962577"/>
                <a:gd name="connsiteX3" fmla="*/ 0 w 203734"/>
                <a:gd name="connsiteY3" fmla="*/ 1962577 h 1962577"/>
                <a:gd name="connsiteX4" fmla="*/ 861 w 203734"/>
                <a:gd name="connsiteY4" fmla="*/ 1930481 h 1962577"/>
                <a:gd name="connsiteX5" fmla="*/ 168890 w 203734"/>
                <a:gd name="connsiteY5" fmla="*/ 27735 h 1962577"/>
                <a:gd name="connsiteX6" fmla="*/ 203734 w 203734"/>
                <a:gd name="connsiteY6" fmla="*/ 34 h 196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4" h="1962577">
                  <a:moveTo>
                    <a:pt x="203734" y="34"/>
                  </a:moveTo>
                  <a:cubicBezTo>
                    <a:pt x="84994" y="510675"/>
                    <a:pt x="48957" y="1435542"/>
                    <a:pt x="38502" y="1942127"/>
                  </a:cubicBezTo>
                  <a:lnTo>
                    <a:pt x="38124" y="1962577"/>
                  </a:lnTo>
                  <a:lnTo>
                    <a:pt x="0" y="1962577"/>
                  </a:lnTo>
                  <a:lnTo>
                    <a:pt x="861" y="1930481"/>
                  </a:lnTo>
                  <a:cubicBezTo>
                    <a:pt x="15196" y="1428054"/>
                    <a:pt x="54378" y="534635"/>
                    <a:pt x="168890" y="27735"/>
                  </a:cubicBezTo>
                  <a:cubicBezTo>
                    <a:pt x="168890" y="27735"/>
                    <a:pt x="186897" y="-1137"/>
                    <a:pt x="203734" y="3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rot="16304340" flipH="1">
              <a:off x="178634" y="4276817"/>
              <a:ext cx="888787" cy="885044"/>
              <a:chOff x="4277517" y="3752400"/>
              <a:chExt cx="1154448" cy="1149586"/>
            </a:xfrm>
          </p:grpSpPr>
          <p:sp>
            <p:nvSpPr>
              <p:cNvPr id="34" name="Freeform 33"/>
              <p:cNvSpPr>
                <a:spLocks/>
              </p:cNvSpPr>
              <p:nvPr/>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41"/>
              <p:cNvSpPr>
                <a:spLocks/>
              </p:cNvSpPr>
              <p:nvPr/>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41"/>
              <p:cNvSpPr>
                <a:spLocks/>
              </p:cNvSpPr>
              <p:nvPr/>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42"/>
              <p:cNvSpPr>
                <a:spLocks/>
              </p:cNvSpPr>
              <p:nvPr/>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endParaRPr lang="en-US"/>
              </a:p>
            </p:txBody>
          </p:sp>
        </p:grpSp>
      </p:grpSp>
      <p:grpSp>
        <p:nvGrpSpPr>
          <p:cNvPr id="83" name="Group 82"/>
          <p:cNvGrpSpPr/>
          <p:nvPr/>
        </p:nvGrpSpPr>
        <p:grpSpPr>
          <a:xfrm>
            <a:off x="10666412" y="2618021"/>
            <a:ext cx="1376735" cy="4239979"/>
            <a:chOff x="10666412" y="2618021"/>
            <a:chExt cx="1376735" cy="4239979"/>
          </a:xfrm>
        </p:grpSpPr>
        <p:sp>
          <p:nvSpPr>
            <p:cNvPr id="82" name="Freeform 13"/>
            <p:cNvSpPr>
              <a:spLocks noEditPoints="1"/>
            </p:cNvSpPr>
            <p:nvPr/>
          </p:nvSpPr>
          <p:spPr bwMode="auto">
            <a:xfrm>
              <a:off x="11081335" y="4464333"/>
              <a:ext cx="842070" cy="2393667"/>
            </a:xfrm>
            <a:custGeom>
              <a:avLst/>
              <a:gdLst>
                <a:gd name="T0" fmla="*/ 31 w 274"/>
                <a:gd name="T1" fmla="*/ 768 h 826"/>
                <a:gd name="T2" fmla="*/ 21 w 274"/>
                <a:gd name="T3" fmla="*/ 826 h 826"/>
                <a:gd name="T4" fmla="*/ 29 w 274"/>
                <a:gd name="T5" fmla="*/ 826 h 826"/>
                <a:gd name="T6" fmla="*/ 107 w 274"/>
                <a:gd name="T7" fmla="*/ 491 h 826"/>
                <a:gd name="T8" fmla="*/ 139 w 274"/>
                <a:gd name="T9" fmla="*/ 364 h 826"/>
                <a:gd name="T10" fmla="*/ 272 w 274"/>
                <a:gd name="T11" fmla="*/ 359 h 826"/>
                <a:gd name="T12" fmla="*/ 274 w 274"/>
                <a:gd name="T13" fmla="*/ 351 h 826"/>
                <a:gd name="T14" fmla="*/ 141 w 274"/>
                <a:gd name="T15" fmla="*/ 354 h 826"/>
                <a:gd name="T16" fmla="*/ 139 w 274"/>
                <a:gd name="T17" fmla="*/ 0 h 826"/>
                <a:gd name="T18" fmla="*/ 132 w 274"/>
                <a:gd name="T19" fmla="*/ 3 h 826"/>
                <a:gd name="T20" fmla="*/ 131 w 274"/>
                <a:gd name="T21" fmla="*/ 357 h 826"/>
                <a:gd name="T22" fmla="*/ 96 w 274"/>
                <a:gd name="T23" fmla="*/ 382 h 826"/>
                <a:gd name="T24" fmla="*/ 50 w 274"/>
                <a:gd name="T25" fmla="*/ 451 h 826"/>
                <a:gd name="T26" fmla="*/ 21 w 274"/>
                <a:gd name="T27" fmla="*/ 393 h 826"/>
                <a:gd name="T28" fmla="*/ 14 w 274"/>
                <a:gd name="T29" fmla="*/ 396 h 826"/>
                <a:gd name="T30" fmla="*/ 45 w 274"/>
                <a:gd name="T31" fmla="*/ 462 h 826"/>
                <a:gd name="T32" fmla="*/ 31 w 274"/>
                <a:gd name="T33" fmla="*/ 768 h 826"/>
                <a:gd name="T34" fmla="*/ 102 w 274"/>
                <a:gd name="T35" fmla="*/ 389 h 826"/>
                <a:gd name="T36" fmla="*/ 129 w 274"/>
                <a:gd name="T37" fmla="*/ 369 h 826"/>
                <a:gd name="T38" fmla="*/ 98 w 274"/>
                <a:gd name="T39" fmla="*/ 489 h 826"/>
                <a:gd name="T40" fmla="*/ 36 w 274"/>
                <a:gd name="T41" fmla="*/ 744 h 826"/>
                <a:gd name="T42" fmla="*/ 102 w 274"/>
                <a:gd name="T43" fmla="*/ 389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826">
                  <a:moveTo>
                    <a:pt x="31" y="768"/>
                  </a:moveTo>
                  <a:cubicBezTo>
                    <a:pt x="27" y="787"/>
                    <a:pt x="24" y="806"/>
                    <a:pt x="21" y="826"/>
                  </a:cubicBezTo>
                  <a:cubicBezTo>
                    <a:pt x="29" y="826"/>
                    <a:pt x="29" y="826"/>
                    <a:pt x="29" y="826"/>
                  </a:cubicBezTo>
                  <a:cubicBezTo>
                    <a:pt x="51" y="698"/>
                    <a:pt x="81" y="589"/>
                    <a:pt x="107" y="491"/>
                  </a:cubicBezTo>
                  <a:cubicBezTo>
                    <a:pt x="118" y="446"/>
                    <a:pt x="129" y="404"/>
                    <a:pt x="139" y="364"/>
                  </a:cubicBezTo>
                  <a:cubicBezTo>
                    <a:pt x="174" y="348"/>
                    <a:pt x="219" y="346"/>
                    <a:pt x="272" y="359"/>
                  </a:cubicBezTo>
                  <a:cubicBezTo>
                    <a:pt x="274" y="351"/>
                    <a:pt x="274" y="351"/>
                    <a:pt x="274" y="351"/>
                  </a:cubicBezTo>
                  <a:cubicBezTo>
                    <a:pt x="222" y="338"/>
                    <a:pt x="178" y="338"/>
                    <a:pt x="141" y="354"/>
                  </a:cubicBezTo>
                  <a:cubicBezTo>
                    <a:pt x="173" y="217"/>
                    <a:pt x="184" y="107"/>
                    <a:pt x="139" y="0"/>
                  </a:cubicBezTo>
                  <a:cubicBezTo>
                    <a:pt x="132" y="3"/>
                    <a:pt x="132" y="3"/>
                    <a:pt x="132" y="3"/>
                  </a:cubicBezTo>
                  <a:cubicBezTo>
                    <a:pt x="177" y="109"/>
                    <a:pt x="164" y="220"/>
                    <a:pt x="131" y="357"/>
                  </a:cubicBezTo>
                  <a:cubicBezTo>
                    <a:pt x="119" y="364"/>
                    <a:pt x="107" y="372"/>
                    <a:pt x="96" y="382"/>
                  </a:cubicBezTo>
                  <a:cubicBezTo>
                    <a:pt x="76" y="401"/>
                    <a:pt x="61" y="424"/>
                    <a:pt x="50" y="451"/>
                  </a:cubicBezTo>
                  <a:cubicBezTo>
                    <a:pt x="21" y="393"/>
                    <a:pt x="21" y="393"/>
                    <a:pt x="21" y="393"/>
                  </a:cubicBezTo>
                  <a:cubicBezTo>
                    <a:pt x="14" y="396"/>
                    <a:pt x="14" y="396"/>
                    <a:pt x="14" y="396"/>
                  </a:cubicBezTo>
                  <a:cubicBezTo>
                    <a:pt x="45" y="462"/>
                    <a:pt x="45" y="462"/>
                    <a:pt x="45" y="462"/>
                  </a:cubicBezTo>
                  <a:cubicBezTo>
                    <a:pt x="0" y="584"/>
                    <a:pt x="29" y="756"/>
                    <a:pt x="31" y="768"/>
                  </a:cubicBezTo>
                  <a:close/>
                  <a:moveTo>
                    <a:pt x="102" y="389"/>
                  </a:moveTo>
                  <a:cubicBezTo>
                    <a:pt x="110" y="381"/>
                    <a:pt x="119" y="374"/>
                    <a:pt x="129" y="369"/>
                  </a:cubicBezTo>
                  <a:cubicBezTo>
                    <a:pt x="120" y="407"/>
                    <a:pt x="110" y="447"/>
                    <a:pt x="98" y="489"/>
                  </a:cubicBezTo>
                  <a:cubicBezTo>
                    <a:pt x="78" y="566"/>
                    <a:pt x="55" y="650"/>
                    <a:pt x="36" y="744"/>
                  </a:cubicBezTo>
                  <a:cubicBezTo>
                    <a:pt x="28" y="675"/>
                    <a:pt x="11" y="473"/>
                    <a:pt x="102" y="38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3"/>
            <p:cNvSpPr>
              <a:spLocks/>
            </p:cNvSpPr>
            <p:nvPr/>
          </p:nvSpPr>
          <p:spPr bwMode="auto">
            <a:xfrm rot="18719809">
              <a:off x="11765934" y="6045503"/>
              <a:ext cx="200698" cy="20069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7"/>
            <p:cNvSpPr>
              <a:spLocks/>
            </p:cNvSpPr>
            <p:nvPr/>
          </p:nvSpPr>
          <p:spPr bwMode="auto">
            <a:xfrm rot="18719809" flipV="1">
              <a:off x="11572170" y="2616716"/>
              <a:ext cx="106135" cy="108746"/>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43" name="Freeform 5"/>
            <p:cNvSpPr>
              <a:spLocks/>
            </p:cNvSpPr>
            <p:nvPr/>
          </p:nvSpPr>
          <p:spPr bwMode="auto">
            <a:xfrm rot="18200584">
              <a:off x="11560581" y="5201813"/>
              <a:ext cx="5528" cy="11055"/>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Line 6"/>
            <p:cNvSpPr>
              <a:spLocks noChangeShapeType="1"/>
            </p:cNvSpPr>
            <p:nvPr/>
          </p:nvSpPr>
          <p:spPr bwMode="auto">
            <a:xfrm rot="18200584" flipH="1" flipV="1">
              <a:off x="11560581" y="5201813"/>
              <a:ext cx="5528" cy="1105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0"/>
            <p:cNvSpPr>
              <a:spLocks/>
            </p:cNvSpPr>
            <p:nvPr/>
          </p:nvSpPr>
          <p:spPr bwMode="auto">
            <a:xfrm rot="18694609">
              <a:off x="11379664" y="4584602"/>
              <a:ext cx="437369" cy="481059"/>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lvl="0"/>
              <a:endParaRPr lang="en-US"/>
            </a:p>
          </p:txBody>
        </p:sp>
        <p:sp>
          <p:nvSpPr>
            <p:cNvPr id="46" name="Freeform 25"/>
            <p:cNvSpPr>
              <a:spLocks/>
            </p:cNvSpPr>
            <p:nvPr/>
          </p:nvSpPr>
          <p:spPr bwMode="auto">
            <a:xfrm rot="16884820">
              <a:off x="10934141" y="5972481"/>
              <a:ext cx="304390" cy="345390"/>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26"/>
            <p:cNvSpPr>
              <a:spLocks/>
            </p:cNvSpPr>
            <p:nvPr/>
          </p:nvSpPr>
          <p:spPr bwMode="auto">
            <a:xfrm rot="18200584">
              <a:off x="11077105" y="3154034"/>
              <a:ext cx="172736" cy="172736"/>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31"/>
            <p:cNvSpPr>
              <a:spLocks/>
            </p:cNvSpPr>
            <p:nvPr/>
          </p:nvSpPr>
          <p:spPr bwMode="auto">
            <a:xfrm rot="18200584">
              <a:off x="11129266" y="4557578"/>
              <a:ext cx="129897" cy="131280"/>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4"/>
            <p:cNvSpPr>
              <a:spLocks/>
            </p:cNvSpPr>
            <p:nvPr/>
          </p:nvSpPr>
          <p:spPr bwMode="auto">
            <a:xfrm rot="18200584">
              <a:off x="11516723" y="3589667"/>
              <a:ext cx="84296" cy="77386"/>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49"/>
            <p:cNvSpPr>
              <a:spLocks/>
            </p:cNvSpPr>
            <p:nvPr/>
          </p:nvSpPr>
          <p:spPr bwMode="auto">
            <a:xfrm rot="18200584">
              <a:off x="11446291" y="6327413"/>
              <a:ext cx="140953" cy="139571"/>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0"/>
            <p:cNvSpPr>
              <a:spLocks/>
            </p:cNvSpPr>
            <p:nvPr/>
          </p:nvSpPr>
          <p:spPr bwMode="auto">
            <a:xfrm rot="18200584">
              <a:off x="10778184" y="6620087"/>
              <a:ext cx="11055"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Line 76"/>
            <p:cNvSpPr>
              <a:spLocks noChangeShapeType="1"/>
            </p:cNvSpPr>
            <p:nvPr/>
          </p:nvSpPr>
          <p:spPr bwMode="auto">
            <a:xfrm rot="18200584" flipH="1">
              <a:off x="10778184" y="6620087"/>
              <a:ext cx="1105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78"/>
            <p:cNvSpPr>
              <a:spLocks/>
            </p:cNvSpPr>
            <p:nvPr/>
          </p:nvSpPr>
          <p:spPr bwMode="auto">
            <a:xfrm rot="18200584">
              <a:off x="11631202" y="5236123"/>
              <a:ext cx="410585" cy="413304"/>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79"/>
            <p:cNvSpPr>
              <a:spLocks/>
            </p:cNvSpPr>
            <p:nvPr/>
          </p:nvSpPr>
          <p:spPr bwMode="auto">
            <a:xfrm rot="18200584">
              <a:off x="11729090" y="5334011"/>
              <a:ext cx="214810" cy="21753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82"/>
            <p:cNvSpPr>
              <a:spLocks/>
            </p:cNvSpPr>
            <p:nvPr/>
          </p:nvSpPr>
          <p:spPr bwMode="auto">
            <a:xfrm rot="18200584">
              <a:off x="11387846" y="6491559"/>
              <a:ext cx="82913" cy="9120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84"/>
            <p:cNvSpPr>
              <a:spLocks/>
            </p:cNvSpPr>
            <p:nvPr/>
          </p:nvSpPr>
          <p:spPr bwMode="auto">
            <a:xfrm rot="18654775">
              <a:off x="11285659" y="4098012"/>
              <a:ext cx="439370" cy="430587"/>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80"/>
            <p:cNvSpPr>
              <a:spLocks/>
            </p:cNvSpPr>
            <p:nvPr/>
          </p:nvSpPr>
          <p:spPr bwMode="auto">
            <a:xfrm rot="18654775" flipV="1">
              <a:off x="11435559" y="4243519"/>
              <a:ext cx="139573" cy="139573"/>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84"/>
            <p:cNvSpPr>
              <a:spLocks/>
            </p:cNvSpPr>
            <p:nvPr/>
          </p:nvSpPr>
          <p:spPr bwMode="auto">
            <a:xfrm rot="18200584">
              <a:off x="11789521" y="5396741"/>
              <a:ext cx="93948" cy="9207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rot="21311827">
              <a:off x="11197677" y="5664822"/>
              <a:ext cx="407354" cy="408816"/>
              <a:chOff x="11057071" y="5480091"/>
              <a:chExt cx="473402" cy="475102"/>
            </a:xfrm>
          </p:grpSpPr>
          <p:sp>
            <p:nvSpPr>
              <p:cNvPr id="65" name="Freeform 83"/>
              <p:cNvSpPr>
                <a:spLocks/>
              </p:cNvSpPr>
              <p:nvPr/>
            </p:nvSpPr>
            <p:spPr bwMode="auto">
              <a:xfrm rot="18488757">
                <a:off x="11056221" y="5480941"/>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80"/>
              <p:cNvSpPr>
                <a:spLocks/>
              </p:cNvSpPr>
              <p:nvPr/>
            </p:nvSpPr>
            <p:spPr bwMode="auto">
              <a:xfrm rot="18488757">
                <a:off x="11172328" y="5596198"/>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84"/>
              <p:cNvSpPr>
                <a:spLocks/>
              </p:cNvSpPr>
              <p:nvPr/>
            </p:nvSpPr>
            <p:spPr bwMode="auto">
              <a:xfrm rot="18488757">
                <a:off x="11244787" y="5668863"/>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rot="21311827">
              <a:off x="10666412" y="5053297"/>
              <a:ext cx="643645" cy="641225"/>
              <a:chOff x="10472909" y="4641517"/>
              <a:chExt cx="895542" cy="892175"/>
            </a:xfrm>
          </p:grpSpPr>
          <p:sp>
            <p:nvSpPr>
              <p:cNvPr id="61" name="Freeform 32"/>
              <p:cNvSpPr>
                <a:spLocks/>
              </p:cNvSpPr>
              <p:nvPr/>
            </p:nvSpPr>
            <p:spPr bwMode="auto">
              <a:xfrm rot="17579822">
                <a:off x="10474592" y="4639834"/>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33"/>
              <p:cNvSpPr>
                <a:spLocks/>
              </p:cNvSpPr>
              <p:nvPr/>
            </p:nvSpPr>
            <p:spPr bwMode="auto">
              <a:xfrm rot="17579822">
                <a:off x="10640041" y="4805497"/>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32"/>
              <p:cNvSpPr>
                <a:spLocks/>
              </p:cNvSpPr>
              <p:nvPr/>
            </p:nvSpPr>
            <p:spPr bwMode="auto">
              <a:xfrm rot="17579822">
                <a:off x="10728400" y="4894600"/>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Oval 63"/>
              <p:cNvSpPr/>
              <p:nvPr/>
            </p:nvSpPr>
            <p:spPr>
              <a:xfrm rot="17579822" flipH="1">
                <a:off x="10844479" y="5011405"/>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Title 1"/>
          <p:cNvSpPr>
            <a:spLocks noGrp="1"/>
          </p:cNvSpPr>
          <p:nvPr>
            <p:ph type="title"/>
          </p:nvPr>
        </p:nvSpPr>
        <p:spPr>
          <a:xfrm>
            <a:off x="1524000" y="1709738"/>
            <a:ext cx="9144000" cy="2862262"/>
          </a:xfrm>
        </p:spPr>
        <p:txBody>
          <a:bodyPr anchor="b">
            <a:normAutofit/>
          </a:bodyPr>
          <a:lstStyle>
            <a:lvl1pPr>
              <a:defRPr sz="5200"/>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24000" y="4589463"/>
            <a:ext cx="9144000" cy="1280160"/>
          </a:xfrm>
        </p:spPr>
        <p:txBody>
          <a:bodyPr/>
          <a:lstStyle>
            <a:lvl1pPr marL="0" indent="0">
              <a:buNone/>
              <a:defRPr sz="240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Haga clic para modificar el estilo de texto del patrón</a:t>
            </a:r>
          </a:p>
        </p:txBody>
      </p:sp>
    </p:spTree>
    <p:extLst>
      <p:ext uri="{BB962C8B-B14F-4D97-AF65-F5344CB8AC3E}">
        <p14:creationId xmlns:p14="http://schemas.microsoft.com/office/powerpoint/2010/main" val="413316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524000" y="1904999"/>
            <a:ext cx="4389120" cy="41148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78880" y="1904999"/>
            <a:ext cx="4389120" cy="41148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6A0B2F95-A50F-46FE-A068-F5075D40C06A}" type="datetime1">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311352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24000" y="1905000"/>
            <a:ext cx="4389120" cy="683106"/>
          </a:xfrm>
        </p:spPr>
        <p:txBody>
          <a:bodyPr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524000" y="2588106"/>
            <a:ext cx="4389120" cy="3431694"/>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78880" y="1905000"/>
            <a:ext cx="4389120" cy="683106"/>
          </a:xfrm>
        </p:spPr>
        <p:txBody>
          <a:bodyPr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588106"/>
            <a:ext cx="4389120" cy="3431694"/>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EC8B169B-E2EA-444E-BC4E-0210548EF1D1}" type="datetime1">
              <a:rPr lang="en-US" smtClean="0"/>
              <a:t>10/12/2016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54804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D67C730-53F4-46CA-AA42-6F94856296EF}" type="datetime1">
              <a:rPr lang="en-US" smtClean="0"/>
              <a:t>10/12/2016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313486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F75649-7F9D-4E7C-956F-4A8D93591FDA}" type="datetime1">
              <a:rPr lang="en-US" smtClean="0"/>
              <a:t>10/12/2016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12249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7"/>
          <p:cNvGrpSpPr/>
          <p:nvPr/>
        </p:nvGrpSpPr>
        <p:grpSpPr>
          <a:xfrm>
            <a:off x="11123612" y="4051301"/>
            <a:ext cx="965215" cy="2807461"/>
            <a:chOff x="11123612" y="4051301"/>
            <a:chExt cx="965215" cy="2807461"/>
          </a:xfrm>
        </p:grpSpPr>
        <p:sp>
          <p:nvSpPr>
            <p:cNvPr id="9" name="Freeform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7699248" y="1996440"/>
            <a:ext cx="3200400" cy="2194560"/>
          </a:xfrm>
        </p:spPr>
        <p:txBody>
          <a:bodyPr anchor="b">
            <a:normAutofit/>
          </a:bodyPr>
          <a:lstStyle>
            <a:lvl1pPr>
              <a:defRPr sz="340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838200" y="838200"/>
            <a:ext cx="6400800" cy="51816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97724" y="4258426"/>
            <a:ext cx="3203448" cy="1761373"/>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16F2261-EAF1-4097-ACF8-42CEA8D7E1FB}" type="datetime1">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205536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11123612" y="4051301"/>
            <a:ext cx="965215" cy="2807461"/>
            <a:chOff x="11123612" y="4051301"/>
            <a:chExt cx="965215" cy="2807461"/>
          </a:xfrm>
        </p:grpSpPr>
        <p:sp>
          <p:nvSpPr>
            <p:cNvPr id="9" name="Freeform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7699248" y="1993392"/>
            <a:ext cx="3200400" cy="2194560"/>
          </a:xfrm>
        </p:spPr>
        <p:txBody>
          <a:bodyPr anchor="b">
            <a:normAutofit/>
          </a:bodyPr>
          <a:lstStyle>
            <a:lvl1pPr>
              <a:defRPr sz="340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838198" y="838200"/>
            <a:ext cx="6400800" cy="5181600"/>
          </a:xfrm>
          <a:solidFill>
            <a:schemeClr val="bg2">
              <a:lumMod val="90000"/>
            </a:schemeClr>
          </a:solidFill>
          <a:ln w="76200">
            <a:solidFill>
              <a:schemeClr val="bg1"/>
            </a:solidFill>
            <a:miter lim="800000"/>
          </a:ln>
        </p:spPr>
        <p:txBody>
          <a:bodyPr tIns="36576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7699248" y="4255008"/>
            <a:ext cx="3200400" cy="1764792"/>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9F80BF-1B9E-458D-A8E6-F54E8D785A41}" type="datetime1">
              <a:rPr lang="en-US" smtClean="0"/>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FD59D-33F1-4A76-843D-E67207CAFE54}" type="slidenum">
              <a:rPr lang="en-US" smtClean="0"/>
              <a:t>‹Nº›</a:t>
            </a:fld>
            <a:endParaRPr lang="en-US"/>
          </a:p>
        </p:txBody>
      </p:sp>
    </p:spTree>
    <p:extLst>
      <p:ext uri="{BB962C8B-B14F-4D97-AF65-F5344CB8AC3E}">
        <p14:creationId xmlns:p14="http://schemas.microsoft.com/office/powerpoint/2010/main" val="10631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2">
                <a:lumMod val="66000"/>
                <a:lumOff val="34000"/>
              </a:schemeClr>
            </a:gs>
            <a:gs pos="62000">
              <a:schemeClr val="bg2">
                <a:lumMod val="90000"/>
              </a:schemeClr>
            </a:gs>
            <a:gs pos="74000">
              <a:schemeClr val="bg2">
                <a:lumMod val="9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grpSp>
        <p:nvGrpSpPr>
          <p:cNvPr id="63" name="Group 62"/>
          <p:cNvGrpSpPr/>
          <p:nvPr userDrawn="1"/>
        </p:nvGrpSpPr>
        <p:grpSpPr>
          <a:xfrm>
            <a:off x="11123612" y="4051301"/>
            <a:ext cx="965215" cy="2807461"/>
            <a:chOff x="11123612" y="4051301"/>
            <a:chExt cx="965215" cy="2807461"/>
          </a:xfrm>
        </p:grpSpPr>
        <p:sp>
          <p:nvSpPr>
            <p:cNvPr id="38" name="Freeform 44"/>
            <p:cNvSpPr>
              <a:spLocks/>
            </p:cNvSpPr>
            <p:nvPr userDrawn="1"/>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Line 45"/>
            <p:cNvSpPr>
              <a:spLocks noChangeShapeType="1"/>
            </p:cNvSpPr>
            <p:nvPr userDrawn="1"/>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6"/>
            <p:cNvSpPr>
              <a:spLocks/>
            </p:cNvSpPr>
            <p:nvPr userDrawn="1"/>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47"/>
            <p:cNvSpPr>
              <a:spLocks/>
            </p:cNvSpPr>
            <p:nvPr userDrawn="1"/>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8"/>
            <p:cNvSpPr>
              <a:spLocks/>
            </p:cNvSpPr>
            <p:nvPr userDrawn="1"/>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9"/>
            <p:cNvSpPr>
              <a:spLocks/>
            </p:cNvSpPr>
            <p:nvPr userDrawn="1"/>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10"/>
            <p:cNvSpPr>
              <a:spLocks/>
            </p:cNvSpPr>
            <p:nvPr userDrawn="1"/>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6"/>
            <p:cNvSpPr>
              <a:spLocks/>
            </p:cNvSpPr>
            <p:nvPr userDrawn="1"/>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8"/>
            <p:cNvSpPr>
              <a:spLocks/>
            </p:cNvSpPr>
            <p:nvPr userDrawn="1"/>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2" name="Group 61"/>
          <p:cNvGrpSpPr/>
          <p:nvPr userDrawn="1"/>
        </p:nvGrpSpPr>
        <p:grpSpPr>
          <a:xfrm>
            <a:off x="44450" y="1370013"/>
            <a:ext cx="1198563" cy="5487987"/>
            <a:chOff x="44450" y="1370013"/>
            <a:chExt cx="1198563" cy="5487987"/>
          </a:xfrm>
        </p:grpSpPr>
        <p:sp>
          <p:nvSpPr>
            <p:cNvPr id="9" name="Freeform 5"/>
            <p:cNvSpPr>
              <a:spLocks/>
            </p:cNvSpPr>
            <p:nvPr userDrawn="1"/>
          </p:nvSpPr>
          <p:spPr bwMode="auto">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Line 6"/>
            <p:cNvSpPr>
              <a:spLocks noChangeShapeType="1"/>
            </p:cNvSpPr>
            <p:nvPr userDrawn="1"/>
          </p:nvSpPr>
          <p:spPr bwMode="auto">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userDrawn="1"/>
          </p:nvSpPr>
          <p:spPr bwMode="auto">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userDrawn="1"/>
          </p:nvSpPr>
          <p:spPr bwMode="auto">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userDrawn="1"/>
          </p:nvSpPr>
          <p:spPr bwMode="auto">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userDrawn="1"/>
          </p:nvSpPr>
          <p:spPr bwMode="auto">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Line 14"/>
            <p:cNvSpPr>
              <a:spLocks noChangeShapeType="1"/>
            </p:cNvSpPr>
            <p:nvPr userDrawn="1"/>
          </p:nvSpPr>
          <p:spPr bwMode="auto">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userDrawn="1"/>
          </p:nvSpPr>
          <p:spPr bwMode="auto">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userDrawn="1"/>
          </p:nvSpPr>
          <p:spPr bwMode="auto">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userDrawn="1"/>
          </p:nvSpPr>
          <p:spPr bwMode="auto">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userDrawn="1"/>
          </p:nvSpPr>
          <p:spPr bwMode="auto">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userDrawn="1"/>
          </p:nvSpPr>
          <p:spPr bwMode="auto">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userDrawn="1"/>
          </p:nvSpPr>
          <p:spPr bwMode="auto">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userDrawn="1"/>
          </p:nvSpPr>
          <p:spPr bwMode="auto">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userDrawn="1"/>
          </p:nvSpPr>
          <p:spPr bwMode="auto">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Line 27"/>
            <p:cNvSpPr>
              <a:spLocks noChangeShapeType="1"/>
            </p:cNvSpPr>
            <p:nvPr userDrawn="1"/>
          </p:nvSpPr>
          <p:spPr bwMode="auto">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userDrawn="1"/>
          </p:nvSpPr>
          <p:spPr bwMode="auto">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8" name="Group 27"/>
            <p:cNvGrpSpPr/>
            <p:nvPr userDrawn="1"/>
          </p:nvGrpSpPr>
          <p:grpSpPr>
            <a:xfrm rot="21049918">
              <a:off x="516851" y="3319634"/>
              <a:ext cx="682233" cy="504823"/>
              <a:chOff x="452438" y="3540125"/>
              <a:chExt cx="750888" cy="555625"/>
            </a:xfrm>
          </p:grpSpPr>
          <p:sp>
            <p:nvSpPr>
              <p:cNvPr id="29" name="Freeform 28"/>
              <p:cNvSpPr>
                <a:spLocks/>
              </p:cNvSpPr>
              <p:nvPr userDrawn="1"/>
            </p:nvSpPr>
            <p:spPr bwMode="auto">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userDrawn="1"/>
            </p:nvSpPr>
            <p:spPr bwMode="auto">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1" name="Oval 30"/>
            <p:cNvSpPr>
              <a:spLocks noChangeArrowheads="1"/>
            </p:cNvSpPr>
            <p:nvPr userDrawn="1"/>
          </p:nvSpPr>
          <p:spPr bwMode="auto">
            <a:xfrm flipH="1">
              <a:off x="822178" y="5832156"/>
              <a:ext cx="82550" cy="69850"/>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userDrawn="1"/>
          </p:nvSpPr>
          <p:spPr bwMode="auto">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userDrawn="1"/>
          </p:nvSpPr>
          <p:spPr bwMode="auto">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userDrawn="1"/>
          </p:nvSpPr>
          <p:spPr bwMode="auto">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8"/>
            <p:cNvSpPr>
              <a:spLocks/>
            </p:cNvSpPr>
            <p:nvPr userDrawn="1"/>
          </p:nvSpPr>
          <p:spPr bwMode="auto">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9"/>
            <p:cNvSpPr>
              <a:spLocks/>
            </p:cNvSpPr>
            <p:nvPr userDrawn="1"/>
          </p:nvSpPr>
          <p:spPr bwMode="auto">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40"/>
            <p:cNvSpPr>
              <a:spLocks/>
            </p:cNvSpPr>
            <p:nvPr userDrawn="1"/>
          </p:nvSpPr>
          <p:spPr bwMode="auto">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Oval 33"/>
            <p:cNvSpPr>
              <a:spLocks noChangeArrowheads="1"/>
            </p:cNvSpPr>
            <p:nvPr userDrawn="1"/>
          </p:nvSpPr>
          <p:spPr bwMode="auto">
            <a:xfrm flipH="1">
              <a:off x="546100" y="1807440"/>
              <a:ext cx="82550" cy="6985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p:cNvSpPr>
              <a:spLocks/>
            </p:cNvSpPr>
            <p:nvPr userDrawn="1"/>
          </p:nvSpPr>
          <p:spPr bwMode="auto">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userDrawn="1"/>
          </p:nvGrpSpPr>
          <p:grpSpPr>
            <a:xfrm>
              <a:off x="603252" y="4833897"/>
              <a:ext cx="607348" cy="609642"/>
              <a:chOff x="2051052" y="5522596"/>
              <a:chExt cx="892175" cy="895542"/>
            </a:xfrm>
          </p:grpSpPr>
          <p:sp>
            <p:nvSpPr>
              <p:cNvPr id="50" name="Freeform 5"/>
              <p:cNvSpPr>
                <a:spLocks/>
              </p:cNvSpPr>
              <p:nvPr userDrawn="1"/>
            </p:nvSpPr>
            <p:spPr bwMode="auto">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Line 6"/>
              <p:cNvSpPr>
                <a:spLocks noChangeShapeType="1"/>
              </p:cNvSpPr>
              <p:nvPr userDrawn="1"/>
            </p:nvSpPr>
            <p:spPr bwMode="auto">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32"/>
              <p:cNvSpPr>
                <a:spLocks/>
              </p:cNvSpPr>
              <p:nvPr userDrawn="1"/>
            </p:nvSpPr>
            <p:spPr bwMode="auto">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33"/>
              <p:cNvSpPr>
                <a:spLocks/>
              </p:cNvSpPr>
              <p:nvPr userDrawn="1"/>
            </p:nvSpPr>
            <p:spPr bwMode="auto">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2"/>
              <p:cNvSpPr>
                <a:spLocks/>
              </p:cNvSpPr>
              <p:nvPr userDrawn="1"/>
            </p:nvSpPr>
            <p:spPr bwMode="auto">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Oval 54"/>
              <p:cNvSpPr/>
              <p:nvPr userDrawn="1"/>
            </p:nvSpPr>
            <p:spPr>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p:cNvGrpSpPr/>
            <p:nvPr userDrawn="1"/>
          </p:nvGrpSpPr>
          <p:grpSpPr>
            <a:xfrm rot="19876682">
              <a:off x="80098" y="1916305"/>
              <a:ext cx="878030" cy="874332"/>
              <a:chOff x="4277517" y="3752400"/>
              <a:chExt cx="1154448" cy="1149586"/>
            </a:xfrm>
          </p:grpSpPr>
          <p:sp>
            <p:nvSpPr>
              <p:cNvPr id="57" name="Freeform 56"/>
              <p:cNvSpPr>
                <a:spLocks/>
              </p:cNvSpPr>
              <p:nvPr userDrawn="1"/>
            </p:nvSpPr>
            <p:spPr bwMode="auto">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5"/>
              <p:cNvSpPr>
                <a:spLocks/>
              </p:cNvSpPr>
              <p:nvPr userDrawn="1"/>
            </p:nvSpPr>
            <p:spPr bwMode="auto">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1"/>
              <p:cNvSpPr>
                <a:spLocks/>
              </p:cNvSpPr>
              <p:nvPr userDrawn="1"/>
            </p:nvSpPr>
            <p:spPr bwMode="auto">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41"/>
              <p:cNvSpPr>
                <a:spLocks/>
              </p:cNvSpPr>
              <p:nvPr userDrawn="1"/>
            </p:nvSpPr>
            <p:spPr bwMode="auto">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42"/>
              <p:cNvSpPr>
                <a:spLocks/>
              </p:cNvSpPr>
              <p:nvPr userDrawn="1"/>
            </p:nvSpPr>
            <p:spPr bwMode="auto">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lvl="0"/>
                <a:endParaRPr lang="en-US"/>
              </a:p>
            </p:txBody>
          </p:sp>
        </p:grpSp>
      </p:grpSp>
      <p:sp>
        <p:nvSpPr>
          <p:cNvPr id="2" name="Title Placeholder 1"/>
          <p:cNvSpPr>
            <a:spLocks noGrp="1"/>
          </p:cNvSpPr>
          <p:nvPr>
            <p:ph type="title"/>
          </p:nvPr>
        </p:nvSpPr>
        <p:spPr>
          <a:xfrm>
            <a:off x="1524000" y="565653"/>
            <a:ext cx="91440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24000" y="1900823"/>
            <a:ext cx="91440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9259887" y="6400800"/>
            <a:ext cx="2094705" cy="202416"/>
          </a:xfrm>
          <a:prstGeom prst="rect">
            <a:avLst/>
          </a:prstGeom>
        </p:spPr>
        <p:txBody>
          <a:bodyPr vert="horz" lIns="91440" tIns="45720" rIns="91440" bIns="45720" rtlCol="0" anchor="ctr"/>
          <a:lstStyle>
            <a:lvl1pPr algn="r">
              <a:defRPr sz="800">
                <a:solidFill>
                  <a:schemeClr val="tx1"/>
                </a:solidFill>
              </a:defRPr>
            </a:lvl1pPr>
          </a:lstStyle>
          <a:p>
            <a:fld id="{CF7FDDD0-A0AE-439C-8D03-F84CA1C4615D}" type="datetime1">
              <a:rPr lang="en-US" smtClean="0"/>
              <a:t>10/12/2016</a:t>
            </a:fld>
            <a:endParaRPr lang="en-US"/>
          </a:p>
        </p:txBody>
      </p:sp>
      <p:sp>
        <p:nvSpPr>
          <p:cNvPr id="5" name="Footer Placeholder 4"/>
          <p:cNvSpPr>
            <a:spLocks noGrp="1"/>
          </p:cNvSpPr>
          <p:nvPr>
            <p:ph type="ftr" sz="quarter" idx="3"/>
          </p:nvPr>
        </p:nvSpPr>
        <p:spPr>
          <a:xfrm>
            <a:off x="838200" y="6400800"/>
            <a:ext cx="8001000" cy="202416"/>
          </a:xfrm>
          <a:prstGeom prst="rect">
            <a:avLst/>
          </a:prstGeom>
        </p:spPr>
        <p:txBody>
          <a:bodyPr vert="horz" lIns="91440" tIns="45720" rIns="91440" bIns="45720" rtlCol="0" anchor="ctr"/>
          <a:lstStyle>
            <a:lvl1pPr algn="l">
              <a:defRPr sz="800">
                <a:solidFill>
                  <a:schemeClr val="tx1"/>
                </a:solidFill>
              </a:defRPr>
            </a:lvl1pPr>
          </a:lstStyle>
          <a:p>
            <a:endParaRPr lang="en-US"/>
          </a:p>
        </p:txBody>
      </p:sp>
      <p:sp>
        <p:nvSpPr>
          <p:cNvPr id="6" name="Slide Number Placeholder 5"/>
          <p:cNvSpPr>
            <a:spLocks noGrp="1"/>
          </p:cNvSpPr>
          <p:nvPr>
            <p:ph type="sldNum" sz="quarter" idx="4"/>
          </p:nvPr>
        </p:nvSpPr>
        <p:spPr>
          <a:xfrm>
            <a:off x="11737975" y="6400800"/>
            <a:ext cx="418630" cy="202416"/>
          </a:xfrm>
          <a:prstGeom prst="rect">
            <a:avLst/>
          </a:prstGeom>
        </p:spPr>
        <p:txBody>
          <a:bodyPr vert="horz" lIns="91440" tIns="45720" rIns="91440" bIns="45720" rtlCol="0" anchor="ctr"/>
          <a:lstStyle>
            <a:lvl1pPr algn="l">
              <a:defRPr sz="800">
                <a:solidFill>
                  <a:schemeClr val="tx1"/>
                </a:solidFill>
              </a:defRPr>
            </a:lvl1pPr>
          </a:lstStyle>
          <a:p>
            <a:fld id="{484FD59D-33F1-4A76-843D-E67207CAFE54}" type="slidenum">
              <a:rPr lang="en-US" smtClean="0"/>
              <a:pPr/>
              <a:t>‹Nº›</a:t>
            </a:fld>
            <a:endParaRPr lang="en-US"/>
          </a:p>
        </p:txBody>
      </p:sp>
    </p:spTree>
    <p:extLst>
      <p:ext uri="{BB962C8B-B14F-4D97-AF65-F5344CB8AC3E}">
        <p14:creationId xmlns:p14="http://schemas.microsoft.com/office/powerpoint/2010/main" val="154554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400" kern="1200">
          <a:solidFill>
            <a:schemeClr val="tx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SzPct val="90000"/>
        <a:buFont typeface="Arial" panose="020B0604020202020204"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9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90000"/>
        <a:buFont typeface="Arial" panose="020B0604020202020204"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8D82C7B1-F63B-43E2-B7BE-BC863E45E256}" type="slidenum">
              <a:rPr lang="es-MX" smtClean="0"/>
              <a:pPr>
                <a:defRPr/>
              </a:pPr>
              <a:t>1</a:t>
            </a:fld>
            <a:endParaRPr lang="es-MX" dirty="0"/>
          </a:p>
        </p:txBody>
      </p:sp>
      <p:sp>
        <p:nvSpPr>
          <p:cNvPr id="7" name="6 Rectángulo"/>
          <p:cNvSpPr/>
          <p:nvPr/>
        </p:nvSpPr>
        <p:spPr>
          <a:xfrm>
            <a:off x="2036991" y="148471"/>
            <a:ext cx="8064896" cy="6709529"/>
          </a:xfrm>
          <a:prstGeom prst="rect">
            <a:avLst/>
          </a:prstGeom>
        </p:spPr>
        <p:txBody>
          <a:bodyPr wrap="square">
            <a:spAutoFit/>
          </a:bodyPr>
          <a:lstStyle/>
          <a:p>
            <a:r>
              <a:rPr lang="es-MX" dirty="0"/>
              <a:t> 	</a:t>
            </a:r>
          </a:p>
          <a:p>
            <a:pPr algn="ctr"/>
            <a:r>
              <a:rPr lang="es-MX" b="1" dirty="0"/>
              <a:t>UNIVERSIDAD AUTÓNOMA DEL ESTADO DE MÉXICO</a:t>
            </a:r>
          </a:p>
          <a:p>
            <a:pPr algn="ctr"/>
            <a:r>
              <a:rPr lang="es-MX" b="1" dirty="0"/>
              <a:t>FACULTAD DE CIENCIAS DE LA CONDUCTA	 </a:t>
            </a:r>
          </a:p>
          <a:p>
            <a:pPr algn="ctr"/>
            <a:endParaRPr lang="es-MX" b="1" dirty="0"/>
          </a:p>
          <a:p>
            <a:pPr algn="ctr"/>
            <a:endParaRPr lang="es-MX" dirty="0"/>
          </a:p>
          <a:p>
            <a:pPr algn="ctr"/>
            <a:r>
              <a:rPr lang="es-MX" sz="2000" b="1" dirty="0"/>
              <a:t>Licenciatura en Psicología</a:t>
            </a:r>
          </a:p>
          <a:p>
            <a:pPr algn="ctr"/>
            <a:endParaRPr lang="es-MX" sz="2000" b="1" dirty="0"/>
          </a:p>
          <a:p>
            <a:pPr algn="ctr"/>
            <a:endParaRPr lang="es-MX" sz="2000" b="1" dirty="0"/>
          </a:p>
          <a:p>
            <a:pPr algn="ctr"/>
            <a:r>
              <a:rPr lang="es-MX" sz="2000" b="1" dirty="0"/>
              <a:t>Material Didáctico</a:t>
            </a:r>
          </a:p>
          <a:p>
            <a:pPr algn="ctr"/>
            <a:r>
              <a:rPr lang="es-MX" sz="2000" b="1" dirty="0"/>
              <a:t>Acetatos</a:t>
            </a:r>
          </a:p>
          <a:p>
            <a:pPr algn="ctr"/>
            <a:endParaRPr lang="es-MX" sz="2000" b="1" dirty="0"/>
          </a:p>
          <a:p>
            <a:pPr algn="ctr"/>
            <a:r>
              <a:rPr lang="es-MX" sz="2000" b="1" dirty="0"/>
              <a:t>Unidad de Aprendizaje  </a:t>
            </a:r>
          </a:p>
          <a:p>
            <a:pPr algn="ctr"/>
            <a:endParaRPr lang="es-MX" sz="2000" b="1" dirty="0"/>
          </a:p>
          <a:p>
            <a:pPr algn="ctr"/>
            <a:r>
              <a:rPr lang="es-MX" sz="2000" b="1" dirty="0" smtClean="0"/>
              <a:t>Seminario de Fundamentos de Tanatología</a:t>
            </a:r>
          </a:p>
          <a:p>
            <a:pPr algn="ctr"/>
            <a:r>
              <a:rPr lang="es-MX" sz="2000" b="1" dirty="0" smtClean="0"/>
              <a:t>L00794</a:t>
            </a:r>
          </a:p>
          <a:p>
            <a:pPr algn="ctr"/>
            <a:endParaRPr lang="es-MX" sz="2000" b="1" dirty="0"/>
          </a:p>
          <a:p>
            <a:pPr algn="ctr"/>
            <a:r>
              <a:rPr lang="es-MX" sz="2000" b="1" dirty="0"/>
              <a:t>Unidad </a:t>
            </a:r>
            <a:r>
              <a:rPr lang="es-MX" sz="2000" b="1" dirty="0" smtClean="0"/>
              <a:t>II  </a:t>
            </a:r>
          </a:p>
          <a:p>
            <a:pPr algn="ctr"/>
            <a:r>
              <a:rPr lang="es-MX" sz="2000" b="1" dirty="0" smtClean="0"/>
              <a:t>Postura humanista existencial de la  pérdida, muerte y proceso de duelo</a:t>
            </a:r>
          </a:p>
          <a:p>
            <a:pPr algn="ctr"/>
            <a:endParaRPr lang="es-MX" sz="2000" b="1" dirty="0"/>
          </a:p>
          <a:p>
            <a:pPr algn="ctr"/>
            <a:endParaRPr lang="es-MX" sz="2000" b="1" dirty="0"/>
          </a:p>
          <a:p>
            <a:pPr algn="r"/>
            <a:r>
              <a:rPr lang="es-MX" sz="2000" b="1" dirty="0"/>
              <a:t>Dra. Aida Mercado Maya</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709" y="606400"/>
            <a:ext cx="685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08369" y="606401"/>
            <a:ext cx="7143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236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500063"/>
            <a:ext cx="3762375" cy="5808662"/>
          </a:xfrm>
        </p:spPr>
        <p:txBody>
          <a:bodyPr/>
          <a:lstStyle/>
          <a:p>
            <a:pPr eaLnBrk="1" hangingPunct="1"/>
            <a:endParaRPr lang="es-MX" altLang="es-MX" dirty="0" smtClean="0"/>
          </a:p>
          <a:p>
            <a:pPr eaLnBrk="1" hangingPunct="1"/>
            <a:r>
              <a:rPr lang="es-MX" altLang="es-MX" dirty="0" smtClean="0"/>
              <a:t>En la elaboración del duelo no es infrecuente el sentimiento de culpa.</a:t>
            </a:r>
          </a:p>
          <a:p>
            <a:pPr eaLnBrk="1" hangingPunct="1"/>
            <a:endParaRPr lang="es-MX" altLang="es-MX" dirty="0" smtClean="0"/>
          </a:p>
          <a:p>
            <a:pPr eaLnBrk="1" hangingPunct="1"/>
            <a:endParaRPr lang="es-MX" altLang="es-MX" dirty="0" smtClean="0"/>
          </a:p>
          <a:p>
            <a:pPr eaLnBrk="1" hangingPunct="1"/>
            <a:endParaRPr lang="es-MX" altLang="es-MX" dirty="0"/>
          </a:p>
          <a:p>
            <a:pPr eaLnBrk="1" hangingPunct="1"/>
            <a:endParaRPr lang="es-MX" altLang="es-MX" dirty="0" smtClean="0"/>
          </a:p>
          <a:p>
            <a:pPr eaLnBrk="1" hangingPunct="1"/>
            <a:endParaRPr lang="es-MX" altLang="es-MX" dirty="0" smtClean="0"/>
          </a:p>
          <a:p>
            <a:pPr eaLnBrk="1" hangingPunct="1">
              <a:spcBef>
                <a:spcPts val="0"/>
              </a:spcBef>
            </a:pPr>
            <a:r>
              <a:rPr lang="es-MX" altLang="es-MX" dirty="0" smtClean="0"/>
              <a:t>Hasta experimentar </a:t>
            </a:r>
          </a:p>
          <a:p>
            <a:pPr eaLnBrk="1" hangingPunct="1">
              <a:spcBef>
                <a:spcPts val="0"/>
              </a:spcBef>
              <a:buFont typeface="Wingdings 2" panose="05020102010507070707" pitchFamily="18" charset="2"/>
              <a:buNone/>
            </a:pPr>
            <a:r>
              <a:rPr lang="es-MX" altLang="es-MX" dirty="0" smtClean="0"/>
              <a:t>	culpa por estar superando el duelo</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p:txBody>
      </p:sp>
      <p:pic>
        <p:nvPicPr>
          <p:cNvPr id="4" name="3 Imagen" descr="NT533984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24514" y="500063"/>
            <a:ext cx="307022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descr="PE-040-019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43575" y="3665538"/>
            <a:ext cx="5429250"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10</a:t>
            </a:fld>
            <a:endParaRPr lang="en-US"/>
          </a:p>
        </p:txBody>
      </p:sp>
    </p:spTree>
    <p:extLst>
      <p:ext uri="{BB962C8B-B14F-4D97-AF65-F5344CB8AC3E}">
        <p14:creationId xmlns:p14="http://schemas.microsoft.com/office/powerpoint/2010/main" val="1345821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1000"/>
                                        <p:tgtEl>
                                          <p:spTgt spid="3">
                                            <p:txEl>
                                              <p:pRg st="7" end="7"/>
                                            </p:txEl>
                                          </p:spTgt>
                                        </p:tgtEl>
                                      </p:cBhvr>
                                    </p:animEffect>
                                    <p:anim calcmode="lin" valueType="num">
                                      <p:cBhvr>
                                        <p:cTn id="2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1000"/>
                                        <p:tgtEl>
                                          <p:spTgt spid="3">
                                            <p:txEl>
                                              <p:pRg st="8" end="8"/>
                                            </p:txEl>
                                          </p:spTgt>
                                        </p:tgtEl>
                                      </p:cBhvr>
                                    </p:animEffect>
                                    <p:anim calcmode="lin" valueType="num">
                                      <p:cBhvr>
                                        <p:cTn id="2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8" end="8"/>
                                            </p:txEl>
                                          </p:spTgt>
                                        </p:tgtEl>
                                        <p:attrNameLst>
                                          <p:attrName>ppt_y</p:attrName>
                                        </p:attrNameLst>
                                      </p:cBhvr>
                                      <p:tavLst>
                                        <p:tav tm="0">
                                          <p:val>
                                            <p:strVal val="#ppt_y+.1"/>
                                          </p:val>
                                        </p:tav>
                                        <p:tav tm="100000">
                                          <p:val>
                                            <p:strVal val="#ppt_y"/>
                                          </p:val>
                                        </p:tav>
                                      </p:tavLst>
                                    </p:anim>
                                  </p:childTnLst>
                                </p:cTn>
                              </p:par>
                              <p:par>
                                <p:cTn id="28" presetID="35"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anim calcmode="lin" valueType="num">
                                      <p:cBhvr>
                                        <p:cTn id="31" dur="2000" fill="hold"/>
                                        <p:tgtEl>
                                          <p:spTgt spid="5"/>
                                        </p:tgtEl>
                                        <p:attrNameLst>
                                          <p:attrName>style.rotation</p:attrName>
                                        </p:attrNameLst>
                                      </p:cBhvr>
                                      <p:tavLst>
                                        <p:tav tm="0">
                                          <p:val>
                                            <p:fltVal val="720"/>
                                          </p:val>
                                        </p:tav>
                                        <p:tav tm="100000">
                                          <p:val>
                                            <p:fltVal val="0"/>
                                          </p:val>
                                        </p:tav>
                                      </p:tavLst>
                                    </p:anim>
                                    <p:anim calcmode="lin" valueType="num">
                                      <p:cBhvr>
                                        <p:cTn id="32" dur="2000" fill="hold"/>
                                        <p:tgtEl>
                                          <p:spTgt spid="5"/>
                                        </p:tgtEl>
                                        <p:attrNameLst>
                                          <p:attrName>ppt_h</p:attrName>
                                        </p:attrNameLst>
                                      </p:cBhvr>
                                      <p:tavLst>
                                        <p:tav tm="0">
                                          <p:val>
                                            <p:fltVal val="0"/>
                                          </p:val>
                                        </p:tav>
                                        <p:tav tm="100000">
                                          <p:val>
                                            <p:strVal val="#ppt_h"/>
                                          </p:val>
                                        </p:tav>
                                      </p:tavLst>
                                    </p:anim>
                                    <p:anim calcmode="lin" valueType="num">
                                      <p:cBhvr>
                                        <p:cTn id="33"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smtClean="0"/>
              <a:t>El arte de separarse</a:t>
            </a:r>
            <a:endParaRPr lang="es-MX" dirty="0"/>
          </a:p>
        </p:txBody>
      </p:sp>
      <p:sp>
        <p:nvSpPr>
          <p:cNvPr id="3" name="2 Marcador de contenido"/>
          <p:cNvSpPr>
            <a:spLocks noGrp="1"/>
          </p:cNvSpPr>
          <p:nvPr>
            <p:ph idx="1"/>
          </p:nvPr>
        </p:nvSpPr>
        <p:spPr>
          <a:xfrm>
            <a:off x="1981200" y="1628775"/>
            <a:ext cx="8229600" cy="4679950"/>
          </a:xfrm>
        </p:spPr>
        <p:txBody>
          <a:bodyPr/>
          <a:lstStyle/>
          <a:p>
            <a:pPr eaLnBrk="1" hangingPunct="1"/>
            <a:r>
              <a:rPr lang="es-MX" altLang="es-MX" dirty="0" smtClean="0"/>
              <a:t>El silencio puede ser un saludable correctivo:  muda solidaridad.</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a:p>
          <a:p>
            <a:pPr eaLnBrk="1" hangingPunct="1">
              <a:buFont typeface="Wingdings 2" panose="05020102010507070707" pitchFamily="18" charset="2"/>
              <a:buNone/>
            </a:pPr>
            <a:endParaRPr lang="es-MX" altLang="es-MX" dirty="0" smtClean="0"/>
          </a:p>
          <a:p>
            <a:pPr eaLnBrk="1" hangingPunct="1"/>
            <a:r>
              <a:rPr lang="es-MX" altLang="es-MX" dirty="0" smtClean="0"/>
              <a:t>El encuentro en la verdad, el diálogo con quien vive su duelo produce cierto pánico, pero da paz y serenidad a quien escribe el último capítulo de su vida.</a:t>
            </a:r>
          </a:p>
        </p:txBody>
      </p:sp>
      <p:pic>
        <p:nvPicPr>
          <p:cNvPr id="4" name="3 Imagen" descr="42-1521919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10062" y="2147345"/>
            <a:ext cx="3571875"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descr="42-1849674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10362" y="4973246"/>
            <a:ext cx="3500438" cy="152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Marcador de número de diapositiva 5"/>
          <p:cNvSpPr>
            <a:spLocks noGrp="1"/>
          </p:cNvSpPr>
          <p:nvPr>
            <p:ph type="sldNum" sz="quarter" idx="12"/>
          </p:nvPr>
        </p:nvSpPr>
        <p:spPr/>
        <p:txBody>
          <a:bodyPr/>
          <a:lstStyle/>
          <a:p>
            <a:fld id="{484FD59D-33F1-4A76-843D-E67207CAFE54}" type="slidenum">
              <a:rPr lang="en-US" smtClean="0"/>
              <a:t>11</a:t>
            </a:fld>
            <a:endParaRPr lang="en-US"/>
          </a:p>
        </p:txBody>
      </p:sp>
    </p:spTree>
    <p:extLst>
      <p:ext uri="{BB962C8B-B14F-4D97-AF65-F5344CB8AC3E}">
        <p14:creationId xmlns:p14="http://schemas.microsoft.com/office/powerpoint/2010/main" val="35598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1000"/>
                                        <p:tgtEl>
                                          <p:spTgt spid="3">
                                            <p:txEl>
                                              <p:pRg st="5" end="5"/>
                                            </p:txEl>
                                          </p:spTgt>
                                        </p:tgtEl>
                                      </p:cBhvr>
                                    </p:animEffect>
                                    <p:anim calcmode="lin" valueType="num">
                                      <p:cBhvr>
                                        <p:cTn id="2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3" presetID="3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style.rotation</p:attrName>
                                        </p:attrNameLst>
                                      </p:cBhvr>
                                      <p:tavLst>
                                        <p:tav tm="0">
                                          <p:val>
                                            <p:fltVal val="720"/>
                                          </p:val>
                                        </p:tav>
                                        <p:tav tm="100000">
                                          <p:val>
                                            <p:fltVal val="0"/>
                                          </p:val>
                                        </p:tav>
                                      </p:tavLst>
                                    </p:anim>
                                    <p:anim calcmode="lin" valueType="num">
                                      <p:cBhvr>
                                        <p:cTn id="27" dur="2000" fill="hold"/>
                                        <p:tgtEl>
                                          <p:spTgt spid="5"/>
                                        </p:tgtEl>
                                        <p:attrNameLst>
                                          <p:attrName>ppt_h</p:attrName>
                                        </p:attrNameLst>
                                      </p:cBhvr>
                                      <p:tavLst>
                                        <p:tav tm="0">
                                          <p:val>
                                            <p:fltVal val="0"/>
                                          </p:val>
                                        </p:tav>
                                        <p:tav tm="100000">
                                          <p:val>
                                            <p:strVal val="#ppt_h"/>
                                          </p:val>
                                        </p:tav>
                                      </p:tavLst>
                                    </p:anim>
                                    <p:anim calcmode="lin" valueType="num">
                                      <p:cBhvr>
                                        <p:cTn id="2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09674" y="486069"/>
            <a:ext cx="10406063" cy="1143000"/>
          </a:xfrm>
        </p:spPr>
        <p:txBody>
          <a:bodyPr>
            <a:normAutofit/>
          </a:bodyPr>
          <a:lstStyle/>
          <a:p>
            <a:pPr>
              <a:defRPr/>
            </a:pPr>
            <a:r>
              <a:rPr lang="es-MX" sz="3000" dirty="0" smtClean="0">
                <a:solidFill>
                  <a:schemeClr val="accent6">
                    <a:lumMod val="75000"/>
                  </a:schemeClr>
                </a:solidFill>
              </a:rPr>
              <a:t>Claves para humanizar el acompañamiento en el duelo</a:t>
            </a:r>
            <a:endParaRPr lang="es-MX" sz="3000" dirty="0">
              <a:solidFill>
                <a:schemeClr val="accent6">
                  <a:lumMod val="75000"/>
                </a:schemeClr>
              </a:solidFill>
            </a:endParaRPr>
          </a:p>
        </p:txBody>
      </p:sp>
      <p:sp>
        <p:nvSpPr>
          <p:cNvPr id="6" name="5 Marcador de contenido"/>
          <p:cNvSpPr>
            <a:spLocks noGrp="1"/>
          </p:cNvSpPr>
          <p:nvPr>
            <p:ph idx="1"/>
          </p:nvPr>
        </p:nvSpPr>
        <p:spPr/>
        <p:txBody>
          <a:bodyPr/>
          <a:lstStyle/>
          <a:p>
            <a:pPr eaLnBrk="1" hangingPunct="1"/>
            <a:r>
              <a:rPr lang="es-MX" altLang="es-MX" dirty="0" smtClean="0"/>
              <a:t>LAS LÁGRIMAS QUE SANAN LA HERIDA:  llorar tiene un efecto benéfico de liberación.</a:t>
            </a:r>
          </a:p>
          <a:p>
            <a:pPr eaLnBrk="1" hangingPunct="1"/>
            <a:endParaRPr lang="es-MX" altLang="es-MX" dirty="0" smtClean="0"/>
          </a:p>
          <a:p>
            <a:pPr eaLnBrk="1" hangingPunct="1">
              <a:buFont typeface="Wingdings 2" panose="05020102010507070707" pitchFamily="18" charset="2"/>
              <a:buNone/>
            </a:pPr>
            <a:endParaRPr lang="es-MX" altLang="es-MX" dirty="0" smtClean="0"/>
          </a:p>
          <a:p>
            <a:pPr eaLnBrk="1" hangingPunct="1"/>
            <a:endParaRPr lang="es-MX" altLang="es-MX" dirty="0" smtClean="0"/>
          </a:p>
          <a:p>
            <a:pPr eaLnBrk="1" hangingPunct="1"/>
            <a:endParaRPr lang="es-MX" altLang="es-MX" dirty="0" smtClean="0"/>
          </a:p>
          <a:p>
            <a:pPr eaLnBrk="1" hangingPunct="1"/>
            <a:endParaRPr lang="es-MX" altLang="es-MX" dirty="0" smtClean="0"/>
          </a:p>
          <a:p>
            <a:pPr eaLnBrk="1" hangingPunct="1"/>
            <a:r>
              <a:rPr lang="es-MX" altLang="es-MX" dirty="0" smtClean="0"/>
              <a:t>Permitir desahogarse o incluso invitar expresamente a hacerlo llorando, puede ser el mejor camino, para acompañar a quien llora.</a:t>
            </a:r>
          </a:p>
        </p:txBody>
      </p:sp>
      <p:pic>
        <p:nvPicPr>
          <p:cNvPr id="7" name="6 Imagen" descr="TL008277.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40955" y="2922379"/>
            <a:ext cx="5143500"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12</a:t>
            </a:fld>
            <a:endParaRPr lang="en-US"/>
          </a:p>
        </p:txBody>
      </p:sp>
    </p:spTree>
    <p:extLst>
      <p:ext uri="{BB962C8B-B14F-4D97-AF65-F5344CB8AC3E}">
        <p14:creationId xmlns:p14="http://schemas.microsoft.com/office/powerpoint/2010/main" val="199911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style.rotation</p:attrName>
                                        </p:attrNameLst>
                                      </p:cBhvr>
                                      <p:tavLst>
                                        <p:tav tm="0">
                                          <p:val>
                                            <p:fltVal val="720"/>
                                          </p:val>
                                        </p:tav>
                                        <p:tav tm="100000">
                                          <p:val>
                                            <p:fltVal val="0"/>
                                          </p:val>
                                        </p:tav>
                                      </p:tavLst>
                                    </p:anim>
                                    <p:anim calcmode="lin" valueType="num">
                                      <p:cBhvr>
                                        <p:cTn id="14" dur="2000" fill="hold"/>
                                        <p:tgtEl>
                                          <p:spTgt spid="7"/>
                                        </p:tgtEl>
                                        <p:attrNameLst>
                                          <p:attrName>ppt_h</p:attrName>
                                        </p:attrNameLst>
                                      </p:cBhvr>
                                      <p:tavLst>
                                        <p:tav tm="0">
                                          <p:val>
                                            <p:fltVal val="0"/>
                                          </p:val>
                                        </p:tav>
                                        <p:tav tm="100000">
                                          <p:val>
                                            <p:strVal val="#ppt_h"/>
                                          </p:val>
                                        </p:tav>
                                      </p:tavLst>
                                    </p:anim>
                                    <p:anim calcmode="lin" valueType="num">
                                      <p:cBhvr>
                                        <p:cTn id="15"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6">
                                            <p:txEl>
                                              <p:pRg st="6" end="6"/>
                                            </p:txEl>
                                          </p:spTgt>
                                        </p:tgtEl>
                                        <p:attrNameLst>
                                          <p:attrName>style.visibility</p:attrName>
                                        </p:attrNameLst>
                                      </p:cBhvr>
                                      <p:to>
                                        <p:strVal val="visible"/>
                                      </p:to>
                                    </p:set>
                                    <p:animEffect transition="in" filter="fade">
                                      <p:cBhvr>
                                        <p:cTn id="20" dur="1000"/>
                                        <p:tgtEl>
                                          <p:spTgt spid="6">
                                            <p:txEl>
                                              <p:pRg st="6" end="6"/>
                                            </p:txEl>
                                          </p:spTgt>
                                        </p:tgtEl>
                                      </p:cBhvr>
                                    </p:animEffect>
                                    <p:anim calcmode="lin" valueType="num">
                                      <p:cBhvr>
                                        <p:cTn id="21"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22"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8638" y="657226"/>
            <a:ext cx="8229600" cy="5951537"/>
          </a:xfrm>
        </p:spPr>
        <p:txBody>
          <a:bodyPr>
            <a:normAutofit/>
          </a:bodyPr>
          <a:lstStyle/>
          <a:p>
            <a:pPr marL="45720" indent="0" eaLnBrk="1" hangingPunct="1">
              <a:buNone/>
            </a:pPr>
            <a:r>
              <a:rPr lang="es-MX" altLang="es-MX" dirty="0" smtClean="0">
                <a:solidFill>
                  <a:schemeClr val="accent6">
                    <a:lumMod val="75000"/>
                  </a:schemeClr>
                </a:solidFill>
              </a:rPr>
              <a:t>El contacto y el abrazo que consuelan</a:t>
            </a:r>
          </a:p>
          <a:p>
            <a:pPr eaLnBrk="1" hangingPunct="1"/>
            <a:r>
              <a:rPr lang="es-MX" altLang="es-MX" dirty="0" smtClean="0"/>
              <a:t>El contacto físico tiene mucho poder.</a:t>
            </a:r>
          </a:p>
          <a:p>
            <a:pPr eaLnBrk="1" hangingPunct="1"/>
            <a:r>
              <a:rPr lang="es-MX" altLang="es-MX" sz="2000" dirty="0" smtClean="0"/>
              <a:t>El </a:t>
            </a:r>
            <a:r>
              <a:rPr lang="es-MX" altLang="es-MX" sz="2000" dirty="0"/>
              <a:t>abrazo sincero, dado en medio del dolor, implica comunión.  </a:t>
            </a:r>
            <a:endParaRPr lang="es-MX" altLang="es-MX" sz="2000" dirty="0" smtClean="0"/>
          </a:p>
          <a:p>
            <a:pPr eaLnBrk="1" hangingPunct="1"/>
            <a:r>
              <a:rPr lang="es-MX" altLang="es-MX" sz="2000" dirty="0" smtClean="0"/>
              <a:t>El </a:t>
            </a:r>
            <a:r>
              <a:rPr lang="es-MX" altLang="es-MX" sz="2000" dirty="0"/>
              <a:t>abrazo auténtico recoge la fragilidad y mata la </a:t>
            </a:r>
            <a:r>
              <a:rPr lang="es-MX" altLang="es-MX" sz="2000" dirty="0" smtClean="0"/>
              <a:t>soledad.</a:t>
            </a:r>
          </a:p>
          <a:p>
            <a:pPr eaLnBrk="1" hangingPunct="1"/>
            <a:r>
              <a:rPr lang="es-MX" altLang="es-MX" dirty="0"/>
              <a:t>E</a:t>
            </a:r>
            <a:r>
              <a:rPr lang="es-MX" altLang="es-MX" sz="2000" dirty="0" smtClean="0"/>
              <a:t>l </a:t>
            </a:r>
            <a:r>
              <a:rPr lang="es-MX" altLang="es-MX" sz="2000" dirty="0"/>
              <a:t>que abraza y es abrazado está vivo, acoge y es acogido…</a:t>
            </a:r>
          </a:p>
        </p:txBody>
      </p:sp>
      <p:pic>
        <p:nvPicPr>
          <p:cNvPr id="4" name="3 Imagen" descr="TL03021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38438" y="3529013"/>
            <a:ext cx="6350000" cy="26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13</a:t>
            </a:fld>
            <a:endParaRPr lang="en-US"/>
          </a:p>
        </p:txBody>
      </p:sp>
    </p:spTree>
    <p:extLst>
      <p:ext uri="{BB962C8B-B14F-4D97-AF65-F5344CB8AC3E}">
        <p14:creationId xmlns:p14="http://schemas.microsoft.com/office/powerpoint/2010/main" val="1070093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35"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2000"/>
                                        <p:tgtEl>
                                          <p:spTgt spid="4"/>
                                        </p:tgtEl>
                                      </p:cBhvr>
                                    </p:animEffect>
                                    <p:anim calcmode="lin" valueType="num">
                                      <p:cBhvr>
                                        <p:cTn id="37" dur="2000" fill="hold"/>
                                        <p:tgtEl>
                                          <p:spTgt spid="4"/>
                                        </p:tgtEl>
                                        <p:attrNameLst>
                                          <p:attrName>style.rotation</p:attrName>
                                        </p:attrNameLst>
                                      </p:cBhvr>
                                      <p:tavLst>
                                        <p:tav tm="0">
                                          <p:val>
                                            <p:fltVal val="720"/>
                                          </p:val>
                                        </p:tav>
                                        <p:tav tm="100000">
                                          <p:val>
                                            <p:fltVal val="0"/>
                                          </p:val>
                                        </p:tav>
                                      </p:tavLst>
                                    </p:anim>
                                    <p:anim calcmode="lin" valueType="num">
                                      <p:cBhvr>
                                        <p:cTn id="38" dur="2000" fill="hold"/>
                                        <p:tgtEl>
                                          <p:spTgt spid="4"/>
                                        </p:tgtEl>
                                        <p:attrNameLst>
                                          <p:attrName>ppt_h</p:attrName>
                                        </p:attrNameLst>
                                      </p:cBhvr>
                                      <p:tavLst>
                                        <p:tav tm="0">
                                          <p:val>
                                            <p:fltVal val="0"/>
                                          </p:val>
                                        </p:tav>
                                        <p:tav tm="100000">
                                          <p:val>
                                            <p:strVal val="#ppt_h"/>
                                          </p:val>
                                        </p:tav>
                                      </p:tavLst>
                                    </p:anim>
                                    <p:anim calcmode="lin" valueType="num">
                                      <p:cBhvr>
                                        <p:cTn id="39"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ítulo 5"/>
          <p:cNvSpPr>
            <a:spLocks noGrp="1"/>
          </p:cNvSpPr>
          <p:nvPr>
            <p:ph type="subTitle" idx="1"/>
          </p:nvPr>
        </p:nvSpPr>
        <p:spPr>
          <a:xfrm>
            <a:off x="1524000" y="4364145"/>
            <a:ext cx="9144000" cy="1082939"/>
          </a:xfrm>
        </p:spPr>
        <p:txBody>
          <a:bodyPr>
            <a:normAutofit/>
          </a:bodyPr>
          <a:lstStyle/>
          <a:p>
            <a:r>
              <a:rPr lang="es-MX" sz="3200" dirty="0" smtClean="0">
                <a:solidFill>
                  <a:schemeClr val="accent1">
                    <a:lumMod val="75000"/>
                  </a:schemeClr>
                </a:solidFill>
              </a:rPr>
              <a:t>3. El proceso de duelo</a:t>
            </a:r>
            <a:endParaRPr lang="es-MX" sz="3200" dirty="0">
              <a:solidFill>
                <a:schemeClr val="accent1">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6143" y="473879"/>
            <a:ext cx="5319713" cy="3890266"/>
          </a:xfrm>
          <a:prstGeom prst="rect">
            <a:avLst/>
          </a:prstGeom>
        </p:spPr>
      </p:pic>
    </p:spTree>
    <p:extLst>
      <p:ext uri="{BB962C8B-B14F-4D97-AF65-F5344CB8AC3E}">
        <p14:creationId xmlns:p14="http://schemas.microsoft.com/office/powerpoint/2010/main" val="3826887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1143000"/>
            <a:ext cx="9144000" cy="4114800"/>
          </a:xfrm>
        </p:spPr>
        <p:txBody>
          <a:bodyPr/>
          <a:lstStyle/>
          <a:p>
            <a:r>
              <a:rPr lang="es-MX" sz="3200" dirty="0"/>
              <a:t>El duelo normal posee cuatro etapas. La primera es el </a:t>
            </a:r>
            <a:r>
              <a:rPr lang="es-MX" sz="3200" i="1" dirty="0"/>
              <a:t>embotamiento o entumecimiento de la sensibilidad</a:t>
            </a:r>
            <a:r>
              <a:rPr lang="es-MX" sz="3200" dirty="0"/>
              <a:t>, en la cual el sujeto se siente aturdido e incapaz de entender lo ocurrido; puede durar horas o semanas.</a:t>
            </a:r>
          </a:p>
          <a:p>
            <a:endParaRPr lang="es-MX" dirty="0"/>
          </a:p>
        </p:txBody>
      </p:sp>
      <p:pic>
        <p:nvPicPr>
          <p:cNvPr id="4" name="Imagen 3"/>
          <p:cNvPicPr>
            <a:picLocks noChangeAspect="1"/>
          </p:cNvPicPr>
          <p:nvPr/>
        </p:nvPicPr>
        <p:blipFill>
          <a:blip r:embed="rId2"/>
          <a:stretch>
            <a:fillRect/>
          </a:stretch>
        </p:blipFill>
        <p:spPr>
          <a:xfrm>
            <a:off x="5969976" y="3510633"/>
            <a:ext cx="4698024" cy="3059588"/>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15</a:t>
            </a:fld>
            <a:endParaRPr lang="en-US"/>
          </a:p>
        </p:txBody>
      </p:sp>
    </p:spTree>
    <p:extLst>
      <p:ext uri="{BB962C8B-B14F-4D97-AF65-F5344CB8AC3E}">
        <p14:creationId xmlns:p14="http://schemas.microsoft.com/office/powerpoint/2010/main" val="365148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66000"/>
                <a:lumOff val="34000"/>
              </a:schemeClr>
            </a:gs>
            <a:gs pos="15000">
              <a:schemeClr val="bg2">
                <a:lumMod val="90000"/>
              </a:schemeClr>
            </a:gs>
            <a:gs pos="48000">
              <a:srgbClr val="B2E3E3"/>
            </a:gs>
            <a:gs pos="32000">
              <a:schemeClr val="accent2">
                <a:lumMod val="60000"/>
                <a:lumOff val="40000"/>
              </a:schemeClr>
            </a:gs>
            <a:gs pos="62000">
              <a:schemeClr val="bg2">
                <a:lumMod val="75000"/>
              </a:schemeClr>
            </a:gs>
          </a:gsLst>
          <a:lin ang="13500000" scaled="1"/>
          <a:tileRect/>
        </a:gradFill>
        <a:effectLst/>
      </p:bgPr>
    </p:bg>
    <p:spTree>
      <p:nvGrpSpPr>
        <p:cNvPr id="1" name=""/>
        <p:cNvGrpSpPr/>
        <p:nvPr/>
      </p:nvGrpSpPr>
      <p:grpSpPr>
        <a:xfrm>
          <a:off x="0" y="0"/>
          <a:ext cx="0" cy="0"/>
          <a:chOff x="0" y="0"/>
          <a:chExt cx="0" cy="0"/>
        </a:xfrm>
      </p:grpSpPr>
      <p:sp>
        <p:nvSpPr>
          <p:cNvPr id="6" name="Marcador de contenido 5"/>
          <p:cNvSpPr>
            <a:spLocks noGrp="1"/>
          </p:cNvSpPr>
          <p:nvPr>
            <p:ph sz="half" idx="1"/>
          </p:nvPr>
        </p:nvSpPr>
        <p:spPr/>
        <p:txBody>
          <a:bodyPr>
            <a:normAutofit/>
          </a:bodyPr>
          <a:lstStyle/>
          <a:p>
            <a:endParaRPr lang="es-MX"/>
          </a:p>
        </p:txBody>
      </p:sp>
      <p:sp>
        <p:nvSpPr>
          <p:cNvPr id="7" name="Marcador de contenido 6"/>
          <p:cNvSpPr>
            <a:spLocks noGrp="1"/>
          </p:cNvSpPr>
          <p:nvPr>
            <p:ph sz="half" idx="2"/>
          </p:nvPr>
        </p:nvSpPr>
        <p:spPr>
          <a:xfrm>
            <a:off x="6666279" y="1114843"/>
            <a:ext cx="4389120" cy="4114801"/>
          </a:xfrm>
        </p:spPr>
        <p:txBody>
          <a:bodyPr>
            <a:noAutofit/>
          </a:bodyPr>
          <a:lstStyle/>
          <a:p>
            <a:r>
              <a:rPr lang="es-MX" sz="2400" b="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En una segunda etapa, de </a:t>
            </a:r>
            <a:r>
              <a:rPr lang="es-MX" sz="2400" b="1" i="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anhelo y búsqueda</a:t>
            </a:r>
            <a:r>
              <a:rPr lang="es-MX" sz="2400" b="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 la persona no acepta que la pérdida sea permanente. Aquí pueden aparecer manifestaciones como llanto, congoja, insomnio, pensamientos obsesivos, sensaciones de presencia del muerto (y obviamente visitas a videntes y brujos), cólera y rabia, en </a:t>
            </a:r>
            <a:r>
              <a:rPr lang="es-MX" sz="2400" b="1" spc="50" dirty="0" err="1">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fín</a:t>
            </a:r>
            <a:r>
              <a:rPr lang="es-MX" sz="2400" b="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 en esta etapa se intenta restablecer inútilmente el vínculo que se ha roto.</a:t>
            </a:r>
            <a:r>
              <a:rPr lang="es-MX" sz="2800" b="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
            </a:r>
            <a:br>
              <a:rPr lang="es-MX" sz="2800" b="1" spc="50" dirty="0">
                <a:ln w="0"/>
                <a:solidFill>
                  <a:schemeClr val="tx1">
                    <a:lumMod val="50000"/>
                  </a:schemeClr>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br>
            <a:endParaRPr lang="es-MX" sz="2800" dirty="0">
              <a:solidFill>
                <a:schemeClr val="tx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1120" y="694641"/>
            <a:ext cx="5325159" cy="5325159"/>
          </a:xfrm>
          <a:prstGeom prst="rect">
            <a:avLst/>
          </a:prstGeom>
        </p:spPr>
      </p:pic>
      <p:sp>
        <p:nvSpPr>
          <p:cNvPr id="2" name="Marcador de número de diapositiva 1"/>
          <p:cNvSpPr>
            <a:spLocks noGrp="1"/>
          </p:cNvSpPr>
          <p:nvPr>
            <p:ph type="sldNum" sz="quarter" idx="12"/>
          </p:nvPr>
        </p:nvSpPr>
        <p:spPr/>
        <p:txBody>
          <a:bodyPr/>
          <a:lstStyle/>
          <a:p>
            <a:fld id="{484FD59D-33F1-4A76-843D-E67207CAFE54}" type="slidenum">
              <a:rPr lang="en-US" smtClean="0"/>
              <a:t>16</a:t>
            </a:fld>
            <a:endParaRPr lang="en-US"/>
          </a:p>
        </p:txBody>
      </p:sp>
    </p:spTree>
    <p:extLst>
      <p:ext uri="{BB962C8B-B14F-4D97-AF65-F5344CB8AC3E}">
        <p14:creationId xmlns:p14="http://schemas.microsoft.com/office/powerpoint/2010/main" val="370007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4164" y="941452"/>
            <a:ext cx="5261547" cy="4114800"/>
          </a:xfrm>
        </p:spPr>
        <p:txBody>
          <a:bodyPr>
            <a:noAutofit/>
          </a:bodyPr>
          <a:lstStyle/>
          <a:p>
            <a:r>
              <a:rPr lang="es-MX" sz="2800" dirty="0"/>
              <a:t>En la tercer fase, pese al dolor, se comienza a </a:t>
            </a:r>
            <a:r>
              <a:rPr lang="es-MX" sz="2800" i="1" dirty="0"/>
              <a:t>aceptar la pérdida</a:t>
            </a:r>
            <a:r>
              <a:rPr lang="es-MX" sz="2800" dirty="0"/>
              <a:t> y aparece una fase realista y depresiva; el tiempo promedio es de dos a tres meses</a:t>
            </a:r>
            <a:r>
              <a:rPr lang="es-MX" sz="2800" dirty="0" smtClean="0"/>
              <a:t>.</a:t>
            </a:r>
          </a:p>
          <a:p>
            <a:r>
              <a:rPr lang="es-MX" sz="2800" dirty="0"/>
              <a:t>Finalmente, se entra a la fase de</a:t>
            </a:r>
            <a:r>
              <a:rPr lang="es-MX" sz="2800" i="1" dirty="0"/>
              <a:t> reorganización</a:t>
            </a:r>
            <a:r>
              <a:rPr lang="es-MX" sz="2800" dirty="0"/>
              <a:t>, donde, ya sí, se comienza a renunciar definitivamente a la esperanza y el individuo recupera la iniciativa y las ganas de vivir.</a:t>
            </a:r>
          </a:p>
          <a:p>
            <a:endParaRPr lang="es-MX" sz="2800" dirty="0"/>
          </a:p>
          <a:p>
            <a:endParaRPr lang="es-MX" sz="2800" dirty="0"/>
          </a:p>
        </p:txBody>
      </p:sp>
      <p:pic>
        <p:nvPicPr>
          <p:cNvPr id="4" name="Imagen 3"/>
          <p:cNvPicPr>
            <a:picLocks noChangeAspect="1"/>
          </p:cNvPicPr>
          <p:nvPr/>
        </p:nvPicPr>
        <p:blipFill>
          <a:blip r:embed="rId2"/>
          <a:stretch>
            <a:fillRect/>
          </a:stretch>
        </p:blipFill>
        <p:spPr>
          <a:xfrm>
            <a:off x="7342448" y="514350"/>
            <a:ext cx="3528914" cy="3484001"/>
          </a:xfrm>
          <a:prstGeom prst="roundRect">
            <a:avLst>
              <a:gd name="adj" fmla="val 8594"/>
            </a:avLst>
          </a:prstGeom>
          <a:solidFill>
            <a:srgbClr val="FFFFFF">
              <a:shade val="85000"/>
            </a:srgbClr>
          </a:solidFill>
          <a:ln>
            <a:noFill/>
          </a:ln>
          <a:effectLst>
            <a:reflection blurRad="6350" stA="50000" endA="300" endPos="90000" dir="5400000" sy="-100000" algn="bl" rotWithShape="0"/>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17</a:t>
            </a:fld>
            <a:endParaRPr lang="en-US"/>
          </a:p>
        </p:txBody>
      </p:sp>
    </p:spTree>
    <p:extLst>
      <p:ext uri="{BB962C8B-B14F-4D97-AF65-F5344CB8AC3E}">
        <p14:creationId xmlns:p14="http://schemas.microsoft.com/office/powerpoint/2010/main" val="66474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00996" y="479685"/>
            <a:ext cx="4856814" cy="5576341"/>
          </a:xfrm>
        </p:spPr>
        <p:txBody>
          <a:bodyPr>
            <a:noAutofit/>
          </a:bodyPr>
          <a:lstStyle/>
          <a:p>
            <a:r>
              <a:rPr lang="es-MX" sz="2400" b="1" dirty="0"/>
              <a:t>Se calcula que un duelo bien elaborado puede durar de seis meses a un año, dependiendo de la cultura y la historia previa del sujeto. Algunas personas crean un </a:t>
            </a:r>
            <a:r>
              <a:rPr lang="es-MX" sz="2400" b="1" i="1" dirty="0"/>
              <a:t>duelo crónico</a:t>
            </a:r>
            <a:r>
              <a:rPr lang="es-MX" sz="2400" b="1" dirty="0"/>
              <a:t>, es decir, se quedan anclados en la tercera etapa (depresión). Otras, pueden permanecer en la primera etapa, y configuran lo que se llama </a:t>
            </a:r>
            <a:r>
              <a:rPr lang="es-MX" sz="2400" b="1" i="1" dirty="0"/>
              <a:t>ausencia de aflicción consciente</a:t>
            </a:r>
            <a:r>
              <a:rPr lang="es-MX" sz="2400" b="1" dirty="0"/>
              <a:t>. En ambos casos, el proceso se estanca y las remembranzas se transforman en calvario.</a:t>
            </a:r>
          </a:p>
          <a:p>
            <a:endParaRPr lang="es-MX" sz="2400" b="1" dirty="0"/>
          </a:p>
        </p:txBody>
      </p:sp>
      <p:pic>
        <p:nvPicPr>
          <p:cNvPr id="2" name="Imagen 1"/>
          <p:cNvPicPr>
            <a:picLocks noChangeAspect="1"/>
          </p:cNvPicPr>
          <p:nvPr/>
        </p:nvPicPr>
        <p:blipFill>
          <a:blip r:embed="rId2"/>
          <a:stretch>
            <a:fillRect/>
          </a:stretch>
        </p:blipFill>
        <p:spPr>
          <a:xfrm>
            <a:off x="1399796" y="1243807"/>
            <a:ext cx="4334632" cy="4048095"/>
          </a:xfrm>
          <a:prstGeom prst="rect">
            <a:avLst/>
          </a:prstGeom>
        </p:spPr>
      </p:pic>
      <p:sp>
        <p:nvSpPr>
          <p:cNvPr id="4" name="Marcador de número de diapositiva 3"/>
          <p:cNvSpPr>
            <a:spLocks noGrp="1"/>
          </p:cNvSpPr>
          <p:nvPr>
            <p:ph type="sldNum" sz="quarter" idx="12"/>
          </p:nvPr>
        </p:nvSpPr>
        <p:spPr/>
        <p:txBody>
          <a:bodyPr/>
          <a:lstStyle/>
          <a:p>
            <a:fld id="{484FD59D-33F1-4A76-843D-E67207CAFE54}" type="slidenum">
              <a:rPr lang="en-US" smtClean="0"/>
              <a:t>18</a:t>
            </a:fld>
            <a:endParaRPr lang="en-US"/>
          </a:p>
        </p:txBody>
      </p:sp>
    </p:spTree>
    <p:extLst>
      <p:ext uri="{BB962C8B-B14F-4D97-AF65-F5344CB8AC3E}">
        <p14:creationId xmlns:p14="http://schemas.microsoft.com/office/powerpoint/2010/main" val="2804635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50076" y="1151178"/>
            <a:ext cx="4431956" cy="5290811"/>
          </a:xfrm>
        </p:spPr>
        <p:txBody>
          <a:bodyPr>
            <a:normAutofit fontScale="55000" lnSpcReduction="20000"/>
          </a:bodyPr>
          <a:lstStyle/>
          <a:p>
            <a:r>
              <a:rPr lang="es-MX" sz="4400" dirty="0"/>
              <a:t>“Elaborar” adecuadamente un duelo afectivo implica que la mente y el organismo puedan procesar, aceptar, absorber, decodificar o asimilar la ausencia definitiva de la persona amada. </a:t>
            </a:r>
            <a:endParaRPr lang="es-MX" sz="4400" dirty="0" smtClean="0"/>
          </a:p>
          <a:p>
            <a:r>
              <a:rPr lang="es-MX" sz="4400" dirty="0" smtClean="0"/>
              <a:t>No </a:t>
            </a:r>
            <a:r>
              <a:rPr lang="es-MX" sz="4400" dirty="0"/>
              <a:t>significa insensibilidad ante la muerte, ni olvido inclemente, sino nostalgia de la buena. Recuerdos modulados por el amor en vez de angustia de separación. No hay ansiedad descontrolada, sino mansedumbre afectiva.</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1070" y="1032402"/>
            <a:ext cx="3621516" cy="2409954"/>
          </a:xfrm>
          <a:prstGeom prst="roundRect">
            <a:avLst>
              <a:gd name="adj" fmla="val 8594"/>
            </a:avLst>
          </a:prstGeom>
          <a:solidFill>
            <a:srgbClr val="FFFFFF">
              <a:shade val="85000"/>
            </a:srgbClr>
          </a:solidFill>
          <a:ln>
            <a:noFill/>
          </a:ln>
          <a:effectLst>
            <a:reflection blurRad="6350" stA="50000" endA="300" endPos="90000" dist="50800" dir="5400000" sy="-100000" algn="bl" rotWithShape="0"/>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19</a:t>
            </a:fld>
            <a:endParaRPr lang="en-US"/>
          </a:p>
        </p:txBody>
      </p:sp>
    </p:spTree>
    <p:extLst>
      <p:ext uri="{BB962C8B-B14F-4D97-AF65-F5344CB8AC3E}">
        <p14:creationId xmlns:p14="http://schemas.microsoft.com/office/powerpoint/2010/main" val="1240874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8213" y="188914"/>
            <a:ext cx="7124700" cy="575791"/>
          </a:xfrm>
        </p:spPr>
        <p:txBody>
          <a:bodyPr>
            <a:normAutofit/>
          </a:bodyPr>
          <a:lstStyle/>
          <a:p>
            <a:pPr>
              <a:defRPr/>
            </a:pPr>
            <a:r>
              <a:rPr lang="es-MX" sz="2800" b="1" dirty="0">
                <a:solidFill>
                  <a:schemeClr val="accent1">
                    <a:lumMod val="75000"/>
                  </a:schemeClr>
                </a:solidFill>
                <a:effectLst>
                  <a:outerShdw blurRad="38100" dist="38100" dir="2700000" algn="tl">
                    <a:srgbClr val="000000">
                      <a:alpha val="43137"/>
                    </a:srgbClr>
                  </a:outerShdw>
                </a:effectLst>
              </a:rPr>
              <a:t>Índice</a:t>
            </a:r>
          </a:p>
        </p:txBody>
      </p:sp>
      <p:sp>
        <p:nvSpPr>
          <p:cNvPr id="5123" name="2 Marcador de número de diapositiva"/>
          <p:cNvSpPr>
            <a:spLocks noGrp="1"/>
          </p:cNvSpPr>
          <p:nvPr>
            <p:ph type="sldNum" sz="quarter" idx="11"/>
          </p:nvPr>
        </p:nvSpPr>
        <p:spPr bwMode="auto">
          <a:xfrm>
            <a:off x="10982847" y="6453339"/>
            <a:ext cx="504056" cy="23046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Autofit/>
          </a:bodyPr>
          <a:lstStyle>
            <a:lvl1pPr eaLnBrk="0" hangingPunct="0">
              <a:spcBef>
                <a:spcPct val="20000"/>
              </a:spcBef>
              <a:spcAft>
                <a:spcPts val="600"/>
              </a:spcAft>
              <a:buClr>
                <a:srgbClr val="404040"/>
              </a:buClr>
              <a:buFont typeface="Wingdings 2" pitchFamily="18" charset="2"/>
              <a:buChar char=""/>
              <a:defRPr>
                <a:solidFill>
                  <a:srgbClr val="404040"/>
                </a:solidFill>
                <a:latin typeface="Verdana" pitchFamily="34" charset="0"/>
              </a:defRPr>
            </a:lvl1pPr>
            <a:lvl2pPr marL="742950" indent="-285750" eaLnBrk="0" hangingPunct="0">
              <a:spcBef>
                <a:spcPct val="20000"/>
              </a:spcBef>
              <a:spcAft>
                <a:spcPts val="600"/>
              </a:spcAft>
              <a:buClr>
                <a:srgbClr val="404040"/>
              </a:buClr>
              <a:buFont typeface="Wingdings 2" pitchFamily="18" charset="2"/>
              <a:buChar char=""/>
              <a:defRPr sz="1600">
                <a:solidFill>
                  <a:srgbClr val="404040"/>
                </a:solidFill>
                <a:latin typeface="Verdana" pitchFamily="34" charset="0"/>
              </a:defRPr>
            </a:lvl2pPr>
            <a:lvl3pPr marL="1143000" indent="-228600" eaLnBrk="0" hangingPunct="0">
              <a:spcBef>
                <a:spcPct val="20000"/>
              </a:spcBef>
              <a:spcAft>
                <a:spcPts val="600"/>
              </a:spcAft>
              <a:buClr>
                <a:srgbClr val="404040"/>
              </a:buClr>
              <a:buFont typeface="Wingdings 2" pitchFamily="18" charset="2"/>
              <a:buChar char=""/>
              <a:defRPr sz="1400">
                <a:solidFill>
                  <a:srgbClr val="404040"/>
                </a:solidFill>
                <a:latin typeface="Verdana" pitchFamily="34" charset="0"/>
              </a:defRPr>
            </a:lvl3pPr>
            <a:lvl4pPr marL="1600200" indent="-228600" eaLnBrk="0"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4pPr>
            <a:lvl5pPr marL="2057400" indent="-228600" eaLnBrk="0"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5pPr>
            <a:lvl6pPr marL="25146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6pPr>
            <a:lvl7pPr marL="29718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7pPr>
            <a:lvl8pPr marL="34290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8pPr>
            <a:lvl9pPr marL="38862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9pPr>
          </a:lstStyle>
          <a:p>
            <a:pPr eaLnBrk="1" hangingPunct="1">
              <a:spcBef>
                <a:spcPct val="0"/>
              </a:spcBef>
              <a:spcAft>
                <a:spcPct val="0"/>
              </a:spcAft>
              <a:buClrTx/>
              <a:buFontTx/>
              <a:buNone/>
            </a:pPr>
            <a:fld id="{810EEF03-A426-4793-A61E-38BBAF9BED74}" type="slidenum">
              <a:rPr lang="es-ES" altLang="es-MX" b="1" smtClean="0">
                <a:solidFill>
                  <a:schemeClr val="tx1"/>
                </a:solidFill>
                <a:latin typeface="Arial" pitchFamily="34" charset="0"/>
                <a:cs typeface="Arial" pitchFamily="34" charset="0"/>
              </a:rPr>
              <a:pPr eaLnBrk="1" hangingPunct="1">
                <a:spcBef>
                  <a:spcPct val="0"/>
                </a:spcBef>
                <a:spcAft>
                  <a:spcPct val="0"/>
                </a:spcAft>
                <a:buClrTx/>
                <a:buFontTx/>
                <a:buNone/>
              </a:pPr>
              <a:t>2</a:t>
            </a:fld>
            <a:endParaRPr lang="es-ES" altLang="es-MX" b="1" dirty="0" smtClean="0">
              <a:solidFill>
                <a:schemeClr val="tx1"/>
              </a:solidFill>
              <a:latin typeface="Arial" pitchFamily="34" charset="0"/>
              <a:cs typeface="Arial" pitchFamily="34" charset="0"/>
            </a:endParaRPr>
          </a:p>
        </p:txBody>
      </p:sp>
      <p:sp>
        <p:nvSpPr>
          <p:cNvPr id="5124" name="Rectangle 1"/>
          <p:cNvSpPr>
            <a:spLocks noChangeArrowheads="1"/>
          </p:cNvSpPr>
          <p:nvPr/>
        </p:nvSpPr>
        <p:spPr bwMode="auto">
          <a:xfrm>
            <a:off x="3797301" y="18505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spcAft>
                <a:spcPts val="600"/>
              </a:spcAft>
              <a:buClr>
                <a:srgbClr val="404040"/>
              </a:buClr>
              <a:buFont typeface="Wingdings 2" pitchFamily="18" charset="2"/>
              <a:buChar char=""/>
              <a:defRPr>
                <a:solidFill>
                  <a:srgbClr val="404040"/>
                </a:solidFill>
                <a:latin typeface="Verdana" pitchFamily="34" charset="0"/>
              </a:defRPr>
            </a:lvl1pPr>
            <a:lvl2pPr marL="742950" indent="-285750" eaLnBrk="0" hangingPunct="0">
              <a:spcBef>
                <a:spcPct val="20000"/>
              </a:spcBef>
              <a:spcAft>
                <a:spcPts val="600"/>
              </a:spcAft>
              <a:buClr>
                <a:srgbClr val="404040"/>
              </a:buClr>
              <a:buFont typeface="Wingdings 2" pitchFamily="18" charset="2"/>
              <a:buChar char=""/>
              <a:defRPr sz="1600">
                <a:solidFill>
                  <a:srgbClr val="404040"/>
                </a:solidFill>
                <a:latin typeface="Verdana" pitchFamily="34" charset="0"/>
              </a:defRPr>
            </a:lvl2pPr>
            <a:lvl3pPr marL="1143000" indent="-228600" eaLnBrk="0" hangingPunct="0">
              <a:spcBef>
                <a:spcPct val="20000"/>
              </a:spcBef>
              <a:spcAft>
                <a:spcPts val="600"/>
              </a:spcAft>
              <a:buClr>
                <a:srgbClr val="404040"/>
              </a:buClr>
              <a:buFont typeface="Wingdings 2" pitchFamily="18" charset="2"/>
              <a:buChar char=""/>
              <a:defRPr sz="1400">
                <a:solidFill>
                  <a:srgbClr val="404040"/>
                </a:solidFill>
                <a:latin typeface="Verdana" pitchFamily="34" charset="0"/>
              </a:defRPr>
            </a:lvl3pPr>
            <a:lvl4pPr marL="1600200" indent="-228600" eaLnBrk="0"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4pPr>
            <a:lvl5pPr marL="2057400" indent="-228600" eaLnBrk="0"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5pPr>
            <a:lvl6pPr marL="25146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6pPr>
            <a:lvl7pPr marL="29718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7pPr>
            <a:lvl8pPr marL="34290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8pPr>
            <a:lvl9pPr marL="3886200" indent="-228600" eaLnBrk="0" fontAlgn="base" hangingPunct="0">
              <a:spcBef>
                <a:spcPct val="20000"/>
              </a:spcBef>
              <a:spcAft>
                <a:spcPts val="600"/>
              </a:spcAft>
              <a:buClr>
                <a:srgbClr val="404040"/>
              </a:buClr>
              <a:buFont typeface="Wingdings 2" pitchFamily="18" charset="2"/>
              <a:buChar char=""/>
              <a:defRPr sz="1200">
                <a:solidFill>
                  <a:srgbClr val="404040"/>
                </a:solidFill>
                <a:latin typeface="Verdana" pitchFamily="34" charset="0"/>
              </a:defRPr>
            </a:lvl9pPr>
          </a:lstStyle>
          <a:p>
            <a:pPr>
              <a:spcBef>
                <a:spcPct val="0"/>
              </a:spcBef>
              <a:spcAft>
                <a:spcPct val="0"/>
              </a:spcAft>
              <a:buClrTx/>
              <a:buFontTx/>
              <a:buNone/>
            </a:pPr>
            <a:endParaRPr lang="es-MX" altLang="es-MX" dirty="0">
              <a:solidFill>
                <a:schemeClr val="tx1"/>
              </a:solidFill>
              <a:latin typeface="Times New Roman" pitchFamily="18"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664248150"/>
              </p:ext>
            </p:extLst>
          </p:nvPr>
        </p:nvGraphicFramePr>
        <p:xfrm>
          <a:off x="2927648" y="1281875"/>
          <a:ext cx="7202189" cy="4747451"/>
        </p:xfrm>
        <a:graphic>
          <a:graphicData uri="http://schemas.openxmlformats.org/drawingml/2006/table">
            <a:tbl>
              <a:tblPr>
                <a:tableStyleId>{5C22544A-7EE6-4342-B048-85BDC9FD1C3A}</a:tableStyleId>
              </a:tblPr>
              <a:tblGrid>
                <a:gridCol w="5688317"/>
                <a:gridCol w="1513872"/>
              </a:tblGrid>
              <a:tr h="468631">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Contenido</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Diapositiva</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r>
              <a:tr h="611260">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Portada e índice</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ES" sz="2000" b="0" kern="1200" dirty="0">
                          <a:effectLst/>
                          <a:latin typeface="Arial" panose="020B0604020202020204" pitchFamily="34" charset="0"/>
                          <a:cs typeface="Arial" panose="020B0604020202020204" pitchFamily="34" charset="0"/>
                        </a:rPr>
                        <a:t>1-2</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1. Introducción</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MX" sz="2000" b="0" kern="1200" dirty="0" smtClean="0">
                          <a:effectLst/>
                          <a:latin typeface="Arial" panose="020B0604020202020204" pitchFamily="34" charset="0"/>
                          <a:cs typeface="Arial" panose="020B0604020202020204" pitchFamily="34" charset="0"/>
                        </a:rPr>
                        <a:t>3-7</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2. </a:t>
                      </a:r>
                      <a:r>
                        <a:rPr lang="es-ES" sz="2000" b="0" kern="1200" dirty="0" smtClean="0">
                          <a:effectLst/>
                          <a:latin typeface="Arial" panose="020B0604020202020204" pitchFamily="34" charset="0"/>
                          <a:cs typeface="Arial" panose="020B0604020202020204" pitchFamily="34" charset="0"/>
                        </a:rPr>
                        <a:t>El dolor de la pérdida</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MX" sz="2000" b="0" kern="1200" dirty="0" smtClean="0">
                          <a:effectLst/>
                          <a:latin typeface="Arial" panose="020B0604020202020204" pitchFamily="34" charset="0"/>
                          <a:ea typeface="+mn-ea"/>
                          <a:cs typeface="Arial" panose="020B0604020202020204" pitchFamily="34" charset="0"/>
                        </a:rPr>
                        <a:t>8-13</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3. </a:t>
                      </a:r>
                      <a:r>
                        <a:rPr lang="es-ES" sz="2000" b="0" kern="1200" dirty="0" smtClean="0">
                          <a:effectLst/>
                          <a:latin typeface="Arial" panose="020B0604020202020204" pitchFamily="34" charset="0"/>
                          <a:cs typeface="Arial" panose="020B0604020202020204" pitchFamily="34" charset="0"/>
                        </a:rPr>
                        <a:t>El proceso de duelo</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MX" sz="2000" b="0" dirty="0" smtClean="0">
                          <a:effectLst/>
                          <a:latin typeface="Arial" panose="020B0604020202020204" pitchFamily="34" charset="0"/>
                          <a:ea typeface="Calibri"/>
                          <a:cs typeface="Arial" panose="020B0604020202020204" pitchFamily="34" charset="0"/>
                        </a:rPr>
                        <a:t>14-21</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ES" sz="2000" b="0" kern="1200" dirty="0">
                          <a:effectLst/>
                          <a:latin typeface="Arial" panose="020B0604020202020204" pitchFamily="34" charset="0"/>
                          <a:cs typeface="Arial" panose="020B0604020202020204" pitchFamily="34" charset="0"/>
                        </a:rPr>
                        <a:t>4. </a:t>
                      </a:r>
                      <a:r>
                        <a:rPr lang="es-ES" sz="2000" b="0" kern="1200" dirty="0" smtClean="0">
                          <a:effectLst/>
                          <a:latin typeface="Arial" panose="020B0604020202020204" pitchFamily="34" charset="0"/>
                          <a:cs typeface="Arial" panose="020B0604020202020204" pitchFamily="34" charset="0"/>
                        </a:rPr>
                        <a:t>Acompañar y vivir sanamente el duelo</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ES" sz="2000" b="0" kern="1200" dirty="0" smtClean="0">
                          <a:effectLst/>
                          <a:latin typeface="Arial" panose="020B0604020202020204" pitchFamily="34" charset="0"/>
                          <a:cs typeface="Arial" panose="020B0604020202020204" pitchFamily="34" charset="0"/>
                        </a:rPr>
                        <a:t>22-30</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MX" sz="2000" b="0" dirty="0" smtClean="0">
                          <a:effectLst/>
                          <a:latin typeface="Arial" panose="020B0604020202020204" pitchFamily="34" charset="0"/>
                          <a:ea typeface="Calibri"/>
                          <a:cs typeface="Arial" panose="020B0604020202020204" pitchFamily="34" charset="0"/>
                        </a:rPr>
                        <a:t>Guion explicativo</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MX" sz="2000" b="0" dirty="0" smtClean="0">
                          <a:effectLst/>
                          <a:latin typeface="Arial" panose="020B0604020202020204" pitchFamily="34" charset="0"/>
                          <a:ea typeface="Calibri"/>
                          <a:cs typeface="Arial" panose="020B0604020202020204" pitchFamily="34" charset="0"/>
                        </a:rPr>
                        <a:t>31</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r h="611260">
                <a:tc>
                  <a:txBody>
                    <a:bodyPr/>
                    <a:lstStyle/>
                    <a:p>
                      <a:pPr>
                        <a:lnSpc>
                          <a:spcPct val="100000"/>
                        </a:lnSpc>
                        <a:spcAft>
                          <a:spcPts val="0"/>
                        </a:spcAft>
                      </a:pPr>
                      <a:r>
                        <a:rPr lang="es-MX" sz="2000" b="0" dirty="0" smtClean="0">
                          <a:effectLst/>
                          <a:latin typeface="Arial" panose="020B0604020202020204" pitchFamily="34" charset="0"/>
                          <a:ea typeface="Calibri"/>
                          <a:cs typeface="Arial" panose="020B0604020202020204" pitchFamily="34" charset="0"/>
                        </a:rPr>
                        <a:t>Referencias</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c>
                  <a:txBody>
                    <a:bodyPr/>
                    <a:lstStyle/>
                    <a:p>
                      <a:pPr algn="ctr">
                        <a:lnSpc>
                          <a:spcPct val="100000"/>
                        </a:lnSpc>
                        <a:spcAft>
                          <a:spcPts val="0"/>
                        </a:spcAft>
                      </a:pPr>
                      <a:r>
                        <a:rPr lang="es-ES" sz="2000" b="0" kern="1200" dirty="0" smtClean="0">
                          <a:effectLst/>
                          <a:latin typeface="Arial" panose="020B0604020202020204" pitchFamily="34" charset="0"/>
                          <a:ea typeface="+mn-ea"/>
                          <a:cs typeface="Arial" panose="020B0604020202020204" pitchFamily="34" charset="0"/>
                        </a:rPr>
                        <a:t>32</a:t>
                      </a:r>
                      <a:endParaRPr lang="es-MX" sz="2000" b="0" dirty="0">
                        <a:effectLst/>
                        <a:latin typeface="Arial" panose="020B0604020202020204" pitchFamily="34" charset="0"/>
                        <a:ea typeface="Calibri"/>
                        <a:cs typeface="Arial" panose="020B0604020202020204" pitchFamily="34" charset="0"/>
                      </a:endParaRPr>
                    </a:p>
                  </a:txBody>
                  <a:tcPr marL="43706" marR="43706" marT="0" marB="0">
                    <a:lnL w="12700" cmpd="sng">
                      <a:noFill/>
                    </a:lnL>
                    <a:lnR w="12700" cmpd="sng">
                      <a:noFill/>
                    </a:lnR>
                    <a:lnT w="12700" cmpd="sng">
                      <a:noFill/>
                    </a:lnT>
                    <a:lnB w="12700" cmpd="sng">
                      <a:noFill/>
                    </a:lnB>
                    <a:lnTlToBr w="12700" cmpd="sng">
                      <a:noFill/>
                      <a:prstDash val="solid"/>
                    </a:lnTlToBr>
                    <a:lnBlToTr w="12700" cmpd="sng">
                      <a:noFill/>
                      <a:prstDash val="solid"/>
                    </a:lnBlToTr>
                    <a:gradFill flip="none" rotWithShape="1">
                      <a:gsLst>
                        <a:gs pos="0">
                          <a:schemeClr val="bg2">
                            <a:lumMod val="10000"/>
                            <a:lumOff val="90000"/>
                            <a:shade val="30000"/>
                            <a:satMod val="115000"/>
                          </a:schemeClr>
                        </a:gs>
                        <a:gs pos="50000">
                          <a:schemeClr val="bg2">
                            <a:lumMod val="10000"/>
                            <a:lumOff val="90000"/>
                            <a:shade val="67500"/>
                            <a:satMod val="115000"/>
                          </a:schemeClr>
                        </a:gs>
                        <a:gs pos="100000">
                          <a:schemeClr val="bg2">
                            <a:lumMod val="10000"/>
                            <a:lumOff val="90000"/>
                            <a:shade val="100000"/>
                            <a:satMod val="115000"/>
                          </a:schemeClr>
                        </a:gs>
                      </a:gsLst>
                      <a:lin ang="5400000" scaled="1"/>
                      <a:tileRect/>
                    </a:gradFill>
                  </a:tcPr>
                </a:tc>
              </a:tr>
            </a:tbl>
          </a:graphicData>
        </a:graphic>
      </p:graphicFrame>
    </p:spTree>
    <p:extLst>
      <p:ext uri="{BB962C8B-B14F-4D97-AF65-F5344CB8AC3E}">
        <p14:creationId xmlns:p14="http://schemas.microsoft.com/office/powerpoint/2010/main" val="279557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2"/>
          </p:nvPr>
        </p:nvSpPr>
        <p:spPr>
          <a:xfrm>
            <a:off x="1524000" y="1771650"/>
            <a:ext cx="4389120" cy="4248150"/>
          </a:xfrm>
        </p:spPr>
        <p:txBody>
          <a:bodyPr>
            <a:normAutofit/>
          </a:bodyPr>
          <a:lstStyle/>
          <a:p>
            <a:r>
              <a:rPr lang="es-MX" sz="2400" dirty="0" smtClean="0"/>
              <a:t>En </a:t>
            </a:r>
            <a:r>
              <a:rPr lang="es-MX" sz="2400" dirty="0"/>
              <a:t>un buen duelo no hay egoísmos, apropiaciones indebidas, posesiones a destiempo, ni celos retrospectivos. Aunque es recomendable llorar hasta el cansancio, no suele haber mártires, estancamientos suicidas o </a:t>
            </a:r>
            <a:r>
              <a:rPr lang="es-MX" sz="2400" dirty="0" err="1"/>
              <a:t>autolaceraciones</a:t>
            </a:r>
            <a:r>
              <a:rPr lang="es-MX" sz="2400" dirty="0"/>
              <a:t>.</a:t>
            </a:r>
          </a:p>
          <a:p>
            <a:pPr marL="45720" indent="0">
              <a:buNone/>
            </a:pPr>
            <a:endParaRPr lang="es-MX" dirty="0"/>
          </a:p>
        </p:txBody>
      </p:sp>
      <p:pic>
        <p:nvPicPr>
          <p:cNvPr id="9" name="Marcador de contenido 8"/>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913120" y="1468192"/>
            <a:ext cx="5608391" cy="3309870"/>
          </a:xfrm>
          <a:prstGeom prst="rect">
            <a:avLst/>
          </a:prstGeom>
          <a:ln>
            <a:noFill/>
          </a:ln>
          <a:effectLst>
            <a:softEdge rad="112500"/>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20</a:t>
            </a:fld>
            <a:endParaRPr lang="en-US"/>
          </a:p>
        </p:txBody>
      </p:sp>
    </p:spTree>
    <p:extLst>
      <p:ext uri="{BB962C8B-B14F-4D97-AF65-F5344CB8AC3E}">
        <p14:creationId xmlns:p14="http://schemas.microsoft.com/office/powerpoint/2010/main" val="2569767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746975"/>
            <a:ext cx="4168462" cy="5692462"/>
          </a:xfrm>
        </p:spPr>
        <p:txBody>
          <a:bodyPr>
            <a:normAutofit fontScale="92500"/>
          </a:bodyPr>
          <a:lstStyle/>
          <a:p>
            <a:r>
              <a:rPr lang="es-MX" sz="2600" b="1" dirty="0"/>
              <a:t>Tarde que temprano, el vendaval del desconsuelo cede paso a una sosegada calma que surge desde adentro. Y es cuando comprendemos que todo ese sufrimiento, ese desgarrador padecimiento, cumplió su cometido. No fue en vano. Había que sufrir para empezar de nuevo. Así es la sana resignación del que sabe perder.</a:t>
            </a: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0424" y="914400"/>
            <a:ext cx="5073892" cy="4899546"/>
          </a:xfrm>
          <a:prstGeom prst="rect">
            <a:avLst/>
          </a:prstGeom>
          <a:ln>
            <a:noFill/>
          </a:ln>
          <a:effectLst>
            <a:outerShdw blurRad="292100" dist="139700" dir="2700000" algn="tl" rotWithShape="0">
              <a:srgbClr val="333333">
                <a:alpha val="65000"/>
              </a:srgbClr>
            </a:outerShdw>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21</a:t>
            </a:fld>
            <a:endParaRPr lang="en-US"/>
          </a:p>
        </p:txBody>
      </p:sp>
    </p:spTree>
    <p:extLst>
      <p:ext uri="{BB962C8B-B14F-4D97-AF65-F5344CB8AC3E}">
        <p14:creationId xmlns:p14="http://schemas.microsoft.com/office/powerpoint/2010/main" val="2911034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9346" y="2144512"/>
            <a:ext cx="8101012" cy="1828800"/>
          </a:xfrm>
        </p:spPr>
        <p:txBody>
          <a:bodyPr>
            <a:normAutofit fontScale="90000"/>
          </a:bodyPr>
          <a:lstStyle/>
          <a:p>
            <a:pPr>
              <a:defRPr/>
            </a:pPr>
            <a:r>
              <a:rPr lang="es-MX" dirty="0" smtClean="0">
                <a:solidFill>
                  <a:schemeClr val="tx1"/>
                </a:solidFill>
              </a:rPr>
              <a:t/>
            </a:r>
            <a:br>
              <a:rPr lang="es-MX" dirty="0" smtClean="0">
                <a:solidFill>
                  <a:schemeClr val="tx1"/>
                </a:solidFill>
              </a:rPr>
            </a:br>
            <a:r>
              <a:rPr lang="es-MX" dirty="0" smtClean="0"/>
              <a:t/>
            </a:r>
            <a:br>
              <a:rPr lang="es-MX" dirty="0" smtClean="0"/>
            </a:br>
            <a:r>
              <a:rPr lang="es-MX" sz="3600" dirty="0" smtClean="0">
                <a:solidFill>
                  <a:schemeClr val="accent1">
                    <a:lumMod val="75000"/>
                  </a:schemeClr>
                </a:solidFill>
              </a:rPr>
              <a:t>4. Acompañar y vivir sanamente el duelo</a:t>
            </a:r>
            <a:r>
              <a:rPr lang="es-MX" dirty="0" smtClean="0"/>
              <a:t>	</a:t>
            </a:r>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0358" y="494647"/>
            <a:ext cx="2746033" cy="3650976"/>
          </a:xfrm>
          <a:prstGeom prst="rect">
            <a:avLst/>
          </a:prstGeom>
          <a:ln>
            <a:noFill/>
          </a:ln>
          <a:effectLst>
            <a:softEdge rad="112500"/>
          </a:effectLst>
        </p:spPr>
      </p:pic>
      <p:pic>
        <p:nvPicPr>
          <p:cNvPr id="4" name="Imagen 3"/>
          <p:cNvPicPr>
            <a:picLocks noChangeAspect="1"/>
          </p:cNvPicPr>
          <p:nvPr/>
        </p:nvPicPr>
        <p:blipFill>
          <a:blip r:embed="rId3"/>
          <a:stretch>
            <a:fillRect/>
          </a:stretch>
        </p:blipFill>
        <p:spPr>
          <a:xfrm>
            <a:off x="2999656" y="3347899"/>
            <a:ext cx="2732534" cy="2049401"/>
          </a:xfrm>
          <a:prstGeom prst="rect">
            <a:avLst/>
          </a:prstGeom>
          <a:ln>
            <a:noFill/>
          </a:ln>
          <a:effectLst>
            <a:softEdge rad="112500"/>
          </a:effectLst>
        </p:spPr>
      </p:pic>
    </p:spTree>
    <p:extLst>
      <p:ext uri="{BB962C8B-B14F-4D97-AF65-F5344CB8AC3E}">
        <p14:creationId xmlns:p14="http://schemas.microsoft.com/office/powerpoint/2010/main" val="1320559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71588" y="500063"/>
            <a:ext cx="8939212" cy="5808662"/>
          </a:xfrm>
        </p:spPr>
        <p:txBody>
          <a:bodyPr/>
          <a:lstStyle/>
          <a:p>
            <a:pPr eaLnBrk="1" hangingPunct="1"/>
            <a:r>
              <a:rPr lang="es-MX" altLang="es-MX" dirty="0" smtClean="0"/>
              <a:t>Siempre hay más personas en duelo, que personas que mueren.</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r>
              <a:rPr lang="es-MX" altLang="es-MX" dirty="0" smtClean="0"/>
              <a:t>El modo de acompañar a quien vive en sufrimiento, es bastante escasa.  Constituye un tema tabú.</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a:p>
            <a:pPr eaLnBrk="1" hangingPunct="1"/>
            <a:r>
              <a:rPr lang="es-MX" altLang="es-MX" dirty="0" smtClean="0"/>
              <a:t>No somos educados a vivirlo   sanamente, la experiencia nos                             da alguna clave.</a:t>
            </a:r>
          </a:p>
        </p:txBody>
      </p:sp>
      <p:pic>
        <p:nvPicPr>
          <p:cNvPr id="6" name="5 Imagen" descr="42-1774778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8775" y="3063876"/>
            <a:ext cx="200025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descr="42-1713084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09865" y="928688"/>
            <a:ext cx="1951037"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descr="TL01780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786020" y="4365626"/>
            <a:ext cx="2143125"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23</a:t>
            </a:fld>
            <a:endParaRPr lang="en-US"/>
          </a:p>
        </p:txBody>
      </p:sp>
    </p:spTree>
    <p:extLst>
      <p:ext uri="{BB962C8B-B14F-4D97-AF65-F5344CB8AC3E}">
        <p14:creationId xmlns:p14="http://schemas.microsoft.com/office/powerpoint/2010/main" val="822615849"/>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style.rotation</p:attrName>
                                        </p:attrNameLst>
                                      </p:cBhvr>
                                      <p:tavLst>
                                        <p:tav tm="0">
                                          <p:val>
                                            <p:fltVal val="720"/>
                                          </p:val>
                                        </p:tav>
                                        <p:tav tm="100000">
                                          <p:val>
                                            <p:fltVal val="0"/>
                                          </p:val>
                                        </p:tav>
                                      </p:tavLst>
                                    </p:anim>
                                    <p:anim calcmode="lin" valueType="num">
                                      <p:cBhvr>
                                        <p:cTn id="14" dur="2000" fill="hold"/>
                                        <p:tgtEl>
                                          <p:spTgt spid="6"/>
                                        </p:tgtEl>
                                        <p:attrNameLst>
                                          <p:attrName>ppt_h</p:attrName>
                                        </p:attrNameLst>
                                      </p:cBhvr>
                                      <p:tavLst>
                                        <p:tav tm="0">
                                          <p:val>
                                            <p:fltVal val="0"/>
                                          </p:val>
                                        </p:tav>
                                        <p:tav tm="100000">
                                          <p:val>
                                            <p:strVal val="#ppt_h"/>
                                          </p:val>
                                        </p:tav>
                                      </p:tavLst>
                                    </p:anim>
                                    <p:anim calcmode="lin" valueType="num">
                                      <p:cBhvr>
                                        <p:cTn id="15"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anim calcmode="lin" valueType="num">
                                      <p:cBhvr>
                                        <p:cTn id="2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3" presetID="35"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anim calcmode="lin" valueType="num">
                                      <p:cBhvr>
                                        <p:cTn id="26" dur="2000" fill="hold"/>
                                        <p:tgtEl>
                                          <p:spTgt spid="7"/>
                                        </p:tgtEl>
                                        <p:attrNameLst>
                                          <p:attrName>style.rotation</p:attrName>
                                        </p:attrNameLst>
                                      </p:cBhvr>
                                      <p:tavLst>
                                        <p:tav tm="0">
                                          <p:val>
                                            <p:fltVal val="720"/>
                                          </p:val>
                                        </p:tav>
                                        <p:tav tm="100000">
                                          <p:val>
                                            <p:fltVal val="0"/>
                                          </p:val>
                                        </p:tav>
                                      </p:tavLst>
                                    </p:anim>
                                    <p:anim calcmode="lin" valueType="num">
                                      <p:cBhvr>
                                        <p:cTn id="27" dur="2000" fill="hold"/>
                                        <p:tgtEl>
                                          <p:spTgt spid="7"/>
                                        </p:tgtEl>
                                        <p:attrNameLst>
                                          <p:attrName>ppt_h</p:attrName>
                                        </p:attrNameLst>
                                      </p:cBhvr>
                                      <p:tavLst>
                                        <p:tav tm="0">
                                          <p:val>
                                            <p:fltVal val="0"/>
                                          </p:val>
                                        </p:tav>
                                        <p:tav tm="100000">
                                          <p:val>
                                            <p:strVal val="#ppt_h"/>
                                          </p:val>
                                        </p:tav>
                                      </p:tavLst>
                                    </p:anim>
                                    <p:anim calcmode="lin" valueType="num">
                                      <p:cBhvr>
                                        <p:cTn id="28"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1000"/>
                                        <p:tgtEl>
                                          <p:spTgt spid="3">
                                            <p:txEl>
                                              <p:pRg st="8" end="8"/>
                                            </p:txEl>
                                          </p:spTgt>
                                        </p:tgtEl>
                                      </p:cBhvr>
                                    </p:animEffect>
                                    <p:anim calcmode="lin" valueType="num">
                                      <p:cBhvr>
                                        <p:cTn id="3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5" presetClass="entr" presetSubtype="0"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anim calcmode="lin" valueType="num">
                                      <p:cBhvr>
                                        <p:cTn id="41" dur="2000" fill="hold"/>
                                        <p:tgtEl>
                                          <p:spTgt spid="8"/>
                                        </p:tgtEl>
                                        <p:attrNameLst>
                                          <p:attrName>style.rotation</p:attrName>
                                        </p:attrNameLst>
                                      </p:cBhvr>
                                      <p:tavLst>
                                        <p:tav tm="0">
                                          <p:val>
                                            <p:fltVal val="720"/>
                                          </p:val>
                                        </p:tav>
                                        <p:tav tm="100000">
                                          <p:val>
                                            <p:fltVal val="0"/>
                                          </p:val>
                                        </p:tav>
                                      </p:tavLst>
                                    </p:anim>
                                    <p:anim calcmode="lin" valueType="num">
                                      <p:cBhvr>
                                        <p:cTn id="42" dur="2000" fill="hold"/>
                                        <p:tgtEl>
                                          <p:spTgt spid="8"/>
                                        </p:tgtEl>
                                        <p:attrNameLst>
                                          <p:attrName>ppt_h</p:attrName>
                                        </p:attrNameLst>
                                      </p:cBhvr>
                                      <p:tavLst>
                                        <p:tav tm="0">
                                          <p:val>
                                            <p:fltVal val="0"/>
                                          </p:val>
                                        </p:tav>
                                        <p:tav tm="100000">
                                          <p:val>
                                            <p:strVal val="#ppt_h"/>
                                          </p:val>
                                        </p:tav>
                                      </p:tavLst>
                                    </p:anim>
                                    <p:anim calcmode="lin" valueType="num">
                                      <p:cBhvr>
                                        <p:cTn id="43"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885825"/>
            <a:ext cx="8229600" cy="5422900"/>
          </a:xfrm>
        </p:spPr>
        <p:txBody>
          <a:bodyPr/>
          <a:lstStyle/>
          <a:p>
            <a:pPr eaLnBrk="1" hangingPunct="1"/>
            <a:r>
              <a:rPr lang="es-MX" altLang="es-MX" dirty="0" smtClean="0"/>
              <a:t>Es posible pensar que la muerte del otro, además de desgarro, puede enseñar a vivir y humanizarnos?</a:t>
            </a:r>
          </a:p>
          <a:p>
            <a:pPr eaLnBrk="1" hangingPunct="1"/>
            <a:endParaRPr lang="es-MX" altLang="es-MX" dirty="0" smtClean="0"/>
          </a:p>
          <a:p>
            <a:pPr eaLnBrk="1" hangingPunct="1">
              <a:buFont typeface="Wingdings 2" panose="05020102010507070707" pitchFamily="18" charset="2"/>
              <a:buNone/>
            </a:pPr>
            <a:endParaRPr lang="es-MX" altLang="es-MX" dirty="0" smtClean="0"/>
          </a:p>
        </p:txBody>
      </p:sp>
      <p:pic>
        <p:nvPicPr>
          <p:cNvPr id="4" name="3 Imagen" descr="NF11914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48113" y="1843089"/>
            <a:ext cx="40386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24</a:t>
            </a:fld>
            <a:endParaRPr lang="en-US"/>
          </a:p>
        </p:txBody>
      </p:sp>
    </p:spTree>
    <p:extLst>
      <p:ext uri="{BB962C8B-B14F-4D97-AF65-F5344CB8AC3E}">
        <p14:creationId xmlns:p14="http://schemas.microsoft.com/office/powerpoint/2010/main" val="357908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style.rotation</p:attrName>
                                        </p:attrNameLst>
                                      </p:cBhvr>
                                      <p:tavLst>
                                        <p:tav tm="0">
                                          <p:val>
                                            <p:fltVal val="720"/>
                                          </p:val>
                                        </p:tav>
                                        <p:tav tm="100000">
                                          <p:val>
                                            <p:fltVal val="0"/>
                                          </p:val>
                                        </p:tav>
                                      </p:tavLst>
                                    </p:anim>
                                    <p:anim calcmode="lin" valueType="num">
                                      <p:cBhvr>
                                        <p:cTn id="16" dur="2000" fill="hold"/>
                                        <p:tgtEl>
                                          <p:spTgt spid="4"/>
                                        </p:tgtEl>
                                        <p:attrNameLst>
                                          <p:attrName>ppt_h</p:attrName>
                                        </p:attrNameLst>
                                      </p:cBhvr>
                                      <p:tavLst>
                                        <p:tav tm="0">
                                          <p:val>
                                            <p:fltVal val="0"/>
                                          </p:val>
                                        </p:tav>
                                        <p:tav tm="100000">
                                          <p:val>
                                            <p:strVal val="#ppt_h"/>
                                          </p:val>
                                        </p:tav>
                                      </p:tavLst>
                                    </p:anim>
                                    <p:anim calcmode="lin" valueType="num">
                                      <p:cBhvr>
                                        <p:cTn id="17"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171575"/>
            <a:ext cx="8229600" cy="5137151"/>
          </a:xfrm>
        </p:spPr>
        <p:txBody>
          <a:bodyPr/>
          <a:lstStyle/>
          <a:p>
            <a:pPr eaLnBrk="1" hangingPunct="1"/>
            <a:r>
              <a:rPr lang="es-MX" altLang="es-MX" dirty="0" smtClean="0"/>
              <a:t>Enseña a vivir porque reclama valores que fácilmente pueden estar relegados en la cotidianeidad, valores evocados más por el sentimiento que por la razón, valores que reclaman relación y acompañamiento.</a:t>
            </a:r>
          </a:p>
          <a:p>
            <a:pPr eaLnBrk="1" hangingPunct="1"/>
            <a:endParaRPr lang="es-MX" altLang="es-MX" dirty="0" smtClean="0"/>
          </a:p>
          <a:p>
            <a:pPr eaLnBrk="1" hangingPunct="1">
              <a:buFont typeface="Wingdings 2" panose="05020102010507070707" pitchFamily="18" charset="2"/>
              <a:buNone/>
            </a:pPr>
            <a:endParaRPr lang="es-MX" altLang="es-MX" dirty="0" smtClean="0"/>
          </a:p>
        </p:txBody>
      </p:sp>
      <p:pic>
        <p:nvPicPr>
          <p:cNvPr id="4" name="3 Imagen" descr="42-1526049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3071814"/>
            <a:ext cx="8128000" cy="304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25</a:t>
            </a:fld>
            <a:endParaRPr lang="en-US"/>
          </a:p>
        </p:txBody>
      </p:sp>
    </p:spTree>
    <p:extLst>
      <p:ext uri="{BB962C8B-B14F-4D97-AF65-F5344CB8AC3E}">
        <p14:creationId xmlns:p14="http://schemas.microsoft.com/office/powerpoint/2010/main" val="1450435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MX" dirty="0" smtClean="0">
                <a:solidFill>
                  <a:schemeClr val="accent6">
                    <a:lumMod val="75000"/>
                  </a:schemeClr>
                </a:solidFill>
              </a:rPr>
              <a:t>¿Qué es el duelo?</a:t>
            </a:r>
            <a:endParaRPr lang="es-MX" dirty="0">
              <a:solidFill>
                <a:schemeClr val="accent6">
                  <a:lumMod val="75000"/>
                </a:schemeClr>
              </a:solidFill>
            </a:endParaRPr>
          </a:p>
        </p:txBody>
      </p:sp>
      <p:sp>
        <p:nvSpPr>
          <p:cNvPr id="7171" name="2 Marcador de contenido"/>
          <p:cNvSpPr>
            <a:spLocks noGrp="1"/>
          </p:cNvSpPr>
          <p:nvPr>
            <p:ph idx="1"/>
          </p:nvPr>
        </p:nvSpPr>
        <p:spPr/>
        <p:txBody>
          <a:bodyPr/>
          <a:lstStyle/>
          <a:p>
            <a:pPr eaLnBrk="1" hangingPunct="1"/>
            <a:r>
              <a:rPr lang="es-MX" altLang="es-MX" smtClean="0"/>
              <a:t>Experiencia de dolor, lástima, aflicción o resentimiento que se manifiesta de diferentes maneras con ocasión de la pérdida de algo o alguien con valor significativo.</a:t>
            </a:r>
          </a:p>
          <a:p>
            <a:pPr eaLnBrk="1" hangingPunct="1">
              <a:buFont typeface="Wingdings 2" panose="05020102010507070707" pitchFamily="18" charset="2"/>
              <a:buNone/>
            </a:pPr>
            <a:endParaRPr lang="es-MX" altLang="es-MX" smtClean="0"/>
          </a:p>
          <a:p>
            <a:pPr eaLnBrk="1" hangingPunct="1">
              <a:buFont typeface="Wingdings 2" panose="05020102010507070707" pitchFamily="18" charset="2"/>
              <a:buNone/>
            </a:pPr>
            <a:endParaRPr lang="es-MX" altLang="es-MX" smtClean="0"/>
          </a:p>
        </p:txBody>
      </p:sp>
      <p:pic>
        <p:nvPicPr>
          <p:cNvPr id="7172" name="3 Imagen" descr="42-1597335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38438" y="3429001"/>
            <a:ext cx="65722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número de diapositiva 2"/>
          <p:cNvSpPr>
            <a:spLocks noGrp="1"/>
          </p:cNvSpPr>
          <p:nvPr>
            <p:ph type="sldNum" sz="quarter" idx="12"/>
          </p:nvPr>
        </p:nvSpPr>
        <p:spPr/>
        <p:txBody>
          <a:bodyPr/>
          <a:lstStyle/>
          <a:p>
            <a:fld id="{484FD59D-33F1-4A76-843D-E67207CAFE54}" type="slidenum">
              <a:rPr lang="en-US" smtClean="0"/>
              <a:t>26</a:t>
            </a:fld>
            <a:endParaRPr lang="en-US"/>
          </a:p>
        </p:txBody>
      </p:sp>
    </p:spTree>
    <p:extLst>
      <p:ext uri="{BB962C8B-B14F-4D97-AF65-F5344CB8AC3E}">
        <p14:creationId xmlns:p14="http://schemas.microsoft.com/office/powerpoint/2010/main" val="1915064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8263" y="1192213"/>
            <a:ext cx="8229600" cy="5665787"/>
          </a:xfrm>
        </p:spPr>
        <p:txBody>
          <a:bodyPr/>
          <a:lstStyle/>
          <a:p>
            <a:pPr eaLnBrk="1" hangingPunct="1"/>
            <a:r>
              <a:rPr lang="es-MX" altLang="es-MX" dirty="0" smtClean="0"/>
              <a:t>El duelo es un indicador del  amor hacia la persona fallecida,                             forma parte de la condición  humana.</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a:p>
          <a:p>
            <a:pPr eaLnBrk="1" hangingPunct="1">
              <a:buFont typeface="Wingdings 2" panose="05020102010507070707" pitchFamily="18" charset="2"/>
              <a:buNone/>
            </a:pPr>
            <a:endParaRPr lang="es-MX" altLang="es-MX" dirty="0" smtClean="0"/>
          </a:p>
          <a:p>
            <a:pPr eaLnBrk="1" hangingPunct="1"/>
            <a:r>
              <a:rPr lang="es-MX" altLang="es-MX" dirty="0" smtClean="0"/>
              <a:t>Si la muerte no nos arrancara a los seres queridos:  la vida perdería su color, moriría la solidaridad.</a:t>
            </a:r>
          </a:p>
          <a:p>
            <a:pPr eaLnBrk="1" hangingPunct="1">
              <a:buFont typeface="Wingdings 2" panose="05020102010507070707" pitchFamily="18" charset="2"/>
              <a:buNone/>
            </a:pPr>
            <a:endParaRPr lang="es-MX" altLang="es-MX" dirty="0" smtClean="0"/>
          </a:p>
        </p:txBody>
      </p:sp>
      <p:pic>
        <p:nvPicPr>
          <p:cNvPr id="4" name="3 Imagen" descr="42-1784079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38420" y="857251"/>
            <a:ext cx="2357437"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descr="AAFN00407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67251" y="4143376"/>
            <a:ext cx="5707063"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27</a:t>
            </a:fld>
            <a:endParaRPr lang="en-US"/>
          </a:p>
        </p:txBody>
      </p:sp>
    </p:spTree>
    <p:extLst>
      <p:ext uri="{BB962C8B-B14F-4D97-AF65-F5344CB8AC3E}">
        <p14:creationId xmlns:p14="http://schemas.microsoft.com/office/powerpoint/2010/main" val="2119822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anim calcmode="lin" valueType="num">
                                      <p:cBhvr>
                                        <p:cTn id="2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3" presetID="3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style.rotation</p:attrName>
                                        </p:attrNameLst>
                                      </p:cBhvr>
                                      <p:tavLst>
                                        <p:tav tm="0">
                                          <p:val>
                                            <p:fltVal val="720"/>
                                          </p:val>
                                        </p:tav>
                                        <p:tav tm="100000">
                                          <p:val>
                                            <p:fltVal val="0"/>
                                          </p:val>
                                        </p:tav>
                                      </p:tavLst>
                                    </p:anim>
                                    <p:anim calcmode="lin" valueType="num">
                                      <p:cBhvr>
                                        <p:cTn id="27" dur="2000" fill="hold"/>
                                        <p:tgtEl>
                                          <p:spTgt spid="5"/>
                                        </p:tgtEl>
                                        <p:attrNameLst>
                                          <p:attrName>ppt_h</p:attrName>
                                        </p:attrNameLst>
                                      </p:cBhvr>
                                      <p:tavLst>
                                        <p:tav tm="0">
                                          <p:val>
                                            <p:fltVal val="0"/>
                                          </p:val>
                                        </p:tav>
                                        <p:tav tm="100000">
                                          <p:val>
                                            <p:strVal val="#ppt_h"/>
                                          </p:val>
                                        </p:tav>
                                      </p:tavLst>
                                    </p:anim>
                                    <p:anim calcmode="lin" valueType="num">
                                      <p:cBhvr>
                                        <p:cTn id="2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95488" y="1192213"/>
            <a:ext cx="8229600" cy="5665787"/>
          </a:xfrm>
        </p:spPr>
        <p:txBody>
          <a:bodyPr/>
          <a:lstStyle/>
          <a:p>
            <a:pPr eaLnBrk="1" hangingPunct="1"/>
            <a:r>
              <a:rPr lang="es-MX" altLang="es-MX" dirty="0" smtClean="0"/>
              <a:t>Klein dice que el proceso de elaboración del duelo significa reinstalar dentro de uno mismo a los seres queridos, darles una presencia interna en la que el ser perdido no sea un perseguidor interior que genere culpa, sino un buen recuerdo, con la dosis correspondiente de melancolía que va asociada al duelo.</a:t>
            </a:r>
          </a:p>
          <a:p>
            <a:pPr eaLnBrk="1" hangingPunct="1"/>
            <a:endParaRPr lang="es-MX" altLang="es-MX" dirty="0" smtClean="0"/>
          </a:p>
          <a:p>
            <a:pPr eaLnBrk="1" hangingPunct="1">
              <a:buFont typeface="Wingdings 2" panose="05020102010507070707" pitchFamily="18" charset="2"/>
              <a:buNone/>
            </a:pPr>
            <a:endParaRPr lang="es-MX" altLang="es-MX" dirty="0" smtClean="0"/>
          </a:p>
        </p:txBody>
      </p:sp>
      <p:pic>
        <p:nvPicPr>
          <p:cNvPr id="4" name="3 Imagen" descr="42-1703728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53161" y="2857499"/>
            <a:ext cx="3690741"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28</a:t>
            </a:fld>
            <a:endParaRPr lang="en-US"/>
          </a:p>
        </p:txBody>
      </p:sp>
    </p:spTree>
    <p:extLst>
      <p:ext uri="{BB962C8B-B14F-4D97-AF65-F5344CB8AC3E}">
        <p14:creationId xmlns:p14="http://schemas.microsoft.com/office/powerpoint/2010/main" val="301696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014413"/>
            <a:ext cx="8229600" cy="5294312"/>
          </a:xfrm>
        </p:spPr>
        <p:txBody>
          <a:bodyPr/>
          <a:lstStyle/>
          <a:p>
            <a:pPr eaLnBrk="1" hangingPunct="1">
              <a:defRPr/>
            </a:pPr>
            <a:r>
              <a:rPr lang="es-MX" altLang="es-MX" b="1" dirty="0" smtClean="0"/>
              <a:t>En la medida que la muerte es vivida y no negada, el duelo se puede convertir en una experiencia de crecimiento y humanización</a:t>
            </a:r>
          </a:p>
          <a:p>
            <a:pPr eaLnBrk="1" hangingPunct="1">
              <a:defRPr/>
            </a:pPr>
            <a:endParaRPr lang="es-MX" altLang="es-MX" dirty="0" smtClean="0"/>
          </a:p>
          <a:p>
            <a:pPr eaLnBrk="1" hangingPunct="1">
              <a:buFont typeface="Wingdings 2" panose="05020102010507070707" pitchFamily="18" charset="2"/>
              <a:buNone/>
              <a:defRPr/>
            </a:pPr>
            <a:endParaRPr lang="es-MX" altLang="es-MX" dirty="0" smtClean="0"/>
          </a:p>
        </p:txBody>
      </p:sp>
      <p:pic>
        <p:nvPicPr>
          <p:cNvPr id="4" name="3 Imagen" descr="CB04361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56000" y="2071689"/>
            <a:ext cx="5080000"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29</a:t>
            </a:fld>
            <a:endParaRPr lang="en-US"/>
          </a:p>
        </p:txBody>
      </p:sp>
    </p:spTree>
    <p:extLst>
      <p:ext uri="{BB962C8B-B14F-4D97-AF65-F5344CB8AC3E}">
        <p14:creationId xmlns:p14="http://schemas.microsoft.com/office/powerpoint/2010/main" val="875498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524000" y="4044387"/>
            <a:ext cx="9144000" cy="1346479"/>
          </a:xfrm>
        </p:spPr>
        <p:txBody>
          <a:bodyPr>
            <a:normAutofit/>
          </a:bodyPr>
          <a:lstStyle/>
          <a:p>
            <a:pPr marL="0" indent="0" algn="ctr">
              <a:spcBef>
                <a:spcPts val="10"/>
              </a:spcBef>
              <a:buNone/>
            </a:pPr>
            <a:r>
              <a:rPr lang="es-ES" sz="3200" b="1" noProof="1" smtClean="0">
                <a:ln w="0"/>
                <a:solidFill>
                  <a:schemeClr val="accent1"/>
                </a:solidFill>
                <a:effectLst>
                  <a:outerShdw blurRad="38100" dist="25400" dir="5400000" algn="ctr" rotWithShape="0">
                    <a:srgbClr val="6E747A">
                      <a:alpha val="43000"/>
                    </a:srgbClr>
                  </a:outerShdw>
                </a:effectLst>
              </a:rPr>
              <a:t>1. Introducción</a:t>
            </a:r>
          </a:p>
          <a:p>
            <a:pPr marL="0" indent="0" algn="ctr">
              <a:spcBef>
                <a:spcPts val="10"/>
              </a:spcBef>
              <a:buNone/>
            </a:pPr>
            <a:r>
              <a:rPr lang="es-ES" sz="3200" b="1" noProof="1" smtClean="0">
                <a:ln w="0"/>
                <a:solidFill>
                  <a:schemeClr val="accent1"/>
                </a:solidFill>
                <a:effectLst>
                  <a:outerShdw blurRad="38100" dist="25400" dir="5400000" algn="ctr" rotWithShape="0">
                    <a:srgbClr val="6E747A">
                      <a:alpha val="43000"/>
                    </a:srgbClr>
                  </a:outerShdw>
                </a:effectLst>
              </a:rPr>
              <a:t>Aprender a vivir a pesar de las pérdidas</a:t>
            </a:r>
          </a:p>
          <a:p>
            <a:pPr marL="0" indent="0" algn="ctr">
              <a:spcBef>
                <a:spcPts val="10"/>
              </a:spcBef>
              <a:buNone/>
            </a:pPr>
            <a:endParaRPr lang="es-ES" sz="3200" b="1" noProof="1" smtClean="0">
              <a:ln w="0"/>
              <a:solidFill>
                <a:schemeClr val="accent1"/>
              </a:solidFill>
              <a:effectLst>
                <a:outerShdw blurRad="38100" dist="25400" dir="5400000" algn="ctr" rotWithShape="0">
                  <a:srgbClr val="6E747A">
                    <a:alpha val="43000"/>
                  </a:srgbClr>
                </a:outerShdw>
              </a:effectLst>
            </a:endParaRPr>
          </a:p>
        </p:txBody>
      </p:sp>
      <p:pic>
        <p:nvPicPr>
          <p:cNvPr id="4" name="Imagen 3"/>
          <p:cNvPicPr>
            <a:picLocks noChangeAspect="1"/>
          </p:cNvPicPr>
          <p:nvPr/>
        </p:nvPicPr>
        <p:blipFill rotWithShape="1">
          <a:blip r:embed="rId2"/>
          <a:srcRect r="4824"/>
          <a:stretch/>
        </p:blipFill>
        <p:spPr>
          <a:xfrm>
            <a:off x="3219851" y="670569"/>
            <a:ext cx="5752297" cy="3115820"/>
          </a:xfrm>
          <a:prstGeom prst="rect">
            <a:avLst/>
          </a:prstGeom>
        </p:spPr>
      </p:pic>
    </p:spTree>
    <p:extLst>
      <p:ext uri="{BB962C8B-B14F-4D97-AF65-F5344CB8AC3E}">
        <p14:creationId xmlns:p14="http://schemas.microsoft.com/office/powerpoint/2010/main" val="326675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p:cNvSpPr>
            <a:spLocks noGrp="1"/>
          </p:cNvSpPr>
          <p:nvPr>
            <p:ph type="sldNum" sz="quarter" idx="12"/>
          </p:nvPr>
        </p:nvSpPr>
        <p:spPr/>
        <p:txBody>
          <a:bodyPr/>
          <a:lstStyle/>
          <a:p>
            <a:fld id="{484FD59D-33F1-4A76-843D-E67207CAFE54}" type="slidenum">
              <a:rPr lang="en-US" smtClean="0"/>
              <a:t>30</a:t>
            </a:fld>
            <a:endParaRPr lang="en-US"/>
          </a:p>
        </p:txBody>
      </p:sp>
    </p:spTree>
    <p:extLst>
      <p:ext uri="{BB962C8B-B14F-4D97-AF65-F5344CB8AC3E}">
        <p14:creationId xmlns:p14="http://schemas.microsoft.com/office/powerpoint/2010/main" val="1907269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a:xfrm>
            <a:off x="2424113" y="476251"/>
            <a:ext cx="7124700" cy="674633"/>
          </a:xfrm>
        </p:spPr>
        <p:txBody>
          <a:bodyPr/>
          <a:lstStyle/>
          <a:p>
            <a:r>
              <a:rPr lang="es-MX" altLang="es-MX" dirty="0" smtClean="0">
                <a:solidFill>
                  <a:schemeClr val="accent1">
                    <a:lumMod val="75000"/>
                  </a:schemeClr>
                </a:solidFill>
                <a:cs typeface="Trebuchet MS" pitchFamily="34" charset="0"/>
              </a:rPr>
              <a:t>Guion explicativo</a:t>
            </a:r>
          </a:p>
        </p:txBody>
      </p:sp>
      <p:sp>
        <p:nvSpPr>
          <p:cNvPr id="3" name="2 Marcador de contenido"/>
          <p:cNvSpPr>
            <a:spLocks noGrp="1"/>
          </p:cNvSpPr>
          <p:nvPr>
            <p:ph idx="4294967295"/>
          </p:nvPr>
        </p:nvSpPr>
        <p:spPr>
          <a:xfrm>
            <a:off x="2428702" y="1182302"/>
            <a:ext cx="8372648" cy="5130107"/>
          </a:xfrm>
          <a:prstGeom prst="rect">
            <a:avLst/>
          </a:prstGeom>
        </p:spPr>
        <p:txBody>
          <a:bodyPr>
            <a:noAutofit/>
          </a:bodyPr>
          <a:lstStyle/>
          <a:p>
            <a:pPr marL="45720" indent="0" algn="just">
              <a:lnSpc>
                <a:spcPct val="100000"/>
              </a:lnSpc>
              <a:spcBef>
                <a:spcPts val="0"/>
              </a:spcBef>
              <a:buNone/>
            </a:pPr>
            <a:r>
              <a:rPr lang="es-MX" dirty="0"/>
              <a:t>Tanto las perdidas como la muerte colocan en un quiebre existencial a quien pasa por una experiencia tan devastadora, generando una conmoción en sus vidas. Lo cual puede generar sentires y vivencias, de tipo </a:t>
            </a:r>
            <a:r>
              <a:rPr lang="es-MX" dirty="0" err="1"/>
              <a:t>fisico</a:t>
            </a:r>
            <a:r>
              <a:rPr lang="es-MX" dirty="0"/>
              <a:t>, </a:t>
            </a:r>
            <a:r>
              <a:rPr lang="es-MX" dirty="0" err="1"/>
              <a:t>psicologico</a:t>
            </a:r>
            <a:r>
              <a:rPr lang="es-MX" dirty="0"/>
              <a:t>, conductual, social, emocional y espiritual que surgen a partir de la percepción que tiene el hombre ante la pérdida, tales como: temor, culpa, sufrimiento, vacío y soledad, entre otros. Tales aspectos implicarán de no ser procesados adecuadamente que la persona se hunda día con día en la desesperación y el sin sentido de la existencia, por lo que es conveniente que utilice los recursos que tiene a la mano para hacer frente a las circunstancias trágicas que la vida le depara. </a:t>
            </a:r>
            <a:endParaRPr lang="es-MX" dirty="0" smtClean="0"/>
          </a:p>
          <a:p>
            <a:pPr marL="45720" indent="0" algn="just">
              <a:lnSpc>
                <a:spcPct val="100000"/>
              </a:lnSpc>
              <a:spcBef>
                <a:spcPts val="0"/>
              </a:spcBef>
              <a:buNone/>
            </a:pPr>
            <a:endParaRPr lang="es-MX" dirty="0" smtClean="0"/>
          </a:p>
          <a:p>
            <a:pPr marL="45720" indent="0" algn="just">
              <a:lnSpc>
                <a:spcPct val="100000"/>
              </a:lnSpc>
              <a:spcBef>
                <a:spcPts val="0"/>
              </a:spcBef>
              <a:buNone/>
            </a:pPr>
            <a:r>
              <a:rPr lang="es-MX" dirty="0" smtClean="0"/>
              <a:t>Con la finalidad de documentar cada uno de los aspectos referidos se elabora este material de apoyo p</a:t>
            </a:r>
            <a:r>
              <a:rPr lang="es-ES" dirty="0" err="1" smtClean="0"/>
              <a:t>royectable</a:t>
            </a:r>
            <a:r>
              <a:rPr lang="es-ES" dirty="0" smtClean="0"/>
              <a:t> de la Unidad II Postura humanista existencial de la pérdida, muerte y proceso de duelo, del Seminario de Fundamentos de Tanatología.</a:t>
            </a:r>
            <a:endParaRPr lang="es-MX" dirty="0">
              <a:effectLst>
                <a:outerShdw blurRad="38100" dist="38100" dir="2700000" algn="tl">
                  <a:srgbClr val="000000">
                    <a:alpha val="43137"/>
                  </a:srgbClr>
                </a:outerShdw>
              </a:effectLst>
            </a:endParaRPr>
          </a:p>
        </p:txBody>
      </p:sp>
      <p:sp>
        <p:nvSpPr>
          <p:cNvPr id="41988" name="3 Marcador de número de diapositiva"/>
          <p:cNvSpPr>
            <a:spLocks noGrp="1"/>
          </p:cNvSpPr>
          <p:nvPr>
            <p:ph type="sldNum" sz="quarter" idx="4294967295"/>
          </p:nvPr>
        </p:nvSpPr>
        <p:spPr bwMode="auto">
          <a:xfrm>
            <a:off x="8077200" y="6312409"/>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4F442B9-D324-444E-8562-1310BDED671D}" type="slidenum">
              <a:rPr lang="es-ES" altLang="es-MX" sz="1800">
                <a:latin typeface="Arial" pitchFamily="34" charset="0"/>
                <a:cs typeface="Arial" pitchFamily="34" charset="0"/>
              </a:rPr>
              <a:pPr eaLnBrk="1" hangingPunct="1"/>
              <a:t>31</a:t>
            </a:fld>
            <a:endParaRPr lang="es-ES" altLang="es-MX" sz="1800" dirty="0">
              <a:latin typeface="Arial" pitchFamily="34" charset="0"/>
              <a:cs typeface="Arial" pitchFamily="34" charset="0"/>
            </a:endParaRPr>
          </a:p>
        </p:txBody>
      </p:sp>
    </p:spTree>
    <p:extLst>
      <p:ext uri="{BB962C8B-B14F-4D97-AF65-F5344CB8AC3E}">
        <p14:creationId xmlns:p14="http://schemas.microsoft.com/office/powerpoint/2010/main" val="3280380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quarter" idx="4294967295"/>
          </p:nvPr>
        </p:nvSpPr>
        <p:spPr>
          <a:xfrm>
            <a:off x="2167890" y="1412776"/>
            <a:ext cx="8747760" cy="4724400"/>
          </a:xfrm>
          <a:prstGeom prst="rect">
            <a:avLst/>
          </a:prstGeom>
        </p:spPr>
        <p:txBody>
          <a:bodyPr>
            <a:normAutofit fontScale="77500" lnSpcReduction="20000"/>
          </a:bodyPr>
          <a:lstStyle/>
          <a:p>
            <a:pPr>
              <a:lnSpc>
                <a:spcPct val="120000"/>
              </a:lnSpc>
              <a:spcBef>
                <a:spcPts val="0"/>
              </a:spcBef>
            </a:pPr>
            <a:r>
              <a:rPr lang="es-MX" sz="2400" dirty="0" err="1" smtClean="0"/>
              <a:t>O’Connor</a:t>
            </a:r>
            <a:r>
              <a:rPr lang="es-MX" sz="2400" dirty="0"/>
              <a:t>, N. (2007). </a:t>
            </a:r>
            <a:r>
              <a:rPr lang="es-MX" sz="2400" i="1" dirty="0" err="1"/>
              <a:t>Dejalos</a:t>
            </a:r>
            <a:r>
              <a:rPr lang="es-MX" sz="2400" i="1" dirty="0"/>
              <a:t> ir con amor. </a:t>
            </a:r>
            <a:r>
              <a:rPr lang="es-MX" sz="2400" dirty="0"/>
              <a:t>México: Trillas. </a:t>
            </a:r>
          </a:p>
          <a:p>
            <a:pPr>
              <a:lnSpc>
                <a:spcPct val="120000"/>
              </a:lnSpc>
              <a:spcBef>
                <a:spcPts val="0"/>
              </a:spcBef>
            </a:pPr>
            <a:r>
              <a:rPr lang="es-MX" sz="2400" dirty="0" err="1"/>
              <a:t>Pangrazzi</a:t>
            </a:r>
            <a:r>
              <a:rPr lang="es-MX" sz="2400" dirty="0"/>
              <a:t>, A. (2008). </a:t>
            </a:r>
            <a:r>
              <a:rPr lang="es-MX" sz="2400" i="1" dirty="0"/>
              <a:t>El duelo: cómo elaborar positivamente las </a:t>
            </a:r>
            <a:r>
              <a:rPr lang="es-MX" sz="2400" i="1" dirty="0" err="1"/>
              <a:t>pérdidashumanas</a:t>
            </a:r>
            <a:r>
              <a:rPr lang="es-MX" sz="2400" dirty="0"/>
              <a:t>. Buenos Aires: </a:t>
            </a:r>
          </a:p>
          <a:p>
            <a:pPr>
              <a:lnSpc>
                <a:spcPct val="120000"/>
              </a:lnSpc>
              <a:spcBef>
                <a:spcPts val="0"/>
              </a:spcBef>
            </a:pPr>
            <a:r>
              <a:rPr lang="es-MX" sz="2400" dirty="0"/>
              <a:t>San Pablo. </a:t>
            </a:r>
          </a:p>
          <a:p>
            <a:pPr>
              <a:lnSpc>
                <a:spcPct val="120000"/>
              </a:lnSpc>
              <a:spcBef>
                <a:spcPts val="0"/>
              </a:spcBef>
            </a:pPr>
            <a:r>
              <a:rPr lang="es-MX" sz="2400" dirty="0" err="1"/>
              <a:t>Payás</a:t>
            </a:r>
            <a:r>
              <a:rPr lang="es-MX" sz="2400" dirty="0"/>
              <a:t>, A. (2010). </a:t>
            </a:r>
            <a:r>
              <a:rPr lang="es-MX" sz="2400" i="1" dirty="0"/>
              <a:t>Las tareas del duelo. Psicoterapia de duelo desde un modelo integrativo-relacional. </a:t>
            </a:r>
            <a:endParaRPr lang="es-MX" sz="2400" dirty="0"/>
          </a:p>
          <a:p>
            <a:pPr>
              <a:lnSpc>
                <a:spcPct val="120000"/>
              </a:lnSpc>
              <a:spcBef>
                <a:spcPts val="0"/>
              </a:spcBef>
            </a:pPr>
            <a:r>
              <a:rPr lang="es-MX" sz="2400" dirty="0"/>
              <a:t>Barcelona: Paidós. </a:t>
            </a:r>
          </a:p>
          <a:p>
            <a:pPr>
              <a:lnSpc>
                <a:spcPct val="120000"/>
              </a:lnSpc>
              <a:spcBef>
                <a:spcPts val="0"/>
              </a:spcBef>
            </a:pPr>
            <a:r>
              <a:rPr lang="es-MX" sz="2400" dirty="0" err="1"/>
              <a:t>Roccatagliata</a:t>
            </a:r>
            <a:r>
              <a:rPr lang="es-MX" sz="2400" dirty="0"/>
              <a:t>, S. (2012). </a:t>
            </a:r>
            <a:r>
              <a:rPr lang="es-MX" sz="2400" i="1" dirty="0"/>
              <a:t>Un hijo no puede morir. La experiencia de seguir viviendo. </a:t>
            </a:r>
            <a:r>
              <a:rPr lang="es-MX" sz="2400" dirty="0"/>
              <a:t>México: </a:t>
            </a:r>
            <a:r>
              <a:rPr lang="es-MX" sz="2400" dirty="0" err="1"/>
              <a:t>Random</a:t>
            </a:r>
            <a:r>
              <a:rPr lang="es-MX" sz="2400" dirty="0"/>
              <a:t> </a:t>
            </a:r>
          </a:p>
          <a:p>
            <a:pPr>
              <a:lnSpc>
                <a:spcPct val="120000"/>
              </a:lnSpc>
              <a:spcBef>
                <a:spcPts val="0"/>
              </a:spcBef>
            </a:pPr>
            <a:r>
              <a:rPr lang="es-MX" sz="2400" dirty="0" err="1"/>
              <a:t>House</a:t>
            </a:r>
            <a:r>
              <a:rPr lang="es-MX" sz="2400" dirty="0"/>
              <a:t> </a:t>
            </a:r>
            <a:r>
              <a:rPr lang="es-MX" sz="2400" dirty="0" err="1"/>
              <a:t>Mondadori</a:t>
            </a:r>
            <a:r>
              <a:rPr lang="es-MX" sz="2400" dirty="0"/>
              <a:t>. </a:t>
            </a:r>
          </a:p>
          <a:p>
            <a:pPr>
              <a:lnSpc>
                <a:spcPct val="120000"/>
              </a:lnSpc>
              <a:spcBef>
                <a:spcPts val="0"/>
              </a:spcBef>
            </a:pPr>
            <a:r>
              <a:rPr lang="es-MX" sz="2400" dirty="0"/>
              <a:t>Ross-</a:t>
            </a:r>
            <a:r>
              <a:rPr lang="es-MX" sz="2400" dirty="0" err="1"/>
              <a:t>Kübler</a:t>
            </a:r>
            <a:r>
              <a:rPr lang="es-MX" sz="2400" dirty="0"/>
              <a:t>, E. (2001). Una luz que se apaga. México: </a:t>
            </a:r>
            <a:r>
              <a:rPr lang="es-MX" sz="2400" dirty="0" err="1"/>
              <a:t>Pax</a:t>
            </a:r>
            <a:r>
              <a:rPr lang="es-MX" sz="2400" dirty="0"/>
              <a:t>. </a:t>
            </a:r>
          </a:p>
          <a:p>
            <a:pPr>
              <a:lnSpc>
                <a:spcPct val="120000"/>
              </a:lnSpc>
              <a:spcBef>
                <a:spcPts val="0"/>
              </a:spcBef>
            </a:pPr>
            <a:r>
              <a:rPr lang="es-MX" sz="2400" dirty="0"/>
              <a:t>Ross-</a:t>
            </a:r>
            <a:r>
              <a:rPr lang="es-MX" sz="2400" dirty="0" err="1"/>
              <a:t>Kübler</a:t>
            </a:r>
            <a:r>
              <a:rPr lang="es-MX" sz="2400" dirty="0"/>
              <a:t>, E. (2000). </a:t>
            </a:r>
            <a:r>
              <a:rPr lang="es-MX" sz="2400" i="1" dirty="0"/>
              <a:t>Sobre la Muerte y los moribundos</a:t>
            </a:r>
            <a:r>
              <a:rPr lang="es-MX" sz="2400" dirty="0"/>
              <a:t>. España: Grijalbo </a:t>
            </a:r>
            <a:r>
              <a:rPr lang="es-MX" sz="2400" dirty="0" err="1"/>
              <a:t>Mondadori</a:t>
            </a:r>
            <a:r>
              <a:rPr lang="es-MX" sz="2400" dirty="0"/>
              <a:t>. </a:t>
            </a:r>
          </a:p>
          <a:p>
            <a:pPr>
              <a:lnSpc>
                <a:spcPct val="120000"/>
              </a:lnSpc>
              <a:spcBef>
                <a:spcPts val="0"/>
              </a:spcBef>
            </a:pPr>
            <a:r>
              <a:rPr lang="es-MX" sz="2400" dirty="0"/>
              <a:t>Ross-</a:t>
            </a:r>
            <a:r>
              <a:rPr lang="es-MX" sz="2400" dirty="0" err="1"/>
              <a:t>Kübler</a:t>
            </a:r>
            <a:r>
              <a:rPr lang="es-MX" sz="2400" dirty="0"/>
              <a:t>, E. (1997). </a:t>
            </a:r>
            <a:r>
              <a:rPr lang="es-MX" sz="2400" i="1" dirty="0"/>
              <a:t>La muerte: un amanecer. </a:t>
            </a:r>
            <a:r>
              <a:rPr lang="es-MX" sz="2400" dirty="0"/>
              <a:t>España: Ediciones Luciérnaga. </a:t>
            </a:r>
          </a:p>
          <a:p>
            <a:pPr>
              <a:lnSpc>
                <a:spcPct val="120000"/>
              </a:lnSpc>
              <a:spcBef>
                <a:spcPts val="0"/>
              </a:spcBef>
            </a:pPr>
            <a:r>
              <a:rPr lang="es-MX" sz="2400" dirty="0"/>
              <a:t>Ross-</a:t>
            </a:r>
            <a:r>
              <a:rPr lang="es-MX" sz="2400" dirty="0" err="1"/>
              <a:t>Kübler</a:t>
            </a:r>
            <a:r>
              <a:rPr lang="es-MX" sz="2400" dirty="0"/>
              <a:t>, E. (1996). </a:t>
            </a:r>
            <a:r>
              <a:rPr lang="es-MX" sz="2400" i="1" dirty="0"/>
              <a:t>Conferencias. </a:t>
            </a:r>
            <a:r>
              <a:rPr lang="es-MX" sz="2400" dirty="0"/>
              <a:t>España: Ediciones Luciérnaga. 	</a:t>
            </a:r>
          </a:p>
          <a:p>
            <a:pPr>
              <a:lnSpc>
                <a:spcPct val="120000"/>
              </a:lnSpc>
              <a:spcBef>
                <a:spcPts val="0"/>
              </a:spcBef>
            </a:pPr>
            <a:endParaRPr lang="es-MX" sz="2400" dirty="0"/>
          </a:p>
        </p:txBody>
      </p:sp>
      <p:sp>
        <p:nvSpPr>
          <p:cNvPr id="3" name="Título 2"/>
          <p:cNvSpPr>
            <a:spLocks noGrp="1"/>
          </p:cNvSpPr>
          <p:nvPr>
            <p:ph type="title"/>
          </p:nvPr>
        </p:nvSpPr>
        <p:spPr>
          <a:xfrm>
            <a:off x="1436370" y="269776"/>
            <a:ext cx="9144000" cy="1143000"/>
          </a:xfrm>
        </p:spPr>
        <p:txBody>
          <a:bodyPr/>
          <a:lstStyle/>
          <a:p>
            <a:r>
              <a:rPr lang="es-MX" sz="3200" dirty="0"/>
              <a:t>Referencias</a:t>
            </a:r>
          </a:p>
        </p:txBody>
      </p:sp>
      <p:sp>
        <p:nvSpPr>
          <p:cNvPr id="4" name="Marcador de número de diapositiva 3"/>
          <p:cNvSpPr>
            <a:spLocks noGrp="1"/>
          </p:cNvSpPr>
          <p:nvPr>
            <p:ph type="sldNum" sz="quarter" idx="4294967295"/>
          </p:nvPr>
        </p:nvSpPr>
        <p:spPr>
          <a:xfrm>
            <a:off x="9410700" y="6543675"/>
            <a:ext cx="876300" cy="247650"/>
          </a:xfrm>
          <a:prstGeom prst="rect">
            <a:avLst/>
          </a:prstGeom>
        </p:spPr>
        <p:txBody>
          <a:bodyPr/>
          <a:lstStyle/>
          <a:p>
            <a:pPr>
              <a:defRPr/>
            </a:pPr>
            <a:fld id="{6B030E99-190C-4CE2-8FC3-743463F6E48B}" type="slidenum">
              <a:rPr lang="es-MX" smtClean="0"/>
              <a:pPr>
                <a:defRPr/>
              </a:pPr>
              <a:t>32</a:t>
            </a:fld>
            <a:endParaRPr lang="es-MX"/>
          </a:p>
        </p:txBody>
      </p:sp>
    </p:spTree>
    <p:extLst>
      <p:ext uri="{BB962C8B-B14F-4D97-AF65-F5344CB8AC3E}">
        <p14:creationId xmlns:p14="http://schemas.microsoft.com/office/powerpoint/2010/main" val="4142175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24000" y="1900823"/>
            <a:ext cx="6795541" cy="4114800"/>
          </a:xfrm>
        </p:spPr>
        <p:txBody>
          <a:bodyPr>
            <a:normAutofit fontScale="77500" lnSpcReduction="20000"/>
          </a:bodyPr>
          <a:lstStyle/>
          <a:p>
            <a:r>
              <a:rPr lang="es-MX" sz="3400" dirty="0"/>
              <a:t>Ni todo sufrimiento es malo, ni todo sufrimiento es bueno. </a:t>
            </a:r>
            <a:endParaRPr lang="es-MX" sz="3400" dirty="0" smtClean="0"/>
          </a:p>
          <a:p>
            <a:r>
              <a:rPr lang="es-MX" sz="3400" dirty="0" smtClean="0"/>
              <a:t>Ni </a:t>
            </a:r>
            <a:r>
              <a:rPr lang="es-MX" sz="3400" dirty="0"/>
              <a:t>búsqueda desenfrenada de placer ni fanatismo masoquista. </a:t>
            </a:r>
            <a:endParaRPr lang="es-MX" sz="3400" dirty="0" smtClean="0"/>
          </a:p>
          <a:p>
            <a:r>
              <a:rPr lang="es-MX" sz="3400" dirty="0" smtClean="0"/>
              <a:t>Hay </a:t>
            </a:r>
            <a:r>
              <a:rPr lang="es-MX" sz="3400" dirty="0"/>
              <a:t>aflicciones que son imprescindibles para el ser humano, y otras que sobran. </a:t>
            </a:r>
            <a:endParaRPr lang="es-MX" sz="3400" dirty="0" smtClean="0"/>
          </a:p>
          <a:p>
            <a:r>
              <a:rPr lang="es-MX" sz="3400" dirty="0" smtClean="0"/>
              <a:t>Hay </a:t>
            </a:r>
            <a:r>
              <a:rPr lang="es-MX" sz="3400" dirty="0"/>
              <a:t>dolores productivos que nos hacen crecer y avanzar,  y otros que son un especie de </a:t>
            </a:r>
            <a:r>
              <a:rPr lang="es-MX" sz="3400" i="1" dirty="0" err="1"/>
              <a:t>via</a:t>
            </a:r>
            <a:r>
              <a:rPr lang="es-MX" sz="3400" i="1" dirty="0"/>
              <a:t> crucis</a:t>
            </a:r>
            <a:r>
              <a:rPr lang="es-MX" sz="3400" dirty="0"/>
              <a:t> rumbo a nada: el tormento por el tormento.</a:t>
            </a:r>
          </a:p>
          <a:p>
            <a:endParaRPr lang="es-MX" dirty="0"/>
          </a:p>
        </p:txBody>
      </p:sp>
      <p:pic>
        <p:nvPicPr>
          <p:cNvPr id="6" name="Marcador de contenido 5"/>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8319541" y="1900823"/>
            <a:ext cx="2914650" cy="4114800"/>
          </a:xfrm>
          <a:prstGeom prst="rect">
            <a:avLst/>
          </a:prstGeom>
          <a:ln>
            <a:noFill/>
          </a:ln>
          <a:effectLst>
            <a:glow rad="139700">
              <a:schemeClr val="accent6">
                <a:satMod val="175000"/>
                <a:alpha val="40000"/>
              </a:schemeClr>
            </a:glow>
            <a:outerShdw blurRad="292100" dist="139700" dir="2700000" algn="tl" rotWithShape="0">
              <a:srgbClr val="333333">
                <a:alpha val="65000"/>
              </a:srgbClr>
            </a:outerShdw>
          </a:effectLst>
        </p:spPr>
      </p:pic>
      <p:sp>
        <p:nvSpPr>
          <p:cNvPr id="4" name="Marcador de número de diapositiva 3"/>
          <p:cNvSpPr>
            <a:spLocks noGrp="1"/>
          </p:cNvSpPr>
          <p:nvPr>
            <p:ph type="sldNum" sz="quarter" idx="12"/>
          </p:nvPr>
        </p:nvSpPr>
        <p:spPr/>
        <p:txBody>
          <a:bodyPr/>
          <a:lstStyle/>
          <a:p>
            <a:fld id="{484FD59D-33F1-4A76-843D-E67207CAFE54}" type="slidenum">
              <a:rPr lang="en-US" smtClean="0"/>
              <a:t>4</a:t>
            </a:fld>
            <a:endParaRPr lang="en-US" dirty="0"/>
          </a:p>
        </p:txBody>
      </p:sp>
    </p:spTree>
    <p:extLst>
      <p:ext uri="{BB962C8B-B14F-4D97-AF65-F5344CB8AC3E}">
        <p14:creationId xmlns:p14="http://schemas.microsoft.com/office/powerpoint/2010/main" val="389120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81824" y="1884071"/>
            <a:ext cx="5403118" cy="2645536"/>
          </a:xfrm>
          <a:prstGeom prst="rect">
            <a:avLst/>
          </a:prstGeom>
          <a:ln>
            <a:noFill/>
          </a:ln>
          <a:effectLst>
            <a:softEdge rad="112500"/>
          </a:effectLst>
        </p:spPr>
      </p:pic>
      <p:sp>
        <p:nvSpPr>
          <p:cNvPr id="4" name="Marcador de contenido 3"/>
          <p:cNvSpPr>
            <a:spLocks noGrp="1"/>
          </p:cNvSpPr>
          <p:nvPr>
            <p:ph sz="half" idx="2"/>
          </p:nvPr>
        </p:nvSpPr>
        <p:spPr>
          <a:xfrm>
            <a:off x="6484942" y="1312571"/>
            <a:ext cx="4389120" cy="4114801"/>
          </a:xfrm>
        </p:spPr>
        <p:txBody>
          <a:bodyPr>
            <a:noAutofit/>
          </a:bodyPr>
          <a:lstStyle/>
          <a:p>
            <a:r>
              <a:rPr lang="es-MX" sz="2400" dirty="0" err="1"/>
              <a:t>Viktor</a:t>
            </a:r>
            <a:r>
              <a:rPr lang="es-MX" sz="2400" dirty="0"/>
              <a:t> Frankl, </a:t>
            </a:r>
            <a:r>
              <a:rPr lang="es-MX" sz="2400" dirty="0" smtClean="0"/>
              <a:t>psicólogo </a:t>
            </a:r>
            <a:r>
              <a:rPr lang="es-MX" sz="2400" dirty="0"/>
              <a:t>que sobrevivió a los campos de concentración y exterminio nazi, hablaba de un sufrimiento con sentido y uno sin sentido. Al primero lo catalogaba de “noble” desdicha y al segundo de infelicidad “innoble”. Cuando el dolor está al servicio de fines saludables, es como una inyección de penicilina, duele, pero cura.</a:t>
            </a:r>
          </a:p>
        </p:txBody>
      </p:sp>
      <p:sp>
        <p:nvSpPr>
          <p:cNvPr id="2" name="Marcador de número de diapositiva 1"/>
          <p:cNvSpPr>
            <a:spLocks noGrp="1"/>
          </p:cNvSpPr>
          <p:nvPr>
            <p:ph type="sldNum" sz="quarter" idx="12"/>
          </p:nvPr>
        </p:nvSpPr>
        <p:spPr/>
        <p:txBody>
          <a:bodyPr/>
          <a:lstStyle/>
          <a:p>
            <a:fld id="{484FD59D-33F1-4A76-843D-E67207CAFE54}" type="slidenum">
              <a:rPr lang="en-US" smtClean="0"/>
              <a:t>5</a:t>
            </a:fld>
            <a:endParaRPr lang="en-US" dirty="0"/>
          </a:p>
        </p:txBody>
      </p:sp>
    </p:spTree>
    <p:extLst>
      <p:ext uri="{BB962C8B-B14F-4D97-AF65-F5344CB8AC3E}">
        <p14:creationId xmlns:p14="http://schemas.microsoft.com/office/powerpoint/2010/main" val="830698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1532236" y="1493102"/>
            <a:ext cx="6582381" cy="3864712"/>
          </a:xfrm>
        </p:spPr>
        <p:txBody>
          <a:bodyPr>
            <a:normAutofit/>
          </a:bodyPr>
          <a:lstStyle/>
          <a:p>
            <a:r>
              <a:rPr lang="es-MX" sz="2400" dirty="0"/>
              <a:t>Un buen ejemplo de este sufrimiento justificado es el duelo. En situaciones de pérdida, como la muerte de un ser querido o la separación conyugal, la biología nos impone el principio de realidad. </a:t>
            </a:r>
            <a:endParaRPr lang="es-MX" sz="2400" dirty="0" smtClean="0"/>
          </a:p>
          <a:p>
            <a:endParaRPr lang="es-MX" sz="2400" dirty="0" smtClean="0"/>
          </a:p>
          <a:p>
            <a:r>
              <a:rPr lang="es-MX" sz="2400" dirty="0" smtClean="0"/>
              <a:t>El </a:t>
            </a:r>
            <a:r>
              <a:rPr lang="es-MX" sz="2400" dirty="0"/>
              <a:t>duelo nos enseña que hay que saber perder y que, en determinados momentos, la esperanza puede llegar a ser un verdadero estorbo. </a:t>
            </a:r>
            <a:endParaRPr lang="es-MX" sz="2400" dirty="0" smtClean="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4617" y="1786256"/>
            <a:ext cx="3400023" cy="2550017"/>
          </a:xfrm>
          <a:prstGeom prst="ellipse">
            <a:avLst/>
          </a:prstGeom>
          <a:ln>
            <a:noFill/>
          </a:ln>
          <a:effectLst>
            <a:softEdge rad="112500"/>
          </a:effectLst>
        </p:spPr>
      </p:pic>
      <p:sp>
        <p:nvSpPr>
          <p:cNvPr id="2" name="Marcador de número de diapositiva 1"/>
          <p:cNvSpPr>
            <a:spLocks noGrp="1"/>
          </p:cNvSpPr>
          <p:nvPr>
            <p:ph type="sldNum" sz="quarter" idx="12"/>
          </p:nvPr>
        </p:nvSpPr>
        <p:spPr/>
        <p:txBody>
          <a:bodyPr/>
          <a:lstStyle/>
          <a:p>
            <a:fld id="{484FD59D-33F1-4A76-843D-E67207CAFE54}" type="slidenum">
              <a:rPr lang="en-US" smtClean="0"/>
              <a:t>6</a:t>
            </a:fld>
            <a:endParaRPr lang="en-US"/>
          </a:p>
        </p:txBody>
      </p:sp>
    </p:spTree>
    <p:extLst>
      <p:ext uri="{BB962C8B-B14F-4D97-AF65-F5344CB8AC3E}">
        <p14:creationId xmlns:p14="http://schemas.microsoft.com/office/powerpoint/2010/main" val="396327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arcador de contenido 2"/>
          <p:cNvPicPr>
            <a:picLocks noGrp="1" noChangeAspect="1"/>
          </p:cNvPicPr>
          <p:nvPr>
            <p:ph sz="half" idx="1"/>
          </p:nvPr>
        </p:nvPicPr>
        <p:blipFill>
          <a:blip r:embed="rId2"/>
          <a:stretch>
            <a:fillRect/>
          </a:stretch>
        </p:blipFill>
        <p:spPr>
          <a:xfrm>
            <a:off x="2152242" y="473007"/>
            <a:ext cx="2271476" cy="3032538"/>
          </a:xfrm>
          <a:prstGeom prst="rect">
            <a:avLst/>
          </a:prstGeom>
        </p:spPr>
      </p:pic>
      <p:sp>
        <p:nvSpPr>
          <p:cNvPr id="6" name="Marcador de contenido 5"/>
          <p:cNvSpPr>
            <a:spLocks noGrp="1"/>
          </p:cNvSpPr>
          <p:nvPr>
            <p:ph sz="half" idx="2"/>
          </p:nvPr>
        </p:nvSpPr>
        <p:spPr>
          <a:xfrm>
            <a:off x="6046573" y="720142"/>
            <a:ext cx="4685821" cy="5899599"/>
          </a:xfrm>
        </p:spPr>
        <p:txBody>
          <a:bodyPr>
            <a:normAutofit/>
          </a:bodyPr>
          <a:lstStyle/>
          <a:p>
            <a:r>
              <a:rPr lang="es-MX" sz="2400" dirty="0"/>
              <a:t>Ante lo irremediable, la mejor opción es la humilde aceptación. Si no fuera así, el organismo se desgastaría tratando inútilmente de recuperar un imposible. Moriríamos en el intento. </a:t>
            </a:r>
            <a:endParaRPr lang="es-MX" sz="2400" dirty="0" smtClean="0"/>
          </a:p>
          <a:p>
            <a:endParaRPr lang="es-MX" sz="2400" dirty="0"/>
          </a:p>
          <a:p>
            <a:endParaRPr lang="es-MX" sz="2400" dirty="0"/>
          </a:p>
          <a:p>
            <a:r>
              <a:rPr lang="es-MX" sz="2400" dirty="0" smtClean="0"/>
              <a:t>El </a:t>
            </a:r>
            <a:r>
              <a:rPr lang="es-MX" sz="2400" dirty="0"/>
              <a:t>reconocimiento de que “se acabó” y que “ya no hay nada que hacer”, nos libera de una estéril y dolorosa espera.</a:t>
            </a:r>
          </a:p>
          <a:p>
            <a:endParaRPr lang="es-MX" dirty="0"/>
          </a:p>
        </p:txBody>
      </p:sp>
      <p:pic>
        <p:nvPicPr>
          <p:cNvPr id="4" name="Imagen 3"/>
          <p:cNvPicPr>
            <a:picLocks noChangeAspect="1"/>
          </p:cNvPicPr>
          <p:nvPr/>
        </p:nvPicPr>
        <p:blipFill>
          <a:blip r:embed="rId3"/>
          <a:stretch>
            <a:fillRect/>
          </a:stretch>
        </p:blipFill>
        <p:spPr>
          <a:xfrm>
            <a:off x="3345978" y="3731741"/>
            <a:ext cx="2561968" cy="2561968"/>
          </a:xfrm>
          <a:prstGeom prst="rect">
            <a:avLst/>
          </a:prstGeom>
        </p:spPr>
      </p:pic>
      <p:sp>
        <p:nvSpPr>
          <p:cNvPr id="2" name="Marcador de número de diapositiva 1"/>
          <p:cNvSpPr>
            <a:spLocks noGrp="1"/>
          </p:cNvSpPr>
          <p:nvPr>
            <p:ph type="sldNum" sz="quarter" idx="12"/>
          </p:nvPr>
        </p:nvSpPr>
        <p:spPr/>
        <p:txBody>
          <a:bodyPr/>
          <a:lstStyle/>
          <a:p>
            <a:fld id="{484FD59D-33F1-4A76-843D-E67207CAFE54}" type="slidenum">
              <a:rPr lang="en-US" smtClean="0"/>
              <a:t>7</a:t>
            </a:fld>
            <a:endParaRPr lang="en-US"/>
          </a:p>
        </p:txBody>
      </p:sp>
    </p:spTree>
    <p:extLst>
      <p:ext uri="{BB962C8B-B14F-4D97-AF65-F5344CB8AC3E}">
        <p14:creationId xmlns:p14="http://schemas.microsoft.com/office/powerpoint/2010/main" val="2471797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ítulo 5"/>
          <p:cNvSpPr>
            <a:spLocks noGrp="1"/>
          </p:cNvSpPr>
          <p:nvPr>
            <p:ph type="subTitle" idx="1"/>
          </p:nvPr>
        </p:nvSpPr>
        <p:spPr>
          <a:xfrm>
            <a:off x="1524000" y="4235558"/>
            <a:ext cx="9144000" cy="1082939"/>
          </a:xfrm>
        </p:spPr>
        <p:txBody>
          <a:bodyPr>
            <a:normAutofit/>
          </a:bodyPr>
          <a:lstStyle/>
          <a:p>
            <a:r>
              <a:rPr lang="es-MX" sz="3200" dirty="0" smtClean="0">
                <a:solidFill>
                  <a:schemeClr val="accent1">
                    <a:lumMod val="75000"/>
                  </a:schemeClr>
                </a:solidFill>
              </a:rPr>
              <a:t>2. El dolor de la pérdida</a:t>
            </a:r>
            <a:endParaRPr lang="es-MX" sz="3200" dirty="0">
              <a:solidFill>
                <a:schemeClr val="accent1">
                  <a:lumMod val="75000"/>
                </a:schemeClr>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4148" y="297282"/>
            <a:ext cx="3763704" cy="3763704"/>
          </a:xfrm>
          <a:prstGeom prst="rect">
            <a:avLst/>
          </a:prstGeom>
        </p:spPr>
      </p:pic>
    </p:spTree>
    <p:extLst>
      <p:ext uri="{BB962C8B-B14F-4D97-AF65-F5344CB8AC3E}">
        <p14:creationId xmlns:p14="http://schemas.microsoft.com/office/powerpoint/2010/main" val="294592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274638"/>
            <a:ext cx="8229600" cy="850106"/>
          </a:xfrm>
        </p:spPr>
        <p:txBody>
          <a:bodyPr/>
          <a:lstStyle/>
          <a:p>
            <a:pPr>
              <a:defRPr/>
            </a:pPr>
            <a:r>
              <a:rPr lang="es-MX" dirty="0" smtClean="0"/>
              <a:t>El dolor de la pérdida</a:t>
            </a:r>
            <a:endParaRPr lang="es-MX" dirty="0"/>
          </a:p>
        </p:txBody>
      </p:sp>
      <p:sp>
        <p:nvSpPr>
          <p:cNvPr id="3" name="2 Marcador de contenido"/>
          <p:cNvSpPr>
            <a:spLocks noGrp="1"/>
          </p:cNvSpPr>
          <p:nvPr>
            <p:ph idx="1"/>
          </p:nvPr>
        </p:nvSpPr>
        <p:spPr>
          <a:xfrm>
            <a:off x="2109788" y="1695451"/>
            <a:ext cx="4978400" cy="4708525"/>
          </a:xfrm>
        </p:spPr>
        <p:txBody>
          <a:bodyPr/>
          <a:lstStyle/>
          <a:p>
            <a:pPr eaLnBrk="1" hangingPunct="1"/>
            <a:r>
              <a:rPr lang="es-MX" altLang="es-MX" dirty="0" smtClean="0"/>
              <a:t>El dolor del duelo forma parte de la               vida exactamente igual que la alegría                     del amor, es quizá el precio que              pagamos por el amor, el coste de la  implicación recíproca</a:t>
            </a:r>
          </a:p>
          <a:p>
            <a:pPr eaLnBrk="1" hangingPunct="1"/>
            <a:r>
              <a:rPr lang="es-MX" altLang="es-MX" dirty="0" smtClean="0"/>
              <a:t>Gran parte de una desgracia cualquiera</a:t>
            </a:r>
            <a:r>
              <a:rPr lang="es-MX" altLang="es-MX" dirty="0" smtClean="0">
                <a:solidFill>
                  <a:srgbClr val="FF66FF"/>
                </a:solidFill>
              </a:rPr>
              <a:t> </a:t>
            </a:r>
            <a:r>
              <a:rPr lang="es-MX" altLang="es-MX" dirty="0" smtClean="0"/>
              <a:t>consiste en la sombra de la desgracia y en la reflexión sobre ella.</a:t>
            </a:r>
          </a:p>
          <a:p>
            <a:pPr eaLnBrk="1" hangingPunct="1">
              <a:buFont typeface="Wingdings 2" panose="05020102010507070707" pitchFamily="18" charset="2"/>
              <a:buNone/>
            </a:pPr>
            <a:endParaRPr lang="es-MX" altLang="es-MX" dirty="0" smtClean="0"/>
          </a:p>
          <a:p>
            <a:pPr eaLnBrk="1" hangingPunct="1">
              <a:buFont typeface="Wingdings 2" panose="05020102010507070707" pitchFamily="18" charset="2"/>
              <a:buNone/>
            </a:pPr>
            <a:endParaRPr lang="es-MX" altLang="es-MX" dirty="0" smtClean="0"/>
          </a:p>
        </p:txBody>
      </p:sp>
      <p:pic>
        <p:nvPicPr>
          <p:cNvPr id="4" name="3 Imagen" descr="42-1873054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96314" y="1428751"/>
            <a:ext cx="1906587" cy="272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descr="RF447243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02500" y="4365626"/>
            <a:ext cx="336550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Marcador de número de diapositiva 5"/>
          <p:cNvSpPr>
            <a:spLocks noGrp="1"/>
          </p:cNvSpPr>
          <p:nvPr>
            <p:ph type="sldNum" sz="quarter" idx="12"/>
          </p:nvPr>
        </p:nvSpPr>
        <p:spPr/>
        <p:txBody>
          <a:bodyPr/>
          <a:lstStyle/>
          <a:p>
            <a:fld id="{484FD59D-33F1-4A76-843D-E67207CAFE54}" type="slidenum">
              <a:rPr lang="en-US" smtClean="0"/>
              <a:t>9</a:t>
            </a:fld>
            <a:endParaRPr lang="en-US"/>
          </a:p>
        </p:txBody>
      </p:sp>
    </p:spTree>
    <p:extLst>
      <p:ext uri="{BB962C8B-B14F-4D97-AF65-F5344CB8AC3E}">
        <p14:creationId xmlns:p14="http://schemas.microsoft.com/office/powerpoint/2010/main" val="2152264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style.rotation</p:attrName>
                                        </p:attrNameLst>
                                      </p:cBhvr>
                                      <p:tavLst>
                                        <p:tav tm="0">
                                          <p:val>
                                            <p:fltVal val="720"/>
                                          </p:val>
                                        </p:tav>
                                        <p:tav tm="100000">
                                          <p:val>
                                            <p:fltVal val="0"/>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3" presetID="3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style.rotation</p:attrName>
                                        </p:attrNameLst>
                                      </p:cBhvr>
                                      <p:tavLst>
                                        <p:tav tm="0">
                                          <p:val>
                                            <p:fltVal val="720"/>
                                          </p:val>
                                        </p:tav>
                                        <p:tav tm="100000">
                                          <p:val>
                                            <p:fltVal val="0"/>
                                          </p:val>
                                        </p:tav>
                                      </p:tavLst>
                                    </p:anim>
                                    <p:anim calcmode="lin" valueType="num">
                                      <p:cBhvr>
                                        <p:cTn id="27" dur="2000" fill="hold"/>
                                        <p:tgtEl>
                                          <p:spTgt spid="5"/>
                                        </p:tgtEl>
                                        <p:attrNameLst>
                                          <p:attrName>ppt_h</p:attrName>
                                        </p:attrNameLst>
                                      </p:cBhvr>
                                      <p:tavLst>
                                        <p:tav tm="0">
                                          <p:val>
                                            <p:fltVal val="0"/>
                                          </p:val>
                                        </p:tav>
                                        <p:tav tm="100000">
                                          <p:val>
                                            <p:strVal val="#ppt_h"/>
                                          </p:val>
                                        </p:tav>
                                      </p:tavLst>
                                    </p:anim>
                                    <p:anim calcmode="lin" valueType="num">
                                      <p:cBhvr>
                                        <p:cTn id="2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LOWERS 16X9">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6CB300F-524B-4030-A6B4-61DED4F505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1359</Words>
  <Application>Microsoft Office PowerPoint</Application>
  <PresentationFormat>Panorámica</PresentationFormat>
  <Paragraphs>164</Paragraphs>
  <Slides>32</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Calibri</vt:lpstr>
      <vt:lpstr>Century Schoolbook</vt:lpstr>
      <vt:lpstr>Times New Roman</vt:lpstr>
      <vt:lpstr>Trebuchet MS</vt:lpstr>
      <vt:lpstr>Wingdings 2</vt:lpstr>
      <vt:lpstr>FLOWERS 16X9</vt:lpstr>
      <vt:lpstr>Presentación de PowerPoint</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El dolor de la pérdida</vt:lpstr>
      <vt:lpstr>Presentación de PowerPoint</vt:lpstr>
      <vt:lpstr>El arte de separarse</vt:lpstr>
      <vt:lpstr>Claves para humanizar el acompañamiento en el duelo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4. Acompañar y vivir sanamente el duelo </vt:lpstr>
      <vt:lpstr>Presentación de PowerPoint</vt:lpstr>
      <vt:lpstr>Presentación de PowerPoint</vt:lpstr>
      <vt:lpstr>Presentación de PowerPoint</vt:lpstr>
      <vt:lpstr>¿Qué es el duelo?</vt:lpstr>
      <vt:lpstr>Presentación de PowerPoint</vt:lpstr>
      <vt:lpstr>Presentación de PowerPoint</vt:lpstr>
      <vt:lpstr>Presentación de PowerPoint</vt:lpstr>
      <vt:lpstr>Presentación de PowerPoint</vt:lpstr>
      <vt:lpstr>Guion explicativo</vt:lpstr>
      <vt:lpstr>Referencias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2016-01-07T19:23:28Z</dcterms:created>
  <dcterms:modified xsi:type="dcterms:W3CDTF">2016-10-13T04:06:24Z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TC030988909991</vt:lpwstr>
  </property>
</Properties>
</file>