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76" r:id="rId4"/>
    <p:sldId id="280" r:id="rId5"/>
    <p:sldId id="277" r:id="rId6"/>
    <p:sldId id="281" r:id="rId7"/>
    <p:sldId id="273" r:id="rId8"/>
    <p:sldId id="288" r:id="rId9"/>
    <p:sldId id="278" r:id="rId10"/>
    <p:sldId id="279" r:id="rId11"/>
    <p:sldId id="284" r:id="rId12"/>
    <p:sldId id="256" r:id="rId13"/>
    <p:sldId id="259" r:id="rId14"/>
    <p:sldId id="282" r:id="rId15"/>
    <p:sldId id="283" r:id="rId16"/>
    <p:sldId id="260" r:id="rId17"/>
    <p:sldId id="274" r:id="rId18"/>
    <p:sldId id="261" r:id="rId19"/>
    <p:sldId id="262" r:id="rId20"/>
    <p:sldId id="263" r:id="rId21"/>
    <p:sldId id="275" r:id="rId22"/>
    <p:sldId id="264" r:id="rId23"/>
    <p:sldId id="265" r:id="rId24"/>
    <p:sldId id="266" r:id="rId25"/>
    <p:sldId id="267" r:id="rId26"/>
    <p:sldId id="285" r:id="rId27"/>
    <p:sldId id="269" r:id="rId28"/>
    <p:sldId id="287" r:id="rId29"/>
    <p:sldId id="286" r:id="rId30"/>
    <p:sldId id="271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2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2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Hoja_de_c_lculo_de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MX"/>
              <a:t>Demanda</a:t>
            </a:r>
            <a:r>
              <a:rPr lang="es-MX" baseline="0"/>
              <a:t> Y Oferta</a:t>
            </a:r>
            <a:endParaRPr lang="es-MX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Demanda</c:v>
                </c:pt>
              </c:strCache>
            </c:strRef>
          </c:tx>
          <c:cat>
            <c:numRef>
              <c:f>Sheet1!$A$2:$A$11</c:f>
              <c:numCache>
                <c:formatCode>General</c:formatCode>
                <c:ptCount val="10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140</c:v>
                </c:pt>
                <c:pt idx="7">
                  <c:v>160</c:v>
                </c:pt>
                <c:pt idx="8">
                  <c:v>180</c:v>
                </c:pt>
                <c:pt idx="9">
                  <c:v>200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2">
                  <c:v>80</c:v>
                </c:pt>
                <c:pt idx="3">
                  <c:v>70</c:v>
                </c:pt>
                <c:pt idx="4">
                  <c:v>60</c:v>
                </c:pt>
                <c:pt idx="5">
                  <c:v>50</c:v>
                </c:pt>
                <c:pt idx="6">
                  <c:v>40</c:v>
                </c:pt>
                <c:pt idx="7">
                  <c:v>30</c:v>
                </c:pt>
                <c:pt idx="8">
                  <c:v>20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Oferta</c:v>
                </c:pt>
              </c:strCache>
            </c:strRef>
          </c:tx>
          <c:cat>
            <c:numRef>
              <c:f>Sheet1!$A$2:$A$11</c:f>
              <c:numCache>
                <c:formatCode>General</c:formatCode>
                <c:ptCount val="10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140</c:v>
                </c:pt>
                <c:pt idx="7">
                  <c:v>160</c:v>
                </c:pt>
                <c:pt idx="8">
                  <c:v>180</c:v>
                </c:pt>
                <c:pt idx="9">
                  <c:v>200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319872"/>
        <c:axId val="334321048"/>
      </c:lineChart>
      <c:catAx>
        <c:axId val="334319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Millones</a:t>
                </a:r>
              </a:p>
            </c:rich>
          </c:tx>
          <c:layout>
            <c:manualLayout>
              <c:xMode val="edge"/>
              <c:yMode val="edge"/>
              <c:x val="0.80213619130941949"/>
              <c:y val="0.8364879390076240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334321048"/>
        <c:crosses val="autoZero"/>
        <c:auto val="1"/>
        <c:lblAlgn val="ctr"/>
        <c:lblOffset val="100"/>
        <c:noMultiLvlLbl val="0"/>
      </c:catAx>
      <c:valAx>
        <c:axId val="3343210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Precio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343198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Producto Total </c:v>
                </c:pt>
              </c:strCache>
            </c:strRef>
          </c:tx>
          <c:marker>
            <c:symbol val="none"/>
          </c:marker>
          <c:dLbls>
            <c:delete val="1"/>
          </c:dLbls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3</c:v>
                </c:pt>
                <c:pt idx="1">
                  <c:v>8</c:v>
                </c:pt>
                <c:pt idx="2">
                  <c:v>12</c:v>
                </c:pt>
                <c:pt idx="3">
                  <c:v>15</c:v>
                </c:pt>
                <c:pt idx="4">
                  <c:v>17</c:v>
                </c:pt>
                <c:pt idx="5">
                  <c:v>18</c:v>
                </c:pt>
                <c:pt idx="6">
                  <c:v>16</c:v>
                </c:pt>
                <c:pt idx="7">
                  <c:v>13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Producto Promedio</c:v>
                </c:pt>
              </c:strCache>
            </c:strRef>
          </c:tx>
          <c:marker>
            <c:symbol val="none"/>
          </c:marker>
          <c:dLbls>
            <c:delete val="1"/>
          </c:dLbls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3.75</c:v>
                </c:pt>
                <c:pt idx="4">
                  <c:v>3.4</c:v>
                </c:pt>
                <c:pt idx="5">
                  <c:v>3</c:v>
                </c:pt>
                <c:pt idx="6">
                  <c:v>2.2799999999999998</c:v>
                </c:pt>
                <c:pt idx="7">
                  <c:v>1.62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Producto Marginal</c:v>
                </c:pt>
              </c:strCache>
            </c:strRef>
          </c:tx>
          <c:marker>
            <c:symbol val="none"/>
          </c:marker>
          <c:dLbls>
            <c:delete val="1"/>
          </c:dLbls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Sheet1!$D$2:$D$11</c:f>
              <c:numCache>
                <c:formatCode>General</c:formatCode>
                <c:ptCount val="10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  <c:pt idx="6">
                  <c:v>-2</c:v>
                </c:pt>
                <c:pt idx="7">
                  <c:v>-3</c:v>
                </c:pt>
              </c:numCache>
            </c:numRef>
          </c:yVal>
          <c:smooth val="1"/>
        </c:ser>
        <c:dLbls>
          <c:dLblPos val="r"/>
          <c:showLegendKey val="0"/>
          <c:showVal val="1"/>
          <c:showCatName val="1"/>
          <c:showSerName val="0"/>
          <c:showPercent val="0"/>
          <c:showBubbleSize val="0"/>
        </c:dLbls>
        <c:axId val="398643168"/>
        <c:axId val="331666248"/>
      </c:scatterChart>
      <c:valAx>
        <c:axId val="398643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Trabajadores</a:t>
                </a:r>
              </a:p>
            </c:rich>
          </c:tx>
          <c:layout>
            <c:manualLayout>
              <c:xMode val="edge"/>
              <c:yMode val="edge"/>
              <c:x val="0.71850156751239436"/>
              <c:y val="0.7293450818647668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31666248"/>
        <c:crosses val="autoZero"/>
        <c:crossBetween val="midCat"/>
      </c:valAx>
      <c:valAx>
        <c:axId val="3316662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Producto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98643168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Costo Fijo</c:v>
                </c:pt>
              </c:strCache>
            </c:strRef>
          </c:tx>
          <c:marker>
            <c:symbol val="none"/>
          </c:marker>
          <c:xVal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40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  <c:pt idx="4">
                  <c:v>40</c:v>
                </c:pt>
                <c:pt idx="5">
                  <c:v>40</c:v>
                </c:pt>
                <c:pt idx="6">
                  <c:v>40</c:v>
                </c:pt>
                <c:pt idx="7">
                  <c:v>40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Costo Total</c:v>
                </c:pt>
              </c:strCache>
            </c:strRef>
          </c:tx>
          <c:marker>
            <c:symbol val="none"/>
          </c:marker>
          <c:xVal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Sheet1!$C$2:$C$9</c:f>
              <c:numCache>
                <c:formatCode>General</c:formatCode>
                <c:ptCount val="8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  <c:pt idx="5">
                  <c:v>100</c:v>
                </c:pt>
                <c:pt idx="6">
                  <c:v>110</c:v>
                </c:pt>
                <c:pt idx="7">
                  <c:v>120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Costo Variable</c:v>
                </c:pt>
              </c:strCache>
            </c:strRef>
          </c:tx>
          <c:marker>
            <c:symbol val="none"/>
          </c:marker>
          <c:xVal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Sheet1!$D$2:$D$9</c:f>
              <c:numCache>
                <c:formatCode>General</c:formatCode>
                <c:ptCount val="8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1794744"/>
        <c:axId val="331795136"/>
      </c:scatterChart>
      <c:valAx>
        <c:axId val="3317947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Trabajadores</a:t>
                </a:r>
              </a:p>
            </c:rich>
          </c:tx>
          <c:layout>
            <c:manualLayout>
              <c:xMode val="edge"/>
              <c:yMode val="edge"/>
              <c:x val="0.75765110090405374"/>
              <c:y val="0.8087101612298462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331795136"/>
        <c:crosses val="autoZero"/>
        <c:crossBetween val="midCat"/>
      </c:valAx>
      <c:valAx>
        <c:axId val="3317951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Costos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331794744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200"/>
          </a:pPr>
          <a:endParaRPr lang="es-MX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0.30158</cdr:x>
      <cdr:y>0.03201</cdr:y>
    </cdr:from>
    <cdr:to>
      <cdr:x>0.30331</cdr:x>
      <cdr:y>0.98737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3379233" y="162747"/>
          <a:ext cx="19385" cy="4857779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0.59575</cdr:x>
      <cdr:y>0.04652</cdr:y>
    </cdr:from>
    <cdr:to>
      <cdr:x>0.59748</cdr:x>
      <cdr:y>0.9989</cdr:y>
    </cdr:to>
    <cdr:cxnSp macro="">
      <cdr:nvCxnSpPr>
        <cdr:cNvPr id="7" name="Straight Connector 6"/>
        <cdr:cNvCxnSpPr/>
      </cdr:nvCxnSpPr>
      <cdr:spPr>
        <a:xfrm xmlns:a="http://schemas.openxmlformats.org/drawingml/2006/main">
          <a:off x="6675400" y="236544"/>
          <a:ext cx="19384" cy="484262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0.17014</cdr:x>
      <cdr:y>0.02679</cdr:y>
    </cdr:from>
    <cdr:to>
      <cdr:x>0.34028</cdr:x>
      <cdr:y>0.10417</cdr:y>
    </cdr:to>
    <cdr:sp macro="" textlink="">
      <cdr:nvSpPr>
        <cdr:cNvPr id="13" name="Text Box 12"/>
        <cdr:cNvSpPr txBox="1"/>
      </cdr:nvSpPr>
      <cdr:spPr>
        <a:xfrm xmlns:a="http://schemas.openxmlformats.org/drawingml/2006/main">
          <a:off x="933450" y="85724"/>
          <a:ext cx="933450" cy="2476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800" dirty="0">
              <a:ln>
                <a:solidFill>
                  <a:sysClr val="windowText" lastClr="000000"/>
                </a:solidFill>
              </a:ln>
            </a:rPr>
            <a:t>1ra</a:t>
          </a:r>
          <a:r>
            <a:rPr lang="es-MX" sz="1800" dirty="0"/>
            <a:t> </a:t>
          </a:r>
          <a:r>
            <a:rPr lang="es-MX" sz="1800" dirty="0">
              <a:ln>
                <a:solidFill>
                  <a:sysClr val="windowText" lastClr="000000"/>
                </a:solidFill>
              </a:ln>
            </a:rPr>
            <a:t>Etapa</a:t>
          </a:r>
        </a:p>
      </cdr:txBody>
    </cdr:sp>
  </cdr:relSizeAnchor>
  <cdr:relSizeAnchor xmlns:cdr="http://schemas.openxmlformats.org/drawingml/2006/chartDrawing">
    <cdr:from>
      <cdr:x>0.38368</cdr:x>
      <cdr:y>0.03573</cdr:y>
    </cdr:from>
    <cdr:to>
      <cdr:x>0.50347</cdr:x>
      <cdr:y>0.14583</cdr:y>
    </cdr:to>
    <cdr:sp macro="" textlink="">
      <cdr:nvSpPr>
        <cdr:cNvPr id="14" name="Text Box 13"/>
        <cdr:cNvSpPr txBox="1"/>
      </cdr:nvSpPr>
      <cdr:spPr>
        <a:xfrm xmlns:a="http://schemas.openxmlformats.org/drawingml/2006/main">
          <a:off x="4299146" y="181690"/>
          <a:ext cx="1342250" cy="559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800" dirty="0">
              <a:ln>
                <a:solidFill>
                  <a:sysClr val="windowText" lastClr="000000"/>
                </a:solidFill>
              </a:ln>
            </a:rPr>
            <a:t>2da</a:t>
          </a:r>
          <a:r>
            <a:rPr lang="es-MX" sz="1800" dirty="0"/>
            <a:t> </a:t>
          </a:r>
          <a:r>
            <a:rPr lang="es-MX" sz="1800" dirty="0">
              <a:ln>
                <a:solidFill>
                  <a:sysClr val="windowText" lastClr="000000"/>
                </a:solidFill>
              </a:ln>
            </a:rPr>
            <a:t>Etapa</a:t>
          </a:r>
        </a:p>
      </cdr:txBody>
    </cdr:sp>
  </cdr:relSizeAnchor>
  <cdr:relSizeAnchor xmlns:cdr="http://schemas.openxmlformats.org/drawingml/2006/chartDrawing">
    <cdr:from>
      <cdr:x>0.62187</cdr:x>
      <cdr:y>0.02083</cdr:y>
    </cdr:from>
    <cdr:to>
      <cdr:x>0.77129</cdr:x>
      <cdr:y>0.125</cdr:y>
    </cdr:to>
    <cdr:sp macro="" textlink="">
      <cdr:nvSpPr>
        <cdr:cNvPr id="15" name="Text Box 14"/>
        <cdr:cNvSpPr txBox="1"/>
      </cdr:nvSpPr>
      <cdr:spPr>
        <a:xfrm xmlns:a="http://schemas.openxmlformats.org/drawingml/2006/main">
          <a:off x="6968083" y="105916"/>
          <a:ext cx="1674253" cy="5296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2000" dirty="0">
              <a:ln>
                <a:solidFill>
                  <a:sysClr val="windowText" lastClr="000000"/>
                </a:solidFill>
              </a:ln>
            </a:rPr>
            <a:t>3ra</a:t>
          </a:r>
          <a:r>
            <a:rPr lang="es-MX" sz="2000" dirty="0"/>
            <a:t> </a:t>
          </a:r>
          <a:r>
            <a:rPr lang="es-MX" sz="2000" dirty="0">
              <a:ln>
                <a:solidFill>
                  <a:sysClr val="windowText" lastClr="000000"/>
                </a:solidFill>
              </a:ln>
            </a:rPr>
            <a:t>Etapa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075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6444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4628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1784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57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7940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299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924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5463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5923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3111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56DD381-2D09-4E45-81EE-54F71B91D410}" type="datetimeFigureOut">
              <a:rPr lang="es-MX" smtClean="0"/>
              <a:t>14/09/2016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3855A6B-115D-4C6F-AA41-F42A7F7E6C82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54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653143" y="159656"/>
            <a:ext cx="10943771" cy="574765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s-MX" sz="2800" b="1" i="1" dirty="0"/>
              <a:t>Universidad Autónoma del Estado de México</a:t>
            </a:r>
            <a:br>
              <a:rPr lang="es-MX" sz="2800" b="1" i="1" dirty="0"/>
            </a:br>
            <a:r>
              <a:rPr lang="es-MX" sz="2800" b="1" i="1" dirty="0"/>
              <a:t/>
            </a:r>
            <a:br>
              <a:rPr lang="es-MX" sz="2800" b="1" i="1" dirty="0"/>
            </a:br>
            <a:r>
              <a:rPr lang="es-MX" sz="2800" b="1" i="1" dirty="0"/>
              <a:t>Plantel Nezahualcóyotl  </a:t>
            </a:r>
            <a:br>
              <a:rPr lang="es-MX" sz="2800" b="1" i="1" dirty="0"/>
            </a:br>
            <a:r>
              <a:rPr lang="es-MX" sz="2800" b="1" i="1" dirty="0"/>
              <a:t>De la Escuela preparatoria</a:t>
            </a:r>
            <a:br>
              <a:rPr lang="es-MX" sz="2800" b="1" i="1" dirty="0"/>
            </a:br>
            <a:r>
              <a:rPr lang="es-MX" sz="2800" b="1" i="1" dirty="0"/>
              <a:t>Asignatura: Economía </a:t>
            </a:r>
            <a:br>
              <a:rPr lang="es-MX" sz="2800" b="1" i="1" dirty="0"/>
            </a:br>
            <a:r>
              <a:rPr lang="es-MX" sz="2800" b="1" i="1" dirty="0"/>
              <a:t>Nivel Medio Superior (5º Semestre</a:t>
            </a:r>
            <a:r>
              <a:rPr lang="es-MX" sz="2800" b="1" i="1" dirty="0" smtClean="0"/>
              <a:t>)</a:t>
            </a:r>
            <a:br>
              <a:rPr lang="es-MX" sz="2800" b="1" i="1" dirty="0" smtClean="0"/>
            </a:br>
            <a:r>
              <a:rPr lang="es-MX" sz="2800" b="1" i="1" dirty="0" smtClean="0"/>
              <a:t>CBU2009</a:t>
            </a:r>
            <a:r>
              <a:rPr lang="es-MX" sz="2800" b="1" i="1" dirty="0"/>
              <a:t/>
            </a:r>
            <a:br>
              <a:rPr lang="es-MX" sz="2800" b="1" i="1" dirty="0"/>
            </a:br>
            <a:r>
              <a:rPr lang="es-MX" sz="2800" b="1" i="1" dirty="0"/>
              <a:t>Módulo </a:t>
            </a:r>
            <a:r>
              <a:rPr lang="es-MX" sz="2800" b="1" i="1" dirty="0" smtClean="0"/>
              <a:t>II </a:t>
            </a:r>
            <a:r>
              <a:rPr lang="es-MX" sz="2800" b="1" i="1" dirty="0"/>
              <a:t>“</a:t>
            </a:r>
            <a:r>
              <a:rPr lang="es-MX" sz="2800" b="1" i="1" dirty="0" smtClean="0"/>
              <a:t>Microeconomía</a:t>
            </a:r>
            <a:r>
              <a:rPr lang="es-MX" sz="2800" b="1" i="1" dirty="0"/>
              <a:t>”</a:t>
            </a:r>
            <a:br>
              <a:rPr lang="es-MX" sz="2800" b="1" i="1" dirty="0"/>
            </a:br>
            <a:r>
              <a:rPr lang="es-MX" sz="2800" b="1" i="1" dirty="0"/>
              <a:t>Créditos:  </a:t>
            </a:r>
            <a:r>
              <a:rPr lang="es-MX" sz="2800" b="1" i="1" dirty="0" smtClean="0"/>
              <a:t>5</a:t>
            </a:r>
            <a:br>
              <a:rPr lang="es-MX" sz="2800" b="1" i="1" dirty="0" smtClean="0"/>
            </a:br>
            <a:r>
              <a:rPr lang="es-MX" sz="2800" b="1" i="1" dirty="0" smtClean="0"/>
              <a:t/>
            </a:r>
            <a:br>
              <a:rPr lang="es-MX" sz="2800" b="1" i="1" dirty="0" smtClean="0"/>
            </a:br>
            <a:r>
              <a:rPr lang="es-MX" sz="2800" b="1" i="1" dirty="0" smtClean="0"/>
              <a:t>Autor</a:t>
            </a:r>
            <a:r>
              <a:rPr lang="es-MX" sz="2800" b="1" i="1" dirty="0"/>
              <a:t>: M en DAES. Adriana Muñoz Flores</a:t>
            </a:r>
            <a:br>
              <a:rPr lang="es-MX" sz="2800" b="1" i="1" dirty="0"/>
            </a:br>
            <a:r>
              <a:rPr lang="es-MX" sz="2800" b="1" i="1" dirty="0"/>
              <a:t>Septiembre </a:t>
            </a:r>
            <a:r>
              <a:rPr lang="es-MX" sz="2800" b="1" i="1" dirty="0" smtClean="0"/>
              <a:t>2016</a:t>
            </a:r>
            <a:r>
              <a:rPr lang="es-ES" sz="2800" i="1" dirty="0"/>
              <a:t/>
            </a:r>
            <a:br>
              <a:rPr lang="es-ES" sz="2800" i="1" dirty="0"/>
            </a:br>
            <a:endParaRPr lang="es-MX" sz="2800" i="1" dirty="0"/>
          </a:p>
        </p:txBody>
      </p:sp>
    </p:spTree>
    <p:extLst>
      <p:ext uri="{BB962C8B-B14F-4D97-AF65-F5344CB8AC3E}">
        <p14:creationId xmlns:p14="http://schemas.microsoft.com/office/powerpoint/2010/main" val="303142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>
                <a:latin typeface="+mj-lt"/>
              </a:rPr>
              <a:t>Curva de Oferta. </a:t>
            </a:r>
            <a:r>
              <a:rPr lang="es-MX" sz="2800" dirty="0">
                <a:latin typeface="+mj-lt"/>
              </a:rPr>
              <a:t>Muestra la relación entre la cantidad ofrecida de un bien y su </a:t>
            </a:r>
            <a:r>
              <a:rPr lang="es-MX" sz="2800" dirty="0" smtClean="0">
                <a:latin typeface="+mj-lt"/>
              </a:rPr>
              <a:t>precio.*</a:t>
            </a:r>
            <a:endParaRPr lang="es-MX" sz="2800" dirty="0">
              <a:latin typeface="+mj-lt"/>
            </a:endParaRPr>
          </a:p>
          <a:p>
            <a:pPr algn="just"/>
            <a:r>
              <a:rPr lang="es-MX" sz="2800" b="1" dirty="0" smtClean="0">
                <a:latin typeface="+mj-lt"/>
              </a:rPr>
              <a:t>Plan de oferta. </a:t>
            </a:r>
            <a:r>
              <a:rPr lang="es-MX" sz="2800" dirty="0" smtClean="0">
                <a:latin typeface="+mj-lt"/>
              </a:rPr>
              <a:t>Enumera </a:t>
            </a:r>
            <a:r>
              <a:rPr lang="es-MX" sz="2800" dirty="0">
                <a:latin typeface="+mj-lt"/>
              </a:rPr>
              <a:t>las cantidades ofrecidas a cada </a:t>
            </a:r>
            <a:r>
              <a:rPr lang="es-MX" sz="2800" dirty="0" smtClean="0">
                <a:latin typeface="+mj-lt"/>
              </a:rPr>
              <a:t>precio.*</a:t>
            </a:r>
          </a:p>
          <a:p>
            <a:pPr algn="just"/>
            <a:r>
              <a:rPr lang="es-MX" sz="2800" dirty="0" smtClean="0">
                <a:latin typeface="+mj-lt"/>
              </a:rPr>
              <a:t>*Cuando </a:t>
            </a:r>
            <a:r>
              <a:rPr lang="es-MX" sz="2800" dirty="0">
                <a:latin typeface="+mj-lt"/>
              </a:rPr>
              <a:t>todos los demás factores que influyen en las ventas planeadas de los productores permanecen igual</a:t>
            </a:r>
            <a:r>
              <a:rPr lang="es-MX" sz="2800" dirty="0" smtClean="0">
                <a:latin typeface="+mj-lt"/>
              </a:rPr>
              <a:t>.</a:t>
            </a:r>
          </a:p>
          <a:p>
            <a:pPr algn="just"/>
            <a:endParaRPr lang="es-MX" sz="3200" dirty="0"/>
          </a:p>
          <a:p>
            <a:pPr algn="just"/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92315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Factores determinantes de la oferta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+mj-lt"/>
              </a:rPr>
              <a:t>1. Los precios de los factores productivos</a:t>
            </a:r>
          </a:p>
          <a:p>
            <a:r>
              <a:rPr lang="es-MX" sz="2800" dirty="0" smtClean="0">
                <a:latin typeface="+mj-lt"/>
              </a:rPr>
              <a:t>2. Los precios de los bienes relacionados</a:t>
            </a:r>
          </a:p>
          <a:p>
            <a:r>
              <a:rPr lang="es-MX" sz="2800" dirty="0" smtClean="0">
                <a:latin typeface="+mj-lt"/>
              </a:rPr>
              <a:t>3. Los precios futuros esperados </a:t>
            </a:r>
          </a:p>
          <a:p>
            <a:r>
              <a:rPr lang="es-MX" sz="2800" dirty="0" smtClean="0">
                <a:latin typeface="+mj-lt"/>
              </a:rPr>
              <a:t>4. El número de oferentes </a:t>
            </a:r>
          </a:p>
          <a:p>
            <a:r>
              <a:rPr lang="es-MX" sz="2800" dirty="0" smtClean="0">
                <a:latin typeface="+mj-lt"/>
              </a:rPr>
              <a:t>5. La tecnología</a:t>
            </a:r>
            <a:endParaRPr lang="es-MX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540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 smtClean="0"/>
              <a:t>Ejercicio</a:t>
            </a:r>
            <a:br>
              <a:rPr lang="es-MX" sz="3200" b="1" dirty="0" smtClean="0"/>
            </a:br>
            <a:r>
              <a:rPr lang="es-MX" sz="3200" b="1" dirty="0" smtClean="0"/>
              <a:t>Los planes de oferta y demanda </a:t>
            </a:r>
            <a:r>
              <a:rPr lang="es-MX" sz="3200" b="1" dirty="0"/>
              <a:t>de goma de mascar son: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924188"/>
              </p:ext>
            </p:extLst>
          </p:nvPr>
        </p:nvGraphicFramePr>
        <p:xfrm>
          <a:off x="2019869" y="1883390"/>
          <a:ext cx="8843749" cy="4162565"/>
        </p:xfrm>
        <a:graphic>
          <a:graphicData uri="http://schemas.openxmlformats.org/drawingml/2006/table">
            <a:tbl>
              <a:tblPr firstRow="1" firstCol="1" bandRow="1"/>
              <a:tblGrid>
                <a:gridCol w="1297162"/>
                <a:gridCol w="2030722"/>
                <a:gridCol w="1653685"/>
                <a:gridCol w="2173331"/>
                <a:gridCol w="1688849"/>
              </a:tblGrid>
              <a:tr h="15017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PRECIO (¢ por paquete)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CANTIDAD DEMANDADA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(Millones de paquetes por semana)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CANTIDAD OFRECIDA (Millones de paquetes por semana)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Excedente (­+)</a:t>
                      </a: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Faltante, escases, déficit (-)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PRESIÓN </a:t>
                      </a: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SOBRE LOS PRECIOS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Ascendente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Ascendente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Ascendente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Equilibrio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Descendente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Descendente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+120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Descendente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73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/>
              <a:t>a.</a:t>
            </a:r>
            <a:r>
              <a:rPr lang="es-MX" sz="3200" dirty="0"/>
              <a:t> Elabore la gráfica del mercado de goma de mascar e indique en ella el precio y la cantidad de equilibrio.</a:t>
            </a:r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ph idx="1"/>
          </p:nvPr>
        </p:nvGraphicFramePr>
        <p:xfrm>
          <a:off x="1096963" y="1846263"/>
          <a:ext cx="100584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284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Equilibrio de mercado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+mj-lt"/>
              </a:rPr>
              <a:t>Es una situación en la que fuerzas opuestas se contrarrestan unas a otras. En los mercados el equilibrio ocurre cuando el precio logra que concuerden los planes de compradores y vendedores. </a:t>
            </a:r>
          </a:p>
        </p:txBody>
      </p:sp>
    </p:spTree>
    <p:extLst>
      <p:ext uri="{BB962C8B-B14F-4D97-AF65-F5344CB8AC3E}">
        <p14:creationId xmlns:p14="http://schemas.microsoft.com/office/powerpoint/2010/main" val="317350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872836" y="976745"/>
            <a:ext cx="10099964" cy="3823855"/>
          </a:xfrm>
        </p:spPr>
        <p:txBody>
          <a:bodyPr>
            <a:normAutofit/>
          </a:bodyPr>
          <a:lstStyle/>
          <a:p>
            <a:pPr algn="just"/>
            <a:r>
              <a:rPr lang="es-MX" sz="2800" b="1" dirty="0" smtClean="0">
                <a:latin typeface="+mj-lt"/>
              </a:rPr>
              <a:t>Precio </a:t>
            </a:r>
            <a:r>
              <a:rPr lang="es-MX" sz="2800" b="1" dirty="0">
                <a:latin typeface="+mj-lt"/>
              </a:rPr>
              <a:t>de equilibrio. </a:t>
            </a:r>
            <a:r>
              <a:rPr lang="es-MX" sz="2800" dirty="0">
                <a:latin typeface="+mj-lt"/>
              </a:rPr>
              <a:t>Es el precio al cual la cantidad demandada es igual a la cantidad ofrecida.</a:t>
            </a:r>
          </a:p>
          <a:p>
            <a:pPr algn="just"/>
            <a:r>
              <a:rPr lang="es-MX" sz="2800" b="1" dirty="0" smtClean="0">
                <a:latin typeface="+mj-lt"/>
              </a:rPr>
              <a:t>Cantidad </a:t>
            </a:r>
            <a:r>
              <a:rPr lang="es-MX" sz="2800" b="1" dirty="0">
                <a:latin typeface="+mj-lt"/>
              </a:rPr>
              <a:t>de equilibrio. </a:t>
            </a:r>
            <a:r>
              <a:rPr lang="es-MX" sz="2800" dirty="0">
                <a:latin typeface="+mj-lt"/>
              </a:rPr>
              <a:t>Es la cantidad comprada y vendida al precio de equilibrio</a:t>
            </a:r>
            <a:r>
              <a:rPr lang="es-MX" sz="2800" dirty="0" smtClean="0">
                <a:latin typeface="+mj-lt"/>
              </a:rPr>
              <a:t>.</a:t>
            </a:r>
          </a:p>
          <a:p>
            <a:pPr algn="just"/>
            <a:r>
              <a:rPr lang="es-MX" sz="2800" dirty="0" smtClean="0">
                <a:latin typeface="+mj-lt"/>
              </a:rPr>
              <a:t>El precio de equilibrio es de </a:t>
            </a:r>
            <a:r>
              <a:rPr lang="es-MX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¢</a:t>
            </a:r>
            <a:r>
              <a:rPr lang="es-MX" sz="2800" dirty="0" smtClean="0">
                <a:latin typeface="+mj-lt"/>
              </a:rPr>
              <a:t>50 por paquete</a:t>
            </a:r>
          </a:p>
          <a:p>
            <a:pPr algn="just"/>
            <a:r>
              <a:rPr lang="es-MX" sz="2800" dirty="0" smtClean="0">
                <a:latin typeface="+mj-lt"/>
              </a:rPr>
              <a:t>La cantidad de equilibrio 120 millones de paquetes por semana</a:t>
            </a:r>
            <a:endParaRPr lang="es-MX" sz="2800" dirty="0">
              <a:latin typeface="+mj-lt"/>
            </a:endParaRPr>
          </a:p>
          <a:p>
            <a:endParaRPr lang="es-MX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001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893618" y="883227"/>
            <a:ext cx="9860973" cy="450965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MX" sz="28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s-MX" sz="28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MX" sz="2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Suponga que la goma de mascar tiene un precio de 70¢ por paquete. Describa la situación del mercado de goma de mascar y explique cómo se ajusta el precio de éste bien.</a:t>
            </a:r>
          </a:p>
          <a:p>
            <a:pPr marL="180340" marR="211455" algn="just">
              <a:lnSpc>
                <a:spcPct val="115000"/>
              </a:lnSpc>
              <a:spcAft>
                <a:spcPts val="1000"/>
              </a:spcAft>
            </a:pPr>
            <a:r>
              <a:rPr lang="es-MX" sz="2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Como se muestra en la tabla anterior. Cuando la goma de mascar tiene un precio de 70¢ por paquete, la cantidad demandada (80) es menor a la cantidad ofrecida (160), por lo que se dice que existe un excedente de +80 millones de paquetes por semana, lo que conlleva a que el precio deba descender para así incrementar la posibilidad de que lo compren.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899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Teoría de la Producción</a:t>
            </a:r>
            <a:endParaRPr lang="es-MX" b="1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>
                <a:latin typeface="+mj-lt"/>
              </a:rPr>
              <a:t>Producto total (PT). </a:t>
            </a:r>
            <a:r>
              <a:rPr lang="es-MX" sz="2800" dirty="0" smtClean="0">
                <a:latin typeface="+mj-lt"/>
              </a:rPr>
              <a:t>Es la producción máxima que se puede realizar dada una cantidad determinada de trabajadores.</a:t>
            </a:r>
          </a:p>
          <a:p>
            <a:pPr algn="just"/>
            <a:r>
              <a:rPr lang="es-MX" sz="2800" b="1" dirty="0">
                <a:latin typeface="+mj-lt"/>
              </a:rPr>
              <a:t>Producto promedio </a:t>
            </a:r>
            <a:r>
              <a:rPr lang="es-MX" sz="2800" b="1" dirty="0" smtClean="0">
                <a:latin typeface="+mj-lt"/>
              </a:rPr>
              <a:t>(PP). </a:t>
            </a:r>
            <a:r>
              <a:rPr lang="es-MX" sz="2800" dirty="0">
                <a:latin typeface="+mj-lt"/>
              </a:rPr>
              <a:t>Es igual al producto total dividido entre la cantidad de trabajo empleado.</a:t>
            </a:r>
          </a:p>
          <a:p>
            <a:pPr algn="just"/>
            <a:r>
              <a:rPr lang="es-MX" sz="2800" b="1" dirty="0" smtClean="0">
                <a:latin typeface="+mj-lt"/>
              </a:rPr>
              <a:t>Producto marginal (</a:t>
            </a:r>
            <a:r>
              <a:rPr lang="es-MX" sz="2800" b="1" dirty="0" err="1" smtClean="0">
                <a:latin typeface="+mj-lt"/>
              </a:rPr>
              <a:t>PMg</a:t>
            </a:r>
            <a:r>
              <a:rPr lang="es-MX" sz="2800" b="1" dirty="0" smtClean="0">
                <a:latin typeface="+mj-lt"/>
              </a:rPr>
              <a:t>). </a:t>
            </a:r>
            <a:r>
              <a:rPr lang="es-MX" sz="2800" dirty="0" smtClean="0">
                <a:latin typeface="+mj-lt"/>
              </a:rPr>
              <a:t>Es el aumento del producto total que resulta del incremento de una unidad de trabajo empleado cuando todos los demás insumos permanecen constantes.</a:t>
            </a:r>
          </a:p>
          <a:p>
            <a:pPr algn="just"/>
            <a:endParaRPr lang="es-MX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498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4294967295"/>
                <p:extLst>
                  <p:ext uri="{D42A27DB-BD31-4B8C-83A1-F6EECF244321}">
                    <p14:modId xmlns:p14="http://schemas.microsoft.com/office/powerpoint/2010/main" val="3314497934"/>
                  </p:ext>
                </p:extLst>
              </p:nvPr>
            </p:nvGraphicFramePr>
            <p:xfrm>
              <a:off x="1306286" y="827310"/>
              <a:ext cx="9652000" cy="483473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412462"/>
                    <a:gridCol w="2412462"/>
                    <a:gridCol w="2413538"/>
                    <a:gridCol w="2413538"/>
                  </a:tblGrid>
                  <a:tr h="381406">
                    <a:tc gridSpan="4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Plan de producto total de </a:t>
                          </a:r>
                          <a:r>
                            <a:rPr lang="es-MX" sz="2000" b="1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goma </a:t>
                          </a:r>
                          <a:r>
                            <a:rPr lang="es-MX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de </a:t>
                          </a:r>
                          <a:r>
                            <a:rPr lang="es-MX" sz="2000" b="1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mascar</a:t>
                          </a:r>
                          <a:endParaRPr lang="es-MX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</a:tr>
                  <a:tr h="118980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TRABAJADORES por semana</a:t>
                          </a:r>
                          <a:endParaRPr lang="es-MX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PRODUCTO TOTAL (PT) Millones de paquetes x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7</m:t>
                                  </m:r>
                                </m:sup>
                              </m:sSup>
                              <m:r>
                                <a:rPr lang="es-MX" sz="2000" b="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sz="2000" b="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𝑝𝑜𝑟</m:t>
                              </m:r>
                              <m:r>
                                <a:rPr lang="es-MX" sz="2000" b="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s-MX" sz="2000" b="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𝑠𝑒𝑚𝑎𝑛𝑎</m:t>
                              </m:r>
                            </m:oMath>
                          </a14:m>
                          <a:endParaRPr lang="es-MX" sz="2000" dirty="0">
                            <a:effectLst/>
                            <a:latin typeface="Calibri Light" panose="020F03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PRODUCTO PROMEDIO PP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PRODUCTO MARGINAL PMg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3.75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17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3.4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16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2.28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1.62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4294967295"/>
                <p:extLst>
                  <p:ext uri="{D42A27DB-BD31-4B8C-83A1-F6EECF244321}">
                    <p14:modId xmlns:p14="http://schemas.microsoft.com/office/powerpoint/2010/main" val="3314497934"/>
                  </p:ext>
                </p:extLst>
              </p:nvPr>
            </p:nvGraphicFramePr>
            <p:xfrm>
              <a:off x="1306286" y="827310"/>
              <a:ext cx="9652000" cy="481244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412462"/>
                    <a:gridCol w="2412462"/>
                    <a:gridCol w="2413538"/>
                    <a:gridCol w="2413538"/>
                  </a:tblGrid>
                  <a:tr h="381406">
                    <a:tc gridSpan="4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Plan de producto total de </a:t>
                          </a:r>
                          <a:r>
                            <a:rPr lang="es-MX" sz="2000" b="1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goma </a:t>
                          </a:r>
                          <a:r>
                            <a:rPr lang="es-MX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de </a:t>
                          </a:r>
                          <a:r>
                            <a:rPr lang="es-MX" sz="2000" b="1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mascar</a:t>
                          </a:r>
                          <a:endParaRPr lang="es-MX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</a:tr>
                  <a:tr h="137979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TRABAJADORES por semana</a:t>
                          </a:r>
                          <a:endParaRPr lang="es-MX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0253" t="-31416" r="-200505" b="-2292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PRODUCTO PROMEDIO PP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PRODUCTO MARGINAL PMg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3.75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17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3.4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16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2.28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14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1.62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263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7144923"/>
              </p:ext>
            </p:extLst>
          </p:nvPr>
        </p:nvGraphicFramePr>
        <p:xfrm>
          <a:off x="566057" y="784225"/>
          <a:ext cx="11205029" cy="5084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978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Teoría del consumidor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>
                <a:latin typeface="+mj-lt"/>
              </a:rPr>
              <a:t>Mercado.</a:t>
            </a:r>
            <a:r>
              <a:rPr lang="es-MX" sz="2800" dirty="0" smtClean="0">
                <a:latin typeface="+mj-lt"/>
              </a:rPr>
              <a:t>  Es cualquier acuerdo que permita a compradores y vendedores obtener información y hacer negocios entre sí.</a:t>
            </a:r>
          </a:p>
          <a:p>
            <a:pPr algn="just"/>
            <a:r>
              <a:rPr lang="es-MX" sz="2800" b="1" dirty="0" smtClean="0">
                <a:latin typeface="+mj-lt"/>
              </a:rPr>
              <a:t>Precio de un objeto. </a:t>
            </a:r>
            <a:r>
              <a:rPr lang="es-MX" sz="2800" dirty="0" smtClean="0">
                <a:latin typeface="+mj-lt"/>
              </a:rPr>
              <a:t>Es la cantidad de dinero (en unidades monetarias)que debe entregarse a cambio del objeto</a:t>
            </a:r>
          </a:p>
          <a:p>
            <a:pPr algn="just"/>
            <a:r>
              <a:rPr lang="es-MX" sz="2800" b="1" dirty="0" smtClean="0">
                <a:latin typeface="+mj-lt"/>
              </a:rPr>
              <a:t>Cantidad demandada de un bien o servicio. </a:t>
            </a:r>
            <a:r>
              <a:rPr lang="es-MX" sz="2800" dirty="0" smtClean="0">
                <a:latin typeface="+mj-lt"/>
              </a:rPr>
              <a:t>Es la cantidad que los consumidores planean comprar en un periodo dado y a un precio en particular. </a:t>
            </a:r>
          </a:p>
        </p:txBody>
      </p:sp>
    </p:spTree>
    <p:extLst>
      <p:ext uri="{BB962C8B-B14F-4D97-AF65-F5344CB8AC3E}">
        <p14:creationId xmlns:p14="http://schemas.microsoft.com/office/powerpoint/2010/main" val="425674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Cuestionario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 </a:t>
            </a:r>
            <a:endParaRPr lang="es-MX" dirty="0"/>
          </a:p>
          <a:p>
            <a:pPr lvl="0"/>
            <a:r>
              <a:rPr lang="es-MX" sz="2400" dirty="0" smtClean="0">
                <a:latin typeface="+mj-lt"/>
              </a:rPr>
              <a:t>1. ¿En </a:t>
            </a:r>
            <a:r>
              <a:rPr lang="es-MX" sz="2400" dirty="0">
                <a:latin typeface="+mj-lt"/>
              </a:rPr>
              <a:t>qué etapa producirías?</a:t>
            </a:r>
          </a:p>
          <a:p>
            <a:pPr lvl="0"/>
            <a:r>
              <a:rPr lang="es-MX" sz="2400" dirty="0" smtClean="0">
                <a:latin typeface="+mj-lt"/>
              </a:rPr>
              <a:t>Segunda etapa</a:t>
            </a:r>
            <a:r>
              <a:rPr lang="es-MX" sz="2400" dirty="0">
                <a:latin typeface="+mj-lt"/>
              </a:rPr>
              <a:t>, ya que en ésta se encuentra la mayor cantidad de </a:t>
            </a:r>
            <a:r>
              <a:rPr lang="es-MX" sz="2400" dirty="0" smtClean="0">
                <a:latin typeface="+mj-lt"/>
              </a:rPr>
              <a:t>producción</a:t>
            </a:r>
            <a:r>
              <a:rPr lang="es-MX" sz="2400" dirty="0">
                <a:latin typeface="+mj-lt"/>
              </a:rPr>
              <a:t> </a:t>
            </a:r>
            <a:r>
              <a:rPr lang="es-MX" sz="2400" dirty="0" smtClean="0">
                <a:latin typeface="+mj-lt"/>
              </a:rPr>
              <a:t>y es la única etapa de producción para el productor racional, donde se optimizan los recursos.</a:t>
            </a:r>
          </a:p>
          <a:p>
            <a:pPr lvl="0"/>
            <a:r>
              <a:rPr lang="es-MX" sz="2400" dirty="0" smtClean="0">
                <a:latin typeface="+mj-lt"/>
              </a:rPr>
              <a:t>2. ¿Con cuántos trabajadores producirías?</a:t>
            </a:r>
            <a:endParaRPr lang="es-MX" sz="2400" dirty="0">
              <a:latin typeface="+mj-lt"/>
            </a:endParaRPr>
          </a:p>
          <a:p>
            <a:r>
              <a:rPr lang="es-MX" sz="2400" dirty="0">
                <a:latin typeface="+mj-lt"/>
              </a:rPr>
              <a:t>Con 6</a:t>
            </a:r>
            <a:r>
              <a:rPr lang="es-MX" sz="2400" dirty="0" smtClean="0">
                <a:latin typeface="+mj-lt"/>
              </a:rPr>
              <a:t> trabajadores</a:t>
            </a:r>
          </a:p>
          <a:p>
            <a:endParaRPr lang="es-MX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623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Teoría de los Costos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>
                <a:latin typeface="+mj-lt"/>
              </a:rPr>
              <a:t>Costo total (</a:t>
            </a:r>
            <a:r>
              <a:rPr lang="es-MX" sz="2800" b="1" dirty="0" err="1" smtClean="0">
                <a:latin typeface="+mj-lt"/>
              </a:rPr>
              <a:t>CT</a:t>
            </a:r>
            <a:r>
              <a:rPr lang="es-MX" sz="2800" b="1" dirty="0" smtClean="0">
                <a:latin typeface="+mj-lt"/>
              </a:rPr>
              <a:t>). </a:t>
            </a:r>
            <a:r>
              <a:rPr lang="es-MX" sz="2800" dirty="0" smtClean="0">
                <a:latin typeface="+mj-lt"/>
              </a:rPr>
              <a:t>Es el costo de todos los recursos productivos que utiliza. El costo total se divide en costo fijo  y costo variable.</a:t>
            </a:r>
          </a:p>
          <a:p>
            <a:pPr algn="just"/>
            <a:r>
              <a:rPr lang="es-MX" sz="2800" b="1" dirty="0" smtClean="0">
                <a:latin typeface="+mj-lt"/>
              </a:rPr>
              <a:t>Costo fijo (CF). </a:t>
            </a:r>
            <a:r>
              <a:rPr lang="es-MX" sz="2800" dirty="0" smtClean="0">
                <a:latin typeface="+mj-lt"/>
              </a:rPr>
              <a:t>Es el costo de los insumos fijos de la empresa.</a:t>
            </a:r>
          </a:p>
          <a:p>
            <a:pPr algn="just"/>
            <a:r>
              <a:rPr lang="es-MX" sz="2800" b="1" dirty="0" smtClean="0">
                <a:latin typeface="+mj-lt"/>
              </a:rPr>
              <a:t>Costo variable (CV). </a:t>
            </a:r>
            <a:r>
              <a:rPr lang="es-MX" sz="2800" dirty="0" smtClean="0">
                <a:latin typeface="+mj-lt"/>
              </a:rPr>
              <a:t>Es el costo de los insumos variables de la empresa.</a:t>
            </a:r>
          </a:p>
        </p:txBody>
      </p:sp>
    </p:spTree>
    <p:extLst>
      <p:ext uri="{BB962C8B-B14F-4D97-AF65-F5344CB8AC3E}">
        <p14:creationId xmlns:p14="http://schemas.microsoft.com/office/powerpoint/2010/main" val="343706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Marcador de contenido 3"/>
              <p:cNvGraphicFramePr>
                <a:graphicFrameLocks noGrp="1"/>
              </p:cNvGraphicFramePr>
              <p:nvPr>
                <p:ph idx="4294967295"/>
                <p:extLst>
                  <p:ext uri="{D42A27DB-BD31-4B8C-83A1-F6EECF244321}">
                    <p14:modId xmlns:p14="http://schemas.microsoft.com/office/powerpoint/2010/main" val="2499688728"/>
                  </p:ext>
                </p:extLst>
              </p:nvPr>
            </p:nvGraphicFramePr>
            <p:xfrm>
              <a:off x="798285" y="438914"/>
              <a:ext cx="10595427" cy="579448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18378"/>
                    <a:gridCol w="2118378"/>
                    <a:gridCol w="2119557"/>
                    <a:gridCol w="2119557"/>
                    <a:gridCol w="2119557"/>
                  </a:tblGrid>
                  <a:tr h="658366">
                    <a:tc gridSpan="5"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Plan del costo total de Goma de Mascar</a:t>
                          </a:r>
                          <a:endParaRPr lang="es-MX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</a:tr>
                  <a:tr h="1993392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TRABAJADORES por semana</a:t>
                          </a:r>
                          <a:endParaRPr lang="es-MX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PRODUCTO TOTAL (PT) Millones de paquetes x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s-MX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s-MX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7</m:t>
                                  </m:r>
                                </m:sup>
                              </m:sSup>
                            </m:oMath>
                          </a14:m>
                          <a:r>
                            <a:rPr lang="es-MX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por semana</a:t>
                          </a:r>
                          <a:endParaRPr lang="es-MX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COSTO </a:t>
                          </a:r>
                          <a:r>
                            <a:rPr lang="es-MX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FIJO CF (Miles</a:t>
                          </a: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COSTO VARIABLE CV (Miles)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COSTO TOTAL CT (Miles)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17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16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110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Marcador de contenido 3"/>
              <p:cNvGraphicFramePr>
                <a:graphicFrameLocks noGrp="1"/>
              </p:cNvGraphicFramePr>
              <p:nvPr>
                <p:ph idx="4294967295"/>
                <p:extLst>
                  <p:ext uri="{D42A27DB-BD31-4B8C-83A1-F6EECF244321}">
                    <p14:modId xmlns:p14="http://schemas.microsoft.com/office/powerpoint/2010/main" val="2499688728"/>
                  </p:ext>
                </p:extLst>
              </p:nvPr>
            </p:nvGraphicFramePr>
            <p:xfrm>
              <a:off x="798285" y="438914"/>
              <a:ext cx="10595427" cy="579448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18378"/>
                    <a:gridCol w="2118378"/>
                    <a:gridCol w="2119557"/>
                    <a:gridCol w="2119557"/>
                    <a:gridCol w="2119557"/>
                  </a:tblGrid>
                  <a:tr h="658366">
                    <a:tc gridSpan="5"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Plan del costo total de Goma de Mascar</a:t>
                          </a:r>
                          <a:endParaRPr lang="es-MX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</a:tr>
                  <a:tr h="1993392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TRABAJADORES por semana</a:t>
                          </a:r>
                          <a:endParaRPr lang="es-MX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0287" t="-35780" r="-300575" b="-160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COSTO </a:t>
                          </a:r>
                          <a:r>
                            <a:rPr lang="es-MX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FIJO CF (Miles</a:t>
                          </a: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COSTO VARIABLE CV (Miles)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COSTO TOTAL CT (Miles)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17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16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110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2841"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5907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39313782"/>
              </p:ext>
            </p:extLst>
          </p:nvPr>
        </p:nvGraphicFramePr>
        <p:xfrm>
          <a:off x="972458" y="595086"/>
          <a:ext cx="10435772" cy="5273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7310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Cuestionario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432848"/>
          </a:xfrm>
        </p:spPr>
        <p:txBody>
          <a:bodyPr>
            <a:normAutofit lnSpcReduction="10000"/>
          </a:bodyPr>
          <a:lstStyle/>
          <a:p>
            <a:r>
              <a:rPr lang="es-MX" dirty="0" smtClean="0">
                <a:latin typeface="+mj-lt"/>
              </a:rPr>
              <a:t>1.</a:t>
            </a:r>
            <a:r>
              <a:rPr lang="es-MX" dirty="0">
                <a:latin typeface="+mj-lt"/>
              </a:rPr>
              <a:t>	¿Cuál es el Costo Fijo de acuerdo al Nº de trabajadores con el cual obtienes la mayor ganancia?</a:t>
            </a:r>
          </a:p>
          <a:p>
            <a:r>
              <a:rPr lang="es-MX" dirty="0">
                <a:latin typeface="+mj-lt"/>
              </a:rPr>
              <a:t>•	40</a:t>
            </a:r>
          </a:p>
          <a:p>
            <a:r>
              <a:rPr lang="es-MX" dirty="0" smtClean="0">
                <a:latin typeface="+mj-lt"/>
              </a:rPr>
              <a:t>2.</a:t>
            </a:r>
            <a:r>
              <a:rPr lang="es-MX" dirty="0">
                <a:latin typeface="+mj-lt"/>
              </a:rPr>
              <a:t>	¿Cuál es el Costo Variable  de acuerdo al Nº de trabajadores con el cual obtienes la mayor ganancia?</a:t>
            </a:r>
          </a:p>
          <a:p>
            <a:r>
              <a:rPr lang="es-MX" dirty="0">
                <a:latin typeface="+mj-lt"/>
              </a:rPr>
              <a:t>•	60</a:t>
            </a:r>
          </a:p>
          <a:p>
            <a:r>
              <a:rPr lang="es-MX" dirty="0" smtClean="0">
                <a:latin typeface="+mj-lt"/>
              </a:rPr>
              <a:t>3.</a:t>
            </a:r>
            <a:r>
              <a:rPr lang="es-MX" dirty="0">
                <a:latin typeface="+mj-lt"/>
              </a:rPr>
              <a:t>	¿Cuál es el Costo Total  de acuerdo al Nº de trabajadores con el cual obtienes la mayor ganancia?</a:t>
            </a:r>
          </a:p>
          <a:p>
            <a:r>
              <a:rPr lang="es-MX" dirty="0">
                <a:latin typeface="+mj-lt"/>
              </a:rPr>
              <a:t>•	100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636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Clasificación del Mercado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>
                <a:latin typeface="+mj-lt"/>
              </a:rPr>
              <a:t>Según </a:t>
            </a:r>
            <a:r>
              <a:rPr lang="es-MX" sz="2800" b="1" dirty="0">
                <a:latin typeface="+mj-lt"/>
              </a:rPr>
              <a:t>el área </a:t>
            </a:r>
            <a:r>
              <a:rPr lang="es-MX" sz="2800" b="1" dirty="0" smtClean="0">
                <a:latin typeface="+mj-lt"/>
              </a:rPr>
              <a:t>geográfica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800" b="1" dirty="0" smtClean="0">
                <a:latin typeface="+mj-lt"/>
              </a:rPr>
              <a:t>Local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800" b="1" dirty="0" smtClean="0">
                <a:latin typeface="+mj-lt"/>
              </a:rPr>
              <a:t>Regional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800" b="1" dirty="0" smtClean="0">
                <a:latin typeface="+mj-lt"/>
              </a:rPr>
              <a:t>Nacional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800" b="1" dirty="0" smtClean="0">
                <a:latin typeface="+mj-lt"/>
              </a:rPr>
              <a:t>Mundial</a:t>
            </a:r>
          </a:p>
          <a:p>
            <a:pPr marL="0" indent="0" algn="just">
              <a:buNone/>
            </a:pPr>
            <a:r>
              <a:rPr lang="es-MX" sz="2800" dirty="0" smtClean="0">
                <a:latin typeface="+mj-lt"/>
              </a:rPr>
              <a:t>El </a:t>
            </a:r>
            <a:r>
              <a:rPr lang="es-MX" sz="2800" dirty="0">
                <a:latin typeface="+mj-lt"/>
              </a:rPr>
              <a:t>mercado de goma de mascar es un mercado </a:t>
            </a:r>
            <a:r>
              <a:rPr lang="es-MX" sz="2800" dirty="0" smtClean="0">
                <a:latin typeface="+mj-lt"/>
              </a:rPr>
              <a:t>nacional, porque el conjunto de transacciones comerciales ocurren dentro del país.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466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800" b="1" dirty="0">
                <a:latin typeface="+mj-lt"/>
              </a:rPr>
              <a:t>De acuerdo con lo que se </a:t>
            </a:r>
            <a:r>
              <a:rPr lang="es-MX" sz="2800" b="1" dirty="0" smtClean="0">
                <a:latin typeface="+mj-lt"/>
              </a:rPr>
              <a:t>ofrece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b="1" dirty="0" smtClean="0">
                <a:latin typeface="+mj-lt"/>
              </a:rPr>
              <a:t>De Mercancías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b="1" dirty="0" smtClean="0">
                <a:latin typeface="+mj-lt"/>
              </a:rPr>
              <a:t>De servicios</a:t>
            </a:r>
          </a:p>
          <a:p>
            <a:pPr marL="0" indent="0">
              <a:buNone/>
            </a:pPr>
            <a:r>
              <a:rPr lang="es-MX" sz="2800" dirty="0" smtClean="0">
                <a:latin typeface="+mj-lt"/>
              </a:rPr>
              <a:t> La goma de mascar es </a:t>
            </a:r>
            <a:r>
              <a:rPr lang="es-MX" sz="2800" dirty="0">
                <a:latin typeface="+mj-lt"/>
              </a:rPr>
              <a:t>un mercado de mercancías porque se está ofreciendo un bien </a:t>
            </a:r>
            <a:r>
              <a:rPr lang="es-MX" sz="2800" dirty="0" smtClean="0">
                <a:latin typeface="+mj-lt"/>
              </a:rPr>
              <a:t>producido para intercambiarlo (venderlo). </a:t>
            </a:r>
            <a:endParaRPr lang="es-MX" sz="2800" dirty="0">
              <a:latin typeface="+mj-lt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4760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2800" b="1" dirty="0">
                <a:latin typeface="+mj-lt"/>
              </a:rPr>
              <a:t>De acuerdo a la formación del precio</a:t>
            </a:r>
            <a:r>
              <a:rPr lang="es-MX" sz="2800" dirty="0">
                <a:latin typeface="+mj-lt"/>
              </a:rPr>
              <a:t> </a:t>
            </a:r>
            <a:endParaRPr lang="es-MX" sz="2800" dirty="0" smtClean="0">
              <a:latin typeface="+mj-lt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+mj-lt"/>
              </a:rPr>
              <a:t>De oferta instantánea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+mj-lt"/>
              </a:rPr>
              <a:t>De corto Plazo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+mj-lt"/>
              </a:rPr>
              <a:t>De largo Plazo</a:t>
            </a:r>
          </a:p>
          <a:p>
            <a:pPr algn="just"/>
            <a:r>
              <a:rPr lang="es-MX" sz="2800" dirty="0" smtClean="0">
                <a:latin typeface="+mj-lt"/>
              </a:rPr>
              <a:t>La goma de mascar es un </a:t>
            </a:r>
            <a:r>
              <a:rPr lang="es-MX" sz="2800" dirty="0">
                <a:latin typeface="+mj-lt"/>
              </a:rPr>
              <a:t>mercado de lago plazo, ya que los precios se establecen con lentitud y todos los costos pueden cambiar de acuerdo a la proporción en que se utilizan los recursos, lo cual lo muestra la tabla de la </a:t>
            </a:r>
            <a:r>
              <a:rPr lang="es-MX" sz="2800" dirty="0" smtClean="0">
                <a:latin typeface="+mj-lt"/>
              </a:rPr>
              <a:t>teoría </a:t>
            </a:r>
            <a:r>
              <a:rPr lang="es-MX" sz="2800" dirty="0">
                <a:latin typeface="+mj-lt"/>
              </a:rPr>
              <a:t>de los </a:t>
            </a:r>
            <a:r>
              <a:rPr lang="es-MX" sz="2800" dirty="0" smtClean="0">
                <a:latin typeface="+mj-lt"/>
              </a:rPr>
              <a:t>costos</a:t>
            </a:r>
            <a:r>
              <a:rPr lang="es-MX" sz="2800" dirty="0">
                <a:latin typeface="+mj-lt"/>
              </a:rPr>
              <a:t>, en donde se ve cómo van cambiando los costos</a:t>
            </a:r>
            <a:r>
              <a:rPr lang="es-MX" sz="2800" dirty="0" smtClean="0">
                <a:latin typeface="+mj-lt"/>
              </a:rPr>
              <a:t>.</a:t>
            </a:r>
            <a:endParaRPr lang="es-MX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397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644236" y="436419"/>
            <a:ext cx="11547764" cy="5432570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Según la competencia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dirty="0" smtClean="0"/>
              <a:t>De competencia perfecta o pura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dirty="0" smtClean="0"/>
              <a:t>De competencia Imperfecta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Monopolio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Competencia monopolística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Oligopolio</a:t>
            </a:r>
          </a:p>
          <a:p>
            <a:pPr marL="0" indent="0" algn="just">
              <a:buNone/>
            </a:pPr>
            <a:r>
              <a:rPr lang="es-MX" sz="2800" dirty="0" smtClean="0"/>
              <a:t>La goma de mascar es un mercado de competencia imperfecta y competencia monopolística, porque existe la diferenciación del producto o sea es un sustituto cercano, pero no perfecto de los productos de otras empresas, además porque se ofrece un pequeña parte de la producción total de la industria.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28159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b="1" dirty="0" smtClean="0">
                <a:latin typeface="+mj-lt"/>
              </a:rPr>
              <a:t>Otros mercados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+mj-lt"/>
              </a:rPr>
              <a:t>Futuro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+mj-lt"/>
              </a:rPr>
              <a:t>Negro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+mj-lt"/>
              </a:rPr>
              <a:t>De divisas</a:t>
            </a:r>
          </a:p>
          <a:p>
            <a:pPr algn="just"/>
            <a:r>
              <a:rPr lang="es-MX" sz="2800" dirty="0" smtClean="0">
                <a:latin typeface="+mj-lt"/>
              </a:rPr>
              <a:t> La goma de mascar es un mercado </a:t>
            </a:r>
            <a:r>
              <a:rPr lang="es-MX" sz="2800" dirty="0">
                <a:latin typeface="+mj-lt"/>
              </a:rPr>
              <a:t>a futuro, porque existe un acuerdo entre oferentes y demandantes (que son la oferta y demanda) para realizar una compraventa en el futuro.</a:t>
            </a:r>
          </a:p>
          <a:p>
            <a:endParaRPr lang="es-MX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456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Ley de la </a:t>
            </a:r>
            <a:r>
              <a:rPr lang="es-MX" dirty="0" smtClean="0"/>
              <a:t>demanda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>
                <a:latin typeface="+mj-lt"/>
              </a:rPr>
              <a:t>E</a:t>
            </a:r>
            <a:r>
              <a:rPr lang="es-MX" sz="3200" dirty="0" smtClean="0">
                <a:latin typeface="+mj-lt"/>
              </a:rPr>
              <a:t>stablece que: Si los demás factores permanecen constantes, cuanto más alto sea el precio de un bien, menor es la cantidad demanda; y mientras menor sea el precio de un bien, mayor es la cantidad demandada.</a:t>
            </a:r>
          </a:p>
          <a:p>
            <a:pPr algn="just"/>
            <a:endParaRPr lang="es-MX" sz="3200" dirty="0"/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28806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Referencias Bibliográficas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2400" dirty="0" err="1" smtClean="0">
                <a:latin typeface="+mj-lt"/>
              </a:rPr>
              <a:t>Parkin</a:t>
            </a:r>
            <a:r>
              <a:rPr lang="es-ES" sz="2400" dirty="0" smtClean="0">
                <a:latin typeface="+mj-lt"/>
              </a:rPr>
              <a:t>,  </a:t>
            </a:r>
            <a:r>
              <a:rPr lang="es-ES" sz="2400" dirty="0">
                <a:latin typeface="+mj-lt"/>
              </a:rPr>
              <a:t>M. Y </a:t>
            </a:r>
            <a:r>
              <a:rPr lang="es-ES" sz="2400" dirty="0" smtClean="0">
                <a:latin typeface="+mj-lt"/>
              </a:rPr>
              <a:t>Esquivel, </a:t>
            </a:r>
            <a:r>
              <a:rPr lang="es-ES" sz="2400" dirty="0">
                <a:latin typeface="+mj-lt"/>
              </a:rPr>
              <a:t>G. (2001).Microeconomía. Versión para América Latina</a:t>
            </a:r>
            <a:r>
              <a:rPr lang="es-ES" sz="2400" dirty="0" smtClean="0">
                <a:latin typeface="+mj-lt"/>
              </a:rPr>
              <a:t>. (5ª. Ed.) ,  México: </a:t>
            </a:r>
            <a:r>
              <a:rPr lang="es-ES" sz="2400" dirty="0">
                <a:latin typeface="+mj-lt"/>
              </a:rPr>
              <a:t>Ed. Addison Wesley</a:t>
            </a:r>
            <a:r>
              <a:rPr lang="es-ES" sz="2400" dirty="0" smtClean="0">
                <a:latin typeface="+mj-lt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2400" dirty="0" smtClean="0">
                <a:latin typeface="+mj-lt"/>
              </a:rPr>
              <a:t>Quiroz, Mireya. (2005). Economía. (</a:t>
            </a:r>
            <a:r>
              <a:rPr lang="es-ES" sz="2400" dirty="0" smtClean="0"/>
              <a:t> </a:t>
            </a:r>
            <a:r>
              <a:rPr lang="es-ES" sz="2400" smtClean="0"/>
              <a:t>6a Ed.),</a:t>
            </a:r>
            <a:r>
              <a:rPr lang="es-ES" sz="2400" smtClean="0">
                <a:latin typeface="+mj-lt"/>
              </a:rPr>
              <a:t> </a:t>
            </a:r>
            <a:r>
              <a:rPr lang="es-ES" sz="2400" dirty="0" smtClean="0">
                <a:latin typeface="+mj-lt"/>
              </a:rPr>
              <a:t>Toluca, Estado de   México</a:t>
            </a:r>
            <a:r>
              <a:rPr lang="es-ES" sz="2400" dirty="0">
                <a:latin typeface="+mj-lt"/>
              </a:rPr>
              <a:t>:</a:t>
            </a:r>
            <a:r>
              <a:rPr lang="es-ES" sz="2400" dirty="0" smtClean="0">
                <a:latin typeface="+mj-lt"/>
              </a:rPr>
              <a:t> UAEM</a:t>
            </a:r>
            <a:r>
              <a:rPr lang="es-ES" sz="2400" dirty="0">
                <a:latin typeface="+mj-lt"/>
              </a:rPr>
              <a:t/>
            </a:r>
            <a:br>
              <a:rPr lang="es-ES" sz="2400" dirty="0">
                <a:latin typeface="+mj-lt"/>
              </a:rPr>
            </a:b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01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Demanda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800" dirty="0" smtClean="0">
                <a:latin typeface="+mj-lt"/>
              </a:rPr>
              <a:t>Se </a:t>
            </a:r>
            <a:r>
              <a:rPr lang="es-MX" sz="2800" dirty="0">
                <a:latin typeface="+mj-lt"/>
              </a:rPr>
              <a:t>refiere a la relación completa entre la cantidad demandada y el precio de un bien, y se ilustra a través de la curva de demanda y el plan de demanda. 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9561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4294967295"/>
          </p:nvPr>
        </p:nvSpPr>
        <p:spPr>
          <a:xfrm>
            <a:off x="1267691" y="1184564"/>
            <a:ext cx="9632374" cy="4031672"/>
          </a:xfrm>
        </p:spPr>
        <p:txBody>
          <a:bodyPr>
            <a:normAutofit/>
          </a:bodyPr>
          <a:lstStyle/>
          <a:p>
            <a:pPr algn="just"/>
            <a:r>
              <a:rPr lang="es-MX" sz="3200" b="1" dirty="0">
                <a:latin typeface="+mj-lt"/>
              </a:rPr>
              <a:t>Curva de </a:t>
            </a:r>
            <a:r>
              <a:rPr lang="es-MX" sz="3200" b="1" dirty="0" smtClean="0">
                <a:latin typeface="+mj-lt"/>
              </a:rPr>
              <a:t>demanda</a:t>
            </a:r>
            <a:r>
              <a:rPr lang="es-MX" sz="3200" b="1" dirty="0">
                <a:latin typeface="+mj-lt"/>
              </a:rPr>
              <a:t>. </a:t>
            </a:r>
            <a:r>
              <a:rPr lang="es-MX" sz="3200" dirty="0">
                <a:latin typeface="+mj-lt"/>
              </a:rPr>
              <a:t>Muestra la relación entre la cantidad demandada de un bien y su </a:t>
            </a:r>
            <a:r>
              <a:rPr lang="es-MX" sz="3200" dirty="0" smtClean="0">
                <a:latin typeface="+mj-lt"/>
              </a:rPr>
              <a:t>precio.*</a:t>
            </a:r>
          </a:p>
          <a:p>
            <a:pPr algn="just"/>
            <a:r>
              <a:rPr lang="es-MX" sz="3200" b="1" dirty="0" smtClean="0">
                <a:latin typeface="+mj-lt"/>
              </a:rPr>
              <a:t>Plan </a:t>
            </a:r>
            <a:r>
              <a:rPr lang="es-MX" sz="3200" b="1" dirty="0">
                <a:latin typeface="+mj-lt"/>
              </a:rPr>
              <a:t>de d</a:t>
            </a:r>
            <a:r>
              <a:rPr lang="es-MX" sz="3200" b="1" dirty="0" smtClean="0">
                <a:latin typeface="+mj-lt"/>
              </a:rPr>
              <a:t>emanda. </a:t>
            </a:r>
            <a:r>
              <a:rPr lang="es-MX" sz="3200" dirty="0" smtClean="0">
                <a:latin typeface="+mj-lt"/>
              </a:rPr>
              <a:t>Muestra las cantidades demandadas a diferentes precios.*</a:t>
            </a:r>
          </a:p>
          <a:p>
            <a:pPr algn="just"/>
            <a:r>
              <a:rPr lang="es-MX" sz="3200" dirty="0" smtClean="0">
                <a:latin typeface="+mj-lt"/>
              </a:rPr>
              <a:t>*Cuando </a:t>
            </a:r>
            <a:r>
              <a:rPr lang="es-MX" sz="3200" dirty="0">
                <a:latin typeface="+mj-lt"/>
              </a:rPr>
              <a:t>todos los demás factores que influyen sobre las compras planeadas de los consumidores permanecen sin cambios. </a:t>
            </a:r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901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Factores determinantes de la demanda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+mj-lt"/>
              </a:rPr>
              <a:t>1. Los precios de los bienes relacionados </a:t>
            </a:r>
          </a:p>
          <a:p>
            <a:r>
              <a:rPr lang="es-MX" sz="2800" dirty="0" smtClean="0">
                <a:latin typeface="+mj-lt"/>
              </a:rPr>
              <a:t>2. Los precios futuros esperados</a:t>
            </a:r>
          </a:p>
          <a:p>
            <a:r>
              <a:rPr lang="es-MX" sz="2800" dirty="0" smtClean="0">
                <a:latin typeface="+mj-lt"/>
              </a:rPr>
              <a:t>3. Ingresos</a:t>
            </a:r>
          </a:p>
          <a:p>
            <a:r>
              <a:rPr lang="es-MX" sz="2800" dirty="0" smtClean="0">
                <a:latin typeface="+mj-lt"/>
              </a:rPr>
              <a:t>4. Ingreso futuro esperado</a:t>
            </a:r>
          </a:p>
          <a:p>
            <a:r>
              <a:rPr lang="es-MX" sz="2800" dirty="0" smtClean="0">
                <a:latin typeface="+mj-lt"/>
              </a:rPr>
              <a:t>5. Población</a:t>
            </a:r>
          </a:p>
          <a:p>
            <a:r>
              <a:rPr lang="es-MX" sz="2800" dirty="0" smtClean="0">
                <a:latin typeface="+mj-lt"/>
              </a:rPr>
              <a:t>6. Preferencias</a:t>
            </a:r>
            <a:endParaRPr lang="es-MX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366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007918" y="921473"/>
            <a:ext cx="10529454" cy="4471409"/>
          </a:xfrm>
        </p:spPr>
        <p:txBody>
          <a:bodyPr/>
          <a:lstStyle/>
          <a:p>
            <a:pPr algn="just"/>
            <a:r>
              <a:rPr lang="es-MX" sz="3200" b="1" dirty="0" smtClean="0">
                <a:latin typeface="+mj-lt"/>
              </a:rPr>
              <a:t>Cantidad ofrecida de un bien o servicio. </a:t>
            </a:r>
            <a:r>
              <a:rPr lang="es-MX" sz="3200" dirty="0" smtClean="0">
                <a:latin typeface="+mj-lt"/>
              </a:rPr>
              <a:t>Es la cantidad que los productores planean vender durante un periodo dado, a un precio en particular.</a:t>
            </a:r>
            <a:endParaRPr lang="es-MX" sz="3200" dirty="0">
              <a:latin typeface="+mj-lt"/>
            </a:endParaRPr>
          </a:p>
          <a:p>
            <a:endParaRPr lang="es-MX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745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Ley de la oferta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Establece </a:t>
            </a:r>
            <a:r>
              <a:rPr lang="es-MX" sz="2800" dirty="0"/>
              <a:t>que: Si los demás factores permanecen constantes, cuanto más alto sea el precio de un bien, mayor será la cantidad ofrecida de dicho bien; y mientras menor sea el precio de un bien, menor será la cantidad ofrecida.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46165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Oferta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+mj-lt"/>
              </a:rPr>
              <a:t>Se </a:t>
            </a:r>
            <a:r>
              <a:rPr lang="es-MX" sz="2800" dirty="0">
                <a:latin typeface="+mj-lt"/>
              </a:rPr>
              <a:t>refiere a la relación completa entre la cantidad ofrecida y el precio de un </a:t>
            </a:r>
            <a:r>
              <a:rPr lang="es-MX" sz="2800" dirty="0" smtClean="0">
                <a:latin typeface="+mj-lt"/>
              </a:rPr>
              <a:t>bien y se ilustra mediante la curva de oferta y el plan de oferta.</a:t>
            </a:r>
            <a:endParaRPr lang="es-MX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82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533</TotalTime>
  <Words>1293</Words>
  <Application>Microsoft Office PowerPoint</Application>
  <PresentationFormat>Panorámica</PresentationFormat>
  <Paragraphs>238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Retrospección</vt:lpstr>
      <vt:lpstr>Universidad Autónoma del Estado de México  Plantel Nezahualcóyotl   De la Escuela preparatoria Asignatura: Economía  Nivel Medio Superior (5º Semestre) CBU2009 Módulo II “Microeconomía” Créditos:  5  Autor: M en DAES. Adriana Muñoz Flores Septiembre 2016 </vt:lpstr>
      <vt:lpstr>Teoría del consumidor</vt:lpstr>
      <vt:lpstr>Ley de la demanda</vt:lpstr>
      <vt:lpstr>Demanda</vt:lpstr>
      <vt:lpstr>Presentación de PowerPoint</vt:lpstr>
      <vt:lpstr>Factores determinantes de la demanda</vt:lpstr>
      <vt:lpstr>Presentación de PowerPoint</vt:lpstr>
      <vt:lpstr>Ley de la oferta</vt:lpstr>
      <vt:lpstr>Oferta</vt:lpstr>
      <vt:lpstr>Presentación de PowerPoint</vt:lpstr>
      <vt:lpstr>Factores determinantes de la oferta</vt:lpstr>
      <vt:lpstr>Ejercicio Los planes de oferta y demanda de goma de mascar son:</vt:lpstr>
      <vt:lpstr>a. Elabore la gráfica del mercado de goma de mascar e indique en ella el precio y la cantidad de equilibrio.</vt:lpstr>
      <vt:lpstr>Equilibrio de mercado</vt:lpstr>
      <vt:lpstr>Presentación de PowerPoint</vt:lpstr>
      <vt:lpstr>Presentación de PowerPoint</vt:lpstr>
      <vt:lpstr>Teoría de la Producción</vt:lpstr>
      <vt:lpstr>Presentación de PowerPoint</vt:lpstr>
      <vt:lpstr>Presentación de PowerPoint</vt:lpstr>
      <vt:lpstr>Cuestionario</vt:lpstr>
      <vt:lpstr>Teoría de los Costos </vt:lpstr>
      <vt:lpstr>Presentación de PowerPoint</vt:lpstr>
      <vt:lpstr>Presentación de PowerPoint</vt:lpstr>
      <vt:lpstr>Cuestionario</vt:lpstr>
      <vt:lpstr>Clasificación del Mercado</vt:lpstr>
      <vt:lpstr>Presentación de PowerPoint</vt:lpstr>
      <vt:lpstr>Presentación de PowerPoint</vt:lpstr>
      <vt:lpstr>Presentación de PowerPoint</vt:lpstr>
      <vt:lpstr>Presentación de PowerPoint</vt:lpstr>
      <vt:lpstr>Referencias Bibliográficas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EQUIPO 7</dc:creator>
  <cp:lastModifiedBy>HPMINI</cp:lastModifiedBy>
  <cp:revision>52</cp:revision>
  <dcterms:created xsi:type="dcterms:W3CDTF">2016-04-01T23:26:45Z</dcterms:created>
  <dcterms:modified xsi:type="dcterms:W3CDTF">2016-09-14T22:24:10Z</dcterms:modified>
</cp:coreProperties>
</file>