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306" r:id="rId7"/>
    <p:sldId id="263" r:id="rId8"/>
    <p:sldId id="264" r:id="rId9"/>
    <p:sldId id="265" r:id="rId10"/>
    <p:sldId id="266" r:id="rId11"/>
    <p:sldId id="267" r:id="rId12"/>
    <p:sldId id="268" r:id="rId13"/>
    <p:sldId id="269" r:id="rId14"/>
    <p:sldId id="270" r:id="rId15"/>
    <p:sldId id="271"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4" r:id="rId43"/>
    <p:sldId id="307" r:id="rId44"/>
    <p:sldId id="302" r:id="rId45"/>
    <p:sldId id="303" r:id="rId46"/>
    <p:sldId id="308"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94660"/>
  </p:normalViewPr>
  <p:slideViewPr>
    <p:cSldViewPr snapToGrid="0">
      <p:cViewPr varScale="1">
        <p:scale>
          <a:sx n="113" d="100"/>
          <a:sy n="113" d="100"/>
        </p:scale>
        <p:origin x="14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77FCA7-2BE4-4DFB-9897-576BCE69D00F}" type="doc">
      <dgm:prSet loTypeId="urn:microsoft.com/office/officeart/2005/8/layout/hList3" loCatId="list" qsTypeId="urn:microsoft.com/office/officeart/2005/8/quickstyle/simple1" qsCatId="simple" csTypeId="urn:microsoft.com/office/officeart/2005/8/colors/colorful1" csCatId="colorful" phldr="1"/>
      <dgm:spPr/>
      <dgm:t>
        <a:bodyPr/>
        <a:lstStyle/>
        <a:p>
          <a:endParaRPr lang="es-MX"/>
        </a:p>
      </dgm:t>
    </dgm:pt>
    <dgm:pt modelId="{BF80FEC3-38FB-4886-A5A4-79B54640B9CA}">
      <dgm:prSet phldrT="[Texto]"/>
      <dgm:spPr/>
      <dgm:t>
        <a:bodyPr/>
        <a:lstStyle/>
        <a:p>
          <a:r>
            <a:rPr lang="es-ES" dirty="0" smtClean="0"/>
            <a:t>Las operaciones que realizan los bancos pueden ser de tres tipos:</a:t>
          </a:r>
          <a:endParaRPr lang="es-MX" dirty="0"/>
        </a:p>
      </dgm:t>
    </dgm:pt>
    <dgm:pt modelId="{230B07A0-8F09-4139-A81D-660A16C7A871}" type="parTrans" cxnId="{67C5B6D7-195C-4989-B484-03A9E225777F}">
      <dgm:prSet/>
      <dgm:spPr/>
      <dgm:t>
        <a:bodyPr/>
        <a:lstStyle/>
        <a:p>
          <a:endParaRPr lang="es-MX"/>
        </a:p>
      </dgm:t>
    </dgm:pt>
    <dgm:pt modelId="{CDA625F7-A8EE-4384-838D-CE3DB4F5B21A}" type="sibTrans" cxnId="{67C5B6D7-195C-4989-B484-03A9E225777F}">
      <dgm:prSet/>
      <dgm:spPr/>
      <dgm:t>
        <a:bodyPr/>
        <a:lstStyle/>
        <a:p>
          <a:endParaRPr lang="es-MX"/>
        </a:p>
      </dgm:t>
    </dgm:pt>
    <dgm:pt modelId="{AE1DD12A-82C3-4E67-BE48-4B2080BBF34E}">
      <dgm:prSet phldrT="[Texto]"/>
      <dgm:spPr/>
      <dgm:t>
        <a:bodyPr/>
        <a:lstStyle/>
        <a:p>
          <a:r>
            <a:rPr lang="es-ES" smtClean="0"/>
            <a:t>Operaciones bancarias pasivas</a:t>
          </a:r>
          <a:endParaRPr lang="es-MX" dirty="0"/>
        </a:p>
      </dgm:t>
    </dgm:pt>
    <dgm:pt modelId="{DAFB034A-F4D2-4A36-8C3B-897FFD8D3FB7}" type="parTrans" cxnId="{B63C30F7-F837-45E0-9200-6C5CFA88D94F}">
      <dgm:prSet/>
      <dgm:spPr/>
      <dgm:t>
        <a:bodyPr/>
        <a:lstStyle/>
        <a:p>
          <a:endParaRPr lang="es-MX"/>
        </a:p>
      </dgm:t>
    </dgm:pt>
    <dgm:pt modelId="{877B270D-49CD-416D-823E-B65B53E0D0BD}" type="sibTrans" cxnId="{B63C30F7-F837-45E0-9200-6C5CFA88D94F}">
      <dgm:prSet/>
      <dgm:spPr/>
      <dgm:t>
        <a:bodyPr/>
        <a:lstStyle/>
        <a:p>
          <a:endParaRPr lang="es-MX"/>
        </a:p>
      </dgm:t>
    </dgm:pt>
    <dgm:pt modelId="{D177A34C-1EB5-46F2-A903-F60BC990ECEF}">
      <dgm:prSet phldrT="[Texto]"/>
      <dgm:spPr/>
      <dgm:t>
        <a:bodyPr/>
        <a:lstStyle/>
        <a:p>
          <a:r>
            <a:rPr lang="es-ES" smtClean="0"/>
            <a:t>Operaciones bancarias activas</a:t>
          </a:r>
          <a:endParaRPr lang="es-MX" dirty="0"/>
        </a:p>
      </dgm:t>
    </dgm:pt>
    <dgm:pt modelId="{7ABA3733-01E0-47C1-8B67-46AAD8479FBD}" type="parTrans" cxnId="{B0735C62-2F15-4442-B624-CA1946E256B1}">
      <dgm:prSet/>
      <dgm:spPr/>
      <dgm:t>
        <a:bodyPr/>
        <a:lstStyle/>
        <a:p>
          <a:endParaRPr lang="es-MX"/>
        </a:p>
      </dgm:t>
    </dgm:pt>
    <dgm:pt modelId="{7DFE2A2B-65DD-4161-9A1B-653949CDB541}" type="sibTrans" cxnId="{B0735C62-2F15-4442-B624-CA1946E256B1}">
      <dgm:prSet/>
      <dgm:spPr/>
      <dgm:t>
        <a:bodyPr/>
        <a:lstStyle/>
        <a:p>
          <a:endParaRPr lang="es-MX"/>
        </a:p>
      </dgm:t>
    </dgm:pt>
    <dgm:pt modelId="{90596FDD-8706-4225-B368-E3AE2F5DB9A6}">
      <dgm:prSet phldrT="[Texto]"/>
      <dgm:spPr/>
      <dgm:t>
        <a:bodyPr/>
        <a:lstStyle/>
        <a:p>
          <a:r>
            <a:rPr lang="es-ES" smtClean="0"/>
            <a:t>Operaciones neutras.</a:t>
          </a:r>
          <a:endParaRPr lang="es-MX" dirty="0"/>
        </a:p>
      </dgm:t>
    </dgm:pt>
    <dgm:pt modelId="{1B120F24-E148-4441-A3FB-EAE04C5AD83E}" type="parTrans" cxnId="{34F36C6C-BB51-4A71-AC1C-16B21AA08B2B}">
      <dgm:prSet/>
      <dgm:spPr/>
      <dgm:t>
        <a:bodyPr/>
        <a:lstStyle/>
        <a:p>
          <a:endParaRPr lang="es-MX"/>
        </a:p>
      </dgm:t>
    </dgm:pt>
    <dgm:pt modelId="{DBC00F02-25DB-478F-A308-F9ED23C0F510}" type="sibTrans" cxnId="{34F36C6C-BB51-4A71-AC1C-16B21AA08B2B}">
      <dgm:prSet/>
      <dgm:spPr/>
      <dgm:t>
        <a:bodyPr/>
        <a:lstStyle/>
        <a:p>
          <a:endParaRPr lang="es-MX"/>
        </a:p>
      </dgm:t>
    </dgm:pt>
    <dgm:pt modelId="{120F1598-9837-40BF-A774-AAB8DDA2A71C}" type="pres">
      <dgm:prSet presAssocID="{5477FCA7-2BE4-4DFB-9897-576BCE69D00F}" presName="composite" presStyleCnt="0">
        <dgm:presLayoutVars>
          <dgm:chMax val="1"/>
          <dgm:dir/>
          <dgm:resizeHandles val="exact"/>
        </dgm:presLayoutVars>
      </dgm:prSet>
      <dgm:spPr/>
      <dgm:t>
        <a:bodyPr/>
        <a:lstStyle/>
        <a:p>
          <a:endParaRPr lang="es-MX"/>
        </a:p>
      </dgm:t>
    </dgm:pt>
    <dgm:pt modelId="{A46C377A-BD9F-455F-9BB1-ED04D99C9AFD}" type="pres">
      <dgm:prSet presAssocID="{BF80FEC3-38FB-4886-A5A4-79B54640B9CA}" presName="roof" presStyleLbl="dkBgShp" presStyleIdx="0" presStyleCnt="2" custLinFactNeighborY="-423"/>
      <dgm:spPr/>
      <dgm:t>
        <a:bodyPr/>
        <a:lstStyle/>
        <a:p>
          <a:endParaRPr lang="es-MX"/>
        </a:p>
      </dgm:t>
    </dgm:pt>
    <dgm:pt modelId="{37CC9FE3-4B75-43D9-88DB-A37FD07F26C7}" type="pres">
      <dgm:prSet presAssocID="{BF80FEC3-38FB-4886-A5A4-79B54640B9CA}" presName="pillars" presStyleCnt="0"/>
      <dgm:spPr/>
      <dgm:t>
        <a:bodyPr/>
        <a:lstStyle/>
        <a:p>
          <a:endParaRPr lang="es-MX"/>
        </a:p>
      </dgm:t>
    </dgm:pt>
    <dgm:pt modelId="{612D5B04-4007-457B-A0A2-810758F7C972}" type="pres">
      <dgm:prSet presAssocID="{BF80FEC3-38FB-4886-A5A4-79B54640B9CA}" presName="pillar1" presStyleLbl="node1" presStyleIdx="0" presStyleCnt="3" custLinFactNeighborX="-651">
        <dgm:presLayoutVars>
          <dgm:bulletEnabled val="1"/>
        </dgm:presLayoutVars>
      </dgm:prSet>
      <dgm:spPr/>
      <dgm:t>
        <a:bodyPr/>
        <a:lstStyle/>
        <a:p>
          <a:endParaRPr lang="es-MX"/>
        </a:p>
      </dgm:t>
    </dgm:pt>
    <dgm:pt modelId="{16AE3866-96AA-4DE4-8710-A88FE7CFC885}" type="pres">
      <dgm:prSet presAssocID="{D177A34C-1EB5-46F2-A903-F60BC990ECEF}" presName="pillarX" presStyleLbl="node1" presStyleIdx="1" presStyleCnt="3">
        <dgm:presLayoutVars>
          <dgm:bulletEnabled val="1"/>
        </dgm:presLayoutVars>
      </dgm:prSet>
      <dgm:spPr/>
      <dgm:t>
        <a:bodyPr/>
        <a:lstStyle/>
        <a:p>
          <a:endParaRPr lang="es-MX"/>
        </a:p>
      </dgm:t>
    </dgm:pt>
    <dgm:pt modelId="{7581E40B-5E41-4F90-A975-B426049C9364}" type="pres">
      <dgm:prSet presAssocID="{90596FDD-8706-4225-B368-E3AE2F5DB9A6}" presName="pillarX" presStyleLbl="node1" presStyleIdx="2" presStyleCnt="3">
        <dgm:presLayoutVars>
          <dgm:bulletEnabled val="1"/>
        </dgm:presLayoutVars>
      </dgm:prSet>
      <dgm:spPr/>
      <dgm:t>
        <a:bodyPr/>
        <a:lstStyle/>
        <a:p>
          <a:endParaRPr lang="es-MX"/>
        </a:p>
      </dgm:t>
    </dgm:pt>
    <dgm:pt modelId="{7A1C383F-058C-4BF6-BFE8-8DCB8CE7E4B1}" type="pres">
      <dgm:prSet presAssocID="{BF80FEC3-38FB-4886-A5A4-79B54640B9CA}" presName="base" presStyleLbl="dkBgShp" presStyleIdx="1" presStyleCnt="2"/>
      <dgm:spPr/>
      <dgm:t>
        <a:bodyPr/>
        <a:lstStyle/>
        <a:p>
          <a:endParaRPr lang="es-MX"/>
        </a:p>
      </dgm:t>
    </dgm:pt>
  </dgm:ptLst>
  <dgm:cxnLst>
    <dgm:cxn modelId="{B0735C62-2F15-4442-B624-CA1946E256B1}" srcId="{BF80FEC3-38FB-4886-A5A4-79B54640B9CA}" destId="{D177A34C-1EB5-46F2-A903-F60BC990ECEF}" srcOrd="1" destOrd="0" parTransId="{7ABA3733-01E0-47C1-8B67-46AAD8479FBD}" sibTransId="{7DFE2A2B-65DD-4161-9A1B-653949CDB541}"/>
    <dgm:cxn modelId="{9C106781-1F25-471A-AFA3-EED9169E8A5C}" type="presOf" srcId="{90596FDD-8706-4225-B368-E3AE2F5DB9A6}" destId="{7581E40B-5E41-4F90-A975-B426049C9364}" srcOrd="0" destOrd="0" presId="urn:microsoft.com/office/officeart/2005/8/layout/hList3"/>
    <dgm:cxn modelId="{3384B443-56FA-4B5B-A25F-2C2607784CF2}" type="presOf" srcId="{BF80FEC3-38FB-4886-A5A4-79B54640B9CA}" destId="{A46C377A-BD9F-455F-9BB1-ED04D99C9AFD}" srcOrd="0" destOrd="0" presId="urn:microsoft.com/office/officeart/2005/8/layout/hList3"/>
    <dgm:cxn modelId="{31419DA1-1CB2-4683-AE3A-9B04350D3EE1}" type="presOf" srcId="{D177A34C-1EB5-46F2-A903-F60BC990ECEF}" destId="{16AE3866-96AA-4DE4-8710-A88FE7CFC885}" srcOrd="0" destOrd="0" presId="urn:microsoft.com/office/officeart/2005/8/layout/hList3"/>
    <dgm:cxn modelId="{34F36C6C-BB51-4A71-AC1C-16B21AA08B2B}" srcId="{BF80FEC3-38FB-4886-A5A4-79B54640B9CA}" destId="{90596FDD-8706-4225-B368-E3AE2F5DB9A6}" srcOrd="2" destOrd="0" parTransId="{1B120F24-E148-4441-A3FB-EAE04C5AD83E}" sibTransId="{DBC00F02-25DB-478F-A308-F9ED23C0F510}"/>
    <dgm:cxn modelId="{B63C30F7-F837-45E0-9200-6C5CFA88D94F}" srcId="{BF80FEC3-38FB-4886-A5A4-79B54640B9CA}" destId="{AE1DD12A-82C3-4E67-BE48-4B2080BBF34E}" srcOrd="0" destOrd="0" parTransId="{DAFB034A-F4D2-4A36-8C3B-897FFD8D3FB7}" sibTransId="{877B270D-49CD-416D-823E-B65B53E0D0BD}"/>
    <dgm:cxn modelId="{EB858572-F9EA-435A-87E1-B56D4662DB3A}" type="presOf" srcId="{5477FCA7-2BE4-4DFB-9897-576BCE69D00F}" destId="{120F1598-9837-40BF-A774-AAB8DDA2A71C}" srcOrd="0" destOrd="0" presId="urn:microsoft.com/office/officeart/2005/8/layout/hList3"/>
    <dgm:cxn modelId="{67C5B6D7-195C-4989-B484-03A9E225777F}" srcId="{5477FCA7-2BE4-4DFB-9897-576BCE69D00F}" destId="{BF80FEC3-38FB-4886-A5A4-79B54640B9CA}" srcOrd="0" destOrd="0" parTransId="{230B07A0-8F09-4139-A81D-660A16C7A871}" sibTransId="{CDA625F7-A8EE-4384-838D-CE3DB4F5B21A}"/>
    <dgm:cxn modelId="{6045FDAB-1EAA-4A2A-9427-AE116346CEDB}" type="presOf" srcId="{AE1DD12A-82C3-4E67-BE48-4B2080BBF34E}" destId="{612D5B04-4007-457B-A0A2-810758F7C972}" srcOrd="0" destOrd="0" presId="urn:microsoft.com/office/officeart/2005/8/layout/hList3"/>
    <dgm:cxn modelId="{F87DE7F9-5182-4705-9BC9-9C9DD536D3EF}" type="presParOf" srcId="{120F1598-9837-40BF-A774-AAB8DDA2A71C}" destId="{A46C377A-BD9F-455F-9BB1-ED04D99C9AFD}" srcOrd="0" destOrd="0" presId="urn:microsoft.com/office/officeart/2005/8/layout/hList3"/>
    <dgm:cxn modelId="{D7554B0B-C8FC-4D89-A5C1-F58F5AABF520}" type="presParOf" srcId="{120F1598-9837-40BF-A774-AAB8DDA2A71C}" destId="{37CC9FE3-4B75-43D9-88DB-A37FD07F26C7}" srcOrd="1" destOrd="0" presId="urn:microsoft.com/office/officeart/2005/8/layout/hList3"/>
    <dgm:cxn modelId="{D1760135-119B-4233-9F80-0BE7E9246C65}" type="presParOf" srcId="{37CC9FE3-4B75-43D9-88DB-A37FD07F26C7}" destId="{612D5B04-4007-457B-A0A2-810758F7C972}" srcOrd="0" destOrd="0" presId="urn:microsoft.com/office/officeart/2005/8/layout/hList3"/>
    <dgm:cxn modelId="{6A4FEB3B-D523-4B7D-8C38-E1EE2EAA5209}" type="presParOf" srcId="{37CC9FE3-4B75-43D9-88DB-A37FD07F26C7}" destId="{16AE3866-96AA-4DE4-8710-A88FE7CFC885}" srcOrd="1" destOrd="0" presId="urn:microsoft.com/office/officeart/2005/8/layout/hList3"/>
    <dgm:cxn modelId="{D1E08267-B557-44DA-AFCA-20F681080E57}" type="presParOf" srcId="{37CC9FE3-4B75-43D9-88DB-A37FD07F26C7}" destId="{7581E40B-5E41-4F90-A975-B426049C9364}" srcOrd="2" destOrd="0" presId="urn:microsoft.com/office/officeart/2005/8/layout/hList3"/>
    <dgm:cxn modelId="{10F80B88-A523-4023-BDD9-8BE01613D7CB}" type="presParOf" srcId="{120F1598-9837-40BF-A774-AAB8DDA2A71C}" destId="{7A1C383F-058C-4BF6-BFE8-8DCB8CE7E4B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6C377A-BD9F-455F-9BB1-ED04D99C9AFD}">
      <dsp:nvSpPr>
        <dsp:cNvPr id="0" name=""/>
        <dsp:cNvSpPr/>
      </dsp:nvSpPr>
      <dsp:spPr>
        <a:xfrm>
          <a:off x="0" y="0"/>
          <a:ext cx="8001056" cy="1261419"/>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s-ES" sz="3700" kern="1200" dirty="0" smtClean="0"/>
            <a:t>Las operaciones que realizan los bancos pueden ser de tres tipos:</a:t>
          </a:r>
          <a:endParaRPr lang="es-MX" sz="3700" kern="1200" dirty="0"/>
        </a:p>
      </dsp:txBody>
      <dsp:txXfrm>
        <a:off x="0" y="0"/>
        <a:ext cx="8001056" cy="1261419"/>
      </dsp:txXfrm>
    </dsp:sp>
    <dsp:sp modelId="{612D5B04-4007-457B-A0A2-810758F7C972}">
      <dsp:nvSpPr>
        <dsp:cNvPr id="0" name=""/>
        <dsp:cNvSpPr/>
      </dsp:nvSpPr>
      <dsp:spPr>
        <a:xfrm>
          <a:off x="0" y="1261419"/>
          <a:ext cx="2664414" cy="264897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ES" sz="3300" kern="1200" smtClean="0"/>
            <a:t>Operaciones bancarias pasivas</a:t>
          </a:r>
          <a:endParaRPr lang="es-MX" sz="3300" kern="1200" dirty="0"/>
        </a:p>
      </dsp:txBody>
      <dsp:txXfrm>
        <a:off x="0" y="1261419"/>
        <a:ext cx="2664414" cy="2648979"/>
      </dsp:txXfrm>
    </dsp:sp>
    <dsp:sp modelId="{16AE3866-96AA-4DE4-8710-A88FE7CFC885}">
      <dsp:nvSpPr>
        <dsp:cNvPr id="0" name=""/>
        <dsp:cNvSpPr/>
      </dsp:nvSpPr>
      <dsp:spPr>
        <a:xfrm>
          <a:off x="2668320" y="1261419"/>
          <a:ext cx="2664414" cy="264897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ES" sz="3300" kern="1200" smtClean="0"/>
            <a:t>Operaciones bancarias activas</a:t>
          </a:r>
          <a:endParaRPr lang="es-MX" sz="3300" kern="1200" dirty="0"/>
        </a:p>
      </dsp:txBody>
      <dsp:txXfrm>
        <a:off x="2668320" y="1261419"/>
        <a:ext cx="2664414" cy="2648979"/>
      </dsp:txXfrm>
    </dsp:sp>
    <dsp:sp modelId="{7581E40B-5E41-4F90-A975-B426049C9364}">
      <dsp:nvSpPr>
        <dsp:cNvPr id="0" name=""/>
        <dsp:cNvSpPr/>
      </dsp:nvSpPr>
      <dsp:spPr>
        <a:xfrm>
          <a:off x="5332735" y="1261419"/>
          <a:ext cx="2664414" cy="264897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ES" sz="3300" kern="1200" smtClean="0"/>
            <a:t>Operaciones neutras.</a:t>
          </a:r>
          <a:endParaRPr lang="es-MX" sz="3300" kern="1200" dirty="0"/>
        </a:p>
      </dsp:txBody>
      <dsp:txXfrm>
        <a:off x="5332735" y="1261419"/>
        <a:ext cx="2664414" cy="2648979"/>
      </dsp:txXfrm>
    </dsp:sp>
    <dsp:sp modelId="{7A1C383F-058C-4BF6-BFE8-8DCB8CE7E4B1}">
      <dsp:nvSpPr>
        <dsp:cNvPr id="0" name=""/>
        <dsp:cNvSpPr/>
      </dsp:nvSpPr>
      <dsp:spPr>
        <a:xfrm>
          <a:off x="0" y="3910398"/>
          <a:ext cx="8001056" cy="294331"/>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A0702C8-C776-4E22-ABB0-96CC0B53348F}" type="datetime1">
              <a:rPr lang="es-MX" smtClean="0">
                <a:solidFill>
                  <a:srgbClr val="DFDCB7"/>
                </a:solidFill>
              </a:rPr>
              <a:pPr/>
              <a:t>05/10/2016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98590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CA4ACC3-905F-41B6-B678-C8740BB29468}" type="datetime1">
              <a:rPr lang="es-MX" smtClean="0">
                <a:solidFill>
                  <a:srgbClr val="DFDCB7"/>
                </a:solidFill>
              </a:rPr>
              <a:pPr/>
              <a:t>05/10/2016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3942344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44CD60C-6F41-4714-A685-52E759A1AC48}" type="datetime1">
              <a:rPr lang="es-MX" smtClean="0">
                <a:solidFill>
                  <a:srgbClr val="DFDCB7"/>
                </a:solidFill>
              </a:rPr>
              <a:pPr/>
              <a:t>05/10/2016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30885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4F21C03-00F0-4778-9FFC-9913E8A9EF26}" type="datetime1">
              <a:rPr lang="es-MX" smtClean="0">
                <a:solidFill>
                  <a:srgbClr val="DFDCB7"/>
                </a:solidFill>
              </a:rPr>
              <a:pPr/>
              <a:t>05/10/2016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136672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B6D6E07-8C5D-4864-827B-3D9579035EE6}" type="datetime1">
              <a:rPr lang="es-MX" smtClean="0">
                <a:solidFill>
                  <a:srgbClr val="DFDCB7"/>
                </a:solidFill>
              </a:rPr>
              <a:pPr/>
              <a:t>05/10/2016</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1263880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C573547-5185-4831-8B42-3B1F65B29734}" type="datetime1">
              <a:rPr lang="es-MX" smtClean="0">
                <a:solidFill>
                  <a:srgbClr val="DFDCB7"/>
                </a:solidFill>
              </a:rPr>
              <a:pPr/>
              <a:t>05/10/2016</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171665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03491B54-AD3C-45CC-96E9-C7C55671C54D}" type="datetime1">
              <a:rPr lang="es-MX" smtClean="0">
                <a:solidFill>
                  <a:srgbClr val="DFDCB7"/>
                </a:solidFill>
              </a:rPr>
              <a:pPr/>
              <a:t>05/10/2016</a:t>
            </a:fld>
            <a:endParaRPr lang="es-MX">
              <a:solidFill>
                <a:srgbClr val="DFDCB7"/>
              </a:solidFill>
            </a:endParaRPr>
          </a:p>
        </p:txBody>
      </p:sp>
      <p:sp>
        <p:nvSpPr>
          <p:cNvPr id="8" name="Footer Placeholder 7"/>
          <p:cNvSpPr>
            <a:spLocks noGrp="1"/>
          </p:cNvSpPr>
          <p:nvPr>
            <p:ph type="ftr" sz="quarter" idx="11"/>
          </p:nvPr>
        </p:nvSpPr>
        <p:spPr/>
        <p:txBody>
          <a:bodyPr/>
          <a:lstStyle/>
          <a:p>
            <a:endParaRPr lang="es-MX">
              <a:solidFill>
                <a:srgbClr val="DFDCB7"/>
              </a:solidFill>
            </a:endParaRPr>
          </a:p>
        </p:txBody>
      </p:sp>
      <p:sp>
        <p:nvSpPr>
          <p:cNvPr id="9" name="Slide Number Placeholder 8"/>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4102502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779C114-0B36-4291-ADDE-A7DFCB720CCE}" type="datetime1">
              <a:rPr lang="es-MX" smtClean="0">
                <a:solidFill>
                  <a:srgbClr val="DFDCB7"/>
                </a:solidFill>
              </a:rPr>
              <a:pPr/>
              <a:t>05/10/2016</a:t>
            </a:fld>
            <a:endParaRPr lang="es-MX">
              <a:solidFill>
                <a:srgbClr val="DFDCB7"/>
              </a:solidFill>
            </a:endParaRPr>
          </a:p>
        </p:txBody>
      </p:sp>
      <p:sp>
        <p:nvSpPr>
          <p:cNvPr id="4" name="Footer Placeholder 3"/>
          <p:cNvSpPr>
            <a:spLocks noGrp="1"/>
          </p:cNvSpPr>
          <p:nvPr>
            <p:ph type="ftr" sz="quarter" idx="11"/>
          </p:nvPr>
        </p:nvSpPr>
        <p:spPr/>
        <p:txBody>
          <a:bodyPr/>
          <a:lstStyle/>
          <a:p>
            <a:endParaRPr lang="es-MX">
              <a:solidFill>
                <a:srgbClr val="DFDCB7"/>
              </a:solidFill>
            </a:endParaRPr>
          </a:p>
        </p:txBody>
      </p:sp>
      <p:sp>
        <p:nvSpPr>
          <p:cNvPr id="5" name="Slide Number Placeholder 4"/>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906663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775E15-B557-4E32-B6F5-7860680D2CD3}" type="datetime1">
              <a:rPr lang="es-MX" smtClean="0">
                <a:solidFill>
                  <a:srgbClr val="DFDCB7"/>
                </a:solidFill>
              </a:rPr>
              <a:pPr/>
              <a:t>05/10/2016</a:t>
            </a:fld>
            <a:endParaRPr lang="es-MX">
              <a:solidFill>
                <a:srgbClr val="DFDCB7"/>
              </a:solidFill>
            </a:endParaRPr>
          </a:p>
        </p:txBody>
      </p:sp>
      <p:sp>
        <p:nvSpPr>
          <p:cNvPr id="3" name="Footer Placeholder 2"/>
          <p:cNvSpPr>
            <a:spLocks noGrp="1"/>
          </p:cNvSpPr>
          <p:nvPr>
            <p:ph type="ftr" sz="quarter" idx="11"/>
          </p:nvPr>
        </p:nvSpPr>
        <p:spPr/>
        <p:txBody>
          <a:bodyPr/>
          <a:lstStyle/>
          <a:p>
            <a:endParaRPr lang="es-MX">
              <a:solidFill>
                <a:srgbClr val="DFDCB7"/>
              </a:solidFill>
            </a:endParaRPr>
          </a:p>
        </p:txBody>
      </p:sp>
      <p:sp>
        <p:nvSpPr>
          <p:cNvPr id="4" name="Slide Number Placeholder 3"/>
          <p:cNvSpPr>
            <a:spLocks noGrp="1"/>
          </p:cNvSpPr>
          <p:nvPr>
            <p:ph type="sldNum" sz="quarter" idx="12"/>
          </p:nvPr>
        </p:nvSpPr>
        <p:spPr/>
        <p:txBody>
          <a:bodyPr/>
          <a:lstStyle/>
          <a:p>
            <a:fld id="{114F6E14-26B7-447F-A4C5-187AB6119613}" type="slidenum">
              <a:rPr lang="es-MX" smtClean="0"/>
              <a:pPr/>
              <a:t>‹Nº›</a:t>
            </a:fld>
            <a:endParaRPr lang="es-MX"/>
          </a:p>
        </p:txBody>
      </p:sp>
    </p:spTree>
    <p:extLst>
      <p:ext uri="{BB962C8B-B14F-4D97-AF65-F5344CB8AC3E}">
        <p14:creationId xmlns:p14="http://schemas.microsoft.com/office/powerpoint/2010/main" val="293314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1E53EB7-D6A5-4880-A29B-DA5A6528FCD3}" type="datetime1">
              <a:rPr lang="es-MX" smtClean="0">
                <a:solidFill>
                  <a:srgbClr val="DFDCB7"/>
                </a:solidFill>
              </a:rPr>
              <a:pPr/>
              <a:t>05/10/2016</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114F6E14-26B7-447F-A4C5-187AB6119613}"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3540003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E5E2044A-308A-4F53-8B3B-7271CF05772E}" type="datetime1">
              <a:rPr lang="es-MX" smtClean="0">
                <a:solidFill>
                  <a:srgbClr val="DFDCB7"/>
                </a:solidFill>
              </a:rPr>
              <a:pPr/>
              <a:t>05/10/2016</a:t>
            </a:fld>
            <a:endParaRPr lang="es-MX">
              <a:solidFill>
                <a:srgbClr val="DFDCB7"/>
              </a:solidFill>
            </a:endParaRPr>
          </a:p>
        </p:txBody>
      </p:sp>
      <p:sp>
        <p:nvSpPr>
          <p:cNvPr id="9" name="Slide Number Placeholder 8"/>
          <p:cNvSpPr>
            <a:spLocks noGrp="1"/>
          </p:cNvSpPr>
          <p:nvPr>
            <p:ph type="sldNum" sz="quarter" idx="11"/>
          </p:nvPr>
        </p:nvSpPr>
        <p:spPr/>
        <p:txBody>
          <a:bodyPr/>
          <a:lstStyle/>
          <a:p>
            <a:fld id="{114F6E14-26B7-447F-A4C5-187AB6119613}"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DFDCB7"/>
              </a:solidFill>
            </a:endParaRPr>
          </a:p>
        </p:txBody>
      </p:sp>
    </p:spTree>
    <p:extLst>
      <p:ext uri="{BB962C8B-B14F-4D97-AF65-F5344CB8AC3E}">
        <p14:creationId xmlns:p14="http://schemas.microsoft.com/office/powerpoint/2010/main" val="73277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14F6E14-26B7-447F-A4C5-187AB6119613}"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DFDCB7"/>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B90AF14C-710F-4A95-ACE2-3270F5488A98}" type="datetime1">
              <a:rPr lang="es-MX" smtClean="0">
                <a:solidFill>
                  <a:srgbClr val="DFDCB7"/>
                </a:solidFill>
              </a:rPr>
              <a:pPr/>
              <a:t>05/10/2016</a:t>
            </a:fld>
            <a:endParaRPr lang="es-MX">
              <a:solidFill>
                <a:srgbClr val="DFDCB7"/>
              </a:solidFill>
            </a:endParaRPr>
          </a:p>
        </p:txBody>
      </p:sp>
    </p:spTree>
    <p:extLst>
      <p:ext uri="{BB962C8B-B14F-4D97-AF65-F5344CB8AC3E}">
        <p14:creationId xmlns:p14="http://schemas.microsoft.com/office/powerpoint/2010/main" val="24868741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google.com.mx/imgres?imgurl=http://www.asesoresenseguros.com/imagenes/fvida.jpg&amp;imgrefurl=http://www.asesoresenseguros.com/vida.html&amp;usg=__4jb7QRjSpMzVZFnE6EONTxwBblc=&amp;h=400&amp;w=308&amp;sz=20&amp;hl=es&amp;start=60&amp;tbnid=kMPTBo_-uFZ1bM:&amp;tbnh=124&amp;tbnw=95&amp;prev=/images?q=seguros&amp;start=40&amp;gbv=2&amp;ndsp=20&amp;hl=es&amp;sa=N"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mx/imgres?imgurl=http://www.jornada.unam.mx/2007/07/01/fotos/025n1eco-1_mini.jpg&amp;imgrefurl=http://www.jornada.unam.mx/2007/07/01/index.php?section=economia&amp;article=025n1eco&amp;usg=__HF-_V-t8CDFZ032Cdot7zH-yZCc=&amp;h=131&amp;w=200&amp;sz=5&amp;hl=es&amp;start=3&amp;zoom=1&amp;itbs=1&amp;tbnid=Exyc7EN7tZZ4HM:&amp;tbnh=68&amp;tbnw=104&amp;prev=/images?q=credito+bancario&amp;hl=es&amp;safe=active&amp;gbv=2&amp;tbs=isch: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google.com.mx/imgres?imgurl=http://www.rissopropiedades.com.ar/sp/ix/vendido2.jpg&amp;imgrefurl=http://www.rissopropiedades.com.ar/sp/creditos.php&amp;usg=__y5QSddKPPs3jTesQT2823IIkqL8=&amp;h=230&amp;w=383&amp;sz=22&amp;hl=es&amp;start=1&amp;um=1&amp;tbnid=K7oZp7adCl2P3M:&amp;tbnh=74&amp;tbnw=123&amp;prev=/images?q=credito+hipotecario&amp;hl=es&amp;rlz=1T4GGLL_esMX347MX347&amp;um=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google.com.mx/imgres?imgurl=http://www.elporvenir.com.mx/upload/foto/19/8/4/Scotiabank.jpg&amp;imgrefurl=http://www.elporvenir.com.mx/notas.asp?nota_id=303677&amp;usg=__xRTIMNRnypDRU5SbROPvDE1jwlA=&amp;h=264&amp;w=350&amp;sz=72&amp;hl=es&amp;start=7&amp;zoom=1&amp;itbs=1&amp;tbnid=fLwbp8L0aYDNbM:&amp;tbnh=91&amp;tbnw=120&amp;prev=/images?q=banca+m%C3%BAltiple&amp;hl=es&amp;safe=active&amp;sa=G&amp;gbv=2&amp;tbs=isch:1"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images.google.com.mx/imgres?imgurl=http://patricia.mobile9.com/download/media/82/bancorp5_3po9zixk.jpg&amp;imgrefurl=http://foros.hispavista.com/mostrar/?t=894102&amp;usg=__4Kouzoa8JaccAuOYJ3XSOgpWfrQ=&amp;h=336&amp;w=448&amp;sz=22&amp;hl=es&amp;start=8&amp;um=1&amp;tbnid=EpCFyHwROSbTbM:&amp;tbnh=95&amp;tbnw=127&amp;prev=/images?q=OPERACIONES+BANCARIAS&amp;hl=es&amp;rlz=1T4GGLL_esMX347MX347&amp;sa=G&amp;um=1"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m.mx/imgres?imgurl=http://www.ipab.org.mx/images/Fotolia_16472899_XS_ok.jpg&amp;imgrefurl=http://www.ipab.org.mx/&amp;usg=__BR9MOWasRfmXYNmkmePJJ68N0hg=&amp;h=171&amp;w=220&amp;sz=13&amp;hl=es&amp;start=63&amp;zoom=0&amp;itbs=1&amp;tbnid=JEFCEo_v2pgyJM:&amp;tbnh=83&amp;tbnw=107&amp;prev=/images?q=banca+m%C3%BAltiple&amp;start=60&amp;hl=es&amp;safe=active&amp;sa=N&amp;gbv=2&amp;ndsp=20&amp;tbs=isch:1"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google.com.mx/imgres?imgurl=http://www.seguroscolumna.com/images/seguridad_social.jpg&amp;imgrefurl=http://www.seguroscolumna.com/respaldo.html&amp;usg=__Qbxqp_tDe-rfPIjbrSzstHEw8e0=&amp;h=282&amp;w=282&amp;sz=11&amp;hl=es&amp;start=17&amp;tbnid=7GVYnRtcrrEAFM:&amp;tbnh=114&amp;tbnw=114&amp;prev=/images?q=reaseguro&amp;gbv=2&amp;ndsp=20&amp;hl=es&amp;sa=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accent4">
                    <a:lumMod val="75000"/>
                  </a:schemeClr>
                </a:solidFill>
              </a:rPr>
              <a:pPr/>
              <a:t>1</a:t>
            </a:fld>
            <a:endParaRPr lang="es-MX" dirty="0">
              <a:solidFill>
                <a:schemeClr val="accent4">
                  <a:lumMod val="75000"/>
                </a:schemeClr>
              </a:solidFill>
            </a:endParaRPr>
          </a:p>
        </p:txBody>
      </p:sp>
    </p:spTree>
    <p:extLst>
      <p:ext uri="{BB962C8B-B14F-4D97-AF65-F5344CB8AC3E}">
        <p14:creationId xmlns:p14="http://schemas.microsoft.com/office/powerpoint/2010/main" val="22190447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a:xfrm>
            <a:off x="1062318" y="1357313"/>
            <a:ext cx="9362795" cy="5286397"/>
          </a:xfrm>
          <a:solidFill>
            <a:schemeClr val="accent2">
              <a:lumMod val="40000"/>
              <a:lumOff val="60000"/>
            </a:schemeClr>
          </a:solidFill>
        </p:spPr>
        <p:txBody>
          <a:bodyPr/>
          <a:lstStyle/>
          <a:p>
            <a:pPr algn="just"/>
            <a:r>
              <a:rPr lang="es-ES" sz="2800" dirty="0">
                <a:latin typeface="Arial" panose="020B0604020202020204" pitchFamily="34" charset="0"/>
                <a:cs typeface="Arial" panose="020B0604020202020204" pitchFamily="34" charset="0"/>
              </a:rPr>
              <a:t>Para organizarse y operar como institución de banca múltiple se requiere autorización del Gobierno Federal, que compete otorgar discrecionalmente a la Secretaría de Hacienda y Crédito Público, oyendo la opinión de Banco de México y de la Comisión Nacional Bancaria y de Valores. Por su naturaleza estas autorizaciones serán intransmisibles.</a:t>
            </a:r>
            <a:endParaRPr lang="es-MX" sz="2800" dirty="0">
              <a:latin typeface="Arial" panose="020B0604020202020204" pitchFamily="34" charset="0"/>
              <a:cs typeface="Arial" panose="020B0604020202020204" pitchFamily="34" charset="0"/>
            </a:endParaRPr>
          </a:p>
          <a:p>
            <a:pPr algn="just"/>
            <a:endParaRPr lang="es-MX" sz="2700" dirty="0">
              <a:latin typeface="Arial" charset="0"/>
              <a:cs typeface="Arial" charset="0"/>
            </a:endParaRPr>
          </a:p>
          <a:p>
            <a:pPr algn="just"/>
            <a:endParaRPr lang="es-ES" dirty="0" smtClean="0">
              <a:latin typeface="Bernard MT Condensed" pitchFamily="18" charset="0"/>
            </a:endParaRPr>
          </a:p>
        </p:txBody>
      </p:sp>
      <p:sp>
        <p:nvSpPr>
          <p:cNvPr id="4" name="3 Rectángulo"/>
          <p:cNvSpPr/>
          <p:nvPr/>
        </p:nvSpPr>
        <p:spPr>
          <a:xfrm>
            <a:off x="1062319" y="250428"/>
            <a:ext cx="9362794" cy="923330"/>
          </a:xfrm>
          <a:prstGeom prst="rect">
            <a:avLst/>
          </a:prstGeom>
          <a:solidFill>
            <a:schemeClr val="bg2">
              <a:lumMod val="90000"/>
            </a:schemeClr>
          </a:solidFill>
        </p:spPr>
        <p:txBody>
          <a:bodyPr wrap="square" anchor="ctr">
            <a:spAutoFit/>
          </a:bodyPr>
          <a:lstStyle/>
          <a:p>
            <a:pPr algn="ctr">
              <a:defRPr/>
            </a:pPr>
            <a:r>
              <a:rPr lang="es-ES" sz="5400" b="1" dirty="0">
                <a:ln w="12700">
                  <a:solidFill>
                    <a:schemeClr val="tx2">
                      <a:satMod val="155000"/>
                    </a:schemeClr>
                  </a:solidFill>
                  <a:prstDash val="solid"/>
                </a:ln>
                <a:solidFill>
                  <a:srgbClr val="FF0000"/>
                </a:solidFill>
                <a:effectLst>
                  <a:outerShdw blurRad="38100" dist="38100" dir="2700000" algn="tl">
                    <a:srgbClr val="000000">
                      <a:alpha val="43137"/>
                    </a:srgbClr>
                  </a:outerShdw>
                </a:effectLst>
              </a:rPr>
              <a:t>Organización y Operación</a:t>
            </a:r>
          </a:p>
        </p:txBody>
      </p:sp>
      <p:sp>
        <p:nvSpPr>
          <p:cNvPr id="6" name="5 Rectángulo redondeado"/>
          <p:cNvSpPr/>
          <p:nvPr/>
        </p:nvSpPr>
        <p:spPr>
          <a:xfrm>
            <a:off x="4478867" y="4629151"/>
            <a:ext cx="4474634" cy="1557338"/>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s-MX" dirty="0">
              <a:solidFill>
                <a:schemeClr val="accent1"/>
              </a:solidFill>
            </a:endParaRPr>
          </a:p>
        </p:txBody>
      </p:sp>
      <p:sp>
        <p:nvSpPr>
          <p:cNvPr id="7" name="6 Marcador de número de diapositiva"/>
          <p:cNvSpPr>
            <a:spLocks noGrp="1"/>
          </p:cNvSpPr>
          <p:nvPr>
            <p:ph type="sldNum" sz="quarter" idx="12"/>
          </p:nvPr>
        </p:nvSpPr>
        <p:spPr/>
        <p:txBody>
          <a:bodyPr/>
          <a:lstStyle/>
          <a:p>
            <a:pPr>
              <a:defRPr/>
            </a:pPr>
            <a:fld id="{EFDB1771-758D-4649-9555-E69A7FCC230D}" type="slidenum">
              <a:rPr lang="es-ES" smtClean="0"/>
              <a:pPr>
                <a:defRPr/>
              </a:pPr>
              <a:t>10</a:t>
            </a:fld>
            <a:endParaRPr lang="es-ES" dirty="0"/>
          </a:p>
        </p:txBody>
      </p:sp>
      <p:pic>
        <p:nvPicPr>
          <p:cNvPr id="2" name="Imagen 1"/>
          <p:cNvPicPr>
            <a:picLocks noChangeAspect="1"/>
          </p:cNvPicPr>
          <p:nvPr/>
        </p:nvPicPr>
        <p:blipFill rotWithShape="1">
          <a:blip r:embed="rId2"/>
          <a:srcRect l="18294" t="25042" r="25710" b="4779"/>
          <a:stretch/>
        </p:blipFill>
        <p:spPr>
          <a:xfrm>
            <a:off x="5376334" y="4140201"/>
            <a:ext cx="2556933" cy="240453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752427774"/>
      </p:ext>
    </p:extLst>
  </p:cSld>
  <p:clrMapOvr>
    <a:masterClrMapping/>
  </p:clrMapOvr>
  <p:transition spd="med">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62318" y="1973382"/>
            <a:ext cx="9372600" cy="2862322"/>
          </a:xfrm>
          <a:prstGeom prst="rect">
            <a:avLst/>
          </a:prstGeom>
          <a:blipFill>
            <a:blip r:embed="rId2"/>
            <a:tile tx="0" ty="0" sx="100000" sy="100000" flip="none" algn="tl"/>
          </a:blipFill>
          <a:effectLst>
            <a:innerShdw blurRad="63500" dist="50800">
              <a:prstClr val="black">
                <a:alpha val="50000"/>
              </a:prstClr>
            </a:innerShdw>
          </a:effectLst>
        </p:spPr>
        <p:txBody>
          <a:bodyPr wrap="square" anchor="ctr" anchorCtr="1">
            <a:spAutoFit/>
          </a:bodyPr>
          <a:lstStyle/>
          <a:p>
            <a:pPr algn="ctr">
              <a:defRPr/>
            </a:pPr>
            <a:r>
              <a:rPr lang="es-ES" sz="6000" b="1" spc="50" dirty="0" smtClean="0">
                <a:ln w="12700" cmpd="sng">
                  <a:solidFill>
                    <a:schemeClr val="accent6">
                      <a:satMod val="120000"/>
                      <a:shade val="80000"/>
                    </a:schemeClr>
                  </a:solidFill>
                  <a:prstDash val="solid"/>
                </a:ln>
                <a:solidFill>
                  <a:schemeClr val="accent1"/>
                </a:solidFill>
                <a:effectLst>
                  <a:glow rad="53100">
                    <a:schemeClr val="accent6">
                      <a:satMod val="180000"/>
                      <a:alpha val="30000"/>
                    </a:schemeClr>
                  </a:glow>
                </a:effectLst>
              </a:rPr>
              <a:t>Antecedentes de las Instituciones de Banca Múltiple en México</a:t>
            </a:r>
            <a:endParaRPr lang="es-ES" sz="6000" b="1" spc="50" dirty="0">
              <a:ln w="12700" cmpd="sng">
                <a:solidFill>
                  <a:schemeClr val="accent6">
                    <a:satMod val="120000"/>
                    <a:shade val="80000"/>
                  </a:schemeClr>
                </a:solidFill>
                <a:prstDash val="solid"/>
              </a:ln>
              <a:solidFill>
                <a:schemeClr val="accent1"/>
              </a:solidFill>
              <a:effectLst>
                <a:glow rad="53100">
                  <a:schemeClr val="accent6">
                    <a:satMod val="180000"/>
                    <a:alpha val="30000"/>
                  </a:schemeClr>
                </a:glow>
              </a:effectLst>
            </a:endParaRPr>
          </a:p>
        </p:txBody>
      </p:sp>
      <p:sp>
        <p:nvSpPr>
          <p:cNvPr id="3" name="2 Marcador de número de diapositiva"/>
          <p:cNvSpPr>
            <a:spLocks noGrp="1"/>
          </p:cNvSpPr>
          <p:nvPr>
            <p:ph type="sldNum" sz="quarter" idx="12"/>
          </p:nvPr>
        </p:nvSpPr>
        <p:spPr/>
        <p:txBody>
          <a:bodyPr/>
          <a:lstStyle/>
          <a:p>
            <a:pPr>
              <a:defRPr/>
            </a:pPr>
            <a:fld id="{EFDB1771-758D-4649-9555-E69A7FCC230D}" type="slidenum">
              <a:rPr lang="es-ES" smtClean="0"/>
              <a:pPr>
                <a:defRPr/>
              </a:pPr>
              <a:t>11</a:t>
            </a:fld>
            <a:endParaRPr lang="es-ES" dirty="0"/>
          </a:p>
        </p:txBody>
      </p:sp>
    </p:spTree>
    <p:extLst>
      <p:ext uri="{BB962C8B-B14F-4D97-AF65-F5344CB8AC3E}">
        <p14:creationId xmlns:p14="http://schemas.microsoft.com/office/powerpoint/2010/main" val="1638045550"/>
      </p:ext>
    </p:extLst>
  </p:cSld>
  <p:clrMapOvr>
    <a:masterClrMapping/>
  </p:clrMapOvr>
  <p:transition spd="med">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normAutofit fontScale="90000"/>
          </a:bodyPr>
          <a:lstStyle/>
          <a:p>
            <a:pPr algn="ctr"/>
            <a:r>
              <a:rPr lang="es-ES" b="1" dirty="0" smtClean="0">
                <a:solidFill>
                  <a:schemeClr val="accent1"/>
                </a:solidFill>
              </a:rPr>
              <a:t>ANTECEDENTES DE LA BANCA MÚLTIPLE.</a:t>
            </a:r>
            <a:endParaRPr lang="es-MX" dirty="0">
              <a:solidFill>
                <a:schemeClr val="accent1"/>
              </a:solidFill>
            </a:endParaRPr>
          </a:p>
        </p:txBody>
      </p:sp>
      <p:sp>
        <p:nvSpPr>
          <p:cNvPr id="3" name="2 Marcador de contenido"/>
          <p:cNvSpPr>
            <a:spLocks noGrp="1"/>
          </p:cNvSpPr>
          <p:nvPr>
            <p:ph idx="1"/>
          </p:nvPr>
        </p:nvSpPr>
        <p:spPr>
          <a:xfrm>
            <a:off x="609600" y="1546412"/>
            <a:ext cx="10160000" cy="4908176"/>
          </a:xfrm>
          <a:solidFill>
            <a:schemeClr val="accent2">
              <a:lumMod val="40000"/>
              <a:lumOff val="60000"/>
            </a:schemeClr>
          </a:solidFill>
        </p:spPr>
        <p:txBody>
          <a:bodyPr/>
          <a:lstStyle/>
          <a:p>
            <a:pPr algn="just"/>
            <a:r>
              <a:rPr lang="es-ES" sz="2600" dirty="0">
                <a:latin typeface="Arial" panose="020B0604020202020204" pitchFamily="34" charset="0"/>
                <a:cs typeface="Arial" panose="020B0604020202020204" pitchFamily="34" charset="0"/>
              </a:rPr>
              <a:t>A partir de la primera ley que rigió la materia bancaria </a:t>
            </a:r>
            <a:r>
              <a:rPr lang="es-ES" sz="2600" dirty="0" smtClean="0">
                <a:latin typeface="Arial" panose="020B0604020202020204" pitchFamily="34" charset="0"/>
                <a:cs typeface="Arial" panose="020B0604020202020204" pitchFamily="34" charset="0"/>
              </a:rPr>
              <a:t>en México, se </a:t>
            </a:r>
            <a:r>
              <a:rPr lang="es-ES" sz="2600" dirty="0">
                <a:latin typeface="Arial" panose="020B0604020202020204" pitchFamily="34" charset="0"/>
                <a:cs typeface="Arial" panose="020B0604020202020204" pitchFamily="34" charset="0"/>
              </a:rPr>
              <a:t>estableció un  sistema de especialización y separación que prohibía la operación de dos tipos de instituciones distintas, el amparo de una misma concesión, lo que dio lugar a la formación de cuatro tipos de instituciones de crédito, es decir, no se podía obtener concesión del estado más que para realizar alguna de las operaciones siguientes:</a:t>
            </a:r>
            <a:endParaRPr lang="es-MX" sz="2600" dirty="0">
              <a:latin typeface="Arial" panose="020B0604020202020204" pitchFamily="34" charset="0"/>
              <a:cs typeface="Arial" panose="020B0604020202020204" pitchFamily="34" charset="0"/>
            </a:endParaRPr>
          </a:p>
          <a:p>
            <a:pPr lvl="0" algn="just">
              <a:buFont typeface="Wingdings" pitchFamily="2" charset="2"/>
              <a:buChar char="v"/>
            </a:pPr>
            <a:r>
              <a:rPr lang="es-ES" sz="2600" dirty="0">
                <a:latin typeface="Arial" panose="020B0604020202020204" pitchFamily="34" charset="0"/>
                <a:cs typeface="Arial" panose="020B0604020202020204" pitchFamily="34" charset="0"/>
              </a:rPr>
              <a:t>De depósito</a:t>
            </a:r>
            <a:endParaRPr lang="es-MX" sz="2600" dirty="0">
              <a:latin typeface="Arial" panose="020B0604020202020204" pitchFamily="34" charset="0"/>
              <a:cs typeface="Arial" panose="020B0604020202020204" pitchFamily="34" charset="0"/>
            </a:endParaRPr>
          </a:p>
          <a:p>
            <a:pPr lvl="0" algn="just">
              <a:buFont typeface="Wingdings" pitchFamily="2" charset="2"/>
              <a:buChar char="v"/>
            </a:pPr>
            <a:r>
              <a:rPr lang="es-ES" sz="2600" dirty="0">
                <a:latin typeface="Arial" panose="020B0604020202020204" pitchFamily="34" charset="0"/>
                <a:cs typeface="Arial" panose="020B0604020202020204" pitchFamily="34" charset="0"/>
              </a:rPr>
              <a:t>Financieras</a:t>
            </a:r>
            <a:endParaRPr lang="es-MX" sz="2600" dirty="0">
              <a:latin typeface="Arial" panose="020B0604020202020204" pitchFamily="34" charset="0"/>
              <a:cs typeface="Arial" panose="020B0604020202020204" pitchFamily="34" charset="0"/>
            </a:endParaRPr>
          </a:p>
          <a:p>
            <a:pPr lvl="0" algn="just">
              <a:buFont typeface="Wingdings" pitchFamily="2" charset="2"/>
              <a:buChar char="v"/>
            </a:pPr>
            <a:r>
              <a:rPr lang="es-ES" sz="2600" dirty="0">
                <a:latin typeface="Arial" panose="020B0604020202020204" pitchFamily="34" charset="0"/>
                <a:cs typeface="Arial" panose="020B0604020202020204" pitchFamily="34" charset="0"/>
              </a:rPr>
              <a:t>Hipotecarias</a:t>
            </a:r>
            <a:endParaRPr lang="es-MX" sz="2600" dirty="0">
              <a:latin typeface="Arial" panose="020B0604020202020204" pitchFamily="34" charset="0"/>
              <a:cs typeface="Arial" panose="020B0604020202020204" pitchFamily="34" charset="0"/>
            </a:endParaRPr>
          </a:p>
          <a:p>
            <a:pPr lvl="0" algn="just">
              <a:buFont typeface="Wingdings" pitchFamily="2" charset="2"/>
              <a:buChar char="v"/>
            </a:pPr>
            <a:r>
              <a:rPr lang="es-ES" sz="2600" dirty="0">
                <a:latin typeface="Arial" panose="020B0604020202020204" pitchFamily="34" charset="0"/>
                <a:cs typeface="Arial" panose="020B0604020202020204" pitchFamily="34" charset="0"/>
              </a:rPr>
              <a:t>De Capitalización</a:t>
            </a:r>
            <a:r>
              <a:rPr lang="es-ES" sz="2600" dirty="0"/>
              <a:t>.</a:t>
            </a:r>
            <a:endParaRPr lang="es-MX" sz="2600" dirty="0"/>
          </a:p>
          <a:p>
            <a:pPr algn="just"/>
            <a:endParaRPr lang="es-MX" sz="2800" dirty="0">
              <a:cs typeface="Arial" pitchFamily="34" charset="0"/>
            </a:endParaRPr>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12</a:t>
            </a:fld>
            <a:endParaRPr lang="es-ES" dirty="0"/>
          </a:p>
        </p:txBody>
      </p:sp>
      <p:sp>
        <p:nvSpPr>
          <p:cNvPr id="6" name="5 Rectángulo"/>
          <p:cNvSpPr/>
          <p:nvPr/>
        </p:nvSpPr>
        <p:spPr>
          <a:xfrm>
            <a:off x="6556075" y="4192438"/>
            <a:ext cx="3416061" cy="2128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6756459" y="4326766"/>
            <a:ext cx="3015292" cy="1842678"/>
          </a:xfrm>
          <a:prstGeom prst="rect">
            <a:avLst/>
          </a:prstGeom>
        </p:spPr>
      </p:pic>
    </p:spTree>
    <p:extLst>
      <p:ext uri="{BB962C8B-B14F-4D97-AF65-F5344CB8AC3E}">
        <p14:creationId xmlns:p14="http://schemas.microsoft.com/office/powerpoint/2010/main" val="3842282019"/>
      </p:ext>
    </p:extLst>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normAutofit fontScale="90000"/>
          </a:bodyPr>
          <a:lstStyle/>
          <a:p>
            <a:pPr algn="ctr"/>
            <a:r>
              <a:rPr lang="es-ES" b="1" dirty="0" smtClean="0">
                <a:solidFill>
                  <a:schemeClr val="accent1"/>
                </a:solidFill>
              </a:rPr>
              <a:t>ANTECEDENTES DE LA BANCA  MÚLTIPLE.</a:t>
            </a:r>
            <a:endParaRPr lang="es-MX" dirty="0">
              <a:solidFill>
                <a:schemeClr val="accent1"/>
              </a:solidFill>
            </a:endParaRPr>
          </a:p>
        </p:txBody>
      </p:sp>
      <p:sp>
        <p:nvSpPr>
          <p:cNvPr id="3" name="2 Marcador de contenido"/>
          <p:cNvSpPr>
            <a:spLocks noGrp="1"/>
          </p:cNvSpPr>
          <p:nvPr>
            <p:ph idx="1"/>
          </p:nvPr>
        </p:nvSpPr>
        <p:spPr>
          <a:xfrm>
            <a:off x="609600" y="1828800"/>
            <a:ext cx="10160000" cy="4504765"/>
          </a:xfrm>
          <a:solidFill>
            <a:schemeClr val="accent4">
              <a:lumMod val="40000"/>
              <a:lumOff val="60000"/>
            </a:schemeClr>
          </a:solidFill>
        </p:spPr>
        <p:txBody>
          <a:bodyPr>
            <a:normAutofit fontScale="85000" lnSpcReduction="20000"/>
          </a:bodyPr>
          <a:lstStyle/>
          <a:p>
            <a:pPr algn="just"/>
            <a:r>
              <a:rPr lang="es-ES" sz="3000" dirty="0">
                <a:latin typeface="Arial" panose="020B0604020202020204" pitchFamily="34" charset="0"/>
                <a:cs typeface="Arial" panose="020B0604020202020204" pitchFamily="34" charset="0"/>
              </a:rPr>
              <a:t>En efecto, la ley establecía: “No podrá otorgarse concesión a una sola sociedad. Para llevar a cabo más de uno de los grupos de operaciones a que se refieren respectivamente.” Este sistema de banca especializada fue recogido por los ordenamientos de 1924, 1926, 1932 y 1941.</a:t>
            </a:r>
          </a:p>
          <a:p>
            <a:pPr algn="just"/>
            <a:endParaRPr lang="es-ES" sz="3000" dirty="0" smtClean="0">
              <a:latin typeface="Arial" panose="020B0604020202020204" pitchFamily="34" charset="0"/>
              <a:cs typeface="Arial" panose="020B0604020202020204" pitchFamily="34" charset="0"/>
            </a:endParaRPr>
          </a:p>
          <a:p>
            <a:pPr algn="just"/>
            <a:r>
              <a:rPr lang="es-ES" sz="3000" dirty="0" smtClean="0">
                <a:latin typeface="Arial" panose="020B0604020202020204" pitchFamily="34" charset="0"/>
                <a:cs typeface="Arial" panose="020B0604020202020204" pitchFamily="34" charset="0"/>
              </a:rPr>
              <a:t>En </a:t>
            </a:r>
            <a:r>
              <a:rPr lang="es-ES" sz="3000" dirty="0">
                <a:latin typeface="Arial" panose="020B0604020202020204" pitchFamily="34" charset="0"/>
                <a:cs typeface="Arial" panose="020B0604020202020204" pitchFamily="34" charset="0"/>
              </a:rPr>
              <a:t>1975, una reforma a la Ley permitió la fusión de las instituciones que hubieran venido operando con las concesiones existentes, y a partir de ese momento las instituciones de crédito estuvieron en posibilidad de realizar más de una de esas operaciones principales y, por tanto, de prestar a sus clientes un paquete más completo de servicios bancarios. </a:t>
            </a:r>
            <a:endParaRPr lang="es-MX" sz="3000" dirty="0">
              <a:latin typeface="Arial" panose="020B0604020202020204" pitchFamily="34" charset="0"/>
              <a:cs typeface="Arial" panose="020B0604020202020204" pitchFamily="34" charset="0"/>
            </a:endParaRPr>
          </a:p>
          <a:p>
            <a:endParaRPr lang="es-MX" sz="2800" dirty="0"/>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13</a:t>
            </a:fld>
            <a:endParaRPr lang="es-ES" dirty="0"/>
          </a:p>
        </p:txBody>
      </p:sp>
    </p:spTree>
    <p:extLst>
      <p:ext uri="{BB962C8B-B14F-4D97-AF65-F5344CB8AC3E}">
        <p14:creationId xmlns:p14="http://schemas.microsoft.com/office/powerpoint/2010/main" val="3023877"/>
      </p:ext>
    </p:extLst>
  </p:cSld>
  <p:clrMapOvr>
    <a:masterClrMapping/>
  </p:clrMapOvr>
  <p:transition spd="med">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normAutofit fontScale="90000"/>
          </a:bodyPr>
          <a:lstStyle/>
          <a:p>
            <a:pPr algn="ctr"/>
            <a:r>
              <a:rPr lang="es-ES" b="1" dirty="0" smtClean="0">
                <a:solidFill>
                  <a:schemeClr val="accent1"/>
                </a:solidFill>
              </a:rPr>
              <a:t>ANTECEDENTES DE LA BANCA MÚLTIPLE.</a:t>
            </a:r>
            <a:endParaRPr lang="es-MX" dirty="0">
              <a:solidFill>
                <a:schemeClr val="accent1"/>
              </a:solidFill>
            </a:endParaRPr>
          </a:p>
        </p:txBody>
      </p:sp>
      <p:sp>
        <p:nvSpPr>
          <p:cNvPr id="3" name="2 Marcador de contenido"/>
          <p:cNvSpPr>
            <a:spLocks noGrp="1"/>
          </p:cNvSpPr>
          <p:nvPr>
            <p:ph sz="half" idx="1"/>
          </p:nvPr>
        </p:nvSpPr>
        <p:spPr>
          <a:xfrm>
            <a:off x="609600" y="2000240"/>
            <a:ext cx="6057904" cy="3643338"/>
          </a:xfrm>
          <a:solidFill>
            <a:schemeClr val="accent1">
              <a:lumMod val="20000"/>
              <a:lumOff val="80000"/>
            </a:schemeClr>
          </a:solidFill>
        </p:spPr>
        <p:txBody>
          <a:bodyPr>
            <a:normAutofit lnSpcReduction="10000"/>
          </a:bodyPr>
          <a:lstStyle/>
          <a:p>
            <a:pPr algn="just"/>
            <a:r>
              <a:rPr lang="es-ES" sz="2600" dirty="0">
                <a:latin typeface="Arial" panose="020B0604020202020204" pitchFamily="34" charset="0"/>
                <a:cs typeface="Arial" panose="020B0604020202020204" pitchFamily="34" charset="0"/>
              </a:rPr>
              <a:t>Más adelante otra reforma a la Ley realizada en 1978, estableció expresamente el término de  “banca múltiple”. Por otra parte, después de la nacionalización de la banca en nuestro país, se reguló a estas instituciones, estableciendo que operarían como Sociedades Nacionales de Crédito (SNC).</a:t>
            </a:r>
            <a:endParaRPr lang="es-MX" sz="2600" dirty="0">
              <a:latin typeface="Arial" panose="020B0604020202020204" pitchFamily="34" charset="0"/>
              <a:cs typeface="Arial" panose="020B0604020202020204" pitchFamily="34" charset="0"/>
            </a:endParaRPr>
          </a:p>
          <a:p>
            <a:endParaRPr lang="es-MX" dirty="0"/>
          </a:p>
        </p:txBody>
      </p:sp>
      <p:sp>
        <p:nvSpPr>
          <p:cNvPr id="6" name="5 Marcador de contenido"/>
          <p:cNvSpPr>
            <a:spLocks noGrp="1"/>
          </p:cNvSpPr>
          <p:nvPr>
            <p:ph sz="half" idx="2"/>
          </p:nvPr>
        </p:nvSpPr>
        <p:spPr>
          <a:xfrm>
            <a:off x="6881818" y="1600200"/>
            <a:ext cx="3633782" cy="4724400"/>
          </a:xfrm>
        </p:spPr>
        <p:txBody>
          <a:bodyPr>
            <a:normAutofit lnSpcReduction="10000"/>
          </a:bodyPr>
          <a:lstStyle/>
          <a:p>
            <a:endParaRPr lang="es-MX" dirty="0"/>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14</a:t>
            </a:fld>
            <a:endParaRPr lang="es-ES" dirty="0"/>
          </a:p>
        </p:txBody>
      </p:sp>
      <p:sp>
        <p:nvSpPr>
          <p:cNvPr id="7" name="6 Rectángulo"/>
          <p:cNvSpPr/>
          <p:nvPr/>
        </p:nvSpPr>
        <p:spPr>
          <a:xfrm>
            <a:off x="6881818" y="1532109"/>
            <a:ext cx="3571900" cy="4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Picture 2" descr="fvida">
            <a:hlinkClick r:id="rId2"/>
          </p:cNvPr>
          <p:cNvPicPr>
            <a:picLocks noChangeAspect="1" noChangeArrowheads="1"/>
          </p:cNvPicPr>
          <p:nvPr/>
        </p:nvPicPr>
        <p:blipFill>
          <a:blip r:embed="rId3"/>
          <a:srcRect/>
          <a:stretch>
            <a:fillRect/>
          </a:stretch>
        </p:blipFill>
        <p:spPr bwMode="auto">
          <a:xfrm>
            <a:off x="7051588" y="2255733"/>
            <a:ext cx="3214710" cy="3643338"/>
          </a:xfrm>
          <a:prstGeom prst="ellipse">
            <a:avLst/>
          </a:prstGeom>
          <a:noFill/>
          <a:ln w="9525">
            <a:solidFill>
              <a:schemeClr val="bg2">
                <a:lumMod val="25000"/>
              </a:schemeClr>
            </a:solidFill>
            <a:miter lim="800000"/>
            <a:headEnd/>
            <a:tailEnd/>
          </a:ln>
          <a:effectLst>
            <a:outerShdw blurRad="50800" dist="38100" dir="16200000" rotWithShape="0">
              <a:prstClr val="black">
                <a:alpha val="40000"/>
              </a:prstClr>
            </a:outerShdw>
          </a:effectLst>
        </p:spPr>
      </p:pic>
    </p:spTree>
    <p:extLst>
      <p:ext uri="{BB962C8B-B14F-4D97-AF65-F5344CB8AC3E}">
        <p14:creationId xmlns:p14="http://schemas.microsoft.com/office/powerpoint/2010/main" val="182388763"/>
      </p:ext>
    </p:extLst>
  </p:cSld>
  <p:clrMapOvr>
    <a:masterClrMapping/>
  </p:clrMapOvr>
  <p:transition spd="med">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normAutofit fontScale="90000"/>
          </a:bodyPr>
          <a:lstStyle/>
          <a:p>
            <a:pPr algn="ctr"/>
            <a:r>
              <a:rPr lang="es-ES" b="1" dirty="0" smtClean="0">
                <a:solidFill>
                  <a:schemeClr val="accent1"/>
                </a:solidFill>
              </a:rPr>
              <a:t>ANTECEDENTES DE LA BANCA MÚLTIPLE.</a:t>
            </a:r>
            <a:endParaRPr lang="es-MX" dirty="0">
              <a:solidFill>
                <a:schemeClr val="accent1"/>
              </a:solidFill>
            </a:endParaRPr>
          </a:p>
        </p:txBody>
      </p:sp>
      <p:sp>
        <p:nvSpPr>
          <p:cNvPr id="6" name="5 Marcador de contenido"/>
          <p:cNvSpPr>
            <a:spLocks noGrp="1"/>
          </p:cNvSpPr>
          <p:nvPr>
            <p:ph idx="1"/>
          </p:nvPr>
        </p:nvSpPr>
        <p:spPr>
          <a:xfrm>
            <a:off x="609600" y="1721224"/>
            <a:ext cx="10160000" cy="4922486"/>
          </a:xfrm>
          <a:solidFill>
            <a:schemeClr val="accent5">
              <a:lumMod val="20000"/>
              <a:lumOff val="80000"/>
            </a:schemeClr>
          </a:solidFill>
        </p:spPr>
        <p:txBody>
          <a:bodyPr/>
          <a:lstStyle/>
          <a:p>
            <a:pPr algn="just"/>
            <a:r>
              <a:rPr lang="es-ES" sz="2600" dirty="0">
                <a:latin typeface="Arial" panose="020B0604020202020204" pitchFamily="34" charset="0"/>
                <a:cs typeface="Arial" panose="020B0604020202020204" pitchFamily="34" charset="0"/>
              </a:rPr>
              <a:t>La actual Ley de Instituciones de Crédito, (también utiliza el término de banca múltiple), cita que estas instituciones deben ser sociedades anónimas a las que el Gobierno Federal, por conducto de la SHCP, le ha otorgado autorización para dedicarse al ejercicio habitual y profesional de la banca y crédito. </a:t>
            </a:r>
            <a:endParaRPr lang="es-MX" dirty="0">
              <a:latin typeface="Arial" panose="020B0604020202020204" pitchFamily="34" charset="0"/>
              <a:cs typeface="Arial" panose="020B0604020202020204" pitchFamily="34" charset="0"/>
            </a:endParaRPr>
          </a:p>
        </p:txBody>
      </p:sp>
      <p:sp>
        <p:nvSpPr>
          <p:cNvPr id="9" name="8 Marcador de número de diapositiva"/>
          <p:cNvSpPr>
            <a:spLocks noGrp="1"/>
          </p:cNvSpPr>
          <p:nvPr>
            <p:ph type="sldNum" sz="quarter" idx="12"/>
          </p:nvPr>
        </p:nvSpPr>
        <p:spPr/>
        <p:txBody>
          <a:bodyPr/>
          <a:lstStyle/>
          <a:p>
            <a:pPr>
              <a:defRPr/>
            </a:pPr>
            <a:fld id="{EFDB1771-758D-4649-9555-E69A7FCC230D}" type="slidenum">
              <a:rPr lang="es-ES" smtClean="0"/>
              <a:pPr>
                <a:defRPr/>
              </a:pPr>
              <a:t>15</a:t>
            </a:fld>
            <a:endParaRPr lang="es-ES" dirty="0"/>
          </a:p>
        </p:txBody>
      </p:sp>
      <p:pic>
        <p:nvPicPr>
          <p:cNvPr id="3" name="Imagen 2"/>
          <p:cNvPicPr>
            <a:picLocks noChangeAspect="1"/>
          </p:cNvPicPr>
          <p:nvPr/>
        </p:nvPicPr>
        <p:blipFill>
          <a:blip r:embed="rId2"/>
          <a:stretch>
            <a:fillRect/>
          </a:stretch>
        </p:blipFill>
        <p:spPr>
          <a:xfrm>
            <a:off x="4387970" y="3850199"/>
            <a:ext cx="3215097" cy="2724795"/>
          </a:xfrm>
          <a:prstGeom prst="rect">
            <a:avLst/>
          </a:prstGeom>
        </p:spPr>
      </p:pic>
    </p:spTree>
    <p:extLst>
      <p:ext uri="{BB962C8B-B14F-4D97-AF65-F5344CB8AC3E}">
        <p14:creationId xmlns:p14="http://schemas.microsoft.com/office/powerpoint/2010/main" val="2217948246"/>
      </p:ext>
    </p:extLst>
  </p:cSld>
  <p:clrMapOvr>
    <a:masterClrMapping/>
  </p:clrMapOvr>
  <p:transition spd="med">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393577" y="2260774"/>
            <a:ext cx="6659115" cy="1938992"/>
          </a:xfrm>
          <a:prstGeom prst="rect">
            <a:avLst/>
          </a:prstGeom>
          <a:blipFill>
            <a:blip r:embed="rId2"/>
            <a:tile tx="0" ty="0" sx="100000" sy="100000" flip="none" algn="tl"/>
          </a:blipFill>
          <a:effectLst>
            <a:innerShdw blurRad="63500" dist="50800" dir="18900000">
              <a:prstClr val="black">
                <a:alpha val="50000"/>
              </a:prstClr>
            </a:innerShdw>
          </a:effectLst>
        </p:spPr>
        <p:txBody>
          <a:bodyPr wrap="square">
            <a:spAutoFit/>
          </a:bodyPr>
          <a:lstStyle/>
          <a:p>
            <a:pPr algn="ctr">
              <a:defRPr/>
            </a:pPr>
            <a:r>
              <a:rPr lang="es-ES" sz="6000" b="1" spc="50" dirty="0">
                <a:ln w="12700" cmpd="sng">
                  <a:solidFill>
                    <a:schemeClr val="accent6">
                      <a:satMod val="120000"/>
                      <a:shade val="80000"/>
                    </a:schemeClr>
                  </a:solidFill>
                  <a:prstDash val="solid"/>
                </a:ln>
                <a:solidFill>
                  <a:schemeClr val="accent1"/>
                </a:solidFill>
                <a:effectLst>
                  <a:glow rad="53100">
                    <a:schemeClr val="accent6">
                      <a:satMod val="180000"/>
                      <a:alpha val="30000"/>
                    </a:schemeClr>
                  </a:glow>
                </a:effectLst>
                <a:latin typeface="Arial" panose="020B0604020202020204" pitchFamily="34" charset="0"/>
                <a:cs typeface="Arial" panose="020B0604020202020204" pitchFamily="34" charset="0"/>
              </a:rPr>
              <a:t>Operaciones de la Banca Múltiple</a:t>
            </a:r>
            <a:endParaRPr lang="es-ES" sz="7200" b="1" spc="50" dirty="0">
              <a:ln w="12700" cmpd="sng">
                <a:solidFill>
                  <a:schemeClr val="accent6">
                    <a:satMod val="120000"/>
                    <a:shade val="80000"/>
                  </a:schemeClr>
                </a:solidFill>
                <a:prstDash val="solid"/>
              </a:ln>
              <a:solidFill>
                <a:schemeClr val="accent1"/>
              </a:solidFill>
              <a:effectLst>
                <a:glow rad="53100">
                  <a:schemeClr val="accent6">
                    <a:satMod val="180000"/>
                    <a:alpha val="30000"/>
                  </a:schemeClr>
                </a:glow>
              </a:effectLst>
              <a:latin typeface="Arial" panose="020B0604020202020204" pitchFamily="34" charset="0"/>
              <a:cs typeface="Arial" panose="020B0604020202020204" pitchFamily="34" charset="0"/>
            </a:endParaRPr>
          </a:p>
        </p:txBody>
      </p:sp>
      <p:sp>
        <p:nvSpPr>
          <p:cNvPr id="3" name="2 Marcador de número de diapositiva"/>
          <p:cNvSpPr>
            <a:spLocks noGrp="1"/>
          </p:cNvSpPr>
          <p:nvPr>
            <p:ph type="sldNum" sz="quarter" idx="12"/>
          </p:nvPr>
        </p:nvSpPr>
        <p:spPr/>
        <p:txBody>
          <a:bodyPr/>
          <a:lstStyle/>
          <a:p>
            <a:pPr>
              <a:defRPr/>
            </a:pPr>
            <a:fld id="{EFDB1771-758D-4649-9555-E69A7FCC230D}" type="slidenum">
              <a:rPr lang="es-ES" smtClean="0"/>
              <a:pPr>
                <a:defRPr/>
              </a:pPr>
              <a:t>16</a:t>
            </a:fld>
            <a:endParaRPr lang="es-ES" dirty="0"/>
          </a:p>
        </p:txBody>
      </p:sp>
    </p:spTree>
    <p:extLst>
      <p:ext uri="{BB962C8B-B14F-4D97-AF65-F5344CB8AC3E}">
        <p14:creationId xmlns:p14="http://schemas.microsoft.com/office/powerpoint/2010/main" val="2551631649"/>
      </p:ext>
    </p:extLst>
  </p:cSld>
  <p:clrMapOvr>
    <a:masterClrMapping/>
  </p:clrMapOvr>
  <p:transition spd="med">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1" y="470645"/>
            <a:ext cx="9466729" cy="1160635"/>
          </a:xfrm>
          <a:solidFill>
            <a:schemeClr val="bg2">
              <a:lumMod val="90000"/>
            </a:schemeClr>
          </a:solidFill>
        </p:spPr>
        <p:txBody>
          <a:bodyPr/>
          <a:lstStyle/>
          <a:p>
            <a:pPr algn="ctr">
              <a:defRPr/>
            </a:pPr>
            <a:r>
              <a:rPr lang="es-ES" dirty="0">
                <a:solidFill>
                  <a:schemeClr val="accent1"/>
                </a:solidFill>
              </a:rPr>
              <a:t>O</a:t>
            </a:r>
            <a:r>
              <a:rPr lang="es-ES" dirty="0" smtClean="0">
                <a:solidFill>
                  <a:schemeClr val="accent1"/>
                </a:solidFill>
              </a:rPr>
              <a:t>peraciones de la Banca Múltiple.</a:t>
            </a:r>
            <a:endParaRPr lang="es-ES" dirty="0">
              <a:solidFill>
                <a:schemeClr val="accent1"/>
              </a:solidFill>
            </a:endParaRPr>
          </a:p>
        </p:txBody>
      </p:sp>
      <p:sp>
        <p:nvSpPr>
          <p:cNvPr id="29699" name="2 Marcador de contenido"/>
          <p:cNvSpPr>
            <a:spLocks noGrp="1"/>
          </p:cNvSpPr>
          <p:nvPr>
            <p:ph idx="1"/>
          </p:nvPr>
        </p:nvSpPr>
        <p:spPr>
          <a:xfrm>
            <a:off x="1828800" y="1214423"/>
            <a:ext cx="8686800" cy="4865703"/>
          </a:xfrm>
        </p:spPr>
        <p:txBody>
          <a:bodyPr/>
          <a:lstStyle/>
          <a:p>
            <a:pPr>
              <a:buNone/>
            </a:pPr>
            <a:r>
              <a:rPr lang="es-ES" sz="2800" dirty="0"/>
              <a:t>	</a:t>
            </a:r>
            <a:endParaRPr lang="es-ES" sz="2700" dirty="0"/>
          </a:p>
        </p:txBody>
      </p:sp>
      <p:graphicFrame>
        <p:nvGraphicFramePr>
          <p:cNvPr id="6" name="5 Diagrama"/>
          <p:cNvGraphicFramePr/>
          <p:nvPr>
            <p:extLst>
              <p:ext uri="{D42A27DB-BD31-4B8C-83A1-F6EECF244321}">
                <p14:modId xmlns:p14="http://schemas.microsoft.com/office/powerpoint/2010/main" val="577890610"/>
              </p:ext>
            </p:extLst>
          </p:nvPr>
        </p:nvGraphicFramePr>
        <p:xfrm>
          <a:off x="1828800" y="1906437"/>
          <a:ext cx="8001056" cy="42047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Marcador de número de diapositiva"/>
          <p:cNvSpPr>
            <a:spLocks noGrp="1"/>
          </p:cNvSpPr>
          <p:nvPr>
            <p:ph type="sldNum" sz="quarter" idx="12"/>
          </p:nvPr>
        </p:nvSpPr>
        <p:spPr/>
        <p:txBody>
          <a:bodyPr/>
          <a:lstStyle/>
          <a:p>
            <a:pPr>
              <a:defRPr/>
            </a:pPr>
            <a:fld id="{EFDB1771-758D-4649-9555-E69A7FCC230D}" type="slidenum">
              <a:rPr lang="es-ES" smtClean="0"/>
              <a:pPr>
                <a:defRPr/>
              </a:pPr>
              <a:t>17</a:t>
            </a:fld>
            <a:endParaRPr lang="es-ES" dirty="0"/>
          </a:p>
        </p:txBody>
      </p:sp>
      <p:pic>
        <p:nvPicPr>
          <p:cNvPr id="3" name="Imagen 2"/>
          <p:cNvPicPr>
            <a:picLocks noChangeAspect="1"/>
          </p:cNvPicPr>
          <p:nvPr/>
        </p:nvPicPr>
        <p:blipFill>
          <a:blip r:embed="rId7"/>
          <a:stretch>
            <a:fillRect/>
          </a:stretch>
        </p:blipFill>
        <p:spPr>
          <a:xfrm>
            <a:off x="8510815" y="4819213"/>
            <a:ext cx="2992573" cy="197731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715654918"/>
      </p:ext>
    </p:extLst>
  </p:cSld>
  <p:clrMapOvr>
    <a:masterClrMapping/>
  </p:clrMapOvr>
  <p:transition spd="med">
    <p:blinds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42247" y="2651612"/>
            <a:ext cx="7871096" cy="2123658"/>
          </a:xfrm>
          <a:prstGeom prst="rect">
            <a:avLst/>
          </a:prstGeom>
          <a:blipFill>
            <a:blip r:embed="rId2"/>
            <a:tile tx="0" ty="0" sx="100000" sy="100000" flip="none" algn="tl"/>
          </a:blipFill>
          <a:effectLst>
            <a:innerShdw blurRad="63500" dist="50800" dir="18900000">
              <a:prstClr val="black">
                <a:alpha val="50000"/>
              </a:prstClr>
            </a:innerShdw>
          </a:effectLst>
        </p:spPr>
        <p:txBody>
          <a:bodyPr wrap="square" anchor="ctr">
            <a:spAutoFit/>
          </a:bodyPr>
          <a:lstStyle/>
          <a:p>
            <a:pPr algn="ctr">
              <a:defRPr/>
            </a:pPr>
            <a:r>
              <a:rPr lang="es-ES" sz="6600" b="1" spc="50" dirty="0">
                <a:ln w="12700" cmpd="sng">
                  <a:solidFill>
                    <a:schemeClr val="accent6">
                      <a:satMod val="120000"/>
                      <a:shade val="80000"/>
                    </a:schemeClr>
                  </a:solidFill>
                  <a:prstDash val="solid"/>
                </a:ln>
                <a:solidFill>
                  <a:schemeClr val="accent1"/>
                </a:solidFill>
                <a:effectLst>
                  <a:glow rad="53100">
                    <a:schemeClr val="accent6">
                      <a:satMod val="180000"/>
                      <a:alpha val="30000"/>
                    </a:schemeClr>
                  </a:glow>
                </a:effectLst>
              </a:rPr>
              <a:t>Operaciones  Bancarias Pasivas</a:t>
            </a:r>
          </a:p>
        </p:txBody>
      </p:sp>
      <p:sp>
        <p:nvSpPr>
          <p:cNvPr id="3" name="2 Marcador de número de diapositiva"/>
          <p:cNvSpPr>
            <a:spLocks noGrp="1"/>
          </p:cNvSpPr>
          <p:nvPr>
            <p:ph type="sldNum" sz="quarter" idx="12"/>
          </p:nvPr>
        </p:nvSpPr>
        <p:spPr/>
        <p:txBody>
          <a:bodyPr/>
          <a:lstStyle/>
          <a:p>
            <a:pPr>
              <a:defRPr/>
            </a:pPr>
            <a:fld id="{EFDB1771-758D-4649-9555-E69A7FCC230D}" type="slidenum">
              <a:rPr lang="es-ES" smtClean="0"/>
              <a:pPr>
                <a:defRPr/>
              </a:pPr>
              <a:t>18</a:t>
            </a:fld>
            <a:endParaRPr lang="es-ES" dirty="0"/>
          </a:p>
        </p:txBody>
      </p:sp>
    </p:spTree>
    <p:extLst>
      <p:ext uri="{BB962C8B-B14F-4D97-AF65-F5344CB8AC3E}">
        <p14:creationId xmlns:p14="http://schemas.microsoft.com/office/powerpoint/2010/main" val="3209341014"/>
      </p:ext>
    </p:extLst>
  </p:cSld>
  <p:clrMapOvr>
    <a:masterClrMapping/>
  </p:clrMapOvr>
  <p:transition spd="med">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0" y="314979"/>
            <a:ext cx="9466729" cy="1143000"/>
          </a:xfrm>
          <a:solidFill>
            <a:schemeClr val="bg2">
              <a:lumMod val="9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Pasivas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48871" y="1613646"/>
            <a:ext cx="9466729" cy="5101501"/>
          </a:xfrm>
          <a:solidFill>
            <a:schemeClr val="accent5">
              <a:lumMod val="60000"/>
              <a:lumOff val="40000"/>
            </a:schemeClr>
          </a:solidFill>
        </p:spPr>
        <p:txBody>
          <a:bodyPr/>
          <a:lstStyle/>
          <a:p>
            <a:pPr algn="just"/>
            <a:r>
              <a:rPr lang="es-ES" sz="2700" b="1" dirty="0">
                <a:latin typeface="Arial" panose="020B0604020202020204" pitchFamily="34" charset="0"/>
                <a:cs typeface="Arial" panose="020B0604020202020204" pitchFamily="34" charset="0"/>
              </a:rPr>
              <a:t>CONCEPTO</a:t>
            </a:r>
          </a:p>
          <a:p>
            <a:pPr algn="just">
              <a:buNone/>
            </a:pPr>
            <a:r>
              <a:rPr lang="es-ES" sz="2700" dirty="0">
                <a:latin typeface="Arial" panose="020B0604020202020204" pitchFamily="34" charset="0"/>
                <a:cs typeface="Arial" panose="020B0604020202020204" pitchFamily="34" charset="0"/>
              </a:rPr>
              <a:t>	</a:t>
            </a:r>
            <a:r>
              <a:rPr lang="es-ES" sz="2800" dirty="0">
                <a:latin typeface="Arial" panose="020B0604020202020204" pitchFamily="34" charset="0"/>
                <a:cs typeface="Arial" panose="020B0604020202020204" pitchFamily="34" charset="0"/>
              </a:rPr>
              <a:t>Las operaciones pasivas son cuando las instituciones de crédito reciben recursos del público. Por las operaciones pasivas la institución contrae un adeudo y, por tanto se genera un pasivo</a:t>
            </a:r>
            <a:r>
              <a:rPr lang="es-ES" sz="2800" dirty="0"/>
              <a:t>.</a:t>
            </a:r>
            <a:endParaRPr lang="es-MX" sz="2800" dirty="0"/>
          </a:p>
          <a:p>
            <a:pPr algn="just"/>
            <a:endParaRPr lang="es-ES" sz="2700" dirty="0">
              <a:latin typeface="Arial" charset="0"/>
              <a:cs typeface="Arial" charset="0"/>
            </a:endParaRPr>
          </a:p>
        </p:txBody>
      </p:sp>
      <p:sp>
        <p:nvSpPr>
          <p:cNvPr id="5" name="4 Elipse"/>
          <p:cNvSpPr/>
          <p:nvPr/>
        </p:nvSpPr>
        <p:spPr>
          <a:xfrm>
            <a:off x="3238500" y="3968419"/>
            <a:ext cx="5118100" cy="2643209"/>
          </a:xfrm>
          <a:prstGeom prst="ellipse">
            <a:avLst/>
          </a:prstGeom>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7" name="6 Marcador de número de diapositiva"/>
          <p:cNvSpPr>
            <a:spLocks noGrp="1"/>
          </p:cNvSpPr>
          <p:nvPr>
            <p:ph type="sldNum" sz="quarter" idx="12"/>
          </p:nvPr>
        </p:nvSpPr>
        <p:spPr/>
        <p:txBody>
          <a:bodyPr/>
          <a:lstStyle/>
          <a:p>
            <a:pPr>
              <a:defRPr/>
            </a:pPr>
            <a:fld id="{EFDB1771-758D-4649-9555-E69A7FCC230D}" type="slidenum">
              <a:rPr lang="es-ES" smtClean="0"/>
              <a:pPr>
                <a:defRPr/>
              </a:pPr>
              <a:t>19</a:t>
            </a:fld>
            <a:endParaRPr lang="es-ES" dirty="0"/>
          </a:p>
        </p:txBody>
      </p:sp>
      <p:pic>
        <p:nvPicPr>
          <p:cNvPr id="3" name="Imagen 2"/>
          <p:cNvPicPr>
            <a:picLocks noChangeAspect="1"/>
          </p:cNvPicPr>
          <p:nvPr/>
        </p:nvPicPr>
        <p:blipFill rotWithShape="1">
          <a:blip r:embed="rId2"/>
          <a:srcRect b="15606"/>
          <a:stretch/>
        </p:blipFill>
        <p:spPr>
          <a:xfrm>
            <a:off x="4123267" y="4024437"/>
            <a:ext cx="3334180" cy="2520295"/>
          </a:xfrm>
          <a:prstGeom prst="ellipse">
            <a:avLst/>
          </a:prstGeom>
          <a:ln>
            <a:noFill/>
          </a:ln>
          <a:effectLst>
            <a:softEdge rad="112500"/>
          </a:effectLst>
        </p:spPr>
      </p:pic>
    </p:spTree>
    <p:extLst>
      <p:ext uri="{BB962C8B-B14F-4D97-AF65-F5344CB8AC3E}">
        <p14:creationId xmlns:p14="http://schemas.microsoft.com/office/powerpoint/2010/main" val="3094075491"/>
      </p:ext>
    </p:extLst>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85751"/>
            <a:ext cx="8697912" cy="1446550"/>
          </a:xfrm>
          <a:prstGeom prst="rect">
            <a:avLst/>
          </a:prstGeom>
          <a:solidFill>
            <a:schemeClr val="accent3">
              <a:lumMod val="60000"/>
              <a:lumOff val="40000"/>
            </a:schemeClr>
          </a:solidFill>
          <a:ln w="9525">
            <a:noFill/>
            <a:miter lim="800000"/>
            <a:headEnd/>
            <a:tailEnd/>
          </a:ln>
        </p:spPr>
        <p:txBody>
          <a:bodyPr wrap="square">
            <a:spAutoFit/>
          </a:bodyPr>
          <a:lstStyle/>
          <a:p>
            <a:pPr algn="ctr"/>
            <a:r>
              <a:rPr lang="es-MX" sz="2200" b="1" dirty="0">
                <a:solidFill>
                  <a:srgbClr val="2F2B20"/>
                </a:solidFill>
              </a:rPr>
              <a:t>Universidad   Autónoma   del  Estado de México</a:t>
            </a:r>
          </a:p>
          <a:p>
            <a:pPr algn="ctr"/>
            <a:r>
              <a:rPr lang="es-MX" sz="2200" b="1" dirty="0">
                <a:solidFill>
                  <a:srgbClr val="2F2B20"/>
                </a:solidFill>
              </a:rPr>
              <a:t>Facultad de Economía</a:t>
            </a:r>
            <a:r>
              <a:rPr lang="es-MX" sz="2200" b="1" dirty="0" smtClean="0">
                <a:solidFill>
                  <a:srgbClr val="2F2B20"/>
                </a:solidFill>
              </a:rPr>
              <a:t>.</a:t>
            </a:r>
          </a:p>
          <a:p>
            <a:pPr algn="ctr"/>
            <a:endParaRPr lang="es-MX" sz="2200" b="1" dirty="0">
              <a:solidFill>
                <a:srgbClr val="2F2B20"/>
              </a:solidFill>
            </a:endParaRPr>
          </a:p>
          <a:p>
            <a:pPr algn="ctr"/>
            <a:r>
              <a:rPr lang="es-MX" sz="2200" dirty="0" smtClean="0">
                <a:solidFill>
                  <a:srgbClr val="2F2B20"/>
                </a:solidFill>
              </a:rPr>
              <a:t>Licenciatura </a:t>
            </a:r>
            <a:r>
              <a:rPr lang="es-MX" sz="2200" dirty="0">
                <a:solidFill>
                  <a:srgbClr val="2F2B20"/>
                </a:solidFill>
              </a:rPr>
              <a:t>en Actuaría </a:t>
            </a:r>
          </a:p>
        </p:txBody>
      </p:sp>
      <p:pic>
        <p:nvPicPr>
          <p:cNvPr id="2050" name="Picture 2" descr="Uaemex"/>
          <p:cNvPicPr>
            <a:picLocks noChangeAspect="1" noChangeArrowheads="1"/>
          </p:cNvPicPr>
          <p:nvPr/>
        </p:nvPicPr>
        <p:blipFill>
          <a:blip r:embed="rId2"/>
          <a:srcRect/>
          <a:stretch>
            <a:fillRect/>
          </a:stretch>
        </p:blipFill>
        <p:spPr bwMode="auto">
          <a:xfrm>
            <a:off x="1002301" y="279995"/>
            <a:ext cx="1717190" cy="1452305"/>
          </a:xfrm>
          <a:prstGeom prst="rect">
            <a:avLst/>
          </a:prstGeom>
          <a:noFill/>
          <a:ln w="9525">
            <a:solidFill>
              <a:schemeClr val="accent3">
                <a:lumMod val="75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413220" y="260322"/>
            <a:ext cx="1642393" cy="1471978"/>
          </a:xfrm>
          <a:prstGeom prst="rect">
            <a:avLst/>
          </a:prstGeom>
          <a:noFill/>
          <a:ln w="9525">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accent4">
                    <a:lumMod val="75000"/>
                  </a:schemeClr>
                </a:solidFill>
              </a:rPr>
              <a:pPr/>
              <a:t>2</a:t>
            </a:fld>
            <a:endParaRPr lang="es-MX" dirty="0">
              <a:solidFill>
                <a:schemeClr val="accent4">
                  <a:lumMod val="75000"/>
                </a:schemeClr>
              </a:solidFill>
            </a:endParaRPr>
          </a:p>
        </p:txBody>
      </p:sp>
      <p:sp>
        <p:nvSpPr>
          <p:cNvPr id="3" name="2 Rectángulo"/>
          <p:cNvSpPr/>
          <p:nvPr/>
        </p:nvSpPr>
        <p:spPr>
          <a:xfrm>
            <a:off x="2524126" y="1998133"/>
            <a:ext cx="7028259" cy="3293534"/>
          </a:xfrm>
          <a:prstGeom prst="rect">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FFFFFF"/>
                </a:solidFill>
              </a:rPr>
              <a:t>DERECHO DEL SEGURO, BANCARIO Y BURSÁTIL.</a:t>
            </a:r>
          </a:p>
          <a:p>
            <a:pPr algn="ctr"/>
            <a:r>
              <a:rPr lang="es-MX" sz="2400" b="1" dirty="0">
                <a:solidFill>
                  <a:srgbClr val="FFFFFF"/>
                </a:solidFill>
              </a:rPr>
              <a:t>(6 Créditos)</a:t>
            </a:r>
          </a:p>
          <a:p>
            <a:pPr algn="ctr"/>
            <a:endParaRPr lang="es-MX" sz="2400" b="1" dirty="0">
              <a:solidFill>
                <a:srgbClr val="FFFFFF"/>
              </a:solidFill>
            </a:endParaRPr>
          </a:p>
          <a:p>
            <a:pPr algn="ctr"/>
            <a:r>
              <a:rPr lang="es-MX" sz="2800" b="1" dirty="0">
                <a:solidFill>
                  <a:srgbClr val="FFFFFF"/>
                </a:solidFill>
              </a:rPr>
              <a:t>Tema: </a:t>
            </a:r>
            <a:r>
              <a:rPr lang="es-MX" sz="2800" b="1" dirty="0" smtClean="0">
                <a:solidFill>
                  <a:srgbClr val="FFFFFF"/>
                </a:solidFill>
              </a:rPr>
              <a:t>Instituciones de Banca Múltiple</a:t>
            </a:r>
            <a:r>
              <a:rPr lang="es-MX" sz="3200" b="1" dirty="0" smtClean="0">
                <a:solidFill>
                  <a:srgbClr val="FFFFFF"/>
                </a:solidFill>
              </a:rPr>
              <a:t>.</a:t>
            </a:r>
            <a:endParaRPr lang="es-MX" sz="3200" b="1" dirty="0">
              <a:solidFill>
                <a:srgbClr val="FFFFFF"/>
              </a:solidFill>
            </a:endParaRPr>
          </a:p>
          <a:p>
            <a:pPr algn="ctr"/>
            <a:endParaRPr lang="es-MX" sz="2400" dirty="0">
              <a:solidFill>
                <a:srgbClr val="FFFFFF"/>
              </a:solidFill>
            </a:endParaRPr>
          </a:p>
          <a:p>
            <a:pPr algn="ctr"/>
            <a:r>
              <a:rPr lang="es-MX" sz="2400" b="1" dirty="0">
                <a:solidFill>
                  <a:srgbClr val="FFFFFF"/>
                </a:solidFill>
              </a:rPr>
              <a:t>Elaboró: M. en A. Gabriela Margarita Pérez Vargas.</a:t>
            </a:r>
          </a:p>
        </p:txBody>
      </p:sp>
      <p:sp>
        <p:nvSpPr>
          <p:cNvPr id="7" name="6 Rectángulo"/>
          <p:cNvSpPr/>
          <p:nvPr/>
        </p:nvSpPr>
        <p:spPr>
          <a:xfrm>
            <a:off x="7211684" y="5685159"/>
            <a:ext cx="2340702" cy="560365"/>
          </a:xfrm>
          <a:prstGeom prst="rect">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Octubre </a:t>
            </a:r>
            <a:r>
              <a:rPr lang="es-ES" sz="2000" b="1" dirty="0">
                <a:solidFill>
                  <a:srgbClr val="FFFFFF"/>
                </a:solidFill>
              </a:rPr>
              <a:t>de </a:t>
            </a:r>
            <a:r>
              <a:rPr lang="es-ES" sz="2000" b="1" dirty="0" smtClean="0">
                <a:solidFill>
                  <a:srgbClr val="FFFFFF"/>
                </a:solidFill>
              </a:rPr>
              <a:t>2016.</a:t>
            </a:r>
            <a:endParaRPr lang="es-MX" b="1" dirty="0">
              <a:solidFill>
                <a:srgbClr val="FFFFFF"/>
              </a:solidFill>
            </a:endParaRPr>
          </a:p>
        </p:txBody>
      </p:sp>
    </p:spTree>
    <p:extLst>
      <p:ext uri="{BB962C8B-B14F-4D97-AF65-F5344CB8AC3E}">
        <p14:creationId xmlns:p14="http://schemas.microsoft.com/office/powerpoint/2010/main" val="679099968"/>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Elipse"/>
          <p:cNvSpPr/>
          <p:nvPr/>
        </p:nvSpPr>
        <p:spPr>
          <a:xfrm>
            <a:off x="7667636" y="4214818"/>
            <a:ext cx="2700350" cy="23574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1048871" y="285728"/>
            <a:ext cx="9466729" cy="928694"/>
          </a:xfrm>
          <a:solidFill>
            <a:schemeClr val="bg2">
              <a:lumMod val="9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Pasivas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48871" y="1411940"/>
            <a:ext cx="9466729" cy="5303207"/>
          </a:xfrm>
          <a:solidFill>
            <a:schemeClr val="accent5">
              <a:lumMod val="60000"/>
              <a:lumOff val="40000"/>
            </a:schemeClr>
          </a:solidFill>
        </p:spPr>
        <p:txBody>
          <a:bodyPr/>
          <a:lstStyle/>
          <a:p>
            <a:pPr marL="777240" lvl="2" indent="0" algn="ctr">
              <a:buNone/>
            </a:pPr>
            <a:r>
              <a:rPr lang="es-ES" sz="2800" b="1" dirty="0">
                <a:latin typeface="Arial" panose="020B0604020202020204" pitchFamily="34" charset="0"/>
                <a:cs typeface="Arial" panose="020B0604020202020204" pitchFamily="34" charset="0"/>
              </a:rPr>
              <a:t>Tipos operaciones pasivas.</a:t>
            </a:r>
          </a:p>
          <a:p>
            <a:pPr algn="just"/>
            <a:r>
              <a:rPr lang="es-ES" sz="2400" b="1" dirty="0">
                <a:latin typeface="Arial" panose="020B0604020202020204" pitchFamily="34" charset="0"/>
                <a:cs typeface="Arial" panose="020B0604020202020204" pitchFamily="34" charset="0"/>
              </a:rPr>
              <a:t>A).- La recepción de</a:t>
            </a:r>
            <a:r>
              <a:rPr lang="es-ES" sz="2400" dirty="0">
                <a:latin typeface="Arial" panose="020B0604020202020204" pitchFamily="34" charset="0"/>
                <a:cs typeface="Arial" panose="020B0604020202020204" pitchFamily="34" charset="0"/>
              </a:rPr>
              <a:t> </a:t>
            </a:r>
            <a:r>
              <a:rPr lang="es-ES" sz="2400" b="1" dirty="0">
                <a:latin typeface="Arial" panose="020B0604020202020204" pitchFamily="34" charset="0"/>
                <a:cs typeface="Arial" panose="020B0604020202020204" pitchFamily="34" charset="0"/>
              </a:rPr>
              <a:t>depósitos bancarios</a:t>
            </a:r>
            <a:r>
              <a:rPr lang="es-ES" sz="2400" dirty="0">
                <a:latin typeface="Arial" panose="020B0604020202020204" pitchFamily="34" charset="0"/>
                <a:cs typeface="Arial" panose="020B0604020202020204" pitchFamily="34" charset="0"/>
              </a:rPr>
              <a:t> </a:t>
            </a:r>
            <a:r>
              <a:rPr lang="es-ES" sz="2400" b="1" dirty="0">
                <a:latin typeface="Arial" panose="020B0604020202020204" pitchFamily="34" charset="0"/>
                <a:cs typeface="Arial" panose="020B0604020202020204" pitchFamily="34" charset="0"/>
              </a:rPr>
              <a:t>de dinero</a:t>
            </a:r>
            <a:r>
              <a:rPr lang="es-ES" sz="2400" dirty="0">
                <a:latin typeface="Arial" panose="020B0604020202020204" pitchFamily="34" charset="0"/>
                <a:cs typeface="Arial" panose="020B0604020202020204" pitchFamily="34" charset="0"/>
              </a:rPr>
              <a:t>, en ellos el banco adquiere la propiedad del dinero y no tiene la obligación de devolver el mismo dinero depositado, sino uno de la misma especie y calidad, por eso se llama "depósito irregular de dinero", pues en el depósito regular existe la obligación de devolver el mismo bien depositado. Los depósitos bancarios pueden ser: </a:t>
            </a:r>
            <a:endParaRPr lang="es-MX" sz="2400" dirty="0">
              <a:latin typeface="Arial" panose="020B0604020202020204" pitchFamily="34" charset="0"/>
              <a:cs typeface="Arial" panose="020B0604020202020204" pitchFamily="34" charset="0"/>
            </a:endParaRPr>
          </a:p>
          <a:p>
            <a:pPr lvl="2"/>
            <a:r>
              <a:rPr lang="es-ES" sz="2400" dirty="0" smtClean="0">
                <a:latin typeface="Arial" panose="020B0604020202020204" pitchFamily="34" charset="0"/>
                <a:cs typeface="Arial" panose="020B0604020202020204" pitchFamily="34" charset="0"/>
              </a:rPr>
              <a:t>A la vista; </a:t>
            </a:r>
            <a:endParaRPr lang="es-MX" sz="2400" dirty="0" smtClean="0">
              <a:latin typeface="Arial" panose="020B0604020202020204" pitchFamily="34" charset="0"/>
              <a:cs typeface="Arial" panose="020B0604020202020204" pitchFamily="34" charset="0"/>
            </a:endParaRPr>
          </a:p>
          <a:p>
            <a:pPr lvl="2"/>
            <a:r>
              <a:rPr lang="es-ES" sz="2400" dirty="0" smtClean="0">
                <a:latin typeface="Arial" panose="020B0604020202020204" pitchFamily="34" charset="0"/>
                <a:cs typeface="Arial" panose="020B0604020202020204" pitchFamily="34" charset="0"/>
              </a:rPr>
              <a:t>Retirables en días preestablecidos;  </a:t>
            </a:r>
            <a:endParaRPr lang="es-MX" sz="2400" dirty="0" smtClean="0">
              <a:latin typeface="Arial" panose="020B0604020202020204" pitchFamily="34" charset="0"/>
              <a:cs typeface="Arial" panose="020B0604020202020204" pitchFamily="34" charset="0"/>
            </a:endParaRPr>
          </a:p>
          <a:p>
            <a:pPr lvl="2"/>
            <a:r>
              <a:rPr lang="es-ES" sz="2400" dirty="0" smtClean="0">
                <a:latin typeface="Arial" panose="020B0604020202020204" pitchFamily="34" charset="0"/>
                <a:cs typeface="Arial" panose="020B0604020202020204" pitchFamily="34" charset="0"/>
              </a:rPr>
              <a:t>A plazo o con previo aviso;</a:t>
            </a:r>
            <a:r>
              <a:rPr lang="es-ES" sz="2400" b="1" dirty="0" smtClean="0">
                <a:latin typeface="Arial" panose="020B0604020202020204" pitchFamily="34" charset="0"/>
                <a:cs typeface="Arial" panose="020B0604020202020204" pitchFamily="34" charset="0"/>
              </a:rPr>
              <a:t> </a:t>
            </a:r>
            <a:endParaRPr lang="es-MX" sz="2400" dirty="0" smtClean="0">
              <a:latin typeface="Arial" panose="020B0604020202020204" pitchFamily="34" charset="0"/>
              <a:cs typeface="Arial" panose="020B0604020202020204" pitchFamily="34" charset="0"/>
            </a:endParaRPr>
          </a:p>
          <a:p>
            <a:pPr lvl="2"/>
            <a:r>
              <a:rPr lang="es-ES" sz="2400" dirty="0" smtClean="0">
                <a:latin typeface="Arial" panose="020B0604020202020204" pitchFamily="34" charset="0"/>
                <a:cs typeface="Arial" panose="020B0604020202020204" pitchFamily="34" charset="0"/>
              </a:rPr>
              <a:t>De ahorro.</a:t>
            </a:r>
            <a:endParaRPr lang="es-MX" sz="2400" dirty="0" smtClean="0">
              <a:latin typeface="Arial" panose="020B0604020202020204" pitchFamily="34" charset="0"/>
              <a:cs typeface="Arial" panose="020B0604020202020204" pitchFamily="34" charset="0"/>
            </a:endParaRPr>
          </a:p>
          <a:p>
            <a:pPr algn="just"/>
            <a:endParaRPr lang="es-ES" sz="2700" dirty="0">
              <a:latin typeface="Arial" charset="0"/>
              <a:cs typeface="Arial" charset="0"/>
            </a:endParaRPr>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20</a:t>
            </a:fld>
            <a:endParaRPr lang="es-ES" dirty="0"/>
          </a:p>
        </p:txBody>
      </p:sp>
      <p:pic>
        <p:nvPicPr>
          <p:cNvPr id="6" name="ipfExyc7EN7tZZ4HM:" descr="http://t0.gstatic.com/images?q=tbn:Exyc7EN7tZZ4HM:http://www.jornada.unam.mx/2007/07/01/fotos/025n1eco-1_mini.jpg">
            <a:hlinkClick r:id="rId2"/>
          </p:cNvPr>
          <p:cNvPicPr/>
          <p:nvPr/>
        </p:nvPicPr>
        <p:blipFill>
          <a:blip r:embed="rId3"/>
          <a:srcRect/>
          <a:stretch>
            <a:fillRect/>
          </a:stretch>
        </p:blipFill>
        <p:spPr bwMode="auto">
          <a:xfrm>
            <a:off x="7667636" y="4537494"/>
            <a:ext cx="2357454" cy="1534712"/>
          </a:xfrm>
          <a:prstGeom prst="rect">
            <a:avLst/>
          </a:prstGeom>
          <a:noFill/>
          <a:ln w="9525">
            <a:noFill/>
            <a:miter lim="800000"/>
            <a:headEnd/>
            <a:tailEnd/>
          </a:ln>
        </p:spPr>
      </p:pic>
    </p:spTree>
    <p:extLst>
      <p:ext uri="{BB962C8B-B14F-4D97-AF65-F5344CB8AC3E}">
        <p14:creationId xmlns:p14="http://schemas.microsoft.com/office/powerpoint/2010/main" val="1893353279"/>
      </p:ext>
    </p:extLst>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765" y="285728"/>
            <a:ext cx="9439835" cy="1009672"/>
          </a:xfrm>
          <a:solidFill>
            <a:schemeClr val="bg2">
              <a:lumMod val="9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Pasivas</a:t>
            </a:r>
            <a:endParaRPr lang="es-ES" dirty="0">
              <a:solidFill>
                <a:schemeClr val="accent1"/>
              </a:solidFill>
              <a:latin typeface="Arial" panose="020B0604020202020204" pitchFamily="34" charset="0"/>
              <a:cs typeface="Arial" panose="020B0604020202020204" pitchFamily="34" charset="0"/>
            </a:endParaRPr>
          </a:p>
        </p:txBody>
      </p:sp>
      <p:sp>
        <p:nvSpPr>
          <p:cNvPr id="6" name="5 Marcador de número de diapositiva"/>
          <p:cNvSpPr>
            <a:spLocks noGrp="1"/>
          </p:cNvSpPr>
          <p:nvPr>
            <p:ph type="sldNum" sz="quarter" idx="12"/>
          </p:nvPr>
        </p:nvSpPr>
        <p:spPr/>
        <p:txBody>
          <a:bodyPr/>
          <a:lstStyle/>
          <a:p>
            <a:pPr>
              <a:defRPr/>
            </a:pPr>
            <a:fld id="{EFDB1771-758D-4649-9555-E69A7FCC230D}" type="slidenum">
              <a:rPr lang="es-ES" smtClean="0"/>
              <a:pPr>
                <a:defRPr/>
              </a:pPr>
              <a:t>21</a:t>
            </a:fld>
            <a:endParaRPr lang="es-ES" dirty="0"/>
          </a:p>
        </p:txBody>
      </p:sp>
      <p:sp>
        <p:nvSpPr>
          <p:cNvPr id="30723" name="2 Marcador de contenido"/>
          <p:cNvSpPr>
            <a:spLocks noGrp="1"/>
          </p:cNvSpPr>
          <p:nvPr>
            <p:ph idx="1"/>
          </p:nvPr>
        </p:nvSpPr>
        <p:spPr>
          <a:xfrm>
            <a:off x="1075765" y="1492624"/>
            <a:ext cx="9439835" cy="5222524"/>
          </a:xfrm>
          <a:solidFill>
            <a:schemeClr val="accent5">
              <a:lumMod val="60000"/>
              <a:lumOff val="40000"/>
            </a:schemeClr>
          </a:solidFill>
        </p:spPr>
        <p:txBody>
          <a:bodyPr>
            <a:normAutofit fontScale="92500"/>
          </a:bodyPr>
          <a:lstStyle/>
          <a:p>
            <a:pPr lvl="0" algn="just"/>
            <a:r>
              <a:rPr lang="es-ES" sz="2400" b="1" dirty="0">
                <a:latin typeface="Arial" panose="020B0604020202020204" pitchFamily="34" charset="0"/>
                <a:cs typeface="Arial" panose="020B0604020202020204" pitchFamily="34" charset="0"/>
              </a:rPr>
              <a:t>A la vista </a:t>
            </a:r>
            <a:r>
              <a:rPr lang="es-ES" sz="2400" dirty="0">
                <a:latin typeface="Arial" panose="020B0604020202020204" pitchFamily="34" charset="0"/>
                <a:cs typeface="Arial" panose="020B0604020202020204" pitchFamily="34" charset="0"/>
              </a:rPr>
              <a:t>(con o sin chequera) o bien asociados a tarjeta de débito. Se llaman “a la vista” porque el titular o los beneficiarios pueden retirar en cualquier momento la cantidad total o parcial depositada y sus accesorios.</a:t>
            </a:r>
            <a:endParaRPr lang="es-MX" sz="2400" dirty="0">
              <a:latin typeface="Arial" panose="020B0604020202020204" pitchFamily="34" charset="0"/>
              <a:cs typeface="Arial" panose="020B0604020202020204" pitchFamily="34" charset="0"/>
            </a:endParaRPr>
          </a:p>
          <a:p>
            <a:pPr lvl="0" algn="just"/>
            <a:r>
              <a:rPr lang="es-ES" sz="2400" b="1" dirty="0">
                <a:latin typeface="Arial" panose="020B0604020202020204" pitchFamily="34" charset="0"/>
                <a:cs typeface="Arial" panose="020B0604020202020204" pitchFamily="34" charset="0"/>
              </a:rPr>
              <a:t>Retirables en días preestablecidos. </a:t>
            </a:r>
            <a:r>
              <a:rPr lang="es-ES" sz="2400" dirty="0">
                <a:latin typeface="Arial" panose="020B0604020202020204" pitchFamily="34" charset="0"/>
                <a:cs typeface="Arial" panose="020B0604020202020204" pitchFamily="34" charset="0"/>
              </a:rPr>
              <a:t>Sólo se podrán efectuar retiros con base al saldo existente y en los días que se establece en la apertura;  </a:t>
            </a:r>
            <a:endParaRPr lang="es-MX" sz="2400" dirty="0">
              <a:latin typeface="Arial" panose="020B0604020202020204" pitchFamily="34" charset="0"/>
              <a:cs typeface="Arial" panose="020B0604020202020204" pitchFamily="34" charset="0"/>
            </a:endParaRPr>
          </a:p>
          <a:p>
            <a:pPr lvl="0" algn="just"/>
            <a:r>
              <a:rPr lang="es-ES" sz="2400" b="1" dirty="0">
                <a:latin typeface="Arial" panose="020B0604020202020204" pitchFamily="34" charset="0"/>
                <a:cs typeface="Arial" panose="020B0604020202020204" pitchFamily="34" charset="0"/>
              </a:rPr>
              <a:t>A plazo o con previo aviso</a:t>
            </a:r>
            <a:r>
              <a:rPr lang="es-ES" sz="2400" dirty="0">
                <a:latin typeface="Arial" panose="020B0604020202020204" pitchFamily="34" charset="0"/>
                <a:cs typeface="Arial" panose="020B0604020202020204" pitchFamily="34" charset="0"/>
              </a:rPr>
              <a:t>. En el contrato a plazo se estipula que el depositante no podrá retirar la suma depositada, sino después de transcurrido el plazo determinado. En el depósito con previo aviso, el depositante no podrá disponer de la suma depositada sino hasta que haya transcurrido cierto tiempo a partir de la notificación que al propio depositante haga a la institución depositaria;</a:t>
            </a:r>
            <a:r>
              <a:rPr lang="es-ES" sz="2400" b="1"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lvl="0" algn="just"/>
            <a:r>
              <a:rPr lang="es-ES" sz="2400" b="1" dirty="0">
                <a:latin typeface="Arial" panose="020B0604020202020204" pitchFamily="34" charset="0"/>
                <a:cs typeface="Arial" panose="020B0604020202020204" pitchFamily="34" charset="0"/>
              </a:rPr>
              <a:t>De ahorro. </a:t>
            </a:r>
            <a:r>
              <a:rPr lang="es-ES" sz="2400" dirty="0">
                <a:latin typeface="Arial" panose="020B0604020202020204" pitchFamily="34" charset="0"/>
                <a:cs typeface="Arial" panose="020B0604020202020204" pitchFamily="34" charset="0"/>
              </a:rPr>
              <a:t>Depósito bancario de dinero con interés </a:t>
            </a:r>
            <a:r>
              <a:rPr lang="es-ES" sz="2400" dirty="0" smtClean="0">
                <a:latin typeface="Arial" panose="020B0604020202020204" pitchFamily="34" charset="0"/>
                <a:cs typeface="Arial" panose="020B0604020202020204" pitchFamily="34" charset="0"/>
              </a:rPr>
              <a:t>capitalizable</a:t>
            </a:r>
            <a:endParaRPr lang="es-MX" sz="2400" dirty="0">
              <a:latin typeface="Arial" panose="020B0604020202020204" pitchFamily="34" charset="0"/>
              <a:cs typeface="Arial" panose="020B0604020202020204" pitchFamily="34" charset="0"/>
            </a:endParaRPr>
          </a:p>
          <a:p>
            <a:pPr algn="just"/>
            <a:endParaRPr lang="es-ES" sz="2700" dirty="0">
              <a:latin typeface="Arial" charset="0"/>
              <a:cs typeface="Arial" charset="0"/>
            </a:endParaRPr>
          </a:p>
        </p:txBody>
      </p:sp>
    </p:spTree>
    <p:extLst>
      <p:ext uri="{BB962C8B-B14F-4D97-AF65-F5344CB8AC3E}">
        <p14:creationId xmlns:p14="http://schemas.microsoft.com/office/powerpoint/2010/main" val="988168363"/>
      </p:ext>
    </p:extLst>
  </p:cSld>
  <p:clrMapOvr>
    <a:masterClrMapping/>
  </p:clrMapOvr>
  <p:transition spd="med">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332258" cy="785818"/>
          </a:xfrm>
          <a:solidFill>
            <a:schemeClr val="bg2">
              <a:lumMod val="9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Pasivas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62318" y="1371600"/>
            <a:ext cx="9453282" cy="5343548"/>
          </a:xfrm>
          <a:solidFill>
            <a:schemeClr val="accent5">
              <a:lumMod val="60000"/>
              <a:lumOff val="40000"/>
            </a:schemeClr>
          </a:solidFill>
        </p:spPr>
        <p:txBody>
          <a:bodyPr>
            <a:normAutofit lnSpcReduction="10000"/>
          </a:bodyPr>
          <a:lstStyle/>
          <a:p>
            <a:pPr algn="just"/>
            <a:r>
              <a:rPr lang="es-ES" sz="2400" b="1" dirty="0">
                <a:latin typeface="Arial" panose="020B0604020202020204" pitchFamily="34" charset="0"/>
                <a:cs typeface="Arial" panose="020B0604020202020204" pitchFamily="34" charset="0"/>
              </a:rPr>
              <a:t>B).- Aceptar préstamos o créditos: </a:t>
            </a:r>
            <a:r>
              <a:rPr lang="es-ES" sz="2400" dirty="0">
                <a:latin typeface="Arial" panose="020B0604020202020204" pitchFamily="34" charset="0"/>
                <a:cs typeface="Arial" panose="020B0604020202020204" pitchFamily="34" charset="0"/>
              </a:rPr>
              <a:t>Éstos pueden ser otorgados por sus clientes o por otros bancos. </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ES" sz="2400" b="1" dirty="0">
                <a:latin typeface="Arial" panose="020B0604020202020204" pitchFamily="34" charset="0"/>
                <a:cs typeface="Arial" panose="020B0604020202020204" pitchFamily="34" charset="0"/>
              </a:rPr>
              <a:t>C).- Emitir Bonos Bancarios:</a:t>
            </a:r>
            <a:r>
              <a:rPr lang="es-ES" sz="2400" dirty="0">
                <a:latin typeface="Arial" panose="020B0604020202020204" pitchFamily="34" charset="0"/>
                <a:cs typeface="Arial" panose="020B0604020202020204" pitchFamily="34" charset="0"/>
              </a:rPr>
              <a:t> Son títulos de crédito en serie que representan la participación individual de su tenedor en un crédito colectivo a cargo del banco emisor de esos títulos.                                                                                                                                 </a:t>
            </a:r>
            <a:endParaRPr lang="es-MX" sz="2400" dirty="0">
              <a:latin typeface="Arial" panose="020B0604020202020204" pitchFamily="34" charset="0"/>
              <a:cs typeface="Arial" panose="020B0604020202020204" pitchFamily="34" charset="0"/>
            </a:endParaRPr>
          </a:p>
          <a:p>
            <a:pPr algn="just">
              <a:buNone/>
            </a:pPr>
            <a:r>
              <a:rPr lang="es-ES" sz="2400" b="1"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r>
              <a:rPr lang="es-ES" sz="2400" b="1" dirty="0">
                <a:latin typeface="Arial" panose="020B0604020202020204" pitchFamily="34" charset="0"/>
                <a:cs typeface="Arial" panose="020B0604020202020204" pitchFamily="34" charset="0"/>
              </a:rPr>
              <a:t>D).- Emitir Obligaciones Subordinadas: </a:t>
            </a:r>
            <a:r>
              <a:rPr lang="es-ES" sz="2400" dirty="0">
                <a:latin typeface="Arial" panose="020B0604020202020204" pitchFamily="34" charset="0"/>
                <a:cs typeface="Arial" panose="020B0604020202020204" pitchFamily="34" charset="0"/>
              </a:rPr>
              <a:t>Son títulos de crédito con características similares a los bonos bancarios, se llaman “subordinadas” porque en ellas, en caso de liquidación del banco emisor, el pago se hará a prorrata (en partes proporcionales) después de cubrir todas las deudas de la institución, pero antes de repartir el haber social a los titulares de las acciones o de los certificados de aportación patrimonial. </a:t>
            </a:r>
          </a:p>
        </p:txBody>
      </p:sp>
      <p:sp>
        <p:nvSpPr>
          <p:cNvPr id="6" name="5 Marcador de número de diapositiva"/>
          <p:cNvSpPr>
            <a:spLocks noGrp="1"/>
          </p:cNvSpPr>
          <p:nvPr>
            <p:ph type="sldNum" sz="quarter" idx="12"/>
          </p:nvPr>
        </p:nvSpPr>
        <p:spPr/>
        <p:txBody>
          <a:bodyPr/>
          <a:lstStyle/>
          <a:p>
            <a:pPr>
              <a:defRPr/>
            </a:pPr>
            <a:fld id="{EFDB1771-758D-4649-9555-E69A7FCC230D}" type="slidenum">
              <a:rPr lang="es-ES" smtClean="0"/>
              <a:pPr>
                <a:defRPr/>
              </a:pPr>
              <a:t>22</a:t>
            </a:fld>
            <a:endParaRPr lang="es-ES" dirty="0"/>
          </a:p>
        </p:txBody>
      </p:sp>
    </p:spTree>
    <p:extLst>
      <p:ext uri="{BB962C8B-B14F-4D97-AF65-F5344CB8AC3E}">
        <p14:creationId xmlns:p14="http://schemas.microsoft.com/office/powerpoint/2010/main" val="2203784012"/>
      </p:ext>
    </p:extLst>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97741" y="2367171"/>
            <a:ext cx="7996518" cy="2123658"/>
          </a:xfrm>
          <a:prstGeom prst="rect">
            <a:avLst/>
          </a:prstGeom>
          <a:blipFill>
            <a:blip r:embed="rId2"/>
            <a:tile tx="0" ty="0" sx="100000" sy="100000" flip="none" algn="tl"/>
          </a:blipFill>
          <a:effectLst>
            <a:innerShdw blurRad="63500" dist="50800" dir="18900000">
              <a:prstClr val="black">
                <a:alpha val="50000"/>
              </a:prstClr>
            </a:innerShdw>
          </a:effectLst>
        </p:spPr>
        <p:txBody>
          <a:bodyPr wrap="square" anchor="ctr">
            <a:spAutoFit/>
          </a:bodyPr>
          <a:lstStyle/>
          <a:p>
            <a:pPr algn="ctr">
              <a:defRPr/>
            </a:pPr>
            <a:r>
              <a:rPr lang="es-ES" sz="6600" b="1" spc="50" dirty="0">
                <a:ln w="12700" cmpd="sng">
                  <a:solidFill>
                    <a:schemeClr val="accent6">
                      <a:satMod val="120000"/>
                      <a:shade val="80000"/>
                    </a:schemeClr>
                  </a:solidFill>
                  <a:prstDash val="solid"/>
                </a:ln>
                <a:solidFill>
                  <a:schemeClr val="accent1"/>
                </a:solidFill>
                <a:effectLst>
                  <a:glow rad="53100">
                    <a:schemeClr val="accent6">
                      <a:satMod val="180000"/>
                      <a:alpha val="30000"/>
                    </a:schemeClr>
                  </a:glow>
                </a:effectLst>
              </a:rPr>
              <a:t>Operaciones  Bancarias Activas</a:t>
            </a:r>
          </a:p>
        </p:txBody>
      </p:sp>
      <p:sp>
        <p:nvSpPr>
          <p:cNvPr id="3" name="2 Marcador de número de diapositiva"/>
          <p:cNvSpPr>
            <a:spLocks noGrp="1"/>
          </p:cNvSpPr>
          <p:nvPr>
            <p:ph type="sldNum" sz="quarter" idx="12"/>
          </p:nvPr>
        </p:nvSpPr>
        <p:spPr/>
        <p:txBody>
          <a:bodyPr/>
          <a:lstStyle/>
          <a:p>
            <a:pPr>
              <a:defRPr/>
            </a:pPr>
            <a:fld id="{EFDB1771-758D-4649-9555-E69A7FCC230D}" type="slidenum">
              <a:rPr lang="es-ES" smtClean="0"/>
              <a:pPr>
                <a:defRPr/>
              </a:pPr>
              <a:t>23</a:t>
            </a:fld>
            <a:endParaRPr lang="es-ES" dirty="0"/>
          </a:p>
        </p:txBody>
      </p:sp>
    </p:spTree>
    <p:extLst>
      <p:ext uri="{BB962C8B-B14F-4D97-AF65-F5344CB8AC3E}">
        <p14:creationId xmlns:p14="http://schemas.microsoft.com/office/powerpoint/2010/main" val="569538346"/>
      </p:ext>
    </p:extLst>
  </p:cSld>
  <p:clrMapOvr>
    <a:masterClrMapping/>
  </p:clrMapOvr>
  <p:transition spd="med">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453282"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62318" y="1613647"/>
            <a:ext cx="9453282" cy="4935072"/>
          </a:xfrm>
          <a:solidFill>
            <a:schemeClr val="accent5">
              <a:lumMod val="40000"/>
              <a:lumOff val="60000"/>
            </a:schemeClr>
          </a:solidFill>
        </p:spPr>
        <p:txBody>
          <a:bodyPr/>
          <a:lstStyle/>
          <a:p>
            <a:pPr>
              <a:buFont typeface="Wingdings" pitchFamily="2" charset="2"/>
              <a:buChar char="v"/>
            </a:pPr>
            <a:r>
              <a:rPr lang="es-ES" sz="2800" b="1" dirty="0"/>
              <a:t>	</a:t>
            </a:r>
            <a:r>
              <a:rPr lang="es-ES" sz="2800" b="1" dirty="0">
                <a:latin typeface="Arial" panose="020B0604020202020204" pitchFamily="34" charset="0"/>
                <a:cs typeface="Arial" panose="020B0604020202020204" pitchFamily="34" charset="0"/>
              </a:rPr>
              <a:t>CONCEPTO</a:t>
            </a:r>
            <a:r>
              <a:rPr lang="es-ES" sz="2800" dirty="0">
                <a:latin typeface="Arial" panose="020B0604020202020204" pitchFamily="34" charset="0"/>
                <a:cs typeface="Arial" panose="020B0604020202020204" pitchFamily="34" charset="0"/>
              </a:rPr>
              <a:t>	</a:t>
            </a:r>
          </a:p>
          <a:p>
            <a:pPr>
              <a:buNone/>
            </a:pPr>
            <a:r>
              <a:rPr lang="es-ES" sz="2800" dirty="0">
                <a:latin typeface="Arial" panose="020B0604020202020204" pitchFamily="34" charset="0"/>
                <a:cs typeface="Arial" panose="020B0604020202020204" pitchFamily="34" charset="0"/>
              </a:rPr>
              <a:t>	Son aquellas cuando la institución bancaria otorga créditos al público. Es decir la institución se convierte en acreedora y por ende existe un activo a su favor.</a:t>
            </a:r>
            <a:endParaRPr lang="es-MX" sz="2800" dirty="0">
              <a:latin typeface="Arial" panose="020B0604020202020204" pitchFamily="34" charset="0"/>
              <a:cs typeface="Arial" panose="020B0604020202020204" pitchFamily="34" charset="0"/>
            </a:endParaRPr>
          </a:p>
          <a:p>
            <a:pPr>
              <a:buNone/>
            </a:pPr>
            <a:r>
              <a:rPr lang="es-ES" sz="2800" b="1" dirty="0"/>
              <a:t>	</a:t>
            </a:r>
            <a:endParaRPr lang="es-ES" sz="2700" dirty="0">
              <a:latin typeface="Arial" charset="0"/>
              <a:cs typeface="Arial" charset="0"/>
            </a:endParaRPr>
          </a:p>
        </p:txBody>
      </p:sp>
      <p:sp>
        <p:nvSpPr>
          <p:cNvPr id="5" name="4 Elipse"/>
          <p:cNvSpPr/>
          <p:nvPr/>
        </p:nvSpPr>
        <p:spPr>
          <a:xfrm>
            <a:off x="4080933" y="3539067"/>
            <a:ext cx="4258733" cy="2807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Marcador de número de diapositiva"/>
          <p:cNvSpPr>
            <a:spLocks noGrp="1"/>
          </p:cNvSpPr>
          <p:nvPr>
            <p:ph type="sldNum" sz="quarter" idx="12"/>
          </p:nvPr>
        </p:nvSpPr>
        <p:spPr/>
        <p:txBody>
          <a:bodyPr/>
          <a:lstStyle/>
          <a:p>
            <a:pPr>
              <a:defRPr/>
            </a:pPr>
            <a:fld id="{EFDB1771-758D-4649-9555-E69A7FCC230D}" type="slidenum">
              <a:rPr lang="es-ES" smtClean="0"/>
              <a:pPr>
                <a:defRPr/>
              </a:pPr>
              <a:t>24</a:t>
            </a:fld>
            <a:endParaRPr lang="es-ES" dirty="0"/>
          </a:p>
        </p:txBody>
      </p:sp>
      <p:pic>
        <p:nvPicPr>
          <p:cNvPr id="3" name="Imagen 2"/>
          <p:cNvPicPr>
            <a:picLocks noChangeAspect="1"/>
          </p:cNvPicPr>
          <p:nvPr/>
        </p:nvPicPr>
        <p:blipFill>
          <a:blip r:embed="rId2"/>
          <a:stretch>
            <a:fillRect/>
          </a:stretch>
        </p:blipFill>
        <p:spPr>
          <a:xfrm>
            <a:off x="4168323" y="3772607"/>
            <a:ext cx="4075571" cy="2340040"/>
          </a:xfrm>
          <a:prstGeom prst="ellipse">
            <a:avLst/>
          </a:prstGeom>
          <a:ln>
            <a:noFill/>
          </a:ln>
          <a:effectLst>
            <a:softEdge rad="112500"/>
          </a:effectLst>
        </p:spPr>
      </p:pic>
    </p:spTree>
    <p:extLst>
      <p:ext uri="{BB962C8B-B14F-4D97-AF65-F5344CB8AC3E}">
        <p14:creationId xmlns:p14="http://schemas.microsoft.com/office/powerpoint/2010/main" val="3996107850"/>
      </p:ext>
    </p:extLst>
  </p:cSld>
  <p:clrMapOvr>
    <a:masterClrMapping/>
  </p:clrMapOvr>
  <p:transition spd="med">
    <p:whee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1" y="295510"/>
            <a:ext cx="9466729" cy="938234"/>
          </a:xfrm>
          <a:solidFill>
            <a:schemeClr val="accent2">
              <a:lumMod val="40000"/>
              <a:lumOff val="60000"/>
            </a:schemeClr>
          </a:solidFill>
        </p:spPr>
        <p:txBody>
          <a:bodyPr/>
          <a:lstStyle/>
          <a:p>
            <a:pP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48871" y="1519518"/>
            <a:ext cx="9466729" cy="5195630"/>
          </a:xfrm>
          <a:solidFill>
            <a:schemeClr val="accent5">
              <a:lumMod val="40000"/>
              <a:lumOff val="60000"/>
            </a:schemeClr>
          </a:solidFill>
        </p:spPr>
        <p:txBody>
          <a:bodyPr/>
          <a:lstStyle/>
          <a:p>
            <a:pPr marL="114300" indent="0">
              <a:buNone/>
            </a:pPr>
            <a:r>
              <a:rPr lang="es-ES" sz="2800" dirty="0"/>
              <a:t> </a:t>
            </a:r>
            <a:r>
              <a:rPr lang="es-ES" sz="2800" dirty="0" smtClean="0"/>
              <a:t>	</a:t>
            </a:r>
            <a:r>
              <a:rPr lang="es-ES" sz="2800" b="1" dirty="0" smtClean="0">
                <a:latin typeface="Arial" panose="020B0604020202020204" pitchFamily="34" charset="0"/>
                <a:cs typeface="Arial" panose="020B0604020202020204" pitchFamily="34" charset="0"/>
              </a:rPr>
              <a:t>Tipos </a:t>
            </a:r>
            <a:r>
              <a:rPr lang="es-ES" sz="2800" b="1" dirty="0">
                <a:latin typeface="Arial" panose="020B0604020202020204" pitchFamily="34" charset="0"/>
                <a:cs typeface="Arial" panose="020B0604020202020204" pitchFamily="34" charset="0"/>
              </a:rPr>
              <a:t>de operaciones activas.</a:t>
            </a:r>
            <a:endParaRPr lang="es-MX" sz="2800" dirty="0">
              <a:latin typeface="Arial" panose="020B0604020202020204" pitchFamily="34" charset="0"/>
              <a:cs typeface="Arial" panose="020B0604020202020204" pitchFamily="34" charset="0"/>
            </a:endParaRPr>
          </a:p>
          <a:p>
            <a:pPr algn="just">
              <a:buNone/>
            </a:pPr>
            <a:r>
              <a:rPr lang="es-ES" sz="2800" dirty="0">
                <a:latin typeface="Arial" panose="020B0604020202020204" pitchFamily="34" charset="0"/>
                <a:cs typeface="Arial" panose="020B0604020202020204" pitchFamily="34" charset="0"/>
              </a:rPr>
              <a:t> </a:t>
            </a:r>
            <a:r>
              <a:rPr lang="es-ES" sz="2400" dirty="0">
                <a:latin typeface="Arial" panose="020B0604020202020204" pitchFamily="34" charset="0"/>
                <a:cs typeface="Arial" panose="020B0604020202020204" pitchFamily="34" charset="0"/>
              </a:rPr>
              <a:t>Entre las operaciones activas que considera la ley cabe mencionar  las siguientes:</a:t>
            </a:r>
            <a:endParaRPr lang="es-MX" sz="2400" dirty="0">
              <a:latin typeface="Arial" panose="020B0604020202020204" pitchFamily="34" charset="0"/>
              <a:cs typeface="Arial" panose="020B0604020202020204" pitchFamily="34" charset="0"/>
            </a:endParaRPr>
          </a:p>
          <a:p>
            <a:pPr>
              <a:buNone/>
            </a:pPr>
            <a:r>
              <a:rPr lang="es-ES" sz="2400" b="1" dirty="0">
                <a:latin typeface="Arial" panose="020B0604020202020204" pitchFamily="34" charset="0"/>
                <a:cs typeface="Arial" panose="020B0604020202020204" pitchFamily="34" charset="0"/>
              </a:rPr>
              <a:t> 	A).-</a:t>
            </a:r>
            <a:r>
              <a:rPr lang="es-ES" sz="2400" dirty="0">
                <a:latin typeface="Arial" panose="020B0604020202020204" pitchFamily="34" charset="0"/>
                <a:cs typeface="Arial" panose="020B0604020202020204" pitchFamily="34" charset="0"/>
              </a:rPr>
              <a:t> Celebrar aperturas de crédito, que puedan ser para:</a:t>
            </a:r>
            <a:endParaRPr lang="es-MX" sz="2400" dirty="0">
              <a:latin typeface="Arial" panose="020B0604020202020204" pitchFamily="34" charset="0"/>
              <a:cs typeface="Arial" panose="020B0604020202020204" pitchFamily="34" charset="0"/>
            </a:endParaRPr>
          </a:p>
          <a:p>
            <a:pPr lvl="0">
              <a:buFont typeface="Wingdings" pitchFamily="2" charset="2"/>
              <a:buChar char="v"/>
            </a:pPr>
            <a:r>
              <a:rPr lang="es-ES" sz="2400" dirty="0">
                <a:latin typeface="Arial" panose="020B0604020202020204" pitchFamily="34" charset="0"/>
                <a:cs typeface="Arial" panose="020B0604020202020204" pitchFamily="34" charset="0"/>
              </a:rPr>
              <a:t>descuentos;</a:t>
            </a:r>
            <a:endParaRPr lang="es-MX" sz="2400" dirty="0">
              <a:latin typeface="Arial" panose="020B0604020202020204" pitchFamily="34" charset="0"/>
              <a:cs typeface="Arial" panose="020B0604020202020204" pitchFamily="34" charset="0"/>
            </a:endParaRPr>
          </a:p>
          <a:p>
            <a:pPr lvl="0">
              <a:buFont typeface="Wingdings" pitchFamily="2" charset="2"/>
              <a:buChar char="v"/>
            </a:pPr>
            <a:r>
              <a:rPr lang="es-ES" sz="2400" dirty="0">
                <a:latin typeface="Arial" panose="020B0604020202020204" pitchFamily="34" charset="0"/>
                <a:cs typeface="Arial" panose="020B0604020202020204" pitchFamily="34" charset="0"/>
              </a:rPr>
              <a:t>créditos documentarios;</a:t>
            </a:r>
            <a:endParaRPr lang="es-MX" sz="2400" dirty="0">
              <a:latin typeface="Arial" panose="020B0604020202020204" pitchFamily="34" charset="0"/>
              <a:cs typeface="Arial" panose="020B0604020202020204" pitchFamily="34" charset="0"/>
            </a:endParaRPr>
          </a:p>
          <a:p>
            <a:pPr lvl="0">
              <a:buFont typeface="Wingdings" pitchFamily="2" charset="2"/>
              <a:buChar char="v"/>
            </a:pPr>
            <a:r>
              <a:rPr lang="es-ES" sz="2400" dirty="0">
                <a:latin typeface="Arial" panose="020B0604020202020204" pitchFamily="34" charset="0"/>
                <a:cs typeface="Arial" panose="020B0604020202020204" pitchFamily="34" charset="0"/>
              </a:rPr>
              <a:t>créditos de habilitación o avió;	</a:t>
            </a:r>
            <a:endParaRPr lang="es-MX" sz="2400" dirty="0">
              <a:latin typeface="Arial" panose="020B0604020202020204" pitchFamily="34" charset="0"/>
              <a:cs typeface="Arial" panose="020B0604020202020204" pitchFamily="34" charset="0"/>
            </a:endParaRPr>
          </a:p>
          <a:p>
            <a:pPr lvl="0">
              <a:buFont typeface="Wingdings" pitchFamily="2" charset="2"/>
              <a:buChar char="v"/>
            </a:pPr>
            <a:r>
              <a:rPr lang="es-ES" sz="2400" dirty="0">
                <a:latin typeface="Arial" panose="020B0604020202020204" pitchFamily="34" charset="0"/>
                <a:cs typeface="Arial" panose="020B0604020202020204" pitchFamily="34" charset="0"/>
              </a:rPr>
              <a:t>créditos refaccionarios;</a:t>
            </a:r>
            <a:endParaRPr lang="es-MX" sz="2400" dirty="0">
              <a:latin typeface="Arial" panose="020B0604020202020204" pitchFamily="34" charset="0"/>
              <a:cs typeface="Arial" panose="020B0604020202020204" pitchFamily="34" charset="0"/>
            </a:endParaRPr>
          </a:p>
          <a:p>
            <a:pPr lvl="0">
              <a:buFont typeface="Wingdings" pitchFamily="2" charset="2"/>
              <a:buChar char="v"/>
            </a:pPr>
            <a:r>
              <a:rPr lang="es-ES" sz="2400" dirty="0">
                <a:latin typeface="Arial" panose="020B0604020202020204" pitchFamily="34" charset="0"/>
                <a:cs typeface="Arial" panose="020B0604020202020204" pitchFamily="34" charset="0"/>
              </a:rPr>
              <a:t>cartas de crédito:</a:t>
            </a:r>
            <a:endParaRPr lang="es-MX" sz="2400" dirty="0">
              <a:latin typeface="Arial" panose="020B0604020202020204" pitchFamily="34" charset="0"/>
              <a:cs typeface="Arial" panose="020B0604020202020204" pitchFamily="34" charset="0"/>
            </a:endParaRPr>
          </a:p>
          <a:p>
            <a:pPr lvl="0">
              <a:buFont typeface="Wingdings" pitchFamily="2" charset="2"/>
              <a:buChar char="v"/>
            </a:pPr>
            <a:r>
              <a:rPr lang="es-ES" sz="2400" dirty="0">
                <a:latin typeface="Arial" panose="020B0604020202020204" pitchFamily="34" charset="0"/>
                <a:cs typeface="Arial" panose="020B0604020202020204" pitchFamily="34" charset="0"/>
              </a:rPr>
              <a:t>tarjetas de crédito:</a:t>
            </a:r>
            <a:endParaRPr lang="es-MX" sz="2400" dirty="0">
              <a:latin typeface="Arial" panose="020B0604020202020204" pitchFamily="34" charset="0"/>
              <a:cs typeface="Arial" panose="020B0604020202020204" pitchFamily="34" charset="0"/>
            </a:endParaRPr>
          </a:p>
          <a:p>
            <a:pPr>
              <a:buNone/>
            </a:pPr>
            <a:r>
              <a:rPr lang="es-ES" sz="2400" b="1" dirty="0">
                <a:latin typeface="Arial" panose="020B0604020202020204" pitchFamily="34" charset="0"/>
                <a:cs typeface="Arial" panose="020B0604020202020204" pitchFamily="34" charset="0"/>
              </a:rPr>
              <a:t>	B).-</a:t>
            </a:r>
            <a:r>
              <a:rPr lang="es-ES" sz="2400" dirty="0">
                <a:latin typeface="Arial" panose="020B0604020202020204" pitchFamily="34" charset="0"/>
                <a:cs typeface="Arial" panose="020B0604020202020204" pitchFamily="34" charset="0"/>
              </a:rPr>
              <a:t> Inversión en valores. </a:t>
            </a:r>
            <a:r>
              <a:rPr lang="es-ES" sz="2400" b="1" dirty="0"/>
              <a:t>		</a:t>
            </a:r>
            <a:endParaRPr lang="es-ES" sz="2400" dirty="0">
              <a:latin typeface="Arial" charset="0"/>
              <a:cs typeface="Arial" charset="0"/>
            </a:endParaRPr>
          </a:p>
          <a:p>
            <a:pPr>
              <a:buNone/>
            </a:pPr>
            <a:endParaRPr lang="es-MX" sz="2800" dirty="0"/>
          </a:p>
        </p:txBody>
      </p:sp>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25</a:t>
            </a:fld>
            <a:endParaRPr lang="es-ES" dirty="0"/>
          </a:p>
        </p:txBody>
      </p:sp>
      <p:pic>
        <p:nvPicPr>
          <p:cNvPr id="4" name="Imagen 3"/>
          <p:cNvPicPr>
            <a:picLocks noChangeAspect="1"/>
          </p:cNvPicPr>
          <p:nvPr/>
        </p:nvPicPr>
        <p:blipFill>
          <a:blip r:embed="rId2"/>
          <a:stretch>
            <a:fillRect/>
          </a:stretch>
        </p:blipFill>
        <p:spPr>
          <a:xfrm>
            <a:off x="6417029" y="3814722"/>
            <a:ext cx="3572783" cy="2371805"/>
          </a:xfrm>
          <a:prstGeom prst="rect">
            <a:avLst/>
          </a:prstGeom>
          <a:ln w="57150">
            <a:solidFill>
              <a:schemeClr val="accent1"/>
            </a:solidFill>
          </a:ln>
        </p:spPr>
      </p:pic>
    </p:spTree>
    <p:extLst>
      <p:ext uri="{BB962C8B-B14F-4D97-AF65-F5344CB8AC3E}">
        <p14:creationId xmlns:p14="http://schemas.microsoft.com/office/powerpoint/2010/main" val="796821924"/>
      </p:ext>
    </p:extLst>
  </p:cSld>
  <p:clrMapOvr>
    <a:masterClrMapping/>
  </p:clrMapOvr>
  <p:transition spd="med">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1" y="357166"/>
            <a:ext cx="9466729"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48871" y="1425388"/>
            <a:ext cx="9466729" cy="5289760"/>
          </a:xfrm>
          <a:solidFill>
            <a:schemeClr val="accent5">
              <a:lumMod val="40000"/>
              <a:lumOff val="60000"/>
            </a:schemeClr>
          </a:solidFill>
        </p:spPr>
        <p:txBody>
          <a:bodyPr/>
          <a:lstStyle/>
          <a:p>
            <a:pPr algn="just"/>
            <a:r>
              <a:rPr lang="es-ES" sz="2800" dirty="0"/>
              <a:t> </a:t>
            </a:r>
            <a:r>
              <a:rPr lang="es-ES" sz="2800" b="1" dirty="0">
                <a:latin typeface="Arial" panose="020B0604020202020204" pitchFamily="34" charset="0"/>
                <a:cs typeface="Arial" panose="020B0604020202020204" pitchFamily="34" charset="0"/>
              </a:rPr>
              <a:t>Aperturas de Crédito.</a:t>
            </a:r>
            <a:endParaRPr lang="es-MX" sz="2800" dirty="0">
              <a:latin typeface="Arial" panose="020B0604020202020204" pitchFamily="34" charset="0"/>
              <a:cs typeface="Arial" panose="020B0604020202020204" pitchFamily="34" charset="0"/>
            </a:endParaRPr>
          </a:p>
          <a:p>
            <a:pPr algn="just">
              <a:buNone/>
            </a:pPr>
            <a:r>
              <a:rPr lang="es-ES" dirty="0">
                <a:latin typeface="Arial" panose="020B0604020202020204" pitchFamily="34" charset="0"/>
                <a:cs typeface="Arial" panose="020B0604020202020204" pitchFamily="34" charset="0"/>
              </a:rPr>
              <a:t>	Mediante estas operaciones el banco acreditante se obliga a poner a disposición del acreditado una suma de dinero o contraer una obligación por él. A su vez el acreditado se obliga a restituir esas sumas o a cubrir el importe de la obligación contraída por el acreditante.</a:t>
            </a:r>
          </a:p>
          <a:p>
            <a:pPr algn="just">
              <a:buNone/>
            </a:pPr>
            <a:r>
              <a:rPr lang="es-ES" b="1" dirty="0">
                <a:latin typeface="Arial" panose="020B0604020202020204" pitchFamily="34" charset="0"/>
                <a:cs typeface="Arial" panose="020B0604020202020204" pitchFamily="34" charset="0"/>
              </a:rPr>
              <a:t>	La apertura de crédito puede ser:</a:t>
            </a:r>
            <a:endParaRPr lang="es-MX" dirty="0">
              <a:latin typeface="Arial" panose="020B0604020202020204" pitchFamily="34" charset="0"/>
              <a:cs typeface="Arial" panose="020B0604020202020204" pitchFamily="34" charset="0"/>
            </a:endParaRPr>
          </a:p>
          <a:p>
            <a:pPr lvl="1" algn="just"/>
            <a:r>
              <a:rPr lang="es-ES" b="1" dirty="0">
                <a:latin typeface="Arial" panose="020B0604020202020204" pitchFamily="34" charset="0"/>
                <a:cs typeface="Arial" panose="020B0604020202020204" pitchFamily="34" charset="0"/>
              </a:rPr>
              <a:t>Simple.</a:t>
            </a:r>
            <a:r>
              <a:rPr lang="es-ES" dirty="0">
                <a:latin typeface="Arial" panose="020B0604020202020204" pitchFamily="34" charset="0"/>
                <a:cs typeface="Arial" panose="020B0604020202020204" pitchFamily="34" charset="0"/>
              </a:rPr>
              <a:t> El crédito concluye cuando el acreditado dispone de él.</a:t>
            </a:r>
            <a:endParaRPr lang="es-MX" dirty="0">
              <a:latin typeface="Arial" panose="020B0604020202020204" pitchFamily="34" charset="0"/>
              <a:cs typeface="Arial" panose="020B0604020202020204" pitchFamily="34" charset="0"/>
            </a:endParaRPr>
          </a:p>
          <a:p>
            <a:pPr lvl="1" algn="just"/>
            <a:r>
              <a:rPr lang="es-ES" b="1" dirty="0">
                <a:latin typeface="Arial" panose="020B0604020202020204" pitchFamily="34" charset="0"/>
                <a:cs typeface="Arial" panose="020B0604020202020204" pitchFamily="34" charset="0"/>
              </a:rPr>
              <a:t>En cuenta corriente.</a:t>
            </a:r>
            <a:r>
              <a:rPr lang="es-ES" dirty="0">
                <a:latin typeface="Arial" panose="020B0604020202020204" pitchFamily="34" charset="0"/>
                <a:cs typeface="Arial" panose="020B0604020202020204" pitchFamily="34" charset="0"/>
              </a:rPr>
              <a:t> Si el acreditado tiene derecho a efectuar pagos (hacer remesas) durante la vigencia del crédito y puede hacer nuevas disposiciones del saldo en su favor (como es el caso típico de la tarjeta de crédito).</a:t>
            </a:r>
            <a:endParaRPr lang="es-MX" dirty="0">
              <a:latin typeface="Arial" panose="020B0604020202020204" pitchFamily="34" charset="0"/>
              <a:cs typeface="Arial" panose="020B0604020202020204" pitchFamily="34" charset="0"/>
            </a:endParaRPr>
          </a:p>
          <a:p>
            <a:pPr>
              <a:buNone/>
            </a:pPr>
            <a:endParaRPr lang="es-MX" sz="2800" dirty="0"/>
          </a:p>
        </p:txBody>
      </p:sp>
      <p:sp>
        <p:nvSpPr>
          <p:cNvPr id="6" name="5 Rectángulo"/>
          <p:cNvSpPr/>
          <p:nvPr/>
        </p:nvSpPr>
        <p:spPr>
          <a:xfrm>
            <a:off x="4673600" y="5627281"/>
            <a:ext cx="4267200" cy="663452"/>
          </a:xfrm>
          <a:prstGeom prst="rect">
            <a:avLst/>
          </a:prstGeom>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26</a:t>
            </a:fld>
            <a:endParaRPr lang="es-ES" dirty="0"/>
          </a:p>
        </p:txBody>
      </p:sp>
      <p:pic>
        <p:nvPicPr>
          <p:cNvPr id="4" name="Imagen 3"/>
          <p:cNvPicPr>
            <a:picLocks noChangeAspect="1"/>
          </p:cNvPicPr>
          <p:nvPr/>
        </p:nvPicPr>
        <p:blipFill>
          <a:blip r:embed="rId2"/>
          <a:stretch>
            <a:fillRect/>
          </a:stretch>
        </p:blipFill>
        <p:spPr>
          <a:xfrm>
            <a:off x="5381749" y="5117120"/>
            <a:ext cx="2924052" cy="1598028"/>
          </a:xfrm>
          <a:prstGeom prst="rect">
            <a:avLst/>
          </a:prstGeom>
        </p:spPr>
      </p:pic>
    </p:spTree>
    <p:extLst>
      <p:ext uri="{BB962C8B-B14F-4D97-AF65-F5344CB8AC3E}">
        <p14:creationId xmlns:p14="http://schemas.microsoft.com/office/powerpoint/2010/main" val="4180587184"/>
      </p:ext>
    </p:extLst>
  </p:cSld>
  <p:clrMapOvr>
    <a:masterClrMapping/>
  </p:clrMapOvr>
  <p:transition spd="med">
    <p:pull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453282"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62318" y="1546412"/>
            <a:ext cx="9453282" cy="4679576"/>
          </a:xfrm>
          <a:solidFill>
            <a:schemeClr val="accent5">
              <a:lumMod val="40000"/>
              <a:lumOff val="60000"/>
            </a:schemeClr>
          </a:solidFill>
        </p:spPr>
        <p:txBody>
          <a:bodyPr>
            <a:normAutofit lnSpcReduction="10000"/>
          </a:bodyPr>
          <a:lstStyle/>
          <a:p>
            <a:pPr marL="114300" indent="0" algn="just">
              <a:buNone/>
            </a:pPr>
            <a:r>
              <a:rPr lang="es-ES" sz="2800" dirty="0">
                <a:solidFill>
                  <a:schemeClr val="accent6">
                    <a:lumMod val="75000"/>
                  </a:schemeClr>
                </a:solidFill>
                <a:latin typeface="Arial" panose="020B0604020202020204" pitchFamily="34" charset="0"/>
                <a:cs typeface="Arial" panose="020B0604020202020204" pitchFamily="34" charset="0"/>
              </a:rPr>
              <a:t>En cuanto a la apertura de crédito, las instituciones de crédito pueden efectuar diversas operaciones como las siguientes:</a:t>
            </a:r>
            <a:endParaRPr lang="es-MX" sz="2800" dirty="0">
              <a:solidFill>
                <a:schemeClr val="accent6">
                  <a:lumMod val="75000"/>
                </a:schemeClr>
              </a:solidFill>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r>
              <a:rPr lang="es-ES" sz="2400" b="1" dirty="0">
                <a:latin typeface="Arial" panose="020B0604020202020204" pitchFamily="34" charset="0"/>
                <a:cs typeface="Arial" panose="020B0604020202020204" pitchFamily="34" charset="0"/>
              </a:rPr>
              <a:t>El descuento:</a:t>
            </a:r>
            <a:r>
              <a:rPr lang="es-ES" sz="2400" dirty="0">
                <a:latin typeface="Arial" panose="020B0604020202020204" pitchFamily="34" charset="0"/>
                <a:cs typeface="Arial" panose="020B0604020202020204" pitchFamily="34" charset="0"/>
              </a:rPr>
              <a:t> Se da generalmente bajo la forma de apertura de crédito y se presenta en operaciones de comercio exterior o al interior en compra venta entre comerciantes ubicados en distintas plazas del país.  Por esta operación el banco descontador recibe un título valor de vencimiento posterior y entrega una suma de dinero al acreditado quien recibe de inmediato el importe del documento menos una parte de su  valor (descuento), en lugar que tener que esperar a su vencimiento para cobrarlo. </a:t>
            </a:r>
            <a:endParaRPr lang="es-MX" sz="2800" dirty="0">
              <a:latin typeface="Arial" panose="020B0604020202020204" pitchFamily="34" charset="0"/>
              <a:cs typeface="Arial" panose="020B0604020202020204" pitchFamily="34" charset="0"/>
            </a:endParaRPr>
          </a:p>
        </p:txBody>
      </p:sp>
      <p:sp>
        <p:nvSpPr>
          <p:cNvPr id="6" name="5 Marcador de número de diapositiva"/>
          <p:cNvSpPr>
            <a:spLocks noGrp="1"/>
          </p:cNvSpPr>
          <p:nvPr>
            <p:ph type="sldNum" sz="quarter" idx="12"/>
          </p:nvPr>
        </p:nvSpPr>
        <p:spPr/>
        <p:txBody>
          <a:bodyPr/>
          <a:lstStyle/>
          <a:p>
            <a:pPr>
              <a:defRPr/>
            </a:pPr>
            <a:fld id="{EFDB1771-758D-4649-9555-E69A7FCC230D}" type="slidenum">
              <a:rPr lang="es-ES" smtClean="0"/>
              <a:pPr>
                <a:defRPr/>
              </a:pPr>
              <a:t>27</a:t>
            </a:fld>
            <a:endParaRPr lang="es-ES" dirty="0"/>
          </a:p>
        </p:txBody>
      </p:sp>
    </p:spTree>
    <p:extLst>
      <p:ext uri="{BB962C8B-B14F-4D97-AF65-F5344CB8AC3E}">
        <p14:creationId xmlns:p14="http://schemas.microsoft.com/office/powerpoint/2010/main" val="248166204"/>
      </p:ext>
    </p:extLst>
  </p:cSld>
  <p:clrMapOvr>
    <a:masterClrMapping/>
  </p:clrMapOvr>
  <p:transition spd="med">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Flecha derecha"/>
          <p:cNvSpPr/>
          <p:nvPr/>
        </p:nvSpPr>
        <p:spPr>
          <a:xfrm>
            <a:off x="6552222" y="5204138"/>
            <a:ext cx="2928958" cy="12858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1062318" y="357166"/>
            <a:ext cx="9453282"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62318" y="1465728"/>
            <a:ext cx="9453282" cy="5249419"/>
          </a:xfrm>
          <a:solidFill>
            <a:schemeClr val="accent5">
              <a:lumMod val="40000"/>
              <a:lumOff val="60000"/>
            </a:schemeClr>
          </a:solidFill>
        </p:spPr>
        <p:txBody>
          <a:bodyPr/>
          <a:lstStyle/>
          <a:p>
            <a:pPr lvl="0" algn="just"/>
            <a:r>
              <a:rPr lang="es-ES" sz="2400" b="1" dirty="0">
                <a:latin typeface="Arial" panose="020B0604020202020204" pitchFamily="34" charset="0"/>
                <a:cs typeface="Arial" panose="020B0604020202020204" pitchFamily="34" charset="0"/>
              </a:rPr>
              <a:t>La carta de crédito:</a:t>
            </a:r>
            <a:r>
              <a:rPr lang="es-ES" sz="2400" dirty="0">
                <a:latin typeface="Arial" panose="020B0604020202020204" pitchFamily="34" charset="0"/>
                <a:cs typeface="Arial" panose="020B0604020202020204" pitchFamily="34" charset="0"/>
              </a:rPr>
              <a:t> Son operaciones de crédito que consisten en órdenes de pago dadas por el acreditado a la institución de crédito para que esta ponga a disposición de un tercero (el beneficiario) una cantidad fija o varias cantidades indeterminadas, pero comprendidas en un máximo cuyo límite deberá precisarse. Se origina en la necesidad de evitar el transporte de dinero durante los viajes. </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a:t>
            </a:r>
            <a:r>
              <a:rPr lang="es-ES" sz="2400" b="1" dirty="0">
                <a:solidFill>
                  <a:schemeClr val="accent1"/>
                </a:solidFill>
                <a:latin typeface="Arial" panose="020B0604020202020204" pitchFamily="34" charset="0"/>
                <a:cs typeface="Arial" panose="020B0604020202020204" pitchFamily="34" charset="0"/>
              </a:rPr>
              <a:t>Ejemplo:</a:t>
            </a:r>
            <a:r>
              <a:rPr lang="es-ES" sz="2400" dirty="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Si una empresa arrocera ubicada en San Luis Potosí debe efectuar sus pagos diversos en Nayarit, puede recurrir al banco para que realice los pagos a los beneficiarios de ésta última localidad hasta por un monto determinado. </a:t>
            </a:r>
            <a:endParaRPr lang="es-MX"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28</a:t>
            </a:fld>
            <a:endParaRPr lang="es-ES" dirty="0"/>
          </a:p>
        </p:txBody>
      </p:sp>
      <p:pic>
        <p:nvPicPr>
          <p:cNvPr id="3" name="Imagen 2"/>
          <p:cNvPicPr>
            <a:picLocks noChangeAspect="1"/>
          </p:cNvPicPr>
          <p:nvPr/>
        </p:nvPicPr>
        <p:blipFill>
          <a:blip r:embed="rId2"/>
          <a:stretch>
            <a:fillRect/>
          </a:stretch>
        </p:blipFill>
        <p:spPr>
          <a:xfrm>
            <a:off x="8153400" y="5193044"/>
            <a:ext cx="2255307" cy="1505121"/>
          </a:xfrm>
          <a:prstGeom prst="rect">
            <a:avLst/>
          </a:prstGeom>
        </p:spPr>
      </p:pic>
    </p:spTree>
    <p:extLst>
      <p:ext uri="{BB962C8B-B14F-4D97-AF65-F5344CB8AC3E}">
        <p14:creationId xmlns:p14="http://schemas.microsoft.com/office/powerpoint/2010/main" val="1447370087"/>
      </p:ext>
    </p:extLst>
  </p:cSld>
  <p:clrMapOvr>
    <a:masterClrMapping/>
  </p:clrMapOvr>
  <p:transition spd="med">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t1.gstatic.com/images?q=tbn:K7oZp7adCl2P3M:http://www.rissopropiedades.com.ar/sp/ix/vendido2.jpg">
            <a:hlinkClick r:id="rId2"/>
          </p:cNvPr>
          <p:cNvPicPr/>
          <p:nvPr/>
        </p:nvPicPr>
        <p:blipFill>
          <a:blip r:embed="rId3"/>
          <a:srcRect/>
          <a:stretch>
            <a:fillRect/>
          </a:stretch>
        </p:blipFill>
        <p:spPr bwMode="auto">
          <a:xfrm>
            <a:off x="7959970" y="4429133"/>
            <a:ext cx="2493748" cy="1957391"/>
          </a:xfrm>
          <a:prstGeom prst="rect">
            <a:avLst/>
          </a:prstGeom>
          <a:noFill/>
          <a:ln w="9525">
            <a:noFill/>
            <a:miter lim="800000"/>
            <a:headEnd/>
            <a:tailEnd/>
          </a:ln>
        </p:spPr>
      </p:pic>
      <p:sp>
        <p:nvSpPr>
          <p:cNvPr id="2" name="1 Título"/>
          <p:cNvSpPr>
            <a:spLocks noGrp="1"/>
          </p:cNvSpPr>
          <p:nvPr>
            <p:ph type="title"/>
          </p:nvPr>
        </p:nvSpPr>
        <p:spPr>
          <a:xfrm>
            <a:off x="1035424" y="357166"/>
            <a:ext cx="9480176"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35424" y="1479176"/>
            <a:ext cx="9480176" cy="5235972"/>
          </a:xfrm>
        </p:spPr>
        <p:txBody>
          <a:bodyPr/>
          <a:lstStyle/>
          <a:p>
            <a:pPr lvl="0" algn="just"/>
            <a:r>
              <a:rPr lang="es-ES" sz="2400" b="1" dirty="0">
                <a:latin typeface="Arial" panose="020B0604020202020204" pitchFamily="34" charset="0"/>
                <a:cs typeface="Arial" panose="020B0604020202020204" pitchFamily="34" charset="0"/>
              </a:rPr>
              <a:t>El crédito documentario o crédito confirmado:</a:t>
            </a:r>
            <a:r>
              <a:rPr lang="es-ES" sz="2400" dirty="0">
                <a:latin typeface="Arial" panose="020B0604020202020204" pitchFamily="34" charset="0"/>
                <a:cs typeface="Arial" panose="020B0604020202020204" pitchFamily="34" charset="0"/>
              </a:rPr>
              <a:t> Es una modalidad de la anterior. En estas operaciones el banco acreditante se obliga a pagar a un tercero (el vendedor) una suma de dinero por cuenta del acreditado (el comprador), a condición de que el tercero exhiba al banco documentos relativos a las mercancías en tránsito. </a:t>
            </a:r>
            <a:endParaRPr lang="es-MX" sz="2400" dirty="0">
              <a:latin typeface="Arial" panose="020B0604020202020204" pitchFamily="34" charset="0"/>
              <a:cs typeface="Arial" panose="020B0604020202020204" pitchFamily="34" charset="0"/>
            </a:endParaRPr>
          </a:p>
          <a:p>
            <a:pPr algn="just">
              <a:buNone/>
            </a:pPr>
            <a:r>
              <a:rPr lang="es-ES" sz="2400" dirty="0">
                <a:solidFill>
                  <a:schemeClr val="accent1"/>
                </a:solidFill>
                <a:latin typeface="Arial" panose="020B0604020202020204" pitchFamily="34" charset="0"/>
                <a:cs typeface="Arial" panose="020B0604020202020204" pitchFamily="34" charset="0"/>
              </a:rPr>
              <a:t>	Ejemplo: </a:t>
            </a:r>
            <a:r>
              <a:rPr lang="es-ES" dirty="0">
                <a:latin typeface="Arial" panose="020B0604020202020204" pitchFamily="34" charset="0"/>
                <a:cs typeface="Arial" panose="020B0604020202020204" pitchFamily="34" charset="0"/>
              </a:rPr>
              <a:t>Una empresa mexicana adquiere computadoras en Brasil y el pago se hará en éste último país, el empresario recurre a su banco en México y éste a su corresponsal en Brasil, el cual sólo hará el pago al certificado de embarque y el visto bueno del técnico designado para aprobar la calidad de las mercancías. </a:t>
            </a:r>
            <a:endParaRPr lang="es-MX"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29</a:t>
            </a:fld>
            <a:endParaRPr lang="es-ES" dirty="0"/>
          </a:p>
        </p:txBody>
      </p:sp>
    </p:spTree>
    <p:extLst>
      <p:ext uri="{BB962C8B-B14F-4D97-AF65-F5344CB8AC3E}">
        <p14:creationId xmlns:p14="http://schemas.microsoft.com/office/powerpoint/2010/main" val="1658045606"/>
      </p:ext>
    </p:extLst>
  </p:cSld>
  <p:clrMapOvr>
    <a:masterClrMapping/>
  </p:clrMapOvr>
  <p:transition spd="med">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0056" y="260648"/>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accent4">
                    <a:lumMod val="75000"/>
                  </a:schemeClr>
                </a:solidFill>
              </a:rPr>
              <a:pPr/>
              <a:t>3</a:t>
            </a:fld>
            <a:endParaRPr lang="es-MX" dirty="0">
              <a:solidFill>
                <a:schemeClr val="accent4">
                  <a:lumMod val="75000"/>
                </a:schemeClr>
              </a:solidFill>
            </a:endParaRPr>
          </a:p>
        </p:txBody>
      </p:sp>
      <p:pic>
        <p:nvPicPr>
          <p:cNvPr id="4" name="Picture 3"/>
          <p:cNvPicPr>
            <a:picLocks noChangeAspect="1" noChangeArrowheads="1"/>
          </p:cNvPicPr>
          <p:nvPr/>
        </p:nvPicPr>
        <p:blipFill>
          <a:blip r:embed="rId2"/>
          <a:srcRect/>
          <a:stretch>
            <a:fillRect/>
          </a:stretch>
        </p:blipFill>
        <p:spPr bwMode="auto">
          <a:xfrm>
            <a:off x="9457554" y="208250"/>
            <a:ext cx="861909" cy="772478"/>
          </a:xfrm>
          <a:prstGeom prst="rect">
            <a:avLst/>
          </a:prstGeom>
          <a:noFill/>
          <a:ln w="9525">
            <a:solidFill>
              <a:schemeClr val="accent3">
                <a:lumMod val="75000"/>
              </a:schemeClr>
            </a:solidFill>
            <a:miter lim="800000"/>
            <a:headEnd/>
            <a:tailEnd/>
          </a:ln>
        </p:spPr>
      </p:pic>
      <p:sp>
        <p:nvSpPr>
          <p:cNvPr id="5" name="4 CuadroTexto"/>
          <p:cNvSpPr txBox="1"/>
          <p:nvPr/>
        </p:nvSpPr>
        <p:spPr>
          <a:xfrm>
            <a:off x="7263446" y="1249150"/>
            <a:ext cx="3108146" cy="646331"/>
          </a:xfrm>
          <a:prstGeom prst="rect">
            <a:avLst/>
          </a:prstGeom>
          <a:solidFill>
            <a:schemeClr val="accent3">
              <a:lumMod val="75000"/>
            </a:schemeClr>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3627563350"/>
              </p:ext>
            </p:extLst>
          </p:nvPr>
        </p:nvGraphicFramePr>
        <p:xfrm>
          <a:off x="1276966" y="2204864"/>
          <a:ext cx="9093024" cy="4114800"/>
        </p:xfrm>
        <a:graphic>
          <a:graphicData uri="http://schemas.openxmlformats.org/drawingml/2006/table">
            <a:tbl>
              <a:tblPr firstRow="1" bandRow="1">
                <a:tableStyleId>{EB344D84-9AFB-497E-A393-DC336BA19D2E}</a:tableStyleId>
              </a:tblPr>
              <a:tblGrid>
                <a:gridCol w="8454917"/>
                <a:gridCol w="638107"/>
              </a:tblGrid>
              <a:tr h="2952328">
                <a:tc>
                  <a:txBody>
                    <a:bodyPr/>
                    <a:lstStyle/>
                    <a:p>
                      <a:pPr algn="r"/>
                      <a:r>
                        <a:rPr lang="es-MX" sz="2400" dirty="0" smtClean="0">
                          <a:latin typeface="Arial" panose="020B0604020202020204" pitchFamily="34" charset="0"/>
                          <a:cs typeface="Arial" panose="020B0604020202020204" pitchFamily="34" charset="0"/>
                        </a:rPr>
                        <a:t>Guión</a:t>
                      </a:r>
                      <a:r>
                        <a:rPr lang="es-MX" sz="2400" baseline="0" dirty="0" smtClean="0">
                          <a:latin typeface="Arial" panose="020B0604020202020204" pitchFamily="34" charset="0"/>
                          <a:cs typeface="Arial" panose="020B0604020202020204" pitchFamily="34" charset="0"/>
                        </a:rPr>
                        <a:t> Explicativo</a:t>
                      </a:r>
                    </a:p>
                    <a:p>
                      <a:pPr algn="r"/>
                      <a:endParaRPr lang="es-MX" sz="2400" dirty="0" smtClean="0">
                        <a:latin typeface="Arial" panose="020B0604020202020204" pitchFamily="34" charset="0"/>
                        <a:cs typeface="Arial" panose="020B0604020202020204" pitchFamily="34" charset="0"/>
                      </a:endParaRPr>
                    </a:p>
                    <a:p>
                      <a:pPr algn="r"/>
                      <a:r>
                        <a:rPr lang="es-MX" sz="2400" dirty="0" smtClean="0">
                          <a:latin typeface="Arial" panose="020B0604020202020204" pitchFamily="34" charset="0"/>
                          <a:cs typeface="Arial" panose="020B0604020202020204" pitchFamily="34" charset="0"/>
                        </a:rPr>
                        <a:t>Instituciones de Banca Múltiple</a:t>
                      </a:r>
                    </a:p>
                    <a:p>
                      <a:pPr algn="r"/>
                      <a:r>
                        <a:rPr lang="es-MX" sz="2400" dirty="0" smtClean="0">
                          <a:latin typeface="Arial" panose="020B0604020202020204" pitchFamily="34" charset="0"/>
                          <a:cs typeface="Arial" panose="020B0604020202020204" pitchFamily="34" charset="0"/>
                        </a:rPr>
                        <a:t>Antecedentes de las Instituciones de Banca Múltiple</a:t>
                      </a:r>
                    </a:p>
                    <a:p>
                      <a:pPr algn="r"/>
                      <a:r>
                        <a:rPr lang="es-MX" sz="2400" dirty="0" smtClean="0">
                          <a:latin typeface="Arial" panose="020B0604020202020204" pitchFamily="34" charset="0"/>
                          <a:cs typeface="Arial" panose="020B0604020202020204" pitchFamily="34" charset="0"/>
                        </a:rPr>
                        <a:t>Operaciones de la Banca Múltiple</a:t>
                      </a:r>
                    </a:p>
                    <a:p>
                      <a:pPr algn="r"/>
                      <a:r>
                        <a:rPr lang="es-MX" sz="2400" dirty="0" smtClean="0">
                          <a:latin typeface="Arial" panose="020B0604020202020204" pitchFamily="34" charset="0"/>
                          <a:cs typeface="Arial" panose="020B0604020202020204" pitchFamily="34" charset="0"/>
                        </a:rPr>
                        <a:t>Operaciones Bancarias Pasivas</a:t>
                      </a:r>
                    </a:p>
                    <a:p>
                      <a:pPr algn="r"/>
                      <a:r>
                        <a:rPr lang="es-MX" sz="2400" dirty="0" smtClean="0">
                          <a:latin typeface="Arial" panose="020B0604020202020204" pitchFamily="34" charset="0"/>
                          <a:cs typeface="Arial" panose="020B0604020202020204" pitchFamily="34" charset="0"/>
                        </a:rPr>
                        <a:t>Operaciones Bancarias Activas </a:t>
                      </a:r>
                    </a:p>
                    <a:p>
                      <a:pPr algn="r"/>
                      <a:r>
                        <a:rPr lang="es-MX" sz="2400" dirty="0" smtClean="0">
                          <a:latin typeface="Arial" panose="020B0604020202020204" pitchFamily="34" charset="0"/>
                          <a:cs typeface="Arial" panose="020B0604020202020204" pitchFamily="34" charset="0"/>
                        </a:rPr>
                        <a:t>Operaciones Bancarias Neutras</a:t>
                      </a:r>
                    </a:p>
                    <a:p>
                      <a:pPr algn="r"/>
                      <a:r>
                        <a:rPr lang="es-MX" sz="2400" dirty="0" smtClean="0">
                          <a:latin typeface="Arial" panose="020B0604020202020204" pitchFamily="34" charset="0"/>
                          <a:cs typeface="Arial" panose="020B0604020202020204" pitchFamily="34" charset="0"/>
                        </a:rPr>
                        <a:t> </a:t>
                      </a:r>
                    </a:p>
                    <a:p>
                      <a:pPr algn="r"/>
                      <a:r>
                        <a:rPr lang="es-MX" sz="2400" dirty="0" smtClean="0">
                          <a:latin typeface="Arial" panose="020B0604020202020204" pitchFamily="34" charset="0"/>
                          <a:cs typeface="Arial" panose="020B0604020202020204" pitchFamily="34" charset="0"/>
                        </a:rPr>
                        <a:t>Conclusiones</a:t>
                      </a:r>
                    </a:p>
                    <a:p>
                      <a:pPr algn="r"/>
                      <a:r>
                        <a:rPr lang="es-MX" sz="2400" dirty="0" smtClean="0">
                          <a:latin typeface="Arial" panose="020B0604020202020204" pitchFamily="34" charset="0"/>
                          <a:cs typeface="Arial" panose="020B0604020202020204" pitchFamily="34" charset="0"/>
                        </a:rPr>
                        <a:t>Referencias</a:t>
                      </a:r>
                      <a:endParaRPr lang="es-MX" sz="2400" dirty="0">
                        <a:latin typeface="Arial" panose="020B0604020202020204" pitchFamily="34" charset="0"/>
                        <a:cs typeface="Arial" panose="020B0604020202020204" pitchFamily="34" charset="0"/>
                      </a:endParaRPr>
                    </a:p>
                  </a:txBody>
                  <a:tcPr/>
                </a:tc>
                <a:tc>
                  <a:txBody>
                    <a:bodyPr/>
                    <a:lstStyle/>
                    <a:p>
                      <a:pPr algn="r"/>
                      <a:r>
                        <a:rPr lang="es-MX" sz="2400" dirty="0" smtClean="0">
                          <a:latin typeface="Arial" panose="020B0604020202020204" pitchFamily="34" charset="0"/>
                          <a:cs typeface="Arial" panose="020B0604020202020204" pitchFamily="34" charset="0"/>
                        </a:rPr>
                        <a:t>4</a:t>
                      </a:r>
                    </a:p>
                    <a:p>
                      <a:pPr algn="r"/>
                      <a:endParaRPr lang="es-MX" sz="2400" dirty="0" smtClean="0">
                        <a:latin typeface="Arial" panose="020B0604020202020204" pitchFamily="34" charset="0"/>
                        <a:cs typeface="Arial" panose="020B0604020202020204" pitchFamily="34" charset="0"/>
                      </a:endParaRPr>
                    </a:p>
                    <a:p>
                      <a:pPr algn="r"/>
                      <a:r>
                        <a:rPr lang="es-MX" sz="2400" dirty="0" smtClean="0">
                          <a:latin typeface="Arial" panose="020B0604020202020204" pitchFamily="34" charset="0"/>
                          <a:cs typeface="Arial" panose="020B0604020202020204" pitchFamily="34" charset="0"/>
                        </a:rPr>
                        <a:t>7</a:t>
                      </a:r>
                    </a:p>
                    <a:p>
                      <a:pPr algn="r"/>
                      <a:r>
                        <a:rPr lang="es-MX" sz="2400" dirty="0" smtClean="0">
                          <a:latin typeface="Arial" panose="020B0604020202020204" pitchFamily="34" charset="0"/>
                          <a:cs typeface="Arial" panose="020B0604020202020204" pitchFamily="34" charset="0"/>
                        </a:rPr>
                        <a:t>11</a:t>
                      </a:r>
                    </a:p>
                    <a:p>
                      <a:pPr algn="r"/>
                      <a:r>
                        <a:rPr lang="es-MX" sz="2400" dirty="0" smtClean="0">
                          <a:latin typeface="Arial" panose="020B0604020202020204" pitchFamily="34" charset="0"/>
                          <a:cs typeface="Arial" panose="020B0604020202020204" pitchFamily="34" charset="0"/>
                        </a:rPr>
                        <a:t>16</a:t>
                      </a:r>
                    </a:p>
                    <a:p>
                      <a:pPr algn="r"/>
                      <a:r>
                        <a:rPr lang="es-MX" sz="2400" dirty="0" smtClean="0">
                          <a:latin typeface="Arial" panose="020B0604020202020204" pitchFamily="34" charset="0"/>
                          <a:cs typeface="Arial" panose="020B0604020202020204" pitchFamily="34" charset="0"/>
                        </a:rPr>
                        <a:t>1823</a:t>
                      </a:r>
                    </a:p>
                    <a:p>
                      <a:pPr algn="r"/>
                      <a:r>
                        <a:rPr lang="es-MX" sz="2400" dirty="0" smtClean="0">
                          <a:latin typeface="Arial" panose="020B0604020202020204" pitchFamily="34" charset="0"/>
                          <a:cs typeface="Arial" panose="020B0604020202020204" pitchFamily="34" charset="0"/>
                        </a:rPr>
                        <a:t>34</a:t>
                      </a:r>
                    </a:p>
                    <a:p>
                      <a:pPr algn="r"/>
                      <a:endParaRPr lang="es-MX" sz="2400" dirty="0" smtClean="0">
                        <a:latin typeface="Arial" panose="020B0604020202020204" pitchFamily="34" charset="0"/>
                        <a:cs typeface="Arial" panose="020B0604020202020204" pitchFamily="34" charset="0"/>
                      </a:endParaRPr>
                    </a:p>
                    <a:p>
                      <a:pPr algn="r"/>
                      <a:r>
                        <a:rPr lang="es-MX" sz="2400" dirty="0" smtClean="0">
                          <a:latin typeface="Arial" panose="020B0604020202020204" pitchFamily="34" charset="0"/>
                          <a:cs typeface="Arial" panose="020B0604020202020204" pitchFamily="34" charset="0"/>
                        </a:rPr>
                        <a:t>42</a:t>
                      </a:r>
                    </a:p>
                    <a:p>
                      <a:pPr algn="r"/>
                      <a:r>
                        <a:rPr lang="es-MX" sz="2400" dirty="0" smtClean="0">
                          <a:latin typeface="Arial" panose="020B0604020202020204" pitchFamily="34" charset="0"/>
                          <a:cs typeface="Arial" panose="020B0604020202020204" pitchFamily="34" charset="0"/>
                        </a:rPr>
                        <a:t>44</a:t>
                      </a:r>
                      <a:endParaRPr lang="es-MX"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903115735"/>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453282"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62318" y="1479176"/>
            <a:ext cx="9453282" cy="4020671"/>
          </a:xfrm>
          <a:solidFill>
            <a:schemeClr val="accent5">
              <a:lumMod val="40000"/>
              <a:lumOff val="60000"/>
            </a:schemeClr>
          </a:solidFill>
        </p:spPr>
        <p:txBody>
          <a:bodyPr/>
          <a:lstStyle/>
          <a:p>
            <a:pPr lvl="0" algn="just"/>
            <a:r>
              <a:rPr lang="es-ES" sz="2400" b="1" dirty="0">
                <a:latin typeface="Arial" panose="020B0604020202020204" pitchFamily="34" charset="0"/>
                <a:cs typeface="Arial" panose="020B0604020202020204" pitchFamily="34" charset="0"/>
              </a:rPr>
              <a:t>El crédito de habilitación o avió:</a:t>
            </a:r>
            <a:r>
              <a:rPr lang="es-ES" sz="2400" dirty="0">
                <a:latin typeface="Arial" panose="020B0604020202020204" pitchFamily="34" charset="0"/>
                <a:cs typeface="Arial" panose="020B0604020202020204" pitchFamily="34" charset="0"/>
              </a:rPr>
              <a:t> Su característica esencial es que el importe del crédito debe destinarse a la adquisición de materias primas y materiales, al igual que para el pago de jornales, salarios y gastos directos de explotación indispensables para los fines de la empresa.</a:t>
            </a:r>
            <a:endParaRPr lang="es-MX" sz="2400" dirty="0">
              <a:latin typeface="Arial" panose="020B0604020202020204" pitchFamily="34" charset="0"/>
              <a:cs typeface="Arial" panose="020B0604020202020204" pitchFamily="34" charset="0"/>
            </a:endParaRPr>
          </a:p>
          <a:p>
            <a:pPr algn="just">
              <a:buNone/>
            </a:pPr>
            <a:r>
              <a:rPr lang="es-ES" sz="2400" dirty="0">
                <a:solidFill>
                  <a:schemeClr val="accent1"/>
                </a:solidFill>
                <a:latin typeface="Arial" panose="020B0604020202020204" pitchFamily="34" charset="0"/>
                <a:cs typeface="Arial" panose="020B0604020202020204" pitchFamily="34" charset="0"/>
              </a:rPr>
              <a:t>	Ejemplo:</a:t>
            </a:r>
            <a:r>
              <a:rPr lang="es-ES" sz="2400" dirty="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Si una empresa procesadora de arroz necesita recursos para comprar una cosecha especifica (su materia prima) y carece de recursos, entonces lo adecuado es que solicite un crédito de habilitación.</a:t>
            </a:r>
            <a:endParaRPr lang="es-MX"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30</a:t>
            </a:fld>
            <a:endParaRPr lang="es-ES" dirty="0"/>
          </a:p>
        </p:txBody>
      </p:sp>
      <p:pic>
        <p:nvPicPr>
          <p:cNvPr id="3" name="Imagen 2"/>
          <p:cNvPicPr>
            <a:picLocks noChangeAspect="1"/>
          </p:cNvPicPr>
          <p:nvPr/>
        </p:nvPicPr>
        <p:blipFill>
          <a:blip r:embed="rId2"/>
          <a:stretch>
            <a:fillRect/>
          </a:stretch>
        </p:blipFill>
        <p:spPr>
          <a:xfrm>
            <a:off x="6299198" y="4579152"/>
            <a:ext cx="3688041" cy="1841390"/>
          </a:xfrm>
          <a:prstGeom prst="rect">
            <a:avLst/>
          </a:prstGeom>
          <a:ln>
            <a:noFill/>
          </a:ln>
          <a:effectLst>
            <a:softEdge rad="112500"/>
          </a:effectLst>
        </p:spPr>
      </p:pic>
    </p:spTree>
    <p:extLst>
      <p:ext uri="{BB962C8B-B14F-4D97-AF65-F5344CB8AC3E}">
        <p14:creationId xmlns:p14="http://schemas.microsoft.com/office/powerpoint/2010/main" val="1399279409"/>
      </p:ext>
    </p:extLst>
  </p:cSld>
  <p:clrMapOvr>
    <a:masterClrMapping/>
  </p:clrMapOvr>
  <p:transition spd="med">
    <p:spli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453282"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62318" y="1452282"/>
            <a:ext cx="9453282" cy="3671047"/>
          </a:xfrm>
          <a:solidFill>
            <a:schemeClr val="accent5">
              <a:lumMod val="40000"/>
              <a:lumOff val="60000"/>
            </a:schemeClr>
          </a:solidFill>
        </p:spPr>
        <p:txBody>
          <a:bodyPr/>
          <a:lstStyle/>
          <a:p>
            <a:pPr algn="just"/>
            <a:r>
              <a:rPr lang="es-ES" sz="2400" b="1" dirty="0">
                <a:latin typeface="Arial" panose="020B0604020202020204" pitchFamily="34" charset="0"/>
                <a:cs typeface="Arial" panose="020B0604020202020204" pitchFamily="34" charset="0"/>
              </a:rPr>
              <a:t>El crédito refaccionario:</a:t>
            </a:r>
            <a:r>
              <a:rPr lang="es-ES" sz="2400" dirty="0">
                <a:latin typeface="Arial" panose="020B0604020202020204" pitchFamily="34" charset="0"/>
                <a:cs typeface="Arial" panose="020B0604020202020204" pitchFamily="34" charset="0"/>
              </a:rPr>
              <a:t> En este tipo de crédito el acreditado se obliga a destinar el importe respectivo a la adquisición de instrumentos de labranza, abono, ganado, animales de cría etc. O bien a la compra o la instalación de maquinaria e incluso la realización de obras materiales necesarias para el fomento de la empresa del propio acreditado. </a:t>
            </a:r>
          </a:p>
          <a:p>
            <a:pPr algn="just">
              <a:buNone/>
            </a:pPr>
            <a:r>
              <a:rPr lang="es-ES" sz="2400" dirty="0">
                <a:latin typeface="Arial" panose="020B0604020202020204" pitchFamily="34" charset="0"/>
                <a:cs typeface="Arial" panose="020B0604020202020204" pitchFamily="34" charset="0"/>
              </a:rPr>
              <a:t>	</a:t>
            </a:r>
            <a:r>
              <a:rPr lang="es-ES" sz="2400" dirty="0">
                <a:solidFill>
                  <a:schemeClr val="accent1"/>
                </a:solidFill>
                <a:latin typeface="Arial" panose="020B0604020202020204" pitchFamily="34" charset="0"/>
                <a:cs typeface="Arial" panose="020B0604020202020204" pitchFamily="34" charset="0"/>
              </a:rPr>
              <a:t>Ejemplo: </a:t>
            </a:r>
            <a:r>
              <a:rPr lang="es-ES" dirty="0">
                <a:latin typeface="Arial" panose="020B0604020202020204" pitchFamily="34" charset="0"/>
                <a:cs typeface="Arial" panose="020B0604020202020204" pitchFamily="34" charset="0"/>
              </a:rPr>
              <a:t>En el caso anterior si la empresa arrocera necesita comprar una maquinaria para procesar o para envasar su mercancía y no tiene recursos propios, lo indicado es que obtenga un crédito refaccionario</a:t>
            </a:r>
            <a:r>
              <a:rPr lang="es-ES" sz="2400" dirty="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pic>
        <p:nvPicPr>
          <p:cNvPr id="16386" name="Picture 2" descr="instrumentos de labranza en bercianos"/>
          <p:cNvPicPr>
            <a:picLocks noChangeAspect="1" noChangeArrowheads="1"/>
          </p:cNvPicPr>
          <p:nvPr/>
        </p:nvPicPr>
        <p:blipFill rotWithShape="1">
          <a:blip r:embed="rId2"/>
          <a:srcRect t="17089"/>
          <a:stretch/>
        </p:blipFill>
        <p:spPr bwMode="auto">
          <a:xfrm>
            <a:off x="4238612" y="4908176"/>
            <a:ext cx="3857652" cy="1878410"/>
          </a:xfrm>
          <a:prstGeom prst="rect">
            <a:avLst/>
          </a:prstGeom>
          <a:noFill/>
        </p:spPr>
      </p:pic>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31</a:t>
            </a:fld>
            <a:endParaRPr lang="es-ES" dirty="0"/>
          </a:p>
        </p:txBody>
      </p:sp>
    </p:spTree>
    <p:extLst>
      <p:ext uri="{BB962C8B-B14F-4D97-AF65-F5344CB8AC3E}">
        <p14:creationId xmlns:p14="http://schemas.microsoft.com/office/powerpoint/2010/main" val="2616903173"/>
      </p:ext>
    </p:extLst>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5424" y="357166"/>
            <a:ext cx="9372600" cy="938234"/>
          </a:xfrm>
          <a:solidFill>
            <a:schemeClr val="accent2">
              <a:lumMod val="40000"/>
              <a:lumOff val="60000"/>
            </a:schemeClr>
          </a:solidFill>
        </p:spPr>
        <p:txBody>
          <a:bodyPr/>
          <a:lstStyle/>
          <a:p>
            <a:pPr algn="ctr">
              <a:defRPr/>
            </a:pPr>
            <a:r>
              <a:rPr lang="es-ES" dirty="0" smtClean="0">
                <a:solidFill>
                  <a:schemeClr val="accent1"/>
                </a:solidFill>
                <a:latin typeface="Arial" panose="020B0604020202020204" pitchFamily="34" charset="0"/>
                <a:cs typeface="Arial" panose="020B0604020202020204" pitchFamily="34" charset="0"/>
              </a:rPr>
              <a:t>Operaciones Bancarias </a:t>
            </a:r>
            <a:r>
              <a:rPr lang="es-ES" dirty="0">
                <a:solidFill>
                  <a:schemeClr val="accent1"/>
                </a:solidFill>
                <a:latin typeface="Arial" panose="020B0604020202020204" pitchFamily="34" charset="0"/>
                <a:cs typeface="Arial" panose="020B0604020202020204" pitchFamily="34" charset="0"/>
              </a:rPr>
              <a:t>A</a:t>
            </a:r>
            <a:r>
              <a:rPr lang="es-ES" dirty="0" smtClean="0">
                <a:solidFill>
                  <a:schemeClr val="accent1"/>
                </a:solidFill>
                <a:latin typeface="Arial" panose="020B0604020202020204" pitchFamily="34" charset="0"/>
                <a:cs typeface="Arial" panose="020B0604020202020204" pitchFamily="34" charset="0"/>
              </a:rPr>
              <a:t>ctivas</a:t>
            </a:r>
            <a:endParaRPr lang="es-ES" dirty="0">
              <a:solidFill>
                <a:schemeClr val="accent1"/>
              </a:solidFill>
              <a:latin typeface="Arial" panose="020B0604020202020204" pitchFamily="34" charset="0"/>
              <a:cs typeface="Arial" panose="020B0604020202020204" pitchFamily="34" charset="0"/>
            </a:endParaRPr>
          </a:p>
        </p:txBody>
      </p:sp>
      <p:sp>
        <p:nvSpPr>
          <p:cNvPr id="30723" name="2 Marcador de contenido"/>
          <p:cNvSpPr>
            <a:spLocks noGrp="1"/>
          </p:cNvSpPr>
          <p:nvPr>
            <p:ph idx="1"/>
          </p:nvPr>
        </p:nvSpPr>
        <p:spPr>
          <a:xfrm>
            <a:off x="1035424" y="1532964"/>
            <a:ext cx="9372600" cy="5182183"/>
          </a:xfrm>
          <a:solidFill>
            <a:schemeClr val="accent5">
              <a:lumMod val="40000"/>
              <a:lumOff val="60000"/>
            </a:schemeClr>
          </a:solidFill>
        </p:spPr>
        <p:txBody>
          <a:bodyPr/>
          <a:lstStyle/>
          <a:p>
            <a:pPr algn="just"/>
            <a:r>
              <a:rPr lang="es-ES" sz="2400" b="1" dirty="0">
                <a:latin typeface="Arial" panose="020B0604020202020204" pitchFamily="34" charset="0"/>
                <a:cs typeface="Arial" panose="020B0604020202020204" pitchFamily="34" charset="0"/>
              </a:rPr>
              <a:t>La tarjeta de Crédito:</a:t>
            </a:r>
            <a:r>
              <a:rPr lang="es-ES" sz="2400" dirty="0">
                <a:latin typeface="Arial" panose="020B0604020202020204" pitchFamily="34" charset="0"/>
                <a:cs typeface="Arial" panose="020B0604020202020204" pitchFamily="34" charset="0"/>
              </a:rPr>
              <a:t> Contrato de apertura de crédito en cuenta corriente por el cual la institución de crédito se obliga a pagar por cuenta del tarjeta habiente los bienes y servicios que a éste se le proporcionen, y el propio tarjeta habiente se obliga a cubrir a la institución el principal, los intereses y las comisiones pactadas. El acreditante también puede hacer disposiciones en efectivo a cargo del banco acreditante.</a:t>
            </a:r>
            <a:endParaRPr lang="es-MX" sz="2400"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32</a:t>
            </a:fld>
            <a:endParaRPr lang="es-ES" dirty="0"/>
          </a:p>
        </p:txBody>
      </p:sp>
      <p:pic>
        <p:nvPicPr>
          <p:cNvPr id="15362" name="Picture 2" descr="smashingmagazine icons credit card Promociona tarjetas de crédito y gana dinero"/>
          <p:cNvPicPr>
            <a:picLocks noChangeAspect="1" noChangeArrowheads="1"/>
          </p:cNvPicPr>
          <p:nvPr/>
        </p:nvPicPr>
        <p:blipFill>
          <a:blip r:embed="rId2"/>
          <a:srcRect/>
          <a:stretch>
            <a:fillRect/>
          </a:stretch>
        </p:blipFill>
        <p:spPr bwMode="auto">
          <a:xfrm>
            <a:off x="6256100" y="3637495"/>
            <a:ext cx="3333750" cy="28003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688511390"/>
      </p:ext>
    </p:extLst>
  </p:cSld>
  <p:clrMapOvr>
    <a:masterClrMapping/>
  </p:clrMapOvr>
  <p:transition spd="med">
    <p:pull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8529" y="357166"/>
            <a:ext cx="9507071" cy="938234"/>
          </a:xfrm>
          <a:solidFill>
            <a:schemeClr val="accent2">
              <a:lumMod val="40000"/>
              <a:lumOff val="60000"/>
            </a:schemeClr>
          </a:solidFill>
        </p:spPr>
        <p:txBody>
          <a:bodyPr/>
          <a:lstStyle/>
          <a:p>
            <a:pPr algn="ctr">
              <a:defRPr/>
            </a:pPr>
            <a:r>
              <a:rPr lang="es-ES" dirty="0" smtClean="0">
                <a:solidFill>
                  <a:schemeClr val="accent1"/>
                </a:solidFill>
              </a:rPr>
              <a:t>Operaciones Bancarias </a:t>
            </a:r>
            <a:r>
              <a:rPr lang="es-ES" dirty="0">
                <a:solidFill>
                  <a:schemeClr val="accent1"/>
                </a:solidFill>
              </a:rPr>
              <a:t>A</a:t>
            </a:r>
            <a:r>
              <a:rPr lang="es-ES" dirty="0" smtClean="0">
                <a:solidFill>
                  <a:schemeClr val="accent1"/>
                </a:solidFill>
              </a:rPr>
              <a:t>ctivas</a:t>
            </a:r>
            <a:endParaRPr lang="es-ES" dirty="0">
              <a:solidFill>
                <a:schemeClr val="accent1"/>
              </a:solidFill>
            </a:endParaRPr>
          </a:p>
        </p:txBody>
      </p:sp>
      <p:sp>
        <p:nvSpPr>
          <p:cNvPr id="30723" name="2 Marcador de contenido"/>
          <p:cNvSpPr>
            <a:spLocks noGrp="1"/>
          </p:cNvSpPr>
          <p:nvPr>
            <p:ph idx="1"/>
          </p:nvPr>
        </p:nvSpPr>
        <p:spPr>
          <a:xfrm>
            <a:off x="1008529" y="1586752"/>
            <a:ext cx="9507071" cy="5128395"/>
          </a:xfrm>
        </p:spPr>
        <p:txBody>
          <a:bodyPr/>
          <a:lstStyle/>
          <a:p>
            <a:pPr marL="114300" indent="0" algn="just">
              <a:buNone/>
            </a:pPr>
            <a:r>
              <a:rPr lang="es-ES" sz="2400" b="1" dirty="0">
                <a:latin typeface="Arial" panose="020B0604020202020204" pitchFamily="34" charset="0"/>
                <a:cs typeface="Arial" panose="020B0604020202020204" pitchFamily="34" charset="0"/>
              </a:rPr>
              <a:t>Garantías</a:t>
            </a:r>
          </a:p>
          <a:p>
            <a:pPr algn="just"/>
            <a:r>
              <a:rPr lang="es-ES" sz="2400" dirty="0">
                <a:latin typeface="Arial" panose="020B0604020202020204" pitchFamily="34" charset="0"/>
                <a:cs typeface="Arial" panose="020B0604020202020204" pitchFamily="34" charset="0"/>
              </a:rPr>
              <a:t>Por último cabe hacer notar que para el otorgamiento de sus financiamientos las instituciones de crédito deberán estimar la viabilidad de los proyectos de inversión respectivos los plazos de recuperación de éstos. Las relaciones que guarden entre sí los distintos conceptos de los estados financieros o la situación económica de los acreditados y la calificación administrativa y moral de estos últimos sin perjuicio de considerar las garantías que, en su caso fueren necesarias. </a:t>
            </a:r>
            <a:endParaRPr lang="es-MX" sz="2400" dirty="0">
              <a:latin typeface="Arial" panose="020B0604020202020204" pitchFamily="34" charset="0"/>
              <a:cs typeface="Arial" panose="020B0604020202020204" pitchFamily="34" charset="0"/>
            </a:endParaRPr>
          </a:p>
          <a:p>
            <a:pPr algn="just"/>
            <a:r>
              <a:rPr lang="es-ES" sz="2400" dirty="0">
                <a:latin typeface="Arial" panose="020B0604020202020204" pitchFamily="34" charset="0"/>
                <a:cs typeface="Arial" panose="020B0604020202020204" pitchFamily="34" charset="0"/>
              </a:rPr>
              <a:t>La Comisión Nacional Bancaria vigilará que las instituciones de crédito observen debidamente lo anteriormente señalado. </a:t>
            </a:r>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33</a:t>
            </a:fld>
            <a:endParaRPr lang="es-ES" dirty="0"/>
          </a:p>
        </p:txBody>
      </p:sp>
    </p:spTree>
    <p:extLst>
      <p:ext uri="{BB962C8B-B14F-4D97-AF65-F5344CB8AC3E}">
        <p14:creationId xmlns:p14="http://schemas.microsoft.com/office/powerpoint/2010/main" val="1638722088"/>
      </p:ext>
    </p:extLst>
  </p:cSld>
  <p:clrMapOvr>
    <a:masterClrMapping/>
  </p:clrMapOvr>
  <p:transition spd="med">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55016" y="2367171"/>
            <a:ext cx="7881968" cy="2123658"/>
          </a:xfrm>
          <a:prstGeom prst="rect">
            <a:avLst/>
          </a:prstGeom>
          <a:blipFill>
            <a:blip r:embed="rId2"/>
            <a:tile tx="0" ty="0" sx="100000" sy="100000" flip="none" algn="tl"/>
          </a:blipFill>
          <a:effectLst>
            <a:innerShdw blurRad="63500" dist="50800" dir="18900000">
              <a:prstClr val="black">
                <a:alpha val="50000"/>
              </a:prstClr>
            </a:innerShdw>
          </a:effectLst>
        </p:spPr>
        <p:txBody>
          <a:bodyPr wrap="square">
            <a:spAutoFit/>
          </a:bodyPr>
          <a:lstStyle/>
          <a:p>
            <a:pPr algn="ctr">
              <a:defRPr/>
            </a:pPr>
            <a:r>
              <a:rPr lang="es-ES" sz="6600" b="1" spc="50" dirty="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rPr>
              <a:t>Operaciones  Bancarias Neutras</a:t>
            </a:r>
          </a:p>
        </p:txBody>
      </p:sp>
      <p:sp>
        <p:nvSpPr>
          <p:cNvPr id="3" name="2 Marcador de número de diapositiva"/>
          <p:cNvSpPr>
            <a:spLocks noGrp="1"/>
          </p:cNvSpPr>
          <p:nvPr>
            <p:ph type="sldNum" sz="quarter" idx="12"/>
          </p:nvPr>
        </p:nvSpPr>
        <p:spPr/>
        <p:txBody>
          <a:bodyPr/>
          <a:lstStyle/>
          <a:p>
            <a:pPr>
              <a:defRPr/>
            </a:pPr>
            <a:fld id="{EFDB1771-758D-4649-9555-E69A7FCC230D}" type="slidenum">
              <a:rPr lang="es-ES" smtClean="0"/>
              <a:pPr>
                <a:defRPr/>
              </a:pPr>
              <a:t>34</a:t>
            </a:fld>
            <a:endParaRPr lang="es-ES" dirty="0"/>
          </a:p>
        </p:txBody>
      </p:sp>
    </p:spTree>
    <p:extLst>
      <p:ext uri="{BB962C8B-B14F-4D97-AF65-F5344CB8AC3E}">
        <p14:creationId xmlns:p14="http://schemas.microsoft.com/office/powerpoint/2010/main" val="198644115"/>
      </p:ext>
    </p:extLst>
  </p:cSld>
  <p:clrMapOvr>
    <a:masterClrMapping/>
  </p:clrMapOvr>
  <p:transition spd="med">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5424" y="357166"/>
            <a:ext cx="9246814"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latin typeface="Arial" panose="020B0604020202020204" pitchFamily="34" charset="0"/>
                <a:cs typeface="Arial" panose="020B0604020202020204" pitchFamily="34" charset="0"/>
              </a:rPr>
              <a:t>Operaciones Neutras</a:t>
            </a:r>
            <a:r>
              <a:rPr lang="es-ES" sz="2800" dirty="0">
                <a:solidFill>
                  <a:schemeClr val="accent1"/>
                </a:solidFill>
                <a:latin typeface="Arial" panose="020B0604020202020204" pitchFamily="34" charset="0"/>
                <a:cs typeface="Arial" panose="020B0604020202020204" pitchFamily="34" charset="0"/>
              </a:rPr>
              <a:t>.</a:t>
            </a:r>
          </a:p>
        </p:txBody>
      </p:sp>
      <p:sp>
        <p:nvSpPr>
          <p:cNvPr id="43011" name="2 Marcador de contenido"/>
          <p:cNvSpPr>
            <a:spLocks noGrp="1"/>
          </p:cNvSpPr>
          <p:nvPr>
            <p:ph idx="1"/>
          </p:nvPr>
        </p:nvSpPr>
        <p:spPr>
          <a:xfrm>
            <a:off x="1035424" y="1500172"/>
            <a:ext cx="9246814" cy="4286265"/>
          </a:xfrm>
          <a:solidFill>
            <a:schemeClr val="bg2">
              <a:lumMod val="75000"/>
            </a:schemeClr>
          </a:solidFill>
        </p:spPr>
        <p:txBody>
          <a:bodyPr/>
          <a:lstStyle/>
          <a:p>
            <a:r>
              <a:rPr lang="es-ES" sz="2800" b="1" dirty="0" smtClean="0">
                <a:latin typeface="Arial" panose="020B0604020202020204" pitchFamily="34" charset="0"/>
                <a:cs typeface="Arial" panose="020B0604020202020204" pitchFamily="34" charset="0"/>
              </a:rPr>
              <a:t>Concepto.</a:t>
            </a:r>
            <a:endParaRPr lang="es-MX" sz="2800" dirty="0" smtClean="0">
              <a:latin typeface="Arial" panose="020B0604020202020204" pitchFamily="34" charset="0"/>
              <a:cs typeface="Arial" panose="020B0604020202020204" pitchFamily="34" charset="0"/>
            </a:endParaRPr>
          </a:p>
          <a:p>
            <a:pPr algn="just">
              <a:buNone/>
            </a:pPr>
            <a:r>
              <a:rPr lang="es-ES" dirty="0" smtClean="0">
                <a:latin typeface="Arial" panose="020B0604020202020204" pitchFamily="34" charset="0"/>
                <a:cs typeface="Arial" panose="020B0604020202020204" pitchFamily="34" charset="0"/>
              </a:rPr>
              <a:t>	</a:t>
            </a:r>
            <a:r>
              <a:rPr lang="es-ES" sz="2800" dirty="0">
                <a:latin typeface="Arial" panose="020B0604020202020204" pitchFamily="34" charset="0"/>
                <a:cs typeface="Arial" panose="020B0604020202020204" pitchFamily="34" charset="0"/>
              </a:rPr>
              <a:t>Estas operaciones son las llamadas </a:t>
            </a:r>
            <a:r>
              <a:rPr lang="es-ES" sz="2800" b="1" dirty="0">
                <a:latin typeface="Arial" panose="020B0604020202020204" pitchFamily="34" charset="0"/>
                <a:cs typeface="Arial" panose="020B0604020202020204" pitchFamily="34" charset="0"/>
              </a:rPr>
              <a:t>neutras o atípicas, </a:t>
            </a:r>
            <a:r>
              <a:rPr lang="es-ES" sz="2800" dirty="0">
                <a:latin typeface="Arial" panose="020B0604020202020204" pitchFamily="34" charset="0"/>
                <a:cs typeface="Arial" panose="020B0604020202020204" pitchFamily="34" charset="0"/>
              </a:rPr>
              <a:t>no aplican por sí mismas la existencia de pasivos o activos para la institución, es decir, son aquellas en las cuales las instituciones de crédito no captan ni colocan recursos del público sino que sólo prestan un servicio.</a:t>
            </a:r>
            <a:endParaRPr lang="es-MX" sz="2800" dirty="0">
              <a:latin typeface="Arial" panose="020B0604020202020204" pitchFamily="34" charset="0"/>
              <a:cs typeface="Arial" panose="020B0604020202020204" pitchFamily="34" charset="0"/>
            </a:endParaRPr>
          </a:p>
        </p:txBody>
      </p:sp>
      <p:sp>
        <p:nvSpPr>
          <p:cNvPr id="4" name="3 Elipse"/>
          <p:cNvSpPr/>
          <p:nvPr/>
        </p:nvSpPr>
        <p:spPr>
          <a:xfrm>
            <a:off x="5881688" y="4357695"/>
            <a:ext cx="4000500" cy="23574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35</a:t>
            </a:fld>
            <a:endParaRPr lang="es-ES" dirty="0"/>
          </a:p>
        </p:txBody>
      </p:sp>
      <p:pic>
        <p:nvPicPr>
          <p:cNvPr id="6" name="ipffLwbp8L0aYDNbM:" descr="http://t3.gstatic.com/images?q=tbn:fLwbp8L0aYDNbM:http://www.elporvenir.com.mx/upload/foto/19/8/4/Scotiabank.jpg">
            <a:hlinkClick r:id="rId2"/>
          </p:cNvPr>
          <p:cNvPicPr/>
          <p:nvPr/>
        </p:nvPicPr>
        <p:blipFill>
          <a:blip r:embed="rId3"/>
          <a:srcRect/>
          <a:stretch>
            <a:fillRect/>
          </a:stretch>
        </p:blipFill>
        <p:spPr bwMode="auto">
          <a:xfrm>
            <a:off x="6738942" y="4643446"/>
            <a:ext cx="2286016" cy="1785950"/>
          </a:xfrm>
          <a:prstGeom prst="rect">
            <a:avLst/>
          </a:prstGeom>
          <a:noFill/>
          <a:ln w="9525">
            <a:noFill/>
            <a:miter lim="800000"/>
            <a:headEnd/>
            <a:tailEnd/>
          </a:ln>
        </p:spPr>
      </p:pic>
    </p:spTree>
    <p:extLst>
      <p:ext uri="{BB962C8B-B14F-4D97-AF65-F5344CB8AC3E}">
        <p14:creationId xmlns:p14="http://schemas.microsoft.com/office/powerpoint/2010/main" val="3400127305"/>
      </p:ext>
    </p:extLst>
  </p:cSld>
  <p:clrMapOvr>
    <a:masterClrMapping/>
  </p:clrMapOvr>
  <p:transition spd="med">
    <p:strips dir="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1975" y="410954"/>
            <a:ext cx="9426389"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rPr>
              <a:t>Operaciones Neutras</a:t>
            </a:r>
            <a:r>
              <a:rPr lang="es-ES" sz="2800" dirty="0">
                <a:solidFill>
                  <a:schemeClr val="accent1"/>
                </a:solidFill>
              </a:rPr>
              <a:t>.</a:t>
            </a:r>
          </a:p>
        </p:txBody>
      </p:sp>
      <p:sp>
        <p:nvSpPr>
          <p:cNvPr id="43011" name="2 Marcador de contenido"/>
          <p:cNvSpPr>
            <a:spLocks noGrp="1"/>
          </p:cNvSpPr>
          <p:nvPr>
            <p:ph idx="1"/>
          </p:nvPr>
        </p:nvSpPr>
        <p:spPr>
          <a:xfrm>
            <a:off x="1021975" y="1653987"/>
            <a:ext cx="9426389" cy="4183232"/>
          </a:xfrm>
          <a:solidFill>
            <a:schemeClr val="bg2">
              <a:lumMod val="75000"/>
            </a:schemeClr>
          </a:solidFill>
        </p:spPr>
        <p:txBody>
          <a:bodyPr/>
          <a:lstStyle/>
          <a:p>
            <a:pPr algn="ctr">
              <a:buNone/>
            </a:pPr>
            <a:r>
              <a:rPr lang="es-ES" sz="2400" b="1" dirty="0">
                <a:latin typeface="Arial" panose="020B0604020202020204" pitchFamily="34" charset="0"/>
                <a:cs typeface="Arial" panose="020B0604020202020204" pitchFamily="34" charset="0"/>
              </a:rPr>
              <a:t>Tipos de operaciones neutras.</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A continuación se mencionan algunas de ellas:</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Realizar por cuenta propia o de terceros operaciones con oro, plata y  divisas.</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Prestar servicio de cajas de seguridad.</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Expedir carta de crédito, previa recepción de su importe.</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Hacer efectivos créditos y realizar pagos por cuenta de sus clientes.</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Practicar operaciones de fideicomisos, mandatos y comisiones</a:t>
            </a:r>
            <a:r>
              <a:rPr lang="es-ES"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pic>
        <p:nvPicPr>
          <p:cNvPr id="7" name="6 Imagen" descr="http://t1.gstatic.com/images?q=tbn:EpCFyHwROSbTbM:http://patricia.mobile9.com/download/media/82/bancorp5_3po9zixk.jpg">
            <a:hlinkClick r:id="rId2"/>
          </p:cNvPr>
          <p:cNvPicPr/>
          <p:nvPr/>
        </p:nvPicPr>
        <p:blipFill>
          <a:blip r:embed="rId3"/>
          <a:srcRect/>
          <a:stretch>
            <a:fillRect/>
          </a:stretch>
        </p:blipFill>
        <p:spPr bwMode="auto">
          <a:xfrm>
            <a:off x="8869002" y="65594"/>
            <a:ext cx="2643206" cy="171451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36</a:t>
            </a:fld>
            <a:endParaRPr lang="es-ES" dirty="0"/>
          </a:p>
        </p:txBody>
      </p:sp>
    </p:spTree>
    <p:extLst>
      <p:ext uri="{BB962C8B-B14F-4D97-AF65-F5344CB8AC3E}">
        <p14:creationId xmlns:p14="http://schemas.microsoft.com/office/powerpoint/2010/main" val="707892397"/>
      </p:ext>
    </p:extLst>
  </p:cSld>
  <p:clrMapOvr>
    <a:masterClrMapping/>
  </p:clrMapOvr>
  <p:transition spd="med">
    <p:strips/>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1" y="357166"/>
            <a:ext cx="9359153"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latin typeface="Arial" panose="020B0604020202020204" pitchFamily="34" charset="0"/>
                <a:cs typeface="Arial" panose="020B0604020202020204" pitchFamily="34" charset="0"/>
              </a:rPr>
              <a:t>Operaciones Neutras</a:t>
            </a:r>
            <a:r>
              <a:rPr lang="es-ES" sz="2800" dirty="0">
                <a:solidFill>
                  <a:schemeClr val="accent1"/>
                </a:solidFill>
                <a:latin typeface="Arial" panose="020B0604020202020204" pitchFamily="34" charset="0"/>
                <a:cs typeface="Arial" panose="020B0604020202020204" pitchFamily="34" charset="0"/>
              </a:rPr>
              <a:t>.</a:t>
            </a:r>
          </a:p>
        </p:txBody>
      </p:sp>
      <p:sp>
        <p:nvSpPr>
          <p:cNvPr id="43011" name="2 Marcador de contenido"/>
          <p:cNvSpPr>
            <a:spLocks noGrp="1"/>
          </p:cNvSpPr>
          <p:nvPr>
            <p:ph idx="1"/>
          </p:nvPr>
        </p:nvSpPr>
        <p:spPr>
          <a:xfrm>
            <a:off x="1048871" y="1452282"/>
            <a:ext cx="9359153" cy="4356847"/>
          </a:xfrm>
          <a:solidFill>
            <a:schemeClr val="bg2">
              <a:lumMod val="75000"/>
            </a:schemeClr>
          </a:solidFill>
        </p:spPr>
        <p:txBody>
          <a:bodyPr>
            <a:normAutofit lnSpcReduction="10000"/>
          </a:bodyPr>
          <a:lstStyle/>
          <a:p>
            <a:pPr lvl="0" algn="just"/>
            <a:r>
              <a:rPr lang="es-ES" sz="2400" dirty="0">
                <a:latin typeface="Arial" panose="020B0604020202020204" pitchFamily="34" charset="0"/>
                <a:cs typeface="Arial" panose="020B0604020202020204" pitchFamily="34" charset="0"/>
              </a:rPr>
              <a:t>Recibir depósitos en administración o custodia en garantía por cuenta de terceros. títulos o valores y en general de documentos mercantiles.</a:t>
            </a:r>
            <a:endParaRPr lang="es-MX" sz="2400" dirty="0">
              <a:latin typeface="Arial" panose="020B0604020202020204" pitchFamily="34" charset="0"/>
              <a:cs typeface="Arial" panose="020B0604020202020204" pitchFamily="34" charset="0"/>
            </a:endParaRPr>
          </a:p>
          <a:p>
            <a:pPr algn="just"/>
            <a:r>
              <a:rPr lang="es-ES" sz="2400" dirty="0" smtClean="0">
                <a:latin typeface="Arial" panose="020B0604020202020204" pitchFamily="34" charset="0"/>
                <a:cs typeface="Arial" panose="020B0604020202020204" pitchFamily="34" charset="0"/>
              </a:rPr>
              <a:t>Desempeñar </a:t>
            </a:r>
            <a:r>
              <a:rPr lang="es-ES" sz="2400" dirty="0">
                <a:latin typeface="Arial" panose="020B0604020202020204" pitchFamily="34" charset="0"/>
                <a:cs typeface="Arial" panose="020B0604020202020204" pitchFamily="34" charset="0"/>
              </a:rPr>
              <a:t>el cargo de albacea (en caso de juicios sucesorios).</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Encargarse de hacer avalúos.</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Actuar como representante común de los tenedores de títulos de crédito.</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Hacer el servicio de caja y tesorería relativo a títulos de crédito por cuenta de la emisora. etcétera.</a:t>
            </a:r>
            <a:endParaRPr lang="es-MX" sz="2400" dirty="0">
              <a:latin typeface="Arial" panose="020B0604020202020204" pitchFamily="34" charset="0"/>
              <a:cs typeface="Arial" panose="020B0604020202020204" pitchFamily="34" charset="0"/>
            </a:endParaRPr>
          </a:p>
          <a:p>
            <a:pPr lvl="0" algn="just"/>
            <a:r>
              <a:rPr lang="es-ES" sz="2400" dirty="0">
                <a:latin typeface="Arial" panose="020B0604020202020204" pitchFamily="34" charset="0"/>
                <a:cs typeface="Arial" panose="020B0604020202020204" pitchFamily="34" charset="0"/>
              </a:rPr>
              <a:t>Banca Electrónica.</a:t>
            </a:r>
            <a:endParaRPr lang="es-MX" sz="2400" dirty="0">
              <a:latin typeface="Arial" panose="020B0604020202020204" pitchFamily="34" charset="0"/>
              <a:cs typeface="Arial" panose="020B0604020202020204" pitchFamily="34" charset="0"/>
            </a:endParaRPr>
          </a:p>
          <a:p>
            <a:endParaRPr lang="es-MX" dirty="0" smtClean="0"/>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37</a:t>
            </a:fld>
            <a:endParaRPr lang="es-ES" dirty="0"/>
          </a:p>
        </p:txBody>
      </p:sp>
      <p:pic>
        <p:nvPicPr>
          <p:cNvPr id="3" name="Imagen 2"/>
          <p:cNvPicPr>
            <a:picLocks noChangeAspect="1"/>
          </p:cNvPicPr>
          <p:nvPr/>
        </p:nvPicPr>
        <p:blipFill>
          <a:blip r:embed="rId2"/>
          <a:stretch>
            <a:fillRect/>
          </a:stretch>
        </p:blipFill>
        <p:spPr>
          <a:xfrm>
            <a:off x="7487249" y="4674534"/>
            <a:ext cx="1948851" cy="194885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61251051"/>
      </p:ext>
    </p:extLst>
  </p:cSld>
  <p:clrMapOvr>
    <a:masterClrMapping/>
  </p:clrMapOvr>
  <p:transition spd="med">
    <p:diamon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345706"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latin typeface="Arial" panose="020B0604020202020204" pitchFamily="34" charset="0"/>
                <a:cs typeface="Arial" panose="020B0604020202020204" pitchFamily="34" charset="0"/>
              </a:rPr>
              <a:t>Operaciones Neutras</a:t>
            </a:r>
            <a:r>
              <a:rPr lang="es-ES" sz="2800" dirty="0" smtClean="0">
                <a:solidFill>
                  <a:schemeClr val="accent1"/>
                </a:solidFill>
                <a:latin typeface="Arial" panose="020B0604020202020204" pitchFamily="34" charset="0"/>
                <a:cs typeface="Arial" panose="020B0604020202020204" pitchFamily="34" charset="0"/>
              </a:rPr>
              <a:t>.</a:t>
            </a:r>
            <a:endParaRPr lang="es-ES" sz="2800" dirty="0">
              <a:solidFill>
                <a:schemeClr val="accent1"/>
              </a:solidFill>
              <a:latin typeface="Arial" panose="020B0604020202020204" pitchFamily="34" charset="0"/>
              <a:cs typeface="Arial" panose="020B0604020202020204" pitchFamily="34" charset="0"/>
            </a:endParaRPr>
          </a:p>
        </p:txBody>
      </p:sp>
      <p:sp>
        <p:nvSpPr>
          <p:cNvPr id="43011" name="2 Marcador de contenido"/>
          <p:cNvSpPr>
            <a:spLocks noGrp="1"/>
          </p:cNvSpPr>
          <p:nvPr>
            <p:ph idx="1"/>
          </p:nvPr>
        </p:nvSpPr>
        <p:spPr>
          <a:xfrm>
            <a:off x="1062318" y="1411940"/>
            <a:ext cx="9345706" cy="5231769"/>
          </a:xfrm>
          <a:solidFill>
            <a:schemeClr val="bg2">
              <a:lumMod val="75000"/>
            </a:schemeClr>
          </a:solidFill>
        </p:spPr>
        <p:txBody>
          <a:bodyPr/>
          <a:lstStyle/>
          <a:p>
            <a:pPr algn="just">
              <a:buNone/>
            </a:pPr>
            <a:r>
              <a:rPr lang="es-ES" sz="2400" dirty="0"/>
              <a:t>	</a:t>
            </a:r>
            <a:r>
              <a:rPr lang="es-ES" sz="2400" dirty="0">
                <a:latin typeface="Arial" panose="020B0604020202020204" pitchFamily="34" charset="0"/>
                <a:cs typeface="Arial" panose="020B0604020202020204" pitchFamily="34" charset="0"/>
              </a:rPr>
              <a:t>A continuación realizamos diversas precisiones respecto de algunas operaciones mencionadas:</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lvl="0" algn="just">
              <a:buNone/>
            </a:pPr>
            <a:r>
              <a:rPr lang="es-ES" sz="2400" b="1" dirty="0">
                <a:latin typeface="Arial" panose="020B0604020202020204" pitchFamily="34" charset="0"/>
                <a:cs typeface="Arial" panose="020B0604020202020204" pitchFamily="34" charset="0"/>
              </a:rPr>
              <a:t>	Operar con oro, plata y divisas.</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Es la excepción al principio de que a las instituciones de crédito les está prohibido comerciar con mercancías de cualquier clase. Estas operaciones deben sujetarse a lo previsto en la Ley del Banco de México.</a:t>
            </a:r>
            <a:endParaRPr lang="es-MX" sz="2400" dirty="0">
              <a:latin typeface="Arial" panose="020B0604020202020204" pitchFamily="34" charset="0"/>
              <a:cs typeface="Arial" panose="020B0604020202020204" pitchFamily="34" charset="0"/>
            </a:endParaRPr>
          </a:p>
        </p:txBody>
      </p:sp>
      <p:sp>
        <p:nvSpPr>
          <p:cNvPr id="4" name="3 Elipse"/>
          <p:cNvSpPr/>
          <p:nvPr/>
        </p:nvSpPr>
        <p:spPr>
          <a:xfrm>
            <a:off x="5595934" y="4429132"/>
            <a:ext cx="4000500" cy="2214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38</a:t>
            </a:fld>
            <a:endParaRPr lang="es-ES" dirty="0"/>
          </a:p>
        </p:txBody>
      </p:sp>
      <p:pic>
        <p:nvPicPr>
          <p:cNvPr id="6" name="5 Imagen" descr="http://1.bp.blogspot.com/_fBhBcsykizQ/TFWvhkMr7fI/AAAAAAAABik/cWVM43mgfgQ/s1600/oro.jpg"/>
          <p:cNvPicPr/>
          <p:nvPr/>
        </p:nvPicPr>
        <p:blipFill>
          <a:blip r:embed="rId2"/>
          <a:srcRect/>
          <a:stretch>
            <a:fillRect/>
          </a:stretch>
        </p:blipFill>
        <p:spPr bwMode="auto">
          <a:xfrm>
            <a:off x="6157930" y="4786323"/>
            <a:ext cx="2795590" cy="1528759"/>
          </a:xfrm>
          <a:prstGeom prst="rect">
            <a:avLst/>
          </a:prstGeom>
          <a:noFill/>
          <a:ln w="9525">
            <a:noFill/>
            <a:miter lim="800000"/>
            <a:headEnd/>
            <a:tailEnd/>
          </a:ln>
        </p:spPr>
      </p:pic>
    </p:spTree>
    <p:extLst>
      <p:ext uri="{BB962C8B-B14F-4D97-AF65-F5344CB8AC3E}">
        <p14:creationId xmlns:p14="http://schemas.microsoft.com/office/powerpoint/2010/main" val="2872532182"/>
      </p:ext>
    </p:extLst>
  </p:cSld>
  <p:clrMapOvr>
    <a:masterClrMapping/>
  </p:clrMapOvr>
  <p:transition spd="med">
    <p:circl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1" y="357166"/>
            <a:ext cx="9412941"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latin typeface="Arial" panose="020B0604020202020204" pitchFamily="34" charset="0"/>
                <a:cs typeface="Arial" panose="020B0604020202020204" pitchFamily="34" charset="0"/>
              </a:rPr>
              <a:t>Operaciones Neutras</a:t>
            </a:r>
            <a:r>
              <a:rPr lang="es-ES" sz="2800" dirty="0">
                <a:solidFill>
                  <a:schemeClr val="accent1"/>
                </a:solidFill>
                <a:latin typeface="Arial" panose="020B0604020202020204" pitchFamily="34" charset="0"/>
                <a:cs typeface="Arial" panose="020B0604020202020204" pitchFamily="34" charset="0"/>
              </a:rPr>
              <a:t>.</a:t>
            </a:r>
          </a:p>
        </p:txBody>
      </p:sp>
      <p:sp>
        <p:nvSpPr>
          <p:cNvPr id="43011" name="2 Marcador de contenido"/>
          <p:cNvSpPr>
            <a:spLocks noGrp="1"/>
          </p:cNvSpPr>
          <p:nvPr>
            <p:ph idx="1"/>
          </p:nvPr>
        </p:nvSpPr>
        <p:spPr>
          <a:xfrm>
            <a:off x="1048871" y="1411940"/>
            <a:ext cx="9412941" cy="5017455"/>
          </a:xfrm>
          <a:solidFill>
            <a:schemeClr val="bg2">
              <a:lumMod val="75000"/>
            </a:schemeClr>
          </a:solidFill>
        </p:spPr>
        <p:txBody>
          <a:bodyPr/>
          <a:lstStyle/>
          <a:p>
            <a:pPr lvl="0" algn="just">
              <a:buNone/>
            </a:pPr>
            <a:r>
              <a:rPr lang="es-ES" sz="2400" b="1" dirty="0"/>
              <a:t>	</a:t>
            </a:r>
            <a:r>
              <a:rPr lang="es-ES" sz="2400" b="1" dirty="0">
                <a:latin typeface="Arial" panose="020B0604020202020204" pitchFamily="34" charset="0"/>
                <a:cs typeface="Arial" panose="020B0604020202020204" pitchFamily="34" charset="0"/>
              </a:rPr>
              <a:t>Hacer efectivos créditos.</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Conforme a lo expuesto en el apartado anterior, si la carta de crédito implica el otorgamiento de un crédito, es una operación activa; pero si previamente a su expedición el cliente paga su importe, es claro que se trata de una operación neutra (o de servicio).</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lvl="0" algn="just">
              <a:buNone/>
            </a:pPr>
            <a:r>
              <a:rPr lang="es-ES" sz="2400" b="1" dirty="0">
                <a:latin typeface="Arial" panose="020B0604020202020204" pitchFamily="34" charset="0"/>
                <a:cs typeface="Arial" panose="020B0604020202020204" pitchFamily="34" charset="0"/>
              </a:rPr>
              <a:t>	Realizar pagos por cuenta de sus clientes. </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En estos supuestos la institución funge como simple mediadora para hacer pagos por cuenta del cliente (ejemplo: mediante un giro) o cobrar documentos por él (caso en el cual de no obtenerse el cobro, puede devolver esos documentos).</a:t>
            </a:r>
            <a:endParaRPr lang="es-MX" sz="2400" dirty="0">
              <a:latin typeface="Arial" panose="020B0604020202020204" pitchFamily="34" charset="0"/>
              <a:cs typeface="Arial" panose="020B0604020202020204" pitchFamily="34" charset="0"/>
            </a:endParaRPr>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39</a:t>
            </a:fld>
            <a:endParaRPr lang="es-ES" dirty="0"/>
          </a:p>
        </p:txBody>
      </p:sp>
    </p:spTree>
    <p:extLst>
      <p:ext uri="{BB962C8B-B14F-4D97-AF65-F5344CB8AC3E}">
        <p14:creationId xmlns:p14="http://schemas.microsoft.com/office/powerpoint/2010/main" val="1239825249"/>
      </p:ext>
    </p:extLst>
  </p:cSld>
  <p:clrMapOvr>
    <a:masterClrMapping/>
  </p:clrMapOvr>
  <p:transition spd="med">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2738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rgbClr val="2F2B20"/>
                </a:solidFill>
              </a:rPr>
              <a:pPr/>
              <a:t>4</a:t>
            </a:fld>
            <a:endParaRPr lang="es-MX" dirty="0">
              <a:solidFill>
                <a:srgbClr val="2F2B20"/>
              </a:solidFill>
            </a:endParaRPr>
          </a:p>
        </p:txBody>
      </p:sp>
      <p:pic>
        <p:nvPicPr>
          <p:cNvPr id="4"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9248" y="4352508"/>
            <a:ext cx="2181527" cy="2028820"/>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326523" y="883663"/>
            <a:ext cx="9111439" cy="3416320"/>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srgbClr val="2F2B20">
                      <a:lumMod val="65000"/>
                      <a:lumOff val="35000"/>
                    </a:srgbClr>
                  </a:solidFill>
                </a:ln>
                <a:solidFill>
                  <a:srgbClr val="D2CB6C"/>
                </a:solidFill>
                <a:latin typeface="Verdana" pitchFamily="34" charset="0"/>
                <a:ea typeface="Times New Roman" pitchFamily="18" charset="0"/>
                <a:cs typeface="Times New Roman" pitchFamily="18" charset="0"/>
              </a:rPr>
              <a:t>GUIÓN EXPLICATIVO.</a:t>
            </a:r>
          </a:p>
          <a:p>
            <a:pPr fontAlgn="base">
              <a:spcBef>
                <a:spcPct val="0"/>
              </a:spcBef>
              <a:spcAft>
                <a:spcPct val="0"/>
              </a:spcAft>
            </a:pPr>
            <a:endParaRPr lang="es-MX" sz="2400" b="1" dirty="0">
              <a:ln>
                <a:solidFill>
                  <a:srgbClr val="2F2B20">
                    <a:lumMod val="65000"/>
                    <a:lumOff val="35000"/>
                  </a:srgbClr>
                </a:solidFill>
              </a:ln>
              <a:solidFill>
                <a:srgbClr val="D2CB6C"/>
              </a:solidFill>
              <a:latin typeface="Verdana" pitchFamily="34" charset="0"/>
              <a:ea typeface="Times New Roman" pitchFamily="18" charset="0"/>
              <a:cs typeface="Times New Roman" pitchFamily="18" charset="0"/>
            </a:endParaRPr>
          </a:p>
          <a:p>
            <a:r>
              <a:rPr lang="es-MX" sz="2400" b="1" dirty="0" smtClean="0">
                <a:ln>
                  <a:solidFill>
                    <a:srgbClr val="2F2B20">
                      <a:lumMod val="65000"/>
                      <a:lumOff val="35000"/>
                    </a:srgbClr>
                  </a:solidFill>
                </a:ln>
                <a:solidFill>
                  <a:srgbClr val="D2CB6C"/>
                </a:solidFill>
                <a:latin typeface="Verdana" pitchFamily="34" charset="0"/>
                <a:ea typeface="Times New Roman" pitchFamily="18" charset="0"/>
                <a:cs typeface="Times New Roman" pitchFamily="18" charset="0"/>
              </a:rPr>
              <a:t>Propósito  General de la Unidad de Aprendizaje.</a:t>
            </a:r>
            <a:r>
              <a:rPr lang="es-MX" sz="2400" b="1" dirty="0">
                <a:solidFill>
                  <a:srgbClr val="000000"/>
                </a:solidFill>
                <a:latin typeface="Verdana" pitchFamily="34" charset="0"/>
                <a:ea typeface="Times New Roman" pitchFamily="18" charset="0"/>
                <a:cs typeface="Arial" pitchFamily="34" charset="0"/>
              </a:rPr>
              <a:t/>
            </a:r>
            <a:br>
              <a:rPr lang="es-MX" sz="2400" b="1" dirty="0">
                <a:solidFill>
                  <a:srgbClr val="000000"/>
                </a:solidFill>
                <a:latin typeface="Verdana" pitchFamily="34" charset="0"/>
                <a:ea typeface="Times New Roman" pitchFamily="18" charset="0"/>
                <a:cs typeface="Arial" pitchFamily="34" charset="0"/>
              </a:rPr>
            </a:br>
            <a:r>
              <a:rPr lang="es-MX" sz="2400" dirty="0">
                <a:solidFill>
                  <a:srgbClr val="000000"/>
                </a:solidFill>
                <a:latin typeface="Arial" panose="020B0604020202020204" pitchFamily="34" charset="0"/>
              </a:rPr>
              <a:t>Analizar la operación del sector asegurador, bancario y bursátil, desde un punto de vista legal, con fundamento en la práctica legislativa vigente, identificando los aspectos operacionales del sistema financiero mexicano, para entender el quehacer de las entidades financieras, segmentos y autoridades que en él participan de manera destacada. </a:t>
            </a:r>
            <a:r>
              <a:rPr lang="es-MX" sz="2400" dirty="0" smtClean="0">
                <a:solidFill>
                  <a:srgbClr val="2F2B20"/>
                </a:solidFill>
              </a:rPr>
              <a:t>.  </a:t>
            </a:r>
            <a:endParaRPr lang="es-MX" sz="2400" dirty="0">
              <a:solidFill>
                <a:srgbClr val="2F2B20"/>
              </a:solidFill>
              <a:latin typeface="Arial" pitchFamily="34" charset="0"/>
              <a:cs typeface="Arial" pitchFamily="34" charset="0"/>
            </a:endParaRPr>
          </a:p>
        </p:txBody>
      </p:sp>
      <p:sp>
        <p:nvSpPr>
          <p:cNvPr id="7" name="6 Rectángulo"/>
          <p:cNvSpPr/>
          <p:nvPr/>
        </p:nvSpPr>
        <p:spPr>
          <a:xfrm>
            <a:off x="1326524" y="4293096"/>
            <a:ext cx="684272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solidFill>
                  <a:srgbClr val="FFFFFF"/>
                </a:solidFill>
                <a:latin typeface="Arial" panose="020B0604020202020204" pitchFamily="34" charset="0"/>
                <a:cs typeface="Arial" panose="020B0604020202020204" pitchFamily="34" charset="0"/>
              </a:rPr>
              <a:t>Este propósito </a:t>
            </a:r>
            <a:r>
              <a:rPr lang="es-MX" sz="2000" dirty="0">
                <a:solidFill>
                  <a:srgbClr val="FFFFFF"/>
                </a:solidFill>
                <a:latin typeface="Arial" panose="020B0604020202020204" pitchFamily="34" charset="0"/>
                <a:cs typeface="Arial" panose="020B0604020202020204" pitchFamily="34" charset="0"/>
              </a:rPr>
              <a:t>hace referencia a la unidad de aprendizaje “</a:t>
            </a:r>
            <a:r>
              <a:rPr lang="es-MX" sz="2000" b="1" dirty="0">
                <a:solidFill>
                  <a:srgbClr val="FFFFFF"/>
                </a:solidFill>
                <a:latin typeface="Arial" panose="020B0604020202020204" pitchFamily="34" charset="0"/>
                <a:cs typeface="Arial" panose="020B0604020202020204" pitchFamily="34" charset="0"/>
              </a:rPr>
              <a:t>Derecho del Seguro, Bancario y Bursátil</a:t>
            </a:r>
            <a:r>
              <a:rPr lang="es-MX" sz="2000" dirty="0">
                <a:solidFill>
                  <a:srgbClr val="FFFFFF"/>
                </a:solidFill>
                <a:latin typeface="Arial" panose="020B0604020202020204" pitchFamily="34" charset="0"/>
                <a:cs typeface="Arial" panose="020B0604020202020204" pitchFamily="34" charset="0"/>
              </a:rPr>
              <a:t>” que se oferta en la licenciatura de Actuaría, dentro del núcleo de formación sustantivo, con carácter obligatorio y un valor de 6 créditos. </a:t>
            </a:r>
          </a:p>
        </p:txBody>
      </p:sp>
    </p:spTree>
    <p:extLst>
      <p:ext uri="{BB962C8B-B14F-4D97-AF65-F5344CB8AC3E}">
        <p14:creationId xmlns:p14="http://schemas.microsoft.com/office/powerpoint/2010/main" val="3697463102"/>
      </p:ext>
    </p:extLst>
  </p:cSld>
  <p:clrMapOvr>
    <a:masterClrMapping/>
  </p:clrMapOvr>
  <p:transition spd="slow">
    <p:wheel spokes="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357166"/>
            <a:ext cx="9345706"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rPr>
              <a:t>Operaciones Neutras</a:t>
            </a:r>
            <a:r>
              <a:rPr lang="es-ES" sz="2800" dirty="0" smtClean="0">
                <a:solidFill>
                  <a:schemeClr val="accent1"/>
                </a:solidFill>
              </a:rPr>
              <a:t>.</a:t>
            </a:r>
            <a:endParaRPr lang="es-ES" sz="2800" dirty="0">
              <a:solidFill>
                <a:schemeClr val="accent1"/>
              </a:solidFill>
            </a:endParaRPr>
          </a:p>
        </p:txBody>
      </p:sp>
      <p:sp>
        <p:nvSpPr>
          <p:cNvPr id="43011" name="2 Marcador de contenido"/>
          <p:cNvSpPr>
            <a:spLocks noGrp="1"/>
          </p:cNvSpPr>
          <p:nvPr>
            <p:ph idx="1"/>
          </p:nvPr>
        </p:nvSpPr>
        <p:spPr>
          <a:xfrm>
            <a:off x="1062318" y="1559858"/>
            <a:ext cx="9148482" cy="4869537"/>
          </a:xfrm>
          <a:solidFill>
            <a:schemeClr val="bg2">
              <a:lumMod val="75000"/>
            </a:schemeClr>
          </a:solidFill>
        </p:spPr>
        <p:txBody>
          <a:bodyPr>
            <a:normAutofit fontScale="92500" lnSpcReduction="10000"/>
          </a:bodyPr>
          <a:lstStyle/>
          <a:p>
            <a:pPr lvl="0" algn="just">
              <a:buNone/>
            </a:pPr>
            <a:r>
              <a:rPr lang="es-ES" sz="2400" b="1" dirty="0"/>
              <a:t>	</a:t>
            </a:r>
            <a:r>
              <a:rPr lang="es-ES" sz="2600" b="1" dirty="0">
                <a:latin typeface="Arial" panose="020B0604020202020204" pitchFamily="34" charset="0"/>
                <a:cs typeface="Arial" panose="020B0604020202020204" pitchFamily="34" charset="0"/>
              </a:rPr>
              <a:t>Operaciones de fideicomisos.</a:t>
            </a:r>
            <a:endParaRPr lang="es-MX" sz="2600" dirty="0">
              <a:latin typeface="Arial" panose="020B0604020202020204" pitchFamily="34" charset="0"/>
              <a:cs typeface="Arial" panose="020B0604020202020204" pitchFamily="34" charset="0"/>
            </a:endParaRPr>
          </a:p>
          <a:p>
            <a:pPr algn="just">
              <a:buNone/>
            </a:pPr>
            <a:r>
              <a:rPr lang="es-ES" sz="2600" dirty="0">
                <a:latin typeface="Arial" panose="020B0604020202020204" pitchFamily="34" charset="0"/>
                <a:cs typeface="Arial" panose="020B0604020202020204" pitchFamily="34" charset="0"/>
              </a:rPr>
              <a:t>	Fungir como fiduciario es una de las operaciones más importantes de la banca moderna. En virtud del fideicomiso, un sujeto (el fideicomitente) destina ciertos bienes (dinero en efectivo, muebles o inmuebles, valores, etc.) a un fin lícito determinado, y encomienda la realización de ese fin a una institución de crédito (institución fiduciaria). Los beneficiarios en el fideicomiso reciben el   nombre de fideicomisarios. Conviene precisar que hemos hablado de la afectación de ciertos bienes porque con el fideicomiso se constituye en realidad un patrimonio autónomo que no puede ser atribuido al fideicomitente, al fiduciario o a los fideicomisarios. </a:t>
            </a:r>
            <a:endParaRPr lang="es-MX" sz="2600" dirty="0">
              <a:latin typeface="Arial" panose="020B0604020202020204" pitchFamily="34" charset="0"/>
              <a:cs typeface="Arial" panose="020B0604020202020204" pitchFamily="34" charset="0"/>
            </a:endParaRPr>
          </a:p>
          <a:p>
            <a:pPr algn="just">
              <a:buNone/>
            </a:pPr>
            <a:r>
              <a:rPr lang="es-ES" sz="2400" b="1"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lvl="0">
              <a:buNone/>
            </a:pPr>
            <a:r>
              <a:rPr lang="es-ES" sz="2400" b="1" dirty="0"/>
              <a:t>	</a:t>
            </a:r>
            <a:endParaRPr lang="es-MX" sz="2400" dirty="0"/>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40</a:t>
            </a:fld>
            <a:endParaRPr lang="es-ES" dirty="0"/>
          </a:p>
        </p:txBody>
      </p:sp>
    </p:spTree>
    <p:extLst>
      <p:ext uri="{BB962C8B-B14F-4D97-AF65-F5344CB8AC3E}">
        <p14:creationId xmlns:p14="http://schemas.microsoft.com/office/powerpoint/2010/main" val="3058945365"/>
      </p:ext>
    </p:extLst>
  </p:cSld>
  <p:clrMapOvr>
    <a:masterClrMapping/>
  </p:clrMapOvr>
  <p:transition spd="med">
    <p:strips/>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5424" y="357166"/>
            <a:ext cx="9246814" cy="857256"/>
          </a:xfrm>
          <a:solidFill>
            <a:schemeClr val="accent2">
              <a:lumMod val="60000"/>
              <a:lumOff val="40000"/>
            </a:schemeClr>
          </a:solidFill>
        </p:spPr>
        <p:txBody>
          <a:bodyPr>
            <a:noAutofit/>
          </a:bodyPr>
          <a:lstStyle/>
          <a:p>
            <a:pPr algn="ctr">
              <a:defRPr/>
            </a:pPr>
            <a:r>
              <a:rPr lang="es-ES" sz="2800" dirty="0"/>
              <a:t> </a:t>
            </a:r>
            <a:r>
              <a:rPr lang="es-ES" dirty="0" smtClean="0">
                <a:solidFill>
                  <a:schemeClr val="accent1"/>
                </a:solidFill>
              </a:rPr>
              <a:t>Operaciones Neutras</a:t>
            </a:r>
            <a:r>
              <a:rPr lang="es-ES" sz="2800" dirty="0" smtClean="0">
                <a:solidFill>
                  <a:schemeClr val="accent1"/>
                </a:solidFill>
              </a:rPr>
              <a:t>.</a:t>
            </a:r>
            <a:endParaRPr lang="es-ES" sz="2800" dirty="0">
              <a:solidFill>
                <a:schemeClr val="accent1"/>
              </a:solidFill>
            </a:endParaRPr>
          </a:p>
        </p:txBody>
      </p:sp>
      <p:sp>
        <p:nvSpPr>
          <p:cNvPr id="43011" name="2 Marcador de contenido"/>
          <p:cNvSpPr>
            <a:spLocks noGrp="1"/>
          </p:cNvSpPr>
          <p:nvPr>
            <p:ph idx="1"/>
          </p:nvPr>
        </p:nvSpPr>
        <p:spPr>
          <a:xfrm>
            <a:off x="1035424" y="1559858"/>
            <a:ext cx="9246814" cy="3482789"/>
          </a:xfrm>
          <a:solidFill>
            <a:schemeClr val="bg2">
              <a:lumMod val="75000"/>
            </a:schemeClr>
          </a:solidFill>
        </p:spPr>
        <p:txBody>
          <a:bodyPr/>
          <a:lstStyle/>
          <a:p>
            <a:pPr lvl="0" algn="just">
              <a:buNone/>
            </a:pPr>
            <a:r>
              <a:rPr lang="es-ES" sz="2400" b="1" dirty="0"/>
              <a:t>	</a:t>
            </a:r>
            <a:r>
              <a:rPr lang="es-ES" sz="2400" b="1" dirty="0">
                <a:latin typeface="Arial" panose="020B0604020202020204" pitchFamily="34" charset="0"/>
                <a:cs typeface="Arial" panose="020B0604020202020204" pitchFamily="34" charset="0"/>
              </a:rPr>
              <a:t>Recibir depósitos en custodia o en administración.</a:t>
            </a:r>
            <a:endParaRPr lang="es-MX" sz="2400" dirty="0">
              <a:latin typeface="Arial" panose="020B0604020202020204" pitchFamily="34" charset="0"/>
              <a:cs typeface="Arial" panose="020B0604020202020204" pitchFamily="34" charset="0"/>
            </a:endParaRPr>
          </a:p>
          <a:p>
            <a:pPr algn="just">
              <a:buNone/>
            </a:pPr>
            <a:r>
              <a:rPr lang="es-ES" sz="2400" dirty="0">
                <a:latin typeface="Arial" panose="020B0604020202020204" pitchFamily="34" charset="0"/>
                <a:cs typeface="Arial" panose="020B0604020202020204" pitchFamily="34" charset="0"/>
              </a:rPr>
              <a:t>	En ellos, la institución únicamente está obligada a la conservación material de los títulos (custodia) o a efectuar el cobro de los títulos y a practicar todos los actos necesarios para la conservación de los derechos conferidos al depositante (en administración).</a:t>
            </a:r>
            <a:endParaRPr lang="es-MX" sz="2400" dirty="0">
              <a:latin typeface="Arial" panose="020B0604020202020204" pitchFamily="34" charset="0"/>
              <a:cs typeface="Arial" panose="020B0604020202020204" pitchFamily="34" charset="0"/>
            </a:endParaRPr>
          </a:p>
        </p:txBody>
      </p:sp>
      <p:sp>
        <p:nvSpPr>
          <p:cNvPr id="6" name="5 Rectángulo"/>
          <p:cNvSpPr/>
          <p:nvPr/>
        </p:nvSpPr>
        <p:spPr>
          <a:xfrm>
            <a:off x="4667240" y="3625664"/>
            <a:ext cx="3000396" cy="2786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Marcador de número de diapositiva"/>
          <p:cNvSpPr>
            <a:spLocks noGrp="1"/>
          </p:cNvSpPr>
          <p:nvPr>
            <p:ph type="sldNum" sz="quarter" idx="12"/>
          </p:nvPr>
        </p:nvSpPr>
        <p:spPr/>
        <p:txBody>
          <a:bodyPr/>
          <a:lstStyle/>
          <a:p>
            <a:pPr>
              <a:defRPr/>
            </a:pPr>
            <a:fld id="{EFDB1771-758D-4649-9555-E69A7FCC230D}" type="slidenum">
              <a:rPr lang="es-ES" smtClean="0"/>
              <a:pPr>
                <a:defRPr/>
              </a:pPr>
              <a:t>41</a:t>
            </a:fld>
            <a:endParaRPr lang="es-ES" dirty="0"/>
          </a:p>
        </p:txBody>
      </p:sp>
      <p:pic>
        <p:nvPicPr>
          <p:cNvPr id="5" name="ipfJEFCEo_v2pgyJM:" descr="http://t2.gstatic.com/images?q=tbn:JEFCEo_v2pgyJM:http://www.ipab.org.mx/images/Fotolia_16472899_XS_ok.jpg">
            <a:hlinkClick r:id="rId2"/>
          </p:cNvPr>
          <p:cNvPicPr/>
          <p:nvPr/>
        </p:nvPicPr>
        <p:blipFill>
          <a:blip r:embed="rId3"/>
          <a:srcRect/>
          <a:stretch>
            <a:fillRect/>
          </a:stretch>
        </p:blipFill>
        <p:spPr bwMode="auto">
          <a:xfrm>
            <a:off x="4810116" y="3835775"/>
            <a:ext cx="2643206" cy="2428892"/>
          </a:xfrm>
          <a:prstGeom prst="rect">
            <a:avLst/>
          </a:prstGeom>
          <a:noFill/>
          <a:ln w="9525">
            <a:noFill/>
            <a:miter lim="800000"/>
            <a:headEnd/>
            <a:tailEnd/>
          </a:ln>
        </p:spPr>
      </p:pic>
    </p:spTree>
    <p:extLst>
      <p:ext uri="{BB962C8B-B14F-4D97-AF65-F5344CB8AC3E}">
        <p14:creationId xmlns:p14="http://schemas.microsoft.com/office/powerpoint/2010/main" val="4070472759"/>
      </p:ext>
    </p:extLst>
  </p:cSld>
  <p:clrMapOvr>
    <a:masterClrMapping/>
  </p:clrMapOvr>
  <p:transition spd="med">
    <p:split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42</a:t>
            </a:fld>
            <a:endParaRPr lang="es-MX"/>
          </a:p>
        </p:txBody>
      </p:sp>
      <p:sp>
        <p:nvSpPr>
          <p:cNvPr id="5" name="1 Título"/>
          <p:cNvSpPr txBox="1">
            <a:spLocks/>
          </p:cNvSpPr>
          <p:nvPr/>
        </p:nvSpPr>
        <p:spPr>
          <a:xfrm>
            <a:off x="7270952" y="44625"/>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a:solidFill>
                  <a:srgbClr val="2F2B20"/>
                </a:solidFill>
              </a:rPr>
              <a:t/>
            </a: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62318" y="1008748"/>
            <a:ext cx="9399494" cy="5432256"/>
          </a:xfrm>
          <a:prstGeom prst="rect">
            <a:avLst/>
          </a:prstGeom>
          <a:solidFill>
            <a:schemeClr val="accent5">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lnSpc>
                <a:spcPct val="115000"/>
              </a:lnSpc>
              <a:spcAft>
                <a:spcPts val="1000"/>
              </a:spcAft>
              <a:buFont typeface="Arial" panose="020B0604020202020204" pitchFamily="34" charset="0"/>
              <a:buChar char="•"/>
            </a:pPr>
            <a:r>
              <a:rPr lang="es-ES" sz="2000" dirty="0">
                <a:latin typeface="Arial" panose="020B0604020202020204" pitchFamily="34" charset="0"/>
                <a:ea typeface="Calibri"/>
                <a:cs typeface="Times New Roman" panose="02020603050405020304" pitchFamily="18" charset="0"/>
              </a:rPr>
              <a:t>Las instituciones de crédito son de vital importancia para el desarrollo económico de una sociedad, ya que fungen como grandes receptoras y canalizadoras de recursos. Por una parte, reciben créditos del público ahorrador y, por otra, colocan esos recursos mediante el otorgamiento de créditos a las personas físicas, a las empresas o al gobierno.</a:t>
            </a:r>
            <a:endParaRPr lang="es-MX" sz="2000" dirty="0">
              <a:ea typeface="Calibri"/>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r>
              <a:rPr lang="es-MX" sz="2000" dirty="0">
                <a:latin typeface="Arial" panose="020B0604020202020204" pitchFamily="34" charset="0"/>
                <a:ea typeface="Calibri"/>
                <a:cs typeface="Times New Roman" panose="02020603050405020304" pitchFamily="18" charset="0"/>
              </a:rPr>
              <a:t>De acuerdo a la Ley de Instituciones de </a:t>
            </a:r>
            <a:r>
              <a:rPr lang="es-MX" sz="2000" dirty="0" smtClean="0">
                <a:latin typeface="Arial" panose="020B0604020202020204" pitchFamily="34" charset="0"/>
                <a:ea typeface="Calibri"/>
                <a:cs typeface="Times New Roman" panose="02020603050405020304" pitchFamily="18" charset="0"/>
              </a:rPr>
              <a:t>Crédito, </a:t>
            </a:r>
            <a:r>
              <a:rPr lang="es-MX" sz="2000" dirty="0">
                <a:latin typeface="Arial" panose="020B0604020202020204" pitchFamily="34" charset="0"/>
                <a:ea typeface="Calibri"/>
                <a:cs typeface="Times New Roman" panose="02020603050405020304" pitchFamily="18" charset="0"/>
              </a:rPr>
              <a:t>los servicios de banca y crédito solo podrán ser prestados por instituciones de </a:t>
            </a:r>
            <a:r>
              <a:rPr lang="es-MX" sz="2000" dirty="0" smtClean="0">
                <a:latin typeface="Arial" panose="020B0604020202020204" pitchFamily="34" charset="0"/>
                <a:ea typeface="Calibri"/>
                <a:cs typeface="Times New Roman" panose="02020603050405020304" pitchFamily="18" charset="0"/>
              </a:rPr>
              <a:t>crédito:</a:t>
            </a:r>
            <a:endParaRPr lang="es-MX" sz="2000" dirty="0">
              <a:ea typeface="Calibri"/>
              <a:cs typeface="Times New Roman" panose="02020603050405020304" pitchFamily="18" charset="0"/>
            </a:endParaRPr>
          </a:p>
          <a:p>
            <a:pPr marL="898525" lvl="0" indent="-361950" algn="just">
              <a:lnSpc>
                <a:spcPct val="115000"/>
              </a:lnSpc>
              <a:spcAft>
                <a:spcPts val="0"/>
              </a:spcAft>
              <a:buFont typeface="Wingdings 3" panose="05040102010807070707" pitchFamily="18" charset="2"/>
              <a:buChar char=""/>
            </a:pPr>
            <a:r>
              <a:rPr lang="es-MX" sz="2000" dirty="0">
                <a:latin typeface="Arial" panose="020B0604020202020204" pitchFamily="34" charset="0"/>
                <a:ea typeface="Calibri"/>
                <a:cs typeface="Times New Roman" panose="02020603050405020304" pitchFamily="18" charset="0"/>
              </a:rPr>
              <a:t>Instituciones de Banca Múltiple</a:t>
            </a:r>
            <a:endParaRPr lang="es-MX" sz="2000" dirty="0">
              <a:ea typeface="Calibri"/>
              <a:cs typeface="Times New Roman" panose="02020603050405020304" pitchFamily="18" charset="0"/>
            </a:endParaRPr>
          </a:p>
          <a:p>
            <a:pPr marL="898525" lvl="0" indent="-361950" algn="just">
              <a:lnSpc>
                <a:spcPct val="115000"/>
              </a:lnSpc>
              <a:spcAft>
                <a:spcPts val="1000"/>
              </a:spcAft>
              <a:buFont typeface="Wingdings 3" panose="05040102010807070707" pitchFamily="18" charset="2"/>
              <a:buChar char=""/>
            </a:pPr>
            <a:r>
              <a:rPr lang="es-MX" sz="2000" dirty="0">
                <a:latin typeface="Arial" panose="020B0604020202020204" pitchFamily="34" charset="0"/>
                <a:ea typeface="Calibri"/>
                <a:cs typeface="Times New Roman" panose="02020603050405020304" pitchFamily="18" charset="0"/>
              </a:rPr>
              <a:t>Instituciones de Banca de Desarrollo</a:t>
            </a:r>
            <a:endParaRPr lang="es-MX" sz="2000" dirty="0">
              <a:ea typeface="Calibri"/>
              <a:cs typeface="Times New Roman" panose="02020603050405020304" pitchFamily="18" charset="0"/>
            </a:endParaRPr>
          </a:p>
          <a:p>
            <a:pPr marL="342900" indent="-342900" algn="just">
              <a:lnSpc>
                <a:spcPct val="115000"/>
              </a:lnSpc>
              <a:spcAft>
                <a:spcPts val="1000"/>
              </a:spcAft>
              <a:buFont typeface="Arial" panose="020B0604020202020204" pitchFamily="34" charset="0"/>
              <a:buChar char="•"/>
            </a:pPr>
            <a:r>
              <a:rPr lang="es-MX" sz="2000" dirty="0">
                <a:latin typeface="Arial" panose="020B0604020202020204" pitchFamily="34" charset="0"/>
                <a:ea typeface="Calibri"/>
                <a:cs typeface="Times New Roman" panose="02020603050405020304" pitchFamily="18" charset="0"/>
              </a:rPr>
              <a:t>La Ley de Instituciones de </a:t>
            </a:r>
            <a:r>
              <a:rPr lang="es-MX" sz="2000" dirty="0" smtClean="0">
                <a:latin typeface="Arial" panose="020B0604020202020204" pitchFamily="34" charset="0"/>
                <a:ea typeface="Calibri"/>
                <a:cs typeface="Times New Roman" panose="02020603050405020304" pitchFamily="18" charset="0"/>
              </a:rPr>
              <a:t>Crédito </a:t>
            </a:r>
            <a:r>
              <a:rPr lang="es-MX" sz="2000" dirty="0">
                <a:latin typeface="Arial" panose="020B0604020202020204" pitchFamily="34" charset="0"/>
                <a:ea typeface="Calibri"/>
                <a:cs typeface="Times New Roman" panose="02020603050405020304" pitchFamily="18" charset="0"/>
              </a:rPr>
              <a:t>define </a:t>
            </a:r>
            <a:r>
              <a:rPr lang="es-MX" sz="2000" dirty="0" smtClean="0">
                <a:latin typeface="Arial" panose="020B0604020202020204" pitchFamily="34" charset="0"/>
                <a:ea typeface="Calibri"/>
                <a:cs typeface="Times New Roman" panose="02020603050405020304" pitchFamily="18" charset="0"/>
              </a:rPr>
              <a:t>a las Instituciones de Banca Múltiple como </a:t>
            </a:r>
            <a:r>
              <a:rPr lang="es-MX" sz="2000" dirty="0">
                <a:latin typeface="Arial" panose="020B0604020202020204" pitchFamily="34" charset="0"/>
                <a:ea typeface="Calibri"/>
                <a:cs typeface="Times New Roman" panose="02020603050405020304" pitchFamily="18" charset="0"/>
              </a:rPr>
              <a:t>una sociedad anónima a la que el Gobierno Federal, por conducto de la SHCP, le ha otorgado autorización para dedicarse al ejercicio habitual y profesional de la banca y crédito en los ramos de depósito, ahorro, financiero, hipotecario, fiduciario y servicios conexos</a:t>
            </a:r>
            <a:r>
              <a:rPr lang="es-MX" sz="2000" dirty="0" smtClean="0">
                <a:latin typeface="Arial" panose="020B0604020202020204" pitchFamily="34" charset="0"/>
                <a:ea typeface="Calibri"/>
                <a:cs typeface="Times New Roman" panose="02020603050405020304" pitchFamily="18" charset="0"/>
              </a:rPr>
              <a:t>.</a:t>
            </a:r>
            <a:r>
              <a:rPr lang="es-MX" sz="2000" dirty="0" smtClean="0"/>
              <a:t>.</a:t>
            </a:r>
            <a:endParaRPr lang="es-MX" sz="2000" dirty="0"/>
          </a:p>
        </p:txBody>
      </p:sp>
      <p:pic>
        <p:nvPicPr>
          <p:cNvPr id="9"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136581" y="239013"/>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Arial" panose="020B0604020202020204" pitchFamily="34" charset="0"/>
                <a:cs typeface="Arial" panose="020B0604020202020204" pitchFamily="34" charset="0"/>
              </a:rPr>
              <a:t>Conclusiones</a:t>
            </a:r>
            <a:r>
              <a:rPr lang="es-MX" sz="3200" b="1" dirty="0">
                <a:solidFill>
                  <a:schemeClr val="bg1"/>
                </a:solidFill>
              </a:rPr>
              <a:t> </a:t>
            </a:r>
            <a:endParaRPr lang="es-MX" sz="2000" b="1" dirty="0">
              <a:solidFill>
                <a:schemeClr val="bg1"/>
              </a:solidFill>
            </a:endParaRPr>
          </a:p>
        </p:txBody>
      </p:sp>
    </p:spTree>
    <p:extLst>
      <p:ext uri="{BB962C8B-B14F-4D97-AF65-F5344CB8AC3E}">
        <p14:creationId xmlns:p14="http://schemas.microsoft.com/office/powerpoint/2010/main" val="6671867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43</a:t>
            </a:fld>
            <a:endParaRPr lang="es-MX"/>
          </a:p>
        </p:txBody>
      </p:sp>
      <p:sp>
        <p:nvSpPr>
          <p:cNvPr id="5" name="1 Título"/>
          <p:cNvSpPr txBox="1">
            <a:spLocks/>
          </p:cNvSpPr>
          <p:nvPr/>
        </p:nvSpPr>
        <p:spPr>
          <a:xfrm>
            <a:off x="7270952" y="44625"/>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a:solidFill>
                  <a:srgbClr val="2F2B20"/>
                </a:solidFill>
              </a:rPr>
              <a:t/>
            </a: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62318" y="1313963"/>
            <a:ext cx="9311392" cy="4821833"/>
          </a:xfrm>
          <a:prstGeom prst="rect">
            <a:avLst/>
          </a:prstGeom>
          <a:solidFill>
            <a:schemeClr val="accent5">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lnSpc>
                <a:spcPct val="115000"/>
              </a:lnSpc>
              <a:spcAft>
                <a:spcPts val="0"/>
              </a:spcAft>
              <a:buFont typeface="Arial" panose="020B0604020202020204" pitchFamily="34" charset="0"/>
              <a:buChar char="•"/>
            </a:pPr>
            <a:r>
              <a:rPr lang="es-MX" sz="2000" kern="1400" dirty="0">
                <a:latin typeface="Arial" panose="020B0604020202020204" pitchFamily="34" charset="0"/>
                <a:ea typeface="Calibri"/>
                <a:cs typeface="Times New Roman" panose="02020603050405020304" pitchFamily="18" charset="0"/>
              </a:rPr>
              <a:t>Las operaciones que realizan las instituciones de crédito pueden ser tres tipos: Operaciones activas, operaciones pasivas y operaciones neutras.</a:t>
            </a:r>
            <a:endParaRPr lang="es-MX" sz="2000" dirty="0">
              <a:ea typeface="Calibri"/>
              <a:cs typeface="Times New Roman" panose="02020603050405020304" pitchFamily="18" charset="0"/>
            </a:endParaRPr>
          </a:p>
          <a:p>
            <a:pPr marL="342900" indent="-342900" algn="just">
              <a:lnSpc>
                <a:spcPct val="115000"/>
              </a:lnSpc>
              <a:spcAft>
                <a:spcPts val="1000"/>
              </a:spcAft>
              <a:buFont typeface="Arial" panose="020B0604020202020204" pitchFamily="34" charset="0"/>
              <a:buChar char="•"/>
            </a:pPr>
            <a:r>
              <a:rPr lang="es-MX" sz="2000" b="1" dirty="0">
                <a:latin typeface="Arial" panose="020B0604020202020204" pitchFamily="34" charset="0"/>
                <a:ea typeface="Calibri"/>
              </a:rPr>
              <a:t>Las operaciones pasivas </a:t>
            </a:r>
            <a:r>
              <a:rPr lang="es-MX" sz="2000" dirty="0">
                <a:latin typeface="Arial" panose="020B0604020202020204" pitchFamily="34" charset="0"/>
                <a:ea typeface="Calibri"/>
              </a:rPr>
              <a:t>son cuando las instituciones de crédito reciben recursos del público. Por las operaciones pasivas la institución contrae un adeudo y, por tanto se genera un pasivo</a:t>
            </a:r>
            <a:r>
              <a:rPr lang="es-MX" sz="2000" dirty="0" smtClean="0">
                <a:latin typeface="Arial" panose="020B0604020202020204" pitchFamily="34" charset="0"/>
                <a:ea typeface="Calibri"/>
              </a:rPr>
              <a:t>.</a:t>
            </a:r>
          </a:p>
          <a:p>
            <a:pPr marL="342900" indent="-342900" algn="just">
              <a:lnSpc>
                <a:spcPct val="115000"/>
              </a:lnSpc>
              <a:spcAft>
                <a:spcPts val="0"/>
              </a:spcAft>
              <a:buFont typeface="Arial" panose="020B0604020202020204" pitchFamily="34" charset="0"/>
              <a:buChar char="•"/>
            </a:pPr>
            <a:r>
              <a:rPr lang="es-MX" sz="2000" b="1" dirty="0" smtClean="0">
                <a:latin typeface="Arial" panose="020B0604020202020204" pitchFamily="34" charset="0"/>
                <a:ea typeface="Calibri"/>
                <a:cs typeface="Times New Roman" panose="02020603050405020304" pitchFamily="18" charset="0"/>
              </a:rPr>
              <a:t>Las operaciones activas </a:t>
            </a:r>
            <a:r>
              <a:rPr lang="es-MX" sz="2000" dirty="0" smtClean="0">
                <a:latin typeface="Arial" panose="020B0604020202020204" pitchFamily="34" charset="0"/>
                <a:ea typeface="Calibri"/>
                <a:cs typeface="Times New Roman" panose="02020603050405020304" pitchFamily="18" charset="0"/>
              </a:rPr>
              <a:t>son </a:t>
            </a:r>
            <a:r>
              <a:rPr lang="es-MX" sz="2000" dirty="0">
                <a:latin typeface="Arial" panose="020B0604020202020204" pitchFamily="34" charset="0"/>
                <a:ea typeface="Calibri"/>
                <a:cs typeface="Times New Roman" panose="02020603050405020304" pitchFamily="18" charset="0"/>
              </a:rPr>
              <a:t>aquellas cuando la institución bancaria otorga créditos al público. Es decir la institución se convierte en acreedora y por ende existe un activo a su favor</a:t>
            </a:r>
            <a:r>
              <a:rPr lang="es-MX" sz="2000" dirty="0" smtClean="0">
                <a:latin typeface="Arial" panose="020B0604020202020204" pitchFamily="34" charset="0"/>
                <a:ea typeface="Calibri"/>
                <a:cs typeface="Times New Roman" panose="02020603050405020304" pitchFamily="18" charset="0"/>
              </a:rPr>
              <a:t>.</a:t>
            </a:r>
          </a:p>
          <a:p>
            <a:pPr marL="342900" indent="-342900" algn="just">
              <a:lnSpc>
                <a:spcPct val="115000"/>
              </a:lnSpc>
              <a:spcAft>
                <a:spcPts val="0"/>
              </a:spcAft>
              <a:buFont typeface="Arial" panose="020B0604020202020204" pitchFamily="34" charset="0"/>
              <a:buChar char="•"/>
            </a:pPr>
            <a:r>
              <a:rPr lang="es-MX" sz="2000" dirty="0" smtClean="0">
                <a:latin typeface="Arial" panose="020B0604020202020204" pitchFamily="34" charset="0"/>
                <a:ea typeface="Calibri"/>
                <a:cs typeface="Times New Roman" panose="02020603050405020304" pitchFamily="18" charset="0"/>
              </a:rPr>
              <a:t>Las </a:t>
            </a:r>
            <a:r>
              <a:rPr lang="es-MX" sz="2000" dirty="0">
                <a:latin typeface="Arial" panose="020B0604020202020204" pitchFamily="34" charset="0"/>
                <a:ea typeface="Calibri"/>
                <a:cs typeface="Times New Roman" panose="02020603050405020304" pitchFamily="18" charset="0"/>
              </a:rPr>
              <a:t>llamadas </a:t>
            </a:r>
            <a:r>
              <a:rPr lang="es-MX" sz="2000" b="1" dirty="0" smtClean="0">
                <a:latin typeface="Arial" panose="020B0604020202020204" pitchFamily="34" charset="0"/>
                <a:ea typeface="Calibri"/>
                <a:cs typeface="Times New Roman" panose="02020603050405020304" pitchFamily="18" charset="0"/>
              </a:rPr>
              <a:t>operaciones</a:t>
            </a:r>
            <a:r>
              <a:rPr lang="es-MX" sz="2000" dirty="0" smtClean="0">
                <a:latin typeface="Arial" panose="020B0604020202020204" pitchFamily="34" charset="0"/>
                <a:ea typeface="Calibri"/>
                <a:cs typeface="Times New Roman" panose="02020603050405020304" pitchFamily="18" charset="0"/>
              </a:rPr>
              <a:t> </a:t>
            </a:r>
            <a:r>
              <a:rPr lang="es-MX" sz="2000" b="1" dirty="0" smtClean="0">
                <a:latin typeface="Arial" panose="020B0604020202020204" pitchFamily="34" charset="0"/>
                <a:ea typeface="Calibri"/>
                <a:cs typeface="Times New Roman" panose="02020603050405020304" pitchFamily="18" charset="0"/>
              </a:rPr>
              <a:t>neutras </a:t>
            </a:r>
            <a:r>
              <a:rPr lang="es-MX" sz="2000" b="1" dirty="0">
                <a:latin typeface="Arial" panose="020B0604020202020204" pitchFamily="34" charset="0"/>
                <a:ea typeface="Calibri"/>
                <a:cs typeface="Times New Roman" panose="02020603050405020304" pitchFamily="18" charset="0"/>
              </a:rPr>
              <a:t>o atípicas, </a:t>
            </a:r>
            <a:r>
              <a:rPr lang="es-MX" sz="2000" dirty="0">
                <a:latin typeface="Arial" panose="020B0604020202020204" pitchFamily="34" charset="0"/>
                <a:ea typeface="Calibri"/>
                <a:cs typeface="Times New Roman" panose="02020603050405020304" pitchFamily="18" charset="0"/>
              </a:rPr>
              <a:t>no aplican por sí mismas la existencia de pasivos o activos para la institución, es decir, son aquellas en las cuales las instituciones de crédito no captan ni colocan recursos del público sino que sólo prestan un servicio</a:t>
            </a:r>
            <a:r>
              <a:rPr lang="es-MX" sz="2000" dirty="0" smtClean="0">
                <a:latin typeface="Arial" panose="020B0604020202020204" pitchFamily="34" charset="0"/>
                <a:ea typeface="Calibri"/>
                <a:cs typeface="Times New Roman" panose="02020603050405020304" pitchFamily="18" charset="0"/>
              </a:rPr>
              <a:t>.</a:t>
            </a:r>
          </a:p>
          <a:p>
            <a:pPr algn="just">
              <a:lnSpc>
                <a:spcPct val="115000"/>
              </a:lnSpc>
              <a:spcAft>
                <a:spcPts val="1000"/>
              </a:spcAft>
            </a:pPr>
            <a:endParaRPr lang="es-MX" sz="2000" dirty="0"/>
          </a:p>
        </p:txBody>
      </p:sp>
      <p:pic>
        <p:nvPicPr>
          <p:cNvPr id="9"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136581" y="239013"/>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Arial" panose="020B0604020202020204" pitchFamily="34" charset="0"/>
                <a:cs typeface="Arial" panose="020B0604020202020204" pitchFamily="34" charset="0"/>
              </a:rPr>
              <a:t>Conclusiones</a:t>
            </a:r>
            <a:r>
              <a:rPr lang="es-MX" sz="3200" b="1" dirty="0">
                <a:solidFill>
                  <a:schemeClr val="bg1"/>
                </a:solidFill>
              </a:rPr>
              <a:t> </a:t>
            </a:r>
            <a:endParaRPr lang="es-MX" sz="2000" b="1" dirty="0">
              <a:solidFill>
                <a:schemeClr val="bg1"/>
              </a:solidFill>
            </a:endParaRPr>
          </a:p>
        </p:txBody>
      </p:sp>
    </p:spTree>
    <p:extLst>
      <p:ext uri="{BB962C8B-B14F-4D97-AF65-F5344CB8AC3E}">
        <p14:creationId xmlns:p14="http://schemas.microsoft.com/office/powerpoint/2010/main" val="209191484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44624"/>
            <a:ext cx="2857496" cy="936104"/>
          </a:xfrm>
        </p:spPr>
        <p:txBody>
          <a:bodyPr>
            <a:normAutofit fontScale="90000"/>
          </a:bodyPr>
          <a:lstStyle/>
          <a:p>
            <a:pPr algn="r"/>
            <a:r>
              <a:rPr lang="es-ES" sz="3100" dirty="0"/>
              <a:t/>
            </a: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black">
                    <a:tint val="75000"/>
                  </a:prstClr>
                </a:solidFill>
              </a:rPr>
              <a:pPr/>
              <a:t>44</a:t>
            </a:fld>
            <a:endParaRPr lang="es-MX">
              <a:solidFill>
                <a:prstClr val="black">
                  <a:tint val="75000"/>
                </a:prstClr>
              </a:solidFill>
            </a:endParaRPr>
          </a:p>
        </p:txBody>
      </p:sp>
      <p:sp>
        <p:nvSpPr>
          <p:cNvPr id="5" name="4 Rectángulo"/>
          <p:cNvSpPr/>
          <p:nvPr/>
        </p:nvSpPr>
        <p:spPr>
          <a:xfrm>
            <a:off x="1035424" y="1524254"/>
            <a:ext cx="8812910"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ES" sz="2000" dirty="0">
                <a:solidFill>
                  <a:prstClr val="black"/>
                </a:solidFill>
                <a:latin typeface="Arial" panose="020B0604020202020204" pitchFamily="34" charset="0"/>
                <a:cs typeface="Arial" panose="020B0604020202020204" pitchFamily="34" charset="0"/>
              </a:rPr>
              <a:t>Acosta, M. (2007) “Nuevo Derecho Bancario”. Editorial Porrúa. México. </a:t>
            </a:r>
            <a:endParaRPr lang="es-ES" sz="2000" dirty="0" smtClean="0">
              <a:solidFill>
                <a:prstClr val="black"/>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smtClean="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smtClean="0">
                <a:solidFill>
                  <a:srgbClr val="2F2B20"/>
                </a:solidFill>
                <a:latin typeface="Arial" panose="020B0604020202020204" pitchFamily="34" charset="0"/>
                <a:cs typeface="Arial" panose="020B0604020202020204" pitchFamily="34" charset="0"/>
              </a:rPr>
              <a:t>Carvallo</a:t>
            </a:r>
            <a:r>
              <a:rPr lang="es-ES" sz="2000" dirty="0">
                <a:solidFill>
                  <a:srgbClr val="2F2B20"/>
                </a:solidFill>
                <a:latin typeface="Arial" panose="020B0604020202020204" pitchFamily="34" charset="0"/>
                <a:cs typeface="Arial" panose="020B0604020202020204" pitchFamily="34" charset="0"/>
              </a:rPr>
              <a:t>, E. (2010). Nuevo derecho bancario y bursátil mexicano: teoría y práctica jurídica de las agrupaciones financieras, las instituciones de crédito y las casas de bolsa. 8ª. Edición. Editorial Porrúa. México.</a:t>
            </a: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smtClean="0">
                <a:solidFill>
                  <a:srgbClr val="2F2B20"/>
                </a:solidFill>
                <a:latin typeface="Arial" panose="020B0604020202020204" pitchFamily="34" charset="0"/>
                <a:cs typeface="Arial" panose="020B0604020202020204" pitchFamily="34" charset="0"/>
              </a:rPr>
              <a:t>Circulares </a:t>
            </a:r>
            <a:r>
              <a:rPr lang="es-ES" sz="2000" dirty="0">
                <a:solidFill>
                  <a:srgbClr val="2F2B20"/>
                </a:solidFill>
                <a:latin typeface="Arial" panose="020B0604020202020204" pitchFamily="34" charset="0"/>
                <a:cs typeface="Arial" panose="020B0604020202020204" pitchFamily="34" charset="0"/>
              </a:rPr>
              <a:t>de la Comisión Nacional Bancaria y de Valores.</a:t>
            </a: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a:solidFill>
                  <a:srgbClr val="2F2B20"/>
                </a:solidFill>
                <a:latin typeface="Arial" panose="020B0604020202020204" pitchFamily="34" charset="0"/>
                <a:cs typeface="Arial" panose="020B0604020202020204" pitchFamily="34" charset="0"/>
              </a:rPr>
              <a:t>Fuente de la, J. (2010). Tratado de derecho bancario y bursátil: seguros, fianzas, organizaciones y actividades auxiliares del crédito, ahorro y crédito popular, grupos financieros. 6ª. Edición. Editorial Porrúa. México.</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Garza de la, S. (2008). Derecho financiero mexicano. 28ª. Edición. Editorial Porrúa. México.</a:t>
            </a:r>
          </a:p>
          <a:p>
            <a:pPr marL="342900" indent="-342900" algn="just">
              <a:buFont typeface="Arial" pitchFamily="34" charset="0"/>
              <a:buChar char="•"/>
            </a:pPr>
            <a:endParaRPr lang="es-MX" sz="2000" dirty="0">
              <a:solidFill>
                <a:srgbClr val="2F2B20"/>
              </a:solidFill>
            </a:endParaRPr>
          </a:p>
        </p:txBody>
      </p:sp>
      <p:sp>
        <p:nvSpPr>
          <p:cNvPr id="6" name="Rectangle 2"/>
          <p:cNvSpPr>
            <a:spLocks noChangeArrowheads="1"/>
          </p:cNvSpPr>
          <p:nvPr/>
        </p:nvSpPr>
        <p:spPr bwMode="auto">
          <a:xfrm>
            <a:off x="1035424" y="528355"/>
            <a:ext cx="6508376"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Arial" panose="020B0604020202020204" pitchFamily="34" charset="0"/>
                <a:cs typeface="Arial" panose="020B0604020202020204" pitchFamily="34" charset="0"/>
              </a:rPr>
              <a:t>Referencias:</a:t>
            </a:r>
            <a:endParaRPr lang="es-MX" sz="3600" dirty="0">
              <a:solidFill>
                <a:srgbClr val="FFFFFF"/>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1953455496"/>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6" y="44624"/>
            <a:ext cx="2952327" cy="936104"/>
          </a:xfrm>
        </p:spPr>
        <p:txBody>
          <a:bodyPr>
            <a:normAutofit fontScale="90000"/>
          </a:bodyPr>
          <a:lstStyle/>
          <a:p>
            <a:pPr algn="r"/>
            <a:r>
              <a:rPr lang="es-ES" sz="3100" dirty="0"/>
              <a:t/>
            </a: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r>
              <a:rPr lang="es-ES" dirty="0" smtClean="0">
                <a:solidFill>
                  <a:schemeClr val="accent3">
                    <a:lumMod val="50000"/>
                  </a:schemeClr>
                </a:solidFill>
              </a:rPr>
              <a:t/>
            </a:r>
            <a:br>
              <a:rPr lang="es-ES" dirty="0" smtClean="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prstClr val="black">
                    <a:tint val="75000"/>
                  </a:prstClr>
                </a:solidFill>
              </a:rPr>
              <a:pPr/>
              <a:t>45</a:t>
            </a:fld>
            <a:endParaRPr lang="es-MX">
              <a:solidFill>
                <a:prstClr val="black">
                  <a:tint val="75000"/>
                </a:prstClr>
              </a:solidFill>
            </a:endParaRPr>
          </a:p>
        </p:txBody>
      </p:sp>
      <p:sp>
        <p:nvSpPr>
          <p:cNvPr id="5" name="4 Rectángulo"/>
          <p:cNvSpPr/>
          <p:nvPr/>
        </p:nvSpPr>
        <p:spPr>
          <a:xfrm>
            <a:off x="1062318" y="1490842"/>
            <a:ext cx="8778099"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Ibarra, A. (2007). Diccionario bancario y bursátil. 3ª. Edición. Editorial Porrúa.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ITAM. (2008). Derecho bursátil contemporáneo: temas selectos. 1ª. Edición. Editorial Porrúa.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Méndez, J. (2009). Introducción al derecho financiero. 2ª. Edición. Editorial Trillas.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Menéndez, F. (2008). Derecho bancario y bursátil. IURE. México.</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smtClean="0">
                <a:solidFill>
                  <a:srgbClr val="2F2B20"/>
                </a:solidFill>
                <a:latin typeface="Arial" panose="020B0604020202020204" pitchFamily="34" charset="0"/>
                <a:cs typeface="Arial" panose="020B0604020202020204" pitchFamily="34" charset="0"/>
              </a:rPr>
              <a:t>Ley </a:t>
            </a:r>
            <a:r>
              <a:rPr lang="es-ES" sz="2000" dirty="0">
                <a:solidFill>
                  <a:srgbClr val="2F2B20"/>
                </a:solidFill>
                <a:latin typeface="Arial" panose="020B0604020202020204" pitchFamily="34" charset="0"/>
                <a:cs typeface="Arial" panose="020B0604020202020204" pitchFamily="34" charset="0"/>
              </a:rPr>
              <a:t>de la Comisión Nacional Bancaria y de Valores.</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smtClean="0">
                <a:solidFill>
                  <a:srgbClr val="2F2B20"/>
                </a:solidFill>
                <a:latin typeface="Arial" panose="020B0604020202020204" pitchFamily="34" charset="0"/>
                <a:cs typeface="Arial" panose="020B0604020202020204" pitchFamily="34" charset="0"/>
              </a:rPr>
              <a:t>Quesada</a:t>
            </a:r>
            <a:r>
              <a:rPr lang="es-MX" sz="2000" dirty="0">
                <a:solidFill>
                  <a:srgbClr val="2F2B20"/>
                </a:solidFill>
                <a:latin typeface="Arial" panose="020B0604020202020204" pitchFamily="34" charset="0"/>
                <a:cs typeface="Arial" panose="020B0604020202020204" pitchFamily="34" charset="0"/>
              </a:rPr>
              <a:t>, J. y E. Gómez (2011). Normatividad Bancaria. 1ª. Edición. Pearson Educación. México.</a:t>
            </a:r>
          </a:p>
        </p:txBody>
      </p:sp>
      <p:pic>
        <p:nvPicPr>
          <p:cNvPr id="7"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6" name="Rectangle 2"/>
          <p:cNvSpPr>
            <a:spLocks noChangeArrowheads="1"/>
          </p:cNvSpPr>
          <p:nvPr/>
        </p:nvSpPr>
        <p:spPr bwMode="auto">
          <a:xfrm>
            <a:off x="1035424" y="528355"/>
            <a:ext cx="6508376"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Arial" panose="020B0604020202020204" pitchFamily="34" charset="0"/>
                <a:cs typeface="Arial" panose="020B0604020202020204" pitchFamily="34" charset="0"/>
              </a:rPr>
              <a:t>Referencias:</a:t>
            </a:r>
            <a:endParaRPr lang="es-MX" sz="3600" dirty="0">
              <a:solidFill>
                <a:srgbClr val="FFFFFF"/>
              </a:solidFill>
              <a:latin typeface="Arial" pitchFamily="34" charset="0"/>
              <a:cs typeface="Arial" pitchFamily="34" charset="0"/>
            </a:endParaRPr>
          </a:p>
        </p:txBody>
      </p:sp>
    </p:spTree>
    <p:extLst>
      <p:ext uri="{BB962C8B-B14F-4D97-AF65-F5344CB8AC3E}">
        <p14:creationId xmlns:p14="http://schemas.microsoft.com/office/powerpoint/2010/main" val="2860354282"/>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2" name="1 Marcador de número de diapositiva"/>
          <p:cNvSpPr>
            <a:spLocks noGrp="1"/>
          </p:cNvSpPr>
          <p:nvPr>
            <p:ph type="sldNum" sz="quarter" idx="12"/>
          </p:nvPr>
        </p:nvSpPr>
        <p:spPr/>
        <p:txBody>
          <a:bodyPr/>
          <a:lstStyle/>
          <a:p>
            <a:fld id="{114F6E14-26B7-447F-A4C5-187AB6119613}" type="slidenum">
              <a:rPr lang="es-MX" smtClean="0"/>
              <a:pPr/>
              <a:t>46</a:t>
            </a:fld>
            <a:endParaRPr lang="es-MX"/>
          </a:p>
        </p:txBody>
      </p:sp>
    </p:spTree>
    <p:extLst>
      <p:ext uri="{BB962C8B-B14F-4D97-AF65-F5344CB8AC3E}">
        <p14:creationId xmlns:p14="http://schemas.microsoft.com/office/powerpoint/2010/main" val="3562402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71977" y="1124744"/>
            <a:ext cx="9233264" cy="2088232"/>
          </a:xfrm>
          <a:solidFill>
            <a:schemeClr val="accent3">
              <a:lumMod val="40000"/>
              <a:lumOff val="60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a:ln w="12700">
                  <a:solidFill>
                    <a:schemeClr val="accent3">
                      <a:lumMod val="50000"/>
                    </a:schemeClr>
                  </a:solidFill>
                  <a:prstDash val="solid"/>
                </a:ln>
                <a:solidFill>
                  <a:schemeClr val="accent3">
                    <a:lumMod val="75000"/>
                  </a:schemeClr>
                </a:solidFill>
                <a:effectLst>
                  <a:outerShdw blurRad="41275" dist="20320" dir="1800000" algn="tl" rotWithShape="0">
                    <a:srgbClr val="000000">
                      <a:alpha val="40000"/>
                    </a:srgbClr>
                  </a:outerShdw>
                </a:effectLst>
                <a:latin typeface="Arial" pitchFamily="34" charset="0"/>
                <a:cs typeface="Arial" pitchFamily="34" charset="0"/>
              </a:rPr>
              <a:t>Propósito</a:t>
            </a:r>
          </a:p>
          <a:p>
            <a:pPr marL="0" indent="0" algn="just">
              <a:buNone/>
            </a:pPr>
            <a:r>
              <a:rPr lang="es-MX" sz="2400" dirty="0"/>
              <a:t>Identificar a las Instituciones de crédito, como los grandes intermediarios financieros, encargados de captar y colocar recursos, para impulsar las fuerzas productivas del país al crecimiento de la economía nacional. 	</a:t>
            </a:r>
          </a:p>
          <a:p>
            <a:pPr marL="0" indent="0" algn="just">
              <a:buNone/>
            </a:pPr>
            <a:endParaRPr lang="es-ES" sz="2400" dirty="0"/>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sp>
        <p:nvSpPr>
          <p:cNvPr id="6" name="5 Rectángulo"/>
          <p:cNvSpPr/>
          <p:nvPr/>
        </p:nvSpPr>
        <p:spPr>
          <a:xfrm>
            <a:off x="2423592" y="4581128"/>
            <a:ext cx="7704856" cy="1872208"/>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a:solidFill>
                  <a:srgbClr val="FFFFFF"/>
                </a:solidFill>
              </a:rPr>
              <a:t>Estructura metodológica:</a:t>
            </a:r>
            <a:r>
              <a:rPr lang="es-MX" sz="2000" dirty="0">
                <a:solidFill>
                  <a:srgbClr val="FFFFFF"/>
                </a:solidFill>
              </a:rPr>
              <a:t> este material </a:t>
            </a:r>
            <a:r>
              <a:rPr lang="es-ES" sz="2000" dirty="0">
                <a:solidFill>
                  <a:srgbClr val="FFFFFF"/>
                </a:solidFill>
              </a:rPr>
              <a:t>cuenta con un sistema de almacenaje con dimensiones y materiales adecuados: </a:t>
            </a:r>
            <a:r>
              <a:rPr lang="es-ES" sz="2000" b="1" dirty="0">
                <a:solidFill>
                  <a:srgbClr val="FFFFFF"/>
                </a:solidFill>
              </a:rPr>
              <a:t>Microsoft PowerPoint </a:t>
            </a:r>
            <a:r>
              <a:rPr lang="es-ES" sz="2000" b="1" dirty="0" smtClean="0">
                <a:solidFill>
                  <a:srgbClr val="FFFFFF"/>
                </a:solidFill>
              </a:rPr>
              <a:t>2013. </a:t>
            </a:r>
            <a:r>
              <a:rPr lang="es-ES" sz="2000" dirty="0">
                <a:solidFill>
                  <a:srgbClr val="FFFFFF"/>
                </a:solidFill>
              </a:rPr>
              <a:t>Está</a:t>
            </a:r>
            <a:r>
              <a:rPr lang="es-MX" sz="2000" dirty="0">
                <a:solidFill>
                  <a:srgbClr val="FFFFFF"/>
                </a:solidFill>
              </a:rPr>
              <a:t> diseñado en forma clara y sencilla, y presenta lo más sobresaliente respecto </a:t>
            </a:r>
            <a:r>
              <a:rPr lang="es-MX" sz="2000" dirty="0" smtClean="0">
                <a:solidFill>
                  <a:srgbClr val="FFFFFF"/>
                </a:solidFill>
              </a:rPr>
              <a:t>al </a:t>
            </a:r>
            <a:r>
              <a:rPr lang="es-MX" sz="2000" dirty="0">
                <a:solidFill>
                  <a:srgbClr val="FFFFFF"/>
                </a:solidFill>
              </a:rPr>
              <a:t>t</a:t>
            </a:r>
            <a:r>
              <a:rPr lang="es-MX" sz="2000" dirty="0" smtClean="0">
                <a:solidFill>
                  <a:srgbClr val="FFFFFF"/>
                </a:solidFill>
              </a:rPr>
              <a:t>ema </a:t>
            </a:r>
            <a:r>
              <a:rPr lang="es-MX" sz="2000" b="1" dirty="0" smtClean="0">
                <a:solidFill>
                  <a:srgbClr val="FFFFFF"/>
                </a:solidFill>
              </a:rPr>
              <a:t>3.2.     Instituciones de Banca Múltiple.</a:t>
            </a:r>
            <a:endParaRPr lang="es-MX" sz="2000" b="1" dirty="0">
              <a:solidFill>
                <a:srgbClr val="FFFFFF"/>
              </a:solidFill>
            </a:endParaRPr>
          </a:p>
        </p:txBody>
      </p:sp>
      <p:sp>
        <p:nvSpPr>
          <p:cNvPr id="2" name="1 Rectángulo"/>
          <p:cNvSpPr/>
          <p:nvPr/>
        </p:nvSpPr>
        <p:spPr>
          <a:xfrm>
            <a:off x="2141489" y="260648"/>
            <a:ext cx="4859664" cy="923330"/>
          </a:xfrm>
          <a:prstGeom prst="rect">
            <a:avLst/>
          </a:prstGeom>
          <a:noFill/>
        </p:spPr>
        <p:txBody>
          <a:bodyPr wrap="none" lIns="91440" tIns="45720" rIns="91440" bIns="45720">
            <a:spAutoFit/>
          </a:bodyPr>
          <a:lstStyle/>
          <a:p>
            <a:pPr algn="ctr"/>
            <a:r>
              <a:rPr lang="es-ES" sz="5400" b="1"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rPr>
              <a:t>Guión Explicativo</a:t>
            </a:r>
            <a:endParaRPr lang="es-MX" sz="5400" b="1"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sp>
        <p:nvSpPr>
          <p:cNvPr id="8" name="1 Título"/>
          <p:cNvSpPr>
            <a:spLocks noGrp="1"/>
          </p:cNvSpPr>
          <p:nvPr>
            <p:ph type="title"/>
          </p:nvPr>
        </p:nvSpPr>
        <p:spPr>
          <a:xfrm>
            <a:off x="7126936" y="-2738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sp>
        <p:nvSpPr>
          <p:cNvPr id="9" name="8 Rectángulo"/>
          <p:cNvSpPr/>
          <p:nvPr/>
        </p:nvSpPr>
        <p:spPr>
          <a:xfrm>
            <a:off x="1802598" y="3284985"/>
            <a:ext cx="7255138" cy="1368151"/>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rgbClr val="FFFFFF"/>
                </a:solidFill>
              </a:rPr>
              <a:t>Este es el propósito que refiere la unidad de competencia </a:t>
            </a:r>
            <a:r>
              <a:rPr lang="es-ES" sz="2000" dirty="0" smtClean="0">
                <a:solidFill>
                  <a:srgbClr val="FFFFFF"/>
                </a:solidFill>
              </a:rPr>
              <a:t>3 </a:t>
            </a:r>
            <a:r>
              <a:rPr lang="es-MX" sz="2000" dirty="0" smtClean="0">
                <a:solidFill>
                  <a:srgbClr val="FFFFFF"/>
                </a:solidFill>
              </a:rPr>
              <a:t>“</a:t>
            </a:r>
            <a:r>
              <a:rPr lang="es-MX" sz="2000" b="1" dirty="0" smtClean="0">
                <a:solidFill>
                  <a:srgbClr val="FFFFFF"/>
                </a:solidFill>
              </a:rPr>
              <a:t>Intermediación Financiera Bancaria”. </a:t>
            </a:r>
            <a:r>
              <a:rPr lang="es-MX" sz="2000" dirty="0" smtClean="0">
                <a:solidFill>
                  <a:srgbClr val="FFFFFF"/>
                </a:solidFill>
              </a:rPr>
              <a:t> </a:t>
            </a:r>
            <a:r>
              <a:rPr lang="es-MX" sz="2000" dirty="0">
                <a:solidFill>
                  <a:srgbClr val="FFFFFF"/>
                </a:solidFill>
              </a:rPr>
              <a:t>El tiempo destinado para desarrollar el presente tema en el aula es de </a:t>
            </a:r>
            <a:r>
              <a:rPr lang="es-MX" sz="2000" dirty="0" smtClean="0">
                <a:solidFill>
                  <a:srgbClr val="FFFFFF"/>
                </a:solidFill>
              </a:rPr>
              <a:t>3 </a:t>
            </a:r>
            <a:r>
              <a:rPr lang="es-MX" sz="2000" dirty="0">
                <a:solidFill>
                  <a:srgbClr val="FFFFFF"/>
                </a:solidFill>
              </a:rPr>
              <a:t>clases.</a:t>
            </a:r>
          </a:p>
        </p:txBody>
      </p:sp>
    </p:spTree>
    <p:extLst>
      <p:ext uri="{BB962C8B-B14F-4D97-AF65-F5344CB8AC3E}">
        <p14:creationId xmlns:p14="http://schemas.microsoft.com/office/powerpoint/2010/main" val="13358736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847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rgbClr val="FFFFFF"/>
                </a:solidFill>
              </a:rPr>
              <a:t>Planeación Didáctica</a:t>
            </a:r>
            <a:endParaRPr lang="es-MX" sz="2800" dirty="0">
              <a:solidFill>
                <a:srgbClr val="FFFFFF"/>
              </a:solidFill>
            </a:endParaRPr>
          </a:p>
        </p:txBody>
      </p:sp>
      <p:pic>
        <p:nvPicPr>
          <p:cNvPr id="4" name="Picture 3"/>
          <p:cNvPicPr>
            <a:picLocks noChangeAspect="1" noChangeArrowheads="1"/>
          </p:cNvPicPr>
          <p:nvPr/>
        </p:nvPicPr>
        <p:blipFill>
          <a:blip r:embed="rId2"/>
          <a:srcRect/>
          <a:stretch>
            <a:fillRect/>
          </a:stretch>
        </p:blipFill>
        <p:spPr bwMode="auto">
          <a:xfrm>
            <a:off x="9980196" y="332656"/>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pPr/>
              <a:t>6</a:t>
            </a:fld>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799055527"/>
              </p:ext>
            </p:extLst>
          </p:nvPr>
        </p:nvGraphicFramePr>
        <p:xfrm>
          <a:off x="1603151" y="1124745"/>
          <a:ext cx="9272336" cy="5223913"/>
        </p:xfrm>
        <a:graphic>
          <a:graphicData uri="http://schemas.openxmlformats.org/drawingml/2006/table">
            <a:tbl>
              <a:tblPr>
                <a:tableStyleId>{8A107856-5554-42FB-B03E-39F5DBC370BA}</a:tableStyleId>
              </a:tblPr>
              <a:tblGrid>
                <a:gridCol w="2807068"/>
                <a:gridCol w="1829100"/>
                <a:gridCol w="533146"/>
                <a:gridCol w="1840178"/>
                <a:gridCol w="2262844"/>
              </a:tblGrid>
              <a:tr h="450625">
                <a:tc>
                  <a:txBody>
                    <a:bodyPr/>
                    <a:lstStyle/>
                    <a:p>
                      <a:pPr algn="ctr"/>
                      <a:r>
                        <a:rPr lang="es-MX" b="1" dirty="0" smtClean="0"/>
                        <a:t>Estrategias Didácticas</a:t>
                      </a:r>
                      <a:endParaRPr lang="es-MX" b="1" dirty="0"/>
                    </a:p>
                  </a:txBody>
                  <a:tcPr>
                    <a:solidFill>
                      <a:schemeClr val="accent2">
                        <a:lumMod val="60000"/>
                        <a:lumOff val="40000"/>
                      </a:schemeClr>
                    </a:solidFill>
                  </a:tcPr>
                </a:tc>
                <a:tc gridSpan="3">
                  <a:txBody>
                    <a:bodyPr/>
                    <a:lstStyle/>
                    <a:p>
                      <a:pPr algn="ctr"/>
                      <a:r>
                        <a:rPr lang="es-MX" b="1" dirty="0" smtClean="0"/>
                        <a:t>Recursos Requeridos</a:t>
                      </a:r>
                      <a:endParaRPr lang="es-MX" b="1"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2">
                        <a:lumMod val="60000"/>
                        <a:lumOff val="40000"/>
                      </a:schemeClr>
                    </a:solidFill>
                  </a:tcPr>
                </a:tc>
              </a:tr>
              <a:tr h="340715">
                <a:tc rowSpan="2">
                  <a:txBody>
                    <a:bodyPr/>
                    <a:lstStyle/>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smtClean="0"/>
                        <a:t>Exposición del docente.</a:t>
                      </a:r>
                    </a:p>
                    <a:p>
                      <a:pPr marL="285750" indent="-285750" algn="just">
                        <a:buFont typeface="Arial" pitchFamily="34" charset="0"/>
                        <a:buChar char="•"/>
                      </a:pPr>
                      <a:r>
                        <a:rPr lang="es-MX" sz="1600" dirty="0" smtClean="0"/>
                        <a:t>Investigación</a:t>
                      </a:r>
                      <a:r>
                        <a:rPr lang="es-MX" sz="1600" baseline="0" dirty="0" smtClean="0"/>
                        <a:t> de las operaciones de las Instituciones de Banca Múltiple</a:t>
                      </a:r>
                      <a:r>
                        <a:rPr lang="es-MX" sz="1600" baseline="0" dirty="0" smtClean="0"/>
                        <a:t>.</a:t>
                      </a:r>
                      <a:endParaRPr lang="es-MX" sz="1600" baseline="0" dirty="0" smtClean="0"/>
                    </a:p>
                    <a:p>
                      <a:pPr marL="285750" indent="-285750" algn="just">
                        <a:buFont typeface="Arial" pitchFamily="34" charset="0"/>
                        <a:buChar char="•"/>
                      </a:pPr>
                      <a:r>
                        <a:rPr lang="es-MX" sz="1600" baseline="0" dirty="0" smtClean="0"/>
                        <a:t>Elaboración de una línea de tiempo de los antecedentes de la Banca </a:t>
                      </a:r>
                      <a:r>
                        <a:rPr lang="es-MX" sz="1600" baseline="0" dirty="0" smtClean="0"/>
                        <a:t> en México.</a:t>
                      </a:r>
                      <a:endParaRPr lang="es-MX" sz="1600" dirty="0"/>
                    </a:p>
                  </a:txBody>
                  <a:tcPr>
                    <a:solidFill>
                      <a:schemeClr val="accent2">
                        <a:lumMod val="60000"/>
                        <a:lumOff val="40000"/>
                      </a:schemeClr>
                    </a:solidFill>
                  </a:tcPr>
                </a:tc>
                <a:tc gridSpan="2">
                  <a:txBody>
                    <a:bodyPr/>
                    <a:lstStyle/>
                    <a:p>
                      <a:pPr algn="ctr"/>
                      <a:r>
                        <a:rPr lang="es-MX" sz="1600" b="1" dirty="0" smtClean="0"/>
                        <a:t>Pedagógicos </a:t>
                      </a:r>
                      <a:endParaRPr lang="es-MX" sz="1600" b="1" dirty="0"/>
                    </a:p>
                  </a:txBody>
                  <a:tcPr>
                    <a:solidFill>
                      <a:schemeClr val="accent2">
                        <a:lumMod val="60000"/>
                        <a:lumOff val="40000"/>
                      </a:schemeClr>
                    </a:solidFill>
                  </a:tcPr>
                </a:tc>
                <a:tc hMerge="1">
                  <a:txBody>
                    <a:bodyPr/>
                    <a:lstStyle/>
                    <a:p>
                      <a:endParaRPr lang="es-MX"/>
                    </a:p>
                  </a:txBody>
                  <a:tcPr/>
                </a:tc>
                <a:tc>
                  <a:txBody>
                    <a:bodyPr/>
                    <a:lstStyle/>
                    <a:p>
                      <a:pPr algn="ctr"/>
                      <a:r>
                        <a:rPr lang="es-MX" sz="1600" b="1" dirty="0" smtClean="0"/>
                        <a:t>Administrativos </a:t>
                      </a:r>
                      <a:endParaRPr lang="es-MX" sz="1600" b="1" dirty="0"/>
                    </a:p>
                  </a:txBody>
                  <a:tcPr>
                    <a:solidFill>
                      <a:schemeClr val="accent2">
                        <a:lumMod val="60000"/>
                        <a:lumOff val="40000"/>
                      </a:schemeClr>
                    </a:solidFill>
                  </a:tcPr>
                </a:tc>
                <a:tc rowSpan="2">
                  <a:txBody>
                    <a:bodyPr/>
                    <a:lstStyle/>
                    <a:p>
                      <a:pPr algn="ctr"/>
                      <a:r>
                        <a:rPr lang="es-MX" sz="1600" baseline="0" dirty="0" smtClean="0"/>
                        <a:t>3 Clases </a:t>
                      </a:r>
                      <a:endParaRPr lang="es-MX" sz="1600" dirty="0"/>
                    </a:p>
                  </a:txBody>
                  <a:tcPr>
                    <a:solidFill>
                      <a:schemeClr val="accent2">
                        <a:lumMod val="60000"/>
                        <a:lumOff val="40000"/>
                      </a:schemeClr>
                    </a:solidFill>
                  </a:tcPr>
                </a:tc>
              </a:tr>
              <a:tr h="1435198">
                <a:tc vMerge="1">
                  <a:txBody>
                    <a:bodyPr/>
                    <a:lstStyle/>
                    <a:p>
                      <a:endParaRPr lang="es-MX"/>
                    </a:p>
                  </a:txBody>
                  <a:tcPr/>
                </a:tc>
                <a:tc gridSpan="2">
                  <a:txBody>
                    <a:bodyPr/>
                    <a:lstStyle/>
                    <a:p>
                      <a:pPr marL="90488" indent="-90488" algn="l">
                        <a:buFont typeface="Arial" pitchFamily="34" charset="0"/>
                        <a:buChar char="•"/>
                      </a:pPr>
                      <a:r>
                        <a:rPr lang="es-MX" sz="1600" dirty="0" smtClean="0"/>
                        <a:t>Libros de texto </a:t>
                      </a:r>
                    </a:p>
                    <a:p>
                      <a:pPr marL="90488" indent="-90488" algn="l">
                        <a:buFont typeface="Arial" pitchFamily="34" charset="0"/>
                        <a:buChar char="•"/>
                      </a:pPr>
                      <a:r>
                        <a:rPr lang="es-MX" sz="1600" dirty="0" smtClean="0"/>
                        <a:t>Ley de Instituciones de Crédito</a:t>
                      </a:r>
                      <a:endParaRPr lang="es-MX" sz="1600" dirty="0"/>
                    </a:p>
                  </a:txBody>
                  <a:tcPr>
                    <a:solidFill>
                      <a:schemeClr val="accent2">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600" dirty="0" smtClean="0"/>
                        <a:t>Aula</a:t>
                      </a:r>
                      <a:r>
                        <a:rPr lang="es-MX" sz="1600" baseline="0" dirty="0" smtClean="0"/>
                        <a:t> </a:t>
                      </a:r>
                    </a:p>
                    <a:p>
                      <a:pPr marL="285750" indent="-285750" algn="l">
                        <a:buFont typeface="Arial" pitchFamily="34" charset="0"/>
                        <a:buChar char="•"/>
                      </a:pPr>
                      <a:r>
                        <a:rPr lang="es-MX" sz="1600" baseline="0" dirty="0" smtClean="0"/>
                        <a:t>Cañón</a:t>
                      </a:r>
                    </a:p>
                    <a:p>
                      <a:pPr marL="285750" indent="-285750" algn="l">
                        <a:buFont typeface="Arial" pitchFamily="34" charset="0"/>
                        <a:buChar char="•"/>
                      </a:pPr>
                      <a:r>
                        <a:rPr lang="es-MX" sz="1600" baseline="0" dirty="0" smtClean="0"/>
                        <a:t>Leyes y Libros de Consulta</a:t>
                      </a:r>
                      <a:endParaRPr lang="es-MX" sz="1600" dirty="0"/>
                    </a:p>
                  </a:txBody>
                  <a:tcPr>
                    <a:solidFill>
                      <a:schemeClr val="accent2">
                        <a:lumMod val="60000"/>
                        <a:lumOff val="40000"/>
                      </a:schemeClr>
                    </a:solidFill>
                  </a:tcPr>
                </a:tc>
                <a:tc vMerge="1">
                  <a:txBody>
                    <a:bodyPr/>
                    <a:lstStyle/>
                    <a:p>
                      <a:endParaRPr lang="es-MX"/>
                    </a:p>
                  </a:txBody>
                  <a:tcPr/>
                </a:tc>
              </a:tr>
              <a:tr h="445128">
                <a:tc gridSpan="2">
                  <a:txBody>
                    <a:bodyPr/>
                    <a:lstStyle/>
                    <a:p>
                      <a:pPr algn="ctr"/>
                      <a:r>
                        <a:rPr lang="es-MX" sz="1600" b="1" dirty="0" smtClean="0"/>
                        <a:t>Criterios de desempeño </a:t>
                      </a:r>
                      <a:r>
                        <a:rPr lang="es-MX" sz="1600" b="1" baseline="0" dirty="0" smtClean="0"/>
                        <a:t> </a:t>
                      </a:r>
                      <a:endParaRPr lang="es-MX" sz="1600" b="1" dirty="0"/>
                    </a:p>
                  </a:txBody>
                  <a:tcPr>
                    <a:solidFill>
                      <a:schemeClr val="accent2">
                        <a:lumMod val="60000"/>
                        <a:lumOff val="40000"/>
                      </a:schemeClr>
                    </a:solidFill>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r>
              <a:tr h="1660327">
                <a:tc gridSpan="2">
                  <a:txBody>
                    <a:bodyPr/>
                    <a:lstStyle/>
                    <a:p>
                      <a:pPr marL="285750" indent="-285750">
                        <a:buFont typeface="Arial" pitchFamily="34" charset="0"/>
                        <a:buChar char="•"/>
                      </a:pPr>
                      <a:r>
                        <a:rPr lang="es-MX" sz="1600" dirty="0" smtClean="0"/>
                        <a:t>Análisis de las operaciones de las Instituciones de Banca Múltiple</a:t>
                      </a:r>
                      <a:endParaRPr lang="es-MX" sz="1600" baseline="0" dirty="0" smtClean="0"/>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Elaborar una línea de tiempo respecto a los antecedentes de la Banca en México.</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Análisis de las características de la Banca Múltiple.</a:t>
                      </a:r>
                      <a:endParaRPr lang="es-MX" sz="1600" dirty="0"/>
                    </a:p>
                  </a:txBody>
                  <a:tcPr>
                    <a:solidFill>
                      <a:schemeClr val="accent2">
                        <a:lumMod val="60000"/>
                        <a:lumOff val="4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Investigación del tema.</a:t>
                      </a:r>
                    </a:p>
                    <a:p>
                      <a:pPr marL="285750" indent="-285750" algn="just">
                        <a:buFont typeface="Arial" pitchFamily="34" charset="0"/>
                        <a:buChar char="•"/>
                      </a:pPr>
                      <a:endParaRPr lang="es-MX" sz="1600" dirty="0" smtClean="0"/>
                    </a:p>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600" dirty="0" smtClean="0"/>
                        <a:t>Mapa mental </a:t>
                      </a:r>
                      <a:r>
                        <a:rPr lang="es-MX" sz="1600" baseline="0" dirty="0" smtClean="0"/>
                        <a:t>  respecto a las características de la Banca Múltiple.</a:t>
                      </a:r>
                      <a:endParaRPr lang="es-MX" sz="1600" dirty="0" smtClean="0"/>
                    </a:p>
                    <a:p>
                      <a:pPr marL="285750" indent="-285750" algn="just">
                        <a:buFont typeface="Arial" pitchFamily="34" charset="0"/>
                        <a:buChar char="•"/>
                      </a:pPr>
                      <a:endParaRPr lang="es-MX" sz="1600" baseline="0" dirty="0" smtClean="0"/>
                    </a:p>
                    <a:p>
                      <a:pPr marL="285750" indent="-285750" algn="just">
                        <a:buFont typeface="Arial" pitchFamily="34" charset="0"/>
                        <a:buChar char="•"/>
                      </a:pPr>
                      <a:r>
                        <a:rPr lang="es-MX" sz="1600" baseline="0" dirty="0" smtClean="0"/>
                        <a:t>Línea del </a:t>
                      </a:r>
                      <a:r>
                        <a:rPr lang="es-MX" sz="1600" baseline="0" smtClean="0"/>
                        <a:t>tiempo</a:t>
                      </a:r>
                      <a:r>
                        <a:rPr lang="es-MX" sz="1600" baseline="0" smtClean="0"/>
                        <a:t>.</a:t>
                      </a:r>
                      <a:endParaRPr lang="es-MX" sz="1600" baseline="0" dirty="0" smtClean="0"/>
                    </a:p>
                    <a:p>
                      <a:endParaRPr lang="es-MX" sz="1600" dirty="0"/>
                    </a:p>
                  </a:txBody>
                  <a:tcPr>
                    <a:solidFill>
                      <a:schemeClr val="accent2">
                        <a:lumMod val="60000"/>
                        <a:lumOff val="40000"/>
                      </a:schemeClr>
                    </a:solidFill>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156485929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98184" y="1841939"/>
            <a:ext cx="10058400" cy="2593975"/>
          </a:xfrm>
          <a:solidFill>
            <a:schemeClr val="accent2">
              <a:lumMod val="40000"/>
              <a:lumOff val="60000"/>
            </a:schemeClr>
          </a:solidFill>
        </p:spPr>
        <p:style>
          <a:lnRef idx="2">
            <a:schemeClr val="accent3"/>
          </a:lnRef>
          <a:fillRef idx="1">
            <a:schemeClr val="lt1"/>
          </a:fillRef>
          <a:effectRef idx="0">
            <a:schemeClr val="accent3"/>
          </a:effectRef>
          <a:fontRef idx="minor">
            <a:schemeClr val="dk1"/>
          </a:fontRef>
        </p:style>
        <p:txBody>
          <a:bodyPr anchor="ctr"/>
          <a:lstStyle/>
          <a:p>
            <a:pPr algn="ctr"/>
            <a:r>
              <a:rPr lang="es-MX" sz="5400" b="1" dirty="0" smtClean="0">
                <a:solidFill>
                  <a:schemeClr val="accent1">
                    <a:lumMod val="75000"/>
                  </a:schemeClr>
                </a:solidFill>
              </a:rPr>
              <a:t>Instituciones de Banca Múltiple</a:t>
            </a:r>
            <a:endParaRPr lang="es-MX" sz="5400" dirty="0">
              <a:solidFill>
                <a:schemeClr val="accent1">
                  <a:lumMod val="75000"/>
                </a:schemeClr>
              </a:solidFill>
            </a:endParaRPr>
          </a:p>
        </p:txBody>
      </p:sp>
      <p:sp>
        <p:nvSpPr>
          <p:cNvPr id="4" name="3 Marcador de número de diapositiva"/>
          <p:cNvSpPr>
            <a:spLocks noGrp="1"/>
          </p:cNvSpPr>
          <p:nvPr>
            <p:ph type="sldNum" sz="quarter" idx="12"/>
          </p:nvPr>
        </p:nvSpPr>
        <p:spPr/>
        <p:txBody>
          <a:bodyPr/>
          <a:lstStyle/>
          <a:p>
            <a:fld id="{114F6E14-26B7-447F-A4C5-187AB6119613}" type="slidenum">
              <a:rPr lang="es-MX" smtClean="0"/>
              <a:pPr/>
              <a:t>7</a:t>
            </a:fld>
            <a:endParaRPr lang="es-MX"/>
          </a:p>
        </p:txBody>
      </p:sp>
    </p:spTree>
    <p:extLst>
      <p:ext uri="{BB962C8B-B14F-4D97-AF65-F5344CB8AC3E}">
        <p14:creationId xmlns:p14="http://schemas.microsoft.com/office/powerpoint/2010/main" val="45690903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223493" y="1428737"/>
            <a:ext cx="9201621" cy="4753122"/>
          </a:xfrm>
          <a:solidFill>
            <a:schemeClr val="accent2"/>
          </a:solidFill>
        </p:spPr>
        <p:txBody>
          <a:bodyPr/>
          <a:lstStyle/>
          <a:p>
            <a:pPr algn="just"/>
            <a:r>
              <a:rPr lang="es-MX" sz="2700" dirty="0">
                <a:latin typeface="Arial" panose="020B0604020202020204" pitchFamily="34" charset="0"/>
                <a:cs typeface="Arial" panose="020B0604020202020204" pitchFamily="34" charset="0"/>
              </a:rPr>
              <a:t>Reconocer la importancia de </a:t>
            </a:r>
            <a:r>
              <a:rPr lang="es-MX" sz="2700" dirty="0" smtClean="0">
                <a:latin typeface="Arial" panose="020B0604020202020204" pitchFamily="34" charset="0"/>
                <a:cs typeface="Arial" panose="020B0604020202020204" pitchFamily="34" charset="0"/>
              </a:rPr>
              <a:t>las instituciones de </a:t>
            </a:r>
            <a:r>
              <a:rPr lang="es-MX" sz="2700" dirty="0">
                <a:latin typeface="Arial" panose="020B0604020202020204" pitchFamily="34" charset="0"/>
                <a:cs typeface="Arial" panose="020B0604020202020204" pitchFamily="34" charset="0"/>
              </a:rPr>
              <a:t>banca múltiple como </a:t>
            </a:r>
            <a:r>
              <a:rPr lang="es-MX" sz="2700" dirty="0" smtClean="0">
                <a:latin typeface="Arial" panose="020B0604020202020204" pitchFamily="34" charset="0"/>
                <a:cs typeface="Arial" panose="020B0604020202020204" pitchFamily="34" charset="0"/>
              </a:rPr>
              <a:t>impulsoras </a:t>
            </a:r>
            <a:r>
              <a:rPr lang="es-MX" sz="2700" dirty="0">
                <a:latin typeface="Arial" panose="020B0604020202020204" pitchFamily="34" charset="0"/>
                <a:cs typeface="Arial" panose="020B0604020202020204" pitchFamily="34" charset="0"/>
              </a:rPr>
              <a:t>del desarrollo financiero de una sociedad, a través del fenómeno de la intermediación financiera, ya que fungen como grandes receptoras y canalizadoras de recursos.</a:t>
            </a:r>
          </a:p>
          <a:p>
            <a:pPr algn="just"/>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buNone/>
            </a:pPr>
            <a:endParaRPr lang="es-ES" dirty="0" smtClean="0">
              <a:latin typeface="Bernard MT Condensed" pitchFamily="18" charset="0"/>
            </a:endParaRPr>
          </a:p>
        </p:txBody>
      </p:sp>
      <p:sp>
        <p:nvSpPr>
          <p:cNvPr id="4" name="3 Rectángulo"/>
          <p:cNvSpPr/>
          <p:nvPr/>
        </p:nvSpPr>
        <p:spPr>
          <a:xfrm>
            <a:off x="1223494" y="271642"/>
            <a:ext cx="3396766" cy="923330"/>
          </a:xfrm>
          <a:prstGeom prst="rect">
            <a:avLst/>
          </a:prstGeom>
          <a:solidFill>
            <a:schemeClr val="bg1">
              <a:lumMod val="75000"/>
            </a:schemeClr>
          </a:solidFill>
        </p:spPr>
        <p:txBody>
          <a:bodyPr wrap="square">
            <a:spAutoFit/>
          </a:bodyPr>
          <a:lstStyle/>
          <a:p>
            <a:pPr algn="ctr">
              <a:defRPr/>
            </a:pPr>
            <a:r>
              <a:rPr lang="es-E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Objetiv</a:t>
            </a:r>
            <a:r>
              <a:rPr lang="es-ES" sz="54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o</a:t>
            </a:r>
          </a:p>
        </p:txBody>
      </p:sp>
      <p:sp>
        <p:nvSpPr>
          <p:cNvPr id="6" name="5 Elipse"/>
          <p:cNvSpPr/>
          <p:nvPr/>
        </p:nvSpPr>
        <p:spPr>
          <a:xfrm>
            <a:off x="3238500" y="3714752"/>
            <a:ext cx="5715000" cy="2285998"/>
          </a:xfrm>
          <a:prstGeom prst="ellipse">
            <a:avLst/>
          </a:prstGeom>
          <a:solidFill>
            <a:schemeClr val="accent1">
              <a:lumMod val="75000"/>
            </a:schemeClr>
          </a:solidFill>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solidFill>
                <a:schemeClr val="accent6"/>
              </a:solidFill>
            </a:endParaRPr>
          </a:p>
        </p:txBody>
      </p:sp>
      <p:pic>
        <p:nvPicPr>
          <p:cNvPr id="7" name="Picture 2" descr="seguridad_social">
            <a:hlinkClick r:id="rId2"/>
          </p:cNvPr>
          <p:cNvPicPr>
            <a:picLocks noChangeAspect="1" noChangeArrowheads="1"/>
          </p:cNvPicPr>
          <p:nvPr/>
        </p:nvPicPr>
        <p:blipFill>
          <a:blip r:embed="rId3"/>
          <a:srcRect/>
          <a:stretch>
            <a:fillRect/>
          </a:stretch>
        </p:blipFill>
        <p:spPr bwMode="auto">
          <a:xfrm>
            <a:off x="4238612" y="3929066"/>
            <a:ext cx="3786214" cy="1785950"/>
          </a:xfrm>
          <a:prstGeom prst="ellipse">
            <a:avLst/>
          </a:prstGeom>
          <a:noFill/>
          <a:ln w="9525">
            <a:solidFill>
              <a:schemeClr val="bg2">
                <a:lumMod val="25000"/>
              </a:schemeClr>
            </a:solidFill>
            <a:miter lim="800000"/>
            <a:headEnd/>
            <a:tailEnd/>
          </a:ln>
        </p:spPr>
      </p:pic>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8</a:t>
            </a:fld>
            <a:endParaRPr lang="es-ES" dirty="0"/>
          </a:p>
        </p:txBody>
      </p:sp>
    </p:spTree>
    <p:extLst>
      <p:ext uri="{BB962C8B-B14F-4D97-AF65-F5344CB8AC3E}">
        <p14:creationId xmlns:p14="http://schemas.microsoft.com/office/powerpoint/2010/main" val="1043505051"/>
      </p:ext>
    </p:extLst>
  </p:cSld>
  <p:clrMapOvr>
    <a:masterClrMapping/>
  </p:clrMapOvr>
  <p:transition spd="med">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995082" y="1662718"/>
            <a:ext cx="9430031" cy="4811729"/>
          </a:xfrm>
          <a:solidFill>
            <a:schemeClr val="accent2">
              <a:lumMod val="40000"/>
              <a:lumOff val="60000"/>
            </a:schemeClr>
          </a:solidFill>
        </p:spPr>
        <p:txBody>
          <a:bodyPr>
            <a:normAutofit/>
          </a:bodyPr>
          <a:lstStyle/>
          <a:p>
            <a:pPr algn="just"/>
            <a:r>
              <a:rPr lang="es-ES_tradnl" sz="2700" dirty="0">
                <a:latin typeface="Arial" charset="0"/>
                <a:cs typeface="Arial" charset="0"/>
              </a:rPr>
              <a:t>El concepto de Banca Múltiple se utiliza </a:t>
            </a:r>
            <a:r>
              <a:rPr lang="es-ES" sz="2800" dirty="0">
                <a:latin typeface="Arial" pitchFamily="34" charset="0"/>
                <a:cs typeface="Arial" pitchFamily="34" charset="0"/>
              </a:rPr>
              <a:t>como opuesto al de banca especializada, en 1978, se establece expresamente el término de banca múltiple</a:t>
            </a:r>
            <a:r>
              <a:rPr lang="es-ES" sz="2800" dirty="0" smtClean="0">
                <a:latin typeface="Arial" pitchFamily="34" charset="0"/>
                <a:cs typeface="Arial" pitchFamily="34" charset="0"/>
              </a:rPr>
              <a:t>.</a:t>
            </a:r>
          </a:p>
          <a:p>
            <a:pPr algn="just"/>
            <a:endParaRPr lang="es-MX" sz="2800" dirty="0">
              <a:latin typeface="Arial" pitchFamily="34" charset="0"/>
              <a:cs typeface="Arial" pitchFamily="34" charset="0"/>
            </a:endParaRPr>
          </a:p>
          <a:p>
            <a:pPr algn="just"/>
            <a:r>
              <a:rPr lang="es-ES" sz="2800" dirty="0">
                <a:latin typeface="Arial" pitchFamily="34" charset="0"/>
                <a:cs typeface="Arial" pitchFamily="34" charset="0"/>
              </a:rPr>
              <a:t>La Ley de Instituciones de Crédito la define como una sociedad anónima a la que el Gobierno Federal, por conducto de la SHCP, le ha otorgado autorización para dedicarse al ejercicio habitual y profesional de la banca y crédito en los ramos de depósito, ahorro, financiero, hipotecario, fiduciario y servicios conexos.</a:t>
            </a:r>
          </a:p>
        </p:txBody>
      </p:sp>
      <p:sp>
        <p:nvSpPr>
          <p:cNvPr id="4" name="3 Rectángulo"/>
          <p:cNvSpPr/>
          <p:nvPr/>
        </p:nvSpPr>
        <p:spPr>
          <a:xfrm>
            <a:off x="995082" y="337591"/>
            <a:ext cx="3966744" cy="923330"/>
          </a:xfrm>
          <a:prstGeom prst="rect">
            <a:avLst/>
          </a:prstGeom>
          <a:solidFill>
            <a:schemeClr val="bg1">
              <a:lumMod val="75000"/>
            </a:schemeClr>
          </a:solidFill>
        </p:spPr>
        <p:txBody>
          <a:bodyPr wrap="square">
            <a:spAutoFit/>
          </a:bodyPr>
          <a:lstStyle/>
          <a:p>
            <a:pPr algn="ctr">
              <a:defRPr/>
            </a:pPr>
            <a:r>
              <a:rPr lang="es-E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Concepto</a:t>
            </a:r>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9</a:t>
            </a:fld>
            <a:endParaRPr lang="es-ES" dirty="0"/>
          </a:p>
        </p:txBody>
      </p:sp>
      <p:pic>
        <p:nvPicPr>
          <p:cNvPr id="2" name="Imagen 1"/>
          <p:cNvPicPr>
            <a:picLocks noChangeAspect="1"/>
          </p:cNvPicPr>
          <p:nvPr/>
        </p:nvPicPr>
        <p:blipFill>
          <a:blip r:embed="rId2"/>
          <a:stretch>
            <a:fillRect/>
          </a:stretch>
        </p:blipFill>
        <p:spPr>
          <a:xfrm>
            <a:off x="8407877" y="-36583"/>
            <a:ext cx="1841848" cy="167167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560367142"/>
      </p:ext>
    </p:extLst>
  </p:cSld>
  <p:clrMapOvr>
    <a:masterClrMapping/>
  </p:clrMapOvr>
  <p:transition spd="med">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Rojo naranja">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2471</Words>
  <Application>Microsoft Office PowerPoint</Application>
  <PresentationFormat>Panorámica</PresentationFormat>
  <Paragraphs>293</Paragraphs>
  <Slides>46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46</vt:i4>
      </vt:variant>
    </vt:vector>
  </HeadingPairs>
  <TitlesOfParts>
    <vt:vector size="55" baseType="lpstr">
      <vt:lpstr>Arial</vt:lpstr>
      <vt:lpstr>Bernard MT Condensed</vt:lpstr>
      <vt:lpstr>Calibri</vt:lpstr>
      <vt:lpstr>Cambria</vt:lpstr>
      <vt:lpstr>Times New Roman</vt:lpstr>
      <vt:lpstr>Verdana</vt:lpstr>
      <vt:lpstr>Wingdings</vt:lpstr>
      <vt:lpstr>Wingdings 3</vt:lpstr>
      <vt:lpstr>Adyacencia</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Instituciones de Banca Múltiple</vt:lpstr>
      <vt:lpstr>Presentación de PowerPoint</vt:lpstr>
      <vt:lpstr>Presentación de PowerPoint</vt:lpstr>
      <vt:lpstr>Presentación de PowerPoint</vt:lpstr>
      <vt:lpstr>Presentación de PowerPoint</vt:lpstr>
      <vt:lpstr>ANTECEDENTES DE LA BANCA MÚLTIPLE.</vt:lpstr>
      <vt:lpstr>ANTECEDENTES DE LA BANCA  MÚLTIPLE.</vt:lpstr>
      <vt:lpstr>ANTECEDENTES DE LA BANCA MÚLTIPLE.</vt:lpstr>
      <vt:lpstr>ANTECEDENTES DE LA BANCA MÚLTIPLE.</vt:lpstr>
      <vt:lpstr>Presentación de PowerPoint</vt:lpstr>
      <vt:lpstr>Operaciones de la Banca Múltiple.</vt:lpstr>
      <vt:lpstr>Presentación de PowerPoint</vt:lpstr>
      <vt:lpstr>Operaciones Bancarias Pasivas</vt:lpstr>
      <vt:lpstr>Operaciones Bancarias Pasivas</vt:lpstr>
      <vt:lpstr>Operaciones Bancarias Pasivas</vt:lpstr>
      <vt:lpstr>Operaciones Bancarias Pasivas</vt:lpstr>
      <vt:lpstr>Presentación de PowerPoint</vt:lpstr>
      <vt:lpstr>Operaciones Bancarias Activas</vt:lpstr>
      <vt:lpstr>Operaciones Bancarias Activas</vt:lpstr>
      <vt:lpstr>Operaciones Bancarias Activas</vt:lpstr>
      <vt:lpstr>Operaciones Bancarias Activas</vt:lpstr>
      <vt:lpstr>Operaciones Bancarias Activas</vt:lpstr>
      <vt:lpstr>Operaciones Bancarias Activas</vt:lpstr>
      <vt:lpstr>Operaciones bancarias activas</vt:lpstr>
      <vt:lpstr>Operaciones Bancarias Activas</vt:lpstr>
      <vt:lpstr>Operaciones Bancarias Activas</vt:lpstr>
      <vt:lpstr>Operaciones Bancarias Activas</vt:lpstr>
      <vt:lpstr>Presentación de PowerPoint</vt:lpstr>
      <vt:lpstr> Operaciones Neutras.</vt:lpstr>
      <vt:lpstr> Operaciones Neutras.</vt:lpstr>
      <vt:lpstr> Operaciones Neutras.</vt:lpstr>
      <vt:lpstr> Operaciones Neutras.</vt:lpstr>
      <vt:lpstr> Operaciones Neutras.</vt:lpstr>
      <vt:lpstr> Operaciones Neutras.</vt:lpstr>
      <vt:lpstr> Operaciones Neutras.</vt:lpstr>
      <vt:lpstr>Presentación de PowerPoint</vt:lpstr>
      <vt:lpstr>Presentación de PowerPoint</vt:lpstr>
      <vt:lpstr> FACULTAD DE ECONOMÍA LICENCIATURA EN ACTUARÍA </vt:lpstr>
      <vt:lpstr> FACULTAD DE ECONOMÍA LICENCIATURA EN ACTUARÍA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Instituciones de Banca Múltiple</dc:title>
  <dc:creator>Gabriela Perez Vargas</dc:creator>
  <cp:lastModifiedBy>Gabriela Perez Vargas</cp:lastModifiedBy>
  <cp:revision>39</cp:revision>
  <cp:lastPrinted>2016-10-04T19:46:51Z</cp:lastPrinted>
  <dcterms:created xsi:type="dcterms:W3CDTF">2016-10-03T01:22:08Z</dcterms:created>
  <dcterms:modified xsi:type="dcterms:W3CDTF">2016-10-06T02:08:27Z</dcterms:modified>
</cp:coreProperties>
</file>