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2" r:id="rId16"/>
    <p:sldId id="273" r:id="rId17"/>
    <p:sldId id="274" r:id="rId18"/>
    <p:sldId id="275" r:id="rId19"/>
    <p:sldId id="276" r:id="rId20"/>
    <p:sldId id="277" r:id="rId21"/>
    <p:sldId id="278" r:id="rId22"/>
    <p:sldId id="279" r:id="rId23"/>
    <p:sldId id="280" r:id="rId24"/>
    <p:sldId id="281" r:id="rId25"/>
    <p:sldId id="283" r:id="rId26"/>
    <p:sldId id="284" r:id="rId27"/>
    <p:sldId id="285" r:id="rId28"/>
    <p:sldId id="286" r:id="rId29"/>
    <p:sldId id="287" r:id="rId30"/>
    <p:sldId id="288" r:id="rId31"/>
    <p:sldId id="306" r:id="rId32"/>
    <p:sldId id="289" r:id="rId33"/>
    <p:sldId id="290" r:id="rId34"/>
    <p:sldId id="291" r:id="rId35"/>
    <p:sldId id="294" r:id="rId36"/>
    <p:sldId id="296" r:id="rId37"/>
    <p:sldId id="297" r:id="rId38"/>
    <p:sldId id="292" r:id="rId39"/>
    <p:sldId id="293" r:id="rId40"/>
    <p:sldId id="300" r:id="rId41"/>
    <p:sldId id="298" r:id="rId42"/>
    <p:sldId id="299" r:id="rId43"/>
    <p:sldId id="301" r:id="rId44"/>
    <p:sldId id="304" r:id="rId45"/>
    <p:sldId id="303" r:id="rId4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2" autoAdjust="0"/>
    <p:restoredTop sz="94660"/>
  </p:normalViewPr>
  <p:slideViewPr>
    <p:cSldViewPr snapToGrid="0">
      <p:cViewPr varScale="1">
        <p:scale>
          <a:sx n="116" d="100"/>
          <a:sy n="116" d="100"/>
        </p:scale>
        <p:origin x="27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0C3493-C631-492B-AAD8-D487B86504FD}" type="datetimeFigureOut">
              <a:rPr lang="es-MX" smtClean="0"/>
              <a:t>07/10/2016</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439F8E-3049-486E-AB18-ED8E04184C9A}" type="slidenum">
              <a:rPr lang="es-MX" smtClean="0"/>
              <a:t>‹Nº›</a:t>
            </a:fld>
            <a:endParaRPr lang="es-MX"/>
          </a:p>
        </p:txBody>
      </p:sp>
    </p:spTree>
    <p:extLst>
      <p:ext uri="{BB962C8B-B14F-4D97-AF65-F5344CB8AC3E}">
        <p14:creationId xmlns:p14="http://schemas.microsoft.com/office/powerpoint/2010/main" val="2369715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1A057E1E-4D8F-41C1-8E0C-900EEC7486A5}" type="slidenum">
              <a:rPr lang="es-MX" smtClean="0"/>
              <a:pPr/>
              <a:t>30</a:t>
            </a:fld>
            <a:endParaRPr lang="es-MX"/>
          </a:p>
        </p:txBody>
      </p:sp>
    </p:spTree>
    <p:extLst>
      <p:ext uri="{BB962C8B-B14F-4D97-AF65-F5344CB8AC3E}">
        <p14:creationId xmlns:p14="http://schemas.microsoft.com/office/powerpoint/2010/main" val="3130401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1A057E1E-4D8F-41C1-8E0C-900EEC7486A5}" type="slidenum">
              <a:rPr lang="es-MX" smtClean="0"/>
              <a:pPr/>
              <a:t>31</a:t>
            </a:fld>
            <a:endParaRPr lang="es-MX"/>
          </a:p>
        </p:txBody>
      </p:sp>
    </p:spTree>
    <p:extLst>
      <p:ext uri="{BB962C8B-B14F-4D97-AF65-F5344CB8AC3E}">
        <p14:creationId xmlns:p14="http://schemas.microsoft.com/office/powerpoint/2010/main" val="882718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1A057E1E-4D8F-41C1-8E0C-900EEC7486A5}" type="slidenum">
              <a:rPr lang="es-MX" smtClean="0"/>
              <a:pPr/>
              <a:t>32</a:t>
            </a:fld>
            <a:endParaRPr lang="es-MX"/>
          </a:p>
        </p:txBody>
      </p:sp>
    </p:spTree>
    <p:extLst>
      <p:ext uri="{BB962C8B-B14F-4D97-AF65-F5344CB8AC3E}">
        <p14:creationId xmlns:p14="http://schemas.microsoft.com/office/powerpoint/2010/main" val="3231404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A251F5C-A856-4076-AA40-E68D5B6E7009}" type="datetime1">
              <a:rPr lang="es-MX" smtClean="0">
                <a:solidFill>
                  <a:srgbClr val="F3F2DC"/>
                </a:solidFill>
              </a:rPr>
              <a:t>07/10/2016</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3807376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7237F5A-C7B0-4037-9A4C-F874D66FD002}" type="datetime1">
              <a:rPr lang="es-MX" smtClean="0">
                <a:solidFill>
                  <a:srgbClr val="F3F2DC"/>
                </a:solidFill>
              </a:rPr>
              <a:t>07/10/2016</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1364429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8F24EA4-97ED-4B34-A209-F950FBE10C80}" type="datetime1">
              <a:rPr lang="es-MX" smtClean="0">
                <a:solidFill>
                  <a:srgbClr val="F3F2DC"/>
                </a:solidFill>
              </a:rPr>
              <a:t>07/10/2016</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1106303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5B88586-40F0-4323-BF24-FEDAC5E42C2E}" type="datetime1">
              <a:rPr lang="es-MX" smtClean="0">
                <a:solidFill>
                  <a:srgbClr val="F3F2DC"/>
                </a:solidFill>
              </a:rPr>
              <a:t>07/10/2016</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3884105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3A1E76E-B63D-40AA-9173-0346FF8C16D3}" type="datetime1">
              <a:rPr lang="es-MX" smtClean="0">
                <a:solidFill>
                  <a:srgbClr val="F3F2DC"/>
                </a:solidFill>
              </a:rPr>
              <a:t>07/10/2016</a:t>
            </a:fld>
            <a:endParaRPr lang="es-MX">
              <a:solidFill>
                <a:srgbClr val="F3F2DC"/>
              </a:solidFill>
            </a:endParaRPr>
          </a:p>
        </p:txBody>
      </p:sp>
      <p:sp>
        <p:nvSpPr>
          <p:cNvPr id="5" name="Footer Placeholder 4"/>
          <p:cNvSpPr>
            <a:spLocks noGrp="1"/>
          </p:cNvSpPr>
          <p:nvPr>
            <p:ph type="ftr" sz="quarter" idx="11"/>
          </p:nvPr>
        </p:nvSpPr>
        <p:spPr/>
        <p:txBody>
          <a:bodyPr/>
          <a:lstStyle/>
          <a:p>
            <a:endParaRPr lang="es-MX">
              <a:solidFill>
                <a:srgbClr val="F3F2DC"/>
              </a:solidFill>
            </a:endParaRPr>
          </a:p>
        </p:txBody>
      </p:sp>
      <p:sp>
        <p:nvSpPr>
          <p:cNvPr id="6" name="Slide Number Placeholder 5"/>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2552035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BC8615A-CCC9-4385-8563-FF719595513B}" type="datetime1">
              <a:rPr lang="es-MX" smtClean="0">
                <a:solidFill>
                  <a:srgbClr val="F3F2DC"/>
                </a:solidFill>
              </a:rPr>
              <a:t>07/10/2016</a:t>
            </a:fld>
            <a:endParaRPr lang="es-MX">
              <a:solidFill>
                <a:srgbClr val="F3F2DC"/>
              </a:solidFill>
            </a:endParaRPr>
          </a:p>
        </p:txBody>
      </p:sp>
      <p:sp>
        <p:nvSpPr>
          <p:cNvPr id="6" name="Footer Placeholder 5"/>
          <p:cNvSpPr>
            <a:spLocks noGrp="1"/>
          </p:cNvSpPr>
          <p:nvPr>
            <p:ph type="ftr" sz="quarter" idx="11"/>
          </p:nvPr>
        </p:nvSpPr>
        <p:spPr/>
        <p:txBody>
          <a:bodyPr/>
          <a:lstStyle/>
          <a:p>
            <a:endParaRPr lang="es-MX">
              <a:solidFill>
                <a:srgbClr val="F3F2DC"/>
              </a:solidFill>
            </a:endParaRPr>
          </a:p>
        </p:txBody>
      </p:sp>
      <p:sp>
        <p:nvSpPr>
          <p:cNvPr id="7" name="Slide Number Placeholder 6"/>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2626041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DBCE8A1D-FECB-4022-842A-65703599727E}" type="datetime1">
              <a:rPr lang="es-MX" smtClean="0">
                <a:solidFill>
                  <a:srgbClr val="F3F2DC"/>
                </a:solidFill>
              </a:rPr>
              <a:t>07/10/2016</a:t>
            </a:fld>
            <a:endParaRPr lang="es-MX">
              <a:solidFill>
                <a:srgbClr val="F3F2DC"/>
              </a:solidFill>
            </a:endParaRPr>
          </a:p>
        </p:txBody>
      </p:sp>
      <p:sp>
        <p:nvSpPr>
          <p:cNvPr id="8" name="Footer Placeholder 7"/>
          <p:cNvSpPr>
            <a:spLocks noGrp="1"/>
          </p:cNvSpPr>
          <p:nvPr>
            <p:ph type="ftr" sz="quarter" idx="11"/>
          </p:nvPr>
        </p:nvSpPr>
        <p:spPr/>
        <p:txBody>
          <a:bodyPr/>
          <a:lstStyle/>
          <a:p>
            <a:endParaRPr lang="es-MX">
              <a:solidFill>
                <a:srgbClr val="F3F2DC"/>
              </a:solidFill>
            </a:endParaRPr>
          </a:p>
        </p:txBody>
      </p:sp>
      <p:sp>
        <p:nvSpPr>
          <p:cNvPr id="9" name="Slide Number Placeholder 8"/>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3743846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64C374F2-DF2C-4DFF-9227-C791E23EF410}" type="datetime1">
              <a:rPr lang="es-MX" smtClean="0">
                <a:solidFill>
                  <a:srgbClr val="F3F2DC"/>
                </a:solidFill>
              </a:rPr>
              <a:t>07/10/2016</a:t>
            </a:fld>
            <a:endParaRPr lang="es-MX">
              <a:solidFill>
                <a:srgbClr val="F3F2DC"/>
              </a:solidFill>
            </a:endParaRPr>
          </a:p>
        </p:txBody>
      </p:sp>
      <p:sp>
        <p:nvSpPr>
          <p:cNvPr id="4" name="Footer Placeholder 3"/>
          <p:cNvSpPr>
            <a:spLocks noGrp="1"/>
          </p:cNvSpPr>
          <p:nvPr>
            <p:ph type="ftr" sz="quarter" idx="11"/>
          </p:nvPr>
        </p:nvSpPr>
        <p:spPr/>
        <p:txBody>
          <a:bodyPr/>
          <a:lstStyle/>
          <a:p>
            <a:endParaRPr lang="es-MX">
              <a:solidFill>
                <a:srgbClr val="F3F2DC"/>
              </a:solidFill>
            </a:endParaRPr>
          </a:p>
        </p:txBody>
      </p:sp>
      <p:sp>
        <p:nvSpPr>
          <p:cNvPr id="5" name="Slide Number Placeholder 4"/>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344342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28E708-4C35-4ABD-924D-2D42E6A2E1D7}" type="datetime1">
              <a:rPr lang="es-MX" smtClean="0">
                <a:solidFill>
                  <a:srgbClr val="F3F2DC"/>
                </a:solidFill>
              </a:rPr>
              <a:t>07/10/2016</a:t>
            </a:fld>
            <a:endParaRPr lang="es-MX">
              <a:solidFill>
                <a:srgbClr val="F3F2DC"/>
              </a:solidFill>
            </a:endParaRPr>
          </a:p>
        </p:txBody>
      </p:sp>
      <p:sp>
        <p:nvSpPr>
          <p:cNvPr id="3" name="Footer Placeholder 2"/>
          <p:cNvSpPr>
            <a:spLocks noGrp="1"/>
          </p:cNvSpPr>
          <p:nvPr>
            <p:ph type="ftr" sz="quarter" idx="11"/>
          </p:nvPr>
        </p:nvSpPr>
        <p:spPr/>
        <p:txBody>
          <a:bodyPr/>
          <a:lstStyle/>
          <a:p>
            <a:endParaRPr lang="es-MX">
              <a:solidFill>
                <a:srgbClr val="F3F2DC"/>
              </a:solidFill>
            </a:endParaRPr>
          </a:p>
        </p:txBody>
      </p:sp>
      <p:sp>
        <p:nvSpPr>
          <p:cNvPr id="4" name="Slide Number Placeholder 3"/>
          <p:cNvSpPr>
            <a:spLocks noGrp="1"/>
          </p:cNvSpPr>
          <p:nvPr>
            <p:ph type="sldNum" sz="quarter" idx="12"/>
          </p:nvPr>
        </p:nvSpPr>
        <p:spPr/>
        <p:txBody>
          <a:bodyPr/>
          <a:lstStyle/>
          <a:p>
            <a:fld id="{4F706B53-573E-4F29-AAE8-1E7739068B54}" type="slidenum">
              <a:rPr lang="es-MX" smtClean="0"/>
              <a:pPr/>
              <a:t>‹Nº›</a:t>
            </a:fld>
            <a:endParaRPr lang="es-MX"/>
          </a:p>
        </p:txBody>
      </p:sp>
    </p:spTree>
    <p:extLst>
      <p:ext uri="{BB962C8B-B14F-4D97-AF65-F5344CB8AC3E}">
        <p14:creationId xmlns:p14="http://schemas.microsoft.com/office/powerpoint/2010/main" val="4147899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20BDB57-E1F1-4AC0-95F1-43CC12D2E0E1}" type="datetime1">
              <a:rPr lang="es-MX" smtClean="0">
                <a:solidFill>
                  <a:srgbClr val="F3F2DC"/>
                </a:solidFill>
              </a:rPr>
              <a:t>07/10/2016</a:t>
            </a:fld>
            <a:endParaRPr lang="es-MX">
              <a:solidFill>
                <a:srgbClr val="F3F2DC"/>
              </a:solidFill>
            </a:endParaRPr>
          </a:p>
        </p:txBody>
      </p:sp>
      <p:sp>
        <p:nvSpPr>
          <p:cNvPr id="6" name="Footer Placeholder 5"/>
          <p:cNvSpPr>
            <a:spLocks noGrp="1"/>
          </p:cNvSpPr>
          <p:nvPr>
            <p:ph type="ftr" sz="quarter" idx="11"/>
          </p:nvPr>
        </p:nvSpPr>
        <p:spPr/>
        <p:txBody>
          <a:bodyPr/>
          <a:lstStyle/>
          <a:p>
            <a:endParaRPr lang="es-MX">
              <a:solidFill>
                <a:srgbClr val="F3F2DC"/>
              </a:solidFill>
            </a:endParaRPr>
          </a:p>
        </p:txBody>
      </p:sp>
      <p:sp>
        <p:nvSpPr>
          <p:cNvPr id="7" name="Slide Number Placeholder 6"/>
          <p:cNvSpPr>
            <a:spLocks noGrp="1"/>
          </p:cNvSpPr>
          <p:nvPr>
            <p:ph type="sldNum" sz="quarter" idx="12"/>
          </p:nvPr>
        </p:nvSpPr>
        <p:spPr/>
        <p:txBody>
          <a:bodyPr/>
          <a:lstStyle/>
          <a:p>
            <a:fld id="{4F706B53-573E-4F29-AAE8-1E7739068B54}" type="slidenum">
              <a:rPr lang="es-MX" smtClean="0"/>
              <a:pPr/>
              <a:t>‹Nº›</a:t>
            </a:fld>
            <a:endParaRPr lang="es-MX"/>
          </a:p>
        </p:txBody>
      </p:sp>
      <p:sp>
        <p:nvSpPr>
          <p:cNvPr id="9" name="Content Placeholder 8"/>
          <p:cNvSpPr>
            <a:spLocks noGrp="1"/>
          </p:cNvSpPr>
          <p:nvPr>
            <p:ph sz="quarter" idx="13"/>
          </p:nvPr>
        </p:nvSpPr>
        <p:spPr>
          <a:xfrm>
            <a:off x="406400" y="381000"/>
            <a:ext cx="103632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extLst>
      <p:ext uri="{BB962C8B-B14F-4D97-AF65-F5344CB8AC3E}">
        <p14:creationId xmlns:p14="http://schemas.microsoft.com/office/powerpoint/2010/main" val="1929241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E12FF9A3-7180-45AD-9526-A59B1F8CD9C3}" type="datetime1">
              <a:rPr lang="es-MX" smtClean="0">
                <a:solidFill>
                  <a:srgbClr val="F3F2DC"/>
                </a:solidFill>
              </a:rPr>
              <a:t>07/10/2016</a:t>
            </a:fld>
            <a:endParaRPr lang="es-MX">
              <a:solidFill>
                <a:srgbClr val="F3F2DC"/>
              </a:solidFill>
            </a:endParaRPr>
          </a:p>
        </p:txBody>
      </p:sp>
      <p:sp>
        <p:nvSpPr>
          <p:cNvPr id="9" name="Slide Number Placeholder 8"/>
          <p:cNvSpPr>
            <a:spLocks noGrp="1"/>
          </p:cNvSpPr>
          <p:nvPr>
            <p:ph type="sldNum" sz="quarter" idx="11"/>
          </p:nvPr>
        </p:nvSpPr>
        <p:spPr/>
        <p:txBody>
          <a:bodyPr/>
          <a:lstStyle/>
          <a:p>
            <a:fld id="{4F706B53-573E-4F29-AAE8-1E7739068B54}" type="slidenum">
              <a:rPr lang="es-MX" smtClean="0"/>
              <a:pPr/>
              <a:t>‹Nº›</a:t>
            </a:fld>
            <a:endParaRPr lang="es-MX"/>
          </a:p>
        </p:txBody>
      </p:sp>
      <p:sp>
        <p:nvSpPr>
          <p:cNvPr id="10" name="Footer Placeholder 9"/>
          <p:cNvSpPr>
            <a:spLocks noGrp="1"/>
          </p:cNvSpPr>
          <p:nvPr>
            <p:ph type="ftr" sz="quarter" idx="12"/>
          </p:nvPr>
        </p:nvSpPr>
        <p:spPr/>
        <p:txBody>
          <a:bodyPr/>
          <a:lstStyle/>
          <a:p>
            <a:endParaRPr lang="es-MX">
              <a:solidFill>
                <a:srgbClr val="F3F2DC"/>
              </a:solidFill>
            </a:endParaRPr>
          </a:p>
        </p:txBody>
      </p:sp>
    </p:spTree>
    <p:extLst>
      <p:ext uri="{BB962C8B-B14F-4D97-AF65-F5344CB8AC3E}">
        <p14:creationId xmlns:p14="http://schemas.microsoft.com/office/powerpoint/2010/main" val="2287150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F706B53-573E-4F29-AAE8-1E7739068B54}" type="slidenum">
              <a:rPr lang="es-MX" smtClean="0"/>
              <a:pPr/>
              <a:t>‹Nº›</a:t>
            </a:fld>
            <a:endParaRPr lang="es-MX"/>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s-MX">
              <a:solidFill>
                <a:srgbClr val="F3F2DC"/>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F7631862-B298-4EF5-9667-A1F1B2F15145}" type="datetime1">
              <a:rPr lang="es-MX" smtClean="0">
                <a:solidFill>
                  <a:srgbClr val="F3F2DC"/>
                </a:solidFill>
              </a:rPr>
              <a:t>07/10/2016</a:t>
            </a:fld>
            <a:endParaRPr lang="es-MX">
              <a:solidFill>
                <a:srgbClr val="F3F2DC"/>
              </a:solidFill>
            </a:endParaRPr>
          </a:p>
        </p:txBody>
      </p:sp>
    </p:spTree>
    <p:extLst>
      <p:ext uri="{BB962C8B-B14F-4D97-AF65-F5344CB8AC3E}">
        <p14:creationId xmlns:p14="http://schemas.microsoft.com/office/powerpoint/2010/main" val="4872948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google.com.mx/imgres?imgurl=http://www.fororegistrocivil.es/Foro/styles/prosilver/imageset/ForoRC.png&amp;imgrefurl=http://www.fororegistrocivil.es/Foro/viewforum.php?f=38&amp;usg=__zU_jAju1Dp1kQtaqxQyBdzGe7g8=&amp;h=229&amp;w=348&amp;sz=29&amp;hl=es&amp;start=50&amp;tbnid=q_I5DjQM3Mh7OM:&amp;tbnh=79&amp;tbnw=120&amp;prev=/images?q=seguros+de+vida&amp;gbv=2&amp;ndsp=18&amp;hl=es&amp;sa=N&amp;start=36"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images.google.com.mx/imgres?imgurl=http://es.geocities.com/orgenomescos/archivos3/evolorganiz/legio06.jpg&amp;imgrefurl=http://www.taringa.net/posts/imagenes/120148/Legiones-Romanas.html&amp;usg=__7c2ozwS0UBWS-XyYPM20WVQ-JvM=&amp;h=432&amp;w=350&amp;sz=51&amp;hl=es&amp;start=3&amp;tbnid=xfi3WpVZgL9mRM:&amp;tbnh=126&amp;tbnw=102&amp;prev=/images?q=soldados+romanos&amp;gbv=2&amp;hl=es&amp;sa=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images.google.com.mx/imgres?imgurl=http://es.geocities.com/vati205/noti8/funerales.jpg&amp;imgrefurl=http://es.geocities.com/vati205/noti8/4.htm&amp;usg=__3Pr7HKv_ykKczDLsSdtS6bDAFR4=&amp;h=506&amp;w=650&amp;sz=37&amp;hl=es&amp;start=5&amp;tbnid=ORQIZUtGjXv2TM:&amp;tbnh=107&amp;tbnw=137&amp;prev=/images?q=funerales&amp;gbv=2&amp;hl=es&amp;sa=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images.google.com.mx/imgres?imgurl=http://blogs.elcomercio.com.pe/buscochamba/cumpleanos.jpg&amp;imgrefurl=http://blogs.elcomercio.com.pe/buscochamba/2008/01/&amp;usg=__O3qQa3FImB3aL2lUoVOu7WVVrec=&amp;h=300&amp;w=400&amp;sz=47&amp;hl=es&amp;start=19&amp;tbnid=Ct5ze_DrIG2oIM:&amp;tbnh=93&amp;tbnw=124&amp;prev=/images?q=cumplea%C3%B1os&amp;gbv=2&amp;ndsp=18&amp;hl=es&amp;sa=N&amp;start=18" TargetMode="Externa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hyperlink" Target="http://images.google.com.mx/imgres?imgurl=http://as-seguros.com/dynamicdata/prodImg/AS%20SEGUROS%20Seg.%20Int.%20ist2_3300078_medical_concept_stethoscope_over_the_dollar_bills.jpg&amp;imgrefurl=http://as-seguros.com/seguros_de_salud_y_vida_1.php&amp;usg=__tw3bnfSGMtIDtpfccsgMZz6xs-g=&amp;h=253&amp;w=380&amp;sz=59&amp;hl=es&amp;start=12&amp;tbnid=YaBvEwyKQXhCQM:&amp;tbnh=82&amp;tbnw=123&amp;prev=/images?q=seguros+de+vida&amp;gbv=2&amp;hl=es&amp;sa=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images.google.com.mx/imgres?imgurl=http://blogs.20minutos.es/myfiles/nilibreniocupado/tumba-venta.jpg&amp;imgrefurl=http://blogs.20minutos.es/nilibreniocupado/post/2009/03/17/seguro-vida&amp;usg=__4rdaXlDltC5oi1r4cVF_YJBxd6Q=&amp;h=363&amp;w=544&amp;sz=65&amp;hl=es&amp;start=66&amp;tbnid=w0ACu3nsqmgTfM:&amp;tbnh=89&amp;tbnw=133&amp;prev=/images?q=seguros+de+vida&amp;gbv=2&amp;ndsp=18&amp;hl=es&amp;sa=N&amp;start=54" TargetMode="Externa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hyperlink" Target="http://images.google.com.mx/imgres?imgurl=http://www.efrainubischoff.com.ar/wp-content/uploads/2008/09/100_0971.jpg&amp;imgrefurl=http://www.efrainubischoff.com.ar/?p=180&amp;usg=__HUnMs2EorzHW6l0jJw84Xz7u7ko=&amp;h=2292&amp;w=3056&amp;sz=898&amp;hl=es&amp;start=6&amp;tbnid=V7XE0nhlcRObEM:&amp;tbnh=113&amp;tbnw=150&amp;prev=/images?q=festejos+de+cumplea%C3%B1os&amp;gbv=2&amp;hl=es&amp;sa=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images.google.com.mx/imgres?imgurl=http://www.clinicdata.com.ar/wp-content/uploads/2009/02/grupo-personas-chica.gif&amp;imgrefurl=http://www.clinicdata.com.ar/?page_id=17&amp;usg=__Ep8uZrvTUf59Vgru7SRRn9hUhIQ=&amp;h=478&amp;w=567&amp;sz=158&amp;hl=es&amp;start=149&amp;tbnid=6aEX_uaLAAcZ0M:&amp;tbnh=113&amp;tbnw=134&amp;prev=/images?q=seguros+de+vida&amp;gbv=2&amp;ndsp=18&amp;hl=es&amp;sa=N&amp;start=144"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images.google.com.mx/imgres?imgurl=http://farm1.static.flickr.com/245/519654360_9b24ff72fd_b.jpg&amp;imgrefurl=http://lopezbulla.blogspot.com/2007/05/la-negociacion-colectiva-europea-y-los.html&amp;usg=__mwmftILM3yeabwCHwyQPb9tkibo=&amp;h=766&amp;w=1024&amp;sz=529&amp;hl=es&amp;start=13&amp;tbnid=5spd6ps0mAi5HM:&amp;tbnh=112&amp;tbnw=150&amp;prev=/images?q=sindicatos&amp;gbv=2&amp;hl=es&amp;sa=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images.google.com.mx/imgres?imgurl=http://www.grupolloyd.com.mx/insurance/insurancepics/lifeins.jpg&amp;imgrefurl=http://www.grupolloyd.com.mx/insurance/index.htm&amp;usg=__nagykIy4jGL6xWUNPiu0wWfay4I=&amp;h=375&amp;w=250&amp;sz=16&amp;hl=es&amp;start=105&amp;tbnid=CHbaw5swkQPZhM:&amp;tbnh=122&amp;tbnw=81&amp;prev=/images?q=seguros+de+vida&amp;gbv=2&amp;ndsp=18&amp;hl=es&amp;sa=N&amp;start=9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mages.google.com.mx/imgres?imgurl=http://ahcplans.net/images/life1.jpg&amp;imgrefurl=http://ahcplans.net/inicio.html&amp;usg=__thUYilBO8ORlhyRj-bvOgPvDKrQ=&amp;h=297&amp;w=372&amp;sz=25&amp;hl=es&amp;start=34&amp;tbnid=5UndH75hWk_deM:&amp;tbnh=97&amp;tbnw=122&amp;prev=/images?q=seguros+de+vida&amp;gbv=2&amp;ndsp=18&amp;hl=es&amp;sa=N&amp;start=1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1"/>
            </a:solidFill>
            <a:miter lim="800000"/>
            <a:headEnd/>
            <a:tailEnd/>
          </a:ln>
        </p:spPr>
      </p:pic>
      <p:pic>
        <p:nvPicPr>
          <p:cNvPr id="3" name="Picture 3"/>
          <p:cNvPicPr>
            <a:picLocks noChangeAspect="1" noChangeArrowheads="1"/>
          </p:cNvPicPr>
          <p:nvPr/>
        </p:nvPicPr>
        <p:blipFill>
          <a:blip r:embed="rId3"/>
          <a:srcRect/>
          <a:stretch>
            <a:fillRect/>
          </a:stretch>
        </p:blipFill>
        <p:spPr bwMode="auto">
          <a:xfrm>
            <a:off x="6839024" y="3212976"/>
            <a:ext cx="3073400" cy="3240088"/>
          </a:xfrm>
          <a:prstGeom prst="rect">
            <a:avLst/>
          </a:prstGeom>
          <a:noFill/>
          <a:ln w="57150">
            <a:solidFill>
              <a:schemeClr val="accent1"/>
            </a:solidFill>
            <a:miter lim="800000"/>
            <a:headEnd/>
            <a:tailEnd/>
          </a:ln>
        </p:spPr>
      </p:pic>
      <p:sp>
        <p:nvSpPr>
          <p:cNvPr id="4" name="Marcador de número de diapositiva 3"/>
          <p:cNvSpPr>
            <a:spLocks noGrp="1"/>
          </p:cNvSpPr>
          <p:nvPr>
            <p:ph type="sldNum" sz="quarter" idx="12"/>
          </p:nvPr>
        </p:nvSpPr>
        <p:spPr/>
        <p:txBody>
          <a:bodyPr/>
          <a:lstStyle/>
          <a:p>
            <a:fld id="{4F706B53-573E-4F29-AAE8-1E7739068B54}" type="slidenum">
              <a:rPr lang="es-MX" smtClean="0">
                <a:solidFill>
                  <a:schemeClr val="accent1"/>
                </a:solidFill>
              </a:rPr>
              <a:pPr/>
              <a:t>1</a:t>
            </a:fld>
            <a:endParaRPr lang="es-MX" dirty="0">
              <a:solidFill>
                <a:schemeClr val="accent1"/>
              </a:solidFill>
            </a:endParaRPr>
          </a:p>
        </p:txBody>
      </p:sp>
    </p:spTree>
    <p:extLst>
      <p:ext uri="{BB962C8B-B14F-4D97-AF65-F5344CB8AC3E}">
        <p14:creationId xmlns:p14="http://schemas.microsoft.com/office/powerpoint/2010/main" val="840312320"/>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420586" y="1479176"/>
            <a:ext cx="9004527" cy="5199227"/>
          </a:xfrm>
          <a:solidFill>
            <a:schemeClr val="accent2">
              <a:lumMod val="40000"/>
              <a:lumOff val="60000"/>
            </a:schemeClr>
          </a:solidFill>
        </p:spPr>
        <p:txBody>
          <a:bodyPr>
            <a:normAutofit/>
          </a:bodyPr>
          <a:lstStyle/>
          <a:p>
            <a:pPr algn="just"/>
            <a:r>
              <a:rPr lang="es-MX" sz="2800" dirty="0" smtClean="0">
                <a:latin typeface="Arial" panose="020B0604020202020204" pitchFamily="34" charset="0"/>
                <a:cs typeface="Arial" panose="020B0604020202020204" pitchFamily="34" charset="0"/>
              </a:rPr>
              <a:t>Uría lo define como aquel contrato de seguro por el que el asegurador, a cambio de una prima única o periódica, se obliga a satisfacer al suscriptor de la póliza, o a la persona que él designe, un capital o una renta cuando fallezca o llegue a determinada edad la persona asegurada.</a:t>
            </a:r>
          </a:p>
          <a:p>
            <a:pPr algn="just"/>
            <a:endParaRPr lang="es-ES" dirty="0" smtClean="0">
              <a:latin typeface="Bernard MT Condensed" pitchFamily="18" charset="0"/>
            </a:endParaRPr>
          </a:p>
        </p:txBody>
      </p:sp>
      <p:sp>
        <p:nvSpPr>
          <p:cNvPr id="4" name="3 Rectángulo"/>
          <p:cNvSpPr/>
          <p:nvPr/>
        </p:nvSpPr>
        <p:spPr>
          <a:xfrm>
            <a:off x="1804086" y="313825"/>
            <a:ext cx="3459892" cy="923330"/>
          </a:xfrm>
          <a:prstGeom prst="rect">
            <a:avLst/>
          </a:prstGeom>
          <a:solidFill>
            <a:schemeClr val="tx2">
              <a:lumMod val="60000"/>
              <a:lumOff val="40000"/>
            </a:schemeClr>
          </a:solidFill>
        </p:spPr>
        <p:txBody>
          <a:bodyPr wrap="square">
            <a:spAutoFit/>
          </a:bodyPr>
          <a:lstStyle/>
          <a:p>
            <a:pPr algn="ctr">
              <a:defRPr/>
            </a:pPr>
            <a:r>
              <a:rPr lang="es-ES" sz="5400" b="1" dirty="0">
                <a:ln w="12700">
                  <a:solidFill>
                    <a:schemeClr val="tx2">
                      <a:satMod val="155000"/>
                    </a:schemeClr>
                  </a:solidFill>
                  <a:prstDash val="solid"/>
                </a:ln>
                <a:solidFill>
                  <a:schemeClr val="accent6">
                    <a:lumMod val="50000"/>
                  </a:schemeClr>
                </a:solidFill>
              </a:rPr>
              <a:t>Concepto</a:t>
            </a:r>
          </a:p>
        </p:txBody>
      </p:sp>
      <p:sp>
        <p:nvSpPr>
          <p:cNvPr id="6" name="5 Rectángulo redondeado"/>
          <p:cNvSpPr/>
          <p:nvPr/>
        </p:nvSpPr>
        <p:spPr>
          <a:xfrm>
            <a:off x="5024430" y="4500570"/>
            <a:ext cx="3786214" cy="21288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4 Imagen" descr="http://t1.gstatic.com/images?q=tbn:q_I5DjQM3Mh7OM:http://www.fororegistrocivil.es/Foro/styles/prosilver/imageset/ForoRC.png">
            <a:hlinkClick r:id="rId2"/>
          </p:cNvPr>
          <p:cNvPicPr/>
          <p:nvPr/>
        </p:nvPicPr>
        <p:blipFill>
          <a:blip r:embed="rId3"/>
          <a:srcRect/>
          <a:stretch>
            <a:fillRect/>
          </a:stretch>
        </p:blipFill>
        <p:spPr bwMode="auto">
          <a:xfrm>
            <a:off x="5381620" y="4714884"/>
            <a:ext cx="3071834" cy="1714512"/>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4F706B53-573E-4F29-AAE8-1E7739068B54}" type="slidenum">
              <a:rPr lang="es-MX" smtClean="0"/>
              <a:pPr/>
              <a:t>10</a:t>
            </a:fld>
            <a:endParaRPr lang="es-MX"/>
          </a:p>
        </p:txBody>
      </p:sp>
    </p:spTree>
    <p:extLst>
      <p:ext uri="{BB962C8B-B14F-4D97-AF65-F5344CB8AC3E}">
        <p14:creationId xmlns:p14="http://schemas.microsoft.com/office/powerpoint/2010/main" val="3964222498"/>
      </p:ext>
    </p:extLst>
  </p:cSld>
  <p:clrMapOvr>
    <a:masterClrMapping/>
  </p:clrMapOvr>
  <p:transition spd="med">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896271" y="2775048"/>
            <a:ext cx="6399458" cy="1200329"/>
          </a:xfrm>
          <a:prstGeom prst="rect">
            <a:avLst/>
          </a:prstGeom>
          <a:solidFill>
            <a:schemeClr val="tx2"/>
          </a:solidFill>
          <a:effectLst>
            <a:innerShdw blurRad="63500" dist="50800">
              <a:prstClr val="black">
                <a:alpha val="50000"/>
              </a:prstClr>
            </a:innerShdw>
          </a:effectLst>
        </p:spPr>
        <p:txBody>
          <a:bodyPr wrap="square">
            <a:spAutoFit/>
          </a:bodyPr>
          <a:lstStyle/>
          <a:p>
            <a:pPr algn="ctr">
              <a:defRPr/>
            </a:pPr>
            <a:r>
              <a:rPr lang="es-ES" sz="7200" b="1" spc="50" dirty="0" smtClean="0">
                <a:ln w="9525" cmpd="sng">
                  <a:solidFill>
                    <a:schemeClr val="accent1"/>
                  </a:solidFill>
                  <a:prstDash val="solid"/>
                </a:ln>
                <a:solidFill>
                  <a:srgbClr val="70AD47">
                    <a:tint val="1000"/>
                  </a:srgbClr>
                </a:solidFill>
                <a:effectLst>
                  <a:glow rad="38100">
                    <a:schemeClr val="accent1">
                      <a:alpha val="40000"/>
                    </a:schemeClr>
                  </a:glow>
                </a:effectLst>
              </a:rPr>
              <a:t>Antecedentes</a:t>
            </a:r>
            <a:endParaRPr lang="es-ES" sz="7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11</a:t>
            </a:fld>
            <a:endParaRPr lang="es-MX"/>
          </a:p>
        </p:txBody>
      </p:sp>
    </p:spTree>
    <p:extLst>
      <p:ext uri="{BB962C8B-B14F-4D97-AF65-F5344CB8AC3E}">
        <p14:creationId xmlns:p14="http://schemas.microsoft.com/office/powerpoint/2010/main" val="4208994782"/>
      </p:ext>
    </p:extLst>
  </p:cSld>
  <p:clrMapOvr>
    <a:masterClrMapping/>
  </p:clrMapOvr>
  <p:transition spd="med">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0225" y="601381"/>
            <a:ext cx="9650186" cy="5865835"/>
          </a:xfrm>
          <a:solidFill>
            <a:schemeClr val="accent3">
              <a:lumMod val="60000"/>
              <a:lumOff val="40000"/>
            </a:schemeClr>
          </a:solidFill>
        </p:spPr>
        <p:txBody>
          <a:bodyPr>
            <a:noAutofit/>
          </a:bodyPr>
          <a:lstStyle/>
          <a:p>
            <a:pPr algn="just">
              <a:defRPr/>
            </a:pPr>
            <a:r>
              <a:rPr lang="es-MX" sz="2400" dirty="0">
                <a:latin typeface="Arial" pitchFamily="34" charset="0"/>
                <a:cs typeface="Arial" pitchFamily="34" charset="0"/>
              </a:rPr>
              <a:t>La historia del seguro se remonta a las antiguas civilizaciones donde se utilizaban prácticas que constituyeron los inicios de nuestro actual sistema de seguros.</a:t>
            </a:r>
          </a:p>
          <a:p>
            <a:pPr algn="just">
              <a:defRPr/>
            </a:pPr>
            <a:endParaRPr lang="es-MX" sz="2400" dirty="0">
              <a:latin typeface="Arial" pitchFamily="34" charset="0"/>
              <a:cs typeface="Arial" pitchFamily="34" charset="0"/>
            </a:endParaRPr>
          </a:p>
          <a:p>
            <a:pPr algn="just">
              <a:defRPr/>
            </a:pPr>
            <a:r>
              <a:rPr lang="es-MX" sz="2400" dirty="0">
                <a:latin typeface="Arial" pitchFamily="34" charset="0"/>
                <a:cs typeface="Arial" pitchFamily="34" charset="0"/>
              </a:rPr>
              <a:t>Probablemente las formas más antiguas de seguros fueron iniciadas en Babilonia (Código de </a:t>
            </a:r>
            <a:r>
              <a:rPr lang="es-MX" sz="2400" dirty="0" err="1">
                <a:latin typeface="Arial" pitchFamily="34" charset="0"/>
                <a:cs typeface="Arial" pitchFamily="34" charset="0"/>
              </a:rPr>
              <a:t>Hammurabi</a:t>
            </a:r>
            <a:r>
              <a:rPr lang="es-MX" sz="2400" dirty="0">
                <a:latin typeface="Arial" pitchFamily="34" charset="0"/>
                <a:cs typeface="Arial" pitchFamily="34" charset="0"/>
              </a:rPr>
              <a:t>) y en la pequeña isla de Rodas en el mar Egeo.</a:t>
            </a:r>
          </a:p>
          <a:p>
            <a:pPr algn="just">
              <a:defRPr/>
            </a:pPr>
            <a:endParaRPr lang="es-MX" sz="2400" dirty="0">
              <a:latin typeface="Arial" pitchFamily="34" charset="0"/>
              <a:cs typeface="Arial" pitchFamily="34" charset="0"/>
            </a:endParaRPr>
          </a:p>
          <a:p>
            <a:pPr algn="just">
              <a:defRPr/>
            </a:pPr>
            <a:r>
              <a:rPr lang="es-MX" sz="2400" dirty="0">
                <a:latin typeface="Arial" pitchFamily="34" charset="0"/>
                <a:cs typeface="Arial" pitchFamily="34" charset="0"/>
              </a:rPr>
              <a:t>La mayor contribución de los romanos a la herencia aseguradora fue la organización de sociedades de enterramiento, que constituyeron una forma rudimentaria del seguro de vida, excluyendo el suicidio, y aseguraban el cumplimiento de sus servicios funerarios a aquellos integrantes que hubiesen cumplido con un número determinado de cuotas.</a:t>
            </a:r>
            <a:endParaRPr lang="es-ES" sz="2400" dirty="0">
              <a:latin typeface="Arial" pitchFamily="34" charset="0"/>
              <a:cs typeface="Arial" pitchFamily="34" charset="0"/>
            </a:endParaRPr>
          </a:p>
          <a:p>
            <a:pPr algn="just">
              <a:buFont typeface="Wingdings 2"/>
              <a:buChar char=""/>
              <a:defRPr/>
            </a:pPr>
            <a:endParaRPr lang="es-MX" sz="2400" dirty="0">
              <a:latin typeface="Arial" pitchFamily="34" charset="0"/>
              <a:cs typeface="Arial" pitchFamily="34" charset="0"/>
            </a:endParaRP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12</a:t>
            </a:fld>
            <a:endParaRPr lang="es-MX"/>
          </a:p>
        </p:txBody>
      </p:sp>
    </p:spTree>
    <p:extLst>
      <p:ext uri="{BB962C8B-B14F-4D97-AF65-F5344CB8AC3E}">
        <p14:creationId xmlns:p14="http://schemas.microsoft.com/office/powerpoint/2010/main" val="277622891"/>
      </p:ext>
    </p:extLst>
  </p:cSld>
  <p:clrMapOvr>
    <a:masterClrMapping/>
  </p:clrMapOvr>
  <p:transition spd="med">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Marcador de contenido"/>
          <p:cNvSpPr>
            <a:spLocks noGrp="1"/>
          </p:cNvSpPr>
          <p:nvPr>
            <p:ph idx="1"/>
          </p:nvPr>
        </p:nvSpPr>
        <p:spPr>
          <a:xfrm>
            <a:off x="538843" y="357166"/>
            <a:ext cx="9669927" cy="6143668"/>
          </a:xfrm>
          <a:solidFill>
            <a:schemeClr val="accent3">
              <a:lumMod val="60000"/>
              <a:lumOff val="40000"/>
            </a:schemeClr>
          </a:solidFill>
        </p:spPr>
        <p:txBody>
          <a:bodyPr>
            <a:noAutofit/>
          </a:bodyPr>
          <a:lstStyle/>
          <a:p>
            <a:pPr algn="just"/>
            <a:r>
              <a:rPr lang="es-MX" sz="2400" dirty="0">
                <a:latin typeface="Arial" pitchFamily="34" charset="0"/>
                <a:cs typeface="Arial" pitchFamily="34" charset="0"/>
              </a:rPr>
              <a:t>Otras sociedades de enterramiento surgieron en Grecia, conocidas como </a:t>
            </a:r>
            <a:r>
              <a:rPr lang="es-MX" sz="2400" dirty="0" err="1">
                <a:latin typeface="Arial" pitchFamily="34" charset="0"/>
                <a:cs typeface="Arial" pitchFamily="34" charset="0"/>
              </a:rPr>
              <a:t>Eranoi</a:t>
            </a:r>
            <a:r>
              <a:rPr lang="es-MX" sz="2400" dirty="0">
                <a:latin typeface="Arial" pitchFamily="34" charset="0"/>
                <a:cs typeface="Arial" pitchFamily="34" charset="0"/>
              </a:rPr>
              <a:t> y </a:t>
            </a:r>
            <a:r>
              <a:rPr lang="es-MX" sz="2400" dirty="0" err="1">
                <a:latin typeface="Arial" pitchFamily="34" charset="0"/>
                <a:cs typeface="Arial" pitchFamily="34" charset="0"/>
              </a:rPr>
              <a:t>Thiasoi</a:t>
            </a:r>
            <a:r>
              <a:rPr lang="es-MX" sz="2400" dirty="0">
                <a:latin typeface="Arial" pitchFamily="34" charset="0"/>
                <a:cs typeface="Arial" pitchFamily="34" charset="0"/>
              </a:rPr>
              <a:t> con el propósito de prestar a sus miembros el servicio de sepelio, previamente pagado</a:t>
            </a:r>
            <a:r>
              <a:rPr lang="es-MX" sz="2400" dirty="0" smtClean="0">
                <a:latin typeface="Arial" pitchFamily="34" charset="0"/>
                <a:cs typeface="Arial" pitchFamily="34" charset="0"/>
              </a:rPr>
              <a:t>.</a:t>
            </a:r>
          </a:p>
          <a:p>
            <a:pPr algn="just"/>
            <a:endParaRPr lang="es-ES" sz="2400" dirty="0">
              <a:latin typeface="Arial" pitchFamily="34" charset="0"/>
              <a:cs typeface="Arial" pitchFamily="34" charset="0"/>
            </a:endParaRPr>
          </a:p>
          <a:p>
            <a:pPr algn="just"/>
            <a:r>
              <a:rPr lang="es-MX" sz="2400" dirty="0" smtClean="0">
                <a:latin typeface="Arial" pitchFamily="34" charset="0"/>
                <a:cs typeface="Arial" pitchFamily="34" charset="0"/>
              </a:rPr>
              <a:t>Los </a:t>
            </a:r>
            <a:r>
              <a:rPr lang="es-MX" sz="2400" dirty="0">
                <a:latin typeface="Arial" pitchFamily="34" charset="0"/>
                <a:cs typeface="Arial" pitchFamily="34" charset="0"/>
              </a:rPr>
              <a:t>Soldados de las Legiones romanas, después de cada victoria en la guerra eran pagados con dinero y se les inducía a depositar una parte de lo que recibían en un fondo que servía para cuando el soldado se retiraba o para entregarlo a sus familiares en caso de que muriese. </a:t>
            </a:r>
          </a:p>
          <a:p>
            <a:pPr algn="just">
              <a:buNone/>
            </a:pPr>
            <a:endParaRPr lang="es-MX" sz="2400" dirty="0">
              <a:latin typeface="Arial" pitchFamily="34" charset="0"/>
              <a:cs typeface="Arial" pitchFamily="34" charset="0"/>
            </a:endParaRPr>
          </a:p>
          <a:p>
            <a:pPr algn="just"/>
            <a:r>
              <a:rPr lang="es-MX" sz="2400" dirty="0">
                <a:latin typeface="Arial" pitchFamily="34" charset="0"/>
                <a:cs typeface="Arial" pitchFamily="34" charset="0"/>
              </a:rPr>
              <a:t>También existieron las Hermandades, que daban auxilio a los miembros que se encontraban en la pobreza a causa de algún siniestro o en caso de morir el jefe de la familia, proveían los gastos funerarios, una pensión para la viuda y familiares e incluso asignaban fondos para la educación de los huérfanos.</a:t>
            </a:r>
          </a:p>
          <a:p>
            <a:pPr algn="just"/>
            <a:endParaRPr lang="es-MX" sz="2400" dirty="0">
              <a:latin typeface="Arial" pitchFamily="34" charset="0"/>
              <a:cs typeface="Arial" pitchFamily="34" charset="0"/>
            </a:endParaRPr>
          </a:p>
          <a:p>
            <a:pPr algn="just">
              <a:buNone/>
            </a:pPr>
            <a:endParaRPr lang="es-ES" sz="2000" dirty="0">
              <a:latin typeface="Arial" charset="0"/>
              <a:cs typeface="Arial" charset="0"/>
            </a:endParaRPr>
          </a:p>
        </p:txBody>
      </p:sp>
      <p:sp>
        <p:nvSpPr>
          <p:cNvPr id="5" name="4 Marco"/>
          <p:cNvSpPr/>
          <p:nvPr/>
        </p:nvSpPr>
        <p:spPr>
          <a:xfrm>
            <a:off x="10208770" y="2520727"/>
            <a:ext cx="1857388" cy="200026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pic>
        <p:nvPicPr>
          <p:cNvPr id="6" name="5 Imagen" descr="http://t3.gstatic.com/images?q=tbn:xfi3WpVZgL9mRM:http://es.geocities.com/orgenomescos/archivos3/evolorganiz/legio06.jpg">
            <a:hlinkClick r:id="rId2"/>
          </p:cNvPr>
          <p:cNvPicPr/>
          <p:nvPr/>
        </p:nvPicPr>
        <p:blipFill>
          <a:blip r:embed="rId3"/>
          <a:srcRect/>
          <a:stretch>
            <a:fillRect/>
          </a:stretch>
        </p:blipFill>
        <p:spPr bwMode="auto">
          <a:xfrm>
            <a:off x="10565960" y="2877917"/>
            <a:ext cx="1143008" cy="1285884"/>
          </a:xfrm>
          <a:prstGeom prst="rect">
            <a:avLst/>
          </a:prstGeom>
          <a:noFill/>
          <a:ln w="9525">
            <a:noFill/>
            <a:miter lim="800000"/>
            <a:headEnd/>
            <a:tailEnd/>
          </a:ln>
        </p:spPr>
      </p:pic>
      <p:sp>
        <p:nvSpPr>
          <p:cNvPr id="2" name="Marcador de número de diapositiva 1"/>
          <p:cNvSpPr>
            <a:spLocks noGrp="1"/>
          </p:cNvSpPr>
          <p:nvPr>
            <p:ph type="sldNum" sz="quarter" idx="12"/>
          </p:nvPr>
        </p:nvSpPr>
        <p:spPr/>
        <p:txBody>
          <a:bodyPr/>
          <a:lstStyle/>
          <a:p>
            <a:fld id="{4F706B53-573E-4F29-AAE8-1E7739068B54}" type="slidenum">
              <a:rPr lang="es-MX" smtClean="0"/>
              <a:pPr/>
              <a:t>13</a:t>
            </a:fld>
            <a:endParaRPr lang="es-MX"/>
          </a:p>
        </p:txBody>
      </p:sp>
    </p:spTree>
    <p:extLst>
      <p:ext uri="{BB962C8B-B14F-4D97-AF65-F5344CB8AC3E}">
        <p14:creationId xmlns:p14="http://schemas.microsoft.com/office/powerpoint/2010/main" val="588682047"/>
      </p:ext>
    </p:extLst>
  </p:cSld>
  <p:clrMapOvr>
    <a:masterClrMapping/>
  </p:clrMapOvr>
  <p:transition spd="med">
    <p:strip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Marcador de contenido"/>
          <p:cNvSpPr>
            <a:spLocks noGrp="1"/>
          </p:cNvSpPr>
          <p:nvPr>
            <p:ph idx="1"/>
          </p:nvPr>
        </p:nvSpPr>
        <p:spPr>
          <a:xfrm>
            <a:off x="1044067" y="357166"/>
            <a:ext cx="9780814" cy="6190591"/>
          </a:xfrm>
          <a:solidFill>
            <a:schemeClr val="accent3">
              <a:lumMod val="60000"/>
              <a:lumOff val="40000"/>
            </a:schemeClr>
          </a:solidFill>
        </p:spPr>
        <p:txBody>
          <a:bodyPr>
            <a:noAutofit/>
          </a:bodyPr>
          <a:lstStyle/>
          <a:p>
            <a:pPr algn="just"/>
            <a:r>
              <a:rPr lang="es-MX" sz="2400" dirty="0">
                <a:latin typeface="Arial" pitchFamily="34" charset="0"/>
                <a:cs typeface="Arial" pitchFamily="34" charset="0"/>
              </a:rPr>
              <a:t>En el seguro de vida, se desarrollan las teorías de la probabilidad y la tabla de mortalidad, se tienen noticias de la expedición de pólizas de seguros de vida en el siglo XVI, la primera póliza o contrato de esta clase se expidió en el año de 1583, en la oficina de seguros de la Royal Exchange de Londres.</a:t>
            </a:r>
          </a:p>
          <a:p>
            <a:pPr algn="just"/>
            <a:endParaRPr lang="es-MX" sz="2400" dirty="0">
              <a:latin typeface="Arial" pitchFamily="34" charset="0"/>
              <a:cs typeface="Arial" pitchFamily="34" charset="0"/>
            </a:endParaRPr>
          </a:p>
          <a:p>
            <a:pPr algn="just"/>
            <a:r>
              <a:rPr lang="es-MX" sz="2400" dirty="0">
                <a:latin typeface="Arial" pitchFamily="34" charset="0"/>
                <a:cs typeface="Arial" pitchFamily="34" charset="0"/>
              </a:rPr>
              <a:t>Las Sociedades de Amigos funcionaban como las Hermandades, en el siglo XVI llegan a ser una de las primeras formas organizadas de seguros, y en 1819 el parlamento las definió como instituciones.</a:t>
            </a:r>
          </a:p>
          <a:p>
            <a:pPr algn="just">
              <a:buNone/>
            </a:pPr>
            <a:r>
              <a:rPr lang="es-MX" sz="2400" dirty="0">
                <a:latin typeface="Arial" charset="0"/>
                <a:cs typeface="Arial" charset="0"/>
              </a:rPr>
              <a:t> </a:t>
            </a:r>
            <a:endParaRPr lang="es-ES" sz="2400" dirty="0">
              <a:latin typeface="Arial" charset="0"/>
              <a:cs typeface="Arial" charset="0"/>
            </a:endParaRPr>
          </a:p>
          <a:p>
            <a:pPr algn="just"/>
            <a:r>
              <a:rPr lang="es-MX" sz="2400" dirty="0">
                <a:latin typeface="Arial" pitchFamily="34" charset="0"/>
                <a:cs typeface="Arial" pitchFamily="34" charset="0"/>
              </a:rPr>
              <a:t>El seguro, no se practicaba en la forma que actualmente lo conocemos, pero si en una forma de protección mutua, es decir, de mutualidad. La finalidad de esta mutualidad era la de hacer frente a los riesgos que amenazaban a los integrantes de la misma a través de la reciprocidad de los miembros que la integraban</a:t>
            </a:r>
            <a:r>
              <a:rPr lang="es-MX" sz="2400" dirty="0" smtClean="0">
                <a:latin typeface="Arial" pitchFamily="34" charset="0"/>
                <a:cs typeface="Arial" pitchFamily="34" charset="0"/>
              </a:rPr>
              <a:t>.</a:t>
            </a:r>
            <a:endParaRPr lang="es-ES" sz="2000" dirty="0">
              <a:latin typeface="Arial" charset="0"/>
              <a:cs typeface="Arial" charset="0"/>
            </a:endParaRP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14</a:t>
            </a:fld>
            <a:endParaRPr lang="es-MX"/>
          </a:p>
        </p:txBody>
      </p:sp>
    </p:spTree>
    <p:extLst>
      <p:ext uri="{BB962C8B-B14F-4D97-AF65-F5344CB8AC3E}">
        <p14:creationId xmlns:p14="http://schemas.microsoft.com/office/powerpoint/2010/main" val="2099603726"/>
      </p:ext>
    </p:extLst>
  </p:cSld>
  <p:clrMapOvr>
    <a:masterClrMapping/>
  </p:clrMapOvr>
  <p:transition spd="med">
    <p:strip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72421" y="1500174"/>
            <a:ext cx="7047158" cy="3416320"/>
          </a:xfrm>
          <a:prstGeom prst="rect">
            <a:avLst/>
          </a:prstGeom>
          <a:solidFill>
            <a:schemeClr val="tx2"/>
          </a:solidFill>
          <a:effectLst>
            <a:innerShdw blurRad="63500" dist="50800" dir="18900000">
              <a:prstClr val="black">
                <a:alpha val="50000"/>
              </a:prstClr>
            </a:innerShdw>
          </a:effectLst>
        </p:spPr>
        <p:txBody>
          <a:bodyPr wrap="square" anchor="ctr">
            <a:spAutoFit/>
          </a:bodyPr>
          <a:lstStyle/>
          <a:p>
            <a:pPr algn="ctr">
              <a:defRPr/>
            </a:pPr>
            <a:r>
              <a:rPr lang="es-ES" sz="7200" b="1" spc="50" dirty="0">
                <a:ln w="9525" cmpd="sng">
                  <a:solidFill>
                    <a:schemeClr val="accent1"/>
                  </a:solidFill>
                  <a:prstDash val="solid"/>
                </a:ln>
                <a:solidFill>
                  <a:srgbClr val="70AD47">
                    <a:tint val="1000"/>
                  </a:srgbClr>
                </a:solidFill>
                <a:effectLst>
                  <a:glow rad="38100">
                    <a:schemeClr val="accent1">
                      <a:alpha val="40000"/>
                    </a:schemeClr>
                  </a:glow>
                </a:effectLst>
              </a:rPr>
              <a:t>Clasificación del Seguro de Vida</a:t>
            </a: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15</a:t>
            </a:fld>
            <a:endParaRPr lang="es-MX"/>
          </a:p>
        </p:txBody>
      </p:sp>
    </p:spTree>
    <p:extLst>
      <p:ext uri="{BB962C8B-B14F-4D97-AF65-F5344CB8AC3E}">
        <p14:creationId xmlns:p14="http://schemas.microsoft.com/office/powerpoint/2010/main" val="442665756"/>
      </p:ext>
    </p:extLst>
  </p:cSld>
  <p:clrMapOvr>
    <a:masterClrMapping/>
  </p:clrMapOvr>
  <p:transition spd="med">
    <p:push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4014" y="570472"/>
            <a:ext cx="9584872" cy="1368412"/>
          </a:xfrm>
          <a:solidFill>
            <a:schemeClr val="accent3"/>
          </a:solidFill>
        </p:spPr>
        <p:txBody>
          <a:bodyPr>
            <a:noAutofit/>
          </a:bodyPr>
          <a:lstStyle/>
          <a:p>
            <a:pPr algn="ctr">
              <a:defRPr/>
            </a:pPr>
            <a:r>
              <a:rPr lang="es-ES" sz="3600" spc="0" dirty="0" smtClean="0">
                <a:ln w="0"/>
                <a:solidFill>
                  <a:schemeClr val="accent6">
                    <a:lumMod val="50000"/>
                  </a:schemeClr>
                </a:solidFill>
                <a:effectLst>
                  <a:outerShdw blurRad="38100" dist="19050" dir="2700000" algn="tl" rotWithShape="0">
                    <a:schemeClr val="dk1">
                      <a:alpha val="40000"/>
                    </a:schemeClr>
                  </a:outerShdw>
                </a:effectLst>
              </a:rPr>
              <a:t>A.  El seguro de vida se subdivide doctrinalmente y de acuerdo a la práctica :</a:t>
            </a:r>
            <a:endParaRPr lang="es-ES" sz="3600" spc="0" dirty="0">
              <a:ln w="0"/>
              <a:solidFill>
                <a:schemeClr val="accent6">
                  <a:lumMod val="50000"/>
                </a:schemeClr>
              </a:solidFill>
              <a:effectLst>
                <a:outerShdw blurRad="38100" dist="19050" dir="2700000" algn="tl" rotWithShape="0">
                  <a:schemeClr val="dk1">
                    <a:alpha val="40000"/>
                  </a:schemeClr>
                </a:outerShdw>
              </a:effectLst>
            </a:endParaRPr>
          </a:p>
        </p:txBody>
      </p:sp>
      <p:sp>
        <p:nvSpPr>
          <p:cNvPr id="29699" name="2 Marcador de contenido"/>
          <p:cNvSpPr>
            <a:spLocks noGrp="1"/>
          </p:cNvSpPr>
          <p:nvPr>
            <p:ph idx="1"/>
          </p:nvPr>
        </p:nvSpPr>
        <p:spPr>
          <a:xfrm>
            <a:off x="1888066" y="2228845"/>
            <a:ext cx="8229600" cy="4125923"/>
          </a:xfrm>
          <a:solidFill>
            <a:schemeClr val="accent3">
              <a:lumMod val="40000"/>
              <a:lumOff val="60000"/>
            </a:schemeClr>
          </a:solidFill>
        </p:spPr>
        <p:txBody>
          <a:bodyPr>
            <a:normAutofit/>
          </a:bodyPr>
          <a:lstStyle/>
          <a:p>
            <a:r>
              <a:rPr lang="es-ES" sz="2800" dirty="0"/>
              <a:t>Seguro de vida en caso de muerte </a:t>
            </a:r>
          </a:p>
          <a:p>
            <a:r>
              <a:rPr lang="es-ES" sz="2800" dirty="0"/>
              <a:t>Seguro de vida en caso de vida </a:t>
            </a:r>
          </a:p>
          <a:p>
            <a:r>
              <a:rPr lang="es-ES" sz="2800" dirty="0"/>
              <a:t>Seguro de vida mixtos</a:t>
            </a:r>
          </a:p>
        </p:txBody>
      </p:sp>
      <p:sp>
        <p:nvSpPr>
          <p:cNvPr id="4" name="3 Elipse"/>
          <p:cNvSpPr/>
          <p:nvPr/>
        </p:nvSpPr>
        <p:spPr>
          <a:xfrm>
            <a:off x="4180114" y="4071938"/>
            <a:ext cx="3967843" cy="1928812"/>
          </a:xfrm>
          <a:prstGeom prst="ellipse">
            <a:avLst/>
          </a:prstGeom>
          <a:solidFill>
            <a:schemeClr val="tx2">
              <a:lumMod val="40000"/>
              <a:lumOff val="60000"/>
            </a:schemeClr>
          </a:solidFill>
          <a:effectLst>
            <a:outerShdw blurRad="76200" dist="12700" dir="8100000" sy="-23000" kx="8004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16</a:t>
            </a:fld>
            <a:endParaRPr lang="es-MX"/>
          </a:p>
        </p:txBody>
      </p:sp>
      <p:pic>
        <p:nvPicPr>
          <p:cNvPr id="5" name="Imagen 4"/>
          <p:cNvPicPr>
            <a:picLocks noChangeAspect="1"/>
          </p:cNvPicPr>
          <p:nvPr/>
        </p:nvPicPr>
        <p:blipFill>
          <a:blip r:embed="rId2"/>
          <a:stretch>
            <a:fillRect/>
          </a:stretch>
        </p:blipFill>
        <p:spPr>
          <a:xfrm>
            <a:off x="5127167" y="4282802"/>
            <a:ext cx="1903113" cy="1513840"/>
          </a:xfrm>
          <a:prstGeom prst="rect">
            <a:avLst/>
          </a:prstGeom>
        </p:spPr>
      </p:pic>
    </p:spTree>
    <p:extLst>
      <p:ext uri="{BB962C8B-B14F-4D97-AF65-F5344CB8AC3E}">
        <p14:creationId xmlns:p14="http://schemas.microsoft.com/office/powerpoint/2010/main" val="2686188624"/>
      </p:ext>
    </p:extLst>
  </p:cSld>
  <p:clrMapOvr>
    <a:masterClrMapping/>
  </p:clrMapOvr>
  <p:transition spd="med">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1356" y="328426"/>
            <a:ext cx="9708243" cy="1143000"/>
          </a:xfrm>
          <a:solidFill>
            <a:schemeClr val="accent3">
              <a:lumMod val="75000"/>
            </a:schemeClr>
          </a:solidFill>
        </p:spPr>
        <p:txBody>
          <a:bodyPr/>
          <a:lstStyle/>
          <a:p>
            <a:pPr algn="ctr">
              <a:defRPr/>
            </a:pPr>
            <a:r>
              <a:rPr lang="es-ES" spc="0" dirty="0" smtClean="0">
                <a:ln w="0"/>
                <a:solidFill>
                  <a:schemeClr val="accent6">
                    <a:lumMod val="50000"/>
                  </a:schemeClr>
                </a:solidFill>
                <a:effectLst>
                  <a:outerShdw blurRad="38100" dist="19050" dir="2700000" algn="tl" rotWithShape="0">
                    <a:schemeClr val="dk1">
                      <a:alpha val="40000"/>
                    </a:schemeClr>
                  </a:outerShdw>
                </a:effectLst>
              </a:rPr>
              <a:t>Seguro de vida en caso de muerte:</a:t>
            </a:r>
            <a:endParaRPr lang="es-ES" spc="0" dirty="0">
              <a:ln w="0"/>
              <a:solidFill>
                <a:schemeClr val="accent6">
                  <a:lumMod val="50000"/>
                </a:schemeClr>
              </a:solidFill>
              <a:effectLst>
                <a:outerShdw blurRad="38100" dist="19050" dir="2700000" algn="tl" rotWithShape="0">
                  <a:schemeClr val="dk1">
                    <a:alpha val="40000"/>
                  </a:schemeClr>
                </a:outerShdw>
              </a:effectLst>
            </a:endParaRPr>
          </a:p>
        </p:txBody>
      </p:sp>
      <p:sp>
        <p:nvSpPr>
          <p:cNvPr id="30723" name="2 Marcador de contenido"/>
          <p:cNvSpPr>
            <a:spLocks noGrp="1"/>
          </p:cNvSpPr>
          <p:nvPr>
            <p:ph idx="1"/>
          </p:nvPr>
        </p:nvSpPr>
        <p:spPr>
          <a:xfrm>
            <a:off x="609600" y="1761563"/>
            <a:ext cx="10160000" cy="4787153"/>
          </a:xfrm>
        </p:spPr>
        <p:txBody>
          <a:bodyPr/>
          <a:lstStyle/>
          <a:p>
            <a:pPr algn="just"/>
            <a:r>
              <a:rPr lang="es-ES" sz="2800" dirty="0">
                <a:latin typeface="Arial" panose="020B0604020202020204" pitchFamily="34" charset="0"/>
                <a:cs typeface="Arial" panose="020B0604020202020204" pitchFamily="34" charset="0"/>
              </a:rPr>
              <a:t> En este seguro, el asegurador debe cumplir su prestación a la muerte del asegurado y en consecuencia el beneficiario recibirá el capital  estipulado  cuando  se  produzca  el fallecimiento del asegurado</a:t>
            </a:r>
            <a:r>
              <a:rPr lang="es-ES_tradnl" sz="2800" dirty="0">
                <a:latin typeface="Arial" panose="020B0604020202020204" pitchFamily="34" charset="0"/>
                <a:cs typeface="Arial" panose="020B0604020202020204" pitchFamily="34" charset="0"/>
              </a:rPr>
              <a:t>. </a:t>
            </a:r>
            <a:endParaRPr lang="es-ES" sz="2800" dirty="0">
              <a:latin typeface="Arial" panose="020B0604020202020204" pitchFamily="34" charset="0"/>
              <a:cs typeface="Arial" panose="020B0604020202020204" pitchFamily="34" charset="0"/>
            </a:endParaRPr>
          </a:p>
          <a:p>
            <a:pPr algn="just">
              <a:buNone/>
            </a:pPr>
            <a:r>
              <a:rPr lang="es-ES_tradnl" sz="2700" dirty="0">
                <a:latin typeface="Arial" charset="0"/>
                <a:cs typeface="Arial" charset="0"/>
              </a:rPr>
              <a:t> </a:t>
            </a:r>
            <a:endParaRPr lang="es-ES" sz="2700" dirty="0">
              <a:latin typeface="Arial" charset="0"/>
              <a:cs typeface="Arial" charset="0"/>
            </a:endParaRPr>
          </a:p>
        </p:txBody>
      </p:sp>
      <p:pic>
        <p:nvPicPr>
          <p:cNvPr id="6" name="5 Imagen" descr="http://t0.gstatic.com/images?q=tbn:ORQIZUtGjXv2TM:http://es.geocities.com/vati205/noti8/funerales.jpg">
            <a:hlinkClick r:id="rId2"/>
          </p:cNvPr>
          <p:cNvPicPr/>
          <p:nvPr/>
        </p:nvPicPr>
        <p:blipFill>
          <a:blip r:embed="rId3"/>
          <a:srcRect/>
          <a:stretch>
            <a:fillRect/>
          </a:stretch>
        </p:blipFill>
        <p:spPr bwMode="auto">
          <a:xfrm>
            <a:off x="6095999" y="3714751"/>
            <a:ext cx="3831771" cy="2539091"/>
          </a:xfrm>
          <a:prstGeom prst="rect">
            <a:avLst/>
          </a:prstGeom>
          <a:noFill/>
          <a:ln w="76200">
            <a:solidFill>
              <a:schemeClr val="accent1">
                <a:lumMod val="75000"/>
              </a:schemeClr>
            </a:solidFill>
            <a:miter lim="800000"/>
            <a:headEnd/>
            <a:tailEnd/>
          </a:ln>
        </p:spPr>
      </p:pic>
      <p:sp>
        <p:nvSpPr>
          <p:cNvPr id="3" name="Marcador de número de diapositiva 2"/>
          <p:cNvSpPr>
            <a:spLocks noGrp="1"/>
          </p:cNvSpPr>
          <p:nvPr>
            <p:ph type="sldNum" sz="quarter" idx="12"/>
          </p:nvPr>
        </p:nvSpPr>
        <p:spPr/>
        <p:txBody>
          <a:bodyPr/>
          <a:lstStyle/>
          <a:p>
            <a:fld id="{4F706B53-573E-4F29-AAE8-1E7739068B54}" type="slidenum">
              <a:rPr lang="es-MX" smtClean="0"/>
              <a:pPr/>
              <a:t>17</a:t>
            </a:fld>
            <a:endParaRPr lang="es-MX"/>
          </a:p>
        </p:txBody>
      </p:sp>
    </p:spTree>
    <p:extLst>
      <p:ext uri="{BB962C8B-B14F-4D97-AF65-F5344CB8AC3E}">
        <p14:creationId xmlns:p14="http://schemas.microsoft.com/office/powerpoint/2010/main" val="609601282"/>
      </p:ext>
    </p:extLst>
  </p:cSld>
  <p:clrMapOvr>
    <a:masterClrMapping/>
  </p:clrMapOvr>
  <p:transition spd="med">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12370" y="274638"/>
            <a:ext cx="9757229" cy="1143000"/>
          </a:xfrm>
          <a:solidFill>
            <a:schemeClr val="accent3">
              <a:lumMod val="75000"/>
            </a:schemeClr>
          </a:solidFill>
        </p:spPr>
        <p:txBody>
          <a:bodyPr/>
          <a:lstStyle/>
          <a:p>
            <a:pPr algn="ctr">
              <a:defRPr/>
            </a:pPr>
            <a:r>
              <a:rPr lang="es-ES" spc="0" dirty="0" smtClean="0">
                <a:ln w="0"/>
                <a:solidFill>
                  <a:schemeClr val="accent6">
                    <a:lumMod val="50000"/>
                  </a:schemeClr>
                </a:solidFill>
                <a:effectLst>
                  <a:outerShdw blurRad="38100" dist="19050" dir="2700000" algn="tl" rotWithShape="0">
                    <a:schemeClr val="dk1">
                      <a:alpha val="40000"/>
                    </a:schemeClr>
                  </a:outerShdw>
                </a:effectLst>
              </a:rPr>
              <a:t>Seguro de vida en caso de vida:</a:t>
            </a:r>
            <a:endParaRPr lang="es-ES" spc="0" dirty="0">
              <a:ln w="0"/>
              <a:solidFill>
                <a:schemeClr val="accent6">
                  <a:lumMod val="50000"/>
                </a:schemeClr>
              </a:solidFill>
              <a:effectLst>
                <a:outerShdw blurRad="38100" dist="19050" dir="2700000" algn="tl" rotWithShape="0">
                  <a:schemeClr val="dk1">
                    <a:alpha val="40000"/>
                  </a:schemeClr>
                </a:outerShdw>
              </a:effectLst>
            </a:endParaRPr>
          </a:p>
        </p:txBody>
      </p:sp>
      <p:sp>
        <p:nvSpPr>
          <p:cNvPr id="30723" name="2 Marcador de contenido"/>
          <p:cNvSpPr>
            <a:spLocks noGrp="1"/>
          </p:cNvSpPr>
          <p:nvPr>
            <p:ph idx="1"/>
          </p:nvPr>
        </p:nvSpPr>
        <p:spPr>
          <a:xfrm>
            <a:off x="609600" y="1748116"/>
            <a:ext cx="10160000" cy="4787153"/>
          </a:xfrm>
        </p:spPr>
        <p:txBody>
          <a:bodyPr/>
          <a:lstStyle/>
          <a:p>
            <a:pPr algn="just"/>
            <a:r>
              <a:rPr lang="es-ES" sz="2700" dirty="0"/>
              <a:t> </a:t>
            </a:r>
            <a:r>
              <a:rPr lang="es-ES" sz="2800" dirty="0">
                <a:latin typeface="Arial" charset="0"/>
                <a:cs typeface="Arial" charset="0"/>
              </a:rPr>
              <a:t>E</a:t>
            </a:r>
            <a:r>
              <a:rPr lang="es-ES" sz="2800" dirty="0"/>
              <a:t>n este seguro la obligación de la aseguradora se subordina a la sobrevivencia del asegurado a cierta fecha, en consecuencia si el asegurado sobrevive recibirá el capital determinado en la fecha acordada</a:t>
            </a:r>
            <a:endParaRPr lang="es-ES" sz="2800" dirty="0">
              <a:latin typeface="Arial" charset="0"/>
              <a:cs typeface="Arial" charset="0"/>
            </a:endParaRPr>
          </a:p>
        </p:txBody>
      </p:sp>
      <p:pic>
        <p:nvPicPr>
          <p:cNvPr id="6" name="5 Imagen" descr="http://t3.gstatic.com/images?q=tbn:Ct5ze_DrIG2oIM:http://blogs.elcomercio.com.pe/buscochamba/cumpleanos.jpg">
            <a:hlinkClick r:id="rId2"/>
          </p:cNvPr>
          <p:cNvPicPr/>
          <p:nvPr/>
        </p:nvPicPr>
        <p:blipFill>
          <a:blip r:embed="rId3"/>
          <a:srcRect/>
          <a:stretch>
            <a:fillRect/>
          </a:stretch>
        </p:blipFill>
        <p:spPr bwMode="auto">
          <a:xfrm>
            <a:off x="5595935" y="4500570"/>
            <a:ext cx="1179195" cy="887730"/>
          </a:xfrm>
          <a:prstGeom prst="rect">
            <a:avLst/>
          </a:prstGeom>
          <a:noFill/>
          <a:ln w="9525">
            <a:noFill/>
            <a:miter lim="800000"/>
            <a:headEnd/>
            <a:tailEnd/>
          </a:ln>
        </p:spPr>
      </p:pic>
      <p:sp>
        <p:nvSpPr>
          <p:cNvPr id="7" name="6 Flecha derecha"/>
          <p:cNvSpPr/>
          <p:nvPr/>
        </p:nvSpPr>
        <p:spPr>
          <a:xfrm>
            <a:off x="3690252" y="3386134"/>
            <a:ext cx="4775448" cy="3210605"/>
          </a:xfrm>
          <a:prstGeom prst="right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7 Imagen" descr="http://t3.gstatic.com/images?q=tbn:Ct5ze_DrIG2oIM:http://blogs.elcomercio.com.pe/buscochamba/cumpleanos.jpg">
            <a:hlinkClick r:id="rId2"/>
          </p:cNvPr>
          <p:cNvPicPr/>
          <p:nvPr/>
        </p:nvPicPr>
        <p:blipFill>
          <a:blip r:embed="rId3"/>
          <a:srcRect/>
          <a:stretch>
            <a:fillRect/>
          </a:stretch>
        </p:blipFill>
        <p:spPr bwMode="auto">
          <a:xfrm>
            <a:off x="4215611" y="4398658"/>
            <a:ext cx="1565286" cy="989642"/>
          </a:xfrm>
          <a:prstGeom prst="rect">
            <a:avLst/>
          </a:prstGeom>
          <a:noFill/>
          <a:ln w="9525">
            <a:noFill/>
            <a:miter lim="800000"/>
            <a:headEnd/>
            <a:tailEnd/>
          </a:ln>
        </p:spPr>
      </p:pic>
      <p:pic>
        <p:nvPicPr>
          <p:cNvPr id="9" name="8 Imagen" descr="http://t3.gstatic.com/images?q=tbn:YaBvEwyKQXhCQM:http://as-seguros.com/dynamicdata/prodImg/AS%2520SEGUROS%2520Seg.%2520Int.%2520ist2_3300078_medical_concept_stethoscope_over_the_dollar_bills.jpg">
            <a:hlinkClick r:id="rId4"/>
          </p:cNvPr>
          <p:cNvPicPr/>
          <p:nvPr/>
        </p:nvPicPr>
        <p:blipFill>
          <a:blip r:embed="rId5"/>
          <a:srcRect/>
          <a:stretch>
            <a:fillRect/>
          </a:stretch>
        </p:blipFill>
        <p:spPr bwMode="auto">
          <a:xfrm>
            <a:off x="6096000" y="4398658"/>
            <a:ext cx="1202871" cy="989642"/>
          </a:xfrm>
          <a:prstGeom prst="rect">
            <a:avLst/>
          </a:prstGeom>
          <a:noFill/>
          <a:ln w="9525">
            <a:noFill/>
            <a:miter lim="800000"/>
            <a:headEnd/>
            <a:tailEnd/>
          </a:ln>
        </p:spPr>
      </p:pic>
      <p:sp>
        <p:nvSpPr>
          <p:cNvPr id="3" name="Marcador de número de diapositiva 2"/>
          <p:cNvSpPr>
            <a:spLocks noGrp="1"/>
          </p:cNvSpPr>
          <p:nvPr>
            <p:ph type="sldNum" sz="quarter" idx="12"/>
          </p:nvPr>
        </p:nvSpPr>
        <p:spPr/>
        <p:txBody>
          <a:bodyPr/>
          <a:lstStyle/>
          <a:p>
            <a:fld id="{4F706B53-573E-4F29-AAE8-1E7739068B54}" type="slidenum">
              <a:rPr lang="es-MX" smtClean="0"/>
              <a:pPr/>
              <a:t>18</a:t>
            </a:fld>
            <a:endParaRPr lang="es-MX"/>
          </a:p>
        </p:txBody>
      </p:sp>
    </p:spTree>
    <p:extLst>
      <p:ext uri="{BB962C8B-B14F-4D97-AF65-F5344CB8AC3E}">
        <p14:creationId xmlns:p14="http://schemas.microsoft.com/office/powerpoint/2010/main" val="4222041064"/>
      </p:ext>
    </p:extLst>
  </p:cSld>
  <p:clrMapOvr>
    <a:masterClrMapping/>
  </p:clrMapOvr>
  <p:transition spd="med">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5028" y="274638"/>
            <a:ext cx="9724571" cy="1143000"/>
          </a:xfrm>
          <a:solidFill>
            <a:schemeClr val="accent3">
              <a:lumMod val="75000"/>
            </a:schemeClr>
          </a:solidFill>
        </p:spPr>
        <p:txBody>
          <a:bodyPr/>
          <a:lstStyle/>
          <a:p>
            <a:pPr algn="ctr">
              <a:defRPr/>
            </a:pPr>
            <a:r>
              <a:rPr lang="es-ES" spc="0" dirty="0" smtClean="0">
                <a:ln w="0"/>
                <a:solidFill>
                  <a:schemeClr val="accent6">
                    <a:lumMod val="50000"/>
                  </a:schemeClr>
                </a:solidFill>
                <a:effectLst>
                  <a:outerShdw blurRad="38100" dist="19050" dir="2700000" algn="tl" rotWithShape="0">
                    <a:schemeClr val="dk1">
                      <a:alpha val="40000"/>
                    </a:schemeClr>
                  </a:outerShdw>
                </a:effectLst>
              </a:rPr>
              <a:t>Seguro</a:t>
            </a:r>
            <a:r>
              <a:rPr lang="es-ES" dirty="0" smtClean="0">
                <a:solidFill>
                  <a:schemeClr val="accent6">
                    <a:lumMod val="50000"/>
                  </a:schemeClr>
                </a:solidFill>
              </a:rPr>
              <a:t> </a:t>
            </a:r>
            <a:r>
              <a:rPr lang="es-ES" spc="0" dirty="0" smtClean="0">
                <a:ln w="0"/>
                <a:solidFill>
                  <a:schemeClr val="accent6">
                    <a:lumMod val="50000"/>
                  </a:schemeClr>
                </a:solidFill>
                <a:effectLst>
                  <a:outerShdw blurRad="38100" dist="19050" dir="2700000" algn="tl" rotWithShape="0">
                    <a:schemeClr val="dk1">
                      <a:alpha val="40000"/>
                    </a:schemeClr>
                  </a:outerShdw>
                </a:effectLst>
              </a:rPr>
              <a:t>de vida mixtos:</a:t>
            </a:r>
            <a:endParaRPr lang="es-ES" spc="0" dirty="0">
              <a:ln w="0"/>
              <a:solidFill>
                <a:schemeClr val="accent6">
                  <a:lumMod val="50000"/>
                </a:schemeClr>
              </a:solidFill>
              <a:effectLst>
                <a:outerShdw blurRad="38100" dist="19050" dir="2700000" algn="tl" rotWithShape="0">
                  <a:schemeClr val="dk1">
                    <a:alpha val="40000"/>
                  </a:schemeClr>
                </a:outerShdw>
              </a:effectLst>
            </a:endParaRPr>
          </a:p>
        </p:txBody>
      </p:sp>
      <p:sp>
        <p:nvSpPr>
          <p:cNvPr id="30723" name="2 Marcador de contenido"/>
          <p:cNvSpPr>
            <a:spLocks noGrp="1"/>
          </p:cNvSpPr>
          <p:nvPr>
            <p:ph idx="1"/>
          </p:nvPr>
        </p:nvSpPr>
        <p:spPr>
          <a:xfrm>
            <a:off x="1045028" y="1600200"/>
            <a:ext cx="9165772" cy="5043510"/>
          </a:xfrm>
        </p:spPr>
        <p:txBody>
          <a:bodyPr/>
          <a:lstStyle/>
          <a:p>
            <a:pPr algn="just"/>
            <a:r>
              <a:rPr lang="es-ES" sz="2700" dirty="0"/>
              <a:t> </a:t>
            </a:r>
            <a:r>
              <a:rPr lang="es-ES" sz="2700" dirty="0">
                <a:latin typeface="Arial" panose="020B0604020202020204" pitchFamily="34" charset="0"/>
                <a:cs typeface="Arial" panose="020B0604020202020204" pitchFamily="34" charset="0"/>
              </a:rPr>
              <a:t>E</a:t>
            </a:r>
            <a:r>
              <a:rPr lang="es-ES" sz="2800" dirty="0">
                <a:latin typeface="Arial" panose="020B0604020202020204" pitchFamily="34" charset="0"/>
                <a:cs typeface="Arial" panose="020B0604020202020204" pitchFamily="34" charset="0"/>
              </a:rPr>
              <a:t>n estos seguros la aseguradora se obliga a cumplir la prestación contratada en caso de muerte o en caso de supervivencia, de igual manera en el plazo establecido</a:t>
            </a:r>
            <a:r>
              <a:rPr lang="es-ES_tradnl" sz="2700" dirty="0">
                <a:latin typeface="Arial" charset="0"/>
                <a:cs typeface="Arial" charset="0"/>
              </a:rPr>
              <a:t>. </a:t>
            </a:r>
            <a:endParaRPr lang="es-ES" sz="2700" dirty="0">
              <a:latin typeface="Arial" charset="0"/>
              <a:cs typeface="Arial" charset="0"/>
            </a:endParaRPr>
          </a:p>
        </p:txBody>
      </p:sp>
      <p:sp>
        <p:nvSpPr>
          <p:cNvPr id="5" name="4 Triángulo isósceles"/>
          <p:cNvSpPr/>
          <p:nvPr/>
        </p:nvSpPr>
        <p:spPr>
          <a:xfrm>
            <a:off x="2504774" y="5033409"/>
            <a:ext cx="6715172" cy="1071570"/>
          </a:xfrm>
          <a:prstGeom prst="triangl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7 Imagen" descr="http://t2.gstatic.com/images?q=tbn:w0ACu3nsqmgTfM:http://blogs.20minutos.es/myfiles/nilibreniocupado/tumba-venta.jpg">
            <a:hlinkClick r:id="rId2"/>
          </p:cNvPr>
          <p:cNvPicPr/>
          <p:nvPr/>
        </p:nvPicPr>
        <p:blipFill>
          <a:blip r:embed="rId3"/>
          <a:srcRect/>
          <a:stretch>
            <a:fillRect/>
          </a:stretch>
        </p:blipFill>
        <p:spPr bwMode="auto">
          <a:xfrm>
            <a:off x="2452662" y="3571875"/>
            <a:ext cx="2374832" cy="1461533"/>
          </a:xfrm>
          <a:prstGeom prst="rect">
            <a:avLst/>
          </a:prstGeom>
          <a:noFill/>
          <a:ln w="9525">
            <a:noFill/>
            <a:miter lim="800000"/>
            <a:headEnd/>
            <a:tailEnd/>
          </a:ln>
        </p:spPr>
      </p:pic>
      <p:pic>
        <p:nvPicPr>
          <p:cNvPr id="9" name="8 Imagen" descr="http://t0.gstatic.com/images?q=tbn:V7XE0nhlcRObEM:http://www.efrainubischoff.com.ar/wp-content/uploads/2008/09/100_0971.jpg">
            <a:hlinkClick r:id="rId4"/>
          </p:cNvPr>
          <p:cNvPicPr/>
          <p:nvPr/>
        </p:nvPicPr>
        <p:blipFill>
          <a:blip r:embed="rId5"/>
          <a:srcRect/>
          <a:stretch>
            <a:fillRect/>
          </a:stretch>
        </p:blipFill>
        <p:spPr bwMode="auto">
          <a:xfrm>
            <a:off x="7059708" y="3571876"/>
            <a:ext cx="2508184" cy="1461532"/>
          </a:xfrm>
          <a:prstGeom prst="rect">
            <a:avLst/>
          </a:prstGeom>
          <a:noFill/>
          <a:ln w="9525">
            <a:noFill/>
            <a:miter lim="800000"/>
            <a:headEnd/>
            <a:tailEnd/>
          </a:ln>
        </p:spPr>
      </p:pic>
      <p:sp>
        <p:nvSpPr>
          <p:cNvPr id="3" name="Marcador de número de diapositiva 2"/>
          <p:cNvSpPr>
            <a:spLocks noGrp="1"/>
          </p:cNvSpPr>
          <p:nvPr>
            <p:ph type="sldNum" sz="quarter" idx="12"/>
          </p:nvPr>
        </p:nvSpPr>
        <p:spPr/>
        <p:txBody>
          <a:bodyPr/>
          <a:lstStyle/>
          <a:p>
            <a:fld id="{4F706B53-573E-4F29-AAE8-1E7739068B54}" type="slidenum">
              <a:rPr lang="es-MX" smtClean="0"/>
              <a:pPr/>
              <a:t>19</a:t>
            </a:fld>
            <a:endParaRPr lang="es-MX"/>
          </a:p>
        </p:txBody>
      </p:sp>
    </p:spTree>
    <p:extLst>
      <p:ext uri="{BB962C8B-B14F-4D97-AF65-F5344CB8AC3E}">
        <p14:creationId xmlns:p14="http://schemas.microsoft.com/office/powerpoint/2010/main" val="1722448176"/>
      </p:ext>
    </p:extLst>
  </p:cSld>
  <p:clrMapOvr>
    <a:masterClrMapping/>
  </p:clrMapOvr>
  <p:transition spd="med">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6 CuadroTexto"/>
          <p:cNvSpPr txBox="1">
            <a:spLocks noChangeArrowheads="1"/>
          </p:cNvSpPr>
          <p:nvPr/>
        </p:nvSpPr>
        <p:spPr bwMode="auto">
          <a:xfrm>
            <a:off x="1738313" y="285750"/>
            <a:ext cx="8697912" cy="1477328"/>
          </a:xfrm>
          <a:prstGeom prst="rect">
            <a:avLst/>
          </a:prstGeom>
          <a:noFill/>
          <a:ln w="9525">
            <a:noFill/>
            <a:miter lim="800000"/>
            <a:headEnd/>
            <a:tailEnd/>
          </a:ln>
        </p:spPr>
        <p:txBody>
          <a:bodyPr wrap="square">
            <a:spAutoFit/>
          </a:bodyPr>
          <a:lstStyle/>
          <a:p>
            <a:pPr algn="ctr"/>
            <a:r>
              <a:rPr lang="es-MX" sz="2200" dirty="0">
                <a:solidFill>
                  <a:srgbClr val="292934"/>
                </a:solidFill>
              </a:rPr>
              <a:t>Universidad   Autónoma   del  Estado de México</a:t>
            </a:r>
          </a:p>
          <a:p>
            <a:pPr algn="ctr"/>
            <a:r>
              <a:rPr lang="es-MX" sz="2200" dirty="0">
                <a:solidFill>
                  <a:srgbClr val="292934"/>
                </a:solidFill>
              </a:rPr>
              <a:t>Facultad de Economía.</a:t>
            </a:r>
          </a:p>
          <a:p>
            <a:pPr algn="ctr"/>
            <a:endParaRPr lang="es-MX" sz="2200" dirty="0">
              <a:solidFill>
                <a:srgbClr val="292934"/>
              </a:solidFill>
            </a:endParaRPr>
          </a:p>
          <a:p>
            <a:pPr algn="ctr"/>
            <a:r>
              <a:rPr lang="es-MX" sz="2400" dirty="0">
                <a:solidFill>
                  <a:srgbClr val="292934"/>
                </a:solidFill>
              </a:rPr>
              <a:t>Licenciatura en Actuaría </a:t>
            </a:r>
          </a:p>
        </p:txBody>
      </p:sp>
      <p:pic>
        <p:nvPicPr>
          <p:cNvPr id="2050" name="Picture 2" descr="Uaemex"/>
          <p:cNvPicPr>
            <a:picLocks noChangeAspect="1" noChangeArrowheads="1"/>
          </p:cNvPicPr>
          <p:nvPr/>
        </p:nvPicPr>
        <p:blipFill>
          <a:blip r:embed="rId2"/>
          <a:srcRect/>
          <a:stretch>
            <a:fillRect/>
          </a:stretch>
        </p:blipFill>
        <p:spPr bwMode="auto">
          <a:xfrm>
            <a:off x="883175" y="279996"/>
            <a:ext cx="1571625" cy="1329194"/>
          </a:xfrm>
          <a:prstGeom prst="rect">
            <a:avLst/>
          </a:prstGeom>
          <a:noFill/>
          <a:ln w="38100">
            <a:solidFill>
              <a:schemeClr val="accent3">
                <a:lumMod val="50000"/>
              </a:schemeClr>
            </a:solid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9665257" y="273200"/>
            <a:ext cx="1490662" cy="1335991"/>
          </a:xfrm>
          <a:prstGeom prst="rect">
            <a:avLst/>
          </a:prstGeom>
          <a:noFill/>
          <a:ln w="38100">
            <a:solidFill>
              <a:schemeClr val="accent3">
                <a:lumMod val="50000"/>
              </a:schemeClr>
            </a:solidFill>
            <a:miter lim="800000"/>
            <a:headEnd/>
            <a:tailEnd/>
          </a:ln>
        </p:spPr>
      </p:pic>
      <p:sp>
        <p:nvSpPr>
          <p:cNvPr id="3" name="2 Rectángulo"/>
          <p:cNvSpPr/>
          <p:nvPr/>
        </p:nvSpPr>
        <p:spPr>
          <a:xfrm>
            <a:off x="2351585" y="1916832"/>
            <a:ext cx="7339310" cy="3960440"/>
          </a:xfrm>
          <a:prstGeom prst="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i="1" dirty="0">
                <a:solidFill>
                  <a:srgbClr val="4C5A6A">
                    <a:lumMod val="50000"/>
                  </a:srgbClr>
                </a:solidFill>
              </a:rPr>
              <a:t>TEORÍA  DEL SEGURO.</a:t>
            </a:r>
          </a:p>
          <a:p>
            <a:pPr algn="ctr"/>
            <a:r>
              <a:rPr lang="es-MX" sz="2400" b="1" i="1" dirty="0">
                <a:solidFill>
                  <a:srgbClr val="4C5A6A">
                    <a:lumMod val="50000"/>
                  </a:srgbClr>
                </a:solidFill>
              </a:rPr>
              <a:t>Núcleo Sustantivo (6 Créditos)</a:t>
            </a:r>
          </a:p>
          <a:p>
            <a:pPr algn="ctr"/>
            <a:endParaRPr lang="es-MX" sz="2400" b="1" i="1" dirty="0">
              <a:solidFill>
                <a:srgbClr val="FFFFFF"/>
              </a:solidFill>
            </a:endParaRPr>
          </a:p>
          <a:p>
            <a:pPr algn="ctr"/>
            <a:r>
              <a:rPr lang="es-MX" sz="3200" b="1" dirty="0">
                <a:solidFill>
                  <a:srgbClr val="FFFFFF"/>
                </a:solidFill>
              </a:rPr>
              <a:t>Tema: </a:t>
            </a:r>
            <a:r>
              <a:rPr lang="es-MX" sz="3200" b="1" dirty="0" smtClean="0">
                <a:solidFill>
                  <a:srgbClr val="FFFFFF"/>
                </a:solidFill>
              </a:rPr>
              <a:t>RAMO DE VIDA.</a:t>
            </a:r>
          </a:p>
          <a:p>
            <a:pPr algn="ctr"/>
            <a:r>
              <a:rPr lang="es-MX" sz="3200" b="1" dirty="0" smtClean="0">
                <a:solidFill>
                  <a:srgbClr val="FFFFFF"/>
                </a:solidFill>
              </a:rPr>
              <a:t>OPERACIONES DE SEGUROS</a:t>
            </a:r>
            <a:endParaRPr lang="es-MX" sz="3200" b="1" dirty="0">
              <a:solidFill>
                <a:srgbClr val="FFFFFF"/>
              </a:solidFill>
            </a:endParaRPr>
          </a:p>
          <a:p>
            <a:pPr algn="ctr"/>
            <a:endParaRPr lang="es-MX" sz="1600" b="1" i="1" dirty="0">
              <a:solidFill>
                <a:srgbClr val="FFFFFF"/>
              </a:solidFill>
            </a:endParaRPr>
          </a:p>
          <a:p>
            <a:pPr algn="ctr"/>
            <a:endParaRPr lang="es-MX" dirty="0">
              <a:solidFill>
                <a:srgbClr val="FFFFFF"/>
              </a:solidFill>
            </a:endParaRPr>
          </a:p>
          <a:p>
            <a:pPr algn="ctr"/>
            <a:r>
              <a:rPr lang="es-MX" sz="2400" b="1" dirty="0">
                <a:solidFill>
                  <a:srgbClr val="4C5A6A">
                    <a:lumMod val="50000"/>
                  </a:srgbClr>
                </a:solidFill>
              </a:rPr>
              <a:t>Elaboró: M. en A. Gabriela Margarita Pérez Vargas.</a:t>
            </a:r>
          </a:p>
        </p:txBody>
      </p:sp>
      <p:sp>
        <p:nvSpPr>
          <p:cNvPr id="7" name="6 CuadroTexto"/>
          <p:cNvSpPr txBox="1"/>
          <p:nvPr/>
        </p:nvSpPr>
        <p:spPr>
          <a:xfrm>
            <a:off x="7702377" y="5949280"/>
            <a:ext cx="2010032" cy="369332"/>
          </a:xfrm>
          <a:prstGeom prst="rect">
            <a:avLst/>
          </a:prstGeom>
          <a:solidFill>
            <a:schemeClr val="accent2">
              <a:lumMod val="75000"/>
            </a:schemeClr>
          </a:solidFill>
          <a:ln>
            <a:solidFill>
              <a:schemeClr val="accent3">
                <a:lumMod val="50000"/>
              </a:schemeClr>
            </a:solidFill>
          </a:ln>
        </p:spPr>
        <p:txBody>
          <a:bodyPr wrap="square" rtlCol="0">
            <a:spAutoFit/>
          </a:bodyPr>
          <a:lstStyle/>
          <a:p>
            <a:r>
              <a:rPr lang="es-MX" b="1" dirty="0" smtClean="0">
                <a:solidFill>
                  <a:srgbClr val="292934"/>
                </a:solidFill>
              </a:rPr>
              <a:t>OCTUBRE 2016</a:t>
            </a:r>
            <a:r>
              <a:rPr lang="es-MX" dirty="0" smtClean="0">
                <a:solidFill>
                  <a:srgbClr val="292934"/>
                </a:solidFill>
              </a:rPr>
              <a:t>.</a:t>
            </a:r>
            <a:endParaRPr lang="es-MX" dirty="0">
              <a:solidFill>
                <a:srgbClr val="292934"/>
              </a:solidFill>
            </a:endParaRPr>
          </a:p>
        </p:txBody>
      </p:sp>
      <p:sp>
        <p:nvSpPr>
          <p:cNvPr id="2" name="Marcador de número de diapositiva 1"/>
          <p:cNvSpPr>
            <a:spLocks noGrp="1"/>
          </p:cNvSpPr>
          <p:nvPr>
            <p:ph type="sldNum" sz="quarter" idx="12"/>
          </p:nvPr>
        </p:nvSpPr>
        <p:spPr/>
        <p:txBody>
          <a:bodyPr/>
          <a:lstStyle/>
          <a:p>
            <a:fld id="{4F706B53-573E-4F29-AAE8-1E7739068B54}" type="slidenum">
              <a:rPr lang="es-MX" smtClean="0">
                <a:solidFill>
                  <a:schemeClr val="accent1"/>
                </a:solidFill>
              </a:rPr>
              <a:pPr/>
              <a:t>2</a:t>
            </a:fld>
            <a:endParaRPr lang="es-MX" dirty="0">
              <a:solidFill>
                <a:schemeClr val="accent1"/>
              </a:solidFill>
            </a:endParaRPr>
          </a:p>
        </p:txBody>
      </p:sp>
    </p:spTree>
    <p:extLst>
      <p:ext uri="{BB962C8B-B14F-4D97-AF65-F5344CB8AC3E}">
        <p14:creationId xmlns:p14="http://schemas.microsoft.com/office/powerpoint/2010/main" val="3006541423"/>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28700" y="356283"/>
            <a:ext cx="9182100" cy="1368412"/>
          </a:xfrm>
          <a:solidFill>
            <a:schemeClr val="accent2"/>
          </a:solidFill>
        </p:spPr>
        <p:txBody>
          <a:bodyPr>
            <a:normAutofit fontScale="90000"/>
          </a:bodyPr>
          <a:lstStyle/>
          <a:p>
            <a:pPr algn="ctr">
              <a:defRPr/>
            </a:pPr>
            <a:r>
              <a:rPr lang="es-ES" spc="0" dirty="0" smtClean="0">
                <a:ln w="0"/>
                <a:solidFill>
                  <a:schemeClr val="tx1">
                    <a:lumMod val="85000"/>
                    <a:lumOff val="15000"/>
                  </a:schemeClr>
                </a:solidFill>
                <a:effectLst>
                  <a:outerShdw blurRad="38100" dist="19050" dir="2700000" algn="tl" rotWithShape="0">
                    <a:schemeClr val="dk1">
                      <a:alpha val="40000"/>
                    </a:schemeClr>
                  </a:outerShdw>
                </a:effectLst>
              </a:rPr>
              <a:t>B.  Clasificación del seguro de vida en atención al número de asegurados :</a:t>
            </a:r>
            <a:endParaRPr lang="es-ES" spc="0" dirty="0">
              <a:ln w="0"/>
              <a:solidFill>
                <a:schemeClr val="tx1">
                  <a:lumMod val="85000"/>
                  <a:lumOff val="15000"/>
                </a:schemeClr>
              </a:solidFill>
              <a:effectLst>
                <a:outerShdw blurRad="38100" dist="19050" dir="2700000" algn="tl" rotWithShape="0">
                  <a:schemeClr val="dk1">
                    <a:alpha val="40000"/>
                  </a:schemeClr>
                </a:outerShdw>
              </a:effectLst>
            </a:endParaRPr>
          </a:p>
        </p:txBody>
      </p:sp>
      <p:sp>
        <p:nvSpPr>
          <p:cNvPr id="29699" name="2 Marcador de contenido"/>
          <p:cNvSpPr>
            <a:spLocks noGrp="1"/>
          </p:cNvSpPr>
          <p:nvPr>
            <p:ph idx="1"/>
          </p:nvPr>
        </p:nvSpPr>
        <p:spPr>
          <a:xfrm>
            <a:off x="1028700" y="2000240"/>
            <a:ext cx="9182100" cy="4572032"/>
          </a:xfrm>
          <a:solidFill>
            <a:schemeClr val="bg2">
              <a:lumMod val="75000"/>
            </a:schemeClr>
          </a:solidFill>
        </p:spPr>
        <p:txBody>
          <a:bodyPr>
            <a:normAutofit/>
          </a:bodyPr>
          <a:lstStyle/>
          <a:p>
            <a:r>
              <a:rPr lang="es-ES" sz="2800" dirty="0">
                <a:latin typeface="Arial" panose="020B0604020202020204" pitchFamily="34" charset="0"/>
                <a:cs typeface="Arial" panose="020B0604020202020204" pitchFamily="34" charset="0"/>
              </a:rPr>
              <a:t>Seguro de vida individual </a:t>
            </a:r>
          </a:p>
          <a:p>
            <a:r>
              <a:rPr lang="es-ES" sz="2800" dirty="0">
                <a:latin typeface="Arial" panose="020B0604020202020204" pitchFamily="34" charset="0"/>
                <a:cs typeface="Arial" panose="020B0604020202020204" pitchFamily="34" charset="0"/>
              </a:rPr>
              <a:t>Seguro de vida de grupo </a:t>
            </a:r>
          </a:p>
          <a:p>
            <a:r>
              <a:rPr lang="es-ES" sz="2800" dirty="0">
                <a:latin typeface="Arial" panose="020B0604020202020204" pitchFamily="34" charset="0"/>
                <a:cs typeface="Arial" panose="020B0604020202020204" pitchFamily="34" charset="0"/>
              </a:rPr>
              <a:t>Seguro de vida colectivo</a:t>
            </a:r>
          </a:p>
        </p:txBody>
      </p:sp>
      <p:sp>
        <p:nvSpPr>
          <p:cNvPr id="4" name="3 Elipse"/>
          <p:cNvSpPr/>
          <p:nvPr/>
        </p:nvSpPr>
        <p:spPr>
          <a:xfrm>
            <a:off x="3238500" y="3536577"/>
            <a:ext cx="5715000" cy="2955013"/>
          </a:xfrm>
          <a:prstGeom prst="ellipse">
            <a:avLst/>
          </a:prstGeom>
          <a:solidFill>
            <a:schemeClr val="tx2"/>
          </a:solidFill>
          <a:effectLst>
            <a:outerShdw blurRad="76200" dist="12700" dir="8100000" sy="-23000" kx="8004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p>
        </p:txBody>
      </p:sp>
      <p:pic>
        <p:nvPicPr>
          <p:cNvPr id="6" name="5 Imagen" descr="http://t3.gstatic.com/images?q=tbn:6aEX_uaLAAcZ0M:http://www.clinicdata.com.ar/wp-content/uploads/2009/02/grupo-personas-chica.gif">
            <a:hlinkClick r:id="rId2"/>
          </p:cNvPr>
          <p:cNvPicPr/>
          <p:nvPr/>
        </p:nvPicPr>
        <p:blipFill>
          <a:blip r:embed="rId3"/>
          <a:srcRect/>
          <a:stretch>
            <a:fillRect/>
          </a:stretch>
        </p:blipFill>
        <p:spPr bwMode="auto">
          <a:xfrm>
            <a:off x="4208929" y="3818965"/>
            <a:ext cx="3832412" cy="2501153"/>
          </a:xfrm>
          <a:prstGeom prst="ellipse">
            <a:avLst/>
          </a:prstGeom>
          <a:ln>
            <a:noFill/>
          </a:ln>
          <a:effectLst>
            <a:softEdge rad="112500"/>
          </a:effectLst>
        </p:spPr>
      </p:pic>
      <p:sp>
        <p:nvSpPr>
          <p:cNvPr id="3" name="Marcador de número de diapositiva 2"/>
          <p:cNvSpPr>
            <a:spLocks noGrp="1"/>
          </p:cNvSpPr>
          <p:nvPr>
            <p:ph type="sldNum" sz="quarter" idx="12"/>
          </p:nvPr>
        </p:nvSpPr>
        <p:spPr/>
        <p:txBody>
          <a:bodyPr/>
          <a:lstStyle/>
          <a:p>
            <a:fld id="{4F706B53-573E-4F29-AAE8-1E7739068B54}" type="slidenum">
              <a:rPr lang="es-MX" smtClean="0"/>
              <a:pPr/>
              <a:t>20</a:t>
            </a:fld>
            <a:endParaRPr lang="es-MX"/>
          </a:p>
        </p:txBody>
      </p:sp>
    </p:spTree>
    <p:extLst>
      <p:ext uri="{BB962C8B-B14F-4D97-AF65-F5344CB8AC3E}">
        <p14:creationId xmlns:p14="http://schemas.microsoft.com/office/powerpoint/2010/main" val="3674595786"/>
      </p:ext>
    </p:extLst>
  </p:cSld>
  <p:clrMapOvr>
    <a:masterClrMapping/>
  </p:clrMapOvr>
  <p:transition spd="med">
    <p:randomBa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0728" y="274638"/>
            <a:ext cx="9838871" cy="1143000"/>
          </a:xfrm>
          <a:solidFill>
            <a:schemeClr val="bg2">
              <a:lumMod val="75000"/>
            </a:schemeClr>
          </a:solidFill>
        </p:spPr>
        <p:txBody>
          <a:bodyPr/>
          <a:lstStyle/>
          <a:p>
            <a:pPr algn="ctr">
              <a:defRPr/>
            </a:pPr>
            <a:r>
              <a:rPr lang="es-ES" spc="0" dirty="0" smtClean="0">
                <a:ln w="0"/>
                <a:solidFill>
                  <a:schemeClr val="accent4">
                    <a:lumMod val="50000"/>
                  </a:schemeClr>
                </a:solidFill>
                <a:effectLst>
                  <a:outerShdw blurRad="38100" dist="19050" dir="2700000" algn="tl" rotWithShape="0">
                    <a:schemeClr val="dk1">
                      <a:alpha val="40000"/>
                    </a:schemeClr>
                  </a:outerShdw>
                </a:effectLst>
              </a:rPr>
              <a:t>Seguro de vida individual:</a:t>
            </a:r>
            <a:endParaRPr lang="es-ES" spc="0" dirty="0">
              <a:ln w="0"/>
              <a:solidFill>
                <a:schemeClr val="accent4">
                  <a:lumMod val="50000"/>
                </a:schemeClr>
              </a:solidFill>
              <a:effectLst>
                <a:outerShdw blurRad="38100" dist="19050" dir="2700000" algn="tl" rotWithShape="0">
                  <a:schemeClr val="dk1">
                    <a:alpha val="40000"/>
                  </a:schemeClr>
                </a:outerShdw>
              </a:effectLst>
            </a:endParaRPr>
          </a:p>
        </p:txBody>
      </p:sp>
      <p:sp>
        <p:nvSpPr>
          <p:cNvPr id="30723" name="2 Marcador de contenido"/>
          <p:cNvSpPr>
            <a:spLocks noGrp="1"/>
          </p:cNvSpPr>
          <p:nvPr>
            <p:ph idx="1"/>
          </p:nvPr>
        </p:nvSpPr>
        <p:spPr>
          <a:xfrm>
            <a:off x="930727" y="1600200"/>
            <a:ext cx="9838871" cy="4800600"/>
          </a:xfrm>
          <a:solidFill>
            <a:schemeClr val="accent3">
              <a:lumMod val="60000"/>
              <a:lumOff val="40000"/>
            </a:schemeClr>
          </a:solidFill>
        </p:spPr>
        <p:txBody>
          <a:bodyPr/>
          <a:lstStyle/>
          <a:p>
            <a:pPr marL="93663" indent="20638" algn="just">
              <a:buNone/>
            </a:pPr>
            <a:r>
              <a:rPr lang="es-ES" sz="2700" dirty="0"/>
              <a:t>	</a:t>
            </a:r>
            <a:r>
              <a:rPr lang="es-MX" sz="2800" dirty="0">
                <a:latin typeface="Arial" panose="020B0604020202020204" pitchFamily="34" charset="0"/>
                <a:cs typeface="Arial" panose="020B0604020202020204" pitchFamily="34" charset="0"/>
              </a:rPr>
              <a:t>Cuando el riesgo cubierto es la misma existencia de una sola persona asegurada, en dos formas distintas: el riesgo cubierto es la muerte del asegurado o bien el riesgo es la supervivencia del asegurado después de una determinada fecha. Se pueden contratar ambos riesgos simultáneamente.</a:t>
            </a:r>
          </a:p>
          <a:p>
            <a:pPr algn="just"/>
            <a:endParaRPr lang="es-ES" sz="2700" dirty="0">
              <a:latin typeface="Arial" panose="020B0604020202020204" pitchFamily="34" charset="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21</a:t>
            </a:fld>
            <a:endParaRPr lang="es-MX"/>
          </a:p>
        </p:txBody>
      </p:sp>
      <p:pic>
        <p:nvPicPr>
          <p:cNvPr id="4" name="Imagen 3"/>
          <p:cNvPicPr>
            <a:picLocks noChangeAspect="1"/>
          </p:cNvPicPr>
          <p:nvPr/>
        </p:nvPicPr>
        <p:blipFill>
          <a:blip r:embed="rId2"/>
          <a:stretch>
            <a:fillRect/>
          </a:stretch>
        </p:blipFill>
        <p:spPr>
          <a:xfrm>
            <a:off x="6570889" y="4000500"/>
            <a:ext cx="3524250" cy="2381250"/>
          </a:xfrm>
          <a:prstGeom prst="rect">
            <a:avLst/>
          </a:prstGeom>
        </p:spPr>
      </p:pic>
    </p:spTree>
    <p:extLst>
      <p:ext uri="{BB962C8B-B14F-4D97-AF65-F5344CB8AC3E}">
        <p14:creationId xmlns:p14="http://schemas.microsoft.com/office/powerpoint/2010/main" val="4112000487"/>
      </p:ext>
    </p:extLst>
  </p:cSld>
  <p:clrMapOvr>
    <a:masterClrMapping/>
  </p:clrMapOvr>
  <p:transition spd="med">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2756" y="274638"/>
            <a:ext cx="9936843" cy="1143000"/>
          </a:xfrm>
          <a:solidFill>
            <a:schemeClr val="bg2">
              <a:lumMod val="75000"/>
            </a:schemeClr>
          </a:solidFill>
        </p:spPr>
        <p:txBody>
          <a:bodyPr/>
          <a:lstStyle/>
          <a:p>
            <a:pPr algn="ctr">
              <a:defRPr/>
            </a:pPr>
            <a:r>
              <a:rPr lang="es-ES" spc="0" dirty="0" smtClean="0">
                <a:ln w="0"/>
                <a:solidFill>
                  <a:schemeClr val="accent4">
                    <a:lumMod val="50000"/>
                  </a:schemeClr>
                </a:solidFill>
                <a:effectLst>
                  <a:outerShdw blurRad="38100" dist="19050" dir="2700000" algn="tl" rotWithShape="0">
                    <a:schemeClr val="dk1">
                      <a:alpha val="40000"/>
                    </a:schemeClr>
                  </a:outerShdw>
                </a:effectLst>
              </a:rPr>
              <a:t>Seguro de vida de grupo:</a:t>
            </a:r>
            <a:endParaRPr lang="es-ES" spc="0" dirty="0">
              <a:ln w="0"/>
              <a:solidFill>
                <a:schemeClr val="accent4">
                  <a:lumMod val="50000"/>
                </a:schemeClr>
              </a:solidFill>
              <a:effectLst>
                <a:outerShdw blurRad="38100" dist="19050" dir="2700000" algn="tl" rotWithShape="0">
                  <a:schemeClr val="dk1">
                    <a:alpha val="40000"/>
                  </a:schemeClr>
                </a:outerShdw>
              </a:effectLst>
            </a:endParaRPr>
          </a:p>
        </p:txBody>
      </p:sp>
      <p:sp>
        <p:nvSpPr>
          <p:cNvPr id="30723" name="2 Marcador de contenido"/>
          <p:cNvSpPr>
            <a:spLocks noGrp="1"/>
          </p:cNvSpPr>
          <p:nvPr>
            <p:ph idx="1"/>
          </p:nvPr>
        </p:nvSpPr>
        <p:spPr>
          <a:xfrm>
            <a:off x="832755" y="1653988"/>
            <a:ext cx="9936843" cy="4918284"/>
          </a:xfrm>
          <a:solidFill>
            <a:schemeClr val="accent3">
              <a:lumMod val="60000"/>
              <a:lumOff val="40000"/>
            </a:schemeClr>
          </a:solidFill>
        </p:spPr>
        <p:txBody>
          <a:bodyPr>
            <a:normAutofit/>
          </a:bodyPr>
          <a:lstStyle/>
          <a:p>
            <a:pPr algn="just"/>
            <a:r>
              <a:rPr lang="es-ES" sz="2700" dirty="0"/>
              <a:t> </a:t>
            </a:r>
            <a:r>
              <a:rPr lang="es-ES" sz="2800" dirty="0">
                <a:latin typeface="Arial" panose="020B0604020202020204" pitchFamily="34" charset="0"/>
                <a:cs typeface="Arial" panose="020B0604020202020204" pitchFamily="34" charset="0"/>
              </a:rPr>
              <a:t>Este seguro nace como una necesidad natural de las empresas, sindicatos y agrupaciones legalmente constituidas, para proporcionar a sus integrantes una protección patrimonial, como una prestación adicional de las instituciones, cuya característica principal es la deducibilidad de su costo para efectos fiscales.</a:t>
            </a:r>
            <a:endParaRPr lang="es-MX" sz="2800" dirty="0">
              <a:latin typeface="Arial" panose="020B0604020202020204" pitchFamily="34" charset="0"/>
              <a:cs typeface="Arial" panose="020B0604020202020204" pitchFamily="34" charset="0"/>
            </a:endParaRPr>
          </a:p>
          <a:p>
            <a:pPr algn="just"/>
            <a:r>
              <a:rPr lang="es-ES" sz="2800" dirty="0">
                <a:latin typeface="Arial" panose="020B0604020202020204" pitchFamily="34" charset="0"/>
                <a:cs typeface="Arial" panose="020B0604020202020204" pitchFamily="34" charset="0"/>
              </a:rPr>
              <a:t>La compañía expide una póliza maestra y certificados correspondientes a cada uno de los miembros del grupo asegurado.</a:t>
            </a:r>
            <a:r>
              <a:rPr lang="es-ES_tradnl" sz="2800" dirty="0">
                <a:latin typeface="Arial" panose="020B0604020202020204" pitchFamily="34" charset="0"/>
                <a:cs typeface="Arial" panose="020B0604020202020204" pitchFamily="34" charset="0"/>
              </a:rPr>
              <a:t> </a:t>
            </a:r>
            <a:endParaRPr lang="es-ES" sz="2800" dirty="0">
              <a:latin typeface="Arial" panose="020B0604020202020204" pitchFamily="34" charset="0"/>
              <a:cs typeface="Arial" panose="020B0604020202020204" pitchFamily="34" charset="0"/>
            </a:endParaRPr>
          </a:p>
        </p:txBody>
      </p:sp>
      <p:sp>
        <p:nvSpPr>
          <p:cNvPr id="4" name="3 Rectángulo"/>
          <p:cNvSpPr/>
          <p:nvPr/>
        </p:nvSpPr>
        <p:spPr>
          <a:xfrm>
            <a:off x="6126616" y="5246040"/>
            <a:ext cx="2739797" cy="1509719"/>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5 Imagen" descr="http://t1.gstatic.com/images?q=tbn:5spd6ps0mAi5HM:http://farm1.static.flickr.com/245/519654360_9b24ff72fd_b.jpg">
            <a:hlinkClick r:id="rId2"/>
          </p:cNvPr>
          <p:cNvPicPr/>
          <p:nvPr/>
        </p:nvPicPr>
        <p:blipFill>
          <a:blip r:embed="rId3"/>
          <a:srcRect/>
          <a:stretch>
            <a:fillRect/>
          </a:stretch>
        </p:blipFill>
        <p:spPr bwMode="auto">
          <a:xfrm>
            <a:off x="6402161" y="5391797"/>
            <a:ext cx="2088695" cy="1232799"/>
          </a:xfrm>
          <a:prstGeom prst="rect">
            <a:avLst/>
          </a:prstGeom>
          <a:noFill/>
          <a:ln w="9525">
            <a:noFill/>
            <a:miter lim="800000"/>
            <a:headEnd/>
            <a:tailEnd/>
          </a:ln>
        </p:spPr>
      </p:pic>
      <p:sp>
        <p:nvSpPr>
          <p:cNvPr id="3" name="Marcador de número de diapositiva 2"/>
          <p:cNvSpPr>
            <a:spLocks noGrp="1"/>
          </p:cNvSpPr>
          <p:nvPr>
            <p:ph type="sldNum" sz="quarter" idx="12"/>
          </p:nvPr>
        </p:nvSpPr>
        <p:spPr/>
        <p:txBody>
          <a:bodyPr/>
          <a:lstStyle/>
          <a:p>
            <a:fld id="{4F706B53-573E-4F29-AAE8-1E7739068B54}" type="slidenum">
              <a:rPr lang="es-MX" smtClean="0"/>
              <a:pPr/>
              <a:t>22</a:t>
            </a:fld>
            <a:endParaRPr lang="es-MX"/>
          </a:p>
        </p:txBody>
      </p:sp>
    </p:spTree>
    <p:extLst>
      <p:ext uri="{BB962C8B-B14F-4D97-AF65-F5344CB8AC3E}">
        <p14:creationId xmlns:p14="http://schemas.microsoft.com/office/powerpoint/2010/main" val="1269334115"/>
      </p:ext>
    </p:extLst>
  </p:cSld>
  <p:clrMapOvr>
    <a:masterClrMapping/>
  </p:clrMapOvr>
  <p:transition spd="med">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5029" y="430306"/>
            <a:ext cx="9421585" cy="1141306"/>
          </a:xfrm>
          <a:solidFill>
            <a:schemeClr val="bg2">
              <a:lumMod val="75000"/>
            </a:schemeClr>
          </a:solidFill>
        </p:spPr>
        <p:txBody>
          <a:bodyPr>
            <a:normAutofit fontScale="90000"/>
          </a:bodyPr>
          <a:lstStyle/>
          <a:p>
            <a:pPr algn="ctr">
              <a:defRPr/>
            </a:pPr>
            <a:r>
              <a:rPr lang="es-ES" sz="3600" b="1" dirty="0"/>
              <a:t/>
            </a:r>
            <a:br>
              <a:rPr lang="es-ES" sz="3600" b="1" dirty="0"/>
            </a:br>
            <a:r>
              <a:rPr lang="es-ES" sz="3100" b="1" dirty="0">
                <a:latin typeface="Arial" panose="020B0604020202020204" pitchFamily="34" charset="0"/>
                <a:cs typeface="Arial" panose="020B0604020202020204" pitchFamily="34" charset="0"/>
              </a:rPr>
              <a:t>Son grupos asegurables en los términos del reglamento aplicable, los siguientes:</a:t>
            </a:r>
            <a:r>
              <a:rPr lang="es-ES" sz="4400" dirty="0" smtClean="0">
                <a:latin typeface="Arial" panose="020B0604020202020204" pitchFamily="34" charset="0"/>
                <a:cs typeface="Arial" panose="020B0604020202020204" pitchFamily="34" charset="0"/>
              </a:rPr>
              <a:t> </a:t>
            </a:r>
            <a:br>
              <a:rPr lang="es-ES" sz="4400" dirty="0" smtClean="0">
                <a:latin typeface="Arial" panose="020B0604020202020204" pitchFamily="34" charset="0"/>
                <a:cs typeface="Arial" panose="020B0604020202020204" pitchFamily="34" charset="0"/>
              </a:rPr>
            </a:br>
            <a:endParaRPr lang="es-ES"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1045029" y="1571612"/>
            <a:ext cx="9421585" cy="5072098"/>
          </a:xfrm>
          <a:noFill/>
          <a:ln w="38100">
            <a:solidFill>
              <a:schemeClr val="accent2">
                <a:lumMod val="75000"/>
              </a:schemeClr>
            </a:solidFill>
          </a:ln>
        </p:spPr>
        <p:txBody>
          <a:bodyPr>
            <a:noAutofit/>
          </a:bodyPr>
          <a:lstStyle/>
          <a:p>
            <a:pPr lvl="0" algn="just"/>
            <a:r>
              <a:rPr lang="es-ES" sz="2300" dirty="0">
                <a:latin typeface="Arial" panose="020B0604020202020204" pitchFamily="34" charset="0"/>
                <a:cs typeface="Arial" panose="020B0604020202020204" pitchFamily="34" charset="0"/>
              </a:rPr>
              <a:t>Los empleados u obreros de un mismo patrón o empresa, los grupos formados por una misma clase en razón de su actividad o lugar de trabajo, que presten sus servicios a ese mismo patrón o empresa, siendo su contratante el patrón o la empresa.</a:t>
            </a:r>
            <a:endParaRPr lang="es-MX" sz="2300" dirty="0">
              <a:latin typeface="Arial" panose="020B0604020202020204" pitchFamily="34" charset="0"/>
              <a:cs typeface="Arial" panose="020B0604020202020204" pitchFamily="34" charset="0"/>
            </a:endParaRPr>
          </a:p>
          <a:p>
            <a:pPr lvl="0" algn="just"/>
            <a:r>
              <a:rPr lang="es-ES" sz="2300" dirty="0">
                <a:latin typeface="Arial" panose="020B0604020202020204" pitchFamily="34" charset="0"/>
                <a:cs typeface="Arial" panose="020B0604020202020204" pitchFamily="34" charset="0"/>
              </a:rPr>
              <a:t>Los sindicatos, uniones o agrupaciones de trabajadores en servicio activo, y sus secciones o grupos, siendo el contratante la persona moral.</a:t>
            </a:r>
            <a:endParaRPr lang="es-MX" sz="2300" dirty="0">
              <a:latin typeface="Arial" panose="020B0604020202020204" pitchFamily="34" charset="0"/>
              <a:cs typeface="Arial" panose="020B0604020202020204" pitchFamily="34" charset="0"/>
            </a:endParaRPr>
          </a:p>
          <a:p>
            <a:pPr lvl="0" algn="just"/>
            <a:r>
              <a:rPr lang="es-ES" sz="2300" dirty="0">
                <a:latin typeface="Arial" panose="020B0604020202020204" pitchFamily="34" charset="0"/>
                <a:cs typeface="Arial" panose="020B0604020202020204" pitchFamily="34" charset="0"/>
              </a:rPr>
              <a:t>Los cuerpos de ejército, de la policía o de los bomberos, así como las unidades regulares de los mismos, siendo su contratante el gobierno.</a:t>
            </a:r>
            <a:endParaRPr lang="es-MX" sz="2300" dirty="0">
              <a:latin typeface="Arial" panose="020B0604020202020204" pitchFamily="34" charset="0"/>
              <a:cs typeface="Arial" panose="020B0604020202020204" pitchFamily="34" charset="0"/>
            </a:endParaRPr>
          </a:p>
          <a:p>
            <a:pPr algn="just"/>
            <a:r>
              <a:rPr lang="es-ES" sz="2300" dirty="0">
                <a:latin typeface="Arial" panose="020B0604020202020204" pitchFamily="34" charset="0"/>
                <a:cs typeface="Arial" panose="020B0604020202020204" pitchFamily="34" charset="0"/>
              </a:rPr>
              <a:t>Las agrupaciones legalmente constituidas y que por la clase de trabajo u ocupación de sus miembros, constituyan grupos asegurables, siendo su contratante la persona moral correspondiente.</a:t>
            </a:r>
          </a:p>
        </p:txBody>
      </p:sp>
      <p:sp>
        <p:nvSpPr>
          <p:cNvPr id="4" name="Marcador de número de diapositiva 3"/>
          <p:cNvSpPr>
            <a:spLocks noGrp="1"/>
          </p:cNvSpPr>
          <p:nvPr>
            <p:ph type="sldNum" sz="quarter" idx="12"/>
          </p:nvPr>
        </p:nvSpPr>
        <p:spPr/>
        <p:txBody>
          <a:bodyPr/>
          <a:lstStyle/>
          <a:p>
            <a:fld id="{4F706B53-573E-4F29-AAE8-1E7739068B54}" type="slidenum">
              <a:rPr lang="es-MX" smtClean="0"/>
              <a:pPr/>
              <a:t>23</a:t>
            </a:fld>
            <a:endParaRPr lang="es-MX"/>
          </a:p>
        </p:txBody>
      </p:sp>
    </p:spTree>
    <p:extLst>
      <p:ext uri="{BB962C8B-B14F-4D97-AF65-F5344CB8AC3E}">
        <p14:creationId xmlns:p14="http://schemas.microsoft.com/office/powerpoint/2010/main" val="74552608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0728" y="274638"/>
            <a:ext cx="9838871" cy="1143000"/>
          </a:xfrm>
          <a:solidFill>
            <a:schemeClr val="bg2">
              <a:lumMod val="75000"/>
            </a:schemeClr>
          </a:solidFill>
        </p:spPr>
        <p:txBody>
          <a:bodyPr/>
          <a:lstStyle/>
          <a:p>
            <a:pPr algn="ctr">
              <a:defRPr/>
            </a:pPr>
            <a:r>
              <a:rPr lang="es-ES" spc="0" dirty="0" smtClean="0">
                <a:ln w="0"/>
                <a:solidFill>
                  <a:schemeClr val="accent4">
                    <a:lumMod val="50000"/>
                  </a:schemeClr>
                </a:solidFill>
                <a:effectLst>
                  <a:outerShdw blurRad="38100" dist="19050" dir="2700000" algn="tl" rotWithShape="0">
                    <a:schemeClr val="dk1">
                      <a:alpha val="40000"/>
                    </a:schemeClr>
                  </a:outerShdw>
                </a:effectLst>
              </a:rPr>
              <a:t>Seguro de vida colectivo:</a:t>
            </a:r>
            <a:endParaRPr lang="es-ES" spc="0" dirty="0">
              <a:ln w="0"/>
              <a:solidFill>
                <a:schemeClr val="accent4">
                  <a:lumMod val="50000"/>
                </a:schemeClr>
              </a:solidFill>
              <a:effectLst>
                <a:outerShdw blurRad="38100" dist="19050" dir="2700000" algn="tl" rotWithShape="0">
                  <a:schemeClr val="dk1">
                    <a:alpha val="40000"/>
                  </a:schemeClr>
                </a:outerShdw>
              </a:effectLst>
            </a:endParaRPr>
          </a:p>
        </p:txBody>
      </p:sp>
      <p:sp>
        <p:nvSpPr>
          <p:cNvPr id="30723" name="2 Marcador de contenido"/>
          <p:cNvSpPr>
            <a:spLocks noGrp="1"/>
          </p:cNvSpPr>
          <p:nvPr>
            <p:ph idx="1"/>
          </p:nvPr>
        </p:nvSpPr>
        <p:spPr>
          <a:xfrm>
            <a:off x="936490" y="1600200"/>
            <a:ext cx="9833109" cy="4829196"/>
          </a:xfrm>
          <a:solidFill>
            <a:schemeClr val="accent3">
              <a:lumMod val="60000"/>
              <a:lumOff val="40000"/>
            </a:schemeClr>
          </a:solidFill>
        </p:spPr>
        <p:txBody>
          <a:bodyPr>
            <a:normAutofit fontScale="92500" lnSpcReduction="20000"/>
          </a:bodyPr>
          <a:lstStyle/>
          <a:p>
            <a:pPr algn="just"/>
            <a:r>
              <a:rPr lang="es-ES" sz="2800" dirty="0"/>
              <a:t>Se entiende por seguro colectivo el sistema de protección mediante el cual se otorga cobertura de seguro de vida a un conjunto de personas bajo un solo contrato.</a:t>
            </a:r>
            <a:endParaRPr lang="es-MX" sz="2800" dirty="0"/>
          </a:p>
          <a:p>
            <a:pPr algn="just"/>
            <a:r>
              <a:rPr lang="es-ES" sz="2800" dirty="0"/>
              <a:t>El seguro de colectivo ofrece cobertura de seguro a un grupo de individuos que se encuentran vinculados entre sí por una relación que no necesariamente es laboral, previa a la contratación del seguro.</a:t>
            </a:r>
            <a:endParaRPr lang="es-MX" sz="2800" dirty="0"/>
          </a:p>
          <a:p>
            <a:pPr algn="just"/>
            <a:r>
              <a:rPr lang="es-ES" sz="2800" dirty="0"/>
              <a:t>El seguro colectivo al considerar grupos en vez de individuos, permite reducir costos y la eliminación de exámenes médicos, además de otros factores de selección.</a:t>
            </a:r>
            <a:endParaRPr lang="es-MX" sz="2800" dirty="0"/>
          </a:p>
          <a:p>
            <a:pPr algn="just"/>
            <a:r>
              <a:rPr lang="es-ES" sz="2800" dirty="0"/>
              <a:t>Este seguro no se encuentra reglamentado como el seguro de grupo, aunque en ocasiones el reglamento de este sirve como guía y base para su operación.</a:t>
            </a:r>
            <a:r>
              <a:rPr lang="es-ES_tradnl" sz="2700" dirty="0">
                <a:latin typeface="Arial" charset="0"/>
                <a:cs typeface="Arial" charset="0"/>
              </a:rPr>
              <a:t> </a:t>
            </a:r>
            <a:endParaRPr lang="es-ES" sz="2700" dirty="0">
              <a:latin typeface="Arial" charset="0"/>
              <a:cs typeface="Arial"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24</a:t>
            </a:fld>
            <a:endParaRPr lang="es-MX"/>
          </a:p>
        </p:txBody>
      </p:sp>
    </p:spTree>
    <p:extLst>
      <p:ext uri="{BB962C8B-B14F-4D97-AF65-F5344CB8AC3E}">
        <p14:creationId xmlns:p14="http://schemas.microsoft.com/office/powerpoint/2010/main" val="580417460"/>
      </p:ext>
    </p:extLst>
  </p:cSld>
  <p:clrMapOvr>
    <a:masterClrMapping/>
  </p:clrMapOvr>
  <p:transition spd="med">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487707" y="2235556"/>
            <a:ext cx="7207622" cy="1938992"/>
          </a:xfrm>
          <a:prstGeom prst="rect">
            <a:avLst/>
          </a:prstGeom>
          <a:solidFill>
            <a:schemeClr val="tx2"/>
          </a:solidFill>
          <a:effectLst>
            <a:innerShdw blurRad="63500" dist="50800" dir="18900000">
              <a:prstClr val="black">
                <a:alpha val="50000"/>
              </a:prstClr>
            </a:innerShdw>
          </a:effectLst>
        </p:spPr>
        <p:txBody>
          <a:bodyPr wrap="square">
            <a:spAutoFit/>
          </a:bodyPr>
          <a:lstStyle/>
          <a:p>
            <a:pPr algn="ctr">
              <a:defRPr/>
            </a:pPr>
            <a:r>
              <a:rPr lang="es-ES" sz="6000" b="1" spc="50" dirty="0">
                <a:ln w="9525" cmpd="sng">
                  <a:solidFill>
                    <a:schemeClr val="accent1"/>
                  </a:solidFill>
                  <a:prstDash val="solid"/>
                </a:ln>
                <a:solidFill>
                  <a:srgbClr val="70AD47">
                    <a:tint val="1000"/>
                  </a:srgbClr>
                </a:solidFill>
                <a:effectLst>
                  <a:glow rad="38100">
                    <a:schemeClr val="accent1">
                      <a:alpha val="40000"/>
                    </a:schemeClr>
                  </a:glow>
                </a:effectLst>
              </a:rPr>
              <a:t>Planes Básicos del Seguro de Vida</a:t>
            </a: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25</a:t>
            </a:fld>
            <a:endParaRPr lang="es-MX"/>
          </a:p>
        </p:txBody>
      </p:sp>
    </p:spTree>
    <p:extLst>
      <p:ext uri="{BB962C8B-B14F-4D97-AF65-F5344CB8AC3E}">
        <p14:creationId xmlns:p14="http://schemas.microsoft.com/office/powerpoint/2010/main" val="2099429944"/>
      </p:ext>
    </p:extLst>
  </p:cSld>
  <p:clrMapOvr>
    <a:masterClrMapping/>
  </p:clrMapOvr>
  <p:transition spd="med">
    <p:push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2 Marcador de contenido"/>
          <p:cNvSpPr>
            <a:spLocks noGrp="1"/>
          </p:cNvSpPr>
          <p:nvPr>
            <p:ph idx="4294967295"/>
          </p:nvPr>
        </p:nvSpPr>
        <p:spPr>
          <a:xfrm>
            <a:off x="1035424" y="1191986"/>
            <a:ext cx="9429830" cy="2582308"/>
          </a:xfrm>
          <a:solidFill>
            <a:schemeClr val="accent3">
              <a:lumMod val="40000"/>
              <a:lumOff val="60000"/>
            </a:schemeClr>
          </a:solidFill>
        </p:spPr>
        <p:txBody>
          <a:bodyPr>
            <a:normAutofit fontScale="55000" lnSpcReduction="20000"/>
          </a:bodyPr>
          <a:lstStyle/>
          <a:p>
            <a:pPr algn="just">
              <a:lnSpc>
                <a:spcPct val="120000"/>
              </a:lnSpc>
              <a:buNone/>
            </a:pPr>
            <a:r>
              <a:rPr lang="es-ES" sz="2800" dirty="0"/>
              <a:t>	</a:t>
            </a:r>
            <a:r>
              <a:rPr lang="es-ES" sz="4400" dirty="0">
                <a:cs typeface="Arial" panose="020B0604020202020204" pitchFamily="34" charset="0"/>
              </a:rPr>
              <a:t>Tres son los llamados planes básicos del seguro de vida, también conocidos como tradicionales, reciben este nombre debido a que pueden ser expedidos por sí solos en una póliza. A través de estos la compañía se compromete a pagar la suma asegurada contratada siempre y cuando el fallecimiento del asegurado ocurra durante la vigencia de la póliza</a:t>
            </a:r>
            <a:r>
              <a:rPr lang="es-ES" sz="4400" dirty="0" smtClean="0">
                <a:cs typeface="Arial" panose="020B0604020202020204" pitchFamily="34" charset="0"/>
              </a:rPr>
              <a:t>.</a:t>
            </a:r>
            <a:r>
              <a:rPr lang="es-ES" sz="2600" dirty="0" smtClean="0"/>
              <a:t> </a:t>
            </a:r>
            <a:endParaRPr lang="es-ES" sz="2600" dirty="0">
              <a:cs typeface="Arial" charset="0"/>
            </a:endParaRP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26</a:t>
            </a:fld>
            <a:endParaRPr lang="es-MX"/>
          </a:p>
        </p:txBody>
      </p:sp>
      <p:pic>
        <p:nvPicPr>
          <p:cNvPr id="3" name="Imagen 2"/>
          <p:cNvPicPr>
            <a:picLocks noChangeAspect="1"/>
          </p:cNvPicPr>
          <p:nvPr/>
        </p:nvPicPr>
        <p:blipFill>
          <a:blip r:embed="rId2"/>
          <a:stretch>
            <a:fillRect/>
          </a:stretch>
        </p:blipFill>
        <p:spPr>
          <a:xfrm>
            <a:off x="7168243" y="3774294"/>
            <a:ext cx="3297011" cy="2196317"/>
          </a:xfrm>
          <a:prstGeom prst="rect">
            <a:avLst/>
          </a:prstGeom>
        </p:spPr>
      </p:pic>
      <p:sp>
        <p:nvSpPr>
          <p:cNvPr id="8" name="2 Marcador de contenido"/>
          <p:cNvSpPr txBox="1">
            <a:spLocks/>
          </p:cNvSpPr>
          <p:nvPr/>
        </p:nvSpPr>
        <p:spPr>
          <a:xfrm>
            <a:off x="1035424" y="3774295"/>
            <a:ext cx="6132819" cy="2270906"/>
          </a:xfrm>
          <a:prstGeom prst="rect">
            <a:avLst/>
          </a:prstGeom>
          <a:solidFill>
            <a:schemeClr val="tx2">
              <a:lumMod val="60000"/>
              <a:lumOff val="40000"/>
            </a:schemeClr>
          </a:solidFill>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ES" sz="2400" dirty="0"/>
              <a:t>El primero de estos planes básicos se remite a los inicios de la comercialización del seguro individual de personas (mediados del siglo XIX), los otros dos planes surgieron posteriormente</a:t>
            </a:r>
            <a:r>
              <a:rPr lang="es-ES" sz="2400" dirty="0" smtClean="0"/>
              <a:t>.</a:t>
            </a:r>
            <a:endParaRPr lang="es-MX" sz="2400" dirty="0"/>
          </a:p>
          <a:p>
            <a:pPr algn="just">
              <a:buNone/>
            </a:pPr>
            <a:endParaRPr lang="es-ES" sz="2400" dirty="0">
              <a:latin typeface="Arial" charset="0"/>
              <a:cs typeface="Arial" charset="0"/>
            </a:endParaRPr>
          </a:p>
          <a:p>
            <a:pPr algn="just">
              <a:buFont typeface="Arial" pitchFamily="34" charset="0"/>
              <a:buNone/>
            </a:pPr>
            <a:endParaRPr lang="es-ES" sz="2600" dirty="0">
              <a:latin typeface="Arial" charset="0"/>
              <a:cs typeface="Arial" charset="0"/>
            </a:endParaRPr>
          </a:p>
        </p:txBody>
      </p:sp>
    </p:spTree>
    <p:extLst>
      <p:ext uri="{BB962C8B-B14F-4D97-AF65-F5344CB8AC3E}">
        <p14:creationId xmlns:p14="http://schemas.microsoft.com/office/powerpoint/2010/main" val="3820593416"/>
      </p:ext>
    </p:extLst>
  </p:cSld>
  <p:clrMapOvr>
    <a:masterClrMapping/>
  </p:clrMapOvr>
  <p:transition spd="med">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5424" y="274638"/>
            <a:ext cx="5060576" cy="1143000"/>
          </a:xfrm>
          <a:solidFill>
            <a:schemeClr val="accent3">
              <a:lumMod val="75000"/>
            </a:schemeClr>
          </a:solidFill>
        </p:spPr>
        <p:txBody>
          <a:bodyPr/>
          <a:lstStyle/>
          <a:p>
            <a:pPr algn="ctr">
              <a:defRPr/>
            </a:pPr>
            <a:r>
              <a:rPr lang="es-ES" spc="0" dirty="0" smtClean="0">
                <a:ln w="0"/>
                <a:solidFill>
                  <a:schemeClr val="accent4">
                    <a:lumMod val="50000"/>
                  </a:schemeClr>
                </a:solidFill>
              </a:rPr>
              <a:t>Plan Temporal:</a:t>
            </a:r>
            <a:endParaRPr lang="es-ES" spc="0" dirty="0">
              <a:ln w="0"/>
              <a:solidFill>
                <a:schemeClr val="accent4">
                  <a:lumMod val="50000"/>
                </a:schemeClr>
              </a:solidFill>
            </a:endParaRPr>
          </a:p>
        </p:txBody>
      </p:sp>
      <p:sp>
        <p:nvSpPr>
          <p:cNvPr id="30723" name="2 Marcador de contenido"/>
          <p:cNvSpPr>
            <a:spLocks noGrp="1"/>
          </p:cNvSpPr>
          <p:nvPr>
            <p:ph idx="1"/>
          </p:nvPr>
        </p:nvSpPr>
        <p:spPr>
          <a:xfrm>
            <a:off x="1035424" y="1586752"/>
            <a:ext cx="9414862" cy="2723991"/>
          </a:xfrm>
        </p:spPr>
        <p:txBody>
          <a:bodyPr>
            <a:normAutofit/>
          </a:bodyPr>
          <a:lstStyle/>
          <a:p>
            <a:pPr marL="80963" indent="-80963" algn="just">
              <a:buNone/>
            </a:pPr>
            <a:r>
              <a:rPr lang="es-ES" sz="2800" dirty="0"/>
              <a:t>	</a:t>
            </a:r>
            <a:r>
              <a:rPr lang="es-MX" sz="2800" dirty="0"/>
              <a:t>Seguro Temporal a </a:t>
            </a:r>
            <a:r>
              <a:rPr lang="es-MX" sz="2800" i="1" dirty="0"/>
              <a:t>n-años</a:t>
            </a:r>
            <a:r>
              <a:rPr lang="es-MX" sz="2800" dirty="0"/>
              <a:t>, en el cual, la compañía promete pagar el valor nominal de la póliza al beneficiario, a la muerte del asegurado, únicamente si el asegurado muere dentro de los “</a:t>
            </a:r>
            <a:r>
              <a:rPr lang="es-MX" sz="2800" i="1" dirty="0"/>
              <a:t>n”</a:t>
            </a:r>
            <a:r>
              <a:rPr lang="es-MX" sz="2800" dirty="0"/>
              <a:t> años siguientes a la emisión de la póliza. Es la primera idea de un plan de seguro de vida, cuyas </a:t>
            </a:r>
            <a:r>
              <a:rPr lang="es-MX" sz="2800" dirty="0" smtClean="0"/>
              <a:t>características </a:t>
            </a:r>
            <a:r>
              <a:rPr lang="es-MX" sz="2800" dirty="0"/>
              <a:t>son las siguientes:</a:t>
            </a:r>
          </a:p>
          <a:p>
            <a:pPr algn="just">
              <a:buNone/>
            </a:pPr>
            <a:endParaRPr lang="es-ES" sz="2700" dirty="0">
              <a:latin typeface="Arial" charset="0"/>
              <a:cs typeface="Arial"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27</a:t>
            </a:fld>
            <a:endParaRPr lang="es-MX"/>
          </a:p>
        </p:txBody>
      </p:sp>
      <p:sp>
        <p:nvSpPr>
          <p:cNvPr id="6" name="2 Marcador de contenido"/>
          <p:cNvSpPr txBox="1">
            <a:spLocks/>
          </p:cNvSpPr>
          <p:nvPr/>
        </p:nvSpPr>
        <p:spPr>
          <a:xfrm>
            <a:off x="1035424" y="4310743"/>
            <a:ext cx="6018519" cy="2203207"/>
          </a:xfrm>
          <a:prstGeom prst="rect">
            <a:avLst/>
          </a:prstGeom>
          <a:solidFill>
            <a:schemeClr val="accent3">
              <a:lumMod val="40000"/>
              <a:lumOff val="60000"/>
            </a:schemeClr>
          </a:solidFill>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algn="just"/>
            <a:r>
              <a:rPr lang="es-ES" sz="2400" dirty="0" smtClean="0"/>
              <a:t>Solo </a:t>
            </a:r>
            <a:r>
              <a:rPr lang="es-ES" sz="2400" dirty="0"/>
              <a:t>cubre el riesgo de fallecimiento.</a:t>
            </a:r>
            <a:endParaRPr lang="es-MX" sz="2400" dirty="0"/>
          </a:p>
          <a:p>
            <a:r>
              <a:rPr lang="es-ES" sz="2400" dirty="0"/>
              <a:t>Prima constante ascendente conforme cambia la edad del asegurado.</a:t>
            </a:r>
            <a:endParaRPr lang="es-MX" sz="2400" dirty="0"/>
          </a:p>
          <a:p>
            <a:r>
              <a:rPr lang="es-ES" sz="2400" dirty="0"/>
              <a:t>No otorga valores por terminación o supervivencia.</a:t>
            </a:r>
            <a:endParaRPr lang="es-MX" sz="2400" dirty="0"/>
          </a:p>
          <a:p>
            <a:endParaRPr lang="es-MX" sz="2400" dirty="0"/>
          </a:p>
          <a:p>
            <a:pPr algn="just">
              <a:buNone/>
            </a:pPr>
            <a:endParaRPr lang="es-ES" sz="2400" dirty="0">
              <a:latin typeface="Arial" charset="0"/>
              <a:cs typeface="Arial" charset="0"/>
            </a:endParaRPr>
          </a:p>
          <a:p>
            <a:pPr algn="just">
              <a:buFont typeface="Arial" pitchFamily="34" charset="0"/>
              <a:buNone/>
            </a:pPr>
            <a:endParaRPr lang="es-ES" sz="2600" dirty="0">
              <a:latin typeface="Arial" charset="0"/>
              <a:cs typeface="Arial" charset="0"/>
            </a:endParaRPr>
          </a:p>
        </p:txBody>
      </p:sp>
      <p:pic>
        <p:nvPicPr>
          <p:cNvPr id="5" name="Imagen 4"/>
          <p:cNvPicPr>
            <a:picLocks noChangeAspect="1"/>
          </p:cNvPicPr>
          <p:nvPr/>
        </p:nvPicPr>
        <p:blipFill>
          <a:blip r:embed="rId2"/>
          <a:stretch>
            <a:fillRect/>
          </a:stretch>
        </p:blipFill>
        <p:spPr>
          <a:xfrm>
            <a:off x="7228114" y="4269346"/>
            <a:ext cx="3048000" cy="2286000"/>
          </a:xfrm>
          <a:prstGeom prst="rect">
            <a:avLst/>
          </a:prstGeom>
        </p:spPr>
      </p:pic>
    </p:spTree>
    <p:extLst>
      <p:ext uri="{BB962C8B-B14F-4D97-AF65-F5344CB8AC3E}">
        <p14:creationId xmlns:p14="http://schemas.microsoft.com/office/powerpoint/2010/main" val="4269355338"/>
      </p:ext>
    </p:extLst>
  </p:cSld>
  <p:clrMapOvr>
    <a:masterClrMapping/>
  </p:clrMapOvr>
  <p:transition spd="med">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8850086" y="4607321"/>
            <a:ext cx="2390647" cy="2083278"/>
          </a:xfrm>
          <a:prstGeom prst="rect">
            <a:avLst/>
          </a:prstGeom>
        </p:spPr>
      </p:pic>
      <p:sp>
        <p:nvSpPr>
          <p:cNvPr id="1025" name="Rectangle 1"/>
          <p:cNvSpPr>
            <a:spLocks noChangeArrowheads="1"/>
          </p:cNvSpPr>
          <p:nvPr/>
        </p:nvSpPr>
        <p:spPr bwMode="auto">
          <a:xfrm>
            <a:off x="1075765" y="761791"/>
            <a:ext cx="9377953"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228600" algn="just" fontAlgn="base">
              <a:spcBef>
                <a:spcPct val="0"/>
              </a:spcBef>
              <a:spcAft>
                <a:spcPct val="0"/>
              </a:spcAft>
            </a:pPr>
            <a:r>
              <a:rPr lang="es-ES" sz="2400" dirty="0">
                <a:latin typeface="Arial" pitchFamily="34" charset="0"/>
                <a:ea typeface="Times New Roman" pitchFamily="18" charset="0"/>
                <a:cs typeface="Arial" pitchFamily="34" charset="0"/>
              </a:rPr>
              <a:t>Este tipo de seguro conserva las características mencionadas anteriormente, de entre las cuales es importante resaltar el hecho de que la prima correspondiente es la más baja entre los planes de seguro; la razón de ello es que este plan de seguro solo ofrece protección por fallecimiento.</a:t>
            </a:r>
          </a:p>
          <a:p>
            <a:pPr indent="228600" algn="just" fontAlgn="base">
              <a:spcBef>
                <a:spcPct val="0"/>
              </a:spcBef>
              <a:spcAft>
                <a:spcPct val="0"/>
              </a:spcAft>
            </a:pPr>
            <a:endParaRPr lang="es-MX" sz="2400" dirty="0">
              <a:latin typeface="Arial" pitchFamily="34" charset="0"/>
              <a:cs typeface="Arial" pitchFamily="34" charset="0"/>
            </a:endParaRPr>
          </a:p>
          <a:p>
            <a:pPr indent="228600" algn="just" eaLnBrk="0" fontAlgn="base" hangingPunct="0">
              <a:spcBef>
                <a:spcPct val="0"/>
              </a:spcBef>
              <a:spcAft>
                <a:spcPct val="0"/>
              </a:spcAft>
            </a:pPr>
            <a:r>
              <a:rPr lang="es-ES" sz="2400" dirty="0">
                <a:latin typeface="Arial" pitchFamily="34" charset="0"/>
                <a:ea typeface="Times New Roman" pitchFamily="18" charset="0"/>
                <a:cs typeface="Arial" pitchFamily="34" charset="0"/>
              </a:rPr>
              <a:t>La cobertura temporal es aplicable en caso de necesidades de carácter temporal, tales como liquidación de hipotecas, adeudos, rentas familiares, para los hijos que se encuentren en edades tempranas, suplementos a programas de inversión, etc.</a:t>
            </a:r>
          </a:p>
          <a:p>
            <a:pPr indent="228600" algn="just" eaLnBrk="0" fontAlgn="base" hangingPunct="0">
              <a:spcBef>
                <a:spcPct val="0"/>
              </a:spcBef>
              <a:spcAft>
                <a:spcPct val="0"/>
              </a:spcAft>
            </a:pPr>
            <a:endParaRPr lang="es-MX" sz="2400" dirty="0">
              <a:latin typeface="Arial" pitchFamily="34" charset="0"/>
              <a:cs typeface="Arial" pitchFamily="34" charset="0"/>
            </a:endParaRPr>
          </a:p>
          <a:p>
            <a:pPr indent="228600" algn="just" eaLnBrk="0" fontAlgn="base" hangingPunct="0">
              <a:spcBef>
                <a:spcPct val="0"/>
              </a:spcBef>
              <a:spcAft>
                <a:spcPct val="0"/>
              </a:spcAft>
            </a:pPr>
            <a:r>
              <a:rPr lang="es-ES" sz="2400" dirty="0">
                <a:latin typeface="Arial" pitchFamily="34" charset="0"/>
                <a:ea typeface="Times New Roman" pitchFamily="18" charset="0"/>
                <a:cs typeface="Arial" pitchFamily="34" charset="0"/>
              </a:rPr>
              <a:t>Se presenta también para cubrir necesidades de </a:t>
            </a:r>
            <a:r>
              <a:rPr lang="es-ES" sz="2400" dirty="0">
                <a:solidFill>
                  <a:schemeClr val="bg1">
                    <a:lumMod val="95000"/>
                  </a:schemeClr>
                </a:solidFill>
                <a:latin typeface="Arial" pitchFamily="34" charset="0"/>
                <a:ea typeface="Times New Roman" pitchFamily="18" charset="0"/>
                <a:cs typeface="Arial" pitchFamily="34" charset="0"/>
              </a:rPr>
              <a:t>protección </a:t>
            </a:r>
            <a:r>
              <a:rPr lang="es-ES" sz="2400" dirty="0">
                <a:latin typeface="Arial" pitchFamily="34" charset="0"/>
                <a:ea typeface="Times New Roman" pitchFamily="18" charset="0"/>
                <a:cs typeface="Arial" pitchFamily="34" charset="0"/>
              </a:rPr>
              <a:t>cuando su volumen es grande y no se cuenta con lo</a:t>
            </a:r>
            <a:r>
              <a:rPr lang="es-ES" sz="2400" dirty="0">
                <a:solidFill>
                  <a:schemeClr val="bg1">
                    <a:lumMod val="95000"/>
                  </a:schemeClr>
                </a:solidFill>
                <a:latin typeface="Arial" pitchFamily="34" charset="0"/>
                <a:ea typeface="Times New Roman" pitchFamily="18" charset="0"/>
                <a:cs typeface="Arial" pitchFamily="34" charset="0"/>
              </a:rPr>
              <a:t>s recursos </a:t>
            </a:r>
            <a:r>
              <a:rPr lang="es-ES" sz="2400" dirty="0">
                <a:latin typeface="Arial" pitchFamily="34" charset="0"/>
                <a:ea typeface="Times New Roman" pitchFamily="18" charset="0"/>
                <a:cs typeface="Arial" pitchFamily="34" charset="0"/>
              </a:rPr>
              <a:t>suficientes para costear un programa de seguros más ad</a:t>
            </a:r>
            <a:r>
              <a:rPr lang="es-ES" sz="2400" dirty="0">
                <a:solidFill>
                  <a:schemeClr val="bg1">
                    <a:lumMod val="95000"/>
                  </a:schemeClr>
                </a:solidFill>
                <a:latin typeface="Arial" pitchFamily="34" charset="0"/>
                <a:ea typeface="Times New Roman" pitchFamily="18" charset="0"/>
                <a:cs typeface="Arial" pitchFamily="34" charset="0"/>
              </a:rPr>
              <a:t>ecuado.</a:t>
            </a:r>
            <a:endParaRPr lang="es-ES" sz="2400" dirty="0">
              <a:solidFill>
                <a:schemeClr val="bg1">
                  <a:lumMod val="95000"/>
                </a:schemeClr>
              </a:solidFill>
              <a:latin typeface="Arial" pitchFamily="34" charset="0"/>
              <a:cs typeface="Arial" pitchFamily="34" charset="0"/>
            </a:endParaRP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28</a:t>
            </a:fld>
            <a:endParaRPr lang="es-MX"/>
          </a:p>
        </p:txBody>
      </p:sp>
    </p:spTree>
    <p:extLst>
      <p:ext uri="{BB962C8B-B14F-4D97-AF65-F5344CB8AC3E}">
        <p14:creationId xmlns:p14="http://schemas.microsoft.com/office/powerpoint/2010/main" val="3206884934"/>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8871" y="274638"/>
            <a:ext cx="6261576" cy="1143000"/>
          </a:xfrm>
          <a:solidFill>
            <a:schemeClr val="accent3">
              <a:lumMod val="75000"/>
            </a:schemeClr>
          </a:solidFill>
        </p:spPr>
        <p:txBody>
          <a:bodyPr/>
          <a:lstStyle/>
          <a:p>
            <a:pPr>
              <a:defRPr/>
            </a:pPr>
            <a:r>
              <a:rPr lang="es-ES" spc="0" dirty="0" smtClean="0">
                <a:ln w="0"/>
                <a:solidFill>
                  <a:schemeClr val="accent4">
                    <a:lumMod val="50000"/>
                  </a:schemeClr>
                </a:solidFill>
              </a:rPr>
              <a:t>Plan Ordinario de Vida:</a:t>
            </a:r>
            <a:endParaRPr lang="es-ES" spc="0" dirty="0">
              <a:ln w="0"/>
              <a:solidFill>
                <a:schemeClr val="accent4">
                  <a:lumMod val="50000"/>
                </a:schemeClr>
              </a:solidFill>
            </a:endParaRPr>
          </a:p>
        </p:txBody>
      </p:sp>
      <p:sp>
        <p:nvSpPr>
          <p:cNvPr id="30723" name="2 Marcador de contenido"/>
          <p:cNvSpPr>
            <a:spLocks noGrp="1"/>
          </p:cNvSpPr>
          <p:nvPr>
            <p:ph idx="1"/>
          </p:nvPr>
        </p:nvSpPr>
        <p:spPr>
          <a:xfrm>
            <a:off x="846667" y="1631952"/>
            <a:ext cx="9881204" cy="5011758"/>
          </a:xfrm>
        </p:spPr>
        <p:txBody>
          <a:bodyPr/>
          <a:lstStyle/>
          <a:p>
            <a:pPr marL="93663" indent="20638" algn="just">
              <a:buNone/>
            </a:pPr>
            <a:r>
              <a:rPr lang="es-ES" sz="2800" dirty="0"/>
              <a:t>	La necesidad de desarrollar un plan de seguro cuya protección durará toda la vida del asegurado, dio por resultado la creación de este plan: </a:t>
            </a:r>
            <a:r>
              <a:rPr lang="es-ES" sz="2800" b="1" dirty="0"/>
              <a:t>SEGURO ORDINARIO DE VIDA O SEGURO DE VIDA </a:t>
            </a:r>
            <a:r>
              <a:rPr lang="es-ES" sz="2800" b="1" dirty="0" smtClean="0"/>
              <a:t>ENTERA.</a:t>
            </a:r>
            <a:r>
              <a:rPr lang="es-MX" sz="2800" dirty="0"/>
              <a:t> </a:t>
            </a:r>
            <a:r>
              <a:rPr lang="es-MX" sz="2800" dirty="0" smtClean="0"/>
              <a:t>En este plan de seguro </a:t>
            </a:r>
            <a:r>
              <a:rPr lang="es-MX" sz="2800" dirty="0"/>
              <a:t>la compañía promete pagar el valor nominal de la póliza al beneficiario a la muerte del asegurado, cuando sea que ésta ocurra.</a:t>
            </a:r>
          </a:p>
          <a:p>
            <a:pPr marL="93663" indent="20638" algn="just">
              <a:buNone/>
            </a:pPr>
            <a:r>
              <a:rPr lang="es-ES" sz="2800" b="1" dirty="0" smtClean="0"/>
              <a:t> </a:t>
            </a:r>
            <a:endParaRPr lang="es-ES" sz="2700" dirty="0">
              <a:latin typeface="Arial" charset="0"/>
              <a:cs typeface="Arial"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29</a:t>
            </a:fld>
            <a:endParaRPr lang="es-MX"/>
          </a:p>
        </p:txBody>
      </p:sp>
      <p:pic>
        <p:nvPicPr>
          <p:cNvPr id="4" name="Imagen 3"/>
          <p:cNvPicPr>
            <a:picLocks noChangeAspect="1"/>
          </p:cNvPicPr>
          <p:nvPr/>
        </p:nvPicPr>
        <p:blipFill>
          <a:blip r:embed="rId2"/>
          <a:stretch>
            <a:fillRect/>
          </a:stretch>
        </p:blipFill>
        <p:spPr>
          <a:xfrm>
            <a:off x="3824983" y="4359729"/>
            <a:ext cx="6543695" cy="2139042"/>
          </a:xfrm>
          <a:prstGeom prst="rect">
            <a:avLst/>
          </a:prstGeom>
        </p:spPr>
      </p:pic>
    </p:spTree>
    <p:extLst>
      <p:ext uri="{BB962C8B-B14F-4D97-AF65-F5344CB8AC3E}">
        <p14:creationId xmlns:p14="http://schemas.microsoft.com/office/powerpoint/2010/main" val="2856086197"/>
      </p:ext>
    </p:extLst>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32104" y="116632"/>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dirty="0" smtClean="0"/>
              <a:t/>
            </a:r>
            <a:br>
              <a:rPr lang="es-ES" dirty="0" smtClean="0"/>
            </a:br>
            <a:endParaRPr lang="es-MX" dirty="0"/>
          </a:p>
        </p:txBody>
      </p:sp>
      <p:pic>
        <p:nvPicPr>
          <p:cNvPr id="4" name="Picture 3"/>
          <p:cNvPicPr>
            <a:picLocks noChangeAspect="1" noChangeArrowheads="1"/>
          </p:cNvPicPr>
          <p:nvPr/>
        </p:nvPicPr>
        <p:blipFill>
          <a:blip r:embed="rId2"/>
          <a:srcRect/>
          <a:stretch>
            <a:fillRect/>
          </a:stretch>
        </p:blipFill>
        <p:spPr bwMode="auto">
          <a:xfrm>
            <a:off x="9859276" y="208250"/>
            <a:ext cx="701220" cy="628462"/>
          </a:xfrm>
          <a:prstGeom prst="rect">
            <a:avLst/>
          </a:prstGeom>
          <a:noFill/>
          <a:ln w="9525">
            <a:solidFill>
              <a:schemeClr val="accent3">
                <a:lumMod val="75000"/>
              </a:schemeClr>
            </a:solidFill>
            <a:miter lim="800000"/>
            <a:headEnd/>
            <a:tailEnd/>
          </a:ln>
        </p:spPr>
      </p:pic>
      <p:sp>
        <p:nvSpPr>
          <p:cNvPr id="5" name="4 CuadroTexto"/>
          <p:cNvSpPr txBox="1"/>
          <p:nvPr/>
        </p:nvSpPr>
        <p:spPr>
          <a:xfrm>
            <a:off x="7032104" y="1052737"/>
            <a:ext cx="3096344" cy="646331"/>
          </a:xfrm>
          <a:prstGeom prst="rect">
            <a:avLst/>
          </a:prstGeom>
          <a:solidFill>
            <a:schemeClr val="tx2"/>
          </a:solidFill>
          <a:ln>
            <a:solidFill>
              <a:schemeClr val="tx1"/>
            </a:solidFill>
          </a:ln>
        </p:spPr>
        <p:txBody>
          <a:bodyPr wrap="square" rtlCol="0">
            <a:spAutoFit/>
          </a:bodyPr>
          <a:lstStyle/>
          <a:p>
            <a:pPr algn="ctr"/>
            <a:r>
              <a:rPr lang="es-ES" sz="3600" dirty="0">
                <a:ln w="18415" cmpd="sng">
                  <a:solidFill>
                    <a:srgbClr val="FFFFFF"/>
                  </a:solidFill>
                  <a:prstDash val="solid"/>
                </a:ln>
                <a:solidFill>
                  <a:srgbClr val="FFFFFF"/>
                </a:solidFill>
                <a:effectLst>
                  <a:outerShdw blurRad="63500" dir="3600000" algn="tl" rotWithShape="0">
                    <a:srgbClr val="000000">
                      <a:alpha val="70000"/>
                    </a:srgbClr>
                  </a:outerShdw>
                </a:effectLst>
              </a:rPr>
              <a:t>CONTENIDO</a:t>
            </a:r>
            <a:endParaRPr lang="es-MX"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Tabla"/>
          <p:cNvGraphicFramePr>
            <a:graphicFrameLocks noGrp="1"/>
          </p:cNvGraphicFramePr>
          <p:nvPr>
            <p:extLst>
              <p:ext uri="{D42A27DB-BD31-4B8C-83A1-F6EECF244321}">
                <p14:modId xmlns:p14="http://schemas.microsoft.com/office/powerpoint/2010/main" val="786318987"/>
              </p:ext>
            </p:extLst>
          </p:nvPr>
        </p:nvGraphicFramePr>
        <p:xfrm>
          <a:off x="2058536" y="1844824"/>
          <a:ext cx="8213928" cy="4114800"/>
        </p:xfrm>
        <a:graphic>
          <a:graphicData uri="http://schemas.openxmlformats.org/drawingml/2006/table">
            <a:tbl>
              <a:tblPr firstRow="1" bandRow="1">
                <a:tableStyleId>{EB344D84-9AFB-497E-A393-DC336BA19D2E}</a:tableStyleId>
              </a:tblPr>
              <a:tblGrid>
                <a:gridCol w="7646279"/>
                <a:gridCol w="567649"/>
              </a:tblGrid>
              <a:tr h="2952328">
                <a:tc>
                  <a:txBody>
                    <a:bodyPr/>
                    <a:lstStyle/>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Guión</a:t>
                      </a:r>
                      <a:r>
                        <a:rPr lang="es-MX" sz="2400" baseline="0" dirty="0" smtClean="0">
                          <a:solidFill>
                            <a:schemeClr val="tx1">
                              <a:lumMod val="75000"/>
                              <a:lumOff val="25000"/>
                            </a:schemeClr>
                          </a:solidFill>
                          <a:latin typeface="Arial" panose="020B0604020202020204" pitchFamily="34" charset="0"/>
                          <a:cs typeface="Arial" panose="020B0604020202020204" pitchFamily="34" charset="0"/>
                        </a:rPr>
                        <a:t> Explicativo</a:t>
                      </a:r>
                    </a:p>
                    <a:p>
                      <a:pPr algn="r"/>
                      <a:endParaRPr lang="es-MX" sz="2400" dirty="0" smtClean="0">
                        <a:solidFill>
                          <a:schemeClr val="tx1">
                            <a:lumMod val="75000"/>
                            <a:lumOff val="25000"/>
                          </a:schemeClr>
                        </a:solidFill>
                        <a:latin typeface="Arial" panose="020B0604020202020204" pitchFamily="34" charset="0"/>
                        <a:cs typeface="Arial" panose="020B0604020202020204" pitchFamily="34" charset="0"/>
                      </a:endParaRP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Seguro de Vida</a:t>
                      </a: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Antecedentes</a:t>
                      </a: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Clasificación del Seguro</a:t>
                      </a:r>
                      <a:r>
                        <a:rPr lang="es-MX" sz="2400" baseline="0" dirty="0" smtClean="0">
                          <a:solidFill>
                            <a:schemeClr val="tx1">
                              <a:lumMod val="75000"/>
                              <a:lumOff val="25000"/>
                            </a:schemeClr>
                          </a:solidFill>
                          <a:latin typeface="Arial" panose="020B0604020202020204" pitchFamily="34" charset="0"/>
                          <a:cs typeface="Arial" panose="020B0604020202020204" pitchFamily="34" charset="0"/>
                        </a:rPr>
                        <a:t> de Vida</a:t>
                      </a:r>
                      <a:endParaRPr lang="es-MX" sz="2400" dirty="0" smtClean="0">
                        <a:solidFill>
                          <a:schemeClr val="tx1">
                            <a:lumMod val="75000"/>
                            <a:lumOff val="25000"/>
                          </a:schemeClr>
                        </a:solidFill>
                        <a:latin typeface="Arial" panose="020B0604020202020204" pitchFamily="34" charset="0"/>
                        <a:cs typeface="Arial" panose="020B0604020202020204" pitchFamily="34" charset="0"/>
                      </a:endParaRP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Planes Básicos del Seguro de Vida</a:t>
                      </a: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Conceptos Elementales del Seguro de Vida</a:t>
                      </a: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La prima en el Seguro de Vida</a:t>
                      </a:r>
                    </a:p>
                    <a:p>
                      <a:pPr algn="r"/>
                      <a:endParaRPr lang="es-MX" sz="2400" dirty="0" smtClean="0">
                        <a:solidFill>
                          <a:schemeClr val="tx1">
                            <a:lumMod val="75000"/>
                            <a:lumOff val="25000"/>
                          </a:schemeClr>
                        </a:solidFill>
                        <a:latin typeface="Arial" panose="020B0604020202020204" pitchFamily="34" charset="0"/>
                        <a:cs typeface="Arial" panose="020B0604020202020204" pitchFamily="34" charset="0"/>
                      </a:endParaRP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Conclusiones</a:t>
                      </a: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Referencias</a:t>
                      </a:r>
                      <a:endParaRPr lang="es-MX" sz="2400" dirty="0">
                        <a:solidFill>
                          <a:schemeClr val="tx1">
                            <a:lumMod val="75000"/>
                            <a:lumOff val="25000"/>
                          </a:schemeClr>
                        </a:solidFill>
                        <a:latin typeface="Arial" panose="020B0604020202020204" pitchFamily="34" charset="0"/>
                        <a:cs typeface="Arial" panose="020B0604020202020204" pitchFamily="34" charset="0"/>
                      </a:endParaRPr>
                    </a:p>
                  </a:txBody>
                  <a:tcPr>
                    <a:solidFill>
                      <a:schemeClr val="accent3">
                        <a:lumMod val="60000"/>
                        <a:lumOff val="40000"/>
                      </a:schemeClr>
                    </a:solidFill>
                  </a:tcPr>
                </a:tc>
                <a:tc>
                  <a:txBody>
                    <a:bodyPr/>
                    <a:lstStyle/>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4</a:t>
                      </a:r>
                    </a:p>
                    <a:p>
                      <a:pPr algn="r"/>
                      <a:endParaRPr lang="es-MX" sz="2400" dirty="0" smtClean="0">
                        <a:solidFill>
                          <a:schemeClr val="tx1">
                            <a:lumMod val="75000"/>
                            <a:lumOff val="25000"/>
                          </a:schemeClr>
                        </a:solidFill>
                        <a:latin typeface="Arial" panose="020B0604020202020204" pitchFamily="34" charset="0"/>
                        <a:cs typeface="Arial" panose="020B0604020202020204" pitchFamily="34" charset="0"/>
                      </a:endParaRP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7</a:t>
                      </a: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11</a:t>
                      </a: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15</a:t>
                      </a: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25</a:t>
                      </a: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33</a:t>
                      </a:r>
                      <a:endParaRPr lang="es-MX" sz="2400" dirty="0" smtClean="0">
                        <a:solidFill>
                          <a:schemeClr val="tx1">
                            <a:lumMod val="75000"/>
                            <a:lumOff val="25000"/>
                          </a:schemeClr>
                        </a:solidFill>
                        <a:latin typeface="Arial" panose="020B0604020202020204" pitchFamily="34" charset="0"/>
                        <a:cs typeface="Arial" panose="020B0604020202020204" pitchFamily="34" charset="0"/>
                      </a:endParaRP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37</a:t>
                      </a:r>
                      <a:endParaRPr lang="es-MX" sz="2400" dirty="0" smtClean="0">
                        <a:solidFill>
                          <a:schemeClr val="tx1">
                            <a:lumMod val="75000"/>
                            <a:lumOff val="25000"/>
                          </a:schemeClr>
                        </a:solidFill>
                        <a:latin typeface="Arial" panose="020B0604020202020204" pitchFamily="34" charset="0"/>
                        <a:cs typeface="Arial" panose="020B0604020202020204" pitchFamily="34" charset="0"/>
                      </a:endParaRPr>
                    </a:p>
                    <a:p>
                      <a:pPr algn="r"/>
                      <a:endParaRPr lang="es-MX" sz="2400" dirty="0" smtClean="0">
                        <a:solidFill>
                          <a:schemeClr val="tx1">
                            <a:lumMod val="75000"/>
                            <a:lumOff val="25000"/>
                          </a:schemeClr>
                        </a:solidFill>
                        <a:latin typeface="Arial" panose="020B0604020202020204" pitchFamily="34" charset="0"/>
                        <a:cs typeface="Arial" panose="020B0604020202020204" pitchFamily="34" charset="0"/>
                      </a:endParaRP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43</a:t>
                      </a:r>
                      <a:endParaRPr lang="es-MX" sz="2400" dirty="0" smtClean="0">
                        <a:solidFill>
                          <a:schemeClr val="tx1">
                            <a:lumMod val="75000"/>
                            <a:lumOff val="25000"/>
                          </a:schemeClr>
                        </a:solidFill>
                        <a:latin typeface="Arial" panose="020B0604020202020204" pitchFamily="34" charset="0"/>
                        <a:cs typeface="Arial" panose="020B0604020202020204" pitchFamily="34" charset="0"/>
                      </a:endParaRPr>
                    </a:p>
                    <a:p>
                      <a:pPr algn="r"/>
                      <a:r>
                        <a:rPr lang="es-MX" sz="2400" dirty="0" smtClean="0">
                          <a:solidFill>
                            <a:schemeClr val="tx1">
                              <a:lumMod val="75000"/>
                              <a:lumOff val="25000"/>
                            </a:schemeClr>
                          </a:solidFill>
                          <a:latin typeface="Arial" panose="020B0604020202020204" pitchFamily="34" charset="0"/>
                          <a:cs typeface="Arial" panose="020B0604020202020204" pitchFamily="34" charset="0"/>
                        </a:rPr>
                        <a:t>44</a:t>
                      </a:r>
                      <a:endParaRPr lang="es-MX" sz="2400" dirty="0">
                        <a:solidFill>
                          <a:schemeClr val="tx1">
                            <a:lumMod val="75000"/>
                            <a:lumOff val="25000"/>
                          </a:schemeClr>
                        </a:solidFill>
                        <a:latin typeface="Arial" panose="020B0604020202020204" pitchFamily="34" charset="0"/>
                        <a:cs typeface="Arial" panose="020B0604020202020204" pitchFamily="34" charset="0"/>
                      </a:endParaRPr>
                    </a:p>
                  </a:txBody>
                  <a:tcPr/>
                </a:tc>
              </a:tr>
            </a:tbl>
          </a:graphicData>
        </a:graphic>
      </p:graphicFrame>
      <p:sp>
        <p:nvSpPr>
          <p:cNvPr id="3" name="Marcador de número de diapositiva 2"/>
          <p:cNvSpPr>
            <a:spLocks noGrp="1"/>
          </p:cNvSpPr>
          <p:nvPr>
            <p:ph type="sldNum" sz="quarter" idx="12"/>
          </p:nvPr>
        </p:nvSpPr>
        <p:spPr/>
        <p:txBody>
          <a:bodyPr/>
          <a:lstStyle/>
          <a:p>
            <a:fld id="{4F706B53-573E-4F29-AAE8-1E7739068B54}" type="slidenum">
              <a:rPr lang="es-MX" smtClean="0">
                <a:solidFill>
                  <a:schemeClr val="accent1"/>
                </a:solidFill>
              </a:rPr>
              <a:pPr/>
              <a:t>3</a:t>
            </a:fld>
            <a:endParaRPr lang="es-MX" dirty="0">
              <a:solidFill>
                <a:schemeClr val="accent1"/>
              </a:solidFill>
            </a:endParaRPr>
          </a:p>
        </p:txBody>
      </p:sp>
    </p:spTree>
    <p:extLst>
      <p:ext uri="{BB962C8B-B14F-4D97-AF65-F5344CB8AC3E}">
        <p14:creationId xmlns:p14="http://schemas.microsoft.com/office/powerpoint/2010/main" val="417431010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2318" y="274638"/>
            <a:ext cx="3576917" cy="1031648"/>
          </a:xfrm>
          <a:solidFill>
            <a:schemeClr val="accent3">
              <a:lumMod val="75000"/>
            </a:schemeClr>
          </a:solidFill>
        </p:spPr>
        <p:txBody>
          <a:bodyPr/>
          <a:lstStyle/>
          <a:p>
            <a:pPr>
              <a:defRPr/>
            </a:pPr>
            <a:r>
              <a:rPr lang="es-ES" spc="0" dirty="0" smtClean="0">
                <a:ln w="0"/>
                <a:solidFill>
                  <a:schemeClr val="accent4">
                    <a:lumMod val="50000"/>
                  </a:schemeClr>
                </a:solidFill>
              </a:rPr>
              <a:t>Plan Dotal:</a:t>
            </a:r>
            <a:endParaRPr lang="es-ES" spc="0" dirty="0">
              <a:ln w="0"/>
              <a:solidFill>
                <a:schemeClr val="accent4">
                  <a:lumMod val="50000"/>
                </a:schemeClr>
              </a:solidFill>
            </a:endParaRPr>
          </a:p>
        </p:txBody>
      </p:sp>
      <p:sp>
        <p:nvSpPr>
          <p:cNvPr id="30723" name="2 Marcador de contenido"/>
          <p:cNvSpPr>
            <a:spLocks noGrp="1"/>
          </p:cNvSpPr>
          <p:nvPr>
            <p:ph idx="1"/>
          </p:nvPr>
        </p:nvSpPr>
        <p:spPr>
          <a:xfrm>
            <a:off x="1062317" y="1306286"/>
            <a:ext cx="9698212" cy="5551713"/>
          </a:xfrm>
        </p:spPr>
        <p:txBody>
          <a:bodyPr>
            <a:normAutofit/>
          </a:bodyPr>
          <a:lstStyle/>
          <a:p>
            <a:pPr marL="0" indent="0" algn="just">
              <a:buNone/>
            </a:pPr>
            <a:r>
              <a:rPr lang="es-ES" sz="2800" dirty="0"/>
              <a:t>	</a:t>
            </a:r>
            <a:r>
              <a:rPr lang="es-MX" sz="2800" dirty="0"/>
              <a:t>Seguro Dotal a “</a:t>
            </a:r>
            <a:r>
              <a:rPr lang="es-MX" sz="2800" i="1" dirty="0"/>
              <a:t>n”</a:t>
            </a:r>
            <a:r>
              <a:rPr lang="es-MX" sz="2800" dirty="0"/>
              <a:t> años, en el cual la compañía promete pagar el valor nominal de la póliza al beneficiario, a la muerte del asegurado, si el asegurado muere dentro de los n años siguientes a la emisión de la póliza y, de igual modo, pagar el valor nominal de la póliza al asegurado al término de “</a:t>
            </a:r>
            <a:r>
              <a:rPr lang="es-MX" sz="2800" i="1" dirty="0"/>
              <a:t>n”</a:t>
            </a:r>
            <a:r>
              <a:rPr lang="es-MX" sz="2800" dirty="0"/>
              <a:t> años, si sobrevive el período.</a:t>
            </a:r>
          </a:p>
          <a:p>
            <a:pPr marL="0" indent="0" algn="just">
              <a:buNone/>
            </a:pPr>
            <a:r>
              <a:rPr lang="es-ES" sz="2800" dirty="0" smtClean="0"/>
              <a:t>	</a:t>
            </a:r>
            <a:endParaRPr lang="es-ES" sz="2700" dirty="0">
              <a:latin typeface="Arial" charset="0"/>
              <a:cs typeface="Arial"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30</a:t>
            </a:fld>
            <a:endParaRPr lang="es-MX"/>
          </a:p>
        </p:txBody>
      </p:sp>
      <p:pic>
        <p:nvPicPr>
          <p:cNvPr id="4" name="Imagen 3"/>
          <p:cNvPicPr>
            <a:picLocks noChangeAspect="1"/>
          </p:cNvPicPr>
          <p:nvPr/>
        </p:nvPicPr>
        <p:blipFill>
          <a:blip r:embed="rId3"/>
          <a:stretch>
            <a:fillRect/>
          </a:stretch>
        </p:blipFill>
        <p:spPr>
          <a:xfrm>
            <a:off x="3053440" y="3867854"/>
            <a:ext cx="6140777" cy="2762302"/>
          </a:xfrm>
          <a:prstGeom prst="rect">
            <a:avLst/>
          </a:prstGeom>
        </p:spPr>
      </p:pic>
    </p:spTree>
    <p:extLst>
      <p:ext uri="{BB962C8B-B14F-4D97-AF65-F5344CB8AC3E}">
        <p14:creationId xmlns:p14="http://schemas.microsoft.com/office/powerpoint/2010/main" val="2812845202"/>
      </p:ext>
    </p:extLst>
  </p:cSld>
  <p:clrMapOvr>
    <a:masterClrMapping/>
  </p:clrMapOvr>
  <p:transition spd="med">
    <p:wedg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2318" y="274638"/>
            <a:ext cx="3576917" cy="1143000"/>
          </a:xfrm>
          <a:solidFill>
            <a:schemeClr val="accent3">
              <a:lumMod val="75000"/>
            </a:schemeClr>
          </a:solidFill>
        </p:spPr>
        <p:txBody>
          <a:bodyPr/>
          <a:lstStyle/>
          <a:p>
            <a:pPr>
              <a:defRPr/>
            </a:pPr>
            <a:r>
              <a:rPr lang="es-ES" spc="0" dirty="0" smtClean="0">
                <a:ln w="0"/>
                <a:solidFill>
                  <a:schemeClr val="accent4">
                    <a:lumMod val="50000"/>
                  </a:schemeClr>
                </a:solidFill>
              </a:rPr>
              <a:t>Plan Dotal:</a:t>
            </a:r>
            <a:endParaRPr lang="es-ES" spc="0" dirty="0">
              <a:ln w="0"/>
              <a:solidFill>
                <a:schemeClr val="accent4">
                  <a:lumMod val="50000"/>
                </a:schemeClr>
              </a:solidFill>
            </a:endParaRPr>
          </a:p>
        </p:txBody>
      </p:sp>
      <p:sp>
        <p:nvSpPr>
          <p:cNvPr id="30723" name="2 Marcador de contenido"/>
          <p:cNvSpPr>
            <a:spLocks noGrp="1"/>
          </p:cNvSpPr>
          <p:nvPr>
            <p:ph idx="1"/>
          </p:nvPr>
        </p:nvSpPr>
        <p:spPr>
          <a:xfrm>
            <a:off x="1062318" y="1667435"/>
            <a:ext cx="5828340" cy="4619066"/>
          </a:xfrm>
        </p:spPr>
        <p:txBody>
          <a:bodyPr>
            <a:normAutofit/>
          </a:bodyPr>
          <a:lstStyle/>
          <a:p>
            <a:pPr marL="0" indent="0" algn="just">
              <a:buNone/>
            </a:pPr>
            <a:r>
              <a:rPr lang="es-ES" sz="2800" dirty="0"/>
              <a:t>	</a:t>
            </a:r>
            <a:r>
              <a:rPr lang="es-ES" sz="2800" dirty="0" smtClean="0"/>
              <a:t>El </a:t>
            </a:r>
            <a:r>
              <a:rPr lang="es-ES" sz="2800" dirty="0"/>
              <a:t>seguro dotal, es un plan cuyo funcionamiento permite que si el asegurado fallece durante la vigencia del contrato se pague el importe de la suma asegurada a los beneficiarios, o bien se otorgue un efectivo al vencimiento de la póliza (llamado dote), </a:t>
            </a:r>
            <a:r>
              <a:rPr lang="es-ES" sz="2800" dirty="0" smtClean="0"/>
              <a:t>al </a:t>
            </a:r>
            <a:r>
              <a:rPr lang="es-ES" sz="2800" dirty="0"/>
              <a:t>propio asegurado si este se encuentra vivo al término del contrato.</a:t>
            </a:r>
            <a:endParaRPr lang="es-MX" sz="2800" dirty="0"/>
          </a:p>
          <a:p>
            <a:pPr algn="just">
              <a:buNone/>
            </a:pPr>
            <a:endParaRPr lang="es-ES" sz="2700" dirty="0">
              <a:latin typeface="Arial" charset="0"/>
              <a:cs typeface="Arial" charset="0"/>
            </a:endParaRPr>
          </a:p>
        </p:txBody>
      </p:sp>
      <p:pic>
        <p:nvPicPr>
          <p:cNvPr id="5" name="4 Imagen" descr="http://t2.gstatic.com/images?q=tbn:CHbaw5swkQPZhM:http://www.grupolloyd.com.mx/insurance/insurancepics/lifeins.jpg">
            <a:hlinkClick r:id="rId3"/>
          </p:cNvPr>
          <p:cNvPicPr/>
          <p:nvPr/>
        </p:nvPicPr>
        <p:blipFill>
          <a:blip r:embed="rId4"/>
          <a:srcRect/>
          <a:stretch>
            <a:fillRect/>
          </a:stretch>
        </p:blipFill>
        <p:spPr bwMode="auto">
          <a:xfrm>
            <a:off x="8258414" y="1830722"/>
            <a:ext cx="2420472" cy="3769979"/>
          </a:xfrm>
          <a:prstGeom prst="rect">
            <a:avLst/>
          </a:prstGeom>
          <a:noFill/>
          <a:ln w="9525">
            <a:noFill/>
            <a:miter lim="800000"/>
            <a:headEnd/>
            <a:tailEnd/>
          </a:ln>
          <a:effectLst>
            <a:softEdge rad="31750"/>
          </a:effectLst>
        </p:spPr>
      </p:pic>
      <p:sp>
        <p:nvSpPr>
          <p:cNvPr id="3" name="Marcador de número de diapositiva 2"/>
          <p:cNvSpPr>
            <a:spLocks noGrp="1"/>
          </p:cNvSpPr>
          <p:nvPr>
            <p:ph type="sldNum" sz="quarter" idx="12"/>
          </p:nvPr>
        </p:nvSpPr>
        <p:spPr/>
        <p:txBody>
          <a:bodyPr/>
          <a:lstStyle/>
          <a:p>
            <a:fld id="{4F706B53-573E-4F29-AAE8-1E7739068B54}" type="slidenum">
              <a:rPr lang="es-MX" smtClean="0"/>
              <a:pPr/>
              <a:t>31</a:t>
            </a:fld>
            <a:endParaRPr lang="es-MX"/>
          </a:p>
        </p:txBody>
      </p:sp>
    </p:spTree>
    <p:extLst>
      <p:ext uri="{BB962C8B-B14F-4D97-AF65-F5344CB8AC3E}">
        <p14:creationId xmlns:p14="http://schemas.microsoft.com/office/powerpoint/2010/main" val="516357556"/>
      </p:ext>
    </p:extLst>
  </p:cSld>
  <p:clrMapOvr>
    <a:masterClrMapping/>
  </p:clrMapOvr>
  <p:transition spd="med">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35423" y="274638"/>
            <a:ext cx="7920317" cy="1143000"/>
          </a:xfrm>
          <a:solidFill>
            <a:schemeClr val="accent3">
              <a:lumMod val="75000"/>
            </a:schemeClr>
          </a:solidFill>
        </p:spPr>
        <p:txBody>
          <a:bodyPr/>
          <a:lstStyle/>
          <a:p>
            <a:pPr>
              <a:defRPr/>
            </a:pPr>
            <a:r>
              <a:rPr lang="es-ES" sz="4400" spc="0" dirty="0" smtClean="0">
                <a:ln w="0"/>
                <a:solidFill>
                  <a:schemeClr val="accent4">
                    <a:lumMod val="50000"/>
                  </a:schemeClr>
                </a:solidFill>
              </a:rPr>
              <a:t>Plan de Vida Pagos Limitados:</a:t>
            </a:r>
            <a:endParaRPr lang="es-ES" sz="4400" spc="0" dirty="0">
              <a:ln w="0"/>
              <a:solidFill>
                <a:schemeClr val="accent4">
                  <a:lumMod val="50000"/>
                </a:schemeClr>
              </a:solidFill>
            </a:endParaRPr>
          </a:p>
        </p:txBody>
      </p:sp>
      <p:pic>
        <p:nvPicPr>
          <p:cNvPr id="4" name="Imagen 3"/>
          <p:cNvPicPr>
            <a:picLocks noChangeAspect="1"/>
          </p:cNvPicPr>
          <p:nvPr/>
        </p:nvPicPr>
        <p:blipFill>
          <a:blip r:embed="rId3"/>
          <a:stretch>
            <a:fillRect/>
          </a:stretch>
        </p:blipFill>
        <p:spPr>
          <a:xfrm>
            <a:off x="6095999" y="4739820"/>
            <a:ext cx="4377267" cy="1954137"/>
          </a:xfrm>
          <a:prstGeom prst="rect">
            <a:avLst/>
          </a:prstGeom>
        </p:spPr>
      </p:pic>
      <p:sp>
        <p:nvSpPr>
          <p:cNvPr id="30723" name="2 Marcador de contenido"/>
          <p:cNvSpPr>
            <a:spLocks noGrp="1"/>
          </p:cNvSpPr>
          <p:nvPr>
            <p:ph idx="1"/>
          </p:nvPr>
        </p:nvSpPr>
        <p:spPr>
          <a:xfrm>
            <a:off x="1035423" y="1600201"/>
            <a:ext cx="9061105" cy="4525963"/>
          </a:xfrm>
        </p:spPr>
        <p:txBody>
          <a:bodyPr/>
          <a:lstStyle/>
          <a:p>
            <a:pPr marL="93663" indent="20638" algn="just">
              <a:buNone/>
            </a:pPr>
            <a:r>
              <a:rPr lang="es-ES" sz="2800" dirty="0"/>
              <a:t>	 Este sistema de planes toma como base el ordinario de vida, pero a través de una reserva dinámica  puede eliminar en un período corto o mediano la obligación del pago de primas por parte del asegurado, la reserva del plan a partir de este momento sostiene todos los factores para que esta se mantenga vigente de acuerdo con la idea original del ordinario de vida hasta los 99 años.</a:t>
            </a:r>
            <a:endParaRPr lang="es-ES" sz="2700" dirty="0">
              <a:latin typeface="Arial" charset="0"/>
              <a:cs typeface="Arial"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32</a:t>
            </a:fld>
            <a:endParaRPr lang="es-MX"/>
          </a:p>
        </p:txBody>
      </p:sp>
    </p:spTree>
    <p:extLst>
      <p:ext uri="{BB962C8B-B14F-4D97-AF65-F5344CB8AC3E}">
        <p14:creationId xmlns:p14="http://schemas.microsoft.com/office/powerpoint/2010/main" val="2096319330"/>
      </p:ext>
    </p:extLst>
  </p:cSld>
  <p:clrMapOvr>
    <a:masterClrMapping/>
  </p:clrMapOvr>
  <p:transition spd="med">
    <p:wedg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11187" y="1600631"/>
            <a:ext cx="7947211" cy="2862322"/>
          </a:xfrm>
          <a:prstGeom prst="rect">
            <a:avLst/>
          </a:prstGeom>
          <a:solidFill>
            <a:schemeClr val="tx2"/>
          </a:solidFill>
          <a:effectLst>
            <a:innerShdw blurRad="63500" dist="50800" dir="18900000">
              <a:prstClr val="black">
                <a:alpha val="50000"/>
              </a:prstClr>
            </a:innerShdw>
          </a:effectLst>
        </p:spPr>
        <p:txBody>
          <a:bodyPr wrap="square">
            <a:spAutoFit/>
          </a:bodyPr>
          <a:lstStyle/>
          <a:p>
            <a:pPr algn="ctr">
              <a:defRPr/>
            </a:pPr>
            <a:r>
              <a:rPr lang="es-ES" sz="6000" b="1" spc="50" dirty="0" smtClean="0">
                <a:ln w="9525" cmpd="sng">
                  <a:solidFill>
                    <a:schemeClr val="accent1"/>
                  </a:solidFill>
                  <a:prstDash val="solid"/>
                </a:ln>
                <a:solidFill>
                  <a:srgbClr val="70AD47">
                    <a:tint val="1000"/>
                  </a:srgbClr>
                </a:solidFill>
                <a:effectLst>
                  <a:glow rad="38100">
                    <a:schemeClr val="accent1">
                      <a:alpha val="40000"/>
                    </a:schemeClr>
                  </a:glow>
                </a:effectLst>
              </a:rPr>
              <a:t>Conceptos elementales </a:t>
            </a:r>
            <a:r>
              <a:rPr lang="es-ES" sz="6000" b="1" spc="50" dirty="0">
                <a:ln w="9525" cmpd="sng">
                  <a:solidFill>
                    <a:schemeClr val="accent1"/>
                  </a:solidFill>
                  <a:prstDash val="solid"/>
                </a:ln>
                <a:solidFill>
                  <a:srgbClr val="70AD47">
                    <a:tint val="1000"/>
                  </a:srgbClr>
                </a:solidFill>
                <a:effectLst>
                  <a:glow rad="38100">
                    <a:schemeClr val="accent1">
                      <a:alpha val="40000"/>
                    </a:schemeClr>
                  </a:glow>
                </a:effectLst>
              </a:rPr>
              <a:t>del Seguro de Vida</a:t>
            </a: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33</a:t>
            </a:fld>
            <a:endParaRPr lang="es-MX"/>
          </a:p>
        </p:txBody>
      </p:sp>
    </p:spTree>
    <p:extLst>
      <p:ext uri="{BB962C8B-B14F-4D97-AF65-F5344CB8AC3E}">
        <p14:creationId xmlns:p14="http://schemas.microsoft.com/office/powerpoint/2010/main" val="4290420588"/>
      </p:ext>
    </p:extLst>
  </p:cSld>
  <p:clrMapOvr>
    <a:masterClrMapping/>
  </p:clrMapOvr>
  <p:transition spd="med">
    <p:push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2 Marcador de contenido"/>
          <p:cNvSpPr>
            <a:spLocks noGrp="1"/>
          </p:cNvSpPr>
          <p:nvPr>
            <p:ph idx="1"/>
          </p:nvPr>
        </p:nvSpPr>
        <p:spPr>
          <a:xfrm>
            <a:off x="800100" y="1536436"/>
            <a:ext cx="5295900" cy="2363210"/>
          </a:xfrm>
          <a:solidFill>
            <a:schemeClr val="accent2">
              <a:lumMod val="40000"/>
              <a:lumOff val="60000"/>
            </a:schemeClr>
          </a:solidFill>
        </p:spPr>
        <p:txBody>
          <a:bodyPr>
            <a:normAutofit/>
          </a:bodyPr>
          <a:lstStyle/>
          <a:p>
            <a:pPr marL="114300" indent="0" algn="just">
              <a:buNone/>
            </a:pPr>
            <a:r>
              <a:rPr lang="es-MX" sz="2400" dirty="0"/>
              <a:t>Participación que la aseguradora otorga a los asegurados de las utilidades excedentes  y surgen de los ahorros por baja mortalidad, gastos e intereses excedentes.</a:t>
            </a:r>
            <a:endParaRPr lang="es-ES" sz="2400" dirty="0">
              <a:latin typeface="Arial" panose="020B0604020202020204" pitchFamily="34" charset="0"/>
              <a:cs typeface="Arial" panose="020B0604020202020204" pitchFamily="34" charset="0"/>
            </a:endParaRPr>
          </a:p>
        </p:txBody>
      </p:sp>
      <p:sp>
        <p:nvSpPr>
          <p:cNvPr id="2" name="1 Título"/>
          <p:cNvSpPr>
            <a:spLocks noGrp="1"/>
          </p:cNvSpPr>
          <p:nvPr>
            <p:ph type="title"/>
          </p:nvPr>
        </p:nvSpPr>
        <p:spPr>
          <a:xfrm>
            <a:off x="800100" y="524436"/>
            <a:ext cx="5295900" cy="1012000"/>
          </a:xfrm>
          <a:solidFill>
            <a:schemeClr val="accent3">
              <a:lumMod val="60000"/>
              <a:lumOff val="40000"/>
            </a:schemeClr>
          </a:solidFill>
        </p:spPr>
        <p:txBody>
          <a:bodyPr>
            <a:normAutofit/>
          </a:bodyPr>
          <a:lstStyle/>
          <a:p>
            <a:pPr>
              <a:defRPr/>
            </a:pPr>
            <a:r>
              <a:rPr lang="es-ES" spc="0" dirty="0" smtClean="0">
                <a:ln w="0"/>
                <a:solidFill>
                  <a:schemeClr val="tx1">
                    <a:lumMod val="85000"/>
                    <a:lumOff val="15000"/>
                  </a:schemeClr>
                </a:solidFill>
                <a:effectLst>
                  <a:outerShdw blurRad="38100" dist="19050" dir="2700000" algn="tl" rotWithShape="0">
                    <a:schemeClr val="dk1">
                      <a:alpha val="40000"/>
                    </a:schemeClr>
                  </a:outerShdw>
                </a:effectLst>
              </a:rPr>
              <a:t>Dividendos</a:t>
            </a:r>
            <a:endParaRPr lang="es-ES" spc="0" dirty="0">
              <a:ln w="0"/>
              <a:solidFill>
                <a:schemeClr val="tx1">
                  <a:lumMod val="85000"/>
                  <a:lumOff val="15000"/>
                </a:schemeClr>
              </a:solidFill>
              <a:effectLst>
                <a:outerShdw blurRad="38100" dist="19050" dir="2700000" algn="tl" rotWithShape="0">
                  <a:schemeClr val="dk1">
                    <a:alpha val="40000"/>
                  </a:schemeClr>
                </a:outerShdw>
              </a:effectLst>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34</a:t>
            </a:fld>
            <a:endParaRPr lang="es-MX"/>
          </a:p>
        </p:txBody>
      </p:sp>
      <p:pic>
        <p:nvPicPr>
          <p:cNvPr id="5" name="Imagen 4"/>
          <p:cNvPicPr>
            <a:picLocks noChangeAspect="1"/>
          </p:cNvPicPr>
          <p:nvPr/>
        </p:nvPicPr>
        <p:blipFill>
          <a:blip r:embed="rId2"/>
          <a:stretch>
            <a:fillRect/>
          </a:stretch>
        </p:blipFill>
        <p:spPr>
          <a:xfrm>
            <a:off x="6096000" y="524436"/>
            <a:ext cx="5078506" cy="6047756"/>
          </a:xfrm>
          <a:prstGeom prst="rect">
            <a:avLst/>
          </a:prstGeom>
          <a:solidFill>
            <a:schemeClr val="accent1">
              <a:lumMod val="20000"/>
              <a:lumOff val="80000"/>
            </a:schemeClr>
          </a:solidFill>
        </p:spPr>
      </p:pic>
      <p:sp>
        <p:nvSpPr>
          <p:cNvPr id="8" name="1 Título"/>
          <p:cNvSpPr txBox="1">
            <a:spLocks/>
          </p:cNvSpPr>
          <p:nvPr/>
        </p:nvSpPr>
        <p:spPr>
          <a:xfrm>
            <a:off x="800099" y="3666068"/>
            <a:ext cx="5421405" cy="1012000"/>
          </a:xfrm>
          <a:prstGeom prst="rect">
            <a:avLst/>
          </a:prstGeom>
          <a:solidFill>
            <a:schemeClr val="accent4">
              <a:lumMod val="75000"/>
            </a:schemeClr>
          </a:solidFill>
        </p:spPr>
        <p:txBody>
          <a:bodyPr vert="horz" lIns="91440" tIns="45720" rIns="91440" bIns="45720" rtlCol="0" anchor="ctr">
            <a:normAutofit fontScale="92500"/>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defRPr/>
            </a:pPr>
            <a:r>
              <a:rPr lang="es-ES" spc="0" dirty="0">
                <a:ln w="0"/>
                <a:solidFill>
                  <a:schemeClr val="tx1">
                    <a:lumMod val="85000"/>
                    <a:lumOff val="15000"/>
                  </a:schemeClr>
                </a:solidFill>
                <a:effectLst>
                  <a:outerShdw blurRad="38100" dist="19050" dir="2700000" algn="tl" rotWithShape="0">
                    <a:schemeClr val="dk1">
                      <a:alpha val="40000"/>
                    </a:schemeClr>
                  </a:outerShdw>
                </a:effectLst>
              </a:rPr>
              <a:t>Valores Garantizados</a:t>
            </a:r>
          </a:p>
        </p:txBody>
      </p:sp>
      <p:sp>
        <p:nvSpPr>
          <p:cNvPr id="9" name="1 Título"/>
          <p:cNvSpPr txBox="1">
            <a:spLocks/>
          </p:cNvSpPr>
          <p:nvPr/>
        </p:nvSpPr>
        <p:spPr>
          <a:xfrm>
            <a:off x="6096000" y="537883"/>
            <a:ext cx="5078507" cy="1012000"/>
          </a:xfrm>
          <a:prstGeom prst="rect">
            <a:avLst/>
          </a:prstGeom>
          <a:solidFill>
            <a:schemeClr val="accent5">
              <a:lumMod val="75000"/>
            </a:schemeClr>
          </a:solidFill>
        </p:spPr>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defRPr/>
            </a:pPr>
            <a:r>
              <a:rPr lang="es-ES" spc="0" dirty="0" smtClean="0">
                <a:ln w="0"/>
                <a:solidFill>
                  <a:schemeClr val="tx1">
                    <a:lumMod val="85000"/>
                    <a:lumOff val="15000"/>
                  </a:schemeClr>
                </a:solidFill>
                <a:effectLst>
                  <a:outerShdw blurRad="38100" dist="19050" dir="2700000" algn="tl" rotWithShape="0">
                    <a:schemeClr val="dk1">
                      <a:alpha val="40000"/>
                    </a:schemeClr>
                  </a:outerShdw>
                </a:effectLst>
              </a:rPr>
              <a:t>Dotal Puro</a:t>
            </a:r>
            <a:endParaRPr lang="es-ES" spc="0" dirty="0">
              <a:ln w="0"/>
              <a:solidFill>
                <a:schemeClr val="tx1">
                  <a:lumMod val="85000"/>
                  <a:lumOff val="15000"/>
                </a:schemeClr>
              </a:solidFill>
              <a:effectLst>
                <a:outerShdw blurRad="38100" dist="19050" dir="2700000" algn="tl" rotWithShape="0">
                  <a:schemeClr val="dk1">
                    <a:alpha val="40000"/>
                  </a:schemeClr>
                </a:outerShdw>
              </a:effectLst>
            </a:endParaRPr>
          </a:p>
        </p:txBody>
      </p:sp>
      <p:sp>
        <p:nvSpPr>
          <p:cNvPr id="7" name="Rectángulo 6"/>
          <p:cNvSpPr/>
          <p:nvPr/>
        </p:nvSpPr>
        <p:spPr>
          <a:xfrm>
            <a:off x="6221506" y="1591960"/>
            <a:ext cx="4953000" cy="2677656"/>
          </a:xfrm>
          <a:prstGeom prst="rect">
            <a:avLst/>
          </a:prstGeom>
        </p:spPr>
        <p:txBody>
          <a:bodyPr wrap="square">
            <a:spAutoFit/>
          </a:bodyPr>
          <a:lstStyle/>
          <a:p>
            <a:pPr algn="just"/>
            <a:r>
              <a:rPr lang="es-MX" sz="2400" dirty="0"/>
              <a:t>Premio o Dote para ser cobrado por el asegurado en el vencimiento establecido (sólo en caso de sobrevivir). Es una promesa de pagar a una persona una cierta cantidad en una fecha futura especificada, en el entendido que esté vivo para recibirla.</a:t>
            </a:r>
          </a:p>
        </p:txBody>
      </p:sp>
      <p:sp>
        <p:nvSpPr>
          <p:cNvPr id="11" name="2 Marcador de contenido"/>
          <p:cNvSpPr txBox="1">
            <a:spLocks/>
          </p:cNvSpPr>
          <p:nvPr/>
        </p:nvSpPr>
        <p:spPr>
          <a:xfrm>
            <a:off x="800100" y="4683048"/>
            <a:ext cx="10374406" cy="1889144"/>
          </a:xfrm>
          <a:prstGeom prst="rect">
            <a:avLst/>
          </a:prstGeom>
          <a:solidFill>
            <a:schemeClr val="tx2">
              <a:lumMod val="60000"/>
              <a:lumOff val="40000"/>
            </a:schemeClr>
          </a:solidFill>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gn="just">
              <a:buNone/>
            </a:pPr>
            <a:r>
              <a:rPr lang="es-MX" sz="2400" dirty="0"/>
              <a:t>Representan una serie de opciones en caso de que el asegurado suspenda el pago de las primas de la póliza, y constituye los derechos del contratante sobre la reserva matemática generada por el contrato de seguro de vida</a:t>
            </a:r>
            <a:r>
              <a:rPr lang="es-MX" sz="2400" dirty="0" smtClean="0"/>
              <a:t>.</a:t>
            </a:r>
            <a:endParaRPr lang="es-ES" sz="2400" dirty="0">
              <a:latin typeface="Arial" panose="020B0604020202020204" pitchFamily="34" charset="0"/>
              <a:cs typeface="Arial" panose="020B0604020202020204" pitchFamily="34" charset="0"/>
            </a:endParaRPr>
          </a:p>
        </p:txBody>
      </p:sp>
      <p:pic>
        <p:nvPicPr>
          <p:cNvPr id="4" name="Imagen 3"/>
          <p:cNvPicPr>
            <a:picLocks noChangeAspect="1"/>
          </p:cNvPicPr>
          <p:nvPr/>
        </p:nvPicPr>
        <p:blipFill>
          <a:blip r:embed="rId3"/>
          <a:stretch>
            <a:fillRect/>
          </a:stretch>
        </p:blipFill>
        <p:spPr>
          <a:xfrm>
            <a:off x="4921435" y="284688"/>
            <a:ext cx="1761285" cy="1252098"/>
          </a:xfrm>
          <a:prstGeom prst="rect">
            <a:avLst/>
          </a:prstGeom>
        </p:spPr>
      </p:pic>
    </p:spTree>
    <p:extLst>
      <p:ext uri="{BB962C8B-B14F-4D97-AF65-F5344CB8AC3E}">
        <p14:creationId xmlns:p14="http://schemas.microsoft.com/office/powerpoint/2010/main" val="434262702"/>
      </p:ext>
    </p:extLst>
  </p:cSld>
  <p:clrMapOvr>
    <a:masterClrMapping/>
  </p:clrMapOvr>
  <p:transition spd="med">
    <p:randomBa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609600" y="349623"/>
            <a:ext cx="4876800" cy="1089213"/>
          </a:xfrm>
          <a:solidFill>
            <a:schemeClr val="accent3">
              <a:lumMod val="60000"/>
              <a:lumOff val="40000"/>
            </a:schemeClr>
          </a:solidFill>
        </p:spPr>
        <p:txBody>
          <a:bodyPr anchor="b"/>
          <a:lstStyle/>
          <a:p>
            <a:r>
              <a:rPr lang="es-MX" sz="2800" dirty="0" smtClean="0">
                <a:latin typeface="Arial" panose="020B0604020202020204" pitchFamily="34" charset="0"/>
                <a:cs typeface="Arial" panose="020B0604020202020204" pitchFamily="34" charset="0"/>
              </a:rPr>
              <a:t>SEGURO SALDADO DE VIDA</a:t>
            </a:r>
            <a:endParaRPr lang="es-MX" dirty="0"/>
          </a:p>
        </p:txBody>
      </p:sp>
      <p:sp>
        <p:nvSpPr>
          <p:cNvPr id="4" name="Marcador de contenido 3"/>
          <p:cNvSpPr>
            <a:spLocks noGrp="1"/>
          </p:cNvSpPr>
          <p:nvPr>
            <p:ph sz="half" idx="2"/>
          </p:nvPr>
        </p:nvSpPr>
        <p:spPr>
          <a:xfrm>
            <a:off x="609600" y="1573306"/>
            <a:ext cx="4876800" cy="4552857"/>
          </a:xfrm>
          <a:solidFill>
            <a:schemeClr val="accent2"/>
          </a:solidFill>
        </p:spPr>
        <p:txBody>
          <a:bodyPr/>
          <a:lstStyle/>
          <a:p>
            <a:pPr algn="just"/>
            <a:r>
              <a:rPr lang="es-MX" dirty="0">
                <a:latin typeface="Arial" panose="020B0604020202020204" pitchFamily="34" charset="0"/>
                <a:cs typeface="Arial" panose="020B0604020202020204" pitchFamily="34" charset="0"/>
              </a:rPr>
              <a:t>Conversión del efectivo a protección para toda la vida sin más pago de primas hasta ocurrir el fallecimiento del asegurado, este beneficio es característico del “Seguro Ordinario de Vida o Vida Entera”.</a:t>
            </a:r>
          </a:p>
          <a:p>
            <a:endParaRPr lang="es-MX" dirty="0"/>
          </a:p>
          <a:p>
            <a:endParaRPr lang="es-MX" dirty="0"/>
          </a:p>
        </p:txBody>
      </p:sp>
      <p:sp>
        <p:nvSpPr>
          <p:cNvPr id="5" name="Marcador de texto 4"/>
          <p:cNvSpPr>
            <a:spLocks noGrp="1"/>
          </p:cNvSpPr>
          <p:nvPr>
            <p:ph type="body" sz="quarter" idx="3"/>
          </p:nvPr>
        </p:nvSpPr>
        <p:spPr>
          <a:xfrm>
            <a:off x="5892800" y="349624"/>
            <a:ext cx="4876800" cy="1089212"/>
          </a:xfrm>
          <a:solidFill>
            <a:schemeClr val="accent1">
              <a:lumMod val="60000"/>
              <a:lumOff val="40000"/>
            </a:schemeClr>
          </a:solidFill>
        </p:spPr>
        <p:txBody>
          <a:bodyPr/>
          <a:lstStyle/>
          <a:p>
            <a:r>
              <a:rPr lang="es-MX" sz="2800" dirty="0" smtClean="0">
                <a:latin typeface="Arial" panose="020B0604020202020204" pitchFamily="34" charset="0"/>
                <a:cs typeface="Arial" panose="020B0604020202020204" pitchFamily="34" charset="0"/>
              </a:rPr>
              <a:t>SEGURO PRORROGADO DE VIDA</a:t>
            </a:r>
            <a:endParaRPr lang="es-MX" sz="2800" dirty="0">
              <a:latin typeface="Arial" panose="020B0604020202020204" pitchFamily="34" charset="0"/>
              <a:cs typeface="Arial" panose="020B0604020202020204" pitchFamily="34" charset="0"/>
            </a:endParaRPr>
          </a:p>
        </p:txBody>
      </p:sp>
      <p:sp>
        <p:nvSpPr>
          <p:cNvPr id="6" name="Marcador de contenido 5"/>
          <p:cNvSpPr>
            <a:spLocks noGrp="1"/>
          </p:cNvSpPr>
          <p:nvPr>
            <p:ph sz="quarter" idx="4"/>
          </p:nvPr>
        </p:nvSpPr>
        <p:spPr>
          <a:xfrm>
            <a:off x="5892800" y="1573306"/>
            <a:ext cx="4876800" cy="4552857"/>
          </a:xfrm>
          <a:solidFill>
            <a:schemeClr val="tx2">
              <a:lumMod val="60000"/>
              <a:lumOff val="40000"/>
            </a:schemeClr>
          </a:solidFill>
        </p:spPr>
        <p:txBody>
          <a:bodyPr/>
          <a:lstStyle/>
          <a:p>
            <a:pPr algn="just"/>
            <a:r>
              <a:rPr lang="es-MX" dirty="0">
                <a:latin typeface="Arial" panose="020B0604020202020204" pitchFamily="34" charset="0"/>
                <a:cs typeface="Arial" panose="020B0604020202020204" pitchFamily="34" charset="0"/>
              </a:rPr>
              <a:t>Es la conversión de los valores en efectivo a la protección nominal de la póliza sin más pago de primas hasta el término del plazo establecido, se define también como la prórroga del beneficio de protección de la póliza. </a:t>
            </a:r>
          </a:p>
        </p:txBody>
      </p:sp>
      <p:sp>
        <p:nvSpPr>
          <p:cNvPr id="7" name="Marcador de número de diapositiva 6"/>
          <p:cNvSpPr>
            <a:spLocks noGrp="1"/>
          </p:cNvSpPr>
          <p:nvPr>
            <p:ph type="sldNum" sz="quarter" idx="12"/>
          </p:nvPr>
        </p:nvSpPr>
        <p:spPr/>
        <p:txBody>
          <a:bodyPr/>
          <a:lstStyle/>
          <a:p>
            <a:fld id="{4F706B53-573E-4F29-AAE8-1E7739068B54}" type="slidenum">
              <a:rPr lang="es-MX" smtClean="0"/>
              <a:pPr/>
              <a:t>35</a:t>
            </a:fld>
            <a:endParaRPr lang="es-MX"/>
          </a:p>
        </p:txBody>
      </p:sp>
      <p:pic>
        <p:nvPicPr>
          <p:cNvPr id="2" name="Imagen 1"/>
          <p:cNvPicPr>
            <a:picLocks noChangeAspect="1"/>
          </p:cNvPicPr>
          <p:nvPr/>
        </p:nvPicPr>
        <p:blipFill>
          <a:blip r:embed="rId2"/>
          <a:stretch>
            <a:fillRect/>
          </a:stretch>
        </p:blipFill>
        <p:spPr>
          <a:xfrm>
            <a:off x="3964438" y="4318226"/>
            <a:ext cx="2238375" cy="2238375"/>
          </a:xfrm>
          <a:prstGeom prst="rect">
            <a:avLst/>
          </a:prstGeom>
          <a:ln>
            <a:noFill/>
          </a:ln>
          <a:effectLst>
            <a:softEdge rad="112500"/>
          </a:effectLst>
        </p:spPr>
      </p:pic>
    </p:spTree>
    <p:extLst>
      <p:ext uri="{BB962C8B-B14F-4D97-AF65-F5344CB8AC3E}">
        <p14:creationId xmlns:p14="http://schemas.microsoft.com/office/powerpoint/2010/main" val="213940738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609600" y="349623"/>
            <a:ext cx="4876800" cy="1089213"/>
          </a:xfrm>
          <a:solidFill>
            <a:schemeClr val="accent4">
              <a:lumMod val="75000"/>
            </a:schemeClr>
          </a:solidFill>
        </p:spPr>
        <p:txBody>
          <a:bodyPr anchor="ctr"/>
          <a:lstStyle/>
          <a:p>
            <a:r>
              <a:rPr lang="es-MX" sz="3200" dirty="0" smtClean="0">
                <a:solidFill>
                  <a:schemeClr val="bg1">
                    <a:lumMod val="95000"/>
                  </a:schemeClr>
                </a:solidFill>
                <a:latin typeface="Arial" panose="020B0604020202020204" pitchFamily="34" charset="0"/>
                <a:cs typeface="Arial" panose="020B0604020202020204" pitchFamily="34" charset="0"/>
              </a:rPr>
              <a:t>DISPUTABILIDAD</a:t>
            </a:r>
            <a:endParaRPr lang="es-MX" sz="2400" dirty="0">
              <a:solidFill>
                <a:schemeClr val="bg1">
                  <a:lumMod val="95000"/>
                </a:schemeClr>
              </a:solidFill>
            </a:endParaRPr>
          </a:p>
        </p:txBody>
      </p:sp>
      <p:sp>
        <p:nvSpPr>
          <p:cNvPr id="4" name="Marcador de contenido 3"/>
          <p:cNvSpPr>
            <a:spLocks noGrp="1"/>
          </p:cNvSpPr>
          <p:nvPr>
            <p:ph sz="half" idx="2"/>
          </p:nvPr>
        </p:nvSpPr>
        <p:spPr>
          <a:xfrm>
            <a:off x="609600" y="1573306"/>
            <a:ext cx="4876800" cy="4552857"/>
          </a:xfrm>
          <a:solidFill>
            <a:schemeClr val="accent2"/>
          </a:solidFill>
        </p:spPr>
        <p:txBody>
          <a:bodyPr/>
          <a:lstStyle/>
          <a:p>
            <a:pPr algn="just"/>
            <a:r>
              <a:rPr lang="es-MX" dirty="0">
                <a:latin typeface="Arial" panose="020B0604020202020204" pitchFamily="34" charset="0"/>
                <a:cs typeface="Arial" panose="020B0604020202020204" pitchFamily="34" charset="0"/>
              </a:rPr>
              <a:t>Nos indica que la aseguradora podrá rescindir el seguro cuando existan omisiones o inexactas declaraciones en la solicitud</a:t>
            </a:r>
            <a:r>
              <a:rPr lang="es-MX" dirty="0" smtClean="0">
                <a:latin typeface="Arial" panose="020B0604020202020204" pitchFamily="34" charset="0"/>
                <a:cs typeface="Arial" panose="020B0604020202020204" pitchFamily="34" charset="0"/>
              </a:rPr>
              <a:t>.</a:t>
            </a:r>
            <a:endParaRPr lang="es-MX" dirty="0">
              <a:latin typeface="Arial" panose="020B0604020202020204" pitchFamily="34" charset="0"/>
              <a:cs typeface="Arial" panose="020B0604020202020204" pitchFamily="34" charset="0"/>
            </a:endParaRPr>
          </a:p>
          <a:p>
            <a:endParaRPr lang="es-MX" dirty="0"/>
          </a:p>
          <a:p>
            <a:endParaRPr lang="es-MX" dirty="0"/>
          </a:p>
        </p:txBody>
      </p:sp>
      <p:sp>
        <p:nvSpPr>
          <p:cNvPr id="5" name="Marcador de texto 4"/>
          <p:cNvSpPr>
            <a:spLocks noGrp="1"/>
          </p:cNvSpPr>
          <p:nvPr>
            <p:ph type="body" sz="quarter" idx="3"/>
          </p:nvPr>
        </p:nvSpPr>
        <p:spPr>
          <a:xfrm>
            <a:off x="5892800" y="349624"/>
            <a:ext cx="4876800" cy="1089212"/>
          </a:xfrm>
          <a:solidFill>
            <a:schemeClr val="accent1">
              <a:lumMod val="60000"/>
              <a:lumOff val="40000"/>
            </a:schemeClr>
          </a:solidFill>
        </p:spPr>
        <p:txBody>
          <a:bodyPr anchor="ctr"/>
          <a:lstStyle/>
          <a:p>
            <a:r>
              <a:rPr lang="es-MX" sz="3200" dirty="0" smtClean="0">
                <a:solidFill>
                  <a:schemeClr val="tx1">
                    <a:lumMod val="75000"/>
                    <a:lumOff val="25000"/>
                  </a:schemeClr>
                </a:solidFill>
                <a:latin typeface="Arial" panose="020B0604020202020204" pitchFamily="34" charset="0"/>
                <a:cs typeface="Arial" panose="020B0604020202020204" pitchFamily="34" charset="0"/>
              </a:rPr>
              <a:t>INDISPUTABILIDAD</a:t>
            </a:r>
            <a:endParaRPr lang="es-MX" sz="3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6" name="Marcador de contenido 5"/>
          <p:cNvSpPr>
            <a:spLocks noGrp="1"/>
          </p:cNvSpPr>
          <p:nvPr>
            <p:ph sz="quarter" idx="4"/>
          </p:nvPr>
        </p:nvSpPr>
        <p:spPr>
          <a:xfrm>
            <a:off x="5892800" y="1573306"/>
            <a:ext cx="4876800" cy="4552857"/>
          </a:xfrm>
          <a:solidFill>
            <a:schemeClr val="tx2">
              <a:lumMod val="60000"/>
              <a:lumOff val="40000"/>
            </a:schemeClr>
          </a:solidFill>
        </p:spPr>
        <p:txBody>
          <a:bodyPr/>
          <a:lstStyle/>
          <a:p>
            <a:pPr algn="just"/>
            <a:r>
              <a:rPr lang="es-MX" dirty="0">
                <a:latin typeface="Arial" panose="020B0604020202020204" pitchFamily="34" charset="0"/>
                <a:cs typeface="Arial" panose="020B0604020202020204" pitchFamily="34" charset="0"/>
              </a:rPr>
              <a:t> Nos indica que la aseguradora podrá renunciar a sus derechos de cancelar el seguro aunque existan omisiones o inexactas declaraciones (2 años</a:t>
            </a:r>
            <a:r>
              <a:rPr lang="es-MX" dirty="0" smtClean="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p:txBody>
      </p:sp>
      <p:sp>
        <p:nvSpPr>
          <p:cNvPr id="7" name="Marcador de número de diapositiva 6"/>
          <p:cNvSpPr>
            <a:spLocks noGrp="1"/>
          </p:cNvSpPr>
          <p:nvPr>
            <p:ph type="sldNum" sz="quarter" idx="12"/>
          </p:nvPr>
        </p:nvSpPr>
        <p:spPr/>
        <p:txBody>
          <a:bodyPr/>
          <a:lstStyle/>
          <a:p>
            <a:fld id="{4F706B53-573E-4F29-AAE8-1E7739068B54}" type="slidenum">
              <a:rPr lang="es-MX" smtClean="0"/>
              <a:pPr/>
              <a:t>36</a:t>
            </a:fld>
            <a:endParaRPr lang="es-MX"/>
          </a:p>
        </p:txBody>
      </p:sp>
      <p:pic>
        <p:nvPicPr>
          <p:cNvPr id="2" name="Imagen 1"/>
          <p:cNvPicPr>
            <a:picLocks noChangeAspect="1"/>
          </p:cNvPicPr>
          <p:nvPr/>
        </p:nvPicPr>
        <p:blipFill>
          <a:blip r:embed="rId2"/>
          <a:stretch>
            <a:fillRect/>
          </a:stretch>
        </p:blipFill>
        <p:spPr>
          <a:xfrm>
            <a:off x="2704047" y="3429000"/>
            <a:ext cx="5362270" cy="304674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4221217547"/>
      </p:ext>
    </p:extLst>
  </p:cSld>
  <p:clrMapOvr>
    <a:masterClrMapping/>
  </p:clrMapOvr>
  <p:transition spd="slow">
    <p:randomBa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11187" y="2430361"/>
            <a:ext cx="7947211" cy="1938992"/>
          </a:xfrm>
          <a:prstGeom prst="rect">
            <a:avLst/>
          </a:prstGeom>
          <a:solidFill>
            <a:schemeClr val="tx2"/>
          </a:solidFill>
          <a:effectLst>
            <a:innerShdw blurRad="63500" dist="50800" dir="18900000">
              <a:prstClr val="black">
                <a:alpha val="50000"/>
              </a:prstClr>
            </a:innerShdw>
          </a:effectLst>
        </p:spPr>
        <p:txBody>
          <a:bodyPr wrap="square">
            <a:spAutoFit/>
          </a:bodyPr>
          <a:lstStyle/>
          <a:p>
            <a:pPr algn="ctr">
              <a:defRPr/>
            </a:pPr>
            <a:r>
              <a:rPr lang="es-ES" sz="6000" b="1" spc="50" dirty="0" smtClean="0">
                <a:ln w="9525" cmpd="sng">
                  <a:solidFill>
                    <a:schemeClr val="accent1"/>
                  </a:solidFill>
                  <a:prstDash val="solid"/>
                </a:ln>
                <a:solidFill>
                  <a:srgbClr val="70AD47">
                    <a:tint val="1000"/>
                  </a:srgbClr>
                </a:solidFill>
                <a:effectLst>
                  <a:glow rad="38100">
                    <a:schemeClr val="accent1">
                      <a:alpha val="40000"/>
                    </a:schemeClr>
                  </a:glow>
                </a:effectLst>
              </a:rPr>
              <a:t>La prima en el </a:t>
            </a:r>
            <a:r>
              <a:rPr lang="es-ES" sz="6000" b="1" spc="50" dirty="0">
                <a:ln w="9525" cmpd="sng">
                  <a:solidFill>
                    <a:schemeClr val="accent1"/>
                  </a:solidFill>
                  <a:prstDash val="solid"/>
                </a:ln>
                <a:solidFill>
                  <a:srgbClr val="70AD47">
                    <a:tint val="1000"/>
                  </a:srgbClr>
                </a:solidFill>
                <a:effectLst>
                  <a:glow rad="38100">
                    <a:schemeClr val="accent1">
                      <a:alpha val="40000"/>
                    </a:schemeClr>
                  </a:glow>
                </a:effectLst>
              </a:rPr>
              <a:t>Seguro de Vida</a:t>
            </a:r>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37</a:t>
            </a:fld>
            <a:endParaRPr lang="es-MX"/>
          </a:p>
        </p:txBody>
      </p:sp>
    </p:spTree>
    <p:extLst>
      <p:ext uri="{BB962C8B-B14F-4D97-AF65-F5344CB8AC3E}">
        <p14:creationId xmlns:p14="http://schemas.microsoft.com/office/powerpoint/2010/main" val="18890518"/>
      </p:ext>
    </p:extLst>
  </p:cSld>
  <p:clrMapOvr>
    <a:masterClrMapping/>
  </p:clrMapOvr>
  <p:transition spd="med">
    <p:push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30728" y="274638"/>
            <a:ext cx="9838871" cy="1143000"/>
          </a:xfrm>
          <a:solidFill>
            <a:schemeClr val="accent2">
              <a:lumMod val="75000"/>
            </a:schemeClr>
          </a:solidFill>
        </p:spPr>
        <p:txBody>
          <a:bodyPr/>
          <a:lstStyle/>
          <a:p>
            <a:pPr algn="ctr">
              <a:defRPr/>
            </a:pPr>
            <a:r>
              <a:rPr lang="es-ES" spc="0" dirty="0" smtClean="0">
                <a:ln w="0"/>
                <a:solidFill>
                  <a:schemeClr val="bg1">
                    <a:lumMod val="95000"/>
                  </a:schemeClr>
                </a:solidFill>
                <a:effectLst>
                  <a:outerShdw blurRad="38100" dist="19050" dir="2700000" algn="tl" rotWithShape="0">
                    <a:schemeClr val="dk1">
                      <a:alpha val="40000"/>
                    </a:schemeClr>
                  </a:outerShdw>
                </a:effectLst>
              </a:rPr>
              <a:t>La prima en el seguro de vida:</a:t>
            </a:r>
            <a:endParaRPr lang="es-ES" spc="0" dirty="0">
              <a:ln w="0"/>
              <a:solidFill>
                <a:schemeClr val="bg1">
                  <a:lumMod val="95000"/>
                </a:schemeClr>
              </a:solidFill>
              <a:effectLst>
                <a:outerShdw blurRad="38100" dist="19050" dir="2700000" algn="tl" rotWithShape="0">
                  <a:schemeClr val="dk1">
                    <a:alpha val="40000"/>
                  </a:schemeClr>
                </a:outerShdw>
              </a:effectLst>
            </a:endParaRPr>
          </a:p>
        </p:txBody>
      </p:sp>
      <p:sp>
        <p:nvSpPr>
          <p:cNvPr id="30723" name="2 Marcador de contenido"/>
          <p:cNvSpPr>
            <a:spLocks noGrp="1"/>
          </p:cNvSpPr>
          <p:nvPr>
            <p:ph idx="1"/>
          </p:nvPr>
        </p:nvSpPr>
        <p:spPr>
          <a:xfrm>
            <a:off x="930727" y="1600200"/>
            <a:ext cx="9838871" cy="4800600"/>
          </a:xfrm>
          <a:solidFill>
            <a:schemeClr val="bg2">
              <a:lumMod val="90000"/>
            </a:schemeClr>
          </a:solidFill>
        </p:spPr>
        <p:txBody>
          <a:bodyPr/>
          <a:lstStyle/>
          <a:p>
            <a:pPr marL="93663" indent="20638" algn="just">
              <a:buNone/>
            </a:pPr>
            <a:r>
              <a:rPr lang="es-ES" sz="2700" dirty="0"/>
              <a:t>	</a:t>
            </a:r>
            <a:r>
              <a:rPr lang="es-MX" sz="2800" dirty="0"/>
              <a:t>La prima en el seguro de vida se calcula técnicamente sobre la base de las tablas de mortalidad y se rige por tarifas oficialmente aprobadas, en este caso la prima representa la participación del asegurado en el reparto del costo por fallecimiento. La prima que el asegurado paga es la llamada prima comercial (total) y para determinarla hay que calcular primero la prima pura o de </a:t>
            </a:r>
            <a:r>
              <a:rPr lang="es-MX" sz="2800" dirty="0" smtClean="0"/>
              <a:t>riesgo</a:t>
            </a:r>
            <a:r>
              <a:rPr lang="es-MX" sz="2800" dirty="0" smtClean="0">
                <a:latin typeface="Arial" panose="020B0604020202020204" pitchFamily="34" charset="0"/>
                <a:cs typeface="Arial" panose="020B0604020202020204" pitchFamily="34" charset="0"/>
              </a:rPr>
              <a:t>.</a:t>
            </a:r>
            <a:endParaRPr lang="es-MX" sz="2800" dirty="0">
              <a:latin typeface="Arial" panose="020B0604020202020204" pitchFamily="34" charset="0"/>
              <a:cs typeface="Arial" panose="020B0604020202020204" pitchFamily="34" charset="0"/>
            </a:endParaRPr>
          </a:p>
          <a:p>
            <a:pPr algn="just"/>
            <a:endParaRPr lang="es-ES" sz="2700" dirty="0">
              <a:latin typeface="Arial" panose="020B0604020202020204" pitchFamily="34" charset="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38</a:t>
            </a:fld>
            <a:endParaRPr lang="es-MX"/>
          </a:p>
        </p:txBody>
      </p:sp>
      <p:pic>
        <p:nvPicPr>
          <p:cNvPr id="4" name="Imagen 3"/>
          <p:cNvPicPr>
            <a:picLocks noChangeAspect="1"/>
          </p:cNvPicPr>
          <p:nvPr/>
        </p:nvPicPr>
        <p:blipFill>
          <a:blip r:embed="rId2"/>
          <a:stretch>
            <a:fillRect/>
          </a:stretch>
        </p:blipFill>
        <p:spPr>
          <a:xfrm>
            <a:off x="8417298" y="4268787"/>
            <a:ext cx="2851457" cy="2132013"/>
          </a:xfrm>
          <a:prstGeom prst="rect">
            <a:avLst/>
          </a:prstGeom>
        </p:spPr>
      </p:pic>
    </p:spTree>
    <p:extLst>
      <p:ext uri="{BB962C8B-B14F-4D97-AF65-F5344CB8AC3E}">
        <p14:creationId xmlns:p14="http://schemas.microsoft.com/office/powerpoint/2010/main" val="1348716490"/>
      </p:ext>
    </p:extLst>
  </p:cSld>
  <p:clrMapOvr>
    <a:masterClrMapping/>
  </p:clrMapOvr>
  <p:transition spd="med">
    <p:wedg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32756" y="274638"/>
            <a:ext cx="9936843" cy="801127"/>
          </a:xfrm>
          <a:solidFill>
            <a:schemeClr val="bg2">
              <a:lumMod val="75000"/>
            </a:schemeClr>
          </a:solidFill>
        </p:spPr>
        <p:txBody>
          <a:bodyPr/>
          <a:lstStyle/>
          <a:p>
            <a:pPr algn="ctr">
              <a:defRPr/>
            </a:pPr>
            <a:r>
              <a:rPr lang="es-ES" sz="4000" b="1" spc="0" dirty="0" smtClean="0">
                <a:ln w="0"/>
                <a:solidFill>
                  <a:schemeClr val="accent4">
                    <a:lumMod val="50000"/>
                  </a:schemeClr>
                </a:solidFill>
              </a:rPr>
              <a:t>Prima pura o de riesgo:</a:t>
            </a:r>
            <a:endParaRPr lang="es-ES" sz="4000" b="1" spc="0" dirty="0">
              <a:ln w="0"/>
              <a:solidFill>
                <a:schemeClr val="accent4">
                  <a:lumMod val="50000"/>
                </a:schemeClr>
              </a:solidFill>
            </a:endParaRPr>
          </a:p>
        </p:txBody>
      </p:sp>
      <p:sp>
        <p:nvSpPr>
          <p:cNvPr id="30723" name="2 Marcador de contenido"/>
          <p:cNvSpPr>
            <a:spLocks noGrp="1"/>
          </p:cNvSpPr>
          <p:nvPr>
            <p:ph idx="1"/>
          </p:nvPr>
        </p:nvSpPr>
        <p:spPr>
          <a:xfrm>
            <a:off x="832755" y="1075765"/>
            <a:ext cx="9936843" cy="5496507"/>
          </a:xfrm>
          <a:solidFill>
            <a:schemeClr val="accent3">
              <a:lumMod val="50000"/>
            </a:schemeClr>
          </a:solidFill>
        </p:spPr>
        <p:txBody>
          <a:bodyPr>
            <a:normAutofit fontScale="92500" lnSpcReduction="10000"/>
          </a:bodyPr>
          <a:lstStyle/>
          <a:p>
            <a:pPr marL="114300" indent="0" algn="just">
              <a:buNone/>
            </a:pPr>
            <a:r>
              <a:rPr lang="es-MX" sz="3000" dirty="0">
                <a:solidFill>
                  <a:schemeClr val="bg1">
                    <a:lumMod val="95000"/>
                  </a:schemeClr>
                </a:solidFill>
                <a:latin typeface="Arial" panose="020B0604020202020204" pitchFamily="34" charset="0"/>
                <a:cs typeface="Arial" panose="020B0604020202020204" pitchFamily="34" charset="0"/>
              </a:rPr>
              <a:t>Es la que refleja únicamente el reparto del costo por fallecimiento, esto es la prima que sirve esencialmente para cubrir el importe de las indemnizaciones por fallecimiento y se obtiene directamente de la tabla de mortalidad.</a:t>
            </a:r>
          </a:p>
          <a:p>
            <a:pPr marL="114300" indent="0" algn="just">
              <a:buNone/>
            </a:pPr>
            <a:r>
              <a:rPr lang="es-MX" sz="2800" b="1" dirty="0">
                <a:solidFill>
                  <a:schemeClr val="bg1">
                    <a:lumMod val="85000"/>
                  </a:schemeClr>
                </a:solidFill>
              </a:rPr>
              <a:t> </a:t>
            </a:r>
            <a:endParaRPr lang="es-MX" sz="2800" dirty="0">
              <a:solidFill>
                <a:schemeClr val="bg1">
                  <a:lumMod val="85000"/>
                </a:schemeClr>
              </a:solidFill>
            </a:endParaRPr>
          </a:p>
          <a:p>
            <a:pPr marL="114300" indent="0" algn="just">
              <a:buNone/>
            </a:pPr>
            <a:r>
              <a:rPr lang="es-MX" sz="2700" b="1" u="sng" dirty="0">
                <a:solidFill>
                  <a:schemeClr val="tx2">
                    <a:lumMod val="50000"/>
                  </a:schemeClr>
                </a:solidFill>
              </a:rPr>
              <a:t>Ejemplo:</a:t>
            </a:r>
            <a:r>
              <a:rPr lang="es-MX" sz="2700" b="1" dirty="0">
                <a:solidFill>
                  <a:schemeClr val="bg1">
                    <a:lumMod val="85000"/>
                  </a:schemeClr>
                </a:solidFill>
              </a:rPr>
              <a:t> </a:t>
            </a:r>
            <a:r>
              <a:rPr lang="es-MX" sz="2700" dirty="0">
                <a:solidFill>
                  <a:schemeClr val="bg1">
                    <a:lumMod val="75000"/>
                  </a:schemeClr>
                </a:solidFill>
              </a:rPr>
              <a:t>De 100,000 personas de 15 años de edad fallecen 170 en el transcurso del año, si cada uno de ellos se asegura por $100,000, al final del año se deberán pagar 170 siniestros que da un total de $100,000 x 170 = $17,000,000. </a:t>
            </a:r>
            <a:endParaRPr lang="es-MX" sz="2700" dirty="0" smtClean="0">
              <a:solidFill>
                <a:schemeClr val="bg1">
                  <a:lumMod val="75000"/>
                </a:schemeClr>
              </a:solidFill>
            </a:endParaRPr>
          </a:p>
          <a:p>
            <a:pPr marL="114300" indent="0" algn="just">
              <a:buNone/>
            </a:pPr>
            <a:r>
              <a:rPr lang="es-MX" sz="2700" dirty="0" smtClean="0">
                <a:solidFill>
                  <a:schemeClr val="bg1">
                    <a:lumMod val="75000"/>
                  </a:schemeClr>
                </a:solidFill>
              </a:rPr>
              <a:t>Hay </a:t>
            </a:r>
            <a:r>
              <a:rPr lang="es-MX" sz="2700" dirty="0">
                <a:solidFill>
                  <a:schemeClr val="bg1">
                    <a:lumMod val="75000"/>
                  </a:schemeClr>
                </a:solidFill>
              </a:rPr>
              <a:t>que recordar que el reparto de riesgos se hace al principio del año, por lo tanto si ya sabemos que de 100,000 jóvenes de 15 años, fallecen 170 lo único que tenemos que hacer es repartir los 17 millones entre 100,000 jóvenes (17,000,000 / 100,000)= $ 170.ºº prima pura o de riesgo.</a:t>
            </a:r>
          </a:p>
          <a:p>
            <a:pPr marL="114300" indent="0" algn="just">
              <a:buNone/>
            </a:pPr>
            <a:endParaRPr lang="es-ES" sz="2800" dirty="0">
              <a:latin typeface="Arial" panose="020B0604020202020204" pitchFamily="34" charset="0"/>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4F706B53-573E-4F29-AAE8-1E7739068B54}" type="slidenum">
              <a:rPr lang="es-MX" smtClean="0"/>
              <a:pPr/>
              <a:t>39</a:t>
            </a:fld>
            <a:endParaRPr lang="es-MX"/>
          </a:p>
        </p:txBody>
      </p:sp>
    </p:spTree>
    <p:extLst>
      <p:ext uri="{BB962C8B-B14F-4D97-AF65-F5344CB8AC3E}">
        <p14:creationId xmlns:p14="http://schemas.microsoft.com/office/powerpoint/2010/main" val="2465818497"/>
      </p:ext>
    </p:extLst>
  </p:cSld>
  <p:clrMapOvr>
    <a:masterClrMapping/>
  </p:clrMapOvr>
  <p:transition spd="med">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54928" y="188640"/>
            <a:ext cx="2857496" cy="720080"/>
          </a:xfrm>
        </p:spPr>
        <p:txBody>
          <a:bodyPr>
            <a:normAutofit fontScale="90000"/>
          </a:bodyPr>
          <a:lstStyle/>
          <a:p>
            <a:pPr algn="r"/>
            <a:r>
              <a:rPr lang="es-ES" sz="3100" dirty="0"/>
              <a:t/>
            </a:r>
            <a:br>
              <a:rPr lang="es-ES" sz="3100" dirty="0"/>
            </a:br>
            <a:r>
              <a:rPr lang="es-ES" sz="3100" dirty="0"/>
              <a:t/>
            </a:r>
            <a:br>
              <a:rPr lang="es-ES" sz="3100" dirty="0"/>
            </a:b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sz="1800" dirty="0"/>
              <a:t/>
            </a:r>
            <a:br>
              <a:rPr lang="es-ES" sz="1800" dirty="0"/>
            </a:br>
            <a:r>
              <a:rPr lang="es-ES" dirty="0" smtClean="0"/>
              <a:t/>
            </a:r>
            <a:br>
              <a:rPr lang="es-ES" dirty="0" smtClean="0"/>
            </a:br>
            <a:endParaRPr lang="es-MX" dirty="0"/>
          </a:p>
        </p:txBody>
      </p:sp>
      <p:sp>
        <p:nvSpPr>
          <p:cNvPr id="3" name="2 Marcador de número de diapositiva"/>
          <p:cNvSpPr>
            <a:spLocks noGrp="1"/>
          </p:cNvSpPr>
          <p:nvPr>
            <p:ph type="sldNum" sz="quarter" idx="12"/>
          </p:nvPr>
        </p:nvSpPr>
        <p:spPr/>
        <p:txBody>
          <a:bodyPr/>
          <a:lstStyle/>
          <a:p>
            <a:fld id="{114F6E14-26B7-447F-A4C5-187AB6119613}" type="slidenum">
              <a:rPr lang="es-MX" smtClean="0"/>
              <a:pPr/>
              <a:t>4</a:t>
            </a:fld>
            <a:endParaRPr lang="es-MX" dirty="0"/>
          </a:p>
        </p:txBody>
      </p:sp>
      <p:pic>
        <p:nvPicPr>
          <p:cNvPr id="4" name="Picture 3"/>
          <p:cNvPicPr>
            <a:picLocks noChangeAspect="1" noChangeArrowheads="1"/>
          </p:cNvPicPr>
          <p:nvPr/>
        </p:nvPicPr>
        <p:blipFill>
          <a:blip r:embed="rId2"/>
          <a:srcRect/>
          <a:stretch>
            <a:fillRect/>
          </a:stretch>
        </p:blipFill>
        <p:spPr bwMode="auto">
          <a:xfrm>
            <a:off x="9984432" y="116633"/>
            <a:ext cx="576064" cy="635915"/>
          </a:xfrm>
          <a:prstGeom prst="rect">
            <a:avLst/>
          </a:prstGeom>
          <a:noFill/>
          <a:ln w="9525">
            <a:solidFill>
              <a:schemeClr val="accent3">
                <a:lumMod val="75000"/>
              </a:schemeClr>
            </a:solidFill>
            <a:miter lim="800000"/>
            <a:headEnd/>
            <a:tailEnd/>
          </a:ln>
        </p:spPr>
      </p:pic>
      <p:pic>
        <p:nvPicPr>
          <p:cNvPr id="6" name="Picture 2" descr="http://www.multicomputos.com/empresa/images/stories/finanz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4775" y="4039095"/>
            <a:ext cx="2253536" cy="2095789"/>
          </a:xfrm>
          <a:prstGeom prst="rect">
            <a:avLst/>
          </a:prstGeom>
          <a:noFill/>
          <a:ln w="38100">
            <a:solidFill>
              <a:schemeClr val="accent3">
                <a:lumMod val="50000"/>
              </a:schemeClr>
            </a:solidFill>
          </a:ln>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1555110" y="1268760"/>
            <a:ext cx="8378602" cy="2677656"/>
          </a:xfrm>
          <a:prstGeom prst="rect">
            <a:avLst/>
          </a:prstGeom>
          <a:solidFill>
            <a:schemeClr val="accent3">
              <a:lumMod val="20000"/>
              <a:lumOff val="80000"/>
            </a:schemeClr>
          </a:solidFill>
          <a:ln>
            <a:solidFill>
              <a:schemeClr val="accent3">
                <a:lumMod val="75000"/>
              </a:schemeClr>
            </a:solidFill>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MX" sz="2400" b="1" dirty="0">
                <a:ln>
                  <a:solidFill>
                    <a:srgbClr val="292934">
                      <a:lumMod val="65000"/>
                      <a:lumOff val="35000"/>
                    </a:srgbClr>
                  </a:solidFill>
                </a:ln>
                <a:solidFill>
                  <a:srgbClr val="726056"/>
                </a:solidFill>
                <a:latin typeface="Verdana" pitchFamily="34" charset="0"/>
                <a:ea typeface="Times New Roman" pitchFamily="18" charset="0"/>
                <a:cs typeface="Times New Roman" pitchFamily="18" charset="0"/>
              </a:rPr>
              <a:t>Propósito de la Unidad de Aprendizaje.</a:t>
            </a:r>
          </a:p>
          <a:p>
            <a:pPr algn="just" fontAlgn="base">
              <a:spcBef>
                <a:spcPct val="0"/>
              </a:spcBef>
              <a:spcAft>
                <a:spcPct val="0"/>
              </a:spcAft>
            </a:pPr>
            <a:r>
              <a:rPr lang="es-ES" sz="2400" dirty="0">
                <a:solidFill>
                  <a:srgbClr val="292934"/>
                </a:solidFill>
              </a:rPr>
              <a:t>Desarrollar conocimientos en el área de seguros, desde un punto de vista teórico, identificando los principales aspectos técnicos - operacionales, con la finalidad de que el estudiante </a:t>
            </a:r>
            <a:r>
              <a:rPr lang="es-MX" sz="2400" dirty="0">
                <a:solidFill>
                  <a:srgbClr val="292934"/>
                </a:solidFill>
              </a:rPr>
              <a:t>tenga una fuerte formación en el manejo de riesgos futuros, para que pueda diseñar instrumentos financieros de cobertura como los seguros.</a:t>
            </a:r>
            <a:endParaRPr lang="es-MX" sz="2200" dirty="0">
              <a:solidFill>
                <a:srgbClr val="292934"/>
              </a:solidFill>
              <a:latin typeface="Arial" pitchFamily="34" charset="0"/>
              <a:cs typeface="Arial" pitchFamily="34" charset="0"/>
            </a:endParaRPr>
          </a:p>
        </p:txBody>
      </p:sp>
      <p:sp>
        <p:nvSpPr>
          <p:cNvPr id="7" name="6 Rectángulo"/>
          <p:cNvSpPr/>
          <p:nvPr/>
        </p:nvSpPr>
        <p:spPr>
          <a:xfrm>
            <a:off x="1981463" y="4047560"/>
            <a:ext cx="5550504" cy="2095789"/>
          </a:xfrm>
          <a:prstGeom prst="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a:solidFill>
                  <a:srgbClr val="FFFFFF"/>
                </a:solidFill>
              </a:rPr>
              <a:t>Este propósito hace referencia a la unidad de aprendizaje </a:t>
            </a:r>
            <a:r>
              <a:rPr lang="es-MX" sz="2000" b="1" dirty="0">
                <a:solidFill>
                  <a:srgbClr val="FFFFFF"/>
                </a:solidFill>
              </a:rPr>
              <a:t>“Teoría del Seguro”</a:t>
            </a:r>
            <a:r>
              <a:rPr lang="es-MX" sz="2000" dirty="0">
                <a:solidFill>
                  <a:srgbClr val="FFFFFF"/>
                </a:solidFill>
              </a:rPr>
              <a:t> que se oferta en la licenciatura de Actuaría, dentro del núcleo de formación sustantivo, con carácter obligatorio y un valor de 6 créditos. </a:t>
            </a:r>
          </a:p>
        </p:txBody>
      </p:sp>
      <p:sp>
        <p:nvSpPr>
          <p:cNvPr id="8" name="7 Rectángulo"/>
          <p:cNvSpPr/>
          <p:nvPr/>
        </p:nvSpPr>
        <p:spPr>
          <a:xfrm>
            <a:off x="1555110" y="260648"/>
            <a:ext cx="6032422" cy="923330"/>
          </a:xfrm>
          <a:prstGeom prst="rect">
            <a:avLst/>
          </a:prstGeom>
          <a:solidFill>
            <a:schemeClr val="tx2"/>
          </a:solidFill>
        </p:spPr>
        <p:txBody>
          <a:bodyPr wrap="none" lIns="91440" tIns="45720" rIns="91440" bIns="45720">
            <a:spAutoFit/>
          </a:bodyPr>
          <a:lstStyle/>
          <a:p>
            <a:pPr algn="ctr"/>
            <a:r>
              <a:rPr lang="es-ES" sz="5400" b="1"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rPr>
              <a:t>Guión Explicativo</a:t>
            </a:r>
            <a:endParaRPr lang="es-MX" sz="5400" b="1"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2448786757"/>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89211" y="1054580"/>
            <a:ext cx="9641541" cy="4585871"/>
          </a:xfrm>
          <a:prstGeom prst="rect">
            <a:avLst/>
          </a:prstGeom>
          <a:solidFill>
            <a:schemeClr val="tx2">
              <a:lumMod val="60000"/>
              <a:lumOff val="40000"/>
            </a:schemeClr>
          </a:solidFill>
        </p:spPr>
        <p:txBody>
          <a:bodyPr wrap="square">
            <a:spAutoFit/>
          </a:bodyPr>
          <a:lstStyle/>
          <a:p>
            <a:pPr algn="ctr"/>
            <a:r>
              <a:rPr lang="es-MX" sz="4000" b="1" dirty="0">
                <a:latin typeface="Cambria" panose="02040503050406030204" pitchFamily="18" charset="0"/>
              </a:rPr>
              <a:t>Prima </a:t>
            </a:r>
            <a:r>
              <a:rPr lang="es-MX" sz="4000" b="1" dirty="0" smtClean="0">
                <a:latin typeface="Cambria" panose="02040503050406030204" pitchFamily="18" charset="0"/>
              </a:rPr>
              <a:t>Natural Ascendente </a:t>
            </a:r>
            <a:r>
              <a:rPr lang="es-MX" sz="4000" b="1" dirty="0">
                <a:latin typeface="Cambria" panose="02040503050406030204" pitchFamily="18" charset="0"/>
              </a:rPr>
              <a:t>(</a:t>
            </a:r>
            <a:r>
              <a:rPr lang="es-MX" sz="4000" b="1" dirty="0" smtClean="0">
                <a:latin typeface="Cambria" panose="02040503050406030204" pitchFamily="18" charset="0"/>
              </a:rPr>
              <a:t>PNA</a:t>
            </a:r>
            <a:r>
              <a:rPr lang="es-MX" sz="4000" dirty="0" smtClean="0">
                <a:latin typeface="Cambria" panose="02040503050406030204" pitchFamily="18" charset="0"/>
              </a:rPr>
              <a:t>)</a:t>
            </a:r>
            <a:endParaRPr lang="es-MX" sz="4000" dirty="0">
              <a:latin typeface="Cambria" panose="02040503050406030204" pitchFamily="18" charset="0"/>
            </a:endParaRPr>
          </a:p>
          <a:p>
            <a:r>
              <a:rPr lang="es-MX" sz="2800" dirty="0"/>
              <a:t>	</a:t>
            </a:r>
          </a:p>
          <a:p>
            <a:pPr algn="just"/>
            <a:r>
              <a:rPr lang="es-MX" sz="2800" dirty="0"/>
              <a:t>Si se observa </a:t>
            </a:r>
            <a:r>
              <a:rPr lang="es-MX" sz="2800" dirty="0" smtClean="0"/>
              <a:t>una tabla </a:t>
            </a:r>
            <a:r>
              <a:rPr lang="es-MX" sz="2800" dirty="0"/>
              <a:t>de mortalidad se puede apreciar que conforme aumenta la edad se incrementa también el riesgo por fallecimiento, y la prima se comporta de la misma manera.</a:t>
            </a:r>
          </a:p>
          <a:p>
            <a:pPr algn="just"/>
            <a:r>
              <a:rPr lang="es-MX" sz="2800" dirty="0"/>
              <a:t> </a:t>
            </a:r>
          </a:p>
          <a:p>
            <a:pPr algn="just"/>
            <a:r>
              <a:rPr lang="es-MX" sz="2800" dirty="0"/>
              <a:t>Al listado de las diferentes primas puras de riesgo que el asegurado tendría que pagar para cada edad se le llama </a:t>
            </a:r>
            <a:r>
              <a:rPr lang="es-MX" sz="2800" b="1" dirty="0"/>
              <a:t>Prima Natural Ascendente</a:t>
            </a:r>
            <a:r>
              <a:rPr lang="es-MX" sz="2800" dirty="0"/>
              <a:t>. </a:t>
            </a:r>
            <a:endParaRPr lang="es-MX" sz="2600" dirty="0"/>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40</a:t>
            </a:fld>
            <a:endParaRPr lang="es-MX"/>
          </a:p>
        </p:txBody>
      </p:sp>
    </p:spTree>
    <p:extLst>
      <p:ext uri="{BB962C8B-B14F-4D97-AF65-F5344CB8AC3E}">
        <p14:creationId xmlns:p14="http://schemas.microsoft.com/office/powerpoint/2010/main" val="1389561447"/>
      </p:ext>
    </p:extLst>
  </p:cSld>
  <p:clrMapOvr>
    <a:masterClrMapping/>
  </p:clrMapOvr>
  <p:transition spd="slow">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89211" y="504246"/>
            <a:ext cx="9641541" cy="5940088"/>
          </a:xfrm>
          <a:prstGeom prst="rect">
            <a:avLst/>
          </a:prstGeom>
          <a:solidFill>
            <a:schemeClr val="bg2">
              <a:lumMod val="90000"/>
            </a:schemeClr>
          </a:solidFill>
        </p:spPr>
        <p:txBody>
          <a:bodyPr wrap="square">
            <a:spAutoFit/>
          </a:bodyPr>
          <a:lstStyle/>
          <a:p>
            <a:pPr algn="ctr"/>
            <a:r>
              <a:rPr lang="es-MX" sz="4000" b="1" dirty="0">
                <a:latin typeface="Cambria" panose="02040503050406030204" pitchFamily="18" charset="0"/>
              </a:rPr>
              <a:t>Prima Nivelada (PN</a:t>
            </a:r>
            <a:r>
              <a:rPr lang="es-MX" sz="4000" dirty="0">
                <a:latin typeface="Cambria" panose="02040503050406030204" pitchFamily="18" charset="0"/>
              </a:rPr>
              <a:t>)</a:t>
            </a:r>
          </a:p>
          <a:p>
            <a:r>
              <a:rPr lang="es-MX" sz="2800" dirty="0"/>
              <a:t>	</a:t>
            </a:r>
          </a:p>
          <a:p>
            <a:pPr algn="just"/>
            <a:r>
              <a:rPr lang="es-MX" sz="2600" dirty="0"/>
              <a:t>Esta prima resulta de promediar las diferentes primas puras de riesgo que el asegurado tendrá que pagar en los años en que participaría  del seguro.</a:t>
            </a:r>
          </a:p>
          <a:p>
            <a:pPr algn="just"/>
            <a:r>
              <a:rPr lang="es-MX" sz="2600" dirty="0"/>
              <a:t> </a:t>
            </a:r>
          </a:p>
          <a:p>
            <a:pPr algn="just"/>
            <a:r>
              <a:rPr lang="es-MX" sz="2600" dirty="0"/>
              <a:t>Bajo el sistema de prima nivelada lo que el asegurado tiene que pagar, es la prima promedio de los años de vigencia del seguro; al comparar las primas que el asegurado pagaría bajo los 2 sistemas Prima Natural Ascendente y Prima Nivelada se encuentra una diferencia, los primeros años a favor y los últimos en contra. Con el excedente de los primeros años se forma la reserva, la cual servirá para pagar el faltante durante los últimos años.</a:t>
            </a: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41</a:t>
            </a:fld>
            <a:endParaRPr lang="es-MX"/>
          </a:p>
        </p:txBody>
      </p:sp>
    </p:spTree>
    <p:extLst>
      <p:ext uri="{BB962C8B-B14F-4D97-AF65-F5344CB8AC3E}">
        <p14:creationId xmlns:p14="http://schemas.microsoft.com/office/powerpoint/2010/main" val="2747043591"/>
      </p:ext>
    </p:extLst>
  </p:cSld>
  <p:clrMapOvr>
    <a:masterClrMapping/>
  </p:clrMapOvr>
  <p:transition spd="slow">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bwMode="auto">
          <a:xfrm>
            <a:off x="1107584" y="3039035"/>
            <a:ext cx="6745498" cy="3558615"/>
          </a:xfrm>
          <a:prstGeom prst="rect">
            <a:avLst/>
          </a:prstGeom>
          <a:solidFill>
            <a:schemeClr val="accent3">
              <a:lumMod val="50000"/>
            </a:schemeClr>
          </a:solidFill>
          <a:ln>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p>
            <a:pPr algn="just" eaLnBrk="1" hangingPunct="1">
              <a:lnSpc>
                <a:spcPct val="80000"/>
              </a:lnSpc>
              <a:buNone/>
            </a:pPr>
            <a:r>
              <a:rPr lang="es-ES" sz="2600" dirty="0"/>
              <a:t>	</a:t>
            </a:r>
          </a:p>
          <a:p>
            <a:pPr marL="114300" indent="0">
              <a:buNone/>
            </a:pPr>
            <a:r>
              <a:rPr lang="es-ES" sz="2600" dirty="0"/>
              <a:t>	</a:t>
            </a:r>
            <a:r>
              <a:rPr lang="es-MX" sz="4300" b="1" dirty="0">
                <a:solidFill>
                  <a:schemeClr val="bg1">
                    <a:lumMod val="85000"/>
                  </a:schemeClr>
                </a:solidFill>
                <a:latin typeface="+mj-lt"/>
              </a:rPr>
              <a:t>Prima Comercial</a:t>
            </a:r>
            <a:endParaRPr lang="es-MX" sz="2800" dirty="0">
              <a:solidFill>
                <a:schemeClr val="bg1">
                  <a:lumMod val="85000"/>
                </a:schemeClr>
              </a:solidFill>
              <a:latin typeface="+mj-lt"/>
            </a:endParaRPr>
          </a:p>
          <a:p>
            <a:pPr marL="114300" indent="0">
              <a:buNone/>
            </a:pPr>
            <a:r>
              <a:rPr lang="es-MX" sz="2800" dirty="0">
                <a:solidFill>
                  <a:schemeClr val="bg1">
                    <a:lumMod val="85000"/>
                  </a:schemeClr>
                </a:solidFill>
              </a:rPr>
              <a:t>	</a:t>
            </a:r>
          </a:p>
          <a:p>
            <a:pPr marL="114300" indent="0" algn="just">
              <a:buNone/>
            </a:pPr>
            <a:r>
              <a:rPr lang="es-MX" sz="2600" dirty="0">
                <a:solidFill>
                  <a:schemeClr val="bg1">
                    <a:lumMod val="85000"/>
                  </a:schemeClr>
                </a:solidFill>
              </a:rPr>
              <a:t>A la prima neta nivelada sólo falta agregarle un factor para la prima comercial este factor lo conforman los gastos de adquisición, tales como exámenes médicos, comisión del agente, pago de luz, papelería y otros, una vez agregados, se obtiene la prima comercial.</a:t>
            </a:r>
          </a:p>
          <a:p>
            <a:pPr algn="just" eaLnBrk="1" hangingPunct="1">
              <a:lnSpc>
                <a:spcPct val="80000"/>
              </a:lnSpc>
              <a:buNone/>
            </a:pPr>
            <a:endParaRPr lang="es-ES" dirty="0"/>
          </a:p>
        </p:txBody>
      </p:sp>
      <p:sp>
        <p:nvSpPr>
          <p:cNvPr id="26628" name="Rectangle 3"/>
          <p:cNvSpPr>
            <a:spLocks noChangeArrowheads="1"/>
          </p:cNvSpPr>
          <p:nvPr/>
        </p:nvSpPr>
        <p:spPr bwMode="auto">
          <a:xfrm flipH="1">
            <a:off x="1107583" y="389965"/>
            <a:ext cx="9381028" cy="2541494"/>
          </a:xfrm>
          <a:prstGeom prst="rect">
            <a:avLst/>
          </a:prstGeom>
          <a:solidFill>
            <a:schemeClr val="tx2">
              <a:lumMod val="40000"/>
              <a:lumOff val="60000"/>
            </a:schemeClr>
          </a:solidFill>
          <a:ln w="9525">
            <a:noFill/>
            <a:miter lim="800000"/>
            <a:headEnd/>
            <a:tailEnd/>
          </a:ln>
        </p:spPr>
        <p:txBody>
          <a:bodyPr/>
          <a:lstStyle/>
          <a:p>
            <a:pPr marL="342900" indent="-342900">
              <a:lnSpc>
                <a:spcPct val="80000"/>
              </a:lnSpc>
              <a:spcBef>
                <a:spcPct val="20000"/>
              </a:spcBef>
              <a:buFont typeface="Arial" charset="0"/>
              <a:buChar char="•"/>
            </a:pPr>
            <a:endParaRPr lang="es-ES" sz="2000" dirty="0">
              <a:latin typeface="Calibri" pitchFamily="34" charset="0"/>
            </a:endParaRPr>
          </a:p>
          <a:p>
            <a:r>
              <a:rPr lang="es-ES" sz="2000" dirty="0">
                <a:latin typeface="Calibri" pitchFamily="34" charset="0"/>
              </a:rPr>
              <a:t>	</a:t>
            </a:r>
            <a:r>
              <a:rPr lang="es-MX" sz="4000" b="1" dirty="0">
                <a:latin typeface="+mj-lt"/>
              </a:rPr>
              <a:t>Prima Neta Nivelada</a:t>
            </a:r>
            <a:endParaRPr lang="es-MX" sz="4000" dirty="0">
              <a:latin typeface="+mj-lt"/>
            </a:endParaRPr>
          </a:p>
          <a:p>
            <a:r>
              <a:rPr lang="es-MX" sz="2400" dirty="0"/>
              <a:t>	</a:t>
            </a:r>
          </a:p>
          <a:p>
            <a:r>
              <a:rPr lang="es-MX" sz="2400" dirty="0"/>
              <a:t>La reserva que se forma con el sistema de prima nivelada es invertida por la compañía y con ello se disminuye el costo de la prima por efecto de los réditos y / o utilidades.</a:t>
            </a:r>
          </a:p>
          <a:p>
            <a:pPr algn="just">
              <a:lnSpc>
                <a:spcPct val="80000"/>
              </a:lnSpc>
              <a:spcBef>
                <a:spcPct val="20000"/>
              </a:spcBef>
            </a:pPr>
            <a:endParaRPr lang="es-ES" sz="2400" dirty="0">
              <a:latin typeface="Calibri" pitchFamily="34" charset="0"/>
            </a:endParaRPr>
          </a:p>
        </p:txBody>
      </p:sp>
      <p:sp>
        <p:nvSpPr>
          <p:cNvPr id="2" name="Marcador de número de diapositiva 1"/>
          <p:cNvSpPr>
            <a:spLocks noGrp="1"/>
          </p:cNvSpPr>
          <p:nvPr>
            <p:ph type="sldNum" sz="quarter" idx="12"/>
          </p:nvPr>
        </p:nvSpPr>
        <p:spPr/>
        <p:txBody>
          <a:bodyPr/>
          <a:lstStyle/>
          <a:p>
            <a:fld id="{559A74B9-CAFF-4650-A221-91685748E060}" type="slidenum">
              <a:rPr lang="es-MX" smtClean="0"/>
              <a:pPr/>
              <a:t>42</a:t>
            </a:fld>
            <a:endParaRPr lang="es-MX"/>
          </a:p>
        </p:txBody>
      </p:sp>
      <p:pic>
        <p:nvPicPr>
          <p:cNvPr id="3" name="Imagen 2"/>
          <p:cNvPicPr>
            <a:picLocks noChangeAspect="1"/>
          </p:cNvPicPr>
          <p:nvPr/>
        </p:nvPicPr>
        <p:blipFill>
          <a:blip r:embed="rId2"/>
          <a:stretch>
            <a:fillRect/>
          </a:stretch>
        </p:blipFill>
        <p:spPr>
          <a:xfrm>
            <a:off x="7909424" y="3243999"/>
            <a:ext cx="3189462" cy="3189462"/>
          </a:xfrm>
          <a:prstGeom prst="rect">
            <a:avLst/>
          </a:prstGeom>
        </p:spPr>
      </p:pic>
    </p:spTree>
    <p:extLst>
      <p:ext uri="{BB962C8B-B14F-4D97-AF65-F5344CB8AC3E}">
        <p14:creationId xmlns:p14="http://schemas.microsoft.com/office/powerpoint/2010/main" val="2495369169"/>
      </p:ext>
    </p:extLst>
  </p:cSld>
  <p:clrMapOvr>
    <a:masterClrMapping/>
  </p:clrMapOvr>
  <p:transition spd="slow">
    <p:newsflash/>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114F6E14-26B7-447F-A4C5-187AB6119613}" type="slidenum">
              <a:rPr lang="es-MX" smtClean="0"/>
              <a:pPr/>
              <a:t>43</a:t>
            </a:fld>
            <a:endParaRPr lang="es-MX"/>
          </a:p>
        </p:txBody>
      </p:sp>
      <p:sp>
        <p:nvSpPr>
          <p:cNvPr id="5" name="1 Título"/>
          <p:cNvSpPr txBox="1">
            <a:spLocks/>
          </p:cNvSpPr>
          <p:nvPr/>
        </p:nvSpPr>
        <p:spPr>
          <a:xfrm>
            <a:off x="7142616" y="333381"/>
            <a:ext cx="2713480" cy="809837"/>
          </a:xfrm>
          <a:prstGeom prst="rect">
            <a:avLst/>
          </a:prstGeom>
        </p:spPr>
        <p:txBody>
          <a:bodyP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s-ES" sz="3100" dirty="0">
                <a:solidFill>
                  <a:srgbClr val="2F2B20"/>
                </a:solidFill>
              </a:rPr>
              <a:t/>
            </a:r>
            <a:br>
              <a:rPr lang="es-ES" sz="3100" dirty="0">
                <a:solidFill>
                  <a:srgbClr val="2F2B20"/>
                </a:solidFill>
              </a:rPr>
            </a:br>
            <a:r>
              <a:rPr lang="es-ES" sz="9600" dirty="0">
                <a:solidFill>
                  <a:schemeClr val="accent3">
                    <a:lumMod val="50000"/>
                  </a:schemeClr>
                </a:solidFill>
              </a:rPr>
              <a:t>F</a:t>
            </a:r>
            <a:r>
              <a:rPr lang="es-ES" sz="5600" dirty="0">
                <a:solidFill>
                  <a:schemeClr val="accent3">
                    <a:lumMod val="50000"/>
                  </a:schemeClr>
                </a:solidFill>
              </a:rPr>
              <a:t>ACULTAD DE ECONOMÍA</a:t>
            </a:r>
            <a:br>
              <a:rPr lang="es-ES" sz="5600" dirty="0">
                <a:solidFill>
                  <a:schemeClr val="accent3">
                    <a:lumMod val="50000"/>
                  </a:schemeClr>
                </a:solidFill>
              </a:rPr>
            </a:br>
            <a:r>
              <a:rPr lang="es-ES" sz="5600" dirty="0">
                <a:solidFill>
                  <a:schemeClr val="accent3">
                    <a:lumMod val="50000"/>
                  </a:schemeClr>
                </a:solidFill>
              </a:rPr>
              <a:t>LICENCIATURA EN ACTUARÍA</a:t>
            </a:r>
            <a:endParaRPr lang="es-MX" sz="17600" dirty="0">
              <a:solidFill>
                <a:schemeClr val="accent3">
                  <a:lumMod val="50000"/>
                </a:schemeClr>
              </a:solidFill>
            </a:endParaRPr>
          </a:p>
        </p:txBody>
      </p:sp>
      <p:sp>
        <p:nvSpPr>
          <p:cNvPr id="10" name="Rectangle 1"/>
          <p:cNvSpPr>
            <a:spLocks noChangeArrowheads="1"/>
          </p:cNvSpPr>
          <p:nvPr/>
        </p:nvSpPr>
        <p:spPr bwMode="auto">
          <a:xfrm>
            <a:off x="1041400" y="1643101"/>
            <a:ext cx="9947729" cy="4708981"/>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spcAft>
                <a:spcPts val="0"/>
              </a:spcAft>
              <a:buFont typeface="Arial" panose="020B0604020202020204" pitchFamily="34" charset="0"/>
              <a:buChar char="•"/>
            </a:pPr>
            <a:r>
              <a:rPr lang="es-MX" sz="2000" dirty="0">
                <a:latin typeface="Arial" panose="020B0604020202020204" pitchFamily="34" charset="0"/>
                <a:cs typeface="Arial" panose="020B0604020202020204" pitchFamily="34" charset="0"/>
              </a:rPr>
              <a:t>El </a:t>
            </a:r>
            <a:r>
              <a:rPr lang="es-MX" sz="2000" b="1" dirty="0">
                <a:latin typeface="Arial" panose="020B0604020202020204" pitchFamily="34" charset="0"/>
                <a:cs typeface="Arial" panose="020B0604020202020204" pitchFamily="34" charset="0"/>
              </a:rPr>
              <a:t>objeto</a:t>
            </a:r>
            <a:r>
              <a:rPr lang="es-MX" sz="2000" dirty="0">
                <a:latin typeface="Arial" panose="020B0604020202020204" pitchFamily="34" charset="0"/>
                <a:cs typeface="Arial" panose="020B0604020202020204" pitchFamily="34" charset="0"/>
              </a:rPr>
              <a:t> del contrato de seguro de vida, es cubrir los riesgos que puedan afectar al asegurado en su existencia</a:t>
            </a:r>
            <a:r>
              <a:rPr lang="es-MX" sz="2000" dirty="0" smtClean="0">
                <a:latin typeface="Arial" panose="020B0604020202020204" pitchFamily="34" charset="0"/>
                <a:cs typeface="Arial" panose="020B0604020202020204" pitchFamily="34" charset="0"/>
              </a:rPr>
              <a:t>.</a:t>
            </a:r>
          </a:p>
          <a:p>
            <a:pPr marL="342900" indent="-342900" algn="just">
              <a:buFont typeface="Arial" panose="020B0604020202020204" pitchFamily="34" charset="0"/>
              <a:buChar char="•"/>
            </a:pPr>
            <a:r>
              <a:rPr lang="es-MX" sz="2000" dirty="0">
                <a:latin typeface="Arial" panose="020B0604020202020204" pitchFamily="34" charset="0"/>
                <a:cs typeface="Arial" panose="020B0604020202020204" pitchFamily="34" charset="0"/>
              </a:rPr>
              <a:t>El seguro de vida se subdivide, doctrinalmente y de acuerdo con la práctica que siguen las instituciones de Seguros, en tres categorías:</a:t>
            </a:r>
          </a:p>
          <a:p>
            <a:pPr marL="719138" indent="-277813" algn="just">
              <a:buFont typeface="Arial" panose="020B0604020202020204" pitchFamily="34" charset="0"/>
              <a:buChar char="•"/>
            </a:pPr>
            <a:r>
              <a:rPr lang="es-MX" sz="2000" b="1" dirty="0" smtClean="0">
                <a:latin typeface="Arial" panose="020B0604020202020204" pitchFamily="34" charset="0"/>
                <a:cs typeface="Arial" panose="020B0604020202020204" pitchFamily="34" charset="0"/>
              </a:rPr>
              <a:t>Seguros </a:t>
            </a:r>
            <a:r>
              <a:rPr lang="es-MX" sz="2000" b="1" dirty="0">
                <a:latin typeface="Arial" panose="020B0604020202020204" pitchFamily="34" charset="0"/>
                <a:cs typeface="Arial" panose="020B0604020202020204" pitchFamily="34" charset="0"/>
              </a:rPr>
              <a:t>de vida en caso de </a:t>
            </a:r>
            <a:r>
              <a:rPr lang="es-MX" sz="2000" b="1" dirty="0" smtClean="0">
                <a:latin typeface="Arial" panose="020B0604020202020204" pitchFamily="34" charset="0"/>
                <a:cs typeface="Arial" panose="020B0604020202020204" pitchFamily="34" charset="0"/>
              </a:rPr>
              <a:t>vida</a:t>
            </a:r>
          </a:p>
          <a:p>
            <a:pPr marL="719138" lvl="0" indent="-277813" algn="just">
              <a:buFont typeface="Arial" panose="020B0604020202020204" pitchFamily="34" charset="0"/>
              <a:buChar char="•"/>
            </a:pPr>
            <a:r>
              <a:rPr lang="es-MX" sz="2000" b="1" dirty="0">
                <a:latin typeface="Arial" panose="020B0604020202020204" pitchFamily="34" charset="0"/>
                <a:cs typeface="Arial" panose="020B0604020202020204" pitchFamily="34" charset="0"/>
              </a:rPr>
              <a:t>Seguro de vida en caso de muerte</a:t>
            </a:r>
          </a:p>
          <a:p>
            <a:pPr marL="719138" lvl="0" indent="-277813" algn="just">
              <a:buFont typeface="Arial" panose="020B0604020202020204" pitchFamily="34" charset="0"/>
              <a:buChar char="•"/>
            </a:pPr>
            <a:r>
              <a:rPr lang="es-MX" sz="2000" b="1" dirty="0">
                <a:latin typeface="Arial" panose="020B0604020202020204" pitchFamily="34" charset="0"/>
                <a:cs typeface="Arial" panose="020B0604020202020204" pitchFamily="34" charset="0"/>
              </a:rPr>
              <a:t>Seguro mixto</a:t>
            </a:r>
          </a:p>
          <a:p>
            <a:pPr marL="342900" indent="-342900" algn="just">
              <a:buFont typeface="Arial" panose="020B0604020202020204" pitchFamily="34" charset="0"/>
              <a:buChar char="•"/>
            </a:pPr>
            <a:r>
              <a:rPr lang="es-MX" sz="2000" dirty="0">
                <a:latin typeface="Arial" panose="020B0604020202020204" pitchFamily="34" charset="0"/>
                <a:cs typeface="Arial" panose="020B0604020202020204" pitchFamily="34" charset="0"/>
              </a:rPr>
              <a:t> </a:t>
            </a:r>
            <a:r>
              <a:rPr lang="es-MX" sz="2000" dirty="0" smtClean="0">
                <a:latin typeface="Arial" panose="020B0604020202020204" pitchFamily="34" charset="0"/>
                <a:cs typeface="Arial" panose="020B0604020202020204" pitchFamily="34" charset="0"/>
              </a:rPr>
              <a:t>Tres </a:t>
            </a:r>
            <a:r>
              <a:rPr lang="es-MX" sz="2000" dirty="0">
                <a:latin typeface="Arial" panose="020B0604020202020204" pitchFamily="34" charset="0"/>
                <a:cs typeface="Arial" panose="020B0604020202020204" pitchFamily="34" charset="0"/>
              </a:rPr>
              <a:t>son los llamados planes básicos del seguro de vida: </a:t>
            </a:r>
            <a:r>
              <a:rPr lang="es-MX" sz="2000" b="1" dirty="0">
                <a:latin typeface="Arial" panose="020B0604020202020204" pitchFamily="34" charset="0"/>
                <a:cs typeface="Arial" panose="020B0604020202020204" pitchFamily="34" charset="0"/>
              </a:rPr>
              <a:t>Plan Temporal, Plan Ordinario de Vida o Vida Entera y Plan Dotal,</a:t>
            </a:r>
            <a:r>
              <a:rPr lang="es-MX" sz="2000" dirty="0">
                <a:latin typeface="Arial" panose="020B0604020202020204" pitchFamily="34" charset="0"/>
                <a:cs typeface="Arial" panose="020B0604020202020204" pitchFamily="34" charset="0"/>
              </a:rPr>
              <a:t> reciben este nombre debido a que pueden ser expedidos por sí solos en una póliza. </a:t>
            </a:r>
          </a:p>
          <a:p>
            <a:pPr marL="342900" indent="-342900" algn="just">
              <a:buFont typeface="Arial" panose="020B0604020202020204" pitchFamily="34" charset="0"/>
              <a:buChar char="•"/>
            </a:pPr>
            <a:r>
              <a:rPr lang="es-MX" sz="2000" dirty="0" smtClean="0">
                <a:latin typeface="Arial" panose="020B0604020202020204" pitchFamily="34" charset="0"/>
                <a:ea typeface="Times New Roman" panose="02020603050405020304" pitchFamily="18" charset="0"/>
                <a:cs typeface="Arial" panose="020B0604020202020204" pitchFamily="34" charset="0"/>
              </a:rPr>
              <a:t>La </a:t>
            </a:r>
            <a:r>
              <a:rPr lang="es-MX" sz="2000" dirty="0">
                <a:latin typeface="Arial" panose="020B0604020202020204" pitchFamily="34" charset="0"/>
                <a:ea typeface="Times New Roman" panose="02020603050405020304" pitchFamily="18" charset="0"/>
                <a:cs typeface="Arial" panose="020B0604020202020204" pitchFamily="34" charset="0"/>
              </a:rPr>
              <a:t>prima en el seguro de vida se calcula técnicamente sobre la base de las tablas de mortalidad y se rige por tarifas oficialmente aprobadas, en este caso la prima representa la participación del asegurado en el reparto del costo por fallecimiento. La prima que el asegurado paga es la llamada prima comercial (total) y para determinarla hay que calcular primero la </a:t>
            </a:r>
            <a:r>
              <a:rPr lang="es-MX" sz="2000" b="1" dirty="0">
                <a:latin typeface="Arial" panose="020B0604020202020204" pitchFamily="34" charset="0"/>
                <a:ea typeface="Times New Roman" panose="02020603050405020304" pitchFamily="18" charset="0"/>
                <a:cs typeface="Arial" panose="020B0604020202020204" pitchFamily="34" charset="0"/>
              </a:rPr>
              <a:t>prima pura o de riesgo.</a:t>
            </a:r>
            <a:endParaRPr lang="es-MX" sz="2000" b="1"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9" name="Picture 3"/>
          <p:cNvPicPr>
            <a:picLocks noChangeAspect="1" noChangeArrowheads="1"/>
          </p:cNvPicPr>
          <p:nvPr/>
        </p:nvPicPr>
        <p:blipFill>
          <a:blip r:embed="rId2"/>
          <a:srcRect/>
          <a:stretch>
            <a:fillRect/>
          </a:stretch>
        </p:blipFill>
        <p:spPr bwMode="auto">
          <a:xfrm>
            <a:off x="9984433" y="421431"/>
            <a:ext cx="670895" cy="601283"/>
          </a:xfrm>
          <a:prstGeom prst="rect">
            <a:avLst/>
          </a:prstGeom>
          <a:noFill/>
          <a:ln w="9525">
            <a:solidFill>
              <a:schemeClr val="accent3">
                <a:lumMod val="75000"/>
              </a:schemeClr>
            </a:solidFill>
            <a:miter lim="800000"/>
            <a:headEnd/>
            <a:tailEnd/>
          </a:ln>
        </p:spPr>
      </p:pic>
      <p:sp>
        <p:nvSpPr>
          <p:cNvPr id="4" name="1 Título"/>
          <p:cNvSpPr txBox="1">
            <a:spLocks/>
          </p:cNvSpPr>
          <p:nvPr/>
        </p:nvSpPr>
        <p:spPr>
          <a:xfrm>
            <a:off x="2279576" y="448159"/>
            <a:ext cx="3600400" cy="702246"/>
          </a:xfrm>
          <a:prstGeom prst="rect">
            <a:avLst/>
          </a:prstGeom>
          <a:solidFill>
            <a:schemeClr val="accent3">
              <a:lumMod val="5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dirty="0">
                <a:solidFill>
                  <a:schemeClr val="bg1"/>
                </a:solidFill>
              </a:rPr>
              <a:t>Conclusiones </a:t>
            </a:r>
            <a:endParaRPr lang="es-MX" sz="2000" b="1" dirty="0">
              <a:solidFill>
                <a:schemeClr val="bg1"/>
              </a:solidFill>
            </a:endParaRPr>
          </a:p>
        </p:txBody>
      </p:sp>
    </p:spTree>
    <p:extLst>
      <p:ext uri="{BB962C8B-B14F-4D97-AF65-F5344CB8AC3E}">
        <p14:creationId xmlns:p14="http://schemas.microsoft.com/office/powerpoint/2010/main" val="311131724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237129" y="1190357"/>
            <a:ext cx="9144000" cy="5509200"/>
          </a:xfrm>
          <a:prstGeom prst="rect">
            <a:avLst/>
          </a:prstGeom>
          <a:solidFill>
            <a:schemeClr val="accent3">
              <a:lumMod val="20000"/>
              <a:lumOff val="80000"/>
            </a:schemeClr>
          </a:solidFill>
          <a:ln w="9525">
            <a:solidFill>
              <a:schemeClr val="accent3">
                <a:lumMod val="50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buFont typeface="Arial" pitchFamily="34" charset="0"/>
              <a:buChar char="•"/>
            </a:pPr>
            <a:r>
              <a:rPr lang="es-MX" sz="2200" dirty="0" err="1">
                <a:latin typeface="Arial" pitchFamily="34" charset="0"/>
                <a:cs typeface="Arial" pitchFamily="34" charset="0"/>
              </a:rPr>
              <a:t>Dopazo</a:t>
            </a:r>
            <a:r>
              <a:rPr lang="es-MX" sz="2200" dirty="0">
                <a:latin typeface="Arial" pitchFamily="34" charset="0"/>
                <a:cs typeface="Arial" pitchFamily="34" charset="0"/>
              </a:rPr>
              <a:t>, M. (2011). Gerencia de riesgos sostenibles y responsabilidad social empresarial en la entidad aseguradora. Fundación Mapfre. España.</a:t>
            </a:r>
          </a:p>
          <a:p>
            <a:pPr marL="342900" indent="-342900" algn="just">
              <a:buFont typeface="Arial" pitchFamily="34" charset="0"/>
              <a:buChar char="•"/>
            </a:pPr>
            <a:r>
              <a:rPr lang="es-MX" sz="2200" dirty="0">
                <a:latin typeface="Arial" pitchFamily="34" charset="0"/>
                <a:cs typeface="Arial" pitchFamily="34" charset="0"/>
              </a:rPr>
              <a:t>Fernández, R. (2011). Movilización y rescate de los compromisos por pensiones garantizados mediante contrato de seguro. Fundación Mapfre. España.</a:t>
            </a:r>
          </a:p>
          <a:p>
            <a:pPr marL="342900" indent="-342900" algn="just">
              <a:buFont typeface="Arial" pitchFamily="34" charset="0"/>
              <a:buChar char="•"/>
            </a:pPr>
            <a:r>
              <a:rPr lang="es-MX" sz="2200" dirty="0" err="1">
                <a:latin typeface="Arial" pitchFamily="34" charset="0"/>
                <a:cs typeface="Arial" pitchFamily="34" charset="0"/>
              </a:rPr>
              <a:t>Guardiola</a:t>
            </a:r>
            <a:r>
              <a:rPr lang="es-MX" sz="2200" dirty="0">
                <a:latin typeface="Arial" pitchFamily="34" charset="0"/>
                <a:cs typeface="Arial" pitchFamily="34" charset="0"/>
              </a:rPr>
              <a:t>, A. (2001). Manual de Introducción al Seguro. 2ª. Edición. Fundación Mapfre. Madrid, España.</a:t>
            </a:r>
          </a:p>
          <a:p>
            <a:pPr marL="342900" indent="-342900" algn="just">
              <a:buFont typeface="Arial" pitchFamily="34" charset="0"/>
              <a:buChar char="•"/>
            </a:pPr>
            <a:r>
              <a:rPr lang="es-ES" sz="2200" dirty="0">
                <a:latin typeface="Arial" pitchFamily="34" charset="0"/>
                <a:cs typeface="Arial" pitchFamily="34" charset="0"/>
              </a:rPr>
              <a:t>Ley de Instituciones de Seguros y </a:t>
            </a:r>
            <a:r>
              <a:rPr lang="es-ES" sz="2200" dirty="0" err="1" smtClean="0">
                <a:latin typeface="Arial" pitchFamily="34" charset="0"/>
                <a:cs typeface="Arial" pitchFamily="34" charset="0"/>
              </a:rPr>
              <a:t>FianzasLey</a:t>
            </a:r>
            <a:r>
              <a:rPr lang="es-ES" sz="2200" dirty="0" smtClean="0">
                <a:latin typeface="Arial" pitchFamily="34" charset="0"/>
                <a:cs typeface="Arial" pitchFamily="34" charset="0"/>
              </a:rPr>
              <a:t> </a:t>
            </a:r>
            <a:r>
              <a:rPr lang="es-ES" sz="2200" dirty="0">
                <a:latin typeface="Arial" pitchFamily="34" charset="0"/>
                <a:cs typeface="Arial" pitchFamily="34" charset="0"/>
              </a:rPr>
              <a:t>sobre el Contrato del Seguro.</a:t>
            </a:r>
          </a:p>
          <a:p>
            <a:pPr marL="342900" indent="-342900" algn="just">
              <a:buFont typeface="Arial" pitchFamily="34" charset="0"/>
              <a:buChar char="•"/>
            </a:pPr>
            <a:r>
              <a:rPr lang="es-MX" sz="2200" dirty="0">
                <a:latin typeface="Arial" pitchFamily="34" charset="0"/>
                <a:cs typeface="Arial" pitchFamily="34" charset="0"/>
              </a:rPr>
              <a:t>Rendón, J. (2010). Normas y políticas del seguro de vida. 5ª. Edición. </a:t>
            </a:r>
            <a:r>
              <a:rPr lang="es-MX" sz="2200" dirty="0" err="1">
                <a:latin typeface="Arial" pitchFamily="34" charset="0"/>
                <a:cs typeface="Arial" pitchFamily="34" charset="0"/>
              </a:rPr>
              <a:t>Itam</a:t>
            </a:r>
            <a:r>
              <a:rPr lang="es-MX" sz="2200" dirty="0">
                <a:latin typeface="Arial" pitchFamily="34" charset="0"/>
                <a:cs typeface="Arial" pitchFamily="34" charset="0"/>
              </a:rPr>
              <a:t>. México, D.F.</a:t>
            </a:r>
          </a:p>
          <a:p>
            <a:pPr marL="342900" indent="-342900" algn="just">
              <a:buFont typeface="Arial" pitchFamily="34" charset="0"/>
              <a:buChar char="•"/>
            </a:pPr>
            <a:r>
              <a:rPr lang="es-ES" sz="2200" dirty="0">
                <a:latin typeface="Arial" pitchFamily="34" charset="0"/>
                <a:cs typeface="Arial" pitchFamily="34" charset="0"/>
              </a:rPr>
              <a:t>Ruíz, L. (2010). El Contrato de Seguro. 2ª. Edición. Editorial Porrúa. México.</a:t>
            </a:r>
            <a:endParaRPr lang="es-MX" sz="2200" dirty="0">
              <a:latin typeface="Arial" pitchFamily="34" charset="0"/>
              <a:cs typeface="Arial" pitchFamily="34" charset="0"/>
            </a:endParaRPr>
          </a:p>
          <a:p>
            <a:pPr marL="342900" indent="-342900" algn="just">
              <a:buFont typeface="Arial" pitchFamily="34" charset="0"/>
              <a:buChar char="•"/>
            </a:pPr>
            <a:r>
              <a:rPr lang="es-ES" sz="2200" dirty="0">
                <a:latin typeface="Arial" pitchFamily="34" charset="0"/>
                <a:cs typeface="Arial" pitchFamily="34" charset="0"/>
              </a:rPr>
              <a:t>Sánchez, O. (2007). La Institución del Seguro Privado en México. Tomo I. 2ª. Edición. Editorial Porrúa. México. </a:t>
            </a:r>
            <a:endParaRPr lang="es-MX" sz="2200" dirty="0">
              <a:latin typeface="Arial" pitchFamily="34" charset="0"/>
              <a:cs typeface="Arial" pitchFamily="34" charset="0"/>
            </a:endParaRPr>
          </a:p>
        </p:txBody>
      </p:sp>
      <p:sp>
        <p:nvSpPr>
          <p:cNvPr id="4" name="3 Título"/>
          <p:cNvSpPr>
            <a:spLocks noGrp="1"/>
          </p:cNvSpPr>
          <p:nvPr>
            <p:ph type="title"/>
          </p:nvPr>
        </p:nvSpPr>
        <p:spPr>
          <a:xfrm>
            <a:off x="1904974" y="301443"/>
            <a:ext cx="7998776" cy="854968"/>
          </a:xfrm>
          <a:solidFill>
            <a:schemeClr val="accent3">
              <a:lumMod val="50000"/>
            </a:schemeClr>
          </a:solidFill>
          <a:ln>
            <a:solidFill>
              <a:schemeClr val="bg1"/>
            </a:solidFill>
          </a:ln>
        </p:spPr>
        <p:txBody>
          <a:bodyPr>
            <a:normAutofit/>
          </a:bodyPr>
          <a:lstStyle/>
          <a:p>
            <a:r>
              <a:rPr lang="es-MX" sz="3100" dirty="0">
                <a:solidFill>
                  <a:schemeClr val="bg1"/>
                </a:solidFill>
              </a:rPr>
              <a:t>Referencias</a:t>
            </a:r>
            <a:r>
              <a:rPr lang="es-MX" dirty="0" smtClean="0">
                <a:solidFill>
                  <a:schemeClr val="bg1"/>
                </a:solidFill>
              </a:rPr>
              <a:t>: </a:t>
            </a:r>
            <a:endParaRPr lang="es-MX" dirty="0">
              <a:solidFill>
                <a:schemeClr val="bg1"/>
              </a:solidFill>
            </a:endParaRPr>
          </a:p>
        </p:txBody>
      </p:sp>
      <p:sp>
        <p:nvSpPr>
          <p:cNvPr id="2" name="1 Marcador de número de diapositiva"/>
          <p:cNvSpPr>
            <a:spLocks noGrp="1"/>
          </p:cNvSpPr>
          <p:nvPr>
            <p:ph type="sldNum" sz="quarter" idx="12"/>
          </p:nvPr>
        </p:nvSpPr>
        <p:spPr/>
        <p:txBody>
          <a:bodyPr/>
          <a:lstStyle/>
          <a:p>
            <a:fld id="{B103DBDF-5D3C-4A1A-979A-A472FA1B96AE}" type="slidenum">
              <a:rPr lang="es-MX" smtClean="0">
                <a:solidFill>
                  <a:schemeClr val="tx1">
                    <a:lumMod val="75000"/>
                    <a:lumOff val="25000"/>
                  </a:schemeClr>
                </a:solidFill>
              </a:rPr>
              <a:pPr/>
              <a:t>44</a:t>
            </a:fld>
            <a:endParaRPr lang="es-MX" dirty="0">
              <a:solidFill>
                <a:schemeClr val="tx1">
                  <a:lumMod val="75000"/>
                  <a:lumOff val="25000"/>
                </a:schemeClr>
              </a:solidFill>
            </a:endParaRPr>
          </a:p>
        </p:txBody>
      </p:sp>
    </p:spTree>
    <p:extLst>
      <p:ext uri="{BB962C8B-B14F-4D97-AF65-F5344CB8AC3E}">
        <p14:creationId xmlns:p14="http://schemas.microsoft.com/office/powerpoint/2010/main" val="2931871498"/>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aemex"/>
          <p:cNvPicPr>
            <a:picLocks noChangeAspect="1" noChangeArrowheads="1"/>
          </p:cNvPicPr>
          <p:nvPr/>
        </p:nvPicPr>
        <p:blipFill>
          <a:blip r:embed="rId2"/>
          <a:srcRect/>
          <a:stretch>
            <a:fillRect/>
          </a:stretch>
        </p:blipFill>
        <p:spPr bwMode="auto">
          <a:xfrm>
            <a:off x="2279650" y="355600"/>
            <a:ext cx="3240088" cy="2928938"/>
          </a:xfrm>
          <a:prstGeom prst="rect">
            <a:avLst/>
          </a:prstGeom>
          <a:solidFill>
            <a:schemeClr val="accent2"/>
          </a:solidFill>
          <a:ln w="57150">
            <a:solidFill>
              <a:schemeClr val="accent3">
                <a:lumMod val="75000"/>
              </a:schemeClr>
            </a:solidFill>
            <a:miter lim="800000"/>
            <a:headEnd/>
            <a:tailEnd/>
          </a:ln>
        </p:spPr>
      </p:pic>
      <p:pic>
        <p:nvPicPr>
          <p:cNvPr id="3" name="Picture 3"/>
          <p:cNvPicPr>
            <a:picLocks noChangeAspect="1" noChangeArrowheads="1"/>
          </p:cNvPicPr>
          <p:nvPr/>
        </p:nvPicPr>
        <p:blipFill>
          <a:blip r:embed="rId3"/>
          <a:srcRect/>
          <a:stretch>
            <a:fillRect/>
          </a:stretch>
        </p:blipFill>
        <p:spPr bwMode="auto">
          <a:xfrm>
            <a:off x="6839024" y="3212976"/>
            <a:ext cx="3073400" cy="3240088"/>
          </a:xfrm>
          <a:prstGeom prst="rect">
            <a:avLst/>
          </a:prstGeom>
          <a:noFill/>
          <a:ln w="57150">
            <a:solidFill>
              <a:schemeClr val="accent3">
                <a:lumMod val="75000"/>
              </a:schemeClr>
            </a:solidFill>
            <a:miter lim="800000"/>
            <a:headEnd/>
            <a:tailEnd/>
          </a:ln>
        </p:spPr>
      </p:pic>
      <p:sp>
        <p:nvSpPr>
          <p:cNvPr id="4" name="Marcador de número de diapositiva 3"/>
          <p:cNvSpPr>
            <a:spLocks noGrp="1"/>
          </p:cNvSpPr>
          <p:nvPr>
            <p:ph type="sldNum" sz="quarter" idx="12"/>
          </p:nvPr>
        </p:nvSpPr>
        <p:spPr/>
        <p:txBody>
          <a:bodyPr/>
          <a:lstStyle/>
          <a:p>
            <a:fld id="{4F706B53-573E-4F29-AAE8-1E7739068B54}" type="slidenum">
              <a:rPr lang="es-MX" smtClean="0"/>
              <a:pPr/>
              <a:t>45</a:t>
            </a:fld>
            <a:endParaRPr lang="es-MX"/>
          </a:p>
        </p:txBody>
      </p:sp>
    </p:spTree>
    <p:extLst>
      <p:ext uri="{BB962C8B-B14F-4D97-AF65-F5344CB8AC3E}">
        <p14:creationId xmlns:p14="http://schemas.microsoft.com/office/powerpoint/2010/main" val="2726476746"/>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7126936" y="-27384"/>
            <a:ext cx="2857496" cy="936104"/>
          </a:xfrm>
        </p:spPr>
        <p:txBody>
          <a:bodyPr>
            <a:normAutofit fontScale="90000"/>
          </a:bodyPr>
          <a:lstStyle/>
          <a:p>
            <a:pPr algn="r"/>
            <a:r>
              <a:rPr lang="es-ES" sz="3100" dirty="0"/>
              <a:t/>
            </a:r>
            <a:br>
              <a:rPr lang="es-ES" sz="3100" dirty="0"/>
            </a:br>
            <a:r>
              <a:rPr lang="es-ES" sz="2000" dirty="0"/>
              <a:t>F</a:t>
            </a:r>
            <a:r>
              <a:rPr lang="es-ES" sz="1600" dirty="0"/>
              <a:t>ACULTAD DE ECONOMÍA</a:t>
            </a:r>
            <a:br>
              <a:rPr lang="es-ES" sz="1600" dirty="0"/>
            </a:br>
            <a:r>
              <a:rPr lang="es-ES" sz="1600" dirty="0"/>
              <a:t>LICENCIATURA EN ACTUARÍA</a:t>
            </a:r>
            <a:r>
              <a:rPr lang="es-ES" dirty="0" smtClean="0"/>
              <a:t/>
            </a:r>
            <a:br>
              <a:rPr lang="es-ES" dirty="0" smtClean="0"/>
            </a:br>
            <a:endParaRPr lang="es-MX" dirty="0"/>
          </a:p>
        </p:txBody>
      </p:sp>
      <p:sp>
        <p:nvSpPr>
          <p:cNvPr id="3" name="2 Marcador de contenido"/>
          <p:cNvSpPr>
            <a:spLocks noGrp="1"/>
          </p:cNvSpPr>
          <p:nvPr>
            <p:ph idx="1"/>
          </p:nvPr>
        </p:nvSpPr>
        <p:spPr>
          <a:xfrm>
            <a:off x="1991544" y="1124744"/>
            <a:ext cx="8229600" cy="2088232"/>
          </a:xfrm>
          <a:solidFill>
            <a:schemeClr val="accent3">
              <a:lumMod val="40000"/>
              <a:lumOff val="60000"/>
            </a:schemeClr>
          </a:solidFill>
          <a:ln>
            <a:solidFill>
              <a:schemeClr val="tx2"/>
            </a:solidFill>
          </a:ln>
        </p:spPr>
        <p:style>
          <a:lnRef idx="2">
            <a:schemeClr val="accent2"/>
          </a:lnRef>
          <a:fillRef idx="1">
            <a:schemeClr val="lt1"/>
          </a:fillRef>
          <a:effectRef idx="0">
            <a:schemeClr val="accent2"/>
          </a:effectRef>
          <a:fontRef idx="minor">
            <a:schemeClr val="dk1"/>
          </a:fontRef>
        </p:style>
        <p:txBody>
          <a:bodyPr>
            <a:normAutofit fontScale="92500"/>
          </a:bodyPr>
          <a:lstStyle/>
          <a:p>
            <a:pPr marL="0" indent="0" algn="just">
              <a:buNone/>
            </a:pPr>
            <a:r>
              <a:rPr lang="es-E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rPr>
              <a:t>Propósito</a:t>
            </a:r>
          </a:p>
          <a:p>
            <a:pPr marL="0" indent="0" algn="just">
              <a:buNone/>
            </a:pPr>
            <a:r>
              <a:rPr lang="es-MX" sz="2400" dirty="0"/>
              <a:t>Describir las operaciones de seguros con base a la clasificación que aporta la Ley sobre el Contrato de Seguros, aportando su objeto, clasificación y características particulares de cada operación para el diseño de productos.</a:t>
            </a:r>
          </a:p>
        </p:txBody>
      </p:sp>
      <p:sp>
        <p:nvSpPr>
          <p:cNvPr id="4" name="3 Marcador de número de diapositiva"/>
          <p:cNvSpPr>
            <a:spLocks noGrp="1"/>
          </p:cNvSpPr>
          <p:nvPr>
            <p:ph type="sldNum" sz="quarter" idx="12"/>
          </p:nvPr>
        </p:nvSpPr>
        <p:spPr/>
        <p:txBody>
          <a:bodyPr/>
          <a:lstStyle/>
          <a:p>
            <a:pPr>
              <a:defRPr/>
            </a:pPr>
            <a:fld id="{EC29378A-C853-4D83-9CBD-761F2E9B0B0F}" type="slidenum">
              <a:rPr lang="es-ES" smtClean="0"/>
              <a:pPr>
                <a:defRPr/>
              </a:pPr>
              <a:t>5</a:t>
            </a:fld>
            <a:endParaRPr lang="es-ES" dirty="0"/>
          </a:p>
        </p:txBody>
      </p:sp>
      <p:sp>
        <p:nvSpPr>
          <p:cNvPr id="6" name="5 Rectángulo"/>
          <p:cNvSpPr/>
          <p:nvPr/>
        </p:nvSpPr>
        <p:spPr>
          <a:xfrm>
            <a:off x="2423592" y="4728089"/>
            <a:ext cx="7560840" cy="1872208"/>
          </a:xfrm>
          <a:prstGeom prst="rect">
            <a:avLst/>
          </a:prstGeom>
          <a:solidFill>
            <a:schemeClr val="accent1">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b="1" u="sng" dirty="0">
                <a:solidFill>
                  <a:srgbClr val="726056">
                    <a:lumMod val="50000"/>
                  </a:srgbClr>
                </a:solidFill>
              </a:rPr>
              <a:t>Estructura metodológica:</a:t>
            </a:r>
            <a:r>
              <a:rPr lang="es-MX" sz="2000" dirty="0">
                <a:solidFill>
                  <a:srgbClr val="726056">
                    <a:lumMod val="50000"/>
                  </a:srgbClr>
                </a:solidFill>
              </a:rPr>
              <a:t> este material </a:t>
            </a:r>
            <a:r>
              <a:rPr lang="es-ES" sz="2000" dirty="0">
                <a:solidFill>
                  <a:srgbClr val="726056">
                    <a:lumMod val="50000"/>
                  </a:srgbClr>
                </a:solidFill>
              </a:rPr>
              <a:t>cuenta con un sistema de almacenaje con dimensiones y materiales adecuados: </a:t>
            </a:r>
            <a:r>
              <a:rPr lang="es-ES" sz="2000" b="1" dirty="0">
                <a:solidFill>
                  <a:srgbClr val="726056">
                    <a:lumMod val="50000"/>
                  </a:srgbClr>
                </a:solidFill>
              </a:rPr>
              <a:t>Microsoft PowerPoint </a:t>
            </a:r>
            <a:r>
              <a:rPr lang="es-ES" sz="2000" b="1" dirty="0" smtClean="0">
                <a:solidFill>
                  <a:srgbClr val="726056">
                    <a:lumMod val="50000"/>
                  </a:srgbClr>
                </a:solidFill>
              </a:rPr>
              <a:t>2013. </a:t>
            </a:r>
            <a:r>
              <a:rPr lang="es-ES" sz="2000" dirty="0">
                <a:solidFill>
                  <a:srgbClr val="726056">
                    <a:lumMod val="50000"/>
                  </a:srgbClr>
                </a:solidFill>
              </a:rPr>
              <a:t>Está</a:t>
            </a:r>
            <a:r>
              <a:rPr lang="es-MX" sz="2000" dirty="0">
                <a:solidFill>
                  <a:srgbClr val="726056">
                    <a:lumMod val="50000"/>
                  </a:srgbClr>
                </a:solidFill>
              </a:rPr>
              <a:t> diseñado en forma clara y sencilla, y presenta lo más sobresaliente respecto al tema </a:t>
            </a:r>
            <a:r>
              <a:rPr lang="es-ES" sz="2000" b="1" dirty="0" smtClean="0">
                <a:solidFill>
                  <a:srgbClr val="292934"/>
                </a:solidFill>
              </a:rPr>
              <a:t>5.1</a:t>
            </a:r>
            <a:r>
              <a:rPr lang="es-ES" sz="2000" b="1" dirty="0" smtClean="0">
                <a:solidFill>
                  <a:srgbClr val="292934"/>
                </a:solidFill>
              </a:rPr>
              <a:t>.</a:t>
            </a:r>
            <a:r>
              <a:rPr lang="es-MX" sz="2000" b="1" dirty="0" smtClean="0">
                <a:solidFill>
                  <a:srgbClr val="292934"/>
                </a:solidFill>
              </a:rPr>
              <a:t> </a:t>
            </a:r>
            <a:r>
              <a:rPr lang="es-MX" sz="2000" b="1" dirty="0">
                <a:solidFill>
                  <a:srgbClr val="292934"/>
                </a:solidFill>
              </a:rPr>
              <a:t>Ramo de </a:t>
            </a:r>
            <a:r>
              <a:rPr lang="es-MX" sz="2000" b="1" dirty="0" smtClean="0">
                <a:solidFill>
                  <a:srgbClr val="292934"/>
                </a:solidFill>
              </a:rPr>
              <a:t>Vida.</a:t>
            </a:r>
            <a:endParaRPr lang="es-MX" sz="2000" b="1" dirty="0">
              <a:solidFill>
                <a:srgbClr val="726056">
                  <a:lumMod val="50000"/>
                </a:srgbClr>
              </a:solidFill>
            </a:endParaRPr>
          </a:p>
        </p:txBody>
      </p:sp>
      <p:sp>
        <p:nvSpPr>
          <p:cNvPr id="2" name="1 Rectángulo"/>
          <p:cNvSpPr/>
          <p:nvPr/>
        </p:nvSpPr>
        <p:spPr>
          <a:xfrm>
            <a:off x="1555110" y="260648"/>
            <a:ext cx="6032422" cy="923330"/>
          </a:xfrm>
          <a:prstGeom prst="rect">
            <a:avLst/>
          </a:prstGeom>
          <a:noFill/>
        </p:spPr>
        <p:txBody>
          <a:bodyPr wrap="none" lIns="91440" tIns="45720" rIns="91440" bIns="45720">
            <a:spAutoFit/>
          </a:bodyPr>
          <a:lstStyle/>
          <a:p>
            <a:pPr algn="ctr"/>
            <a:r>
              <a:rPr lang="es-ES" sz="5400" b="1"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rPr>
              <a:t>Guión Explicativo</a:t>
            </a:r>
            <a:endParaRPr lang="es-MX" sz="5400" b="1" dirty="0">
              <a:ln w="19050">
                <a:solidFill>
                  <a:srgbClr val="726056">
                    <a:lumMod val="50000"/>
                  </a:srgbClr>
                </a:solidFill>
                <a:prstDash val="solid"/>
              </a:ln>
              <a:solidFill>
                <a:srgbClr val="93A299"/>
              </a:solidFill>
              <a:effectLst>
                <a:outerShdw blurRad="50000" dist="50800" dir="7500000" algn="tl">
                  <a:srgbClr val="000000">
                    <a:shade val="5000"/>
                    <a:alpha val="35000"/>
                  </a:srgbClr>
                </a:outerShdw>
              </a:effectLst>
            </a:endParaRPr>
          </a:p>
        </p:txBody>
      </p:sp>
      <p:pic>
        <p:nvPicPr>
          <p:cNvPr id="7" name="Picture 3"/>
          <p:cNvPicPr>
            <a:picLocks noChangeAspect="1" noChangeArrowheads="1"/>
          </p:cNvPicPr>
          <p:nvPr/>
        </p:nvPicPr>
        <p:blipFill>
          <a:blip r:embed="rId2"/>
          <a:srcRect/>
          <a:stretch>
            <a:fillRect/>
          </a:stretch>
        </p:blipFill>
        <p:spPr bwMode="auto">
          <a:xfrm>
            <a:off x="10045428" y="116632"/>
            <a:ext cx="587077" cy="648072"/>
          </a:xfrm>
          <a:prstGeom prst="rect">
            <a:avLst/>
          </a:prstGeom>
          <a:noFill/>
          <a:ln w="9525">
            <a:solidFill>
              <a:schemeClr val="accent3">
                <a:lumMod val="75000"/>
              </a:schemeClr>
            </a:solidFill>
            <a:miter lim="800000"/>
            <a:headEnd/>
            <a:tailEnd/>
          </a:ln>
        </p:spPr>
      </p:pic>
      <p:sp>
        <p:nvSpPr>
          <p:cNvPr id="9" name="8 Rectángulo"/>
          <p:cNvSpPr/>
          <p:nvPr/>
        </p:nvSpPr>
        <p:spPr>
          <a:xfrm>
            <a:off x="1985656" y="3284985"/>
            <a:ext cx="5766528" cy="1368151"/>
          </a:xfrm>
          <a:prstGeom prst="rect">
            <a:avLst/>
          </a:prstGeom>
          <a:solidFill>
            <a:schemeClr val="tx2"/>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dirty="0">
                <a:solidFill>
                  <a:srgbClr val="FFFFFF"/>
                </a:solidFill>
              </a:rPr>
              <a:t>Este es el propósito se refiere la </a:t>
            </a:r>
            <a:r>
              <a:rPr lang="es-ES" sz="2000" dirty="0" smtClean="0">
                <a:solidFill>
                  <a:srgbClr val="FFFFFF"/>
                </a:solidFill>
              </a:rPr>
              <a:t>Unidad </a:t>
            </a:r>
            <a:r>
              <a:rPr lang="es-ES" sz="2000" dirty="0">
                <a:solidFill>
                  <a:srgbClr val="FFFFFF"/>
                </a:solidFill>
              </a:rPr>
              <a:t>de </a:t>
            </a:r>
            <a:r>
              <a:rPr lang="es-ES" sz="2000" dirty="0" smtClean="0">
                <a:solidFill>
                  <a:srgbClr val="FFFFFF"/>
                </a:solidFill>
              </a:rPr>
              <a:t>Competencia </a:t>
            </a:r>
            <a:r>
              <a:rPr lang="es-ES" sz="2000" dirty="0">
                <a:solidFill>
                  <a:srgbClr val="FFFFFF"/>
                </a:solidFill>
              </a:rPr>
              <a:t>5. Operaciones de Seguros. </a:t>
            </a:r>
            <a:r>
              <a:rPr lang="es-MX" sz="2000" dirty="0">
                <a:solidFill>
                  <a:srgbClr val="FFFFFF"/>
                </a:solidFill>
              </a:rPr>
              <a:t>El tiempo destinado para desarrollar el presente tema en el aula es de 2 clases.</a:t>
            </a:r>
          </a:p>
        </p:txBody>
      </p:sp>
    </p:spTree>
    <p:extLst>
      <p:ext uri="{BB962C8B-B14F-4D97-AF65-F5344CB8AC3E}">
        <p14:creationId xmlns:p14="http://schemas.microsoft.com/office/powerpoint/2010/main" val="3311910519"/>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Título"/>
          <p:cNvSpPr txBox="1">
            <a:spLocks/>
          </p:cNvSpPr>
          <p:nvPr/>
        </p:nvSpPr>
        <p:spPr>
          <a:xfrm>
            <a:off x="1847528" y="332656"/>
            <a:ext cx="8142792" cy="648072"/>
          </a:xfrm>
          <a:prstGeom prst="rect">
            <a:avLst/>
          </a:prstGeom>
          <a:solidFill>
            <a:schemeClr val="tx2"/>
          </a:solidFill>
          <a:ln>
            <a:solidFill>
              <a:schemeClr val="accent1"/>
            </a:solidFill>
          </a:ln>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dirty="0">
                <a:solidFill>
                  <a:srgbClr val="FFFFFF"/>
                </a:solidFill>
              </a:rPr>
              <a:t>Planeación Didáctica</a:t>
            </a:r>
            <a:endParaRPr lang="es-MX" sz="2800" dirty="0">
              <a:solidFill>
                <a:srgbClr val="FFFFFF"/>
              </a:solidFill>
            </a:endParaRPr>
          </a:p>
        </p:txBody>
      </p:sp>
      <p:pic>
        <p:nvPicPr>
          <p:cNvPr id="4" name="Picture 3"/>
          <p:cNvPicPr>
            <a:picLocks noChangeAspect="1" noChangeArrowheads="1"/>
          </p:cNvPicPr>
          <p:nvPr/>
        </p:nvPicPr>
        <p:blipFill>
          <a:blip r:embed="rId2"/>
          <a:srcRect/>
          <a:stretch>
            <a:fillRect/>
          </a:stretch>
        </p:blipFill>
        <p:spPr bwMode="auto">
          <a:xfrm>
            <a:off x="9980196" y="332656"/>
            <a:ext cx="652308" cy="720080"/>
          </a:xfrm>
          <a:prstGeom prst="rect">
            <a:avLst/>
          </a:prstGeom>
          <a:noFill/>
          <a:ln w="9525">
            <a:solidFill>
              <a:schemeClr val="accent3">
                <a:lumMod val="75000"/>
              </a:schemeClr>
            </a:solidFill>
            <a:miter lim="800000"/>
            <a:headEnd/>
            <a:tailEnd/>
          </a:ln>
        </p:spPr>
      </p:pic>
      <p:sp>
        <p:nvSpPr>
          <p:cNvPr id="5" name="4 Marcador de número de diapositiva"/>
          <p:cNvSpPr>
            <a:spLocks noGrp="1"/>
          </p:cNvSpPr>
          <p:nvPr>
            <p:ph type="sldNum" sz="quarter" idx="12"/>
          </p:nvPr>
        </p:nvSpPr>
        <p:spPr/>
        <p:txBody>
          <a:bodyPr/>
          <a:lstStyle/>
          <a:p>
            <a:fld id="{114F6E14-26B7-447F-A4C5-187AB6119613}" type="slidenum">
              <a:rPr lang="es-MX" smtClean="0"/>
              <a:pPr/>
              <a:t>6</a:t>
            </a:fld>
            <a:endParaRPr lang="es-MX" dirty="0"/>
          </a:p>
        </p:txBody>
      </p:sp>
      <p:graphicFrame>
        <p:nvGraphicFramePr>
          <p:cNvPr id="6" name="5 Tabla"/>
          <p:cNvGraphicFramePr>
            <a:graphicFrameLocks noGrp="1"/>
          </p:cNvGraphicFramePr>
          <p:nvPr>
            <p:extLst>
              <p:ext uri="{D42A27DB-BD31-4B8C-83A1-F6EECF244321}">
                <p14:modId xmlns:p14="http://schemas.microsoft.com/office/powerpoint/2010/main" val="1612582966"/>
              </p:ext>
            </p:extLst>
          </p:nvPr>
        </p:nvGraphicFramePr>
        <p:xfrm>
          <a:off x="1137564" y="1124744"/>
          <a:ext cx="9799746" cy="5467753"/>
        </p:xfrm>
        <a:graphic>
          <a:graphicData uri="http://schemas.openxmlformats.org/drawingml/2006/table">
            <a:tbl>
              <a:tblPr>
                <a:tableStyleId>{8A107856-5554-42FB-B03E-39F5DBC370BA}</a:tableStyleId>
              </a:tblPr>
              <a:tblGrid>
                <a:gridCol w="2966733"/>
                <a:gridCol w="1933139"/>
                <a:gridCol w="563472"/>
                <a:gridCol w="1944847"/>
                <a:gridCol w="2391555"/>
              </a:tblGrid>
              <a:tr h="450625">
                <a:tc>
                  <a:txBody>
                    <a:bodyPr/>
                    <a:lstStyle/>
                    <a:p>
                      <a:pPr algn="ctr"/>
                      <a:r>
                        <a:rPr lang="es-MX" b="1" dirty="0" smtClean="0"/>
                        <a:t>Estrategias Didácticas</a:t>
                      </a:r>
                      <a:endParaRPr lang="es-MX" b="1" dirty="0"/>
                    </a:p>
                  </a:txBody>
                  <a:tcPr>
                    <a:solidFill>
                      <a:schemeClr val="accent2">
                        <a:lumMod val="40000"/>
                        <a:lumOff val="60000"/>
                      </a:schemeClr>
                    </a:solidFill>
                  </a:tcPr>
                </a:tc>
                <a:tc gridSpan="3">
                  <a:txBody>
                    <a:bodyPr/>
                    <a:lstStyle/>
                    <a:p>
                      <a:pPr algn="ctr"/>
                      <a:r>
                        <a:rPr lang="es-MX" b="1" dirty="0" smtClean="0"/>
                        <a:t>Recursos Requeridos</a:t>
                      </a:r>
                      <a:endParaRPr lang="es-MX" b="1" dirty="0"/>
                    </a:p>
                  </a:txBody>
                  <a:tcPr>
                    <a:solidFill>
                      <a:schemeClr val="accent2">
                        <a:lumMod val="40000"/>
                        <a:lumOff val="60000"/>
                      </a:schemeClr>
                    </a:solidFill>
                  </a:tcPr>
                </a:tc>
                <a:tc hMerge="1">
                  <a:txBody>
                    <a:bodyPr/>
                    <a:lstStyle/>
                    <a:p>
                      <a:endParaRPr lang="es-MX"/>
                    </a:p>
                  </a:txBody>
                  <a:tcPr/>
                </a:tc>
                <a:tc hMerge="1">
                  <a:txBody>
                    <a:bodyPr/>
                    <a:lstStyle/>
                    <a:p>
                      <a:endParaRPr lang="es-MX"/>
                    </a:p>
                  </a:txBody>
                  <a:tcPr/>
                </a:tc>
                <a:tc>
                  <a:txBody>
                    <a:bodyPr/>
                    <a:lstStyle/>
                    <a:p>
                      <a:pPr algn="ctr"/>
                      <a:r>
                        <a:rPr lang="es-MX" b="1" dirty="0" smtClean="0"/>
                        <a:t>Tiempo Destinado</a:t>
                      </a:r>
                      <a:endParaRPr lang="es-MX" b="1" dirty="0"/>
                    </a:p>
                  </a:txBody>
                  <a:tcPr>
                    <a:solidFill>
                      <a:schemeClr val="accent2">
                        <a:lumMod val="40000"/>
                        <a:lumOff val="60000"/>
                      </a:schemeClr>
                    </a:solidFill>
                  </a:tcPr>
                </a:tc>
              </a:tr>
              <a:tr h="340715">
                <a:tc rowSpan="2">
                  <a:txBody>
                    <a:bodyPr/>
                    <a:lstStyle/>
                    <a:p>
                      <a:pPr marL="285750" indent="-285750" algn="just">
                        <a:buFont typeface="Arial" pitchFamily="34" charset="0"/>
                        <a:buChar char="•"/>
                      </a:pPr>
                      <a:r>
                        <a:rPr lang="es-MX" sz="1600" dirty="0" smtClean="0"/>
                        <a:t>Investigación</a:t>
                      </a:r>
                      <a:r>
                        <a:rPr lang="es-MX" sz="1600" baseline="0" dirty="0" smtClean="0"/>
                        <a:t> de los planes básicos y coberturas adicionales en el  del Ramo de Vida.</a:t>
                      </a:r>
                    </a:p>
                    <a:p>
                      <a:pPr marL="285750" indent="-285750" algn="just">
                        <a:buFont typeface="Arial" pitchFamily="34" charset="0"/>
                        <a:buChar char="•"/>
                      </a:pPr>
                      <a:r>
                        <a:rPr lang="es-MX" sz="1600" baseline="0" dirty="0" smtClean="0"/>
                        <a:t>Elaboración de mapas mentales  respecto a las características del seguro de Vida.</a:t>
                      </a:r>
                    </a:p>
                    <a:p>
                      <a:pPr marL="285750" indent="-285750" algn="just">
                        <a:buFont typeface="Arial" pitchFamily="34" charset="0"/>
                        <a:buChar char="•"/>
                      </a:pPr>
                      <a:r>
                        <a:rPr lang="es-MX" sz="1600" baseline="0" dirty="0" smtClean="0"/>
                        <a:t>Exposición del docente.</a:t>
                      </a:r>
                    </a:p>
                    <a:p>
                      <a:pPr marL="285750" indent="-285750" algn="just">
                        <a:buFont typeface="Arial" pitchFamily="34" charset="0"/>
                        <a:buChar char="•"/>
                      </a:pPr>
                      <a:endParaRPr lang="es-MX" sz="1600" dirty="0"/>
                    </a:p>
                  </a:txBody>
                  <a:tcPr>
                    <a:solidFill>
                      <a:schemeClr val="accent2">
                        <a:lumMod val="40000"/>
                        <a:lumOff val="60000"/>
                      </a:schemeClr>
                    </a:solidFill>
                  </a:tcPr>
                </a:tc>
                <a:tc gridSpan="2">
                  <a:txBody>
                    <a:bodyPr/>
                    <a:lstStyle/>
                    <a:p>
                      <a:pPr algn="ctr"/>
                      <a:r>
                        <a:rPr lang="es-MX" sz="1600" b="1" dirty="0" smtClean="0"/>
                        <a:t>Pedagógicos </a:t>
                      </a:r>
                      <a:endParaRPr lang="es-MX" sz="1600" b="1" dirty="0"/>
                    </a:p>
                  </a:txBody>
                  <a:tcPr>
                    <a:solidFill>
                      <a:schemeClr val="accent2">
                        <a:lumMod val="40000"/>
                        <a:lumOff val="60000"/>
                      </a:schemeClr>
                    </a:solidFill>
                  </a:tcPr>
                </a:tc>
                <a:tc hMerge="1">
                  <a:txBody>
                    <a:bodyPr/>
                    <a:lstStyle/>
                    <a:p>
                      <a:endParaRPr lang="es-MX"/>
                    </a:p>
                  </a:txBody>
                  <a:tcPr/>
                </a:tc>
                <a:tc>
                  <a:txBody>
                    <a:bodyPr/>
                    <a:lstStyle/>
                    <a:p>
                      <a:pPr algn="ctr"/>
                      <a:r>
                        <a:rPr lang="es-MX" sz="1600" b="1" dirty="0" smtClean="0"/>
                        <a:t>Administrativos </a:t>
                      </a:r>
                      <a:endParaRPr lang="es-MX" sz="1600" b="1" dirty="0"/>
                    </a:p>
                  </a:txBody>
                  <a:tcPr>
                    <a:solidFill>
                      <a:schemeClr val="accent2">
                        <a:lumMod val="40000"/>
                        <a:lumOff val="60000"/>
                      </a:schemeClr>
                    </a:solidFill>
                  </a:tcPr>
                </a:tc>
                <a:tc rowSpan="2">
                  <a:txBody>
                    <a:bodyPr/>
                    <a:lstStyle/>
                    <a:p>
                      <a:pPr algn="ctr"/>
                      <a:r>
                        <a:rPr lang="es-MX" sz="1600" baseline="0" dirty="0" smtClean="0"/>
                        <a:t>2 Clases (4 horas)</a:t>
                      </a:r>
                      <a:endParaRPr lang="es-MX" sz="1600" dirty="0"/>
                    </a:p>
                  </a:txBody>
                  <a:tcPr>
                    <a:solidFill>
                      <a:schemeClr val="accent2">
                        <a:lumMod val="40000"/>
                        <a:lumOff val="60000"/>
                      </a:schemeClr>
                    </a:solidFill>
                  </a:tcPr>
                </a:tc>
              </a:tr>
              <a:tr h="1435198">
                <a:tc vMerge="1">
                  <a:txBody>
                    <a:bodyPr/>
                    <a:lstStyle/>
                    <a:p>
                      <a:endParaRPr lang="es-MX"/>
                    </a:p>
                  </a:txBody>
                  <a:tcPr/>
                </a:tc>
                <a:tc gridSpan="2">
                  <a:txBody>
                    <a:bodyPr/>
                    <a:lstStyle/>
                    <a:p>
                      <a:pPr marL="90488" indent="-90488" algn="l">
                        <a:buFont typeface="Arial" pitchFamily="34" charset="0"/>
                        <a:buChar char="•"/>
                      </a:pPr>
                      <a:r>
                        <a:rPr lang="es-MX" sz="1400" dirty="0" smtClean="0"/>
                        <a:t>Libros de texto </a:t>
                      </a:r>
                    </a:p>
                    <a:p>
                      <a:pPr marL="90488" indent="-90488" algn="l">
                        <a:buFont typeface="Arial" pitchFamily="34" charset="0"/>
                        <a:buChar char="•"/>
                      </a:pPr>
                      <a:r>
                        <a:rPr lang="es-MX" sz="1400" dirty="0" smtClean="0"/>
                        <a:t>Ley sobre el contrato del seguro</a:t>
                      </a:r>
                    </a:p>
                    <a:p>
                      <a:pPr marL="90488" indent="-90488" algn="l">
                        <a:buFont typeface="Arial" pitchFamily="34" charset="0"/>
                        <a:buChar char="•"/>
                      </a:pPr>
                      <a:r>
                        <a:rPr lang="es-MX" sz="1400" dirty="0" smtClean="0"/>
                        <a:t>Ley de Instituciones de Seguros y de Fianzas</a:t>
                      </a:r>
                      <a:endParaRPr lang="es-MX" sz="1400" dirty="0"/>
                    </a:p>
                  </a:txBody>
                  <a:tcPr>
                    <a:solidFill>
                      <a:schemeClr val="accent2">
                        <a:lumMod val="40000"/>
                        <a:lumOff val="60000"/>
                      </a:schemeClr>
                    </a:solidFill>
                  </a:tcPr>
                </a:tc>
                <a:tc hMerge="1">
                  <a:txBody>
                    <a:bodyPr/>
                    <a:lstStyle/>
                    <a:p>
                      <a:endParaRPr lang="es-MX"/>
                    </a:p>
                  </a:txBody>
                  <a:tcPr/>
                </a:tc>
                <a:tc>
                  <a:txBody>
                    <a:bodyPr/>
                    <a:lstStyle/>
                    <a:p>
                      <a:pPr marL="285750" indent="-285750" algn="l">
                        <a:buFont typeface="Arial" pitchFamily="34" charset="0"/>
                        <a:buChar char="•"/>
                      </a:pPr>
                      <a:r>
                        <a:rPr lang="es-MX" sz="1400" dirty="0" smtClean="0"/>
                        <a:t>Aula</a:t>
                      </a:r>
                      <a:r>
                        <a:rPr lang="es-MX" sz="1400" baseline="0" dirty="0" smtClean="0"/>
                        <a:t> </a:t>
                      </a:r>
                    </a:p>
                    <a:p>
                      <a:pPr marL="285750" indent="-285750" algn="l">
                        <a:buFont typeface="Arial" pitchFamily="34" charset="0"/>
                        <a:buChar char="•"/>
                      </a:pPr>
                      <a:r>
                        <a:rPr lang="es-MX" sz="1400" baseline="0" dirty="0" smtClean="0"/>
                        <a:t>Cañón </a:t>
                      </a:r>
                      <a:endParaRPr lang="es-MX" sz="1400" dirty="0"/>
                    </a:p>
                  </a:txBody>
                  <a:tcPr>
                    <a:solidFill>
                      <a:schemeClr val="accent2">
                        <a:lumMod val="40000"/>
                        <a:lumOff val="60000"/>
                      </a:schemeClr>
                    </a:solidFill>
                  </a:tcPr>
                </a:tc>
                <a:tc vMerge="1">
                  <a:txBody>
                    <a:bodyPr/>
                    <a:lstStyle/>
                    <a:p>
                      <a:endParaRPr lang="es-MX"/>
                    </a:p>
                  </a:txBody>
                  <a:tcPr/>
                </a:tc>
              </a:tr>
              <a:tr h="445128">
                <a:tc gridSpan="2">
                  <a:txBody>
                    <a:bodyPr/>
                    <a:lstStyle/>
                    <a:p>
                      <a:pPr algn="ctr"/>
                      <a:r>
                        <a:rPr lang="es-MX" sz="1600" b="1" dirty="0" smtClean="0"/>
                        <a:t>Criterios de desempeño </a:t>
                      </a:r>
                      <a:r>
                        <a:rPr lang="es-MX" sz="1600" b="1" baseline="0" dirty="0" smtClean="0"/>
                        <a:t> </a:t>
                      </a:r>
                      <a:endParaRPr lang="es-MX" sz="1600" b="1" dirty="0"/>
                    </a:p>
                  </a:txBody>
                  <a:tcPr>
                    <a:solidFill>
                      <a:schemeClr val="accent2">
                        <a:lumMod val="40000"/>
                        <a:lumOff val="60000"/>
                      </a:schemeClr>
                    </a:solidFill>
                  </a:tcPr>
                </a:tc>
                <a:tc hMerge="1">
                  <a:txBody>
                    <a:bodyPr/>
                    <a:lstStyle/>
                    <a:p>
                      <a:endParaRPr lang="es-MX"/>
                    </a:p>
                  </a:txBody>
                  <a:tcPr/>
                </a:tc>
                <a:tc gridSpan="3">
                  <a:txBody>
                    <a:bodyPr/>
                    <a:lstStyle/>
                    <a:p>
                      <a:pPr algn="ctr"/>
                      <a:r>
                        <a:rPr lang="es-MX" sz="1600" b="1" dirty="0" smtClean="0"/>
                        <a:t>Evidencias -</a:t>
                      </a:r>
                      <a:r>
                        <a:rPr lang="es-MX" sz="1600" b="1" baseline="0" dirty="0" smtClean="0"/>
                        <a:t> Productos</a:t>
                      </a:r>
                      <a:endParaRPr lang="es-MX" sz="1600" b="1" dirty="0"/>
                    </a:p>
                  </a:txBody>
                  <a:tcPr>
                    <a:solidFill>
                      <a:schemeClr val="accent2">
                        <a:lumMod val="40000"/>
                        <a:lumOff val="60000"/>
                      </a:schemeClr>
                    </a:solidFill>
                  </a:tcPr>
                </a:tc>
                <a:tc hMerge="1">
                  <a:txBody>
                    <a:bodyPr/>
                    <a:lstStyle/>
                    <a:p>
                      <a:endParaRPr lang="es-MX"/>
                    </a:p>
                  </a:txBody>
                  <a:tcPr/>
                </a:tc>
                <a:tc hMerge="1">
                  <a:txBody>
                    <a:bodyPr/>
                    <a:lstStyle/>
                    <a:p>
                      <a:endParaRPr lang="es-MX"/>
                    </a:p>
                  </a:txBody>
                  <a:tcPr/>
                </a:tc>
              </a:tr>
              <a:tr h="1660327">
                <a:tc gridSpan="2">
                  <a:txBody>
                    <a:bodyPr/>
                    <a:lstStyle/>
                    <a:p>
                      <a:pPr marL="285750" indent="-285750">
                        <a:buFont typeface="Arial" pitchFamily="34" charset="0"/>
                        <a:buChar char="•"/>
                      </a:pPr>
                      <a:r>
                        <a:rPr lang="es-MX" sz="1600" dirty="0" smtClean="0"/>
                        <a:t>Análisis de las operaciones del Ramo de Vida</a:t>
                      </a:r>
                      <a:r>
                        <a:rPr lang="es-MX" sz="1600" baseline="0" dirty="0" smtClean="0"/>
                        <a:t>.</a:t>
                      </a:r>
                    </a:p>
                    <a:p>
                      <a:pPr marL="285750" indent="-285750">
                        <a:buFont typeface="Arial" pitchFamily="34" charset="0"/>
                        <a:buChar char="•"/>
                      </a:pPr>
                      <a:endParaRPr lang="es-MX" sz="1600" baseline="0" dirty="0" smtClean="0"/>
                    </a:p>
                    <a:p>
                      <a:pPr marL="285750" indent="-285750">
                        <a:buFont typeface="Arial" pitchFamily="34" charset="0"/>
                        <a:buChar char="•"/>
                      </a:pPr>
                      <a:r>
                        <a:rPr lang="es-MX" sz="1600" baseline="0" dirty="0" smtClean="0"/>
                        <a:t>Elaborar un mapa mental  respecto a las características del seguro de Vida.</a:t>
                      </a:r>
                    </a:p>
                    <a:p>
                      <a:pPr marL="285750" indent="-285750">
                        <a:buFont typeface="Arial" pitchFamily="34" charset="0"/>
                        <a:buChar char="•"/>
                      </a:pPr>
                      <a:endParaRPr lang="es-MX" sz="1600" baseline="0" dirty="0" smtClean="0"/>
                    </a:p>
                    <a:p>
                      <a:pPr marL="285750" indent="-285750">
                        <a:buFont typeface="Arial" pitchFamily="34" charset="0"/>
                        <a:buChar char="•"/>
                      </a:pPr>
                      <a:r>
                        <a:rPr lang="es-MX" sz="1600" baseline="0" dirty="0" smtClean="0"/>
                        <a:t>Análisis de las coberturas básicas y adicionales del Seguro de Vida en las principales pólizas que se manejan en el mercado.</a:t>
                      </a:r>
                      <a:endParaRPr lang="es-MX" sz="1600" dirty="0"/>
                    </a:p>
                  </a:txBody>
                  <a:tcPr>
                    <a:solidFill>
                      <a:schemeClr val="accent2">
                        <a:lumMod val="40000"/>
                        <a:lumOff val="60000"/>
                      </a:schemeClr>
                    </a:solidFill>
                  </a:tcPr>
                </a:tc>
                <a:tc hMerge="1">
                  <a:txBody>
                    <a:bodyPr/>
                    <a:lstStyle/>
                    <a:p>
                      <a:endParaRPr lang="es-MX"/>
                    </a:p>
                  </a:txBody>
                  <a:tcPr/>
                </a:tc>
                <a:tc gridSpan="3">
                  <a:txBody>
                    <a:bodyPr/>
                    <a:lstStyle/>
                    <a:p>
                      <a:pPr marL="285750" indent="-285750" algn="just">
                        <a:buFont typeface="Arial" pitchFamily="34" charset="0"/>
                        <a:buChar char="•"/>
                      </a:pPr>
                      <a:r>
                        <a:rPr lang="es-MX" sz="1600" dirty="0" smtClean="0"/>
                        <a:t>Investigación del tema.</a:t>
                      </a:r>
                    </a:p>
                    <a:p>
                      <a:pPr marL="285750" indent="-285750" algn="just">
                        <a:buFont typeface="Arial" pitchFamily="34" charset="0"/>
                        <a:buChar char="•"/>
                      </a:pPr>
                      <a:endParaRPr lang="es-MX" sz="1600" dirty="0" smtClean="0"/>
                    </a:p>
                    <a:p>
                      <a:pPr marL="285750" indent="-285750" algn="just">
                        <a:buFont typeface="Arial" pitchFamily="34" charset="0"/>
                        <a:buChar char="•"/>
                      </a:pPr>
                      <a:r>
                        <a:rPr lang="es-MX" sz="1600" dirty="0" smtClean="0"/>
                        <a:t>Mapa mental </a:t>
                      </a:r>
                      <a:r>
                        <a:rPr lang="es-MX" sz="1600" baseline="0" dirty="0" smtClean="0"/>
                        <a:t>  respecto a las características del seguro de Vida.</a:t>
                      </a:r>
                    </a:p>
                    <a:p>
                      <a:pPr marL="285750" indent="-285750" algn="just">
                        <a:buFont typeface="Arial" pitchFamily="34" charset="0"/>
                        <a:buChar char="•"/>
                      </a:pPr>
                      <a:endParaRPr lang="es-MX" sz="1600" baseline="0" dirty="0" smtClean="0"/>
                    </a:p>
                    <a:p>
                      <a:pPr marL="285750" indent="-285750" algn="just">
                        <a:buFont typeface="Arial" pitchFamily="34" charset="0"/>
                        <a:buChar char="•"/>
                      </a:pPr>
                      <a:r>
                        <a:rPr lang="es-MX" sz="1600" baseline="0" dirty="0" smtClean="0"/>
                        <a:t>Cuadro que muestre las principales coberturas del seguro de Vida</a:t>
                      </a:r>
                    </a:p>
                    <a:p>
                      <a:endParaRPr lang="es-MX" sz="1600" dirty="0"/>
                    </a:p>
                  </a:txBody>
                  <a:tcPr>
                    <a:solidFill>
                      <a:schemeClr val="accent2">
                        <a:lumMod val="40000"/>
                        <a:lumOff val="60000"/>
                      </a:schemeClr>
                    </a:solidFill>
                  </a:tcPr>
                </a:tc>
                <a:tc hMerge="1">
                  <a:txBody>
                    <a:bodyPr/>
                    <a:lstStyle/>
                    <a:p>
                      <a:endParaRPr lang="es-MX"/>
                    </a:p>
                  </a:txBody>
                  <a:tcPr/>
                </a:tc>
                <a:tc hMerge="1">
                  <a:txBody>
                    <a:bodyPr/>
                    <a:lstStyle/>
                    <a:p>
                      <a:endParaRPr lang="es-MX"/>
                    </a:p>
                  </a:txBody>
                  <a:tcPr/>
                </a:tc>
              </a:tr>
            </a:tbl>
          </a:graphicData>
        </a:graphic>
      </p:graphicFrame>
    </p:spTree>
    <p:extLst>
      <p:ext uri="{BB962C8B-B14F-4D97-AF65-F5344CB8AC3E}">
        <p14:creationId xmlns:p14="http://schemas.microsoft.com/office/powerpoint/2010/main" val="2595946249"/>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3897" y="4793411"/>
            <a:ext cx="7143800" cy="1015663"/>
          </a:xfrm>
          <a:prstGeom prst="rect">
            <a:avLst/>
          </a:prstGeom>
          <a:solidFill>
            <a:schemeClr val="tx2"/>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MX" sz="6000" b="1" dirty="0">
                <a:ln>
                  <a:solidFill>
                    <a:srgbClr val="292934"/>
                  </a:solidFill>
                </a:ln>
                <a:solidFill>
                  <a:schemeClr val="bg1">
                    <a:lumMod val="95000"/>
                  </a:schemeClr>
                </a:solidFill>
              </a:rPr>
              <a:t>Seguro de </a:t>
            </a:r>
            <a:r>
              <a:rPr lang="es-MX" sz="6000" b="1" dirty="0" smtClean="0">
                <a:ln>
                  <a:solidFill>
                    <a:srgbClr val="292934"/>
                  </a:solidFill>
                </a:ln>
                <a:solidFill>
                  <a:schemeClr val="bg1">
                    <a:lumMod val="95000"/>
                  </a:schemeClr>
                </a:solidFill>
              </a:rPr>
              <a:t>Vida.</a:t>
            </a:r>
            <a:r>
              <a:rPr lang="es-MX" sz="3200" b="1" dirty="0" smtClean="0">
                <a:ln>
                  <a:solidFill>
                    <a:srgbClr val="292934"/>
                  </a:solidFill>
                </a:ln>
                <a:solidFill>
                  <a:schemeClr val="bg1">
                    <a:lumMod val="95000"/>
                  </a:schemeClr>
                </a:solidFill>
              </a:rPr>
              <a:t> </a:t>
            </a:r>
            <a:endParaRPr lang="es-MX" dirty="0">
              <a:solidFill>
                <a:schemeClr val="bg1">
                  <a:lumMod val="95000"/>
                </a:schemeClr>
              </a:solidFill>
            </a:endParaRPr>
          </a:p>
        </p:txBody>
      </p:sp>
      <p:sp>
        <p:nvSpPr>
          <p:cNvPr id="3" name="2 Marcador de número de diapositiva"/>
          <p:cNvSpPr>
            <a:spLocks noGrp="1"/>
          </p:cNvSpPr>
          <p:nvPr>
            <p:ph type="sldNum" sz="quarter" idx="12"/>
          </p:nvPr>
        </p:nvSpPr>
        <p:spPr/>
        <p:txBody>
          <a:bodyPr/>
          <a:lstStyle/>
          <a:p>
            <a:fld id="{B103DBDF-5D3C-4A1A-979A-A472FA1B96AE}" type="slidenum">
              <a:rPr lang="es-MX" smtClean="0"/>
              <a:pPr/>
              <a:t>7</a:t>
            </a:fld>
            <a:endParaRPr lang="es-MX"/>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88960" y="109192"/>
            <a:ext cx="871537" cy="871537"/>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Imagen 4"/>
          <p:cNvPicPr>
            <a:picLocks noChangeAspect="1"/>
          </p:cNvPicPr>
          <p:nvPr/>
        </p:nvPicPr>
        <p:blipFill>
          <a:blip r:embed="rId3"/>
          <a:stretch>
            <a:fillRect/>
          </a:stretch>
        </p:blipFill>
        <p:spPr>
          <a:xfrm>
            <a:off x="3594357" y="544960"/>
            <a:ext cx="4886295" cy="4069367"/>
          </a:xfrm>
          <a:prstGeom prst="rect">
            <a:avLst/>
          </a:prstGeom>
          <a:ln w="76200">
            <a:solidFill>
              <a:schemeClr val="accent3">
                <a:lumMod val="75000"/>
              </a:schemeClr>
            </a:solidFill>
          </a:ln>
        </p:spPr>
      </p:pic>
    </p:spTree>
    <p:extLst>
      <p:ext uri="{BB962C8B-B14F-4D97-AF65-F5344CB8AC3E}">
        <p14:creationId xmlns:p14="http://schemas.microsoft.com/office/powerpoint/2010/main" val="1807243505"/>
      </p:ext>
    </p:ext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1404257" y="1785939"/>
            <a:ext cx="9020856" cy="4097337"/>
          </a:xfrm>
          <a:solidFill>
            <a:schemeClr val="accent2">
              <a:lumMod val="40000"/>
              <a:lumOff val="60000"/>
            </a:schemeClr>
          </a:solidFill>
        </p:spPr>
        <p:txBody>
          <a:bodyPr>
            <a:normAutofit/>
          </a:bodyPr>
          <a:lstStyle/>
          <a:p>
            <a:pPr algn="just"/>
            <a:r>
              <a:rPr lang="es-MX" sz="2800" dirty="0">
                <a:latin typeface="Arial" charset="0"/>
                <a:cs typeface="Arial" charset="0"/>
              </a:rPr>
              <a:t>Reconocer la importancia del Seguro de Vida como mecanismo creado por la sociedad a través de sus organismos, para satisfacer una necesidad humana y social con un efecto comercial, pero que con lleva de manera implícita un contenido ético y moral.</a:t>
            </a:r>
            <a:endParaRPr lang="es-ES" sz="2400" dirty="0" smtClean="0">
              <a:latin typeface="Bernard MT Condensed" pitchFamily="18" charset="0"/>
            </a:endParaRPr>
          </a:p>
        </p:txBody>
      </p:sp>
      <p:sp>
        <p:nvSpPr>
          <p:cNvPr id="4" name="3 Rectángulo"/>
          <p:cNvSpPr/>
          <p:nvPr/>
        </p:nvSpPr>
        <p:spPr>
          <a:xfrm>
            <a:off x="1973316" y="371458"/>
            <a:ext cx="2961149" cy="923330"/>
          </a:xfrm>
          <a:prstGeom prst="rect">
            <a:avLst/>
          </a:prstGeom>
          <a:solidFill>
            <a:schemeClr val="tx2">
              <a:lumMod val="60000"/>
              <a:lumOff val="40000"/>
            </a:schemeClr>
          </a:solidFill>
        </p:spPr>
        <p:txBody>
          <a:bodyPr wrap="square">
            <a:spAutoFit/>
          </a:bodyPr>
          <a:lstStyle/>
          <a:p>
            <a:pPr algn="ctr">
              <a:defRPr/>
            </a:pPr>
            <a:r>
              <a:rPr lang="es-ES" sz="5400" b="1" dirty="0">
                <a:ln w="12700">
                  <a:solidFill>
                    <a:schemeClr val="tx2">
                      <a:satMod val="155000"/>
                    </a:schemeClr>
                  </a:solidFill>
                  <a:prstDash val="solid"/>
                </a:ln>
                <a:solidFill>
                  <a:schemeClr val="accent6">
                    <a:lumMod val="50000"/>
                  </a:schemeClr>
                </a:solidFill>
              </a:rPr>
              <a:t>Objetivo</a:t>
            </a:r>
          </a:p>
        </p:txBody>
      </p:sp>
      <p:sp>
        <p:nvSpPr>
          <p:cNvPr id="5" name="4 Rectángulo"/>
          <p:cNvSpPr/>
          <p:nvPr/>
        </p:nvSpPr>
        <p:spPr>
          <a:xfrm>
            <a:off x="5238744" y="4114800"/>
            <a:ext cx="4852314" cy="2449286"/>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Marcador de número de diapositiva 1"/>
          <p:cNvSpPr>
            <a:spLocks noGrp="1"/>
          </p:cNvSpPr>
          <p:nvPr>
            <p:ph type="sldNum" sz="quarter" idx="12"/>
          </p:nvPr>
        </p:nvSpPr>
        <p:spPr/>
        <p:txBody>
          <a:bodyPr/>
          <a:lstStyle/>
          <a:p>
            <a:fld id="{4F706B53-573E-4F29-AAE8-1E7739068B54}" type="slidenum">
              <a:rPr lang="es-MX" smtClean="0"/>
              <a:pPr/>
              <a:t>8</a:t>
            </a:fld>
            <a:endParaRPr lang="es-MX"/>
          </a:p>
        </p:txBody>
      </p:sp>
      <p:pic>
        <p:nvPicPr>
          <p:cNvPr id="3" name="Imagen 2"/>
          <p:cNvPicPr>
            <a:picLocks noChangeAspect="1"/>
          </p:cNvPicPr>
          <p:nvPr/>
        </p:nvPicPr>
        <p:blipFill>
          <a:blip r:embed="rId2"/>
          <a:stretch>
            <a:fillRect/>
          </a:stretch>
        </p:blipFill>
        <p:spPr>
          <a:xfrm>
            <a:off x="5817219" y="4357694"/>
            <a:ext cx="3793331" cy="1982877"/>
          </a:xfrm>
          <a:prstGeom prst="rect">
            <a:avLst/>
          </a:prstGeom>
        </p:spPr>
      </p:pic>
    </p:spTree>
    <p:extLst>
      <p:ext uri="{BB962C8B-B14F-4D97-AF65-F5344CB8AC3E}">
        <p14:creationId xmlns:p14="http://schemas.microsoft.com/office/powerpoint/2010/main" val="3881015277"/>
      </p:ext>
    </p:extLst>
  </p:cSld>
  <p:clrMapOvr>
    <a:masterClrMapping/>
  </p:clrMapOvr>
  <p:transition spd="med">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1738313" y="1357313"/>
            <a:ext cx="8686800" cy="4525962"/>
          </a:xfrm>
          <a:solidFill>
            <a:schemeClr val="accent2">
              <a:lumMod val="40000"/>
              <a:lumOff val="60000"/>
            </a:schemeClr>
          </a:solidFill>
        </p:spPr>
        <p:txBody>
          <a:bodyPr>
            <a:normAutofit/>
          </a:bodyPr>
          <a:lstStyle/>
          <a:p>
            <a:pPr algn="just"/>
            <a:r>
              <a:rPr lang="es-ES_tradnl" sz="2700" dirty="0">
                <a:latin typeface="Arial" charset="0"/>
                <a:cs typeface="Arial" charset="0"/>
              </a:rPr>
              <a:t>El seguro de vida es un instrumento por medio del cual el asegurado proporciona a su familia, dependientes económicos o seres queridos, un patrimonio en caso de fallecimiento, en caso de invalidez total o permanente, o también permite que el individuo proteja económicamente su vejez mediante los distintos planes que para tal efecto se han diseñado.</a:t>
            </a:r>
            <a:endParaRPr lang="es-MX" sz="2700" dirty="0">
              <a:latin typeface="Arial" charset="0"/>
              <a:cs typeface="Arial" charset="0"/>
            </a:endParaRPr>
          </a:p>
          <a:p>
            <a:pPr algn="just"/>
            <a:endParaRPr lang="es-ES" dirty="0" smtClean="0">
              <a:latin typeface="Bernard MT Condensed" pitchFamily="18" charset="0"/>
            </a:endParaRPr>
          </a:p>
        </p:txBody>
      </p:sp>
      <p:sp>
        <p:nvSpPr>
          <p:cNvPr id="4" name="3 Rectángulo"/>
          <p:cNvSpPr/>
          <p:nvPr/>
        </p:nvSpPr>
        <p:spPr>
          <a:xfrm>
            <a:off x="2038749" y="289813"/>
            <a:ext cx="3513553" cy="923330"/>
          </a:xfrm>
          <a:prstGeom prst="rect">
            <a:avLst/>
          </a:prstGeom>
          <a:solidFill>
            <a:schemeClr val="tx2">
              <a:lumMod val="60000"/>
              <a:lumOff val="40000"/>
            </a:schemeClr>
          </a:solidFill>
        </p:spPr>
        <p:txBody>
          <a:bodyPr wrap="square">
            <a:spAutoFit/>
          </a:bodyPr>
          <a:lstStyle/>
          <a:p>
            <a:pPr algn="ctr">
              <a:defRPr/>
            </a:pPr>
            <a:r>
              <a:rPr lang="es-ES" sz="5400" b="1" dirty="0">
                <a:ln w="12700">
                  <a:solidFill>
                    <a:schemeClr val="tx2">
                      <a:satMod val="155000"/>
                    </a:schemeClr>
                  </a:solidFill>
                  <a:prstDash val="solid"/>
                </a:ln>
                <a:solidFill>
                  <a:schemeClr val="accent6">
                    <a:lumMod val="50000"/>
                  </a:schemeClr>
                </a:solidFill>
                <a:effectLst>
                  <a:outerShdw blurRad="41275" dist="20320" dir="1800000" algn="tl" rotWithShape="0">
                    <a:srgbClr val="000000">
                      <a:alpha val="40000"/>
                    </a:srgbClr>
                  </a:outerShdw>
                </a:effectLst>
              </a:rPr>
              <a:t>Concepto</a:t>
            </a:r>
          </a:p>
        </p:txBody>
      </p:sp>
      <p:pic>
        <p:nvPicPr>
          <p:cNvPr id="6" name="5 Imagen" descr="http://t1.gstatic.com/images?q=tbn:5UndH75hWk_deM:http://ahcplans.net/images/life1.jpg">
            <a:hlinkClick r:id="rId2"/>
          </p:cNvPr>
          <p:cNvPicPr/>
          <p:nvPr/>
        </p:nvPicPr>
        <p:blipFill>
          <a:blip r:embed="rId3"/>
          <a:srcRect/>
          <a:stretch>
            <a:fillRect/>
          </a:stretch>
        </p:blipFill>
        <p:spPr bwMode="auto">
          <a:xfrm>
            <a:off x="6561371" y="4598544"/>
            <a:ext cx="3000396" cy="1714512"/>
          </a:xfrm>
          <a:prstGeom prst="rect">
            <a:avLst/>
          </a:prstGeom>
          <a:noFill/>
          <a:ln w="76200">
            <a:solidFill>
              <a:schemeClr val="accent4">
                <a:lumMod val="75000"/>
              </a:schemeClr>
            </a:solidFill>
            <a:miter lim="800000"/>
            <a:headEnd/>
            <a:tailEnd/>
          </a:ln>
        </p:spPr>
      </p:pic>
      <p:sp>
        <p:nvSpPr>
          <p:cNvPr id="2" name="Marcador de número de diapositiva 1"/>
          <p:cNvSpPr>
            <a:spLocks noGrp="1"/>
          </p:cNvSpPr>
          <p:nvPr>
            <p:ph type="sldNum" sz="quarter" idx="12"/>
          </p:nvPr>
        </p:nvSpPr>
        <p:spPr/>
        <p:txBody>
          <a:bodyPr/>
          <a:lstStyle/>
          <a:p>
            <a:fld id="{4F706B53-573E-4F29-AAE8-1E7739068B54}" type="slidenum">
              <a:rPr lang="es-MX" smtClean="0"/>
              <a:pPr/>
              <a:t>9</a:t>
            </a:fld>
            <a:endParaRPr lang="es-MX"/>
          </a:p>
        </p:txBody>
      </p:sp>
    </p:spTree>
    <p:extLst>
      <p:ext uri="{BB962C8B-B14F-4D97-AF65-F5344CB8AC3E}">
        <p14:creationId xmlns:p14="http://schemas.microsoft.com/office/powerpoint/2010/main" val="632632185"/>
      </p:ext>
    </p:extLst>
  </p:cSld>
  <p:clrMapOvr>
    <a:masterClrMapping/>
  </p:clrMapOvr>
  <p:transition spd="med">
    <p:pull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397</TotalTime>
  <Words>2346</Words>
  <Application>Microsoft Office PowerPoint</Application>
  <PresentationFormat>Panorámica</PresentationFormat>
  <Paragraphs>259</Paragraphs>
  <Slides>45</Slides>
  <Notes>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45</vt:i4>
      </vt:variant>
    </vt:vector>
  </HeadingPairs>
  <TitlesOfParts>
    <vt:vector size="53" baseType="lpstr">
      <vt:lpstr>Arial</vt:lpstr>
      <vt:lpstr>Bernard MT Condensed</vt:lpstr>
      <vt:lpstr>Calibri</vt:lpstr>
      <vt:lpstr>Cambria</vt:lpstr>
      <vt:lpstr>Times New Roman</vt:lpstr>
      <vt:lpstr>Verdana</vt:lpstr>
      <vt:lpstr>Wingdings 2</vt:lpstr>
      <vt:lpstr>Adyacencia</vt:lpstr>
      <vt:lpstr>Presentación de PowerPoint</vt:lpstr>
      <vt:lpstr>Presentación de PowerPoint</vt:lpstr>
      <vt:lpstr> FACULTAD DE ECONOMÍA LICENCIATURA EN ACTUARÍA </vt:lpstr>
      <vt:lpstr>   FACULTAD DE ECONOMÍA LICENCIATURA EN ACTUARÍA  </vt:lpstr>
      <vt:lpstr> FACULTAD DE ECONOMÍA LICENCIATURA EN ACTUARÍA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  El seguro de vida se subdivide doctrinalmente y de acuerdo a la práctica :</vt:lpstr>
      <vt:lpstr>Seguro de vida en caso de muerte:</vt:lpstr>
      <vt:lpstr>Seguro de vida en caso de vida:</vt:lpstr>
      <vt:lpstr>Seguro de vida mixtos:</vt:lpstr>
      <vt:lpstr>B.  Clasificación del seguro de vida en atención al número de asegurados :</vt:lpstr>
      <vt:lpstr>Seguro de vida individual:</vt:lpstr>
      <vt:lpstr>Seguro de vida de grupo:</vt:lpstr>
      <vt:lpstr> Son grupos asegurables en los términos del reglamento aplicable, los siguientes:  </vt:lpstr>
      <vt:lpstr>Seguro de vida colectivo:</vt:lpstr>
      <vt:lpstr>Presentación de PowerPoint</vt:lpstr>
      <vt:lpstr>Presentación de PowerPoint</vt:lpstr>
      <vt:lpstr>Plan Temporal:</vt:lpstr>
      <vt:lpstr>Presentación de PowerPoint</vt:lpstr>
      <vt:lpstr>Plan Ordinario de Vida:</vt:lpstr>
      <vt:lpstr>Plan Dotal:</vt:lpstr>
      <vt:lpstr>Plan Dotal:</vt:lpstr>
      <vt:lpstr>Plan de Vida Pagos Limitados:</vt:lpstr>
      <vt:lpstr>Presentación de PowerPoint</vt:lpstr>
      <vt:lpstr>Dividendos</vt:lpstr>
      <vt:lpstr>Presentación de PowerPoint</vt:lpstr>
      <vt:lpstr>Presentación de PowerPoint</vt:lpstr>
      <vt:lpstr>Presentación de PowerPoint</vt:lpstr>
      <vt:lpstr>La prima en el seguro de vida:</vt:lpstr>
      <vt:lpstr>Prima pura o de riesgo:</vt:lpstr>
      <vt:lpstr>Presentación de PowerPoint</vt:lpstr>
      <vt:lpstr>Presentación de PowerPoint</vt:lpstr>
      <vt:lpstr>Presentación de PowerPoint</vt:lpstr>
      <vt:lpstr>Presentación de PowerPoint</vt:lpstr>
      <vt:lpstr>Referencias: </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Gabriela Perez Vargas</dc:creator>
  <cp:lastModifiedBy>Gabriela Perez Vargas</cp:lastModifiedBy>
  <cp:revision>45</cp:revision>
  <dcterms:created xsi:type="dcterms:W3CDTF">2016-09-26T19:27:05Z</dcterms:created>
  <dcterms:modified xsi:type="dcterms:W3CDTF">2016-10-07T16:09:26Z</dcterms:modified>
</cp:coreProperties>
</file>