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39"/>
  </p:notesMasterIdLst>
  <p:handoutMasterIdLst>
    <p:handoutMasterId r:id="rId40"/>
  </p:handoutMasterIdLst>
  <p:sldIdLst>
    <p:sldId id="265" r:id="rId3"/>
    <p:sldId id="329" r:id="rId4"/>
    <p:sldId id="321" r:id="rId5"/>
    <p:sldId id="320" r:id="rId6"/>
    <p:sldId id="351" r:id="rId7"/>
    <p:sldId id="330" r:id="rId8"/>
    <p:sldId id="353" r:id="rId9"/>
    <p:sldId id="322" r:id="rId10"/>
    <p:sldId id="323" r:id="rId11"/>
    <p:sldId id="324" r:id="rId12"/>
    <p:sldId id="331" r:id="rId13"/>
    <p:sldId id="332" r:id="rId14"/>
    <p:sldId id="335" r:id="rId15"/>
    <p:sldId id="336" r:id="rId16"/>
    <p:sldId id="333" r:id="rId17"/>
    <p:sldId id="337" r:id="rId18"/>
    <p:sldId id="334" r:id="rId19"/>
    <p:sldId id="339" r:id="rId20"/>
    <p:sldId id="328" r:id="rId21"/>
    <p:sldId id="352" r:id="rId22"/>
    <p:sldId id="350" r:id="rId23"/>
    <p:sldId id="338" r:id="rId24"/>
    <p:sldId id="349" r:id="rId25"/>
    <p:sldId id="326" r:id="rId26"/>
    <p:sldId id="327" r:id="rId27"/>
    <p:sldId id="348" r:id="rId28"/>
    <p:sldId id="341" r:id="rId29"/>
    <p:sldId id="312" r:id="rId30"/>
    <p:sldId id="340" r:id="rId31"/>
    <p:sldId id="342" r:id="rId32"/>
    <p:sldId id="343" r:id="rId33"/>
    <p:sldId id="344" r:id="rId34"/>
    <p:sldId id="345" r:id="rId35"/>
    <p:sldId id="346" r:id="rId36"/>
    <p:sldId id="347" r:id="rId37"/>
    <p:sldId id="354" r:id="rId38"/>
  </p:sldIdLst>
  <p:sldSz cx="12188825" cy="6858000"/>
  <p:notesSz cx="6858000" cy="9144000"/>
  <p:custDataLst>
    <p:tags r:id="rId4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4030">
          <p15:clr>
            <a:srgbClr val="A4A3A4"/>
          </p15:clr>
        </p15:guide>
        <p15:guide id="3" orient="horz" pos="1200">
          <p15:clr>
            <a:srgbClr val="A4A3A4"/>
          </p15:clr>
        </p15:guide>
        <p15:guide id="4" orient="horz" pos="1008">
          <p15:clr>
            <a:srgbClr val="A4A3A4"/>
          </p15:clr>
        </p15:guide>
        <p15:guide id="5" orient="horz" pos="3792">
          <p15:clr>
            <a:srgbClr val="A4A3A4"/>
          </p15:clr>
        </p15:guide>
        <p15:guide id="6" orient="horz">
          <p15:clr>
            <a:srgbClr val="A4A3A4"/>
          </p15:clr>
        </p15:guide>
        <p15:guide id="7" orient="horz" pos="3360">
          <p15:clr>
            <a:srgbClr val="A4A3A4"/>
          </p15:clr>
        </p15:guide>
        <p15:guide id="8" orient="horz" pos="3312">
          <p15:clr>
            <a:srgbClr val="A4A3A4"/>
          </p15:clr>
        </p15:guide>
        <p15:guide id="9" orient="horz" pos="240">
          <p15:clr>
            <a:srgbClr val="A4A3A4"/>
          </p15:clr>
        </p15:guide>
        <p15:guide id="10" orient="horz" pos="432">
          <p15:clr>
            <a:srgbClr val="A4A3A4"/>
          </p15:clr>
        </p15:guide>
        <p15:guide id="11" orient="horz" pos="2784">
          <p15:clr>
            <a:srgbClr val="A4A3A4"/>
          </p15:clr>
        </p15:guide>
        <p15:guide id="12" pos="3839">
          <p15:clr>
            <a:srgbClr val="A4A3A4"/>
          </p15:clr>
        </p15:guide>
        <p15:guide id="13" pos="959">
          <p15:clr>
            <a:srgbClr val="A4A3A4"/>
          </p15:clr>
        </p15:guide>
        <p15:guide id="14" pos="6143">
          <p15:clr>
            <a:srgbClr val="A4A3A4"/>
          </p15:clr>
        </p15:guide>
        <p15:guide id="15" pos="1247">
          <p15:clr>
            <a:srgbClr val="A4A3A4"/>
          </p15:clr>
        </p15:guide>
        <p15:guide id="16" pos="7007">
          <p15:clr>
            <a:srgbClr val="A4A3A4"/>
          </p15:clr>
        </p15:guide>
        <p15:guide id="17" pos="5855">
          <p15:clr>
            <a:srgbClr val="A4A3A4"/>
          </p15:clr>
        </p15:guide>
        <p15:guide id="18" pos="671">
          <p15:clr>
            <a:srgbClr val="A4A3A4"/>
          </p15:clr>
        </p15:guide>
        <p15:guide id="19" pos="7151">
          <p15:clr>
            <a:srgbClr val="A4A3A4"/>
          </p15:clr>
        </p15:guide>
        <p15:guide id="20" pos="311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29" autoAdjust="0"/>
  </p:normalViewPr>
  <p:slideViewPr>
    <p:cSldViewPr showGuides="1">
      <p:cViewPr>
        <p:scale>
          <a:sx n="70" d="100"/>
          <a:sy n="70" d="100"/>
        </p:scale>
        <p:origin x="660" y="48"/>
      </p:cViewPr>
      <p:guideLst>
        <p:guide orient="horz" pos="2160"/>
        <p:guide orient="horz" pos="4030"/>
        <p:guide orient="horz" pos="1200"/>
        <p:guide orient="horz" pos="1008"/>
        <p:guide orient="horz" pos="3792"/>
        <p:guide orient="horz"/>
        <p:guide orient="horz" pos="3360"/>
        <p:guide orient="horz" pos="3312"/>
        <p:guide orient="horz" pos="240"/>
        <p:guide orient="horz" pos="432"/>
        <p:guide orient="horz" pos="2784"/>
        <p:guide pos="3839"/>
        <p:guide pos="959"/>
        <p:guide pos="6143"/>
        <p:guide pos="1247"/>
        <p:guide pos="7007"/>
        <p:guide pos="5855"/>
        <p:guide pos="671"/>
        <p:guide pos="7151"/>
        <p:guide pos="311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66" d="100"/>
          <a:sy n="66" d="100"/>
        </p:scale>
        <p:origin x="225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gs" Target="tags/tag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handoutMaster" Target="handoutMasters/handoutMaster1.xml"/><Relationship Id="rId45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088EAF-6ECA-4616-85EF-35AA19C641F3}" type="datetimeFigureOut">
              <a:rPr lang="en-US"/>
              <a:t>10/12/2016</a:t>
            </a:fld>
            <a:endParaRPr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F912AB-2776-42F2-A957-313FC7EFEDB9}" type="slidenum">
              <a:rPr/>
              <a:t>‹Nº›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9320657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D2D7A-D230-4F91-BD59-0A39C2703BA8}" type="datetimeFigureOut">
              <a:rPr lang="en-US"/>
              <a:t>10/12/2016</a:t>
            </a:fld>
            <a:endParaRPr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3199CD-3E1B-4AE6-990F-76F925F5EA9F}" type="slidenum">
              <a:rPr/>
              <a:t>‹Nº›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76579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5214" y="1828800"/>
            <a:ext cx="8229600" cy="2895600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6600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5213" y="4800600"/>
            <a:ext cx="8229600" cy="12192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000" cap="all" spc="200" baseline="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94999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10/12/2016</a:t>
            </a:fld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‹Nº›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60095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42412" y="381001"/>
            <a:ext cx="1524001" cy="5638800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2412" y="381001"/>
            <a:ext cx="7391399" cy="5638800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10/12/2016</a:t>
            </a:fld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‹Nº›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079035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10/12/2016</a:t>
            </a:fld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‹Nº›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38254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9614" y="2514600"/>
            <a:ext cx="8692399" cy="2819400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4800" b="0" cap="none" baseline="0"/>
            </a:lvl1pPr>
          </a:lstStyle>
          <a:p>
            <a:r>
              <a:rPr lang="es-ES"/>
              <a:t>Haga clic para modificar el estilo de título del patrón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5213" y="5410200"/>
            <a:ext cx="8687333" cy="6096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2000" cap="all" spc="2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10/12/2016</a:t>
            </a:fld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‹Nº›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761813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2" y="381000"/>
            <a:ext cx="9144002" cy="13716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04781" y="1905001"/>
            <a:ext cx="4419599" cy="4114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29183" y="1905001"/>
            <a:ext cx="4419600" cy="4114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10/12/2016</a:t>
            </a:fld>
            <a:endParaRPr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‹Nº›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25340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2" y="381000"/>
            <a:ext cx="9144002" cy="1371600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1" y="1905000"/>
            <a:ext cx="4416552" cy="762000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2000" b="0" cap="all" spc="2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2411" y="2743201"/>
            <a:ext cx="4416552" cy="3276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49861" y="1905000"/>
            <a:ext cx="4416552" cy="762000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2000" b="0" cap="all" spc="2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49861" y="2743201"/>
            <a:ext cx="4416552" cy="3276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10/12/2016</a:t>
            </a:fld>
            <a:endParaRPr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‹Nº›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08419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10/12/2016</a:t>
            </a:fld>
            <a:endParaRPr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‹Nº›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26631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10/12/2016</a:t>
            </a:fld>
            <a:endParaRPr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‹Nº›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07540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5604" y="1905000"/>
            <a:ext cx="3596607" cy="2667000"/>
          </a:xfrm>
        </p:spPr>
        <p:txBody>
          <a:bodyPr anchor="b">
            <a:noAutofit/>
          </a:bodyPr>
          <a:lstStyle>
            <a:lvl1pPr algn="l">
              <a:lnSpc>
                <a:spcPct val="90000"/>
              </a:lnSpc>
              <a:defRPr sz="3600" b="0" baseline="0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1414" y="685800"/>
            <a:ext cx="6400800" cy="53340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5213" y="4648200"/>
            <a:ext cx="3581399" cy="13716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10/12/2016</a:t>
            </a:fld>
            <a:endParaRPr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‹Nº›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44981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951414" y="685800"/>
            <a:ext cx="6400799" cy="5334000"/>
          </a:xfrm>
          <a:solidFill>
            <a:schemeClr val="bg2"/>
          </a:solidFill>
          <a:ln w="76200">
            <a:solidFill>
              <a:schemeClr val="tx1"/>
            </a:solidFill>
            <a:miter lim="800000"/>
          </a:ln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dirty="0"/>
              <a:t>Haga clic en el icono para agregar una imagen</a:t>
            </a:r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5604" y="1905000"/>
            <a:ext cx="3596607" cy="2667000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3600" b="0" i="0" baseline="0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5213" y="4648200"/>
            <a:ext cx="3581399" cy="13716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pPr/>
              <a:t>10/12/2016</a:t>
            </a:fld>
            <a:endParaRPr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pPr/>
              <a:t>‹Nº›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249172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2413" y="381000"/>
            <a:ext cx="9144001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/>
              <a:t>Haga clic para modificar el estilo de título del patrón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3" y="1904999"/>
            <a:ext cx="9134391" cy="41148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6422" y="6400800"/>
            <a:ext cx="1449389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F41C87-7AD9-4845-A077-840E4A0F3F06}" type="datetimeFigureOut">
              <a:rPr lang="en-US"/>
              <a:pPr/>
              <a:t>10/12/2016</a:t>
            </a:fld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2413" y="6400800"/>
            <a:ext cx="6553199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28211" y="6400800"/>
            <a:ext cx="838201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013F82-EE5E-44EE-A61D-E31C6657F26F}" type="slidenum">
              <a:rPr/>
              <a:pPr/>
              <a:t>‹Nº›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4030599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1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3838" indent="-223838" algn="l" defTabSz="914400" rtl="0" eaLnBrk="1" latinLnBrk="0" hangingPunct="1">
        <a:lnSpc>
          <a:spcPct val="90000"/>
        </a:lnSpc>
        <a:spcBef>
          <a:spcPts val="1800"/>
        </a:spcBef>
        <a:buClr>
          <a:schemeClr val="accent1"/>
        </a:buClr>
        <a:buSzPct val="10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63550" indent="-231775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SzPct val="10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19075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57250" indent="-174625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30288" indent="-173038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0700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38074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5544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72821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ctrTitle"/>
          </p:nvPr>
        </p:nvSpPr>
        <p:spPr>
          <a:xfrm>
            <a:off x="909836" y="4293096"/>
            <a:ext cx="10081120" cy="1095400"/>
          </a:xfrm>
        </p:spPr>
        <p:txBody>
          <a:bodyPr/>
          <a:lstStyle/>
          <a:p>
            <a:pPr defTabSz="914400">
              <a:spcBef>
                <a:spcPts val="0"/>
              </a:spcBef>
              <a:buNone/>
            </a:pPr>
            <a:r>
              <a:rPr lang="es-ES" sz="6600" b="0" i="0" spc="100" baseline="0" dirty="0">
                <a:solidFill>
                  <a:schemeClr val="tx1"/>
                </a:solidFill>
                <a:latin typeface="Corbel"/>
                <a:ea typeface="+mj-ea"/>
                <a:cs typeface="+mj-cs"/>
              </a:rPr>
              <a:t>Programación y cómputo</a:t>
            </a:r>
          </a:p>
        </p:txBody>
      </p:sp>
      <p:sp>
        <p:nvSpPr>
          <p:cNvPr id="4" name="Subtítulo 3"/>
          <p:cNvSpPr>
            <a:spLocks noGrp="1"/>
          </p:cNvSpPr>
          <p:nvPr>
            <p:ph type="subTitle" idx="1"/>
          </p:nvPr>
        </p:nvSpPr>
        <p:spPr>
          <a:xfrm>
            <a:off x="981844" y="5373216"/>
            <a:ext cx="8229600" cy="1219200"/>
          </a:xfrm>
        </p:spPr>
        <p:txBody>
          <a:bodyPr/>
          <a:lstStyle/>
          <a:p>
            <a:pPr marL="0" indent="0" algn="l">
              <a:spcBef>
                <a:spcPts val="0"/>
              </a:spcBef>
              <a:buNone/>
            </a:pPr>
            <a:r>
              <a:rPr lang="es-ES" sz="2000" b="0" i="0" spc="200" baseline="0" dirty="0">
                <a:solidFill>
                  <a:srgbClr val="56C5FF"/>
                </a:solidFill>
              </a:rPr>
              <a:t>Unidad de aprendizaje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844" y="980728"/>
            <a:ext cx="5184576" cy="30097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08920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73603" y="182042"/>
            <a:ext cx="9903418" cy="1478185"/>
          </a:xfrm>
        </p:spPr>
        <p:txBody>
          <a:bodyPr>
            <a:normAutofit fontScale="90000"/>
          </a:bodyPr>
          <a:lstStyle/>
          <a:p>
            <a:r>
              <a:rPr lang="es-ES" dirty="0"/>
              <a:t> </a:t>
            </a:r>
            <a:br>
              <a:rPr lang="es-MX" dirty="0"/>
            </a:br>
            <a:br>
              <a:rPr lang="es-MX" b="1" dirty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41116" y="1905326"/>
            <a:ext cx="4907587" cy="43540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ES" sz="2599" dirty="0"/>
              <a:t>Definición de procesador de textos.</a:t>
            </a:r>
          </a:p>
          <a:p>
            <a:pPr marL="0" indent="0" algn="just">
              <a:buNone/>
            </a:pPr>
            <a:r>
              <a:rPr lang="es-ES" sz="2599" dirty="0"/>
              <a:t> Es un programa de computadora que te permite crear textos más o menos complejos, incluyendo la creación de columnas, tablas, esquemas, cuadros con texto o imágenes, etcétera. </a:t>
            </a:r>
            <a:endParaRPr lang="es-MX" sz="2599" dirty="0"/>
          </a:p>
          <a:p>
            <a:endParaRPr lang="es-MX" dirty="0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1273603" y="377390"/>
            <a:ext cx="9903418" cy="1282837"/>
          </a:xfrm>
          <a:prstGeom prst="round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16" tIns="45708" rIns="91416" bIns="45708" rtlCol="0" anchor="ctr"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3599" dirty="0"/>
              <a:t> </a:t>
            </a:r>
            <a:br>
              <a:rPr lang="es-MX" sz="3599" dirty="0"/>
            </a:br>
            <a:r>
              <a:rPr lang="es-ES" sz="3599" b="1" dirty="0"/>
              <a:t>2.2 PROCESADOR DE TEXTOS.</a:t>
            </a:r>
            <a:br>
              <a:rPr lang="es-MX" sz="3599" b="1" dirty="0"/>
            </a:br>
            <a:endParaRPr lang="es-MX" sz="3599" dirty="0"/>
          </a:p>
        </p:txBody>
      </p:sp>
      <p:pic>
        <p:nvPicPr>
          <p:cNvPr id="1026" name="Picture 2" descr="Resultado de imagen para word 2016 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2484" y="2708920"/>
            <a:ext cx="4713248" cy="230425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3757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73603" y="182042"/>
            <a:ext cx="9903418" cy="1478185"/>
          </a:xfrm>
        </p:spPr>
        <p:txBody>
          <a:bodyPr>
            <a:normAutofit fontScale="90000"/>
          </a:bodyPr>
          <a:lstStyle/>
          <a:p>
            <a:r>
              <a:rPr lang="es-ES" dirty="0"/>
              <a:t> </a:t>
            </a:r>
            <a:br>
              <a:rPr lang="es-MX" dirty="0"/>
            </a:br>
            <a:br>
              <a:rPr lang="es-MX" b="1" dirty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590356" y="2060848"/>
            <a:ext cx="4907587" cy="43540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es-ES" dirty="0"/>
              <a:t>El procesador de textos con el que trabajaremos es Word 2016 de Microsoft Office y para poder ingresar al programa lo podemos hacer de varias formas:</a:t>
            </a:r>
            <a:endParaRPr lang="es-MX" dirty="0"/>
          </a:p>
          <a:p>
            <a:pPr marL="0" indent="0">
              <a:spcBef>
                <a:spcPts val="0"/>
              </a:spcBef>
              <a:buNone/>
            </a:pPr>
            <a:r>
              <a:rPr lang="es-ES" dirty="0"/>
              <a:t> </a:t>
            </a:r>
            <a:endParaRPr lang="es-MX" dirty="0"/>
          </a:p>
          <a:p>
            <a:pPr lvl="0">
              <a:buFont typeface="Wingdings" panose="05000000000000000000" pitchFamily="2" charset="2"/>
              <a:buChar char="q"/>
            </a:pPr>
            <a:r>
              <a:rPr lang="es-MX" dirty="0"/>
              <a:t>Doble clic en el icono Word del escritorio.</a:t>
            </a:r>
          </a:p>
          <a:p>
            <a:pPr lvl="0">
              <a:buFont typeface="Wingdings" panose="05000000000000000000" pitchFamily="2" charset="2"/>
              <a:buChar char="q"/>
            </a:pPr>
            <a:r>
              <a:rPr lang="es-MX" dirty="0"/>
              <a:t>Clic sobre el icono de acceso rápido de Word.</a:t>
            </a:r>
          </a:p>
          <a:p>
            <a:pPr lvl="0">
              <a:buFont typeface="Wingdings" panose="05000000000000000000" pitchFamily="2" charset="2"/>
              <a:buChar char="q"/>
            </a:pPr>
            <a:r>
              <a:rPr lang="es-MX" dirty="0"/>
              <a:t>Dando clic en inicio, todas las aplicaciones, Microsoft Office, Word 2016.</a:t>
            </a:r>
          </a:p>
          <a:p>
            <a:pPr>
              <a:buFont typeface="Wingdings" panose="05000000000000000000" pitchFamily="2" charset="2"/>
              <a:buChar char="q"/>
            </a:pPr>
            <a:endParaRPr lang="es-MX" dirty="0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1273603" y="377390"/>
            <a:ext cx="9903418" cy="1282837"/>
          </a:xfrm>
          <a:prstGeom prst="round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16" tIns="45708" rIns="91416" bIns="45708" rtlCol="0" anchor="ctr"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3599" dirty="0"/>
              <a:t> </a:t>
            </a:r>
            <a:br>
              <a:rPr lang="es-MX" sz="3599" dirty="0"/>
            </a:br>
            <a:r>
              <a:rPr lang="es-ES" sz="3599" b="1" dirty="0"/>
              <a:t>2.2 PROCESADOR DE TEXTOS.</a:t>
            </a:r>
            <a:br>
              <a:rPr lang="es-MX" sz="3599" b="1" dirty="0"/>
            </a:br>
            <a:endParaRPr lang="es-MX" sz="3599" dirty="0"/>
          </a:p>
        </p:txBody>
      </p:sp>
      <p:pic>
        <p:nvPicPr>
          <p:cNvPr id="7" name="Imagen 6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716" r="56721"/>
          <a:stretch/>
        </p:blipFill>
        <p:spPr bwMode="auto">
          <a:xfrm>
            <a:off x="1485900" y="2420888"/>
            <a:ext cx="3240360" cy="331236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15168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73603" y="182042"/>
            <a:ext cx="9903418" cy="1478185"/>
          </a:xfrm>
        </p:spPr>
        <p:txBody>
          <a:bodyPr>
            <a:normAutofit fontScale="90000"/>
          </a:bodyPr>
          <a:lstStyle/>
          <a:p>
            <a:r>
              <a:rPr lang="es-ES" dirty="0"/>
              <a:t> </a:t>
            </a:r>
            <a:br>
              <a:rPr lang="es-MX" dirty="0"/>
            </a:br>
            <a:br>
              <a:rPr lang="es-MX" b="1" dirty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41117" y="1905326"/>
            <a:ext cx="4089200" cy="3179858"/>
          </a:xfrm>
          <a:prstGeom prst="roundRect">
            <a:avLst/>
          </a:prstGeom>
        </p:spPr>
        <p:style>
          <a:lnRef idx="1">
            <a:schemeClr val="accent1"/>
          </a:lnRef>
          <a:fillRef idx="1003">
            <a:schemeClr val="lt2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ES" dirty="0"/>
              <a:t>Cuando abrimos por primera vez Word 2013, nos aparece la pantalla de bienvenida que nos indica si queremos un documento blanco o utilizar algunas de las plantillas.</a:t>
            </a:r>
            <a:endParaRPr lang="es-MX" dirty="0"/>
          </a:p>
          <a:p>
            <a:pPr>
              <a:buFont typeface="Wingdings" panose="05000000000000000000" pitchFamily="2" charset="2"/>
              <a:buChar char="q"/>
            </a:pP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b="4857"/>
          <a:stretch/>
        </p:blipFill>
        <p:spPr>
          <a:xfrm>
            <a:off x="6166420" y="2276872"/>
            <a:ext cx="4995832" cy="2926499"/>
          </a:xfrm>
          <a:prstGeom prst="rect">
            <a:avLst/>
          </a:prstGeom>
        </p:spPr>
      </p:pic>
      <p:sp>
        <p:nvSpPr>
          <p:cNvPr id="6" name="Título 1"/>
          <p:cNvSpPr txBox="1">
            <a:spLocks/>
          </p:cNvSpPr>
          <p:nvPr/>
        </p:nvSpPr>
        <p:spPr>
          <a:xfrm>
            <a:off x="1273603" y="377390"/>
            <a:ext cx="9903418" cy="1282837"/>
          </a:xfrm>
          <a:prstGeom prst="round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16" tIns="45708" rIns="91416" bIns="45708" rtlCol="0" anchor="ctr"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3599" dirty="0"/>
              <a:t> </a:t>
            </a:r>
            <a:br>
              <a:rPr lang="es-MX" sz="3599" dirty="0"/>
            </a:br>
            <a:r>
              <a:rPr lang="es-ES" sz="3599" b="1" dirty="0"/>
              <a:t>2.2 PROCESADOR DE TEXTOS.</a:t>
            </a:r>
            <a:br>
              <a:rPr lang="es-MX" sz="3599" b="1" dirty="0"/>
            </a:br>
            <a:endParaRPr lang="es-MX" sz="3599" dirty="0"/>
          </a:p>
        </p:txBody>
      </p:sp>
    </p:spTree>
    <p:extLst>
      <p:ext uri="{BB962C8B-B14F-4D97-AF65-F5344CB8AC3E}">
        <p14:creationId xmlns:p14="http://schemas.microsoft.com/office/powerpoint/2010/main" val="3244647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4400" dirty="0"/>
              <a:t>Ventana de trabajo de Word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566361" y="1839397"/>
            <a:ext cx="5179348" cy="45360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dirty="0"/>
              <a:t>Partes que integran la ventana de Word.</a:t>
            </a:r>
          </a:p>
          <a:p>
            <a:endParaRPr lang="es-MX" sz="2400" dirty="0"/>
          </a:p>
          <a:p>
            <a:pPr marL="342797" indent="-342797">
              <a:buAutoNum type="arabicPeriod"/>
            </a:pPr>
            <a:r>
              <a:rPr lang="es-MX" sz="2400" dirty="0"/>
              <a:t>Barra de título</a:t>
            </a:r>
          </a:p>
          <a:p>
            <a:pPr marL="342797" indent="-342797">
              <a:buAutoNum type="arabicPeriod"/>
            </a:pPr>
            <a:endParaRPr lang="es-MX" sz="2400" dirty="0"/>
          </a:p>
          <a:p>
            <a:pPr marL="342797" indent="-342797">
              <a:buAutoNum type="arabicPeriod"/>
            </a:pPr>
            <a:endParaRPr lang="es-MX" sz="2400" dirty="0"/>
          </a:p>
          <a:p>
            <a:pPr marL="342797" indent="-342797">
              <a:buAutoNum type="arabicPeriod"/>
            </a:pPr>
            <a:r>
              <a:rPr lang="es-MX" sz="2400" dirty="0"/>
              <a:t>Botones de herramientas de acceso rápido.</a:t>
            </a:r>
          </a:p>
          <a:p>
            <a:pPr marL="342797" indent="-342797">
              <a:buAutoNum type="arabicPeriod"/>
            </a:pPr>
            <a:endParaRPr lang="es-MX" sz="2400" dirty="0"/>
          </a:p>
          <a:p>
            <a:pPr marL="342797" indent="-342797">
              <a:buAutoNum type="arabicPeriod"/>
            </a:pPr>
            <a:endParaRPr lang="es-MX" sz="2400" dirty="0"/>
          </a:p>
          <a:p>
            <a:pPr marL="342797" indent="-342797">
              <a:buAutoNum type="arabicPeriod"/>
            </a:pPr>
            <a:r>
              <a:rPr lang="es-MX" sz="2400" dirty="0"/>
              <a:t>Menú de control</a:t>
            </a:r>
          </a:p>
          <a:p>
            <a:pPr marL="342797" indent="-342797">
              <a:buAutoNum type="arabicPeriod"/>
            </a:pPr>
            <a:endParaRPr lang="es-MX" sz="1799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2"/>
          <a:srcRect l="24314" t="-327" r="17550" b="97078"/>
          <a:stretch/>
        </p:blipFill>
        <p:spPr>
          <a:xfrm>
            <a:off x="827099" y="3505181"/>
            <a:ext cx="4657873" cy="2503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Imagen 8"/>
          <p:cNvPicPr/>
          <p:nvPr/>
        </p:nvPicPr>
        <p:blipFill rotWithShape="1">
          <a:blip r:embed="rId2"/>
          <a:srcRect l="91894" b="97087"/>
          <a:stretch/>
        </p:blipFill>
        <p:spPr bwMode="auto">
          <a:xfrm>
            <a:off x="2241874" y="4548029"/>
            <a:ext cx="914161" cy="3449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Imagen 9"/>
          <p:cNvPicPr/>
          <p:nvPr/>
        </p:nvPicPr>
        <p:blipFill rotWithShape="1">
          <a:blip r:embed="rId3"/>
          <a:srcRect r="88529" b="81447"/>
          <a:stretch/>
        </p:blipFill>
        <p:spPr bwMode="auto">
          <a:xfrm>
            <a:off x="3229448" y="5650605"/>
            <a:ext cx="952752" cy="7167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1" name="CuadroTexto 10"/>
          <p:cNvSpPr txBox="1"/>
          <p:nvPr/>
        </p:nvSpPr>
        <p:spPr>
          <a:xfrm>
            <a:off x="6278612" y="1765909"/>
            <a:ext cx="5093188" cy="48011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/>
              <a:t>4. Barra de herramientas de acceso rápido.</a:t>
            </a:r>
          </a:p>
          <a:p>
            <a:endParaRPr lang="es-MX" sz="2400" dirty="0"/>
          </a:p>
          <a:p>
            <a:endParaRPr lang="es-MX" sz="2400" dirty="0"/>
          </a:p>
          <a:p>
            <a:r>
              <a:rPr lang="es-MX" sz="2400" dirty="0"/>
              <a:t>5.Cinta de opciones.</a:t>
            </a:r>
          </a:p>
          <a:p>
            <a:endParaRPr lang="es-MX" sz="2400" dirty="0"/>
          </a:p>
          <a:p>
            <a:endParaRPr lang="es-MX" sz="2400" dirty="0"/>
          </a:p>
          <a:p>
            <a:r>
              <a:rPr lang="es-MX" sz="2400" dirty="0"/>
              <a:t>6. Barra de estado.</a:t>
            </a:r>
          </a:p>
          <a:p>
            <a:endParaRPr lang="es-MX" sz="2400" dirty="0"/>
          </a:p>
          <a:p>
            <a:r>
              <a:rPr lang="es-MX" sz="2400" dirty="0"/>
              <a:t>7. Iconos de vistas de documento.</a:t>
            </a:r>
          </a:p>
          <a:p>
            <a:endParaRPr lang="es-MX" sz="2400" dirty="0"/>
          </a:p>
          <a:p>
            <a:r>
              <a:rPr lang="es-MX" sz="2400" dirty="0"/>
              <a:t>8. Zoom.</a:t>
            </a:r>
          </a:p>
          <a:p>
            <a:endParaRPr lang="es-MX" sz="1799" dirty="0"/>
          </a:p>
        </p:txBody>
      </p:sp>
      <p:pic>
        <p:nvPicPr>
          <p:cNvPr id="12" name="Imagen 11"/>
          <p:cNvPicPr/>
          <p:nvPr/>
        </p:nvPicPr>
        <p:blipFill rotWithShape="1">
          <a:blip r:embed="rId4"/>
          <a:srcRect r="89513" b="96970"/>
          <a:stretch/>
        </p:blipFill>
        <p:spPr bwMode="auto">
          <a:xfrm>
            <a:off x="7367710" y="2783146"/>
            <a:ext cx="1251530" cy="3411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Imagen 12"/>
          <p:cNvPicPr/>
          <p:nvPr/>
        </p:nvPicPr>
        <p:blipFill rotWithShape="1">
          <a:blip r:embed="rId5"/>
          <a:srcRect b="83778"/>
          <a:stretch/>
        </p:blipFill>
        <p:spPr bwMode="auto">
          <a:xfrm>
            <a:off x="6266117" y="3630333"/>
            <a:ext cx="5610669" cy="5116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4" name="Rectángulo 13"/>
          <p:cNvSpPr/>
          <p:nvPr/>
        </p:nvSpPr>
        <p:spPr>
          <a:xfrm>
            <a:off x="6312070" y="3559595"/>
            <a:ext cx="228540" cy="511495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1799" dirty="0"/>
          </a:p>
        </p:txBody>
      </p:sp>
      <p:sp>
        <p:nvSpPr>
          <p:cNvPr id="15" name="Rectángulo 14"/>
          <p:cNvSpPr/>
          <p:nvPr/>
        </p:nvSpPr>
        <p:spPr>
          <a:xfrm>
            <a:off x="6551493" y="3559595"/>
            <a:ext cx="228540" cy="511495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1799" dirty="0"/>
          </a:p>
        </p:txBody>
      </p:sp>
      <p:sp>
        <p:nvSpPr>
          <p:cNvPr id="16" name="Rectángulo 15"/>
          <p:cNvSpPr/>
          <p:nvPr/>
        </p:nvSpPr>
        <p:spPr>
          <a:xfrm>
            <a:off x="6790916" y="3559594"/>
            <a:ext cx="228540" cy="511495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1799" dirty="0"/>
          </a:p>
        </p:txBody>
      </p:sp>
      <p:pic>
        <p:nvPicPr>
          <p:cNvPr id="17" name="Imagen 16"/>
          <p:cNvPicPr/>
          <p:nvPr/>
        </p:nvPicPr>
        <p:blipFill rotWithShape="1">
          <a:blip r:embed="rId6"/>
          <a:srcRect t="93397" b="4522"/>
          <a:stretch/>
        </p:blipFill>
        <p:spPr bwMode="auto">
          <a:xfrm>
            <a:off x="6303953" y="4734901"/>
            <a:ext cx="5610034" cy="1415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8" name="Imagen 17"/>
          <p:cNvPicPr/>
          <p:nvPr/>
        </p:nvPicPr>
        <p:blipFill rotWithShape="1">
          <a:blip r:embed="rId6"/>
          <a:srcRect l="81232" t="92598" r="10814" b="4362"/>
          <a:stretch/>
        </p:blipFill>
        <p:spPr bwMode="auto">
          <a:xfrm>
            <a:off x="8644852" y="5564638"/>
            <a:ext cx="609440" cy="2394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9" name="Imagen 18"/>
          <p:cNvPicPr/>
          <p:nvPr/>
        </p:nvPicPr>
        <p:blipFill rotWithShape="1">
          <a:blip r:embed="rId6"/>
          <a:srcRect l="88410" t="93100" b="4522"/>
          <a:stretch/>
        </p:blipFill>
        <p:spPr bwMode="auto">
          <a:xfrm>
            <a:off x="7758589" y="6019743"/>
            <a:ext cx="650207" cy="1741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800559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4400" dirty="0"/>
              <a:t>Ventana de trabajo de Word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827098" y="2276872"/>
            <a:ext cx="10534627" cy="4093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3200" dirty="0"/>
              <a:t>Partes que integran la ventana de Word.</a:t>
            </a:r>
          </a:p>
          <a:p>
            <a:endParaRPr lang="es-MX" sz="3200" dirty="0"/>
          </a:p>
          <a:p>
            <a:pPr marL="342797" indent="-342797">
              <a:buAutoNum type="arabicPeriod"/>
            </a:pPr>
            <a:r>
              <a:rPr lang="es-MX" sz="3200" dirty="0"/>
              <a:t>Línea de mensajes.</a:t>
            </a:r>
          </a:p>
          <a:p>
            <a:pPr marL="342797" indent="-342797">
              <a:buAutoNum type="arabicPeriod"/>
            </a:pPr>
            <a:endParaRPr lang="es-MX" sz="3200" dirty="0"/>
          </a:p>
          <a:p>
            <a:pPr marL="342797" indent="-342797">
              <a:buAutoNum type="arabicPeriod"/>
            </a:pPr>
            <a:endParaRPr lang="es-MX" sz="3200" dirty="0"/>
          </a:p>
          <a:p>
            <a:pPr marL="342797" indent="-342797">
              <a:buAutoNum type="arabicPeriod"/>
            </a:pPr>
            <a:r>
              <a:rPr lang="es-MX" sz="3200" dirty="0"/>
              <a:t>Hoja de trabajo.</a:t>
            </a:r>
          </a:p>
          <a:p>
            <a:pPr marL="342797" indent="-342797">
              <a:buAutoNum type="arabicPeriod"/>
            </a:pPr>
            <a:endParaRPr lang="es-MX" sz="3200" dirty="0"/>
          </a:p>
          <a:p>
            <a:pPr marL="342797" indent="-342797">
              <a:buAutoNum type="arabicPeriod"/>
            </a:pPr>
            <a:endParaRPr lang="es-MX" sz="1799" dirty="0"/>
          </a:p>
          <a:p>
            <a:endParaRPr lang="es-MX" sz="1799" dirty="0"/>
          </a:p>
        </p:txBody>
      </p:sp>
      <p:pic>
        <p:nvPicPr>
          <p:cNvPr id="20" name="Imagen 19"/>
          <p:cNvPicPr/>
          <p:nvPr/>
        </p:nvPicPr>
        <p:blipFill rotWithShape="1">
          <a:blip r:embed="rId2"/>
          <a:srcRect t="93165" r="86723" b="4522"/>
          <a:stretch/>
        </p:blipFill>
        <p:spPr bwMode="auto">
          <a:xfrm>
            <a:off x="2166464" y="4149080"/>
            <a:ext cx="1335660" cy="3600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Imagen 5"/>
          <p:cNvPicPr/>
          <p:nvPr/>
        </p:nvPicPr>
        <p:blipFill rotWithShape="1">
          <a:blip r:embed="rId3"/>
          <a:srcRect b="5406"/>
          <a:stretch/>
        </p:blipFill>
        <p:spPr bwMode="auto">
          <a:xfrm>
            <a:off x="5158308" y="2887688"/>
            <a:ext cx="5612130" cy="29845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Rectángulo 2"/>
          <p:cNvSpPr/>
          <p:nvPr/>
        </p:nvSpPr>
        <p:spPr>
          <a:xfrm>
            <a:off x="6094412" y="3501008"/>
            <a:ext cx="3744416" cy="230425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78030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7828" y="420520"/>
            <a:ext cx="10206704" cy="1478185"/>
          </a:xfrm>
        </p:spPr>
        <p:txBody>
          <a:bodyPr>
            <a:normAutofit/>
          </a:bodyPr>
          <a:lstStyle/>
          <a:p>
            <a:pPr algn="just"/>
            <a:r>
              <a:rPr lang="es-ES" sz="1999" dirty="0"/>
              <a:t>2.1.2 Edición de un documento con: formato de texto, página, opciones de documento, secciones, tablas de contenido y combinación de correspondencia, citas y referencias bibliográficas</a:t>
            </a:r>
            <a:endParaRPr lang="es-MX" sz="1999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41115" y="2011317"/>
            <a:ext cx="9903419" cy="1195767"/>
          </a:xfrm>
          <a:prstGeom prst="round2Diag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dirty="0"/>
              <a:t>Las opciones para editar un documento se encuentran en las diversas fichas de Word que son: Archivo, Inicio, Insertar, Dibujo, Diseño, Formato, Referencias, Correspondencia, Revisar y Vista.  </a:t>
            </a:r>
          </a:p>
        </p:txBody>
      </p:sp>
      <p:pic>
        <p:nvPicPr>
          <p:cNvPr id="6" name="Imagen 5"/>
          <p:cNvPicPr/>
          <p:nvPr/>
        </p:nvPicPr>
        <p:blipFill rotWithShape="1">
          <a:blip r:embed="rId2"/>
          <a:srcRect b="4514"/>
          <a:stretch/>
        </p:blipFill>
        <p:spPr bwMode="auto">
          <a:xfrm>
            <a:off x="2494012" y="3645024"/>
            <a:ext cx="5472608" cy="280831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Rectángulo redondeado 6"/>
          <p:cNvSpPr/>
          <p:nvPr/>
        </p:nvSpPr>
        <p:spPr>
          <a:xfrm>
            <a:off x="2494012" y="3717032"/>
            <a:ext cx="3456384" cy="288032"/>
          </a:xfrm>
          <a:prstGeom prst="roundRect">
            <a:avLst/>
          </a:prstGeom>
          <a:noFill/>
          <a:ln w="412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10" name="Llamada con línea 2 9"/>
          <p:cNvSpPr/>
          <p:nvPr/>
        </p:nvSpPr>
        <p:spPr>
          <a:xfrm>
            <a:off x="8254652" y="4293096"/>
            <a:ext cx="3456384" cy="576064"/>
          </a:xfrm>
          <a:prstGeom prst="borderCallout2">
            <a:avLst>
              <a:gd name="adj1" fmla="val 17122"/>
              <a:gd name="adj2" fmla="val 595"/>
              <a:gd name="adj3" fmla="val 18750"/>
              <a:gd name="adj4" fmla="val -16667"/>
              <a:gd name="adj5" fmla="val -63734"/>
              <a:gd name="adj6" fmla="val -66218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/>
              <a:t>FICHAS</a:t>
            </a:r>
          </a:p>
        </p:txBody>
      </p:sp>
    </p:spTree>
    <p:extLst>
      <p:ext uri="{BB962C8B-B14F-4D97-AF65-F5344CB8AC3E}">
        <p14:creationId xmlns:p14="http://schemas.microsoft.com/office/powerpoint/2010/main" val="3238731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05780" y="404664"/>
            <a:ext cx="4342269" cy="760495"/>
          </a:xfrm>
        </p:spPr>
        <p:txBody>
          <a:bodyPr>
            <a:normAutofit fontScale="90000"/>
          </a:bodyPr>
          <a:lstStyle/>
          <a:p>
            <a:r>
              <a:rPr lang="es-MX" dirty="0"/>
              <a:t>FICHA ARCHIVO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798268" y="476672"/>
            <a:ext cx="6984776" cy="5328591"/>
          </a:xfrm>
        </p:spPr>
        <p:txBody>
          <a:bodyPr>
            <a:noAutofit/>
          </a:bodyPr>
          <a:lstStyle/>
          <a:p>
            <a:pPr algn="just"/>
            <a:r>
              <a:rPr lang="es-ES" cap="none" dirty="0">
                <a:solidFill>
                  <a:schemeClr val="tx2"/>
                </a:solidFill>
              </a:rPr>
              <a:t>Las opciones que se encuentran en la ficha archivo son:</a:t>
            </a:r>
            <a:endParaRPr lang="es-MX" cap="none" dirty="0">
              <a:solidFill>
                <a:schemeClr val="tx2"/>
              </a:solidFill>
            </a:endParaRPr>
          </a:p>
          <a:p>
            <a:pPr algn="just"/>
            <a:r>
              <a:rPr lang="es-ES" cap="none" dirty="0">
                <a:solidFill>
                  <a:schemeClr val="tx2"/>
                </a:solidFill>
              </a:rPr>
              <a:t> </a:t>
            </a:r>
            <a:endParaRPr lang="es-MX" cap="none" dirty="0">
              <a:solidFill>
                <a:schemeClr val="tx2"/>
              </a:solidFill>
            </a:endParaRPr>
          </a:p>
          <a:p>
            <a:pPr marL="324000" indent="-457200" algn="just"/>
            <a:r>
              <a:rPr lang="es-MX" b="1" cap="none" dirty="0">
                <a:solidFill>
                  <a:schemeClr val="tx2"/>
                </a:solidFill>
              </a:rPr>
              <a:t>Información: </a:t>
            </a:r>
            <a:r>
              <a:rPr lang="es-MX" cap="none" dirty="0">
                <a:solidFill>
                  <a:schemeClr val="tx2"/>
                </a:solidFill>
              </a:rPr>
              <a:t>proteger documento, inspeccionar documento y versiones. </a:t>
            </a:r>
          </a:p>
          <a:p>
            <a:pPr marL="324000" lvl="0" indent="-457200" algn="just"/>
            <a:r>
              <a:rPr lang="es-MX" b="1" cap="none" dirty="0">
                <a:solidFill>
                  <a:schemeClr val="tx2"/>
                </a:solidFill>
              </a:rPr>
              <a:t>Nuevo: </a:t>
            </a:r>
            <a:r>
              <a:rPr lang="es-MX" cap="none" dirty="0">
                <a:solidFill>
                  <a:schemeClr val="tx2"/>
                </a:solidFill>
              </a:rPr>
              <a:t>documento en blanco o plantillas.</a:t>
            </a:r>
          </a:p>
          <a:p>
            <a:pPr marL="324000" lvl="0" indent="-457200" algn="just"/>
            <a:r>
              <a:rPr lang="es-MX" b="1" cap="none" dirty="0">
                <a:solidFill>
                  <a:schemeClr val="tx2"/>
                </a:solidFill>
              </a:rPr>
              <a:t>Abrir: </a:t>
            </a:r>
            <a:r>
              <a:rPr lang="es-MX" cap="none" dirty="0">
                <a:solidFill>
                  <a:schemeClr val="tx2"/>
                </a:solidFill>
              </a:rPr>
              <a:t>documentos recientes, en equipo o la nube.</a:t>
            </a:r>
          </a:p>
          <a:p>
            <a:pPr marL="324000" lvl="0" indent="-457200" algn="just"/>
            <a:r>
              <a:rPr lang="es-MX" b="1" cap="none" dirty="0">
                <a:solidFill>
                  <a:schemeClr val="tx2"/>
                </a:solidFill>
              </a:rPr>
              <a:t>Guardar</a:t>
            </a:r>
          </a:p>
          <a:p>
            <a:pPr marL="324000" lvl="0" indent="-457200" algn="just"/>
            <a:r>
              <a:rPr lang="es-MX" b="1" cap="none" dirty="0">
                <a:solidFill>
                  <a:schemeClr val="tx2"/>
                </a:solidFill>
              </a:rPr>
              <a:t>Guardar como: </a:t>
            </a:r>
            <a:r>
              <a:rPr lang="es-MX" cap="none" dirty="0">
                <a:solidFill>
                  <a:schemeClr val="tx2"/>
                </a:solidFill>
              </a:rPr>
              <a:t>en el quipo, en otras ubicaciones de la web.</a:t>
            </a:r>
          </a:p>
          <a:p>
            <a:pPr marL="324000" lvl="0" indent="-457200" algn="just"/>
            <a:r>
              <a:rPr lang="es-MX" b="1" cap="none" dirty="0">
                <a:solidFill>
                  <a:schemeClr val="tx2"/>
                </a:solidFill>
              </a:rPr>
              <a:t>Imprimir: </a:t>
            </a:r>
            <a:r>
              <a:rPr lang="es-MX" cap="none" dirty="0">
                <a:solidFill>
                  <a:schemeClr val="tx2"/>
                </a:solidFill>
              </a:rPr>
              <a:t>tipo de impresora y configuración.</a:t>
            </a:r>
          </a:p>
          <a:p>
            <a:pPr marL="324000" lvl="0" indent="-457200" algn="just"/>
            <a:r>
              <a:rPr lang="es-MX" b="1" cap="none" dirty="0">
                <a:solidFill>
                  <a:schemeClr val="tx2"/>
                </a:solidFill>
              </a:rPr>
              <a:t>Compartir: </a:t>
            </a:r>
            <a:r>
              <a:rPr lang="es-MX" cap="none" dirty="0">
                <a:solidFill>
                  <a:schemeClr val="tx2"/>
                </a:solidFill>
              </a:rPr>
              <a:t>guardar en la nube, invitar a personas, correo electrónico, presentar en línea y publicar en blog.</a:t>
            </a:r>
          </a:p>
          <a:p>
            <a:pPr marL="324000" lvl="0" indent="-457200" algn="just"/>
            <a:r>
              <a:rPr lang="es-MX" b="1" cap="none" dirty="0">
                <a:solidFill>
                  <a:schemeClr val="tx2"/>
                </a:solidFill>
              </a:rPr>
              <a:t>Exportar: </a:t>
            </a:r>
            <a:r>
              <a:rPr lang="es-MX" cap="none" dirty="0">
                <a:solidFill>
                  <a:schemeClr val="tx2"/>
                </a:solidFill>
              </a:rPr>
              <a:t>crea documentos en pdf, cambia el tipo de archivo.</a:t>
            </a:r>
          </a:p>
          <a:p>
            <a:pPr marL="324000" lvl="0" indent="-457200" algn="just"/>
            <a:r>
              <a:rPr lang="es-MX" b="1" cap="none" dirty="0">
                <a:solidFill>
                  <a:schemeClr val="tx2"/>
                </a:solidFill>
              </a:rPr>
              <a:t>Cerrar</a:t>
            </a:r>
          </a:p>
          <a:p>
            <a:pPr marL="324000" lvl="0" indent="-457200" algn="just"/>
            <a:r>
              <a:rPr lang="es-MX" b="1" cap="none" dirty="0">
                <a:solidFill>
                  <a:schemeClr val="tx2"/>
                </a:solidFill>
              </a:rPr>
              <a:t>Cuenta: </a:t>
            </a:r>
            <a:r>
              <a:rPr lang="es-MX" cap="none" dirty="0">
                <a:solidFill>
                  <a:schemeClr val="tx2"/>
                </a:solidFill>
              </a:rPr>
              <a:t>información del usuario e información del producto.</a:t>
            </a:r>
          </a:p>
          <a:p>
            <a:pPr marL="324000" lvl="0" indent="-457200" algn="just"/>
            <a:r>
              <a:rPr lang="es-MX" b="1" cap="none" dirty="0">
                <a:solidFill>
                  <a:schemeClr val="tx2"/>
                </a:solidFill>
              </a:rPr>
              <a:t>Opciones: </a:t>
            </a:r>
            <a:r>
              <a:rPr lang="es-MX" cap="none" dirty="0">
                <a:solidFill>
                  <a:schemeClr val="tx2"/>
                </a:solidFill>
              </a:rPr>
              <a:t>diferentes opciones para trabajar con Word, en general, mostrar, revisión, idioma, etc</a:t>
            </a:r>
            <a:r>
              <a:rPr lang="es-MX" sz="1800" cap="none" dirty="0">
                <a:solidFill>
                  <a:schemeClr val="tx2"/>
                </a:solidFill>
              </a:rPr>
              <a:t>. </a:t>
            </a:r>
          </a:p>
          <a:p>
            <a:endParaRPr lang="es-MX" sz="1600" dirty="0">
              <a:solidFill>
                <a:schemeClr val="tx2"/>
              </a:solidFill>
            </a:endParaRPr>
          </a:p>
        </p:txBody>
      </p:sp>
      <p:pic>
        <p:nvPicPr>
          <p:cNvPr id="4" name="Imagen 3"/>
          <p:cNvPicPr/>
          <p:nvPr/>
        </p:nvPicPr>
        <p:blipFill rotWithShape="1">
          <a:blip r:embed="rId2"/>
          <a:srcRect r="21137" b="4522"/>
          <a:stretch/>
        </p:blipFill>
        <p:spPr bwMode="auto">
          <a:xfrm>
            <a:off x="765821" y="2204865"/>
            <a:ext cx="3600399" cy="259228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17920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9796" y="620688"/>
            <a:ext cx="9903418" cy="704224"/>
          </a:xfrm>
        </p:spPr>
        <p:txBody>
          <a:bodyPr>
            <a:normAutofit/>
          </a:bodyPr>
          <a:lstStyle/>
          <a:p>
            <a:pPr algn="just"/>
            <a:r>
              <a:rPr lang="es-MX" sz="4400" b="1" dirty="0"/>
              <a:t>FICHA INICIO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870276" y="908720"/>
            <a:ext cx="6390282" cy="3384375"/>
          </a:xfrm>
          <a:prstGeom prst="round2Diag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es-ES" sz="1800" spc="200" dirty="0">
                <a:solidFill>
                  <a:schemeClr val="bg2">
                    <a:lumMod val="90000"/>
                    <a:lumOff val="10000"/>
                  </a:schemeClr>
                </a:solidFill>
              </a:rPr>
              <a:t>Contiene los grupos de comandos más usados.</a:t>
            </a:r>
            <a:endParaRPr lang="es-MX" sz="1800" spc="200" dirty="0">
              <a:solidFill>
                <a:schemeClr val="bg2">
                  <a:lumMod val="90000"/>
                  <a:lumOff val="10000"/>
                </a:schemeClr>
              </a:solidFill>
            </a:endParaRPr>
          </a:p>
          <a:p>
            <a:pPr marL="288000" indent="-457200" algn="just">
              <a:buNone/>
            </a:pPr>
            <a:r>
              <a:rPr lang="es-MX" sz="1800" spc="200" dirty="0">
                <a:solidFill>
                  <a:schemeClr val="bg2">
                    <a:lumMod val="90000"/>
                    <a:lumOff val="10000"/>
                  </a:schemeClr>
                </a:solidFill>
              </a:rPr>
              <a:t>Portapapeles: cortar, copiar, copiar formato y pegar.</a:t>
            </a:r>
          </a:p>
          <a:p>
            <a:pPr marL="288000" lvl="0" indent="-457200" algn="just">
              <a:buNone/>
            </a:pPr>
            <a:r>
              <a:rPr lang="es-MX" sz="1800" spc="200" dirty="0">
                <a:solidFill>
                  <a:schemeClr val="bg2">
                    <a:lumMod val="90000"/>
                    <a:lumOff val="10000"/>
                  </a:schemeClr>
                </a:solidFill>
              </a:rPr>
              <a:t>Fuente: tamaño de letra, tipo de letra, etc.</a:t>
            </a:r>
          </a:p>
          <a:p>
            <a:pPr marL="288000" lvl="0" indent="-457200" algn="just">
              <a:buNone/>
            </a:pPr>
            <a:r>
              <a:rPr lang="es-MX" sz="1800" spc="200" dirty="0">
                <a:solidFill>
                  <a:schemeClr val="bg2">
                    <a:lumMod val="90000"/>
                    <a:lumOff val="10000"/>
                  </a:schemeClr>
                </a:solidFill>
              </a:rPr>
              <a:t>Párrafo: alineación de texto, separación entre líneas, sangría, etc.</a:t>
            </a:r>
          </a:p>
          <a:p>
            <a:pPr marL="288000" lvl="0" indent="-457200" algn="just">
              <a:buNone/>
            </a:pPr>
            <a:r>
              <a:rPr lang="es-MX" sz="1800" spc="200" dirty="0">
                <a:solidFill>
                  <a:schemeClr val="bg2">
                    <a:lumMod val="90000"/>
                    <a:lumOff val="10000"/>
                  </a:schemeClr>
                </a:solidFill>
              </a:rPr>
              <a:t>Estilos: normal, titulo, etc.</a:t>
            </a:r>
          </a:p>
          <a:p>
            <a:pPr marL="288000" lvl="0" indent="-457200" algn="just">
              <a:buNone/>
            </a:pPr>
            <a:r>
              <a:rPr lang="es-MX" sz="1800" spc="200" dirty="0">
                <a:solidFill>
                  <a:schemeClr val="bg2">
                    <a:lumMod val="90000"/>
                    <a:lumOff val="10000"/>
                  </a:schemeClr>
                </a:solidFill>
              </a:rPr>
              <a:t>Edición: buscar texto, reemplazar, seleccionar.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b="79121"/>
          <a:stretch/>
        </p:blipFill>
        <p:spPr>
          <a:xfrm>
            <a:off x="1053852" y="4653136"/>
            <a:ext cx="10464766" cy="152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80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951414" y="685800"/>
            <a:ext cx="6400800" cy="5911552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es-ES" sz="2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Contiene los siguientes grupos:</a:t>
            </a:r>
            <a:endParaRPr lang="es-MX" sz="28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0" indent="0" algn="just">
              <a:buNone/>
            </a:pPr>
            <a:r>
              <a:rPr lang="es-MX" sz="2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Páginas: portada, página en blanco y salto de página.</a:t>
            </a:r>
          </a:p>
          <a:p>
            <a:pPr marL="0" indent="0" algn="just">
              <a:buNone/>
            </a:pPr>
            <a:r>
              <a:rPr lang="es-MX" sz="2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Tablas: insertar tabla, dibujar tabla, tablas rápidas.</a:t>
            </a:r>
          </a:p>
          <a:p>
            <a:pPr marL="0" indent="0" algn="just">
              <a:buNone/>
            </a:pPr>
            <a:r>
              <a:rPr lang="es-MX" sz="2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Formas: imágenes propias y en línea, SmartArt, gráfica y captura.</a:t>
            </a:r>
          </a:p>
          <a:p>
            <a:pPr marL="0" indent="0" algn="just">
              <a:buNone/>
            </a:pPr>
            <a:r>
              <a:rPr lang="es-MX" sz="2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Aplicaciones para Office: aplicaciones</a:t>
            </a:r>
          </a:p>
          <a:p>
            <a:pPr marL="0" indent="0" algn="just">
              <a:buNone/>
            </a:pPr>
            <a:r>
              <a:rPr lang="es-MX" sz="2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Vídeo en línea: multimedia</a:t>
            </a:r>
          </a:p>
          <a:p>
            <a:pPr marL="0" indent="0" algn="just">
              <a:buNone/>
            </a:pPr>
            <a:r>
              <a:rPr lang="es-MX" sz="2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Vínculos: hipervínculos, marcadores y referencias.</a:t>
            </a:r>
          </a:p>
          <a:p>
            <a:pPr marL="0" indent="0" algn="just">
              <a:buNone/>
            </a:pPr>
            <a:r>
              <a:rPr lang="es-MX" sz="2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Comentarios.</a:t>
            </a:r>
          </a:p>
          <a:p>
            <a:pPr marL="0" indent="0" algn="just">
              <a:buNone/>
            </a:pPr>
            <a:r>
              <a:rPr lang="es-MX" sz="2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Encabezado y pie de página</a:t>
            </a:r>
          </a:p>
          <a:p>
            <a:pPr marL="0" indent="0" algn="just">
              <a:buNone/>
            </a:pPr>
            <a:r>
              <a:rPr lang="es-MX" sz="2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Texto: Cuadro de texto, WordArt, elementos rápidos, letra capital, fecha y hora, línea de firma y objeto.</a:t>
            </a:r>
          </a:p>
          <a:p>
            <a:pPr marL="0" indent="0" algn="just">
              <a:buNone/>
            </a:pPr>
            <a:r>
              <a:rPr lang="es-MX" sz="2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Símbolos: ecuación y símbolos.</a:t>
            </a:r>
          </a:p>
          <a:p>
            <a:endParaRPr lang="es-MX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es-ES" sz="4800" b="1" dirty="0"/>
              <a:t>Ficha Insertar</a:t>
            </a:r>
            <a:endParaRPr lang="es-MX" sz="4800" dirty="0"/>
          </a:p>
          <a:p>
            <a:endParaRPr lang="es-MX" dirty="0"/>
          </a:p>
        </p:txBody>
      </p:sp>
      <p:pic>
        <p:nvPicPr>
          <p:cNvPr id="5" name="Imagen 4"/>
          <p:cNvPicPr/>
          <p:nvPr/>
        </p:nvPicPr>
        <p:blipFill rotWithShape="1">
          <a:blip r:embed="rId2"/>
          <a:srcRect b="79496"/>
          <a:stretch/>
        </p:blipFill>
        <p:spPr bwMode="auto">
          <a:xfrm>
            <a:off x="549796" y="2276872"/>
            <a:ext cx="4096816" cy="64643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40600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53852" y="260648"/>
            <a:ext cx="9903418" cy="886573"/>
          </a:xfrm>
        </p:spPr>
        <p:txBody>
          <a:bodyPr>
            <a:normAutofit/>
          </a:bodyPr>
          <a:lstStyle/>
          <a:p>
            <a:pPr algn="just"/>
            <a:r>
              <a:rPr lang="es-MX" sz="4800" dirty="0"/>
              <a:t>Ficha insertar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93812" y="1340768"/>
            <a:ext cx="3823626" cy="3433906"/>
          </a:xfrm>
          <a:prstGeom prst="round2Diag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999" dirty="0"/>
              <a:t>En la Ficha insertar se encuentra una gran variedad de herramientas una de ellas es el grupo Símbolos. </a:t>
            </a:r>
          </a:p>
        </p:txBody>
      </p:sp>
      <p:sp>
        <p:nvSpPr>
          <p:cNvPr id="4" name="Rectángulo 3"/>
          <p:cNvSpPr/>
          <p:nvPr/>
        </p:nvSpPr>
        <p:spPr>
          <a:xfrm>
            <a:off x="5230316" y="980728"/>
            <a:ext cx="6552728" cy="12802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70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ct val="100000"/>
            </a:pPr>
            <a:r>
              <a:rPr lang="es-ES" sz="2200" dirty="0"/>
              <a:t>Grupo símbolos.</a:t>
            </a:r>
            <a:endParaRPr lang="es-MX" sz="2200" dirty="0"/>
          </a:p>
          <a:p>
            <a:pPr marL="342900" indent="-342900">
              <a:lnSpc>
                <a:spcPct val="70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" panose="05000000000000000000" pitchFamily="2" charset="2"/>
              <a:buChar char="q"/>
            </a:pPr>
            <a:r>
              <a:rPr lang="es-ES" sz="2200" dirty="0"/>
              <a:t>Ecuación </a:t>
            </a:r>
          </a:p>
          <a:p>
            <a:pPr marL="342900" indent="-342900">
              <a:lnSpc>
                <a:spcPct val="70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" panose="05000000000000000000" pitchFamily="2" charset="2"/>
              <a:buChar char="q"/>
            </a:pPr>
            <a:r>
              <a:rPr lang="es-ES" sz="2200" dirty="0"/>
              <a:t>Símbolo</a:t>
            </a:r>
            <a:endParaRPr lang="es-MX" sz="2200" dirty="0"/>
          </a:p>
        </p:txBody>
      </p:sp>
      <p:sp>
        <p:nvSpPr>
          <p:cNvPr id="7" name="Rectángulo 6"/>
          <p:cNvSpPr/>
          <p:nvPr/>
        </p:nvSpPr>
        <p:spPr>
          <a:xfrm>
            <a:off x="621804" y="5301208"/>
            <a:ext cx="612068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s-MX" sz="2200" dirty="0"/>
              <a:t>La herramienta Ecuación sirve para poder editar cualquier tipo de ecuación matemática, química, etcétera.  </a:t>
            </a:r>
          </a:p>
        </p:txBody>
      </p:sp>
      <p:pic>
        <p:nvPicPr>
          <p:cNvPr id="2052" name="Picture 4" descr="Insertar ecuació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6540" y="2132856"/>
            <a:ext cx="4057650" cy="342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7774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522413" y="692697"/>
            <a:ext cx="9134391" cy="5327104"/>
          </a:xfrm>
        </p:spPr>
        <p:txBody>
          <a:bodyPr>
            <a:normAutofit fontScale="85000" lnSpcReduction="20000"/>
          </a:bodyPr>
          <a:lstStyle/>
          <a:p>
            <a:pPr marL="0" lvl="0" indent="0">
              <a:lnSpc>
                <a:spcPct val="100000"/>
              </a:lnSpc>
              <a:spcBef>
                <a:spcPct val="20000"/>
              </a:spcBef>
              <a:buSzPct val="80000"/>
              <a:buNone/>
              <a:defRPr/>
            </a:pPr>
            <a:r>
              <a:rPr lang="es-ES_tradnl" b="1" dirty="0">
                <a:solidFill>
                  <a:schemeClr val="tx2"/>
                </a:solidFill>
              </a:rPr>
              <a:t>Elaboración de material didáctico: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SzPct val="80000"/>
              <a:buNone/>
              <a:defRPr/>
            </a:pPr>
            <a:r>
              <a:rPr lang="es-ES_tradnl" dirty="0">
                <a:solidFill>
                  <a:schemeClr val="tx2"/>
                </a:solidFill>
              </a:rPr>
              <a:t>10. Material audiovisual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SzPct val="80000"/>
              <a:buNone/>
              <a:defRPr/>
            </a:pPr>
            <a:r>
              <a:rPr lang="es-ES_tradnl" dirty="0">
                <a:solidFill>
                  <a:schemeClr val="tx2"/>
                </a:solidFill>
              </a:rPr>
              <a:t>10.1. Sólo visión proyectable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SzPct val="80000"/>
              <a:buNone/>
              <a:defRPr/>
            </a:pPr>
            <a:endParaRPr lang="es-ES_tradnl" dirty="0">
              <a:solidFill>
                <a:schemeClr val="tx2"/>
              </a:solidFill>
            </a:endParaRP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SzPct val="80000"/>
              <a:buNone/>
              <a:defRPr/>
            </a:pPr>
            <a:r>
              <a:rPr lang="es-ES_tradnl" b="1" dirty="0">
                <a:solidFill>
                  <a:schemeClr val="tx2"/>
                </a:solidFill>
              </a:rPr>
              <a:t>Título del material para la Unidad de Aprendizaje: 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SzPct val="80000"/>
              <a:buNone/>
              <a:defRPr/>
            </a:pPr>
            <a:r>
              <a:rPr lang="es-ES_tradnl" dirty="0">
                <a:solidFill>
                  <a:schemeClr val="tx2"/>
                </a:solidFill>
              </a:rPr>
              <a:t>Módulo II. Ofimática: Procesador de textos, presentaciones electrónicas.</a:t>
            </a:r>
          </a:p>
          <a:p>
            <a:pPr marL="458787" lvl="2" indent="0">
              <a:lnSpc>
                <a:spcPct val="100000"/>
              </a:lnSpc>
              <a:spcBef>
                <a:spcPct val="20000"/>
              </a:spcBef>
              <a:buSzPct val="80000"/>
              <a:buNone/>
              <a:defRPr/>
            </a:pPr>
            <a:r>
              <a:rPr lang="es-ES_tradnl" sz="2400" dirty="0">
                <a:solidFill>
                  <a:schemeClr val="tx2"/>
                </a:solidFill>
              </a:rPr>
              <a:t>2.2 Procesador de textos.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SzPct val="80000"/>
              <a:buNone/>
              <a:defRPr/>
            </a:pPr>
            <a:endParaRPr lang="es-ES_tradnl" dirty="0">
              <a:solidFill>
                <a:schemeClr val="tx2"/>
              </a:solidFill>
            </a:endParaRP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SzPct val="80000"/>
              <a:buNone/>
              <a:defRPr/>
            </a:pPr>
            <a:r>
              <a:rPr lang="es-ES_tradnl" b="1" dirty="0">
                <a:solidFill>
                  <a:schemeClr val="tx2"/>
                </a:solidFill>
              </a:rPr>
              <a:t>Nombre del programa educativo: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SzPct val="80000"/>
              <a:buNone/>
              <a:defRPr/>
            </a:pPr>
            <a:r>
              <a:rPr lang="es-ES_tradnl" dirty="0">
                <a:solidFill>
                  <a:schemeClr val="tx2"/>
                </a:solidFill>
              </a:rPr>
              <a:t>Programación y Cómputo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SzPct val="80000"/>
              <a:buNone/>
              <a:defRPr/>
            </a:pPr>
            <a:endParaRPr lang="es-ES_tradnl" dirty="0">
              <a:solidFill>
                <a:schemeClr val="tx2"/>
              </a:solidFill>
            </a:endParaRP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SzPct val="80000"/>
              <a:buNone/>
              <a:defRPr/>
            </a:pPr>
            <a:r>
              <a:rPr lang="es-ES_tradnl" b="1" dirty="0">
                <a:solidFill>
                  <a:schemeClr val="tx2"/>
                </a:solidFill>
              </a:rPr>
              <a:t>Espacio académico en que se imparte la UA: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SzPct val="80000"/>
              <a:buNone/>
              <a:defRPr/>
            </a:pPr>
            <a:r>
              <a:rPr lang="es-ES_tradnl" dirty="0">
                <a:solidFill>
                  <a:schemeClr val="tx2"/>
                </a:solidFill>
              </a:rPr>
              <a:t>Plantel Nezahualcóyotl de la Escuela Preparatoria de la Universidad Autónoma del Estado de México.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SzPct val="80000"/>
              <a:buNone/>
              <a:defRPr/>
            </a:pPr>
            <a:endParaRPr lang="es-ES_tradnl" dirty="0">
              <a:solidFill>
                <a:schemeClr val="tx2"/>
              </a:solidFill>
            </a:endParaRP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SzPct val="80000"/>
              <a:buNone/>
              <a:defRPr/>
            </a:pPr>
            <a:r>
              <a:rPr lang="es-ES_tradnl" b="1" dirty="0">
                <a:solidFill>
                  <a:schemeClr val="tx2"/>
                </a:solidFill>
              </a:rPr>
              <a:t>Nombre del responsable de la elaboración del material didáctico: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SzPct val="80000"/>
              <a:buNone/>
              <a:defRPr/>
            </a:pPr>
            <a:r>
              <a:rPr lang="es-ES_tradnl" dirty="0">
                <a:solidFill>
                  <a:schemeClr val="tx2"/>
                </a:solidFill>
              </a:rPr>
              <a:t>M. en P.D. Isaura Rivera Jiménez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7628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53852" y="260648"/>
            <a:ext cx="9903418" cy="886573"/>
          </a:xfrm>
        </p:spPr>
        <p:txBody>
          <a:bodyPr>
            <a:normAutofit/>
          </a:bodyPr>
          <a:lstStyle/>
          <a:p>
            <a:pPr algn="just"/>
            <a:r>
              <a:rPr lang="es-MX" sz="4800" dirty="0"/>
              <a:t>Ecuación</a:t>
            </a:r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1125860" y="1268760"/>
            <a:ext cx="9134391" cy="4114801"/>
          </a:xfrm>
        </p:spPr>
        <p:txBody>
          <a:bodyPr/>
          <a:lstStyle/>
          <a:p>
            <a:pPr marL="0" indent="0" algn="just">
              <a:buNone/>
            </a:pPr>
            <a:r>
              <a:rPr lang="es-MX" dirty="0"/>
              <a:t>Word incluye algunas ecuaciones que ya vienen prediseñadas que pueden modificar o pueden crear su ecuación requerida.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/>
          </a:p>
          <a:p>
            <a:endParaRPr lang="es-MX" dirty="0"/>
          </a:p>
        </p:txBody>
      </p:sp>
      <p:pic>
        <p:nvPicPr>
          <p:cNvPr id="5122" name="Picture 2" descr="Se muestra la cinta de opciones de Herramientas de ecuació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9086" y="2204864"/>
            <a:ext cx="4162425" cy="1062609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La opción Insertar nueva ecuación aparece resaltada en la galería de ecuacion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1884" y="2276872"/>
            <a:ext cx="3924300" cy="108012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5"/>
          <p:cNvPicPr/>
          <p:nvPr/>
        </p:nvPicPr>
        <p:blipFill rotWithShape="1">
          <a:blip r:embed="rId4"/>
          <a:srcRect l="40891" b="33019"/>
          <a:stretch/>
        </p:blipFill>
        <p:spPr bwMode="auto">
          <a:xfrm>
            <a:off x="4222204" y="3573016"/>
            <a:ext cx="3316605" cy="211328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85143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53852" y="260648"/>
            <a:ext cx="9903418" cy="886573"/>
          </a:xfrm>
        </p:spPr>
        <p:txBody>
          <a:bodyPr>
            <a:normAutofit/>
          </a:bodyPr>
          <a:lstStyle/>
          <a:p>
            <a:pPr algn="just"/>
            <a:r>
              <a:rPr lang="es-MX" sz="4800" dirty="0"/>
              <a:t>Ecuación de lápiz</a:t>
            </a:r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405780" y="1484784"/>
            <a:ext cx="6552728" cy="4536504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s-MX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En Word 2016 se encuentra una nueva característica en ecuación que es escribir ecuaciones con el lápiz.</a:t>
            </a:r>
          </a:p>
          <a:p>
            <a:pPr marL="457200" indent="-457200" algn="just">
              <a:buAutoNum type="arabicPeriod"/>
            </a:pPr>
            <a:r>
              <a:rPr lang="es-MX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Haga clic en dibujar, entrada de lápiz a matemáticas convertir y luego clic en ecuación de lápiz.</a:t>
            </a:r>
          </a:p>
          <a:p>
            <a:pPr marL="457200" indent="-457200" algn="just">
              <a:buAutoNum type="arabicPeriod" startAt="2"/>
            </a:pPr>
            <a:r>
              <a:rPr lang="es-MX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Se puede utilizar el lápiz o el dedo si es un dispositivo táctil o el mouse para escribir la ecuación. </a:t>
            </a:r>
          </a:p>
          <a:p>
            <a:pPr marL="457200" indent="-457200" algn="just">
              <a:buAutoNum type="arabicPeriod" startAt="2"/>
            </a:pPr>
            <a:r>
              <a:rPr lang="es-MX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Utilice el cuadro de vista previa para visualizar que esta correctamente escrito.</a:t>
            </a:r>
          </a:p>
          <a:p>
            <a:pPr marL="457200" indent="-457200" algn="just">
              <a:buAutoNum type="arabicPeriod" startAt="2"/>
            </a:pPr>
            <a:r>
              <a:rPr lang="es-MX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Al terminar da clic en insertar .</a:t>
            </a:r>
          </a:p>
          <a:p>
            <a:endParaRPr lang="es-MX" dirty="0"/>
          </a:p>
        </p:txBody>
      </p:sp>
      <p:pic>
        <p:nvPicPr>
          <p:cNvPr id="5128" name="Picture 8" descr="Muestra el panel Ecuación de lápiz en Wor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6540" y="1700808"/>
            <a:ext cx="4601183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6949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1804" y="99394"/>
            <a:ext cx="9144001" cy="1371600"/>
          </a:xfrm>
        </p:spPr>
        <p:txBody>
          <a:bodyPr>
            <a:normAutofit/>
          </a:bodyPr>
          <a:lstStyle/>
          <a:p>
            <a:r>
              <a:rPr lang="es-MX" sz="4800" dirty="0"/>
              <a:t>Ficha Dibujar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01566" y="1763846"/>
            <a:ext cx="3960440" cy="2892153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s-ES" dirty="0"/>
              <a:t>Contiene los siguientes grupos:</a:t>
            </a:r>
          </a:p>
          <a:p>
            <a:pPr marL="0" indent="0" algn="just">
              <a:buNone/>
            </a:pPr>
            <a:r>
              <a:rPr lang="es-ES" dirty="0"/>
              <a:t>Herramientas</a:t>
            </a:r>
          </a:p>
          <a:p>
            <a:pPr marL="0" indent="0" algn="just">
              <a:buNone/>
            </a:pPr>
            <a:r>
              <a:rPr lang="es-ES" dirty="0"/>
              <a:t>Plumas </a:t>
            </a:r>
          </a:p>
          <a:p>
            <a:pPr marL="0" indent="0" algn="just">
              <a:buNone/>
            </a:pPr>
            <a:r>
              <a:rPr lang="es-MX" dirty="0"/>
              <a:t>Convertir</a:t>
            </a:r>
          </a:p>
          <a:p>
            <a:pPr marL="0" indent="0" algn="just">
              <a:buNone/>
            </a:pPr>
            <a:r>
              <a:rPr lang="es-ES" dirty="0"/>
              <a:t> </a:t>
            </a:r>
            <a:endParaRPr lang="es-MX" dirty="0"/>
          </a:p>
        </p:txBody>
      </p:sp>
      <p:pic>
        <p:nvPicPr>
          <p:cNvPr id="3074" name="Picture 2" descr="Resultado de imagen para grupo ecuación en word 20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5739" y="4468789"/>
            <a:ext cx="6432962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Marcador de contenido 2"/>
          <p:cNvSpPr txBox="1">
            <a:spLocks/>
          </p:cNvSpPr>
          <p:nvPr/>
        </p:nvSpPr>
        <p:spPr>
          <a:xfrm>
            <a:off x="7330612" y="449179"/>
            <a:ext cx="3823626" cy="3433906"/>
          </a:xfrm>
          <a:prstGeom prst="round2Diag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223838" indent="-223838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63550" indent="-231775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682625" indent="-219075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857250" indent="-174625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030288" indent="-17303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207008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380744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554480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1728216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itchFamily="34" charset="0"/>
              <a:buNone/>
            </a:pPr>
            <a:r>
              <a:rPr lang="es-MX" sz="2900" dirty="0"/>
              <a:t>En Word 2016 incluye una nueva función que es dibujar, ya que se pueden realizar anotaciones con lápiz para escribir notas y resaltar textos, entre otros. </a:t>
            </a:r>
          </a:p>
        </p:txBody>
      </p:sp>
      <p:pic>
        <p:nvPicPr>
          <p:cNvPr id="7" name="Imagen 6"/>
          <p:cNvPicPr/>
          <p:nvPr/>
        </p:nvPicPr>
        <p:blipFill rotWithShape="1">
          <a:blip r:embed="rId3"/>
          <a:srcRect r="57421" b="40127"/>
          <a:stretch/>
        </p:blipFill>
        <p:spPr bwMode="auto">
          <a:xfrm>
            <a:off x="3999051" y="2155915"/>
            <a:ext cx="2389505" cy="188912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010127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69876" y="188640"/>
            <a:ext cx="9144001" cy="1371600"/>
          </a:xfrm>
        </p:spPr>
        <p:txBody>
          <a:bodyPr>
            <a:normAutofit/>
          </a:bodyPr>
          <a:lstStyle/>
          <a:p>
            <a:r>
              <a:rPr lang="es-MX" sz="4800" dirty="0"/>
              <a:t>Ficha Diseño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522413" y="1904999"/>
            <a:ext cx="9134391" cy="1956049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s-ES" dirty="0"/>
              <a:t>Contiene los siguientes grupos:</a:t>
            </a:r>
            <a:endParaRPr lang="es-MX" dirty="0"/>
          </a:p>
          <a:p>
            <a:pPr marL="0" indent="0" algn="just">
              <a:buNone/>
            </a:pPr>
            <a:r>
              <a:rPr lang="es-MX" dirty="0"/>
              <a:t>Formato del documento: temas, estilos predeterminados, colores del tema, fuente, espaciado entre párrafos, efectos de objetos.</a:t>
            </a:r>
          </a:p>
          <a:p>
            <a:pPr marL="0" lvl="0" indent="0" algn="just">
              <a:buNone/>
            </a:pPr>
            <a:r>
              <a:rPr lang="es-MX" dirty="0"/>
              <a:t>Fondo de página: marca de agua, color de página y borde da página.</a:t>
            </a:r>
          </a:p>
          <a:p>
            <a:pPr algn="just"/>
            <a:endParaRPr lang="es-MX" dirty="0"/>
          </a:p>
        </p:txBody>
      </p:sp>
      <p:pic>
        <p:nvPicPr>
          <p:cNvPr id="4" name="Imagen 3"/>
          <p:cNvPicPr/>
          <p:nvPr/>
        </p:nvPicPr>
        <p:blipFill rotWithShape="1">
          <a:blip r:embed="rId2"/>
          <a:srcRect b="79496"/>
          <a:stretch/>
        </p:blipFill>
        <p:spPr bwMode="auto">
          <a:xfrm>
            <a:off x="2854052" y="4293096"/>
            <a:ext cx="6624736" cy="93610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51428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69876" y="332656"/>
            <a:ext cx="9903418" cy="929505"/>
          </a:xfrm>
        </p:spPr>
        <p:txBody>
          <a:bodyPr>
            <a:normAutofit/>
          </a:bodyPr>
          <a:lstStyle/>
          <a:p>
            <a:pPr algn="just"/>
            <a:r>
              <a:rPr lang="es-MX" sz="4800" dirty="0"/>
              <a:t>Ficha Formato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270371" y="2011317"/>
            <a:ext cx="3774162" cy="4110485"/>
          </a:xfrm>
          <a:prstGeom prst="round2Diag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dirty="0"/>
              <a:t>Las </a:t>
            </a:r>
            <a:r>
              <a:rPr lang="es-MX" b="1" dirty="0"/>
              <a:t>opciones de documento, </a:t>
            </a:r>
            <a:r>
              <a:rPr lang="es-MX" dirty="0"/>
              <a:t>donde se puede manipular el tamaño de la página, orientación y contiene los grupos de Configurar página, Párrafo y Organizar.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/>
          <a:srcRect r="26472" b="79567"/>
          <a:stretch/>
        </p:blipFill>
        <p:spPr>
          <a:xfrm>
            <a:off x="981844" y="1844824"/>
            <a:ext cx="5958010" cy="1384283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909836" y="3717032"/>
            <a:ext cx="6092825" cy="24245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spcAft>
                <a:spcPts val="0"/>
              </a:spcAft>
            </a:pPr>
            <a:r>
              <a:rPr lang="es-ES" dirty="0">
                <a:latin typeface="Arial" panose="020B0604020202020204" pitchFamily="34" charset="0"/>
                <a:ea typeface="Times New Roman" panose="02020603050405020304" pitchFamily="18" charset="0"/>
              </a:rPr>
              <a:t>Contiene los siguientes grupos:</a:t>
            </a:r>
            <a:endParaRPr lang="es-MX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s-ES" dirty="0"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es-MX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Configurar página: márgenes, orientación, tamaño, columnas, saltos, números de línea y guiones.</a:t>
            </a:r>
            <a:endParaRPr lang="es-MX" sz="1600" dirty="0"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Párrafo: aplicar sangría y espaciado.</a:t>
            </a:r>
            <a:endParaRPr lang="es-MX" sz="1600" dirty="0"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Organizar: posición, ajustar texto, traer adelantes y atrás objetos, panel de selección, alinear, agrupar y girar.</a:t>
            </a:r>
            <a:endParaRPr lang="es-MX" sz="1600" dirty="0">
              <a:effectLst/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1497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97868" y="476672"/>
            <a:ext cx="9903418" cy="814565"/>
          </a:xfrm>
        </p:spPr>
        <p:txBody>
          <a:bodyPr>
            <a:normAutofit/>
          </a:bodyPr>
          <a:lstStyle/>
          <a:p>
            <a:pPr algn="just"/>
            <a:r>
              <a:rPr lang="es-MX" sz="4800" dirty="0"/>
              <a:t>Ficha Referencias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65820" y="1556792"/>
            <a:ext cx="4411824" cy="4150232"/>
          </a:xfrm>
          <a:prstGeom prst="round2Diag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999" dirty="0"/>
              <a:t>En la Ficha Referencias se encuentra los grupos de tabla de contenido, notas al pie, citas y bibliografía, títulos e índice.</a:t>
            </a:r>
          </a:p>
        </p:txBody>
      </p:sp>
      <p:pic>
        <p:nvPicPr>
          <p:cNvPr id="5" name="Imagen 4"/>
          <p:cNvPicPr/>
          <p:nvPr/>
        </p:nvPicPr>
        <p:blipFill rotWithShape="1">
          <a:blip r:embed="rId2"/>
          <a:srcRect r="27869" b="78567"/>
          <a:stretch/>
        </p:blipFill>
        <p:spPr bwMode="auto">
          <a:xfrm>
            <a:off x="5878388" y="1124744"/>
            <a:ext cx="5675496" cy="149481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Rectángulo 3"/>
          <p:cNvSpPr/>
          <p:nvPr/>
        </p:nvSpPr>
        <p:spPr>
          <a:xfrm>
            <a:off x="5446340" y="2924944"/>
            <a:ext cx="6092825" cy="36738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spcAft>
                <a:spcPts val="0"/>
              </a:spcAft>
            </a:pPr>
            <a:r>
              <a:rPr lang="es-ES" dirty="0">
                <a:latin typeface="Arial" panose="020B0604020202020204" pitchFamily="34" charset="0"/>
                <a:ea typeface="Times New Roman" panose="02020603050405020304" pitchFamily="18" charset="0"/>
              </a:rPr>
              <a:t>Contiene los siguientes grupos:</a:t>
            </a:r>
            <a:endParaRPr lang="es-MX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s-ES" dirty="0"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es-MX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Tabla de contenido: tabla de contenido, agregar texto y actualizar tabla.</a:t>
            </a:r>
            <a:endParaRPr lang="es-MX" sz="1600" dirty="0"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Notas al pie: insertar nota al pie, insertar nota al final y mostrar notas.</a:t>
            </a:r>
            <a:endParaRPr lang="es-MX" sz="1600" dirty="0"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Citas y bibliografía: insertar cita, administrar fuentes, estilos y bibliografía.</a:t>
            </a:r>
            <a:endParaRPr lang="es-MX" sz="1600" dirty="0"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Títulos: insertar título, insertar tabla de ilustraciones, actualizar tabla y referencia cruzada.</a:t>
            </a:r>
            <a:endParaRPr lang="es-MX" sz="1600" dirty="0"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s-ES" dirty="0">
                <a:latin typeface="Arial" panose="020B0604020202020204" pitchFamily="34" charset="0"/>
                <a:ea typeface="Times New Roman" panose="02020603050405020304" pitchFamily="18" charset="0"/>
              </a:rPr>
              <a:t>Índice: marcar entrada, insertar índice y actualizar índice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47874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53852" y="260648"/>
            <a:ext cx="9903418" cy="886573"/>
          </a:xfrm>
        </p:spPr>
        <p:txBody>
          <a:bodyPr>
            <a:normAutofit/>
          </a:bodyPr>
          <a:lstStyle/>
          <a:p>
            <a:pPr algn="just"/>
            <a:r>
              <a:rPr lang="es-MX" sz="4800" dirty="0"/>
              <a:t>Ficha correspondencia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93812" y="1340768"/>
            <a:ext cx="3823626" cy="3433906"/>
          </a:xfrm>
          <a:prstGeom prst="round2Diag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999" dirty="0"/>
              <a:t>En la Ficha correspondencia se utiliza para crear varios documentos a la vez como pueden ser cartas, etiquetas, sobres, etcétera. </a:t>
            </a:r>
          </a:p>
        </p:txBody>
      </p:sp>
      <p:sp>
        <p:nvSpPr>
          <p:cNvPr id="4" name="Rectángulo 3"/>
          <p:cNvSpPr/>
          <p:nvPr/>
        </p:nvSpPr>
        <p:spPr>
          <a:xfrm>
            <a:off x="5158308" y="1196752"/>
            <a:ext cx="6552728" cy="3906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s-ES" dirty="0">
                <a:latin typeface="Arial" panose="020B0604020202020204" pitchFamily="34" charset="0"/>
                <a:ea typeface="Times New Roman" panose="02020603050405020304" pitchFamily="18" charset="0"/>
              </a:rPr>
              <a:t>Contiene los siguientes grupos.</a:t>
            </a:r>
            <a:endParaRPr lang="es-MX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s-ES" dirty="0"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es-MX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Crear: sobres y etiquetas.</a:t>
            </a:r>
            <a:endParaRPr lang="es-MX" sz="1600" dirty="0"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Iniciar combinación de correspondencia: iniciar combinación de correspondencia, selección de correspondencia, seleccionar destinatarios y editar lista de destinatarios.</a:t>
            </a:r>
            <a:endParaRPr lang="es-MX" sz="1600" dirty="0"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Escribir e insertar campos: Resaltar campos de combinación, bloque de direcciones, línea de saludo, insertar campo combinado.</a:t>
            </a:r>
            <a:endParaRPr lang="es-MX" sz="1600" dirty="0"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Vista previa de resultados: vista previa de resultados, buscar destinatario y comprobación de errores. </a:t>
            </a:r>
            <a:endParaRPr lang="es-MX" sz="1600" dirty="0"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Finalizar: finalizar y combinar.</a:t>
            </a:r>
            <a:endParaRPr lang="es-MX" sz="1600" dirty="0">
              <a:effectLst/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764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4400" dirty="0"/>
              <a:t>Correspondencia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s-MX" dirty="0"/>
              <a:t>Para crear  una combinación de correspondencia se deberá tener un archivo llamado origen de datos, que es el documento que tendrá la información  (base de datos). Y un archivo llamando documento principal en donde se realizara la combinación. </a:t>
            </a:r>
          </a:p>
        </p:txBody>
      </p:sp>
      <p:pic>
        <p:nvPicPr>
          <p:cNvPr id="5" name="Imagen 4"/>
          <p:cNvPicPr/>
          <p:nvPr/>
        </p:nvPicPr>
        <p:blipFill rotWithShape="1">
          <a:blip r:embed="rId2"/>
          <a:srcRect t="28980" r="42634" b="45361"/>
          <a:stretch/>
        </p:blipFill>
        <p:spPr bwMode="auto">
          <a:xfrm>
            <a:off x="1522413" y="3720114"/>
            <a:ext cx="3744416" cy="139841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Imagen 5"/>
          <p:cNvPicPr/>
          <p:nvPr/>
        </p:nvPicPr>
        <p:blipFill rotWithShape="1">
          <a:blip r:embed="rId3"/>
          <a:srcRect b="36607"/>
          <a:stretch/>
        </p:blipFill>
        <p:spPr bwMode="auto">
          <a:xfrm>
            <a:off x="5806380" y="3501008"/>
            <a:ext cx="5612130" cy="20002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066851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2"/>
          <p:cNvSpPr>
            <a:spLocks noGrp="1"/>
          </p:cNvSpPr>
          <p:nvPr>
            <p:ph type="title"/>
          </p:nvPr>
        </p:nvSpPr>
        <p:spPr>
          <a:xfrm>
            <a:off x="1522413" y="381000"/>
            <a:ext cx="9601199" cy="1031776"/>
          </a:xfrm>
        </p:spPr>
        <p:txBody>
          <a:bodyPr>
            <a:normAutofit/>
          </a:bodyPr>
          <a:lstStyle/>
          <a:p>
            <a:pPr algn="l" defTabSz="914400">
              <a:spcBef>
                <a:spcPts val="0"/>
              </a:spcBef>
              <a:buNone/>
            </a:pPr>
            <a:r>
              <a:rPr lang="es-ES" sz="4400" b="0" i="0" spc="100" baseline="0" dirty="0">
                <a:solidFill>
                  <a:schemeClr val="tx1"/>
                </a:solidFill>
                <a:latin typeface="Corbel"/>
                <a:ea typeface="+mj-ea"/>
                <a:cs typeface="+mj-cs"/>
              </a:rPr>
              <a:t>Pasos para combinar correspondencia</a:t>
            </a:r>
          </a:p>
        </p:txBody>
      </p:sp>
      <p:sp>
        <p:nvSpPr>
          <p:cNvPr id="2" name="Marcador de conteni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s-MX" dirty="0"/>
              <a:t>1.  </a:t>
            </a:r>
            <a:r>
              <a:rPr lang="es-ES" dirty="0"/>
              <a:t>En la Ficha correspondencia selecciona Iniciar combinación de correspondencia y selecciona la opción de Paso a paso por el Asistente para combinar correspondencia</a:t>
            </a:r>
            <a:endParaRPr lang="es-MX" dirty="0"/>
          </a:p>
        </p:txBody>
      </p:sp>
      <p:pic>
        <p:nvPicPr>
          <p:cNvPr id="4" name="Imagen 3"/>
          <p:cNvPicPr/>
          <p:nvPr/>
        </p:nvPicPr>
        <p:blipFill rotWithShape="1">
          <a:blip r:embed="rId2"/>
          <a:srcRect r="63510" b="58644"/>
          <a:stretch/>
        </p:blipFill>
        <p:spPr bwMode="auto">
          <a:xfrm>
            <a:off x="4018756" y="3348609"/>
            <a:ext cx="4608512" cy="267119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62238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2"/>
          <p:cNvSpPr>
            <a:spLocks noGrp="1"/>
          </p:cNvSpPr>
          <p:nvPr>
            <p:ph type="title"/>
          </p:nvPr>
        </p:nvSpPr>
        <p:spPr>
          <a:xfrm>
            <a:off x="1522413" y="381000"/>
            <a:ext cx="9601199" cy="1031776"/>
          </a:xfrm>
        </p:spPr>
        <p:txBody>
          <a:bodyPr>
            <a:normAutofit/>
          </a:bodyPr>
          <a:lstStyle/>
          <a:p>
            <a:pPr algn="l" defTabSz="914400">
              <a:spcBef>
                <a:spcPts val="0"/>
              </a:spcBef>
              <a:buNone/>
            </a:pPr>
            <a:r>
              <a:rPr lang="es-ES" sz="4400" b="0" i="0" spc="100" baseline="0" dirty="0">
                <a:solidFill>
                  <a:schemeClr val="tx1"/>
                </a:solidFill>
                <a:latin typeface="Corbel"/>
                <a:ea typeface="+mj-ea"/>
                <a:cs typeface="+mj-cs"/>
              </a:rPr>
              <a:t>Pasos para combinar correspondencia</a:t>
            </a:r>
            <a:endParaRPr lang="es-ES" sz="3600" b="0" i="0" spc="100" baseline="0" dirty="0">
              <a:solidFill>
                <a:schemeClr val="tx1"/>
              </a:solidFill>
              <a:latin typeface="Corbel"/>
              <a:ea typeface="+mj-ea"/>
              <a:cs typeface="+mj-cs"/>
            </a:endParaRPr>
          </a:p>
        </p:txBody>
      </p:sp>
      <p:sp>
        <p:nvSpPr>
          <p:cNvPr id="2" name="Marcador de conteni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just">
              <a:buNone/>
            </a:pPr>
            <a:r>
              <a:rPr lang="es-MX" sz="3200" dirty="0"/>
              <a:t>2. Se abrirá un panel del lado derecho y deberás seleccionar carta y haz clic en siguiente.</a:t>
            </a:r>
          </a:p>
          <a:p>
            <a:endParaRPr lang="es-MX" dirty="0"/>
          </a:p>
        </p:txBody>
      </p:sp>
      <p:pic>
        <p:nvPicPr>
          <p:cNvPr id="4" name="Imagen 3"/>
          <p:cNvPicPr/>
          <p:nvPr/>
        </p:nvPicPr>
        <p:blipFill rotWithShape="1">
          <a:blip r:embed="rId2"/>
          <a:srcRect l="77733" t="21131" b="5816"/>
          <a:stretch/>
        </p:blipFill>
        <p:spPr bwMode="auto">
          <a:xfrm>
            <a:off x="5189508" y="3284984"/>
            <a:ext cx="1800200" cy="29523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215338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25860" y="836712"/>
            <a:ext cx="9903419" cy="5544907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lnSpc>
                <a:spcPct val="100000"/>
              </a:lnSpc>
              <a:spcBef>
                <a:spcPct val="20000"/>
              </a:spcBef>
              <a:buSzPct val="80000"/>
              <a:buNone/>
              <a:defRPr/>
            </a:pPr>
            <a:r>
              <a:rPr lang="es-ES" sz="2900" b="1" dirty="0">
                <a:solidFill>
                  <a:schemeClr val="tx2"/>
                </a:solidFill>
              </a:rPr>
              <a:t>Competencia disciplinar básica: </a:t>
            </a:r>
          </a:p>
          <a:p>
            <a:pPr marL="0" indent="0" algn="just">
              <a:lnSpc>
                <a:spcPct val="100000"/>
              </a:lnSpc>
              <a:spcBef>
                <a:spcPct val="20000"/>
              </a:spcBef>
              <a:buSzPct val="80000"/>
              <a:buNone/>
              <a:defRPr/>
            </a:pPr>
            <a:endParaRPr lang="es-MX" sz="2900" dirty="0">
              <a:solidFill>
                <a:schemeClr val="tx2"/>
              </a:solidFill>
            </a:endParaRPr>
          </a:p>
          <a:p>
            <a:pPr marL="0" indent="0" algn="just">
              <a:lnSpc>
                <a:spcPct val="100000"/>
              </a:lnSpc>
              <a:spcBef>
                <a:spcPct val="20000"/>
              </a:spcBef>
              <a:buSzPct val="80000"/>
              <a:buNone/>
              <a:defRPr/>
            </a:pPr>
            <a:r>
              <a:rPr lang="es-ES" sz="2900" dirty="0">
                <a:solidFill>
                  <a:schemeClr val="tx2"/>
                </a:solidFill>
              </a:rPr>
              <a:t>8. Valora el pensamiento lógico en el proceso comunicativo en su vida cotidiana y académica.  </a:t>
            </a:r>
            <a:endParaRPr lang="es-MX" sz="2900" dirty="0">
              <a:solidFill>
                <a:schemeClr val="tx2"/>
              </a:solidFill>
            </a:endParaRPr>
          </a:p>
          <a:p>
            <a:pPr marL="0" indent="0" algn="just">
              <a:lnSpc>
                <a:spcPct val="100000"/>
              </a:lnSpc>
              <a:spcBef>
                <a:spcPct val="20000"/>
              </a:spcBef>
              <a:buSzPct val="80000"/>
              <a:buNone/>
              <a:defRPr/>
            </a:pPr>
            <a:endParaRPr lang="es-ES" sz="2900" dirty="0">
              <a:solidFill>
                <a:schemeClr val="tx2"/>
              </a:solidFill>
            </a:endParaRPr>
          </a:p>
          <a:p>
            <a:pPr marL="0" indent="0" algn="just">
              <a:lnSpc>
                <a:spcPct val="100000"/>
              </a:lnSpc>
              <a:spcBef>
                <a:spcPct val="20000"/>
              </a:spcBef>
              <a:buSzPct val="80000"/>
              <a:buNone/>
              <a:defRPr/>
            </a:pPr>
            <a:r>
              <a:rPr lang="es-ES" sz="2900" b="1" dirty="0">
                <a:solidFill>
                  <a:schemeClr val="tx2"/>
                </a:solidFill>
              </a:rPr>
              <a:t>Competencia genérica y atributos:</a:t>
            </a:r>
          </a:p>
          <a:p>
            <a:pPr marL="0" indent="0" algn="just">
              <a:lnSpc>
                <a:spcPct val="100000"/>
              </a:lnSpc>
              <a:spcBef>
                <a:spcPct val="20000"/>
              </a:spcBef>
              <a:buSzPct val="80000"/>
              <a:buNone/>
              <a:defRPr/>
            </a:pPr>
            <a:endParaRPr lang="es-MX" sz="2900" dirty="0">
              <a:solidFill>
                <a:schemeClr val="tx2"/>
              </a:solidFill>
            </a:endParaRPr>
          </a:p>
          <a:p>
            <a:pPr marL="0" indent="0" algn="just">
              <a:lnSpc>
                <a:spcPct val="100000"/>
              </a:lnSpc>
              <a:spcBef>
                <a:spcPct val="20000"/>
              </a:spcBef>
              <a:buSzPct val="80000"/>
              <a:buNone/>
              <a:defRPr/>
            </a:pPr>
            <a:r>
              <a:rPr lang="es-ES" sz="2900" dirty="0">
                <a:solidFill>
                  <a:schemeClr val="tx2"/>
                </a:solidFill>
              </a:rPr>
              <a:t>4. Escucha, interpreta y emite mensajes pertinentes en distintos contextos mediante la utilización de medios, códigos y herramientas apropiados.  </a:t>
            </a:r>
            <a:endParaRPr lang="es-MX" sz="2900" dirty="0">
              <a:solidFill>
                <a:schemeClr val="tx2"/>
              </a:solidFill>
            </a:endParaRPr>
          </a:p>
          <a:p>
            <a:pPr marL="0" indent="0" algn="just">
              <a:lnSpc>
                <a:spcPct val="100000"/>
              </a:lnSpc>
              <a:spcBef>
                <a:spcPct val="20000"/>
              </a:spcBef>
              <a:buSzPct val="80000"/>
              <a:buNone/>
              <a:defRPr/>
            </a:pPr>
            <a:r>
              <a:rPr lang="es-ES" sz="2900" dirty="0">
                <a:solidFill>
                  <a:schemeClr val="tx2"/>
                </a:solidFill>
              </a:rPr>
              <a:t>4.5 Maneja las tecnologías de la información y la comunicación para obtener información y expresar ideas.  </a:t>
            </a:r>
            <a:endParaRPr lang="es-MX" sz="2900" dirty="0">
              <a:solidFill>
                <a:schemeClr val="tx2"/>
              </a:solidFill>
            </a:endParaRPr>
          </a:p>
          <a:p>
            <a:pPr marL="0" indent="0" algn="just">
              <a:lnSpc>
                <a:spcPct val="100000"/>
              </a:lnSpc>
              <a:spcBef>
                <a:spcPct val="20000"/>
              </a:spcBef>
              <a:buSzPct val="80000"/>
              <a:buNone/>
              <a:defRPr/>
            </a:pPr>
            <a:r>
              <a:rPr lang="es-ES" sz="2900" dirty="0">
                <a:solidFill>
                  <a:schemeClr val="tx2"/>
                </a:solidFill>
              </a:rPr>
              <a:t> 8. Participa y colabora de manera efectiva en equipos diversos.</a:t>
            </a:r>
            <a:endParaRPr lang="es-MX" sz="2900" dirty="0">
              <a:solidFill>
                <a:schemeClr val="tx2"/>
              </a:solidFill>
            </a:endParaRPr>
          </a:p>
          <a:p>
            <a:pPr marL="0" indent="0" algn="just">
              <a:lnSpc>
                <a:spcPct val="100000"/>
              </a:lnSpc>
              <a:spcBef>
                <a:spcPct val="20000"/>
              </a:spcBef>
              <a:buSzPct val="80000"/>
              <a:buNone/>
              <a:defRPr/>
            </a:pPr>
            <a:r>
              <a:rPr lang="es-ES" sz="2900" dirty="0">
                <a:solidFill>
                  <a:schemeClr val="tx2"/>
                </a:solidFill>
              </a:rPr>
              <a:t>8.3. Asume una actitud constructiva, congruente con los conocimientos y habilidades con los que cuenta dentro de distintos equipos de trabajo.</a:t>
            </a:r>
            <a:endParaRPr lang="es-MX" sz="2900" dirty="0">
              <a:solidFill>
                <a:schemeClr val="tx2"/>
              </a:solidFill>
            </a:endParaRP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34324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2"/>
          <p:cNvSpPr>
            <a:spLocks noGrp="1"/>
          </p:cNvSpPr>
          <p:nvPr>
            <p:ph type="title"/>
          </p:nvPr>
        </p:nvSpPr>
        <p:spPr>
          <a:xfrm>
            <a:off x="1522413" y="381000"/>
            <a:ext cx="9601199" cy="1031776"/>
          </a:xfrm>
        </p:spPr>
        <p:txBody>
          <a:bodyPr>
            <a:normAutofit/>
          </a:bodyPr>
          <a:lstStyle/>
          <a:p>
            <a:pPr algn="l" defTabSz="914400">
              <a:spcBef>
                <a:spcPts val="0"/>
              </a:spcBef>
              <a:buNone/>
            </a:pPr>
            <a:r>
              <a:rPr lang="es-ES" sz="4400" b="0" i="0" spc="100" baseline="0" dirty="0">
                <a:solidFill>
                  <a:schemeClr val="tx1"/>
                </a:solidFill>
                <a:latin typeface="Corbel"/>
                <a:ea typeface="+mj-ea"/>
                <a:cs typeface="+mj-cs"/>
              </a:rPr>
              <a:t>Pasos para combinar correspondencia</a:t>
            </a:r>
          </a:p>
        </p:txBody>
      </p:sp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981845" y="1772816"/>
            <a:ext cx="8064896" cy="4680520"/>
          </a:xfrm>
        </p:spPr>
        <p:txBody>
          <a:bodyPr/>
          <a:lstStyle/>
          <a:p>
            <a:pPr marL="0" lvl="0" indent="0" algn="just">
              <a:buNone/>
            </a:pPr>
            <a:r>
              <a:rPr lang="es-MX" sz="2600" dirty="0"/>
              <a:t>3. En el paso 2 de 6 activa selecciona “Utilizar el documento actual” y haz clic en siguiente.</a:t>
            </a:r>
          </a:p>
          <a:p>
            <a:pPr marL="0" lvl="0" indent="0" algn="just">
              <a:buNone/>
            </a:pPr>
            <a:r>
              <a:rPr lang="es-MX" sz="2600" dirty="0"/>
              <a:t>4. En el paso 3 de 6 selecciona “utilizar una lista existente” y en el apartado utilizar una lista existente da clic en “Examinar…” y abrirá una ventana donde deberás seleccionar el archivo de origen de datos y busca el documento Alumnos y abrir, se abrirá una nueva ventana de Destinatarios de combinar correspondencia, verifica que se encuentren los activadas todas las casillas de verificación y haz clic en Aceptar. Haz clic en siguiente.</a:t>
            </a:r>
          </a:p>
          <a:p>
            <a:pPr marL="0" lvl="0" indent="0" algn="just">
              <a:buNone/>
            </a:pPr>
            <a:endParaRPr lang="es-MX" dirty="0"/>
          </a:p>
          <a:p>
            <a:endParaRPr lang="es-MX" dirty="0"/>
          </a:p>
        </p:txBody>
      </p:sp>
      <p:pic>
        <p:nvPicPr>
          <p:cNvPr id="4" name="Imagen 3"/>
          <p:cNvPicPr/>
          <p:nvPr/>
        </p:nvPicPr>
        <p:blipFill rotWithShape="1">
          <a:blip r:embed="rId2"/>
          <a:srcRect l="72099" t="20512" b="4859"/>
          <a:stretch/>
        </p:blipFill>
        <p:spPr bwMode="auto">
          <a:xfrm>
            <a:off x="9262764" y="2204864"/>
            <a:ext cx="2376264" cy="36004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Elipse 2"/>
          <p:cNvSpPr/>
          <p:nvPr/>
        </p:nvSpPr>
        <p:spPr>
          <a:xfrm>
            <a:off x="9334772" y="3284984"/>
            <a:ext cx="864096" cy="288032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49351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2"/>
          <p:cNvSpPr>
            <a:spLocks noGrp="1"/>
          </p:cNvSpPr>
          <p:nvPr>
            <p:ph type="title"/>
          </p:nvPr>
        </p:nvSpPr>
        <p:spPr>
          <a:xfrm>
            <a:off x="1522413" y="381000"/>
            <a:ext cx="9601199" cy="1031776"/>
          </a:xfrm>
        </p:spPr>
        <p:txBody>
          <a:bodyPr>
            <a:noAutofit/>
          </a:bodyPr>
          <a:lstStyle/>
          <a:p>
            <a:pPr algn="l" defTabSz="914400">
              <a:spcBef>
                <a:spcPts val="0"/>
              </a:spcBef>
              <a:buNone/>
            </a:pPr>
            <a:r>
              <a:rPr lang="es-ES" sz="4400" b="0" i="0" spc="100" baseline="0" dirty="0">
                <a:solidFill>
                  <a:schemeClr val="tx1"/>
                </a:solidFill>
                <a:latin typeface="Corbel"/>
                <a:ea typeface="+mj-ea"/>
                <a:cs typeface="+mj-cs"/>
              </a:rPr>
              <a:t>Pasos para combinar correspondencia</a:t>
            </a:r>
          </a:p>
        </p:txBody>
      </p:sp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1522413" y="1904999"/>
            <a:ext cx="5724127" cy="4114801"/>
          </a:xfrm>
        </p:spPr>
        <p:txBody>
          <a:bodyPr/>
          <a:lstStyle/>
          <a:p>
            <a:pPr marL="0" lvl="0" indent="0" algn="just">
              <a:buNone/>
            </a:pPr>
            <a:r>
              <a:rPr lang="es-MX" sz="3200" dirty="0"/>
              <a:t>5. En el paso 4 de 6, se abre un cuadro de dialogo, donde muestra los campos a insertar, y da clic en el primer campo insertar y después cerrar, y así sucesivamente coloca todos los campos en el lugar indicado de la carta.</a:t>
            </a:r>
          </a:p>
          <a:p>
            <a:endParaRPr lang="es-MX" dirty="0"/>
          </a:p>
        </p:txBody>
      </p:sp>
      <p:pic>
        <p:nvPicPr>
          <p:cNvPr id="4" name="Imagen 3"/>
          <p:cNvPicPr/>
          <p:nvPr/>
        </p:nvPicPr>
        <p:blipFill rotWithShape="1">
          <a:blip r:embed="rId2"/>
          <a:srcRect l="42589" r="41419" b="32745"/>
          <a:stretch/>
        </p:blipFill>
        <p:spPr bwMode="auto">
          <a:xfrm>
            <a:off x="8110636" y="1898428"/>
            <a:ext cx="1872208" cy="324036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19512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2"/>
          <p:cNvSpPr>
            <a:spLocks noGrp="1"/>
          </p:cNvSpPr>
          <p:nvPr>
            <p:ph type="title"/>
          </p:nvPr>
        </p:nvSpPr>
        <p:spPr>
          <a:xfrm>
            <a:off x="1522413" y="381000"/>
            <a:ext cx="9601199" cy="1031776"/>
          </a:xfrm>
        </p:spPr>
        <p:txBody>
          <a:bodyPr>
            <a:normAutofit/>
          </a:bodyPr>
          <a:lstStyle/>
          <a:p>
            <a:pPr algn="l" defTabSz="914400">
              <a:spcBef>
                <a:spcPts val="0"/>
              </a:spcBef>
              <a:buNone/>
            </a:pPr>
            <a:r>
              <a:rPr lang="es-ES" sz="4400" b="0" i="0" spc="100" baseline="0" dirty="0">
                <a:solidFill>
                  <a:schemeClr val="tx1"/>
                </a:solidFill>
                <a:latin typeface="Corbel"/>
                <a:ea typeface="+mj-ea"/>
                <a:cs typeface="+mj-cs"/>
              </a:rPr>
              <a:t>Pasos para combinar correspondencia</a:t>
            </a:r>
          </a:p>
        </p:txBody>
      </p:sp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1522413" y="1904999"/>
            <a:ext cx="5724127" cy="4114801"/>
          </a:xfrm>
        </p:spPr>
        <p:txBody>
          <a:bodyPr>
            <a:normAutofit lnSpcReduction="10000"/>
          </a:bodyPr>
          <a:lstStyle/>
          <a:p>
            <a:pPr marL="0" lvl="0" indent="0" algn="just">
              <a:buNone/>
            </a:pPr>
            <a:r>
              <a:rPr lang="es-MX" dirty="0"/>
              <a:t>6</a:t>
            </a:r>
            <a:r>
              <a:rPr lang="es-MX" sz="3200" dirty="0"/>
              <a:t>. En el paso 5 de 6 te darás cuenta que aparecen los datos del primer alumno y haciendo clic en los botones registro siguiente en la ficha vista previa de resultados, los campos van cambiando.</a:t>
            </a:r>
          </a:p>
          <a:p>
            <a:pPr marL="0" lvl="0" indent="0" algn="just">
              <a:buNone/>
            </a:pPr>
            <a:endParaRPr lang="es-MX" dirty="0"/>
          </a:p>
          <a:p>
            <a:r>
              <a:rPr lang="es-MX" dirty="0"/>
              <a:t> </a:t>
            </a:r>
          </a:p>
          <a:p>
            <a:endParaRPr lang="es-MX" dirty="0"/>
          </a:p>
        </p:txBody>
      </p:sp>
      <p:pic>
        <p:nvPicPr>
          <p:cNvPr id="5" name="Imagen 4"/>
          <p:cNvPicPr/>
          <p:nvPr/>
        </p:nvPicPr>
        <p:blipFill rotWithShape="1">
          <a:blip r:embed="rId2"/>
          <a:srcRect b="29464"/>
          <a:stretch/>
        </p:blipFill>
        <p:spPr bwMode="auto">
          <a:xfrm>
            <a:off x="7462564" y="2420888"/>
            <a:ext cx="4021088" cy="2225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770455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2"/>
          <p:cNvSpPr>
            <a:spLocks noGrp="1"/>
          </p:cNvSpPr>
          <p:nvPr>
            <p:ph type="title"/>
          </p:nvPr>
        </p:nvSpPr>
        <p:spPr>
          <a:xfrm>
            <a:off x="981844" y="548680"/>
            <a:ext cx="9601199" cy="1031776"/>
          </a:xfrm>
        </p:spPr>
        <p:txBody>
          <a:bodyPr>
            <a:normAutofit/>
          </a:bodyPr>
          <a:lstStyle/>
          <a:p>
            <a:pPr algn="l" defTabSz="914400">
              <a:spcBef>
                <a:spcPts val="0"/>
              </a:spcBef>
              <a:buNone/>
            </a:pPr>
            <a:r>
              <a:rPr lang="es-ES" sz="4400" b="0" i="0" spc="100" baseline="0" dirty="0">
                <a:solidFill>
                  <a:schemeClr val="tx1"/>
                </a:solidFill>
                <a:latin typeface="Corbel"/>
                <a:ea typeface="+mj-ea"/>
                <a:cs typeface="+mj-cs"/>
              </a:rPr>
              <a:t>Pasos para combinar correspondencia</a:t>
            </a:r>
          </a:p>
        </p:txBody>
      </p:sp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1522413" y="1904999"/>
            <a:ext cx="8820471" cy="3396209"/>
          </a:xfrm>
        </p:spPr>
        <p:txBody>
          <a:bodyPr/>
          <a:lstStyle/>
          <a:p>
            <a:pPr marL="0" lvl="0" indent="0" algn="just">
              <a:buNone/>
            </a:pPr>
            <a:r>
              <a:rPr lang="es-MX" sz="3200" dirty="0"/>
              <a:t>6.  En el paso 6 de 6 en la ficha Finalizar, tienes la opción de editar documentos individuales o mandar a imprimir todos los documentos. En la opción de editar documentos individuales se genera un nuevo documento con el nombre de cartas 1</a:t>
            </a:r>
          </a:p>
          <a:p>
            <a:pPr marL="0" indent="0" algn="just">
              <a:buNone/>
            </a:pPr>
            <a:endParaRPr lang="es-MX" dirty="0"/>
          </a:p>
          <a:p>
            <a:pPr algn="just"/>
            <a:endParaRPr lang="es-MX" dirty="0"/>
          </a:p>
        </p:txBody>
      </p:sp>
      <p:pic>
        <p:nvPicPr>
          <p:cNvPr id="1026" name="Picture 2" descr="Resultado de imagen para DIPLOMA correspondencia en word 20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0316" y="4239170"/>
            <a:ext cx="2152650" cy="2124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1515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69876" y="332656"/>
            <a:ext cx="9903418" cy="929505"/>
          </a:xfrm>
        </p:spPr>
        <p:txBody>
          <a:bodyPr>
            <a:normAutofit/>
          </a:bodyPr>
          <a:lstStyle/>
          <a:p>
            <a:pPr algn="just"/>
            <a:r>
              <a:rPr lang="es-MX" sz="4800" dirty="0"/>
              <a:t>Ficha Revisar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/>
          <a:srcRect r="26472" b="79567"/>
          <a:stretch/>
        </p:blipFill>
        <p:spPr>
          <a:xfrm>
            <a:off x="7390556" y="2661804"/>
            <a:ext cx="4373998" cy="1016254"/>
          </a:xfrm>
          <a:prstGeom prst="rect">
            <a:avLst/>
          </a:prstGeom>
        </p:spPr>
      </p:pic>
      <p:sp>
        <p:nvSpPr>
          <p:cNvPr id="4" name="Rectángulo redondeado 3"/>
          <p:cNvSpPr/>
          <p:nvPr/>
        </p:nvSpPr>
        <p:spPr>
          <a:xfrm>
            <a:off x="333772" y="1528550"/>
            <a:ext cx="6735768" cy="4703400"/>
          </a:xfrm>
          <a:prstGeom prst="roundRect">
            <a:avLst/>
          </a:prstGeom>
        </p:spPr>
        <p:style>
          <a:lnRef idx="1">
            <a:schemeClr val="accent1"/>
          </a:lnRef>
          <a:fillRef idx="1003">
            <a:schemeClr val="lt2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ES" sz="2400" dirty="0"/>
              <a:t>Contiene los siguientes grupos.</a:t>
            </a:r>
            <a:endParaRPr lang="es-MX" sz="2400" dirty="0"/>
          </a:p>
          <a:p>
            <a:r>
              <a:rPr lang="es-ES" sz="2400" dirty="0"/>
              <a:t> </a:t>
            </a:r>
            <a:endParaRPr lang="es-MX" sz="2400" dirty="0"/>
          </a:p>
          <a:p>
            <a:pPr lvl="0" algn="just"/>
            <a:r>
              <a:rPr lang="es-MX" sz="2400" dirty="0"/>
              <a:t>Revisión: Ortografía y gramática.</a:t>
            </a:r>
          </a:p>
          <a:p>
            <a:pPr lvl="0" algn="just"/>
            <a:r>
              <a:rPr lang="es-MX" sz="2400" dirty="0"/>
              <a:t>Idioma: traducir e idioma.</a:t>
            </a:r>
          </a:p>
          <a:p>
            <a:pPr lvl="0" algn="just"/>
            <a:r>
              <a:rPr lang="es-MX" sz="2400" dirty="0"/>
              <a:t>Comentarios: nuevo comentario, eliminar, anterior, siguiente y mostrar comentarios. </a:t>
            </a:r>
          </a:p>
          <a:p>
            <a:pPr lvl="0" algn="just"/>
            <a:r>
              <a:rPr lang="es-MX" sz="2400" dirty="0"/>
              <a:t>Seguimiento: Control de cambios, revisiones simples, mostrar marcas, panel de revisiones.</a:t>
            </a:r>
          </a:p>
          <a:p>
            <a:pPr lvl="0" algn="just"/>
            <a:r>
              <a:rPr lang="es-MX" sz="2400" dirty="0"/>
              <a:t>Cambios: Aceptar, rechazar, anterior y siguiente.</a:t>
            </a:r>
          </a:p>
          <a:p>
            <a:pPr lvl="0" algn="just"/>
            <a:r>
              <a:rPr lang="es-MX" sz="2400" dirty="0"/>
              <a:t>Comparar: comparar y combinar.</a:t>
            </a:r>
          </a:p>
          <a:p>
            <a:pPr lvl="0" algn="just"/>
            <a:r>
              <a:rPr lang="es-MX" sz="2400" dirty="0"/>
              <a:t>Proteger: Bloquear autores y restringir edición.</a:t>
            </a:r>
          </a:p>
        </p:txBody>
      </p:sp>
    </p:spTree>
    <p:extLst>
      <p:ext uri="{BB962C8B-B14F-4D97-AF65-F5344CB8AC3E}">
        <p14:creationId xmlns:p14="http://schemas.microsoft.com/office/powerpoint/2010/main" val="3515819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69876" y="332656"/>
            <a:ext cx="9903418" cy="929505"/>
          </a:xfrm>
        </p:spPr>
        <p:txBody>
          <a:bodyPr>
            <a:normAutofit/>
          </a:bodyPr>
          <a:lstStyle/>
          <a:p>
            <a:pPr algn="just"/>
            <a:r>
              <a:rPr lang="es-MX" sz="4800" dirty="0"/>
              <a:t>Ficha Vista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/>
          <a:srcRect r="26472" b="79567"/>
          <a:stretch/>
        </p:blipFill>
        <p:spPr>
          <a:xfrm>
            <a:off x="2935387" y="4941168"/>
            <a:ext cx="5958010" cy="1384283"/>
          </a:xfrm>
          <a:prstGeom prst="rect">
            <a:avLst/>
          </a:prstGeom>
        </p:spPr>
      </p:pic>
      <p:sp>
        <p:nvSpPr>
          <p:cNvPr id="4" name="Rectángulo redondeado 3"/>
          <p:cNvSpPr/>
          <p:nvPr/>
        </p:nvSpPr>
        <p:spPr>
          <a:xfrm>
            <a:off x="1413892" y="1484784"/>
            <a:ext cx="9001000" cy="3098721"/>
          </a:xfrm>
          <a:prstGeom prst="roundRect">
            <a:avLst/>
          </a:prstGeom>
        </p:spPr>
        <p:style>
          <a:lnRef idx="2">
            <a:schemeClr val="accent1"/>
          </a:lnRef>
          <a:fillRef idx="1003">
            <a:schemeClr val="lt2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ES" sz="2200" dirty="0"/>
              <a:t>Contiene los siguientes grupos:</a:t>
            </a:r>
            <a:endParaRPr lang="es-MX" sz="2200" dirty="0"/>
          </a:p>
          <a:p>
            <a:pPr algn="just"/>
            <a:r>
              <a:rPr lang="es-ES" sz="2200" dirty="0"/>
              <a:t> </a:t>
            </a:r>
            <a:endParaRPr lang="es-MX" sz="2200" dirty="0"/>
          </a:p>
          <a:p>
            <a:pPr lvl="0" algn="just"/>
            <a:r>
              <a:rPr lang="es-MX" sz="2200" dirty="0"/>
              <a:t>Vistas: modo de lectura, diseño de impresión, diseño web, esquema y borrador.</a:t>
            </a:r>
          </a:p>
          <a:p>
            <a:pPr lvl="0" algn="just"/>
            <a:r>
              <a:rPr lang="es-MX" sz="2200" dirty="0"/>
              <a:t>Mostrar: regla, líneas de la cuadricula y panel de navegación.</a:t>
            </a:r>
          </a:p>
          <a:p>
            <a:pPr lvl="0" algn="just"/>
            <a:r>
              <a:rPr lang="es-MX" sz="2200" dirty="0"/>
              <a:t>Zoom: Una página, varias páginas y ancho de página.</a:t>
            </a:r>
          </a:p>
          <a:p>
            <a:pPr lvl="0" algn="just"/>
            <a:r>
              <a:rPr lang="es-MX" sz="2200" dirty="0"/>
              <a:t>Ventana: nueva ventana, organizar todo, dividir y cambiar ventanas.</a:t>
            </a:r>
          </a:p>
          <a:p>
            <a:pPr lvl="0" algn="just"/>
            <a:r>
              <a:rPr lang="es-MX" sz="2200" dirty="0"/>
              <a:t>Macros: ver macros y grabar macros.</a:t>
            </a:r>
          </a:p>
        </p:txBody>
      </p:sp>
    </p:spTree>
    <p:extLst>
      <p:ext uri="{BB962C8B-B14F-4D97-AF65-F5344CB8AC3E}">
        <p14:creationId xmlns:p14="http://schemas.microsoft.com/office/powerpoint/2010/main" val="2561095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30835" y="332656"/>
            <a:ext cx="9144001" cy="867544"/>
          </a:xfrm>
        </p:spPr>
        <p:txBody>
          <a:bodyPr>
            <a:normAutofit/>
          </a:bodyPr>
          <a:lstStyle/>
          <a:p>
            <a:r>
              <a:rPr lang="es-MX" sz="4400" dirty="0"/>
              <a:t>Referencias Bibliografías</a:t>
            </a:r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/>
              <a:t>Díaz, F. (2013). Informática I. México: Trillas.</a:t>
            </a:r>
          </a:p>
          <a:p>
            <a:pPr marL="0" indent="0">
              <a:buNone/>
            </a:pPr>
            <a:r>
              <a:rPr lang="es-MX" dirty="0"/>
              <a:t>Ibáñez, P &amp; García G. (2010). Informática I. México: </a:t>
            </a:r>
            <a:r>
              <a:rPr lang="es-MX" dirty="0" err="1"/>
              <a:t>Cengage</a:t>
            </a:r>
            <a:r>
              <a:rPr lang="es-MX" dirty="0"/>
              <a:t> </a:t>
            </a:r>
            <a:r>
              <a:rPr lang="es-MX" dirty="0" err="1"/>
              <a:t>Learning</a:t>
            </a:r>
            <a:r>
              <a:rPr lang="es-MX" dirty="0"/>
              <a:t>.</a:t>
            </a:r>
          </a:p>
          <a:p>
            <a:pPr marL="0" indent="0">
              <a:buNone/>
            </a:pPr>
            <a:r>
              <a:rPr lang="es-MX" dirty="0"/>
              <a:t>Sánchez, L &amp; Andrade, R.. (2007). El uso de las </a:t>
            </a:r>
            <a:r>
              <a:rPr lang="es-MX" dirty="0" err="1"/>
              <a:t>TIC´s</a:t>
            </a:r>
            <a:r>
              <a:rPr lang="es-MX" dirty="0"/>
              <a:t>. México: </a:t>
            </a:r>
            <a:r>
              <a:rPr lang="es-MX" dirty="0" err="1"/>
              <a:t>Alfaomega</a:t>
            </a:r>
            <a:r>
              <a:rPr lang="es-MX" dirty="0"/>
              <a:t>.</a:t>
            </a:r>
          </a:p>
          <a:p>
            <a:pPr marL="0" indent="0">
              <a:buNone/>
            </a:pPr>
            <a:r>
              <a:rPr lang="es-MX" dirty="0"/>
              <a:t>Microsoft Office. (julio 2016). Ayuda y Aprendizaje de Office. 01 de octubre 2016, de Microsoft Office Sitio web: https://support.office.com/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62764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97868" y="836712"/>
            <a:ext cx="9903419" cy="448145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sz="35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Propósito de Módulo</a:t>
            </a:r>
          </a:p>
          <a:p>
            <a:pPr marL="0" indent="0" algn="just">
              <a:buNone/>
            </a:pPr>
            <a:r>
              <a:rPr lang="es-ES" sz="35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Utiliza las herramientas ofimáticas para expresar, comunicar y organizar información como un recurso de apoyo para solucionar problemas de su entorno.</a:t>
            </a:r>
            <a:endParaRPr lang="es-MX" sz="35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8588" y="4149080"/>
            <a:ext cx="3606800" cy="22479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10667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>
          <a:xfrm>
            <a:off x="909836" y="404664"/>
            <a:ext cx="8229600" cy="1816224"/>
          </a:xfrm>
        </p:spPr>
        <p:txBody>
          <a:bodyPr/>
          <a:lstStyle/>
          <a:p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2.2</a:t>
            </a:r>
            <a:r>
              <a:rPr lang="es-MX" dirty="0"/>
              <a:t> PROCESADOR DE TEXTOS</a:t>
            </a:r>
          </a:p>
        </p:txBody>
      </p:sp>
      <p:pic>
        <p:nvPicPr>
          <p:cNvPr id="4102" name="Picture 6" descr="Resultado de imag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4372" y="1916832"/>
            <a:ext cx="3528392" cy="21547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perspectiveContrastingRightFacing"/>
            <a:lightRig rig="threePt" dir="t"/>
          </a:scene3d>
          <a:extLst/>
        </p:spPr>
      </p:pic>
    </p:spTree>
    <p:extLst>
      <p:ext uri="{BB962C8B-B14F-4D97-AF65-F5344CB8AC3E}">
        <p14:creationId xmlns:p14="http://schemas.microsoft.com/office/powerpoint/2010/main" val="3481971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09836" y="692696"/>
            <a:ext cx="10153128" cy="5266929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s-ES" sz="4000" dirty="0">
                <a:solidFill>
                  <a:schemeClr val="tx2"/>
                </a:solidFill>
              </a:rPr>
              <a:t>Temática </a:t>
            </a:r>
            <a:endParaRPr lang="es-MX" sz="4000" dirty="0">
              <a:solidFill>
                <a:schemeClr val="tx2"/>
              </a:solidFill>
            </a:endParaRPr>
          </a:p>
          <a:p>
            <a:pPr marL="0" indent="0" algn="just">
              <a:buNone/>
            </a:pPr>
            <a:r>
              <a:rPr lang="es-ES" sz="4000" dirty="0">
                <a:solidFill>
                  <a:schemeClr val="tx2"/>
                </a:solidFill>
              </a:rPr>
              <a:t> </a:t>
            </a:r>
            <a:endParaRPr lang="es-MX" sz="4000" dirty="0">
              <a:solidFill>
                <a:schemeClr val="tx2"/>
              </a:solidFill>
            </a:endParaRPr>
          </a:p>
          <a:p>
            <a:pPr marL="457063" lvl="1" indent="0" algn="just">
              <a:buNone/>
            </a:pPr>
            <a:r>
              <a:rPr lang="es-ES" sz="4000" dirty="0">
                <a:solidFill>
                  <a:schemeClr val="tx2"/>
                </a:solidFill>
              </a:rPr>
              <a:t>2.2 Procesador de textos</a:t>
            </a:r>
            <a:endParaRPr lang="es-MX" sz="4000" dirty="0">
              <a:solidFill>
                <a:schemeClr val="tx2"/>
              </a:solidFill>
            </a:endParaRPr>
          </a:p>
          <a:p>
            <a:pPr marL="676138" lvl="2" indent="0" algn="just">
              <a:buNone/>
            </a:pPr>
            <a:r>
              <a:rPr lang="es-ES" sz="3800" dirty="0">
                <a:solidFill>
                  <a:schemeClr val="tx2"/>
                </a:solidFill>
              </a:rPr>
              <a:t>2.1.2 Edición de un documento con: formato de texto, página, opciones de documento, secciones, tablas de contenido y combinación de correspondencia, citas y referencias bibliográficas.</a:t>
            </a:r>
            <a:endParaRPr lang="es-MX" sz="3800" dirty="0">
              <a:solidFill>
                <a:schemeClr val="tx2"/>
              </a:solidFill>
            </a:endParaRPr>
          </a:p>
          <a:p>
            <a:pPr marL="0" indent="0" algn="just">
              <a:buNone/>
            </a:pPr>
            <a:r>
              <a:rPr lang="es-ES" sz="51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MX" sz="51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76289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1042165" y="3645024"/>
            <a:ext cx="6042910" cy="2819400"/>
          </a:xfrm>
        </p:spPr>
        <p:txBody>
          <a:bodyPr>
            <a:normAutofit fontScale="90000"/>
          </a:bodyPr>
          <a:lstStyle/>
          <a:p>
            <a:pPr algn="just"/>
            <a:r>
              <a:rPr lang="es-MX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Utiliza las herramientas del Procesador de Textos para la creación, edición e impresión de documentos como un recurso de apoyo para solucionar problemas de su entorno</a:t>
            </a:r>
            <a:r>
              <a:rPr lang="es-MX" dirty="0"/>
              <a:t>.</a:t>
            </a:r>
          </a:p>
        </p:txBody>
      </p:sp>
      <p:sp>
        <p:nvSpPr>
          <p:cNvPr id="7" name="Marcador de texto 2"/>
          <p:cNvSpPr txBox="1">
            <a:spLocks/>
          </p:cNvSpPr>
          <p:nvPr/>
        </p:nvSpPr>
        <p:spPr>
          <a:xfrm>
            <a:off x="1042165" y="1412776"/>
            <a:ext cx="8687333" cy="6096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2000" kern="1200" cap="all" spc="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3200" dirty="0"/>
              <a:t>PROPÓSITO DEL TEMA </a:t>
            </a:r>
          </a:p>
        </p:txBody>
      </p:sp>
      <p:pic>
        <p:nvPicPr>
          <p:cNvPr id="2052" name="Picture 4" descr="Estilos en Wor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5309" y="-57151"/>
            <a:ext cx="4572000" cy="6915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769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Group 5"/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893"/>
            <a:ext cx="12188828" cy="6856215"/>
            <a:chOff x="0" y="-1"/>
            <a:chExt cx="12192003" cy="6858001"/>
          </a:xfrm>
        </p:grpSpPr>
        <p:sp useBgFill="1">
          <p:nvSpPr>
            <p:cNvPr id="7" name="Rectangle 6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" y="-1"/>
              <a:ext cx="121920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99" dirty="0"/>
            </a:p>
          </p:txBody>
        </p:sp>
        <p:pic>
          <p:nvPicPr>
            <p:cNvPr id="8" name="Picture 2"/>
            <p:cNvPicPr>
              <a:picLocks noChangeAspect="1" noChangeArrowheads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2">
              <a:alphaModFix amt="30000"/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"/>
              <a:ext cx="12192003" cy="6858001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3"/>
          <a:srcRect l="56128" r="14734"/>
          <a:stretch/>
        </p:blipFill>
        <p:spPr>
          <a:xfrm>
            <a:off x="-5596" y="903"/>
            <a:ext cx="6100008" cy="6856204"/>
          </a:xfrm>
          <a:prstGeom prst="rect">
            <a:avLst/>
          </a:prstGeom>
        </p:spPr>
      </p:pic>
      <p:grpSp>
        <p:nvGrpSpPr>
          <p:cNvPr id="65" name="Group 8"/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893"/>
            <a:ext cx="2304451" cy="6856215"/>
            <a:chOff x="0" y="0"/>
            <a:chExt cx="2305051" cy="6858001"/>
          </a:xfrm>
          <a:solidFill>
            <a:schemeClr val="tx1">
              <a:alpha val="70000"/>
            </a:schemeClr>
          </a:solidFill>
          <a:effectLst/>
        </p:grpSpPr>
        <p:sp>
          <p:nvSpPr>
            <p:cNvPr id="10" name="Rectangle 9"/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1" name="Freeform 6"/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2" name="Freeform 7"/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3" name="Rectangle 12"/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4" name="Freeform 9"/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Freeform 10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6" name="Freeform 11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2"/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3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4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5"/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6"/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7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8"/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9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20"/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21"/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2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3"/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4"/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5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6"/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7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8"/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9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30"/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31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2"/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Rectangle 37"/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39" name="Freeform 34"/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Freeform 35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1" name="Freeform 36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7"/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8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9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40"/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41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2"/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3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4"/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Rectangle 49"/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1" name="Freeform 46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Freeform 47"/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3" name="Freeform 48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9"/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50"/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51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2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3"/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4"/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5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6"/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7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8"/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446746" y="619250"/>
            <a:ext cx="4597787" cy="1478185"/>
          </a:xfrm>
        </p:spPr>
        <p:txBody>
          <a:bodyPr>
            <a:normAutofit/>
          </a:bodyPr>
          <a:lstStyle/>
          <a:p>
            <a:r>
              <a:rPr lang="es-MX" b="1" dirty="0"/>
              <a:t>2. Concepto de ofimática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446745" y="2249794"/>
            <a:ext cx="4597788" cy="354079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ES" sz="2199" dirty="0"/>
              <a:t>La ofimática es el conjunto de métodos, aplicaciones y herramientas informáticas que se usan en labores de oficina con el fin de perfeccionar, optimizar, mejorar el trabajo y operaciones relacionados. La palabra ofimática es un acrónimo compuesto de ofi (oficina) y mática (informática). </a:t>
            </a:r>
            <a:endParaRPr lang="es-MX" sz="2199" dirty="0"/>
          </a:p>
          <a:p>
            <a:endParaRPr lang="es-MX" sz="2199" dirty="0"/>
          </a:p>
          <a:p>
            <a:endParaRPr lang="es-MX" sz="2199" dirty="0"/>
          </a:p>
          <a:p>
            <a:endParaRPr lang="es-MX" sz="2199" dirty="0"/>
          </a:p>
        </p:txBody>
      </p:sp>
    </p:spTree>
    <p:extLst>
      <p:ext uri="{BB962C8B-B14F-4D97-AF65-F5344CB8AC3E}">
        <p14:creationId xmlns:p14="http://schemas.microsoft.com/office/powerpoint/2010/main" val="1313732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41115" y="440391"/>
            <a:ext cx="9903418" cy="1282837"/>
          </a:xfrm>
          <a:prstGeom prst="round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s-ES" dirty="0"/>
              <a:t> </a:t>
            </a:r>
            <a:br>
              <a:rPr lang="es-MX" dirty="0"/>
            </a:br>
            <a:r>
              <a:rPr lang="es-ES" b="1" dirty="0"/>
              <a:t>2.1 Herramientas Ofimáticas </a:t>
            </a:r>
            <a:br>
              <a:rPr lang="es-MX" b="1" dirty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41116" y="1918576"/>
            <a:ext cx="5814464" cy="432246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ES" dirty="0"/>
              <a:t>Las herramientas ofimáticas son programas o aplicaciones que son utilizados con relación a las oficinas, trabajos escolares, estas herramientas permiten crear, modificar, organizar, escanear, imprimir etc.</a:t>
            </a:r>
            <a:endParaRPr lang="es-MX" dirty="0"/>
          </a:p>
          <a:p>
            <a:pPr marL="0" indent="0" algn="just">
              <a:buNone/>
            </a:pPr>
            <a:r>
              <a:rPr lang="es-ES" dirty="0"/>
              <a:t> Las herramientas pueden adquirirse por separado o en paquete, llamado suite ofimática, un ejemplo seria Microsoft Office, que cuenta con varias aplicaciones, también esta OpenOffice que es gratuito. </a:t>
            </a:r>
            <a:endParaRPr lang="es-MX" dirty="0"/>
          </a:p>
          <a:p>
            <a:pPr algn="just"/>
            <a:endParaRPr lang="es-MX" dirty="0"/>
          </a:p>
        </p:txBody>
      </p:sp>
      <p:pic>
        <p:nvPicPr>
          <p:cNvPr id="4" name="Imagen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7613" y="1918576"/>
            <a:ext cx="4075638" cy="185689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Imagen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7613" y="4086810"/>
            <a:ext cx="4151819" cy="15807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934817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igital Blue Tunnel 16x9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Digital Blue Tunnel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lnSpc>
            <a:spcPct val="90000"/>
          </a:lnSpc>
          <a:defRPr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Digital Blue Tunnel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Digital Blue Tunnel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2E257D54-B65D-4775-8A47-BF76CA13EEE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Presentación de túnel azul digital (panorámica)</Template>
  <TotalTime>0</TotalTime>
  <Words>1351</Words>
  <Application>Microsoft Office PowerPoint</Application>
  <PresentationFormat>Personalizado</PresentationFormat>
  <Paragraphs>215</Paragraphs>
  <Slides>36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36</vt:i4>
      </vt:variant>
    </vt:vector>
  </HeadingPairs>
  <TitlesOfParts>
    <vt:vector size="41" baseType="lpstr">
      <vt:lpstr>Arial</vt:lpstr>
      <vt:lpstr>Corbel</vt:lpstr>
      <vt:lpstr>Times New Roman</vt:lpstr>
      <vt:lpstr>Wingdings</vt:lpstr>
      <vt:lpstr>Digital Blue Tunnel 16x9</vt:lpstr>
      <vt:lpstr>Programación y cómputo</vt:lpstr>
      <vt:lpstr>Presentación de PowerPoint</vt:lpstr>
      <vt:lpstr>Presentación de PowerPoint</vt:lpstr>
      <vt:lpstr>Presentación de PowerPoint</vt:lpstr>
      <vt:lpstr>2.2 PROCESADOR DE TEXTOS</vt:lpstr>
      <vt:lpstr>Presentación de PowerPoint</vt:lpstr>
      <vt:lpstr>Utiliza las herramientas del Procesador de Textos para la creación, edición e impresión de documentos como un recurso de apoyo para solucionar problemas de su entorno.</vt:lpstr>
      <vt:lpstr>2. Concepto de ofimática</vt:lpstr>
      <vt:lpstr>  2.1 Herramientas Ofimáticas  </vt:lpstr>
      <vt:lpstr>   </vt:lpstr>
      <vt:lpstr>   </vt:lpstr>
      <vt:lpstr>   </vt:lpstr>
      <vt:lpstr>Ventana de trabajo de Word</vt:lpstr>
      <vt:lpstr>Ventana de trabajo de Word</vt:lpstr>
      <vt:lpstr>2.1.2 Edición de un documento con: formato de texto, página, opciones de documento, secciones, tablas de contenido y combinación de correspondencia, citas y referencias bibliográficas</vt:lpstr>
      <vt:lpstr>FICHA ARCHIVO</vt:lpstr>
      <vt:lpstr>FICHA INICIO</vt:lpstr>
      <vt:lpstr>Presentación de PowerPoint</vt:lpstr>
      <vt:lpstr>Ficha insertar</vt:lpstr>
      <vt:lpstr>Ecuación</vt:lpstr>
      <vt:lpstr>Ecuación de lápiz</vt:lpstr>
      <vt:lpstr>Ficha Dibujar</vt:lpstr>
      <vt:lpstr>Ficha Diseño</vt:lpstr>
      <vt:lpstr>Ficha Formato</vt:lpstr>
      <vt:lpstr>Ficha Referencias</vt:lpstr>
      <vt:lpstr>Ficha correspondencia</vt:lpstr>
      <vt:lpstr>Correspondencia</vt:lpstr>
      <vt:lpstr>Pasos para combinar correspondencia</vt:lpstr>
      <vt:lpstr>Pasos para combinar correspondencia</vt:lpstr>
      <vt:lpstr>Pasos para combinar correspondencia</vt:lpstr>
      <vt:lpstr>Pasos para combinar correspondencia</vt:lpstr>
      <vt:lpstr>Pasos para combinar correspondencia</vt:lpstr>
      <vt:lpstr>Pasos para combinar correspondencia</vt:lpstr>
      <vt:lpstr>Ficha Revisar</vt:lpstr>
      <vt:lpstr>Ficha Vista</vt:lpstr>
      <vt:lpstr>Referencias Bibliografías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2016-10-12T14:17:04Z</dcterms:created>
  <dcterms:modified xsi:type="dcterms:W3CDTF">2016-10-13T04:28:50Z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TC028952619991</vt:lpwstr>
  </property>
</Properties>
</file>