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0" r:id="rId1"/>
  </p:sldMasterIdLst>
  <p:sldIdLst>
    <p:sldId id="256" r:id="rId2"/>
    <p:sldId id="300" r:id="rId3"/>
    <p:sldId id="299" r:id="rId4"/>
    <p:sldId id="257" r:id="rId5"/>
    <p:sldId id="259" r:id="rId6"/>
    <p:sldId id="260" r:id="rId7"/>
    <p:sldId id="267" r:id="rId8"/>
    <p:sldId id="262" r:id="rId9"/>
    <p:sldId id="264" r:id="rId10"/>
    <p:sldId id="265" r:id="rId11"/>
    <p:sldId id="268" r:id="rId12"/>
    <p:sldId id="270" r:id="rId13"/>
    <p:sldId id="292" r:id="rId14"/>
    <p:sldId id="291" r:id="rId15"/>
    <p:sldId id="271" r:id="rId16"/>
    <p:sldId id="272" r:id="rId17"/>
    <p:sldId id="274" r:id="rId18"/>
    <p:sldId id="275" r:id="rId19"/>
    <p:sldId id="286" r:id="rId20"/>
    <p:sldId id="277" r:id="rId21"/>
    <p:sldId id="287" r:id="rId22"/>
    <p:sldId id="288" r:id="rId23"/>
    <p:sldId id="289" r:id="rId24"/>
    <p:sldId id="278" r:id="rId25"/>
    <p:sldId id="294" r:id="rId26"/>
    <p:sldId id="279" r:id="rId27"/>
    <p:sldId id="285" r:id="rId28"/>
    <p:sldId id="280" r:id="rId29"/>
    <p:sldId id="293" r:id="rId30"/>
    <p:sldId id="281" r:id="rId31"/>
    <p:sldId id="282" r:id="rId32"/>
    <p:sldId id="284" r:id="rId33"/>
    <p:sldId id="297" r:id="rId34"/>
    <p:sldId id="283" r:id="rId35"/>
    <p:sldId id="298" r:id="rId36"/>
    <p:sldId id="296" r:id="rId37"/>
    <p:sldId id="295" r:id="rId38"/>
    <p:sldId id="29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50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03ED0118-A395-4C11-9130-EBA37E46D807}" type="datetimeFigureOut">
              <a:rPr lang="en-US" smtClean="0"/>
              <a:pPr/>
              <a:t>10/12/2016</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03ED0118-A395-4C11-9130-EBA37E46D807}" type="datetimeFigureOut">
              <a:rPr lang="en-US" smtClean="0"/>
              <a:pPr/>
              <a:t>10/12/2016</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03ED0118-A395-4C11-9130-EBA37E46D807}" type="datetimeFigureOut">
              <a:rPr lang="en-US" smtClean="0"/>
              <a:pPr/>
              <a:t>10/12/2016</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03ED0118-A395-4C11-9130-EBA37E46D807}" type="datetimeFigureOut">
              <a:rPr lang="en-US" smtClean="0"/>
              <a:pPr/>
              <a:t>10/12/2016</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03ED0118-A395-4C11-9130-EBA37E46D807}" type="datetimeFigureOut">
              <a:rPr lang="en-US" smtClean="0"/>
              <a:pPr/>
              <a:t>10/12/2016</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03ED0118-A395-4C11-9130-EBA37E46D807}" type="datetimeFigureOut">
              <a:rPr lang="en-US" smtClean="0"/>
              <a:pPr/>
              <a:t>10/12/2016</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03ED0118-A395-4C11-9130-EBA37E46D807}" type="datetimeFigureOut">
              <a:rPr lang="en-US" smtClean="0"/>
              <a:pPr/>
              <a:t>10/12/2016</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03ED0118-A395-4C11-9130-EBA37E46D807}" type="datetimeFigureOut">
              <a:rPr lang="en-US" smtClean="0"/>
              <a:pPr/>
              <a:t>10/12/2016</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03ED0118-A395-4C11-9130-EBA37E46D807}" type="datetimeFigureOut">
              <a:rPr lang="en-US" smtClean="0"/>
              <a:pPr/>
              <a:t>10/12/2016</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03ED0118-A395-4C11-9130-EBA37E46D807}" type="datetimeFigureOut">
              <a:rPr lang="en-US" smtClean="0"/>
              <a:pPr/>
              <a:t>10/12/2016</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03ED0118-A395-4C11-9130-EBA37E46D807}" type="datetimeFigureOut">
              <a:rPr lang="en-US" smtClean="0"/>
              <a:pPr/>
              <a:t>10/12/2016</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E4752FC9-118C-40F0-80BC-C4FEF42CDEE4}" type="slidenum">
              <a:rPr lang="en-US" smtClean="0"/>
              <a:pPr/>
              <a:t>‹Nº›</a:t>
            </a:fld>
            <a:endParaRPr 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03ED0118-A395-4C11-9130-EBA37E46D807}" type="datetimeFigureOut">
              <a:rPr lang="en-US" smtClean="0"/>
              <a:pPr/>
              <a:t>10/12/2016</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E4752FC9-118C-40F0-80BC-C4FEF42CDEE4}" type="slidenum">
              <a:rPr lang="en-US" smtClean="0"/>
              <a:pPr/>
              <a:t>‹Nº›</a:t>
            </a:fld>
            <a:endParaRPr lang="en-US"/>
          </a:p>
        </p:txBody>
      </p:sp>
    </p:spTree>
  </p:cSld>
  <p:clrMap bg1="dk1" tx1="lt1" bg2="dk2" tx2="lt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153292"/>
            <a:ext cx="8229600" cy="1069975"/>
          </a:xfrm>
        </p:spPr>
        <p:txBody>
          <a:bodyPr>
            <a:noAutofit/>
          </a:bodyPr>
          <a:lstStyle/>
          <a:p>
            <a:pPr lvl="0" algn="ctr" fontAlgn="base">
              <a:lnSpc>
                <a:spcPct val="150000"/>
              </a:lnSpc>
              <a:spcAft>
                <a:spcPct val="0"/>
              </a:spcAft>
            </a:pPr>
            <a:r>
              <a:rPr lang="es-ES" sz="1800" b="1" dirty="0" smtClean="0">
                <a:effectLst/>
                <a:latin typeface="Tw Cen MT" pitchFamily="34" charset="0"/>
                <a:ea typeface="Times New Roman" pitchFamily="18" charset="0"/>
                <a:cs typeface="Times New Roman" pitchFamily="18" charset="0"/>
              </a:rPr>
              <a:t/>
            </a:r>
            <a:br>
              <a:rPr lang="es-ES" sz="1800" b="1" dirty="0" smtClean="0">
                <a:effectLst/>
                <a:latin typeface="Tw Cen MT" pitchFamily="34" charset="0"/>
                <a:ea typeface="Times New Roman" pitchFamily="18" charset="0"/>
                <a:cs typeface="Times New Roman" pitchFamily="18" charset="0"/>
              </a:rPr>
            </a:br>
            <a:r>
              <a:rPr lang="es-ES" sz="1800" b="1" dirty="0">
                <a:effectLst/>
                <a:latin typeface="Tw Cen MT" pitchFamily="34" charset="0"/>
                <a:ea typeface="Times New Roman" pitchFamily="18" charset="0"/>
                <a:cs typeface="Times New Roman" pitchFamily="18" charset="0"/>
              </a:rPr>
              <a:t/>
            </a:r>
            <a:br>
              <a:rPr lang="es-ES" sz="1800" b="1" dirty="0">
                <a:effectLst/>
                <a:latin typeface="Tw Cen MT" pitchFamily="34" charset="0"/>
                <a:ea typeface="Times New Roman" pitchFamily="18" charset="0"/>
                <a:cs typeface="Times New Roman" pitchFamily="18" charset="0"/>
              </a:rPr>
            </a:br>
            <a:r>
              <a:rPr lang="es-ES" sz="1800" b="1" dirty="0" smtClean="0">
                <a:effectLst/>
                <a:latin typeface="Tw Cen MT" pitchFamily="34" charset="0"/>
                <a:ea typeface="Times New Roman" pitchFamily="18" charset="0"/>
                <a:cs typeface="Times New Roman" pitchFamily="18" charset="0"/>
              </a:rPr>
              <a:t/>
            </a:r>
            <a:br>
              <a:rPr lang="es-ES" sz="1800" b="1" dirty="0" smtClean="0">
                <a:effectLst/>
                <a:latin typeface="Tw Cen MT" pitchFamily="34" charset="0"/>
                <a:ea typeface="Times New Roman" pitchFamily="18" charset="0"/>
                <a:cs typeface="Times New Roman" pitchFamily="18" charset="0"/>
              </a:rPr>
            </a:br>
            <a:r>
              <a:rPr lang="es-ES" sz="1800" b="1" dirty="0">
                <a:effectLst/>
                <a:latin typeface="Tw Cen MT" pitchFamily="34" charset="0"/>
                <a:ea typeface="Times New Roman" pitchFamily="18" charset="0"/>
                <a:cs typeface="Times New Roman" pitchFamily="18" charset="0"/>
              </a:rPr>
              <a:t/>
            </a:r>
            <a:br>
              <a:rPr lang="es-ES" sz="1800" b="1" dirty="0">
                <a:effectLst/>
                <a:latin typeface="Tw Cen MT" pitchFamily="34" charset="0"/>
                <a:ea typeface="Times New Roman" pitchFamily="18" charset="0"/>
                <a:cs typeface="Times New Roman" pitchFamily="18" charset="0"/>
              </a:rPr>
            </a:br>
            <a:r>
              <a:rPr lang="es-ES" sz="2400" b="1" dirty="0">
                <a:latin typeface="Tw Cen MT" pitchFamily="34" charset="0"/>
                <a:ea typeface="+mn-ea"/>
                <a:cs typeface="Times New Roman" pitchFamily="18" charset="0"/>
              </a:rPr>
              <a:t>UNIVERSIDAD  AUTÓNOMA </a:t>
            </a:r>
            <a:r>
              <a:rPr lang="es-ES" sz="2400" b="1" dirty="0" smtClean="0">
                <a:latin typeface="Tw Cen MT" pitchFamily="34" charset="0"/>
                <a:ea typeface="+mn-ea"/>
                <a:cs typeface="Times New Roman" pitchFamily="18" charset="0"/>
              </a:rPr>
              <a:t/>
            </a:r>
            <a:br>
              <a:rPr lang="es-ES" sz="2400" b="1" dirty="0" smtClean="0">
                <a:latin typeface="Tw Cen MT" pitchFamily="34" charset="0"/>
                <a:ea typeface="+mn-ea"/>
                <a:cs typeface="Times New Roman" pitchFamily="18" charset="0"/>
              </a:rPr>
            </a:br>
            <a:r>
              <a:rPr lang="es-ES" sz="2400" b="1" dirty="0" smtClean="0">
                <a:latin typeface="Tw Cen MT" pitchFamily="34" charset="0"/>
                <a:ea typeface="+mn-ea"/>
                <a:cs typeface="Times New Roman" pitchFamily="18" charset="0"/>
              </a:rPr>
              <a:t>DEL </a:t>
            </a:r>
            <a:r>
              <a:rPr lang="es-ES" sz="2400" b="1" dirty="0">
                <a:latin typeface="Tw Cen MT" pitchFamily="34" charset="0"/>
                <a:ea typeface="+mn-ea"/>
                <a:cs typeface="Times New Roman" pitchFamily="18" charset="0"/>
              </a:rPr>
              <a:t>ESTADO DE  MÉXICO</a:t>
            </a:r>
            <a:br>
              <a:rPr lang="es-ES" sz="2400" b="1" dirty="0">
                <a:latin typeface="Tw Cen MT" pitchFamily="34" charset="0"/>
                <a:ea typeface="+mn-ea"/>
                <a:cs typeface="Times New Roman" pitchFamily="18" charset="0"/>
              </a:rPr>
            </a:br>
            <a:r>
              <a:rPr lang="es-ES" sz="2400" b="1" dirty="0">
                <a:latin typeface="Tw Cen MT" pitchFamily="34" charset="0"/>
                <a:ea typeface="+mn-ea"/>
                <a:cs typeface="Times New Roman" pitchFamily="18" charset="0"/>
              </a:rPr>
              <a:t>PLANTEL </a:t>
            </a:r>
            <a:r>
              <a:rPr lang="es-ES" sz="2400" b="1" dirty="0" smtClean="0">
                <a:latin typeface="Tw Cen MT" pitchFamily="34" charset="0"/>
                <a:ea typeface="+mn-ea"/>
                <a:cs typeface="Times New Roman" pitchFamily="18" charset="0"/>
              </a:rPr>
              <a:t>"LIC</a:t>
            </a:r>
            <a:r>
              <a:rPr lang="es-ES" sz="2400" b="1" dirty="0">
                <a:latin typeface="Tw Cen MT" pitchFamily="34" charset="0"/>
                <a:ea typeface="+mn-ea"/>
                <a:cs typeface="Times New Roman" pitchFamily="18" charset="0"/>
              </a:rPr>
              <a:t>. ADOLFO LÓPEZ </a:t>
            </a:r>
            <a:r>
              <a:rPr lang="es-ES" sz="2400" b="1" dirty="0" smtClean="0">
                <a:latin typeface="Tw Cen MT" pitchFamily="34" charset="0"/>
                <a:ea typeface="+mn-ea"/>
                <a:cs typeface="Times New Roman" pitchFamily="18" charset="0"/>
              </a:rPr>
              <a:t>MATEOS"</a:t>
            </a:r>
            <a:r>
              <a:rPr lang="es-ES" sz="2400" b="1" dirty="0">
                <a:latin typeface="Tw Cen MT" pitchFamily="34" charset="0"/>
                <a:ea typeface="+mn-ea"/>
                <a:cs typeface="Times New Roman" pitchFamily="18" charset="0"/>
              </a:rPr>
              <a:t/>
            </a:r>
            <a:br>
              <a:rPr lang="es-ES" sz="2400" b="1" dirty="0">
                <a:latin typeface="Tw Cen MT" pitchFamily="34" charset="0"/>
                <a:ea typeface="+mn-ea"/>
                <a:cs typeface="Times New Roman" pitchFamily="18" charset="0"/>
              </a:rPr>
            </a:br>
            <a:r>
              <a:rPr lang="es-ES" sz="2400" b="1" dirty="0">
                <a:latin typeface="Tw Cen MT" pitchFamily="34" charset="0"/>
                <a:ea typeface="+mn-ea"/>
                <a:cs typeface="Times New Roman" pitchFamily="18" charset="0"/>
              </a:rPr>
              <a:t>DE LA ESCUELA PREPARATORIA</a:t>
            </a:r>
            <a:br>
              <a:rPr lang="es-ES" sz="2400" b="1" dirty="0">
                <a:latin typeface="Tw Cen MT" pitchFamily="34" charset="0"/>
                <a:ea typeface="+mn-ea"/>
                <a:cs typeface="Times New Roman" pitchFamily="18" charset="0"/>
              </a:rPr>
            </a:br>
            <a:r>
              <a:rPr lang="es-ES" sz="2400" b="1" dirty="0">
                <a:latin typeface="Tw Cen MT" pitchFamily="34" charset="0"/>
                <a:ea typeface="+mn-ea"/>
                <a:cs typeface="Times New Roman" pitchFamily="18" charset="0"/>
              </a:rPr>
              <a:t/>
            </a:r>
            <a:br>
              <a:rPr lang="es-ES" sz="2400" b="1" dirty="0">
                <a:latin typeface="Tw Cen MT" pitchFamily="34" charset="0"/>
                <a:ea typeface="+mn-ea"/>
                <a:cs typeface="Times New Roman" pitchFamily="18" charset="0"/>
              </a:rPr>
            </a:br>
            <a:r>
              <a:rPr lang="es-ES" sz="2400" b="1" dirty="0" smtClean="0">
                <a:latin typeface="Tw Cen MT" pitchFamily="34" charset="0"/>
                <a:cs typeface="Times New Roman" pitchFamily="18" charset="0"/>
              </a:rPr>
              <a:t/>
            </a:r>
            <a:br>
              <a:rPr lang="es-ES" sz="2400" b="1" dirty="0" smtClean="0">
                <a:latin typeface="Tw Cen MT" pitchFamily="34" charset="0"/>
                <a:cs typeface="Times New Roman" pitchFamily="18" charset="0"/>
              </a:rPr>
            </a:br>
            <a:endParaRPr lang="en-US" sz="2400" dirty="0"/>
          </a:p>
        </p:txBody>
      </p:sp>
      <p:sp>
        <p:nvSpPr>
          <p:cNvPr id="3" name="Subtitle 2"/>
          <p:cNvSpPr>
            <a:spLocks noGrp="1"/>
          </p:cNvSpPr>
          <p:nvPr>
            <p:ph type="subTitle" idx="1"/>
          </p:nvPr>
        </p:nvSpPr>
        <p:spPr>
          <a:xfrm rot="-900000">
            <a:off x="812813" y="3904478"/>
            <a:ext cx="5589269" cy="1128495"/>
          </a:xfrm>
        </p:spPr>
        <p:txBody>
          <a:bodyPr/>
          <a:lstStyle/>
          <a:p>
            <a:pPr algn="l"/>
            <a:r>
              <a:rPr lang="es-ES" b="1" dirty="0">
                <a:latin typeface="Tw Cen MT" pitchFamily="34" charset="0"/>
                <a:cs typeface="Times New Roman" pitchFamily="18" charset="0"/>
              </a:rPr>
              <a:t>METODOLOGÍA DE LA INVESTIGACIÓN I </a:t>
            </a:r>
            <a:endParaRPr lang="en-US" dirty="0"/>
          </a:p>
        </p:txBody>
      </p:sp>
      <p:sp>
        <p:nvSpPr>
          <p:cNvPr id="4" name="Rectángulo 3"/>
          <p:cNvSpPr/>
          <p:nvPr/>
        </p:nvSpPr>
        <p:spPr>
          <a:xfrm>
            <a:off x="1015385" y="5821744"/>
            <a:ext cx="5439118" cy="461665"/>
          </a:xfrm>
          <a:prstGeom prst="rect">
            <a:avLst/>
          </a:prstGeom>
        </p:spPr>
        <p:txBody>
          <a:bodyPr wrap="none">
            <a:spAutoFit/>
          </a:bodyPr>
          <a:lstStyle/>
          <a:p>
            <a:pPr lvl="0" algn="ctr" eaLnBrk="0" fontAlgn="base" hangingPunct="0">
              <a:spcBef>
                <a:spcPct val="0"/>
              </a:spcBef>
              <a:spcAft>
                <a:spcPct val="0"/>
              </a:spcAft>
            </a:pPr>
            <a:r>
              <a:rPr lang="es-MX" sz="2400" b="1" dirty="0">
                <a:latin typeface="Tw Cen MT" pitchFamily="34" charset="0"/>
                <a:ea typeface="Times New Roman" pitchFamily="18" charset="0"/>
                <a:cs typeface="Times New Roman" pitchFamily="18" charset="0"/>
              </a:rPr>
              <a:t>M. EN ED. ANAYANSI TRUJILLO GARCÍA </a:t>
            </a:r>
          </a:p>
        </p:txBody>
      </p:sp>
      <p:pic>
        <p:nvPicPr>
          <p:cNvPr id="6" name="Imagen 5"/>
          <p:cNvPicPr>
            <a:picLocks noChangeAspect="1"/>
          </p:cNvPicPr>
          <p:nvPr/>
        </p:nvPicPr>
        <p:blipFill>
          <a:blip r:embed="rId2"/>
          <a:stretch>
            <a:fillRect/>
          </a:stretch>
        </p:blipFill>
        <p:spPr>
          <a:xfrm rot="2490685">
            <a:off x="7124830" y="3023522"/>
            <a:ext cx="1688158" cy="16156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Imagen 6"/>
          <p:cNvPicPr>
            <a:picLocks noChangeAspect="1"/>
          </p:cNvPicPr>
          <p:nvPr/>
        </p:nvPicPr>
        <p:blipFill>
          <a:blip r:embed="rId3"/>
          <a:stretch>
            <a:fillRect/>
          </a:stretch>
        </p:blipFill>
        <p:spPr>
          <a:xfrm>
            <a:off x="3392044" y="4728609"/>
            <a:ext cx="685800" cy="715920"/>
          </a:xfrm>
          <a:prstGeom prst="rect">
            <a:avLst/>
          </a:prstGeom>
          <a:ln>
            <a:noFill/>
          </a:ln>
          <a:effectLst>
            <a:outerShdw blurRad="292100" dist="139700" dir="2700000" algn="tl" rotWithShape="0">
              <a:srgbClr val="333333">
                <a:alpha val="65000"/>
              </a:srgbClr>
            </a:outerShdw>
          </a:effectLst>
        </p:spPr>
      </p:pic>
      <p:pic>
        <p:nvPicPr>
          <p:cNvPr id="8" name="Imagen 7" descr="uaem[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294520"/>
            <a:ext cx="710585" cy="723900"/>
          </a:xfrm>
          <a:prstGeom prst="rect">
            <a:avLst/>
          </a:prstGeom>
          <a:noFill/>
          <a:ln>
            <a:noFill/>
          </a:ln>
        </p:spPr>
      </p:pic>
    </p:spTree>
    <p:extLst>
      <p:ext uri="{BB962C8B-B14F-4D97-AF65-F5344CB8AC3E}">
        <p14:creationId xmlns:p14="http://schemas.microsoft.com/office/powerpoint/2010/main" val="334174964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a:t>2.2.3. Hipótesis</a:t>
            </a:r>
          </a:p>
        </p:txBody>
      </p:sp>
      <p:sp>
        <p:nvSpPr>
          <p:cNvPr id="3" name="Content Placeholder 2"/>
          <p:cNvSpPr>
            <a:spLocks noGrp="1"/>
          </p:cNvSpPr>
          <p:nvPr>
            <p:ph idx="1"/>
          </p:nvPr>
        </p:nvSpPr>
        <p:spPr>
          <a:xfrm>
            <a:off x="228600" y="1447800"/>
            <a:ext cx="8534400" cy="5181600"/>
          </a:xfrm>
          <a:solidFill>
            <a:schemeClr val="tx1"/>
          </a:solidFill>
          <a:ln>
            <a:solidFill>
              <a:schemeClr val="tx1"/>
            </a:solidFill>
          </a:ln>
        </p:spPr>
        <p:txBody>
          <a:bodyPr>
            <a:normAutofit lnSpcReduction="10000"/>
          </a:bodyPr>
          <a:lstStyle/>
          <a:p>
            <a:pPr marL="0" indent="0">
              <a:buFontTx/>
              <a:buNone/>
            </a:pPr>
            <a:endParaRPr lang="es-MX" altLang="es-MX" sz="2600" dirty="0" smtClean="0">
              <a:solidFill>
                <a:schemeClr val="bg1"/>
              </a:solidFill>
              <a:effectLst/>
            </a:endParaRPr>
          </a:p>
          <a:p>
            <a:pPr marL="0" indent="0">
              <a:buFontTx/>
              <a:buNone/>
            </a:pPr>
            <a:endParaRPr lang="es-MX" altLang="es-MX" sz="2600" dirty="0">
              <a:solidFill>
                <a:schemeClr val="bg1"/>
              </a:solidFill>
              <a:effectLst/>
            </a:endParaRPr>
          </a:p>
          <a:p>
            <a:pPr marL="0" indent="0">
              <a:buFontTx/>
              <a:buNone/>
            </a:pPr>
            <a:r>
              <a:rPr lang="es-MX" altLang="es-MX" sz="2600" dirty="0" smtClean="0">
                <a:solidFill>
                  <a:schemeClr val="bg1"/>
                </a:solidFill>
                <a:effectLst/>
              </a:rPr>
              <a:t>Cuando </a:t>
            </a:r>
            <a:r>
              <a:rPr lang="es-MX" altLang="es-MX" sz="2600" dirty="0">
                <a:solidFill>
                  <a:schemeClr val="bg1"/>
                </a:solidFill>
                <a:effectLst/>
              </a:rPr>
              <a:t>se  tiene definido  el problema,  se debe proponer una tentativa de solución,  para lo cual se debe plantear  a través de una </a:t>
            </a:r>
            <a:r>
              <a:rPr lang="es-MX" altLang="es-MX" sz="2600" dirty="0" smtClean="0">
                <a:solidFill>
                  <a:schemeClr val="bg1"/>
                </a:solidFill>
                <a:effectLst/>
              </a:rPr>
              <a:t>hipótesis. Para Bahena (1981)</a:t>
            </a:r>
            <a:r>
              <a:rPr lang="es-MX" sz="2400" dirty="0" smtClean="0"/>
              <a:t> </a:t>
            </a:r>
            <a:r>
              <a:rPr lang="es-MX" sz="2600" dirty="0">
                <a:solidFill>
                  <a:schemeClr val="bg1"/>
                </a:solidFill>
                <a:effectLst/>
              </a:rPr>
              <a:t>es una respuesta tentativa , </a:t>
            </a:r>
            <a:r>
              <a:rPr lang="es-MX" sz="2600" dirty="0" smtClean="0">
                <a:solidFill>
                  <a:schemeClr val="bg1"/>
                </a:solidFill>
                <a:effectLst/>
              </a:rPr>
              <a:t>la cual </a:t>
            </a:r>
            <a:r>
              <a:rPr lang="es-MX" sz="2600" dirty="0">
                <a:solidFill>
                  <a:schemeClr val="bg1"/>
                </a:solidFill>
                <a:effectLst/>
              </a:rPr>
              <a:t>se ratificará o rectificará con  la investigación”. </a:t>
            </a:r>
            <a:endParaRPr lang="es-MX" sz="2600" dirty="0" smtClean="0">
              <a:solidFill>
                <a:schemeClr val="bg1"/>
              </a:solidFill>
              <a:effectLst/>
            </a:endParaRPr>
          </a:p>
          <a:p>
            <a:pPr marL="0" indent="0">
              <a:buFontTx/>
              <a:buNone/>
            </a:pPr>
            <a:endParaRPr lang="es-MX" sz="2600" dirty="0" smtClean="0">
              <a:solidFill>
                <a:srgbClr val="C00000"/>
              </a:solidFill>
              <a:effectLst/>
            </a:endParaRPr>
          </a:p>
          <a:p>
            <a:pPr marL="0" indent="0">
              <a:buFontTx/>
              <a:buNone/>
            </a:pPr>
            <a:r>
              <a:rPr lang="es-MX" sz="2600" dirty="0" smtClean="0">
                <a:solidFill>
                  <a:srgbClr val="C00000"/>
                </a:solidFill>
                <a:effectLst/>
              </a:rPr>
              <a:t>Importante</a:t>
            </a:r>
            <a:r>
              <a:rPr lang="es-MX" sz="2600" dirty="0" smtClean="0">
                <a:solidFill>
                  <a:schemeClr val="bg1"/>
                </a:solidFill>
                <a:effectLst/>
              </a:rPr>
              <a:t>:   </a:t>
            </a:r>
            <a:r>
              <a:rPr lang="es-MX" sz="2600" dirty="0">
                <a:solidFill>
                  <a:schemeClr val="bg1"/>
                </a:solidFill>
                <a:effectLst/>
              </a:rPr>
              <a:t>no basta </a:t>
            </a:r>
            <a:r>
              <a:rPr lang="es-MX" sz="2600" dirty="0" smtClean="0">
                <a:solidFill>
                  <a:schemeClr val="bg1"/>
                </a:solidFill>
                <a:effectLst/>
              </a:rPr>
              <a:t>con establecer </a:t>
            </a:r>
            <a:r>
              <a:rPr lang="es-MX" sz="2600" dirty="0">
                <a:solidFill>
                  <a:schemeClr val="bg1"/>
                </a:solidFill>
                <a:effectLst/>
              </a:rPr>
              <a:t>dicha respuesta, ésta necesariamente tiene que ser sometida </a:t>
            </a:r>
            <a:r>
              <a:rPr lang="es-MX" sz="2600" dirty="0" smtClean="0">
                <a:solidFill>
                  <a:schemeClr val="bg1"/>
                </a:solidFill>
                <a:effectLst/>
              </a:rPr>
              <a:t>a comprobación a través de los instrumentos que permitan someterla a prueba.</a:t>
            </a: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6" name="AutoShape 2" descr="Resultado de imagen para metodologia dela investig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a:off x="7486650" y="4495800"/>
            <a:ext cx="1295400" cy="1514475"/>
          </a:xfrm>
          <a:prstGeom prst="rect">
            <a:avLst/>
          </a:prstGeom>
        </p:spPr>
      </p:pic>
    </p:spTree>
    <p:extLst>
      <p:ext uri="{BB962C8B-B14F-4D97-AF65-F5344CB8AC3E}">
        <p14:creationId xmlns:p14="http://schemas.microsoft.com/office/powerpoint/2010/main" val="136186522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a:t>2.2.3. Hipótesis</a:t>
            </a:r>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normAutofit/>
          </a:bodyPr>
          <a:lstStyle/>
          <a:p>
            <a:pPr marL="0" indent="0">
              <a:buFontTx/>
              <a:buNone/>
            </a:pP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457200" y="1600200"/>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Tx/>
              <a:buNone/>
            </a:pPr>
            <a:r>
              <a:rPr lang="es-MX" altLang="es-MX" sz="2600" dirty="0" smtClean="0">
                <a:solidFill>
                  <a:schemeClr val="bg1"/>
                </a:solidFill>
                <a:effectLst/>
              </a:rPr>
              <a:t>Otra clasificación es la siguiente:</a:t>
            </a:r>
            <a:endParaRPr lang="es-MX" altLang="es-MX" sz="2600" dirty="0">
              <a:solidFill>
                <a:schemeClr val="bg1"/>
              </a:solidFill>
              <a:effectLst/>
            </a:endParaRPr>
          </a:p>
          <a:p>
            <a:pPr marL="0" indent="0">
              <a:buFontTx/>
              <a:buNone/>
            </a:pPr>
            <a:r>
              <a:rPr lang="es-MX" altLang="es-MX" sz="2600" dirty="0">
                <a:solidFill>
                  <a:schemeClr val="bg1"/>
                </a:solidFill>
                <a:effectLst/>
              </a:rPr>
              <a:t>Hipótesis General: Responde de forma amplia a las dudas del investigador respecto a la relación de las variables.</a:t>
            </a:r>
          </a:p>
          <a:p>
            <a:pPr marL="0" indent="0">
              <a:buFontTx/>
              <a:buNone/>
            </a:pPr>
            <a:r>
              <a:rPr lang="es-MX" altLang="es-MX" sz="2600" dirty="0">
                <a:solidFill>
                  <a:schemeClr val="bg1"/>
                </a:solidFill>
                <a:effectLst/>
              </a:rPr>
              <a:t>Hipótesis Específica: Deriva de la general, ayudan a concretar la general</a:t>
            </a:r>
          </a:p>
          <a:p>
            <a:pPr marL="0" indent="0">
              <a:buFontTx/>
              <a:buNone/>
            </a:pPr>
            <a:r>
              <a:rPr lang="es-MX" altLang="es-MX" sz="2600" dirty="0">
                <a:solidFill>
                  <a:schemeClr val="bg1"/>
                </a:solidFill>
                <a:effectLst/>
              </a:rPr>
              <a:t>Hipótesis Estadística: se expresa en lenguaje matemático, puede ser nula (Ho), o alternativa (Ha</a:t>
            </a:r>
            <a:r>
              <a:rPr lang="es-MX" altLang="es-MX" sz="2600" dirty="0" smtClean="0">
                <a:solidFill>
                  <a:schemeClr val="bg1"/>
                </a:solidFill>
                <a:effectLst/>
              </a:rPr>
              <a:t>)</a:t>
            </a:r>
          </a:p>
          <a:p>
            <a:pPr marL="0" indent="0">
              <a:buFontTx/>
              <a:buNone/>
            </a:pPr>
            <a:endParaRPr lang="es-MX" altLang="es-MX" sz="2600" dirty="0">
              <a:solidFill>
                <a:schemeClr val="bg1"/>
              </a:solidFill>
              <a:effectLst/>
            </a:endParaRPr>
          </a:p>
        </p:txBody>
      </p:sp>
    </p:spTree>
    <p:extLst>
      <p:ext uri="{BB962C8B-B14F-4D97-AF65-F5344CB8AC3E}">
        <p14:creationId xmlns:p14="http://schemas.microsoft.com/office/powerpoint/2010/main" val="89715200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a:t>2.2.3. Hipótesis</a:t>
            </a:r>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normAutofit fontScale="92500" lnSpcReduction="10000"/>
          </a:bodyPr>
          <a:lstStyle/>
          <a:p>
            <a:pPr marL="0" indent="0">
              <a:buNone/>
            </a:pPr>
            <a:endParaRPr lang="es-MX" altLang="es-MX" sz="2600" dirty="0" smtClean="0">
              <a:solidFill>
                <a:schemeClr val="bg1"/>
              </a:solidFill>
              <a:effectLst/>
            </a:endParaRPr>
          </a:p>
          <a:p>
            <a:pPr marL="0" indent="0">
              <a:buNone/>
            </a:pPr>
            <a:r>
              <a:rPr lang="es-MX" altLang="es-MX" sz="2600" dirty="0" smtClean="0">
                <a:solidFill>
                  <a:schemeClr val="bg1"/>
                </a:solidFill>
                <a:effectLst/>
              </a:rPr>
              <a:t>Los elementos  </a:t>
            </a:r>
            <a:r>
              <a:rPr lang="es-MX" altLang="es-MX" sz="2600" dirty="0">
                <a:solidFill>
                  <a:schemeClr val="bg1"/>
                </a:solidFill>
                <a:effectLst/>
              </a:rPr>
              <a:t>de </a:t>
            </a:r>
            <a:r>
              <a:rPr lang="es-MX" altLang="es-MX" sz="2600" dirty="0" smtClean="0">
                <a:solidFill>
                  <a:schemeClr val="bg1"/>
                </a:solidFill>
                <a:effectLst/>
              </a:rPr>
              <a:t>una hipótesis son las siguientes :</a:t>
            </a:r>
            <a:endParaRPr lang="es-MX" altLang="es-MX" sz="2600" dirty="0">
              <a:solidFill>
                <a:schemeClr val="bg1"/>
              </a:solidFill>
              <a:effectLst/>
            </a:endParaRPr>
          </a:p>
          <a:p>
            <a:pPr marL="0" indent="0">
              <a:buNone/>
            </a:pPr>
            <a:r>
              <a:rPr lang="es-MX" altLang="es-MX" sz="2600" dirty="0">
                <a:solidFill>
                  <a:schemeClr val="bg1"/>
                </a:solidFill>
                <a:effectLst/>
              </a:rPr>
              <a:t>1) Unidad de Análisis, o de observación</a:t>
            </a:r>
            <a:r>
              <a:rPr lang="es-MX" altLang="es-MX" sz="2600" dirty="0" smtClean="0">
                <a:solidFill>
                  <a:schemeClr val="bg1"/>
                </a:solidFill>
                <a:effectLst/>
              </a:rPr>
              <a:t>. </a:t>
            </a:r>
            <a:endParaRPr lang="es-MX" altLang="es-MX" sz="2600" dirty="0">
              <a:solidFill>
                <a:schemeClr val="bg1"/>
              </a:solidFill>
              <a:effectLst/>
            </a:endParaRPr>
          </a:p>
          <a:p>
            <a:pPr marL="0" indent="0">
              <a:buNone/>
            </a:pPr>
            <a:r>
              <a:rPr lang="es-MX" sz="2400" dirty="0" smtClean="0">
                <a:solidFill>
                  <a:schemeClr val="accent2">
                    <a:lumMod val="75000"/>
                  </a:schemeClr>
                </a:solidFill>
              </a:rPr>
              <a:t>Son las entidades </a:t>
            </a:r>
            <a:r>
              <a:rPr lang="es-MX" sz="2400" dirty="0">
                <a:solidFill>
                  <a:schemeClr val="accent2">
                    <a:lumMod val="75000"/>
                  </a:schemeClr>
                </a:solidFill>
              </a:rPr>
              <a:t>que son sujetas de estudio meticuloso y </a:t>
            </a:r>
            <a:r>
              <a:rPr lang="es-MX" sz="2400" dirty="0" smtClean="0">
                <a:solidFill>
                  <a:schemeClr val="accent2">
                    <a:lumMod val="75000"/>
                  </a:schemeClr>
                </a:solidFill>
              </a:rPr>
              <a:t>profundo. Ejemplo: </a:t>
            </a:r>
            <a:r>
              <a:rPr lang="es-MX" sz="2400" dirty="0">
                <a:solidFill>
                  <a:schemeClr val="accent2">
                    <a:lumMod val="75000"/>
                  </a:schemeClr>
                </a:solidFill>
              </a:rPr>
              <a:t>individuos, instituciones, </a:t>
            </a:r>
            <a:r>
              <a:rPr lang="es-MX" sz="2400" dirty="0" smtClean="0">
                <a:solidFill>
                  <a:schemeClr val="accent2">
                    <a:lumMod val="75000"/>
                  </a:schemeClr>
                </a:solidFill>
              </a:rPr>
              <a:t>grupos.</a:t>
            </a:r>
            <a:endParaRPr lang="es-MX" altLang="es-MX" sz="2600" dirty="0" smtClean="0">
              <a:solidFill>
                <a:schemeClr val="accent2">
                  <a:lumMod val="75000"/>
                </a:schemeClr>
              </a:solidFill>
              <a:effectLst/>
            </a:endParaRPr>
          </a:p>
          <a:p>
            <a:pPr marL="0" indent="0">
              <a:buNone/>
            </a:pPr>
            <a:endParaRPr lang="es-MX" altLang="es-MX" sz="2600" dirty="0" smtClean="0">
              <a:solidFill>
                <a:schemeClr val="bg1"/>
              </a:solidFill>
              <a:effectLst/>
            </a:endParaRPr>
          </a:p>
          <a:p>
            <a:pPr marL="0" indent="0">
              <a:buNone/>
            </a:pPr>
            <a:r>
              <a:rPr lang="es-MX" altLang="es-MX" sz="2600" dirty="0" smtClean="0">
                <a:solidFill>
                  <a:schemeClr val="bg1"/>
                </a:solidFill>
                <a:effectLst/>
              </a:rPr>
              <a:t>2) </a:t>
            </a:r>
            <a:r>
              <a:rPr lang="es-MX" altLang="es-MX" sz="2600" dirty="0">
                <a:solidFill>
                  <a:schemeClr val="bg1"/>
                </a:solidFill>
                <a:effectLst/>
              </a:rPr>
              <a:t>Elementos lógicos </a:t>
            </a:r>
            <a:endParaRPr lang="es-MX" altLang="es-MX" sz="2600" dirty="0" smtClean="0">
              <a:solidFill>
                <a:schemeClr val="bg1"/>
              </a:solidFill>
              <a:effectLst/>
            </a:endParaRPr>
          </a:p>
          <a:p>
            <a:pPr marL="0" indent="0">
              <a:buNone/>
            </a:pPr>
            <a:r>
              <a:rPr lang="es-MX" sz="2400" dirty="0">
                <a:solidFill>
                  <a:schemeClr val="accent2">
                    <a:lumMod val="75000"/>
                  </a:schemeClr>
                </a:solidFill>
              </a:rPr>
              <a:t>Es la relación congruente y racional de las variables entre </a:t>
            </a:r>
            <a:r>
              <a:rPr lang="es-MX" sz="2400" dirty="0" smtClean="0">
                <a:solidFill>
                  <a:schemeClr val="accent2">
                    <a:lumMod val="75000"/>
                  </a:schemeClr>
                </a:solidFill>
              </a:rPr>
              <a:t>sí, </a:t>
            </a:r>
            <a:r>
              <a:rPr lang="es-MX" sz="2400" dirty="0">
                <a:solidFill>
                  <a:schemeClr val="accent2">
                    <a:lumMod val="75000"/>
                  </a:schemeClr>
                </a:solidFill>
              </a:rPr>
              <a:t>generalmente se hace en términos de </a:t>
            </a:r>
            <a:r>
              <a:rPr lang="es-MX" sz="2400" dirty="0" smtClean="0">
                <a:solidFill>
                  <a:schemeClr val="accent2">
                    <a:lumMod val="75000"/>
                  </a:schemeClr>
                </a:solidFill>
              </a:rPr>
              <a:t>causa-efecto. </a:t>
            </a:r>
            <a:endParaRPr lang="es-MX" altLang="es-MX" sz="2400" dirty="0">
              <a:solidFill>
                <a:schemeClr val="accent2">
                  <a:lumMod val="75000"/>
                </a:schemeClr>
              </a:solidFill>
            </a:endParaRPr>
          </a:p>
          <a:p>
            <a:pPr marL="0" indent="0">
              <a:buNone/>
            </a:pPr>
            <a:r>
              <a:rPr lang="es-MX" sz="2400" dirty="0">
                <a:solidFill>
                  <a:schemeClr val="accent2">
                    <a:lumMod val="75000"/>
                  </a:schemeClr>
                </a:solidFill>
              </a:rPr>
              <a:t>Ejemplos: a mayor que menor que; </a:t>
            </a:r>
            <a:r>
              <a:rPr lang="es-MX" sz="2400" dirty="0" smtClean="0">
                <a:solidFill>
                  <a:schemeClr val="accent2">
                    <a:lumMod val="75000"/>
                  </a:schemeClr>
                </a:solidFill>
              </a:rPr>
              <a:t>cuanto mayor </a:t>
            </a:r>
            <a:r>
              <a:rPr lang="es-MX" sz="2400" dirty="0">
                <a:solidFill>
                  <a:schemeClr val="accent2">
                    <a:lumMod val="75000"/>
                  </a:schemeClr>
                </a:solidFill>
              </a:rPr>
              <a:t>sea x, tanto </a:t>
            </a:r>
            <a:r>
              <a:rPr lang="es-MX" sz="2400" dirty="0" smtClean="0">
                <a:solidFill>
                  <a:schemeClr val="accent2">
                    <a:lumMod val="75000"/>
                  </a:schemeClr>
                </a:solidFill>
              </a:rPr>
              <a:t>mayor será.</a:t>
            </a:r>
            <a:endParaRPr lang="es-MX" altLang="es-MX" sz="2400" dirty="0">
              <a:solidFill>
                <a:schemeClr val="accent2">
                  <a:lumMod val="75000"/>
                </a:schemeClr>
              </a:solidFill>
            </a:endParaRPr>
          </a:p>
          <a:p>
            <a:pPr marL="0" indent="0">
              <a:buNone/>
            </a:pPr>
            <a:endParaRPr lang="es-MX" altLang="es-MX" sz="2600" dirty="0" smtClean="0">
              <a:solidFill>
                <a:schemeClr val="bg1"/>
              </a:solidFill>
              <a:effectLst/>
            </a:endParaRPr>
          </a:p>
          <a:p>
            <a:pPr marL="0" indent="0">
              <a:buNone/>
            </a:pPr>
            <a:endParaRPr lang="es-MX" altLang="es-MX" sz="2600" dirty="0">
              <a:solidFill>
                <a:schemeClr val="bg1"/>
              </a:solidFill>
              <a:effectLst/>
            </a:endParaRPr>
          </a:p>
          <a:p>
            <a:pPr marL="0" indent="0">
              <a:buNone/>
            </a:pPr>
            <a:endParaRPr lang="es-MX" altLang="es-MX" sz="2600" dirty="0">
              <a:solidFill>
                <a:schemeClr val="bg1"/>
              </a:solidFill>
              <a:effectLst/>
            </a:endParaRPr>
          </a:p>
        </p:txBody>
      </p:sp>
      <p:sp>
        <p:nvSpPr>
          <p:cNvPr id="5" name="Marcador de contenido 2"/>
          <p:cNvSpPr txBox="1">
            <a:spLocks/>
          </p:cNvSpPr>
          <p:nvPr/>
        </p:nvSpPr>
        <p:spPr>
          <a:xfrm>
            <a:off x="532624" y="2133600"/>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None/>
            </a:pPr>
            <a:endParaRPr lang="es-MX" altLang="es-MX" dirty="0" smtClean="0"/>
          </a:p>
        </p:txBody>
      </p:sp>
      <p:sp>
        <p:nvSpPr>
          <p:cNvPr id="4" name="AutoShape 2" descr="Resultado de imagen para metodologia dela investig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a:off x="7162800" y="5406788"/>
            <a:ext cx="1599812" cy="1259258"/>
          </a:xfrm>
          <a:prstGeom prst="rect">
            <a:avLst/>
          </a:prstGeom>
        </p:spPr>
      </p:pic>
    </p:spTree>
    <p:extLst>
      <p:ext uri="{BB962C8B-B14F-4D97-AF65-F5344CB8AC3E}">
        <p14:creationId xmlns:p14="http://schemas.microsoft.com/office/powerpoint/2010/main" val="229171421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95" y="152400"/>
            <a:ext cx="7736640" cy="858837"/>
          </a:xfrm>
        </p:spPr>
        <p:txBody>
          <a:bodyPr>
            <a:normAutofit/>
          </a:bodyPr>
          <a:lstStyle/>
          <a:p>
            <a:pPr marL="0" indent="0"/>
            <a:r>
              <a:rPr lang="es-MX" altLang="es-MX" sz="2800" dirty="0"/>
              <a:t>2.2.3. Hipótesis</a:t>
            </a:r>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normAutofit/>
          </a:bodyPr>
          <a:lstStyle/>
          <a:p>
            <a:pPr marL="0" indent="0">
              <a:buNone/>
            </a:pPr>
            <a:endParaRPr lang="es-MX" altLang="es-MX" dirty="0" smtClean="0">
              <a:solidFill>
                <a:schemeClr val="bg1"/>
              </a:solidFill>
              <a:effectLst/>
            </a:endParaRPr>
          </a:p>
          <a:p>
            <a:pPr marL="0" indent="0">
              <a:buNone/>
            </a:pPr>
            <a:r>
              <a:rPr lang="es-MX" altLang="es-MX" dirty="0" smtClean="0">
                <a:solidFill>
                  <a:schemeClr val="bg1"/>
                </a:solidFill>
                <a:effectLst/>
              </a:rPr>
              <a:t>3)Variables</a:t>
            </a:r>
            <a:r>
              <a:rPr lang="es-MX" altLang="es-MX" sz="3200" dirty="0" smtClean="0">
                <a:solidFill>
                  <a:schemeClr val="bg1"/>
                </a:solidFill>
                <a:effectLst/>
              </a:rPr>
              <a:t> :</a:t>
            </a:r>
            <a:endParaRPr lang="es-MX" altLang="es-MX" sz="3200" dirty="0">
              <a:solidFill>
                <a:schemeClr val="bg1"/>
              </a:solidFill>
              <a:effectLst/>
            </a:endParaRPr>
          </a:p>
          <a:p>
            <a:pPr marL="0" indent="0">
              <a:buNone/>
            </a:pPr>
            <a:r>
              <a:rPr lang="es-MX" sz="2400" dirty="0">
                <a:solidFill>
                  <a:schemeClr val="accent2">
                    <a:lumMod val="75000"/>
                  </a:schemeClr>
                </a:solidFill>
              </a:rPr>
              <a:t>Son  atributos de las unidades de observación, y que son susceptibles de ser medidos</a:t>
            </a:r>
            <a:r>
              <a:rPr lang="es-MX" sz="2400" dirty="0" smtClean="0">
                <a:solidFill>
                  <a:schemeClr val="accent2">
                    <a:lumMod val="75000"/>
                  </a:schemeClr>
                </a:solidFill>
              </a:rPr>
              <a:t>. Se dividen en : </a:t>
            </a:r>
            <a:endParaRPr lang="es-MX" altLang="es-MX" sz="2400" dirty="0">
              <a:solidFill>
                <a:schemeClr val="accent2">
                  <a:lumMod val="75000"/>
                </a:schemeClr>
              </a:solidFill>
            </a:endParaRPr>
          </a:p>
          <a:p>
            <a:pPr marL="0" indent="0">
              <a:buNone/>
            </a:pPr>
            <a:r>
              <a:rPr lang="es-MX" sz="2400" dirty="0" smtClean="0">
                <a:solidFill>
                  <a:schemeClr val="bg1"/>
                </a:solidFill>
              </a:rPr>
              <a:t>Variable </a:t>
            </a:r>
            <a:r>
              <a:rPr lang="es-MX" sz="2400" dirty="0">
                <a:solidFill>
                  <a:schemeClr val="bg1"/>
                </a:solidFill>
              </a:rPr>
              <a:t>independiente </a:t>
            </a:r>
            <a:r>
              <a:rPr lang="es-MX" sz="2400" dirty="0" smtClean="0">
                <a:solidFill>
                  <a:schemeClr val="bg1"/>
                </a:solidFill>
              </a:rPr>
              <a:t>. Se define como la causante del problema " X"</a:t>
            </a:r>
          </a:p>
          <a:p>
            <a:pPr marL="0" indent="0">
              <a:buNone/>
            </a:pPr>
            <a:r>
              <a:rPr lang="es-MX" sz="2400" dirty="0" smtClean="0">
                <a:solidFill>
                  <a:schemeClr val="bg1"/>
                </a:solidFill>
              </a:rPr>
              <a:t> </a:t>
            </a:r>
          </a:p>
          <a:p>
            <a:pPr marL="0" indent="0">
              <a:buNone/>
            </a:pPr>
            <a:r>
              <a:rPr lang="es-MX" sz="2400" dirty="0" smtClean="0">
                <a:solidFill>
                  <a:schemeClr val="bg1"/>
                </a:solidFill>
              </a:rPr>
              <a:t>Variable dependiente. Se denomina como el efecto del problema. " Y"</a:t>
            </a:r>
            <a:endParaRPr lang="es-MX" altLang="es-MX" sz="2600" dirty="0">
              <a:solidFill>
                <a:schemeClr val="bg1"/>
              </a:solidFill>
              <a:effectLst/>
            </a:endParaRPr>
          </a:p>
          <a:p>
            <a:pPr marL="0" indent="0">
              <a:buNone/>
            </a:pPr>
            <a:endParaRPr lang="es-MX" altLang="es-MX" sz="2600" dirty="0" smtClean="0">
              <a:solidFill>
                <a:schemeClr val="bg1"/>
              </a:solidFill>
              <a:effectLst/>
            </a:endParaRPr>
          </a:p>
          <a:p>
            <a:pPr marL="0" indent="0">
              <a:buNone/>
            </a:pPr>
            <a:endParaRPr lang="es-MX" altLang="es-MX" sz="2600" dirty="0">
              <a:solidFill>
                <a:schemeClr val="bg1"/>
              </a:solidFill>
              <a:effectLst/>
            </a:endParaRPr>
          </a:p>
          <a:p>
            <a:pPr marL="0" indent="0">
              <a:buNone/>
            </a:pPr>
            <a:endParaRPr lang="es-MX" altLang="es-MX" sz="2600" dirty="0">
              <a:solidFill>
                <a:schemeClr val="bg1"/>
              </a:solidFill>
              <a:effectLst/>
            </a:endParaRPr>
          </a:p>
        </p:txBody>
      </p:sp>
      <p:sp>
        <p:nvSpPr>
          <p:cNvPr id="5" name="Marcador de contenido 2"/>
          <p:cNvSpPr txBox="1">
            <a:spLocks/>
          </p:cNvSpPr>
          <p:nvPr/>
        </p:nvSpPr>
        <p:spPr>
          <a:xfrm>
            <a:off x="532624" y="2133600"/>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None/>
            </a:pPr>
            <a:endParaRPr lang="es-MX" altLang="es-MX" dirty="0" smtClean="0"/>
          </a:p>
        </p:txBody>
      </p:sp>
      <p:sp>
        <p:nvSpPr>
          <p:cNvPr id="4" name="AutoShape 2" descr="Resultado de imagen para metodologia dela investig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7922057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1210497" y="3036999"/>
            <a:ext cx="5064953" cy="1695631"/>
          </a:xfrm>
        </p:spPr>
        <p:txBody>
          <a:bodyPr/>
          <a:lstStyle/>
          <a:p>
            <a:r>
              <a:rPr lang="es-MX" dirty="0" smtClean="0"/>
              <a:t>Ejemplo </a:t>
            </a:r>
            <a:br>
              <a:rPr lang="es-MX" dirty="0" smtClean="0"/>
            </a:br>
            <a:endParaRPr lang="es-MX" dirty="0"/>
          </a:p>
        </p:txBody>
      </p:sp>
      <p:sp>
        <p:nvSpPr>
          <p:cNvPr id="3" name="Marcador de contenido 2"/>
          <p:cNvSpPr>
            <a:spLocks noGrp="1"/>
          </p:cNvSpPr>
          <p:nvPr>
            <p:ph idx="1"/>
          </p:nvPr>
        </p:nvSpPr>
        <p:spPr>
          <a:xfrm rot="900000">
            <a:off x="3074359" y="1813082"/>
            <a:ext cx="5328505" cy="5615826"/>
          </a:xfrm>
        </p:spPr>
        <p:txBody>
          <a:bodyPr>
            <a:normAutofit fontScale="92500"/>
          </a:bodyPr>
          <a:lstStyle/>
          <a:p>
            <a:pPr marL="0" indent="0" algn="ctr">
              <a:buNone/>
            </a:pPr>
            <a:r>
              <a:rPr lang="es-MX" dirty="0" smtClean="0"/>
              <a:t>A mayor nivel de sedentarismo en los estudiantes del Plantel         " Lic. Adolfo López Mateos"  menor será su rendimiento físico.</a:t>
            </a:r>
          </a:p>
          <a:p>
            <a:pPr marL="0" indent="0" algn="just">
              <a:buNone/>
            </a:pPr>
            <a:endParaRPr lang="es-MX" dirty="0" smtClean="0"/>
          </a:p>
          <a:p>
            <a:pPr marL="0" indent="0" algn="just">
              <a:buNone/>
            </a:pPr>
            <a:r>
              <a:rPr lang="es-MX" sz="1900" dirty="0" smtClean="0"/>
              <a:t>Unidades de análisis : </a:t>
            </a:r>
            <a:r>
              <a:rPr lang="es-MX" sz="2000" dirty="0">
                <a:solidFill>
                  <a:schemeClr val="accent2">
                    <a:lumMod val="75000"/>
                  </a:schemeClr>
                </a:solidFill>
              </a:rPr>
              <a:t>estudiantes del Plantel     " Lic. Adolfo López </a:t>
            </a:r>
            <a:r>
              <a:rPr lang="es-MX" sz="2000" dirty="0" smtClean="0">
                <a:solidFill>
                  <a:schemeClr val="accent2">
                    <a:lumMod val="75000"/>
                  </a:schemeClr>
                </a:solidFill>
              </a:rPr>
              <a:t>Mateos." </a:t>
            </a:r>
            <a:endParaRPr lang="es-MX" sz="1900" dirty="0" smtClean="0">
              <a:solidFill>
                <a:schemeClr val="accent2">
                  <a:lumMod val="75000"/>
                </a:schemeClr>
              </a:solidFill>
            </a:endParaRPr>
          </a:p>
          <a:p>
            <a:pPr marL="0" indent="0" algn="just">
              <a:buNone/>
            </a:pPr>
            <a:endParaRPr lang="es-MX" sz="1900" dirty="0" smtClean="0"/>
          </a:p>
          <a:p>
            <a:pPr marL="0" indent="0" algn="just">
              <a:buNone/>
            </a:pPr>
            <a:r>
              <a:rPr lang="es-MX" sz="1900" dirty="0" smtClean="0"/>
              <a:t>Variable independiente: </a:t>
            </a:r>
            <a:r>
              <a:rPr lang="es-MX" sz="1900" dirty="0" smtClean="0">
                <a:solidFill>
                  <a:schemeClr val="accent2">
                    <a:lumMod val="75000"/>
                  </a:schemeClr>
                </a:solidFill>
              </a:rPr>
              <a:t>Se</a:t>
            </a:r>
            <a:r>
              <a:rPr lang="es-MX" sz="2000" dirty="0" smtClean="0">
                <a:solidFill>
                  <a:schemeClr val="accent2">
                    <a:lumMod val="75000"/>
                  </a:schemeClr>
                </a:solidFill>
              </a:rPr>
              <a:t>dentarismo</a:t>
            </a:r>
            <a:endParaRPr lang="es-MX" sz="1900" dirty="0" smtClean="0">
              <a:solidFill>
                <a:schemeClr val="accent2">
                  <a:lumMod val="75000"/>
                </a:schemeClr>
              </a:solidFill>
            </a:endParaRPr>
          </a:p>
          <a:p>
            <a:pPr marL="0" indent="0" algn="just">
              <a:buNone/>
            </a:pPr>
            <a:endParaRPr lang="es-MX" sz="1900" dirty="0" smtClean="0"/>
          </a:p>
          <a:p>
            <a:pPr marL="0" indent="0" algn="just">
              <a:buNone/>
            </a:pPr>
            <a:r>
              <a:rPr lang="es-MX" sz="1900" dirty="0" smtClean="0"/>
              <a:t>Variable dependiente: </a:t>
            </a:r>
            <a:r>
              <a:rPr lang="es-MX" sz="2000" dirty="0" smtClean="0">
                <a:solidFill>
                  <a:schemeClr val="accent2">
                    <a:lumMod val="75000"/>
                  </a:schemeClr>
                </a:solidFill>
              </a:rPr>
              <a:t>Rendimiento </a:t>
            </a:r>
            <a:r>
              <a:rPr lang="es-MX" sz="2000" dirty="0">
                <a:solidFill>
                  <a:schemeClr val="accent2">
                    <a:lumMod val="75000"/>
                  </a:schemeClr>
                </a:solidFill>
              </a:rPr>
              <a:t>físico.</a:t>
            </a:r>
            <a:endParaRPr lang="es-MX" sz="1900" dirty="0" smtClean="0">
              <a:solidFill>
                <a:schemeClr val="accent2">
                  <a:lumMod val="75000"/>
                </a:schemeClr>
              </a:solidFill>
            </a:endParaRPr>
          </a:p>
          <a:p>
            <a:pPr marL="0" indent="0" algn="just">
              <a:buNone/>
            </a:pPr>
            <a:endParaRPr lang="es-MX" sz="1900" dirty="0" smtClean="0"/>
          </a:p>
          <a:p>
            <a:pPr marL="0" indent="0" algn="just">
              <a:buNone/>
            </a:pPr>
            <a:r>
              <a:rPr lang="es-MX" sz="1900" dirty="0" smtClean="0"/>
              <a:t>Elementos lógicos: </a:t>
            </a:r>
            <a:r>
              <a:rPr lang="es-MX" sz="2000" dirty="0">
                <a:solidFill>
                  <a:schemeClr val="accent2">
                    <a:lumMod val="75000"/>
                  </a:schemeClr>
                </a:solidFill>
              </a:rPr>
              <a:t>A </a:t>
            </a:r>
            <a:r>
              <a:rPr lang="es-MX" sz="2000" dirty="0" smtClean="0">
                <a:solidFill>
                  <a:schemeClr val="accent2">
                    <a:lumMod val="75000"/>
                  </a:schemeClr>
                </a:solidFill>
              </a:rPr>
              <a:t>mayor.... menor </a:t>
            </a:r>
            <a:endParaRPr lang="es-MX" sz="1900" dirty="0" smtClean="0">
              <a:solidFill>
                <a:schemeClr val="accent2">
                  <a:lumMod val="75000"/>
                </a:schemeClr>
              </a:solidFill>
            </a:endParaRPr>
          </a:p>
          <a:p>
            <a:pPr marL="0" indent="0" algn="ctr">
              <a:buNone/>
            </a:pPr>
            <a:endParaRPr lang="es-MX" dirty="0" smtClean="0"/>
          </a:p>
          <a:p>
            <a:pPr marL="0" indent="0">
              <a:buNone/>
            </a:pPr>
            <a:endParaRPr lang="es-MX" dirty="0" smtClean="0"/>
          </a:p>
          <a:p>
            <a:pPr marL="0" indent="0">
              <a:buNone/>
            </a:pPr>
            <a:endParaRPr lang="es-MX" dirty="0"/>
          </a:p>
          <a:p>
            <a:pPr marL="0" indent="0">
              <a:buNone/>
            </a:pPr>
            <a:endParaRPr lang="es-MX" dirty="0"/>
          </a:p>
          <a:p>
            <a:pPr marL="0" indent="0">
              <a:buNone/>
            </a:pPr>
            <a:endParaRPr lang="es-MX" dirty="0"/>
          </a:p>
        </p:txBody>
      </p:sp>
      <p:pic>
        <p:nvPicPr>
          <p:cNvPr id="5" name="Imagen 4"/>
          <p:cNvPicPr>
            <a:picLocks noChangeAspect="1"/>
          </p:cNvPicPr>
          <p:nvPr/>
        </p:nvPicPr>
        <p:blipFill>
          <a:blip r:embed="rId2"/>
          <a:stretch>
            <a:fillRect/>
          </a:stretch>
        </p:blipFill>
        <p:spPr>
          <a:xfrm>
            <a:off x="304799" y="4620995"/>
            <a:ext cx="1739515" cy="1514475"/>
          </a:xfrm>
          <a:prstGeom prst="rect">
            <a:avLst/>
          </a:prstGeom>
        </p:spPr>
      </p:pic>
    </p:spTree>
    <p:extLst>
      <p:ext uri="{BB962C8B-B14F-4D97-AF65-F5344CB8AC3E}">
        <p14:creationId xmlns:p14="http://schemas.microsoft.com/office/powerpoint/2010/main" val="338025023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a:t>2.2.3. Hipótesis</a:t>
            </a:r>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normAutofit/>
          </a:bodyPr>
          <a:lstStyle/>
          <a:p>
            <a:pPr marL="0" indent="0">
              <a:buFontTx/>
              <a:buNone/>
            </a:pP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457200" y="1600200"/>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Tx/>
              <a:buNone/>
            </a:pPr>
            <a:r>
              <a:rPr lang="es-MX" altLang="es-MX" sz="2600" dirty="0" smtClean="0">
                <a:solidFill>
                  <a:schemeClr val="bg1"/>
                </a:solidFill>
                <a:effectLst/>
              </a:rPr>
              <a:t>Hernández ( 2008) propone  la siguiente clasificación :</a:t>
            </a:r>
            <a:endParaRPr lang="es-MX" altLang="es-MX" sz="2600" dirty="0">
              <a:solidFill>
                <a:schemeClr val="bg1"/>
              </a:solidFill>
              <a:effectLst/>
            </a:endParaRPr>
          </a:p>
          <a:p>
            <a:pPr marL="0" indent="0">
              <a:buFontTx/>
              <a:buNone/>
            </a:pPr>
            <a:r>
              <a:rPr lang="es-MX" altLang="es-MX" sz="2600" dirty="0">
                <a:solidFill>
                  <a:schemeClr val="bg1"/>
                </a:solidFill>
                <a:effectLst/>
              </a:rPr>
              <a:t>Hipótesis General: Responde de forma amplia a las dudas del investigador respecto a la relación de las variables.</a:t>
            </a:r>
          </a:p>
          <a:p>
            <a:pPr marL="0" indent="0">
              <a:buFontTx/>
              <a:buNone/>
            </a:pPr>
            <a:r>
              <a:rPr lang="es-MX" altLang="es-MX" sz="2600" dirty="0">
                <a:solidFill>
                  <a:schemeClr val="bg1"/>
                </a:solidFill>
                <a:effectLst/>
              </a:rPr>
              <a:t>Hipótesis Específica: Deriva de la general, ayudan a concretar la general</a:t>
            </a:r>
          </a:p>
          <a:p>
            <a:pPr marL="0" indent="0">
              <a:buFontTx/>
              <a:buNone/>
            </a:pPr>
            <a:r>
              <a:rPr lang="es-MX" altLang="es-MX" sz="2600" dirty="0">
                <a:solidFill>
                  <a:schemeClr val="bg1"/>
                </a:solidFill>
                <a:effectLst/>
              </a:rPr>
              <a:t>Hipótesis Estadística: se expresa en lenguaje matemático, puede ser nula (Ho), o alternativa (Ha</a:t>
            </a:r>
            <a:r>
              <a:rPr lang="es-MX" altLang="es-MX" sz="2600" dirty="0" smtClean="0">
                <a:solidFill>
                  <a:schemeClr val="bg1"/>
                </a:solidFill>
                <a:effectLst/>
              </a:rPr>
              <a:t>)</a:t>
            </a:r>
          </a:p>
          <a:p>
            <a:pPr marL="0" indent="0">
              <a:buFontTx/>
              <a:buNone/>
            </a:pPr>
            <a:endParaRPr lang="es-MX" altLang="es-MX" sz="2600" dirty="0">
              <a:solidFill>
                <a:schemeClr val="bg1"/>
              </a:solidFill>
              <a:effectLst/>
            </a:endParaRPr>
          </a:p>
        </p:txBody>
      </p:sp>
    </p:spTree>
    <p:extLst>
      <p:ext uri="{BB962C8B-B14F-4D97-AF65-F5344CB8AC3E}">
        <p14:creationId xmlns:p14="http://schemas.microsoft.com/office/powerpoint/2010/main" val="10159784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smtClean="0"/>
              <a:t>2.2.4. Objetivos</a:t>
            </a:r>
            <a:endParaRPr lang="es-MX" altLang="es-MX" sz="2800" dirty="0"/>
          </a:p>
        </p:txBody>
      </p:sp>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FontTx/>
              <a:buNone/>
            </a:pPr>
            <a:r>
              <a:rPr lang="es-MX" sz="2400" dirty="0">
                <a:effectLst/>
              </a:rPr>
              <a:t>Los objetivos </a:t>
            </a:r>
            <a:r>
              <a:rPr lang="es-MX" sz="2400" dirty="0" smtClean="0">
                <a:effectLst/>
              </a:rPr>
              <a:t>relaciones </a:t>
            </a:r>
            <a:r>
              <a:rPr lang="es-MX" sz="2400" dirty="0">
                <a:effectLst/>
              </a:rPr>
              <a:t>entre las variables del estudio. Es importante mencionar que éstos pueden cambiar a medida que se avance en el estudio. Todos deben seguir una estructura paralela, es decir, comenzar con un verbo en infinitivo, porque indican acciones específicas</a:t>
            </a: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363120" y="1397072"/>
            <a:ext cx="8229600" cy="5029200"/>
          </a:xfrm>
          <a:prstGeom prst="rect">
            <a:avLst/>
          </a:prstGeom>
        </p:spPr>
        <p:txBody>
          <a:bodyPr vert="horz" lIns="91440" tIns="45720" rIns="91440" bIns="45720" rtlCol="0" anchor="ctr">
            <a:normAutofit fontScale="85000" lnSpcReduction="20000"/>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r>
              <a:rPr lang="es-MX" sz="3100" dirty="0" smtClean="0">
                <a:solidFill>
                  <a:schemeClr val="bg1"/>
                </a:solidFill>
                <a:effectLst/>
              </a:rPr>
              <a:t>Deben seguir ciertas reglas para su elaboración y redacción , </a:t>
            </a:r>
            <a:r>
              <a:rPr lang="es-MX" sz="3100" dirty="0">
                <a:solidFill>
                  <a:schemeClr val="bg1"/>
                </a:solidFill>
                <a:effectLst/>
              </a:rPr>
              <a:t>es decir, comenzar con un verbo en infinitivo, porque indican acciones específicas. Ejemplo: Determinar, evaluar, analizar, etc. </a:t>
            </a:r>
            <a:endParaRPr lang="es-MX" sz="3100" dirty="0" smtClean="0">
              <a:solidFill>
                <a:schemeClr val="bg1"/>
              </a:solidFill>
              <a:effectLst/>
            </a:endParaRPr>
          </a:p>
          <a:p>
            <a:pPr marL="0" indent="0" algn="just">
              <a:buFontTx/>
              <a:buNone/>
            </a:pPr>
            <a:endParaRPr lang="es-MX" sz="3100" dirty="0">
              <a:solidFill>
                <a:schemeClr val="bg1"/>
              </a:solidFill>
              <a:effectLst/>
            </a:endParaRPr>
          </a:p>
          <a:p>
            <a:pPr marL="0" indent="0" algn="just">
              <a:buFontTx/>
              <a:buNone/>
            </a:pPr>
            <a:r>
              <a:rPr lang="es-MX" sz="3100" dirty="0" smtClean="0">
                <a:solidFill>
                  <a:schemeClr val="bg1"/>
                </a:solidFill>
                <a:effectLst/>
              </a:rPr>
              <a:t>El </a:t>
            </a:r>
            <a:r>
              <a:rPr lang="es-MX" sz="3100" dirty="0">
                <a:solidFill>
                  <a:schemeClr val="bg1"/>
                </a:solidFill>
                <a:effectLst/>
              </a:rPr>
              <a:t>objetivo general </a:t>
            </a:r>
            <a:r>
              <a:rPr lang="es-MX" sz="3100" dirty="0" smtClean="0">
                <a:solidFill>
                  <a:schemeClr val="bg1"/>
                </a:solidFill>
                <a:effectLst/>
              </a:rPr>
              <a:t>debe </a:t>
            </a:r>
            <a:r>
              <a:rPr lang="es-MX" sz="3100" dirty="0">
                <a:solidFill>
                  <a:schemeClr val="bg1"/>
                </a:solidFill>
                <a:effectLst/>
              </a:rPr>
              <a:t>expresar el propósito total del estudio; es decir, el qué y para qué de la investigación. </a:t>
            </a:r>
            <a:endParaRPr lang="es-MX" sz="3100" dirty="0" smtClean="0">
              <a:solidFill>
                <a:schemeClr val="bg1"/>
              </a:solidFill>
              <a:effectLst/>
            </a:endParaRPr>
          </a:p>
          <a:p>
            <a:pPr marL="0" indent="0" algn="just">
              <a:buFontTx/>
              <a:buNone/>
            </a:pPr>
            <a:endParaRPr lang="es-MX" sz="3100" dirty="0" smtClean="0">
              <a:solidFill>
                <a:schemeClr val="bg1"/>
              </a:solidFill>
              <a:effectLst/>
            </a:endParaRPr>
          </a:p>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pic>
        <p:nvPicPr>
          <p:cNvPr id="7" name="Imagen 6"/>
          <p:cNvPicPr>
            <a:picLocks noChangeAspect="1"/>
          </p:cNvPicPr>
          <p:nvPr/>
        </p:nvPicPr>
        <p:blipFill>
          <a:blip r:embed="rId2"/>
          <a:stretch>
            <a:fillRect/>
          </a:stretch>
        </p:blipFill>
        <p:spPr>
          <a:xfrm>
            <a:off x="6833665" y="4319342"/>
            <a:ext cx="1746455" cy="2133600"/>
          </a:xfrm>
          <a:prstGeom prst="rect">
            <a:avLst/>
          </a:prstGeom>
        </p:spPr>
      </p:pic>
    </p:spTree>
    <p:extLst>
      <p:ext uri="{BB962C8B-B14F-4D97-AF65-F5344CB8AC3E}">
        <p14:creationId xmlns:p14="http://schemas.microsoft.com/office/powerpoint/2010/main" val="403029871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r>
              <a:rPr lang="es-MX" altLang="es-MX" sz="2800" dirty="0" smtClean="0"/>
              <a:t>2.2.5. Justificación </a:t>
            </a:r>
            <a:endParaRPr lang="es-MX" altLang="es-MX" sz="2800" dirty="0"/>
          </a:p>
        </p:txBody>
      </p:sp>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FontTx/>
              <a:buNone/>
            </a:pPr>
            <a:r>
              <a:rPr lang="es-MX" sz="2400" dirty="0">
                <a:effectLst/>
              </a:rPr>
              <a:t>Los objetivos </a:t>
            </a:r>
            <a:r>
              <a:rPr lang="es-MX" sz="2400" dirty="0" smtClean="0">
                <a:effectLst/>
              </a:rPr>
              <a:t>relaciones </a:t>
            </a:r>
            <a:r>
              <a:rPr lang="es-MX" sz="2400" dirty="0">
                <a:effectLst/>
              </a:rPr>
              <a:t>entre las variables del estudio. Es importante mencionar que éstos pueden cambiar a medida que se avance en el estudio. Todos deben seguir una estructura paralela, es decir, comenzar con un verbo en infinitivo, porque indican acciones específicas</a:t>
            </a: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403952" y="1409925"/>
            <a:ext cx="8229600" cy="5029200"/>
          </a:xfrm>
          <a:prstGeom prst="rect">
            <a:avLst/>
          </a:prstGeom>
        </p:spPr>
        <p:txBody>
          <a:bodyPr vert="horz" lIns="91440" tIns="45720" rIns="91440" bIns="45720" rtlCol="0" anchor="ctr">
            <a:normAutofit fontScale="92500"/>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None/>
            </a:pPr>
            <a:r>
              <a:rPr lang="es-MX" sz="3000" dirty="0" smtClean="0">
                <a:solidFill>
                  <a:schemeClr val="bg1"/>
                </a:solidFill>
                <a:effectLst/>
              </a:rPr>
              <a:t>Presenta los motivos o razones por los cuales la  </a:t>
            </a:r>
            <a:r>
              <a:rPr lang="es-MX" sz="3000" dirty="0">
                <a:solidFill>
                  <a:schemeClr val="bg1"/>
                </a:solidFill>
                <a:effectLst/>
              </a:rPr>
              <a:t>investigación tiene importancia, de qué manera genera conocimiento en el área disciplinar y para qué o a quién servirá (personas o instituciones, perfiles de los actores); también detalla </a:t>
            </a:r>
            <a:r>
              <a:rPr lang="es-MX" sz="3000" dirty="0" smtClean="0">
                <a:solidFill>
                  <a:schemeClr val="bg1"/>
                </a:solidFill>
                <a:effectLst/>
              </a:rPr>
              <a:t>los </a:t>
            </a:r>
            <a:r>
              <a:rPr lang="es-MX" sz="3000" dirty="0">
                <a:solidFill>
                  <a:schemeClr val="bg1"/>
                </a:solidFill>
                <a:effectLst/>
              </a:rPr>
              <a:t>beneficios que </a:t>
            </a:r>
            <a:r>
              <a:rPr lang="es-MX" sz="3000" dirty="0" smtClean="0">
                <a:solidFill>
                  <a:schemeClr val="bg1"/>
                </a:solidFill>
                <a:effectLst/>
              </a:rPr>
              <a:t>el estudio </a:t>
            </a:r>
            <a:r>
              <a:rPr lang="es-MX" sz="3000" dirty="0">
                <a:solidFill>
                  <a:schemeClr val="bg1"/>
                </a:solidFill>
                <a:effectLst/>
              </a:rPr>
              <a:t>traerá consigo a los actores involucrados en el mismo.</a:t>
            </a:r>
            <a:endParaRPr lang="es-MX" altLang="es-MX" sz="3000" dirty="0">
              <a:solidFill>
                <a:schemeClr val="bg1"/>
              </a:solidFill>
            </a:endParaRPr>
          </a:p>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pic>
        <p:nvPicPr>
          <p:cNvPr id="5" name="Imagen 4"/>
          <p:cNvPicPr>
            <a:picLocks noChangeAspect="1"/>
          </p:cNvPicPr>
          <p:nvPr/>
        </p:nvPicPr>
        <p:blipFill>
          <a:blip r:embed="rId2"/>
          <a:stretch>
            <a:fillRect/>
          </a:stretch>
        </p:blipFill>
        <p:spPr>
          <a:xfrm>
            <a:off x="7173048" y="4749872"/>
            <a:ext cx="1729499" cy="1676400"/>
          </a:xfrm>
          <a:prstGeom prst="rect">
            <a:avLst/>
          </a:prstGeom>
        </p:spPr>
      </p:pic>
    </p:spTree>
    <p:extLst>
      <p:ext uri="{BB962C8B-B14F-4D97-AF65-F5344CB8AC3E}">
        <p14:creationId xmlns:p14="http://schemas.microsoft.com/office/powerpoint/2010/main" val="313254797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36640" cy="858837"/>
          </a:xfrm>
        </p:spPr>
        <p:txBody>
          <a:bodyPr>
            <a:normAutofit/>
          </a:bodyPr>
          <a:lstStyle/>
          <a:p>
            <a:pPr marL="0" indent="0" algn="ctr"/>
            <a:r>
              <a:rPr lang="es-MX" altLang="es-MX" sz="2800" dirty="0" smtClean="0"/>
              <a:t>Ejemplo:</a:t>
            </a:r>
            <a:endParaRPr lang="es-MX" altLang="es-MX" sz="2800" dirty="0"/>
          </a:p>
        </p:txBody>
      </p:sp>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fontScale="70000" lnSpcReduction="20000"/>
          </a:bodyPr>
          <a:lstStyle/>
          <a:p>
            <a:pPr marL="0" indent="0">
              <a:buFontTx/>
              <a:buNone/>
            </a:pPr>
            <a:endParaRPr lang="es-MX" sz="2400" dirty="0">
              <a:solidFill>
                <a:schemeClr val="bg1"/>
              </a:solidFill>
              <a:effectLst/>
            </a:endParaRPr>
          </a:p>
          <a:p>
            <a:pPr marL="0" indent="0" algn="just">
              <a:lnSpc>
                <a:spcPct val="160000"/>
              </a:lnSpc>
              <a:buFontTx/>
              <a:buNone/>
            </a:pPr>
            <a:r>
              <a:rPr lang="es-MX" sz="3400" dirty="0" smtClean="0">
                <a:solidFill>
                  <a:schemeClr val="bg1"/>
                </a:solidFill>
                <a:effectLst/>
              </a:rPr>
              <a:t>La presente </a:t>
            </a:r>
            <a:r>
              <a:rPr lang="es-MX" sz="3400" dirty="0">
                <a:solidFill>
                  <a:schemeClr val="bg1"/>
                </a:solidFill>
                <a:effectLst/>
              </a:rPr>
              <a:t>investigación pretende hacer </a:t>
            </a:r>
            <a:r>
              <a:rPr lang="es-MX" sz="3400" dirty="0" smtClean="0">
                <a:solidFill>
                  <a:schemeClr val="bg1"/>
                </a:solidFill>
                <a:effectLst/>
              </a:rPr>
              <a:t> </a:t>
            </a:r>
            <a:r>
              <a:rPr lang="es-MX" sz="3400" dirty="0">
                <a:solidFill>
                  <a:schemeClr val="bg1"/>
                </a:solidFill>
                <a:effectLst/>
              </a:rPr>
              <a:t>un análisis </a:t>
            </a:r>
            <a:r>
              <a:rPr lang="es-MX" sz="3400" dirty="0" smtClean="0">
                <a:solidFill>
                  <a:schemeClr val="bg1"/>
                </a:solidFill>
                <a:effectLst/>
              </a:rPr>
              <a:t>e </a:t>
            </a:r>
            <a:r>
              <a:rPr lang="es-MX" sz="3400" dirty="0">
                <a:solidFill>
                  <a:schemeClr val="bg1"/>
                </a:solidFill>
                <a:effectLst/>
              </a:rPr>
              <a:t>interpretación </a:t>
            </a:r>
            <a:r>
              <a:rPr lang="es-MX" sz="3400" dirty="0" smtClean="0">
                <a:solidFill>
                  <a:schemeClr val="bg1"/>
                </a:solidFill>
                <a:effectLst/>
              </a:rPr>
              <a:t>sobre las </a:t>
            </a:r>
            <a:r>
              <a:rPr lang="es-MX" sz="3400" dirty="0">
                <a:solidFill>
                  <a:schemeClr val="bg1"/>
                </a:solidFill>
                <a:effectLst/>
              </a:rPr>
              <a:t>diferentes prácticas de los docentes </a:t>
            </a:r>
            <a:r>
              <a:rPr lang="es-MX" sz="3400" dirty="0" smtClean="0">
                <a:solidFill>
                  <a:schemeClr val="bg1"/>
                </a:solidFill>
                <a:effectLst/>
              </a:rPr>
              <a:t>con respecto a la </a:t>
            </a:r>
            <a:r>
              <a:rPr lang="es-MX" sz="3400" dirty="0">
                <a:solidFill>
                  <a:schemeClr val="bg1"/>
                </a:solidFill>
                <a:effectLst/>
              </a:rPr>
              <a:t>evaluación formativa y su impacto en los aprendizajes de los estudiantes con el fin de ofrecer recomendaciones y propuestas que propicien una evaluación formativa eficaz en los procesos de enseñanza-aprendizaje para el logro de mayores rendimientos en los estudiantes. </a:t>
            </a:r>
            <a:r>
              <a:rPr lang="es-MX" sz="3400" dirty="0" smtClean="0">
                <a:effectLst/>
              </a:rPr>
              <a:t>seguir </a:t>
            </a:r>
            <a:r>
              <a:rPr lang="es-MX" sz="3400" dirty="0">
                <a:effectLst/>
              </a:rPr>
              <a:t>una estructura </a:t>
            </a:r>
            <a:r>
              <a:rPr lang="es-MX" sz="2400" dirty="0">
                <a:effectLst/>
              </a:rPr>
              <a:t>paralela, es decir, comenzar con un verbo en infinitivo, porque indican acciones específicas</a:t>
            </a:r>
            <a:endParaRPr lang="es-MX" sz="2600" dirty="0" smtClean="0">
              <a:solidFill>
                <a:schemeClr val="bg1"/>
              </a:solidFill>
              <a:effectLst/>
            </a:endParaRPr>
          </a:p>
          <a:p>
            <a:pPr marL="0" indent="0">
              <a:buFontTx/>
              <a:buNone/>
            </a:pPr>
            <a:endParaRPr lang="es-MX" sz="2600" dirty="0">
              <a:solidFill>
                <a:schemeClr val="bg1"/>
              </a:solidFill>
              <a:effectLst/>
            </a:endParaRPr>
          </a:p>
          <a:p>
            <a:pPr marL="0" indent="0">
              <a:buFontTx/>
              <a:buNone/>
            </a:pPr>
            <a:endParaRPr lang="es-MX" sz="2600" dirty="0" smtClean="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533400" y="1676400"/>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Tree>
    <p:extLst>
      <p:ext uri="{BB962C8B-B14F-4D97-AF65-F5344CB8AC3E}">
        <p14:creationId xmlns:p14="http://schemas.microsoft.com/office/powerpoint/2010/main" val="138924484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FontTx/>
              <a:buNone/>
            </a:pPr>
            <a:endParaRPr lang="es-MX" sz="2400" dirty="0" smtClean="0">
              <a:effectLst/>
            </a:endParaRPr>
          </a:p>
          <a:p>
            <a:pPr marL="0" indent="0">
              <a:buFontTx/>
              <a:buNone/>
            </a:pPr>
            <a:endParaRPr lang="es-MX" sz="2400" dirty="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2.2.6. Marco Teórico </a:t>
            </a:r>
            <a:endParaRPr lang="es-MX" altLang="es-MX" sz="2800" dirty="0"/>
          </a:p>
        </p:txBody>
      </p:sp>
      <p:sp>
        <p:nvSpPr>
          <p:cNvPr id="9" name="Marcador de contenido 2"/>
          <p:cNvSpPr txBox="1">
            <a:spLocks/>
          </p:cNvSpPr>
          <p:nvPr/>
        </p:nvSpPr>
        <p:spPr>
          <a:xfrm>
            <a:off x="564815" y="1397072"/>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sz="2400" dirty="0">
              <a:solidFill>
                <a:schemeClr val="bg1"/>
              </a:solidFill>
              <a:effectLst/>
            </a:endParaRPr>
          </a:p>
        </p:txBody>
      </p:sp>
      <p:pic>
        <p:nvPicPr>
          <p:cNvPr id="2" name="Imagen 1"/>
          <p:cNvPicPr>
            <a:picLocks noChangeAspect="1"/>
          </p:cNvPicPr>
          <p:nvPr/>
        </p:nvPicPr>
        <p:blipFill rotWithShape="1">
          <a:blip r:embed="rId2"/>
          <a:srcRect t="10536" b="3671"/>
          <a:stretch/>
        </p:blipFill>
        <p:spPr>
          <a:xfrm>
            <a:off x="886644" y="1981200"/>
            <a:ext cx="7391400" cy="4343400"/>
          </a:xfrm>
          <a:prstGeom prst="rect">
            <a:avLst/>
          </a:prstGeom>
        </p:spPr>
      </p:pic>
    </p:spTree>
    <p:extLst>
      <p:ext uri="{BB962C8B-B14F-4D97-AF65-F5344CB8AC3E}">
        <p14:creationId xmlns:p14="http://schemas.microsoft.com/office/powerpoint/2010/main" val="41993675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1105550" y="3251697"/>
            <a:ext cx="5064953" cy="1695631"/>
          </a:xfrm>
        </p:spPr>
        <p:txBody>
          <a:bodyPr/>
          <a:lstStyle/>
          <a:p>
            <a:r>
              <a:rPr lang="es-MX" dirty="0" smtClean="0"/>
              <a:t>Requerimientos técnicos</a:t>
            </a:r>
            <a:endParaRPr lang="es-MX" dirty="0"/>
          </a:p>
        </p:txBody>
      </p:sp>
      <p:sp>
        <p:nvSpPr>
          <p:cNvPr id="3" name="Marcador de contenido 2"/>
          <p:cNvSpPr>
            <a:spLocks noGrp="1"/>
          </p:cNvSpPr>
          <p:nvPr>
            <p:ph idx="1"/>
          </p:nvPr>
        </p:nvSpPr>
        <p:spPr>
          <a:xfrm rot="900000">
            <a:off x="3465112" y="1065422"/>
            <a:ext cx="5475568" cy="5077623"/>
          </a:xfrm>
        </p:spPr>
        <p:txBody>
          <a:bodyPr/>
          <a:lstStyle/>
          <a:p>
            <a:pPr marL="0" indent="0">
              <a:buNone/>
            </a:pPr>
            <a:endParaRPr lang="es-MX" dirty="0"/>
          </a:p>
          <a:p>
            <a:pPr marL="0" indent="0">
              <a:buNone/>
            </a:pPr>
            <a:endParaRPr lang="es-MX" dirty="0" smtClean="0"/>
          </a:p>
          <a:p>
            <a:pPr marL="0" indent="0">
              <a:buNone/>
            </a:pPr>
            <a:endParaRPr lang="es-MX" dirty="0"/>
          </a:p>
          <a:p>
            <a:pPr marL="0" indent="0">
              <a:buNone/>
            </a:pPr>
            <a:r>
              <a:rPr lang="es-MX" dirty="0" smtClean="0"/>
              <a:t> </a:t>
            </a:r>
            <a:endParaRPr lang="es-MX" dirty="0"/>
          </a:p>
        </p:txBody>
      </p:sp>
      <p:pic>
        <p:nvPicPr>
          <p:cNvPr id="4" name="Imagen 3"/>
          <p:cNvPicPr>
            <a:picLocks noChangeAspect="1"/>
          </p:cNvPicPr>
          <p:nvPr/>
        </p:nvPicPr>
        <p:blipFill>
          <a:blip r:embed="rId2"/>
          <a:stretch>
            <a:fillRect/>
          </a:stretch>
        </p:blipFill>
        <p:spPr>
          <a:xfrm>
            <a:off x="4343400" y="443339"/>
            <a:ext cx="1684362" cy="1524516"/>
          </a:xfrm>
          <a:prstGeom prst="rect">
            <a:avLst/>
          </a:prstGeom>
        </p:spPr>
      </p:pic>
      <p:sp>
        <p:nvSpPr>
          <p:cNvPr id="5" name="AutoShape 2" descr="Resultado de imagen para power poi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3"/>
          <a:stretch>
            <a:fillRect/>
          </a:stretch>
        </p:blipFill>
        <p:spPr>
          <a:xfrm>
            <a:off x="4191000" y="4645683"/>
            <a:ext cx="3076575" cy="1828800"/>
          </a:xfrm>
          <a:prstGeom prst="rect">
            <a:avLst/>
          </a:prstGeom>
        </p:spPr>
      </p:pic>
      <p:pic>
        <p:nvPicPr>
          <p:cNvPr id="7" name="Imagen 6"/>
          <p:cNvPicPr>
            <a:picLocks noChangeAspect="1"/>
          </p:cNvPicPr>
          <p:nvPr/>
        </p:nvPicPr>
        <p:blipFill>
          <a:blip r:embed="rId4"/>
          <a:stretch>
            <a:fillRect/>
          </a:stretch>
        </p:blipFill>
        <p:spPr>
          <a:xfrm>
            <a:off x="5867400" y="2593346"/>
            <a:ext cx="1844272" cy="1419225"/>
          </a:xfrm>
          <a:prstGeom prst="rect">
            <a:avLst/>
          </a:prstGeom>
        </p:spPr>
      </p:pic>
    </p:spTree>
    <p:extLst>
      <p:ext uri="{BB962C8B-B14F-4D97-AF65-F5344CB8AC3E}">
        <p14:creationId xmlns:p14="http://schemas.microsoft.com/office/powerpoint/2010/main" val="16791545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FontTx/>
              <a:buNone/>
            </a:pPr>
            <a:endParaRPr lang="es-MX" sz="2400" dirty="0" smtClean="0">
              <a:effectLst/>
            </a:endParaRPr>
          </a:p>
          <a:p>
            <a:pPr marL="0" indent="0">
              <a:buFontTx/>
              <a:buNone/>
            </a:pPr>
            <a:endParaRPr lang="es-MX" sz="2400" dirty="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53259"/>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2.2.6. Marco Teórico </a:t>
            </a:r>
            <a:endParaRPr lang="es-MX" altLang="es-MX" sz="2800" dirty="0"/>
          </a:p>
        </p:txBody>
      </p:sp>
      <p:sp>
        <p:nvSpPr>
          <p:cNvPr id="9" name="Marcador de contenido 2"/>
          <p:cNvSpPr txBox="1">
            <a:spLocks/>
          </p:cNvSpPr>
          <p:nvPr/>
        </p:nvSpPr>
        <p:spPr>
          <a:xfrm>
            <a:off x="564815" y="1397072"/>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r>
              <a:rPr lang="es-MX" altLang="es-MX" sz="2400" dirty="0">
                <a:solidFill>
                  <a:schemeClr val="bg1"/>
                </a:solidFill>
                <a:effectLst/>
              </a:rPr>
              <a:t>Marco de Referencia </a:t>
            </a:r>
            <a:r>
              <a:rPr lang="es-MX" altLang="es-MX" sz="2400" dirty="0" smtClean="0">
                <a:solidFill>
                  <a:schemeClr val="bg1"/>
                </a:solidFill>
                <a:effectLst/>
              </a:rPr>
              <a:t>:</a:t>
            </a:r>
            <a:endParaRPr lang="es-MX" altLang="es-MX" sz="2400" dirty="0">
              <a:solidFill>
                <a:schemeClr val="bg1"/>
              </a:solidFill>
              <a:effectLst/>
            </a:endParaRPr>
          </a:p>
          <a:p>
            <a:pPr marL="0" indent="0">
              <a:buFont typeface="Wingdings" pitchFamily="2" charset="2"/>
              <a:buNone/>
            </a:pPr>
            <a:r>
              <a:rPr lang="es-MX" altLang="es-MX" sz="2400" dirty="0">
                <a:solidFill>
                  <a:schemeClr val="bg1"/>
                </a:solidFill>
                <a:effectLst/>
              </a:rPr>
              <a:t>Es el contexto del tema de investigación , ¿Qué investigaron otros antes que yo sobre </a:t>
            </a:r>
            <a:r>
              <a:rPr lang="es-MX" altLang="es-MX" sz="2400" dirty="0" smtClean="0">
                <a:solidFill>
                  <a:schemeClr val="bg1"/>
                </a:solidFill>
                <a:effectLst/>
              </a:rPr>
              <a:t>esto,  </a:t>
            </a:r>
            <a:r>
              <a:rPr lang="es-MX" altLang="es-MX" sz="2400" dirty="0">
                <a:solidFill>
                  <a:schemeClr val="bg1"/>
                </a:solidFill>
                <a:effectLst/>
              </a:rPr>
              <a:t>y que </a:t>
            </a:r>
            <a:r>
              <a:rPr lang="es-MX" altLang="es-MX" sz="2400" dirty="0" smtClean="0">
                <a:solidFill>
                  <a:schemeClr val="bg1"/>
                </a:solidFill>
                <a:effectLst/>
              </a:rPr>
              <a:t>resultados se obtuvieron?</a:t>
            </a:r>
            <a:endParaRPr lang="es-MX" altLang="es-MX" sz="2400" dirty="0">
              <a:solidFill>
                <a:schemeClr val="bg1"/>
              </a:solidFill>
              <a:effectLst/>
            </a:endParaRPr>
          </a:p>
          <a:p>
            <a:pPr marL="0" indent="0">
              <a:buFont typeface="Wingdings" pitchFamily="2" charset="2"/>
              <a:buNone/>
            </a:pPr>
            <a:r>
              <a:rPr lang="es-MX" altLang="es-MX" sz="2400" dirty="0">
                <a:solidFill>
                  <a:schemeClr val="bg1"/>
                </a:solidFill>
                <a:effectLst/>
              </a:rPr>
              <a:t>Marco Conceptual: se incluyen definiciones operacionales de la investigación, para delimitar el tema y el vocabulario usado,</a:t>
            </a:r>
          </a:p>
          <a:p>
            <a:pPr marL="0" indent="0">
              <a:buFont typeface="Wingdings" pitchFamily="2" charset="2"/>
              <a:buNone/>
            </a:pPr>
            <a:r>
              <a:rPr lang="es-MX" altLang="es-MX" sz="2400" dirty="0">
                <a:solidFill>
                  <a:schemeClr val="bg1"/>
                </a:solidFill>
                <a:effectLst/>
              </a:rPr>
              <a:t>Marco Histórico: la historia del fenómeno, contexto </a:t>
            </a:r>
            <a:r>
              <a:rPr lang="es-MX" altLang="es-MX" sz="2400" dirty="0" smtClean="0">
                <a:solidFill>
                  <a:schemeClr val="bg1"/>
                </a:solidFill>
                <a:effectLst/>
              </a:rPr>
              <a:t>cronológico</a:t>
            </a:r>
          </a:p>
          <a:p>
            <a:pPr marL="0" indent="0">
              <a:buFont typeface="Wingdings" pitchFamily="2" charset="2"/>
              <a:buNone/>
            </a:pPr>
            <a:endParaRPr lang="es-MX" altLang="es-MX" sz="2400" dirty="0">
              <a:solidFill>
                <a:schemeClr val="bg1"/>
              </a:solidFill>
              <a:effectLst/>
            </a:endParaRPr>
          </a:p>
        </p:txBody>
      </p:sp>
    </p:spTree>
    <p:extLst>
      <p:ext uri="{BB962C8B-B14F-4D97-AF65-F5344CB8AC3E}">
        <p14:creationId xmlns:p14="http://schemas.microsoft.com/office/powerpoint/2010/main" val="142859338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None/>
            </a:pPr>
            <a:r>
              <a:rPr lang="es-MX" sz="2400" dirty="0" smtClean="0">
                <a:solidFill>
                  <a:schemeClr val="bg1"/>
                </a:solidFill>
                <a:effectLst/>
              </a:rPr>
              <a:t>Es </a:t>
            </a:r>
            <a:r>
              <a:rPr lang="es-MX" sz="2400" dirty="0">
                <a:solidFill>
                  <a:schemeClr val="bg1"/>
                </a:solidFill>
                <a:effectLst/>
              </a:rPr>
              <a:t>el </a:t>
            </a:r>
            <a:r>
              <a:rPr lang="es-MX" sz="2400" dirty="0" smtClean="0">
                <a:solidFill>
                  <a:schemeClr val="bg1"/>
                </a:solidFill>
                <a:effectLst/>
              </a:rPr>
              <a:t>conjunto de </a:t>
            </a:r>
            <a:r>
              <a:rPr lang="es-MX" sz="2400" dirty="0">
                <a:solidFill>
                  <a:schemeClr val="bg1"/>
                </a:solidFill>
                <a:effectLst/>
              </a:rPr>
              <a:t>teorías</a:t>
            </a:r>
            <a:r>
              <a:rPr lang="es-MX" sz="2400" dirty="0" smtClean="0">
                <a:solidFill>
                  <a:schemeClr val="bg1"/>
                </a:solidFill>
                <a:effectLst/>
              </a:rPr>
              <a:t>, conceptos </a:t>
            </a:r>
            <a:r>
              <a:rPr lang="es-MX" sz="2400" dirty="0">
                <a:solidFill>
                  <a:schemeClr val="bg1"/>
                </a:solidFill>
                <a:effectLst/>
              </a:rPr>
              <a:t>y conocimientos científicos, </a:t>
            </a:r>
            <a:r>
              <a:rPr lang="es-MX" sz="2400" dirty="0" smtClean="0">
                <a:solidFill>
                  <a:schemeClr val="bg1"/>
                </a:solidFill>
                <a:effectLst/>
              </a:rPr>
              <a:t> </a:t>
            </a:r>
            <a:r>
              <a:rPr lang="es-MX" sz="2400" dirty="0">
                <a:solidFill>
                  <a:schemeClr val="bg1"/>
                </a:solidFill>
                <a:effectLst/>
              </a:rPr>
              <a:t>que el </a:t>
            </a:r>
            <a:r>
              <a:rPr lang="es-MX" sz="2400" dirty="0" smtClean="0">
                <a:solidFill>
                  <a:schemeClr val="bg1"/>
                </a:solidFill>
                <a:effectLst/>
              </a:rPr>
              <a:t>investigador selecciona </a:t>
            </a:r>
            <a:r>
              <a:rPr lang="es-MX" sz="2400" dirty="0">
                <a:solidFill>
                  <a:schemeClr val="bg1"/>
                </a:solidFill>
                <a:effectLst/>
              </a:rPr>
              <a:t>para describir y explicar objetivamente el objeto de investigación. </a:t>
            </a:r>
            <a:r>
              <a:rPr lang="es-MX" sz="2400" b="1" dirty="0">
                <a:solidFill>
                  <a:schemeClr val="bg1"/>
                </a:solidFill>
                <a:effectLst/>
              </a:rPr>
              <a:t>(</a:t>
            </a:r>
            <a:r>
              <a:rPr lang="es-MX" sz="2400" b="1" dirty="0" smtClean="0">
                <a:solidFill>
                  <a:schemeClr val="bg1"/>
                </a:solidFill>
                <a:effectLst/>
              </a:rPr>
              <a:t>Dieterich,2002</a:t>
            </a:r>
            <a:r>
              <a:rPr lang="es-MX" sz="2400" b="1" dirty="0">
                <a:solidFill>
                  <a:schemeClr val="bg1"/>
                </a:solidFill>
                <a:effectLst/>
              </a:rPr>
              <a:t>).</a:t>
            </a:r>
            <a:endParaRPr lang="es-MX" sz="2400" dirty="0">
              <a:solidFill>
                <a:schemeClr val="bg1"/>
              </a:solidFill>
              <a:effectLst/>
            </a:endParaRPr>
          </a:p>
          <a:p>
            <a:pPr marL="0" indent="0">
              <a:buFontTx/>
              <a:buNone/>
            </a:pPr>
            <a:endParaRPr lang="es-MX" sz="2400" dirty="0" smtClean="0">
              <a:solidFill>
                <a:schemeClr val="bg1"/>
              </a:solidFill>
              <a:effectLst/>
            </a:endParaRPr>
          </a:p>
          <a:p>
            <a:pPr marL="0" indent="0">
              <a:buFontTx/>
              <a:buNone/>
            </a:pPr>
            <a:r>
              <a:rPr lang="es-MX" sz="2400" dirty="0" smtClean="0">
                <a:solidFill>
                  <a:schemeClr val="bg1"/>
                </a:solidFill>
                <a:effectLst/>
              </a:rPr>
              <a:t>Es necesario  analizar los enfoques teóricos e investigaciones ya existente y previas que sustentarán y servirán de base para la investigación.</a:t>
            </a:r>
          </a:p>
          <a:p>
            <a:pPr marL="0" indent="0">
              <a:buFontTx/>
              <a:buNone/>
            </a:pPr>
            <a:endParaRPr lang="es-MX" sz="2400" dirty="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362653" y="1481210"/>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14024" y="66748"/>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2.2.6. Marco Teórico </a:t>
            </a:r>
            <a:endParaRPr lang="es-MX" altLang="es-MX" sz="2800" dirty="0"/>
          </a:p>
        </p:txBody>
      </p:sp>
      <p:sp>
        <p:nvSpPr>
          <p:cNvPr id="9" name="Marcador de contenido 2"/>
          <p:cNvSpPr txBox="1">
            <a:spLocks/>
          </p:cNvSpPr>
          <p:nvPr/>
        </p:nvSpPr>
        <p:spPr>
          <a:xfrm>
            <a:off x="564815" y="1397072"/>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sz="2400" dirty="0">
              <a:solidFill>
                <a:schemeClr val="bg1"/>
              </a:solidFill>
              <a:effectLst/>
            </a:endParaRPr>
          </a:p>
        </p:txBody>
      </p:sp>
    </p:spTree>
    <p:extLst>
      <p:ext uri="{BB962C8B-B14F-4D97-AF65-F5344CB8AC3E}">
        <p14:creationId xmlns:p14="http://schemas.microsoft.com/office/powerpoint/2010/main" val="79105896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1286697" y="2464459"/>
            <a:ext cx="5064953" cy="1695631"/>
          </a:xfrm>
        </p:spPr>
        <p:txBody>
          <a:bodyPr/>
          <a:lstStyle/>
          <a:p>
            <a:pPr algn="ctr"/>
            <a:r>
              <a:rPr lang="es-MX" dirty="0"/>
              <a:t>¿</a:t>
            </a:r>
            <a:r>
              <a:rPr lang="es-MX" dirty="0" smtClean="0"/>
              <a:t>Cómo se  elabora?</a:t>
            </a:r>
            <a:endParaRPr lang="es-MX" dirty="0"/>
          </a:p>
        </p:txBody>
      </p:sp>
      <p:pic>
        <p:nvPicPr>
          <p:cNvPr id="4" name="Marcador de contenido 3"/>
          <p:cNvPicPr>
            <a:picLocks noGrp="1" noChangeAspect="1"/>
          </p:cNvPicPr>
          <p:nvPr>
            <p:ph idx="1"/>
          </p:nvPr>
        </p:nvPicPr>
        <p:blipFill>
          <a:blip r:embed="rId2"/>
          <a:stretch>
            <a:fillRect/>
          </a:stretch>
        </p:blipFill>
        <p:spPr>
          <a:xfrm>
            <a:off x="4038600" y="381000"/>
            <a:ext cx="4657725" cy="2497439"/>
          </a:xfrm>
          <a:prstGeom prst="rect">
            <a:avLst/>
          </a:prstGeom>
        </p:spPr>
      </p:pic>
      <p:pic>
        <p:nvPicPr>
          <p:cNvPr id="7" name="Imagen 6"/>
          <p:cNvPicPr>
            <a:picLocks noChangeAspect="1"/>
          </p:cNvPicPr>
          <p:nvPr/>
        </p:nvPicPr>
        <p:blipFill>
          <a:blip r:embed="rId3"/>
          <a:stretch>
            <a:fillRect/>
          </a:stretch>
        </p:blipFill>
        <p:spPr>
          <a:xfrm>
            <a:off x="3881437" y="3312274"/>
            <a:ext cx="4886325" cy="2514600"/>
          </a:xfrm>
          <a:prstGeom prst="rect">
            <a:avLst/>
          </a:prstGeom>
        </p:spPr>
      </p:pic>
      <p:sp>
        <p:nvSpPr>
          <p:cNvPr id="8" name="Rectángulo 7"/>
          <p:cNvSpPr/>
          <p:nvPr/>
        </p:nvSpPr>
        <p:spPr>
          <a:xfrm>
            <a:off x="3982402" y="6133751"/>
            <a:ext cx="5029200" cy="253916"/>
          </a:xfrm>
          <a:prstGeom prst="rect">
            <a:avLst/>
          </a:prstGeom>
        </p:spPr>
        <p:txBody>
          <a:bodyPr wrap="square">
            <a:spAutoFit/>
          </a:bodyPr>
          <a:lstStyle/>
          <a:p>
            <a:r>
              <a:rPr lang="es-MX" sz="1050" i="1" dirty="0" smtClean="0"/>
              <a:t>Fuente: https</a:t>
            </a:r>
            <a:r>
              <a:rPr lang="es-MX" sz="1050" i="1" dirty="0"/>
              <a:t>://campusvirtual.ull.es/ocw/mod/resource/view.php?id=6152</a:t>
            </a:r>
            <a:endParaRPr lang="es-MX" sz="1050" dirty="0"/>
          </a:p>
        </p:txBody>
      </p:sp>
    </p:spTree>
    <p:extLst>
      <p:ext uri="{BB962C8B-B14F-4D97-AF65-F5344CB8AC3E}">
        <p14:creationId xmlns:p14="http://schemas.microsoft.com/office/powerpoint/2010/main" val="202795760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1137928" y="2275000"/>
            <a:ext cx="5064953" cy="1695631"/>
          </a:xfrm>
        </p:spPr>
        <p:txBody>
          <a:bodyPr>
            <a:normAutofit fontScale="90000"/>
          </a:bodyPr>
          <a:lstStyle/>
          <a:p>
            <a:pPr algn="l"/>
            <a:r>
              <a:rPr lang="es-MX" dirty="0" smtClean="0"/>
              <a:t>Ejemplo </a:t>
            </a:r>
            <a:br>
              <a:rPr lang="es-MX" dirty="0" smtClean="0"/>
            </a:br>
            <a:r>
              <a:rPr lang="es-MX" dirty="0" smtClean="0"/>
              <a:t>Marco conceptual :</a:t>
            </a:r>
            <a:endParaRPr lang="es-MX" dirty="0"/>
          </a:p>
        </p:txBody>
      </p:sp>
      <p:pic>
        <p:nvPicPr>
          <p:cNvPr id="4" name="Marcador de contenido 3"/>
          <p:cNvPicPr>
            <a:picLocks noGrp="1" noChangeAspect="1"/>
          </p:cNvPicPr>
          <p:nvPr>
            <p:ph idx="1"/>
          </p:nvPr>
        </p:nvPicPr>
        <p:blipFill>
          <a:blip r:embed="rId2"/>
          <a:stretch>
            <a:fillRect/>
          </a:stretch>
        </p:blipFill>
        <p:spPr>
          <a:xfrm rot="1414024">
            <a:off x="3472627" y="2019753"/>
            <a:ext cx="4816270" cy="3891141"/>
          </a:xfrm>
          <a:prstGeom prst="rect">
            <a:avLst/>
          </a:prstGeom>
        </p:spPr>
      </p:pic>
    </p:spTree>
    <p:extLst>
      <p:ext uri="{BB962C8B-B14F-4D97-AF65-F5344CB8AC3E}">
        <p14:creationId xmlns:p14="http://schemas.microsoft.com/office/powerpoint/2010/main" val="213964519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lgn="just">
              <a:buNone/>
            </a:pPr>
            <a:endParaRPr lang="es-MX" altLang="es-MX" sz="2400" dirty="0" smtClean="0">
              <a:solidFill>
                <a:schemeClr val="bg1"/>
              </a:solidFill>
              <a:effectLst/>
            </a:endParaRPr>
          </a:p>
          <a:p>
            <a:pPr marL="0" indent="0" algn="just">
              <a:buNone/>
            </a:pPr>
            <a:r>
              <a:rPr lang="es-MX" altLang="es-MX" sz="2400" dirty="0" smtClean="0">
                <a:solidFill>
                  <a:schemeClr val="bg1"/>
                </a:solidFill>
                <a:effectLst/>
              </a:rPr>
              <a:t>También </a:t>
            </a:r>
            <a:r>
              <a:rPr lang="es-MX" altLang="es-MX" sz="2400" dirty="0">
                <a:solidFill>
                  <a:schemeClr val="bg1"/>
                </a:solidFill>
                <a:effectLst/>
              </a:rPr>
              <a:t>llamado tabla de contenido, es la lista de temas a desarrollar,  su estructura formal no es  definitiva. Es flexible, se parece a un índice, pero sin números, esta en orden jerárquico</a:t>
            </a:r>
            <a:r>
              <a:rPr lang="es-MX" altLang="es-MX" sz="2400" dirty="0" smtClean="0">
                <a:solidFill>
                  <a:schemeClr val="bg1"/>
                </a:solidFill>
                <a:effectLst/>
              </a:rPr>
              <a:t>.</a:t>
            </a:r>
          </a:p>
          <a:p>
            <a:pPr marL="0" indent="0">
              <a:buNone/>
            </a:pPr>
            <a:endParaRPr lang="es-MX" altLang="es-MX" sz="2400" dirty="0">
              <a:solidFill>
                <a:schemeClr val="bg1"/>
              </a:solidFill>
              <a:effectLst/>
            </a:endParaRPr>
          </a:p>
          <a:p>
            <a:pPr marL="0" indent="0">
              <a:buNone/>
            </a:pPr>
            <a:endParaRPr lang="es-MX" altLang="es-MX" dirty="0">
              <a:solidFill>
                <a:schemeClr val="bg1"/>
              </a:solidFill>
            </a:endParaRPr>
          </a:p>
          <a:p>
            <a:pPr marL="0" indent="0">
              <a:buNone/>
            </a:pPr>
            <a:endParaRPr lang="es-MX" altLang="es-MX" dirty="0" smtClean="0">
              <a:solidFill>
                <a:schemeClr val="bg1"/>
              </a:solidFill>
            </a:endParaRPr>
          </a:p>
          <a:p>
            <a:pPr marL="0" indent="0">
              <a:buNone/>
            </a:pPr>
            <a:endParaRPr lang="es-MX" altLang="es-MX" dirty="0">
              <a:solidFill>
                <a:schemeClr val="bg1"/>
              </a:solidFill>
            </a:endParaRPr>
          </a:p>
          <a:p>
            <a:pPr marL="0" indent="0">
              <a:buNone/>
            </a:pPr>
            <a:endParaRPr lang="es-MX" altLang="es-MX" dirty="0" smtClean="0">
              <a:solidFill>
                <a:schemeClr val="bg1"/>
              </a:solidFill>
            </a:endParaRPr>
          </a:p>
          <a:p>
            <a:pPr marL="0" indent="0">
              <a:buNone/>
            </a:pPr>
            <a:endParaRPr lang="es-MX" altLang="es-MX" dirty="0">
              <a:solidFill>
                <a:schemeClr val="bg1"/>
              </a:solidFill>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11055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2.2.7. Esquema de trabajo </a:t>
            </a:r>
            <a:endParaRPr lang="es-MX" altLang="es-MX" sz="2800" dirty="0"/>
          </a:p>
        </p:txBody>
      </p:sp>
      <p:sp>
        <p:nvSpPr>
          <p:cNvPr id="9" name="Marcador de contenido 2"/>
          <p:cNvSpPr txBox="1">
            <a:spLocks/>
          </p:cNvSpPr>
          <p:nvPr/>
        </p:nvSpPr>
        <p:spPr>
          <a:xfrm>
            <a:off x="762000" y="1647175"/>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pic>
        <p:nvPicPr>
          <p:cNvPr id="10" name="Imagen 9"/>
          <p:cNvPicPr>
            <a:picLocks noChangeAspect="1"/>
          </p:cNvPicPr>
          <p:nvPr/>
        </p:nvPicPr>
        <p:blipFill rotWithShape="1">
          <a:blip r:embed="rId2"/>
          <a:srcRect t="9489" r="10006"/>
          <a:stretch/>
        </p:blipFill>
        <p:spPr>
          <a:xfrm>
            <a:off x="1219200" y="3200400"/>
            <a:ext cx="7110511" cy="5392399"/>
          </a:xfrm>
          <a:prstGeom prst="rect">
            <a:avLst/>
          </a:prstGeom>
        </p:spPr>
      </p:pic>
    </p:spTree>
    <p:extLst>
      <p:ext uri="{BB962C8B-B14F-4D97-AF65-F5344CB8AC3E}">
        <p14:creationId xmlns:p14="http://schemas.microsoft.com/office/powerpoint/2010/main" val="302927093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None/>
            </a:pPr>
            <a:r>
              <a:rPr lang="es-MX" i="1" dirty="0" smtClean="0">
                <a:solidFill>
                  <a:schemeClr val="bg1"/>
                </a:solidFill>
              </a:rPr>
              <a:t>“</a:t>
            </a:r>
            <a:r>
              <a:rPr lang="es-MX" i="1" dirty="0">
                <a:solidFill>
                  <a:schemeClr val="bg1"/>
                </a:solidFill>
              </a:rPr>
              <a:t>Es el </a:t>
            </a:r>
            <a:r>
              <a:rPr lang="es-MX" i="1" dirty="0" smtClean="0">
                <a:solidFill>
                  <a:schemeClr val="bg1"/>
                </a:solidFill>
              </a:rPr>
              <a:t>señalamiento aproximado </a:t>
            </a:r>
            <a:r>
              <a:rPr lang="es-MX" i="1" dirty="0">
                <a:solidFill>
                  <a:schemeClr val="bg1"/>
                </a:solidFill>
              </a:rPr>
              <a:t>del tiempo que se</a:t>
            </a:r>
          </a:p>
          <a:p>
            <a:pPr marL="0" indent="0">
              <a:buNone/>
            </a:pPr>
            <a:r>
              <a:rPr lang="es-MX" i="1" dirty="0">
                <a:solidFill>
                  <a:schemeClr val="bg1"/>
                </a:solidFill>
              </a:rPr>
              <a:t>necesita para efectuar cada </a:t>
            </a:r>
            <a:r>
              <a:rPr lang="es-MX" i="1" dirty="0" smtClean="0">
                <a:solidFill>
                  <a:schemeClr val="bg1"/>
                </a:solidFill>
              </a:rPr>
              <a:t>uno de </a:t>
            </a:r>
            <a:r>
              <a:rPr lang="es-MX" i="1" dirty="0">
                <a:solidFill>
                  <a:schemeClr val="bg1"/>
                </a:solidFill>
              </a:rPr>
              <a:t>los procesos específicos de </a:t>
            </a:r>
            <a:r>
              <a:rPr lang="es-MX" i="1" dirty="0" smtClean="0">
                <a:solidFill>
                  <a:schemeClr val="bg1"/>
                </a:solidFill>
              </a:rPr>
              <a:t>la investigación</a:t>
            </a:r>
            <a:r>
              <a:rPr lang="es-MX" i="1" dirty="0">
                <a:solidFill>
                  <a:schemeClr val="bg1"/>
                </a:solidFill>
              </a:rPr>
              <a:t>, a fin de determinar</a:t>
            </a:r>
          </a:p>
          <a:p>
            <a:pPr marL="0" indent="0">
              <a:buNone/>
            </a:pPr>
            <a:r>
              <a:rPr lang="es-MX" i="1" dirty="0">
                <a:solidFill>
                  <a:schemeClr val="bg1"/>
                </a:solidFill>
              </a:rPr>
              <a:t>la fecha en que se terminará </a:t>
            </a:r>
            <a:r>
              <a:rPr lang="es-MX" i="1" dirty="0" smtClean="0">
                <a:solidFill>
                  <a:schemeClr val="bg1"/>
                </a:solidFill>
              </a:rPr>
              <a:t>el trabajo </a:t>
            </a:r>
            <a:r>
              <a:rPr lang="es-MX" i="1" dirty="0">
                <a:solidFill>
                  <a:schemeClr val="bg1"/>
                </a:solidFill>
              </a:rPr>
              <a:t>de investigación”</a:t>
            </a:r>
            <a:r>
              <a:rPr lang="es-MX" dirty="0">
                <a:solidFill>
                  <a:schemeClr val="bg1"/>
                </a:solidFill>
              </a:rPr>
              <a:t>.</a:t>
            </a:r>
            <a:endParaRPr lang="es-MX" altLang="es-MX" dirty="0">
              <a:solidFill>
                <a:schemeClr val="bg1"/>
              </a:solidFill>
            </a:endParaRPr>
          </a:p>
          <a:p>
            <a:pPr marL="0" indent="0">
              <a:lnSpc>
                <a:spcPct val="150000"/>
              </a:lnSpc>
              <a:buFontTx/>
              <a:buNone/>
            </a:pPr>
            <a:endParaRPr lang="es-MX" dirty="0" smtClean="0">
              <a:solidFill>
                <a:schemeClr val="bg1"/>
              </a:solidFill>
              <a:effectLst/>
            </a:endParaRPr>
          </a:p>
          <a:p>
            <a:pPr marL="0" indent="0">
              <a:buFontTx/>
              <a:buNone/>
            </a:pPr>
            <a:endParaRPr lang="es-MX" dirty="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391344" y="1563182"/>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None/>
            </a:pPr>
            <a:endParaRPr lang="es-MX" sz="3600" b="1" dirty="0" smtClean="0"/>
          </a:p>
          <a:p>
            <a:pPr marL="0" indent="0" algn="just">
              <a:buNone/>
            </a:pPr>
            <a:endParaRPr lang="es-MX" sz="3600" b="1" dirty="0"/>
          </a:p>
          <a:p>
            <a:pPr marL="0" indent="0" algn="just">
              <a:buNone/>
            </a:pPr>
            <a:r>
              <a:rPr lang="es-MX" dirty="0" smtClean="0">
                <a:solidFill>
                  <a:schemeClr val="bg1"/>
                </a:solidFill>
              </a:rPr>
              <a:t>Rojas </a:t>
            </a:r>
            <a:r>
              <a:rPr lang="es-MX" dirty="0">
                <a:solidFill>
                  <a:schemeClr val="bg1"/>
                </a:solidFill>
              </a:rPr>
              <a:t>Soriano (1995</a:t>
            </a:r>
            <a:r>
              <a:rPr lang="es-MX" dirty="0" smtClean="0">
                <a:solidFill>
                  <a:schemeClr val="bg1"/>
                </a:solidFill>
              </a:rPr>
              <a:t>).</a:t>
            </a:r>
            <a:endParaRPr lang="es-MX" dirty="0">
              <a:solidFill>
                <a:schemeClr val="bg1"/>
              </a:solidFill>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2.2.8. Cronograma </a:t>
            </a:r>
            <a:endParaRPr lang="es-MX" altLang="es-MX" sz="2800" dirty="0"/>
          </a:p>
        </p:txBody>
      </p:sp>
      <p:sp>
        <p:nvSpPr>
          <p:cNvPr id="9" name="Marcador de contenido 2"/>
          <p:cNvSpPr txBox="1">
            <a:spLocks/>
          </p:cNvSpPr>
          <p:nvPr/>
        </p:nvSpPr>
        <p:spPr>
          <a:xfrm>
            <a:off x="762000" y="1647175"/>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pic>
        <p:nvPicPr>
          <p:cNvPr id="7" name="Imagen 6"/>
          <p:cNvPicPr>
            <a:picLocks noChangeAspect="1"/>
          </p:cNvPicPr>
          <p:nvPr/>
        </p:nvPicPr>
        <p:blipFill>
          <a:blip r:embed="rId2"/>
          <a:stretch>
            <a:fillRect/>
          </a:stretch>
        </p:blipFill>
        <p:spPr>
          <a:xfrm>
            <a:off x="5555415" y="4425229"/>
            <a:ext cx="2943225" cy="1552575"/>
          </a:xfrm>
          <a:prstGeom prst="rect">
            <a:avLst/>
          </a:prstGeom>
        </p:spPr>
      </p:pic>
    </p:spTree>
    <p:extLst>
      <p:ext uri="{BB962C8B-B14F-4D97-AF65-F5344CB8AC3E}">
        <p14:creationId xmlns:p14="http://schemas.microsoft.com/office/powerpoint/2010/main" val="156984797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fontScale="92500"/>
          </a:bodyPr>
          <a:lstStyle/>
          <a:p>
            <a:pPr marL="0" indent="0">
              <a:lnSpc>
                <a:spcPct val="150000"/>
              </a:lnSpc>
              <a:buNone/>
            </a:pPr>
            <a:endParaRPr lang="es-MX" altLang="es-MX" dirty="0" smtClean="0">
              <a:solidFill>
                <a:schemeClr val="bg1"/>
              </a:solidFill>
            </a:endParaRPr>
          </a:p>
          <a:p>
            <a:pPr marL="0" indent="0">
              <a:lnSpc>
                <a:spcPct val="150000"/>
              </a:lnSpc>
              <a:buNone/>
            </a:pPr>
            <a:endParaRPr lang="es-MX" altLang="es-MX" dirty="0">
              <a:solidFill>
                <a:schemeClr val="bg1"/>
              </a:solidFill>
            </a:endParaRPr>
          </a:p>
          <a:p>
            <a:pPr marL="0" indent="0">
              <a:lnSpc>
                <a:spcPct val="150000"/>
              </a:lnSpc>
              <a:buNone/>
            </a:pPr>
            <a:r>
              <a:rPr lang="es-MX" altLang="es-MX" dirty="0" smtClean="0">
                <a:solidFill>
                  <a:schemeClr val="bg1"/>
                </a:solidFill>
              </a:rPr>
              <a:t>Es importante su elaboración , a manera de una agenda debido a que será más sencillo </a:t>
            </a:r>
            <a:r>
              <a:rPr lang="es-MX" altLang="es-MX" dirty="0">
                <a:solidFill>
                  <a:schemeClr val="bg1"/>
                </a:solidFill>
              </a:rPr>
              <a:t>poner fechas limites para que la investigación no se prolongue indefinidamente, </a:t>
            </a:r>
            <a:r>
              <a:rPr lang="es-MX" altLang="es-MX" dirty="0" smtClean="0">
                <a:solidFill>
                  <a:schemeClr val="bg1"/>
                </a:solidFill>
              </a:rPr>
              <a:t>por lo tanto es </a:t>
            </a:r>
            <a:r>
              <a:rPr lang="es-MX" altLang="es-MX" dirty="0">
                <a:solidFill>
                  <a:schemeClr val="bg1"/>
                </a:solidFill>
              </a:rPr>
              <a:t>una forma de </a:t>
            </a:r>
            <a:r>
              <a:rPr lang="es-MX" altLang="es-MX" dirty="0" smtClean="0">
                <a:solidFill>
                  <a:schemeClr val="bg1"/>
                </a:solidFill>
              </a:rPr>
              <a:t>administrar los tiempos de manera </a:t>
            </a:r>
            <a:r>
              <a:rPr lang="es-MX" altLang="es-MX" dirty="0" err="1" smtClean="0">
                <a:solidFill>
                  <a:schemeClr val="bg1"/>
                </a:solidFill>
              </a:rPr>
              <a:t>ordenanda</a:t>
            </a:r>
            <a:r>
              <a:rPr lang="es-MX" altLang="es-MX" dirty="0" smtClean="0">
                <a:solidFill>
                  <a:schemeClr val="bg1"/>
                </a:solidFill>
              </a:rPr>
              <a:t>.</a:t>
            </a:r>
          </a:p>
          <a:p>
            <a:pPr marL="0" indent="0">
              <a:lnSpc>
                <a:spcPct val="150000"/>
              </a:lnSpc>
              <a:buNone/>
            </a:pPr>
            <a:endParaRPr lang="es-MX" altLang="es-MX" dirty="0">
              <a:solidFill>
                <a:schemeClr val="bg1"/>
              </a:solidFill>
            </a:endParaRPr>
          </a:p>
          <a:p>
            <a:pPr marL="0" indent="0">
              <a:lnSpc>
                <a:spcPct val="150000"/>
              </a:lnSpc>
              <a:buFontTx/>
              <a:buNone/>
            </a:pPr>
            <a:endParaRPr lang="es-MX" dirty="0" smtClean="0">
              <a:solidFill>
                <a:schemeClr val="bg1"/>
              </a:solidFill>
              <a:effectLst/>
            </a:endParaRPr>
          </a:p>
          <a:p>
            <a:pPr marL="0" indent="0">
              <a:buFontTx/>
              <a:buNone/>
            </a:pPr>
            <a:endParaRPr lang="es-MX" dirty="0">
              <a:solidFill>
                <a:schemeClr val="bg1"/>
              </a:solidFill>
              <a:effectLst/>
            </a:endParaRPr>
          </a:p>
          <a:p>
            <a:pPr marL="0" indent="0">
              <a:buFontTx/>
              <a:buNone/>
            </a:pPr>
            <a:endParaRPr lang="en-US" sz="2600" dirty="0">
              <a:solidFill>
                <a:schemeClr val="bg1"/>
              </a:solidFill>
              <a:effectLst/>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2.2.8. Cronograma </a:t>
            </a:r>
            <a:endParaRPr lang="es-MX" altLang="es-MX" sz="2800" dirty="0"/>
          </a:p>
        </p:txBody>
      </p:sp>
      <p:pic>
        <p:nvPicPr>
          <p:cNvPr id="7" name="Imagen 6"/>
          <p:cNvPicPr>
            <a:picLocks noChangeAspect="1"/>
          </p:cNvPicPr>
          <p:nvPr/>
        </p:nvPicPr>
        <p:blipFill>
          <a:blip r:embed="rId2"/>
          <a:stretch>
            <a:fillRect/>
          </a:stretch>
        </p:blipFill>
        <p:spPr>
          <a:xfrm>
            <a:off x="6810166" y="5143736"/>
            <a:ext cx="2033228" cy="1072544"/>
          </a:xfrm>
          <a:prstGeom prst="rect">
            <a:avLst/>
          </a:prstGeom>
        </p:spPr>
      </p:pic>
    </p:spTree>
    <p:extLst>
      <p:ext uri="{BB962C8B-B14F-4D97-AF65-F5344CB8AC3E}">
        <p14:creationId xmlns:p14="http://schemas.microsoft.com/office/powerpoint/2010/main" val="173240020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981896" y="446200"/>
            <a:ext cx="5064953" cy="1695631"/>
          </a:xfrm>
        </p:spPr>
        <p:txBody>
          <a:bodyPr/>
          <a:lstStyle/>
          <a:p>
            <a:pPr algn="l"/>
            <a:r>
              <a:rPr lang="es-MX" dirty="0" smtClean="0"/>
              <a:t>Ejemplo: </a:t>
            </a:r>
            <a:br>
              <a:rPr lang="es-MX" dirty="0" smtClean="0"/>
            </a:br>
            <a:r>
              <a:rPr lang="es-MX" dirty="0" smtClean="0"/>
              <a:t> </a:t>
            </a:r>
            <a:endParaRPr lang="es-MX" dirty="0"/>
          </a:p>
        </p:txBody>
      </p:sp>
      <p:pic>
        <p:nvPicPr>
          <p:cNvPr id="6" name="Marcador de contenido 5"/>
          <p:cNvPicPr>
            <a:picLocks noGrp="1" noChangeAspect="1"/>
          </p:cNvPicPr>
          <p:nvPr>
            <p:ph idx="1"/>
          </p:nvPr>
        </p:nvPicPr>
        <p:blipFill rotWithShape="1">
          <a:blip r:embed="rId2"/>
          <a:srcRect t="2728"/>
          <a:stretch/>
        </p:blipFill>
        <p:spPr>
          <a:xfrm rot="790682">
            <a:off x="3378747" y="1652815"/>
            <a:ext cx="5029200" cy="4819469"/>
          </a:xfrm>
          <a:prstGeom prst="rect">
            <a:avLst/>
          </a:prstGeom>
        </p:spPr>
      </p:pic>
      <p:sp>
        <p:nvSpPr>
          <p:cNvPr id="4" name="Title 1"/>
          <p:cNvSpPr txBox="1">
            <a:spLocks/>
          </p:cNvSpPr>
          <p:nvPr/>
        </p:nvSpPr>
        <p:spPr>
          <a:xfrm>
            <a:off x="914400" y="17145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2.2.8. Cronograma </a:t>
            </a:r>
            <a:endParaRPr lang="es-MX" altLang="es-MX" sz="2800" dirty="0"/>
          </a:p>
        </p:txBody>
      </p:sp>
      <p:pic>
        <p:nvPicPr>
          <p:cNvPr id="5" name="Imagen 4"/>
          <p:cNvPicPr>
            <a:picLocks noChangeAspect="1"/>
          </p:cNvPicPr>
          <p:nvPr/>
        </p:nvPicPr>
        <p:blipFill>
          <a:blip r:embed="rId3"/>
          <a:stretch>
            <a:fillRect/>
          </a:stretch>
        </p:blipFill>
        <p:spPr>
          <a:xfrm rot="2546818">
            <a:off x="413685" y="4566034"/>
            <a:ext cx="1559566" cy="1154123"/>
          </a:xfrm>
          <a:prstGeom prst="rect">
            <a:avLst/>
          </a:prstGeom>
        </p:spPr>
      </p:pic>
    </p:spTree>
    <p:extLst>
      <p:ext uri="{BB962C8B-B14F-4D97-AF65-F5344CB8AC3E}">
        <p14:creationId xmlns:p14="http://schemas.microsoft.com/office/powerpoint/2010/main" val="338254372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None/>
            </a:pPr>
            <a:endParaRPr lang="es-MX" sz="2400" dirty="0" smtClean="0">
              <a:solidFill>
                <a:schemeClr val="bg1"/>
              </a:solidFill>
              <a:effectLst/>
            </a:endParaRPr>
          </a:p>
          <a:p>
            <a:pPr marL="0" indent="0">
              <a:buNone/>
            </a:pPr>
            <a:endParaRPr lang="es-MX" sz="2400" dirty="0" smtClean="0">
              <a:solidFill>
                <a:schemeClr val="bg1"/>
              </a:solidFill>
              <a:effectLst/>
            </a:endParaRPr>
          </a:p>
          <a:p>
            <a:pPr marL="0" indent="0">
              <a:buNone/>
            </a:pPr>
            <a:endParaRPr lang="es-MX" sz="2400" dirty="0" smtClean="0">
              <a:solidFill>
                <a:schemeClr val="bg1"/>
              </a:solidFill>
              <a:effectLst/>
            </a:endParaRPr>
          </a:p>
          <a:p>
            <a:pPr marL="0" indent="0">
              <a:buNone/>
            </a:pPr>
            <a:r>
              <a:rPr lang="es-MX" sz="2400" dirty="0" smtClean="0">
                <a:solidFill>
                  <a:schemeClr val="bg1"/>
                </a:solidFill>
                <a:effectLst/>
              </a:rPr>
              <a:t>Del </a:t>
            </a:r>
            <a:r>
              <a:rPr lang="es-MX" sz="2400" dirty="0">
                <a:solidFill>
                  <a:schemeClr val="bg1"/>
                </a:solidFill>
                <a:effectLst/>
              </a:rPr>
              <a:t>latín </a:t>
            </a:r>
            <a:r>
              <a:rPr lang="es-MX" sz="2400" dirty="0" err="1">
                <a:solidFill>
                  <a:schemeClr val="bg1"/>
                </a:solidFill>
                <a:effectLst/>
              </a:rPr>
              <a:t>methudus</a:t>
            </a:r>
            <a:r>
              <a:rPr lang="es-MX" sz="2400" dirty="0">
                <a:solidFill>
                  <a:schemeClr val="bg1"/>
                </a:solidFill>
                <a:effectLst/>
              </a:rPr>
              <a:t> que significa métodos y logos, estudio o</a:t>
            </a:r>
          </a:p>
          <a:p>
            <a:pPr marL="0" indent="0">
              <a:buNone/>
            </a:pPr>
            <a:r>
              <a:rPr lang="es-MX" sz="2400" dirty="0">
                <a:solidFill>
                  <a:schemeClr val="bg1"/>
                </a:solidFill>
                <a:effectLst/>
              </a:rPr>
              <a:t>ciencia, Por lo tanto, etimológicamente significa la ciencia de los </a:t>
            </a:r>
            <a:r>
              <a:rPr lang="es-MX" sz="2400" dirty="0" smtClean="0">
                <a:solidFill>
                  <a:schemeClr val="bg1"/>
                </a:solidFill>
                <a:effectLst/>
              </a:rPr>
              <a:t>métodos.</a:t>
            </a:r>
          </a:p>
          <a:p>
            <a:pPr marL="0" indent="0">
              <a:buNone/>
            </a:pPr>
            <a:r>
              <a:rPr lang="es-MX" sz="2400" dirty="0" smtClean="0">
                <a:solidFill>
                  <a:schemeClr val="bg1"/>
                </a:solidFill>
                <a:effectLst/>
              </a:rPr>
              <a:t>En un  sentido formal , es </a:t>
            </a:r>
            <a:r>
              <a:rPr lang="es-MX" sz="2400" dirty="0">
                <a:solidFill>
                  <a:schemeClr val="bg1"/>
                </a:solidFill>
                <a:effectLst/>
              </a:rPr>
              <a:t>la descripción pormenorizada de los </a:t>
            </a:r>
            <a:r>
              <a:rPr lang="es-MX" sz="2400" dirty="0" smtClean="0">
                <a:solidFill>
                  <a:schemeClr val="bg1"/>
                </a:solidFill>
                <a:effectLst/>
              </a:rPr>
              <a:t>procedimientos,  </a:t>
            </a:r>
            <a:r>
              <a:rPr lang="es-MX" sz="2400" dirty="0">
                <a:solidFill>
                  <a:schemeClr val="bg1"/>
                </a:solidFill>
                <a:effectLst/>
              </a:rPr>
              <a:t>métodos y técnicas que </a:t>
            </a:r>
            <a:r>
              <a:rPr lang="es-MX" sz="2400" dirty="0" smtClean="0">
                <a:solidFill>
                  <a:schemeClr val="bg1"/>
                </a:solidFill>
                <a:effectLst/>
              </a:rPr>
              <a:t>utilizarán durante </a:t>
            </a:r>
            <a:r>
              <a:rPr lang="es-MX" sz="2400" dirty="0">
                <a:solidFill>
                  <a:schemeClr val="bg1"/>
                </a:solidFill>
                <a:effectLst/>
              </a:rPr>
              <a:t>la </a:t>
            </a:r>
            <a:r>
              <a:rPr lang="es-MX" sz="2400" dirty="0" smtClean="0">
                <a:solidFill>
                  <a:schemeClr val="bg1"/>
                </a:solidFill>
                <a:effectLst/>
              </a:rPr>
              <a:t>investigación. </a:t>
            </a:r>
          </a:p>
          <a:p>
            <a:pPr marL="0" indent="0">
              <a:buNone/>
            </a:pPr>
            <a:endParaRPr lang="es-MX" sz="2400" dirty="0">
              <a:solidFill>
                <a:schemeClr val="bg1"/>
              </a:solidFill>
              <a:effectLst/>
            </a:endParaRPr>
          </a:p>
          <a:p>
            <a:pPr marL="0" indent="0">
              <a:buNone/>
            </a:pPr>
            <a:endParaRPr lang="es-MX" sz="2400" dirty="0" smtClean="0">
              <a:solidFill>
                <a:schemeClr val="bg1"/>
              </a:solidFill>
              <a:effectLst/>
            </a:endParaRPr>
          </a:p>
          <a:p>
            <a:pPr marL="0" indent="0">
              <a:buNone/>
            </a:pPr>
            <a:endParaRPr lang="es-MX" sz="2400" dirty="0">
              <a:solidFill>
                <a:schemeClr val="bg1"/>
              </a:solidFill>
              <a:effectLst/>
            </a:endParaRPr>
          </a:p>
          <a:p>
            <a:pPr marL="0" indent="0">
              <a:buNone/>
            </a:pPr>
            <a:endParaRPr lang="es-MX" sz="2400" dirty="0" smtClean="0">
              <a:solidFill>
                <a:schemeClr val="bg1"/>
              </a:solidFill>
              <a:effectLst/>
            </a:endParaRPr>
          </a:p>
          <a:p>
            <a:pPr marL="0" indent="0">
              <a:buNone/>
            </a:pPr>
            <a:endParaRPr lang="es-MX" sz="2400" dirty="0">
              <a:solidFill>
                <a:schemeClr val="bg1"/>
              </a:solidFill>
              <a:effectLst/>
            </a:endParaRPr>
          </a:p>
          <a:p>
            <a:pPr marL="0" indent="0">
              <a:buNone/>
            </a:pPr>
            <a:endParaRPr lang="es-MX" sz="2400" dirty="0">
              <a:solidFill>
                <a:schemeClr val="bg1"/>
              </a:solidFill>
              <a:effectLst/>
            </a:endParaRPr>
          </a:p>
          <a:p>
            <a:pPr marL="0" indent="0">
              <a:buNone/>
            </a:pPr>
            <a:endParaRPr lang="en-US" sz="2400" dirty="0">
              <a:solidFill>
                <a:schemeClr val="bg1"/>
              </a:solidFill>
              <a:effectLst/>
            </a:endParaRPr>
          </a:p>
        </p:txBody>
      </p:sp>
      <p:sp>
        <p:nvSpPr>
          <p:cNvPr id="4" name="Marcador de contenido 2"/>
          <p:cNvSpPr txBox="1">
            <a:spLocks/>
          </p:cNvSpPr>
          <p:nvPr/>
        </p:nvSpPr>
        <p:spPr>
          <a:xfrm>
            <a:off x="914400" y="1718469"/>
            <a:ext cx="7584240" cy="4072731"/>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2.2.9. Metodología </a:t>
            </a:r>
            <a:endParaRPr lang="es-MX" altLang="es-MX" sz="2800" dirty="0"/>
          </a:p>
        </p:txBody>
      </p:sp>
      <p:sp>
        <p:nvSpPr>
          <p:cNvPr id="9" name="Marcador de contenido 2"/>
          <p:cNvSpPr txBox="1">
            <a:spLocks/>
          </p:cNvSpPr>
          <p:nvPr/>
        </p:nvSpPr>
        <p:spPr>
          <a:xfrm>
            <a:off x="762000" y="1647175"/>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pic>
        <p:nvPicPr>
          <p:cNvPr id="2" name="Imagen 1"/>
          <p:cNvPicPr>
            <a:picLocks noChangeAspect="1"/>
          </p:cNvPicPr>
          <p:nvPr/>
        </p:nvPicPr>
        <p:blipFill>
          <a:blip r:embed="rId2"/>
          <a:stretch>
            <a:fillRect/>
          </a:stretch>
        </p:blipFill>
        <p:spPr>
          <a:xfrm>
            <a:off x="7059309" y="4883728"/>
            <a:ext cx="1894191" cy="1514802"/>
          </a:xfrm>
          <a:prstGeom prst="rect">
            <a:avLst/>
          </a:prstGeom>
        </p:spPr>
      </p:pic>
    </p:spTree>
    <p:extLst>
      <p:ext uri="{BB962C8B-B14F-4D97-AF65-F5344CB8AC3E}">
        <p14:creationId xmlns:p14="http://schemas.microsoft.com/office/powerpoint/2010/main" val="114673589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060617" y="257226"/>
            <a:ext cx="4191000" cy="584783"/>
          </a:xfrm>
          <a:prstGeom prst="rect">
            <a:avLst/>
          </a:prstGeom>
        </p:spPr>
      </p:pic>
      <p:sp>
        <p:nvSpPr>
          <p:cNvPr id="2" name="Título 1"/>
          <p:cNvSpPr>
            <a:spLocks noGrp="1"/>
          </p:cNvSpPr>
          <p:nvPr>
            <p:ph type="title"/>
          </p:nvPr>
        </p:nvSpPr>
        <p:spPr>
          <a:xfrm rot="-4500000">
            <a:off x="-815078" y="2201273"/>
            <a:ext cx="5064953" cy="1252158"/>
          </a:xfrm>
        </p:spPr>
        <p:txBody>
          <a:bodyPr>
            <a:normAutofit fontScale="90000"/>
          </a:bodyPr>
          <a:lstStyle/>
          <a:p>
            <a:pPr algn="l"/>
            <a:r>
              <a:rPr lang="es-MX" dirty="0" smtClean="0"/>
              <a:t>Ejemplo:</a:t>
            </a:r>
            <a:br>
              <a:rPr lang="es-MX" dirty="0" smtClean="0"/>
            </a:br>
            <a:endParaRPr lang="es-MX" dirty="0"/>
          </a:p>
        </p:txBody>
      </p:sp>
      <p:pic>
        <p:nvPicPr>
          <p:cNvPr id="10" name="Imagen 9"/>
          <p:cNvPicPr>
            <a:picLocks noChangeAspect="1"/>
          </p:cNvPicPr>
          <p:nvPr/>
        </p:nvPicPr>
        <p:blipFill rotWithShape="1">
          <a:blip r:embed="rId3"/>
          <a:srcRect t="6245"/>
          <a:stretch/>
        </p:blipFill>
        <p:spPr>
          <a:xfrm>
            <a:off x="3810000" y="1524000"/>
            <a:ext cx="4928152" cy="4576168"/>
          </a:xfrm>
          <a:prstGeom prst="rect">
            <a:avLst/>
          </a:prstGeom>
        </p:spPr>
      </p:pic>
    </p:spTree>
    <p:extLst>
      <p:ext uri="{BB962C8B-B14F-4D97-AF65-F5344CB8AC3E}">
        <p14:creationId xmlns:p14="http://schemas.microsoft.com/office/powerpoint/2010/main" val="297326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1286696" y="2650711"/>
            <a:ext cx="5064953" cy="1695631"/>
          </a:xfrm>
        </p:spPr>
        <p:txBody>
          <a:bodyPr/>
          <a:lstStyle/>
          <a:p>
            <a:r>
              <a:rPr lang="es-MX" dirty="0" smtClean="0"/>
              <a:t>Propósito general </a:t>
            </a:r>
            <a:endParaRPr lang="es-MX" dirty="0"/>
          </a:p>
        </p:txBody>
      </p:sp>
      <p:sp>
        <p:nvSpPr>
          <p:cNvPr id="7" name="Marcador de contenido 6"/>
          <p:cNvSpPr>
            <a:spLocks noGrp="1"/>
          </p:cNvSpPr>
          <p:nvPr>
            <p:ph idx="1"/>
          </p:nvPr>
        </p:nvSpPr>
        <p:spPr/>
        <p:txBody>
          <a:bodyPr/>
          <a:lstStyle/>
          <a:p>
            <a:pPr marL="0" indent="0" algn="just">
              <a:buNone/>
            </a:pPr>
            <a:r>
              <a:rPr lang="es-MX" dirty="0" smtClean="0"/>
              <a:t>Realiza una investigación documental de manera reflexiva y sistemática al elegir y consultar fuentes, aplicando procedimientos teórico metodológicos y usando como apoyo las TIC como apoyo para la búsqueda, selección y procesamiento de la información.</a:t>
            </a:r>
            <a:endParaRPr lang="es-MX" dirty="0"/>
          </a:p>
        </p:txBody>
      </p:sp>
    </p:spTree>
    <p:extLst>
      <p:ext uri="{BB962C8B-B14F-4D97-AF65-F5344CB8AC3E}">
        <p14:creationId xmlns:p14="http://schemas.microsoft.com/office/powerpoint/2010/main" val="352399937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6180" y="1368257"/>
            <a:ext cx="8534400" cy="5029200"/>
          </a:xfrm>
          <a:solidFill>
            <a:schemeClr val="tx1"/>
          </a:solidFill>
          <a:ln>
            <a:solidFill>
              <a:schemeClr val="tx1"/>
            </a:solidFill>
          </a:ln>
        </p:spPr>
        <p:txBody>
          <a:bodyPr>
            <a:normAutofit/>
          </a:bodyPr>
          <a:lstStyle/>
          <a:p>
            <a:pPr marL="0" indent="0" algn="just">
              <a:buNone/>
            </a:pPr>
            <a:r>
              <a:rPr lang="es-MX" sz="2400" dirty="0">
                <a:solidFill>
                  <a:schemeClr val="bg1"/>
                </a:solidFill>
                <a:effectLst/>
              </a:rPr>
              <a:t>Es el último que conforma el proyecto de investigación, consiste en el listado de las fuentes de consulta previamente revisadas que serán de utilidad para la investigación. Las fuentes de información pueden ser bibliográficas, </a:t>
            </a:r>
            <a:r>
              <a:rPr lang="es-MX" sz="2400" dirty="0" err="1">
                <a:solidFill>
                  <a:schemeClr val="bg1"/>
                </a:solidFill>
                <a:effectLst/>
              </a:rPr>
              <a:t>hemerográficas</a:t>
            </a:r>
            <a:r>
              <a:rPr lang="es-MX" sz="2400" dirty="0">
                <a:solidFill>
                  <a:schemeClr val="bg1"/>
                </a:solidFill>
                <a:effectLst/>
              </a:rPr>
              <a:t> y electrónicas.</a:t>
            </a:r>
          </a:p>
          <a:p>
            <a:pPr marL="0" indent="0">
              <a:buNone/>
            </a:pPr>
            <a:endParaRPr lang="es-MX" sz="2400" dirty="0">
              <a:solidFill>
                <a:schemeClr val="bg1"/>
              </a:solidFill>
              <a:effectLst/>
            </a:endParaRPr>
          </a:p>
          <a:p>
            <a:pPr marL="0" indent="0">
              <a:buNone/>
            </a:pPr>
            <a:endParaRPr lang="es-MX" sz="2400" dirty="0" smtClean="0">
              <a:solidFill>
                <a:schemeClr val="bg1"/>
              </a:solidFill>
              <a:effectLst/>
            </a:endParaRPr>
          </a:p>
          <a:p>
            <a:pPr marL="0" indent="0">
              <a:buNone/>
            </a:pPr>
            <a:endParaRPr lang="es-MX" sz="2400" dirty="0">
              <a:solidFill>
                <a:schemeClr val="bg1"/>
              </a:solidFill>
              <a:effectLst/>
            </a:endParaRPr>
          </a:p>
          <a:p>
            <a:pPr marL="0" indent="0">
              <a:buNone/>
            </a:pPr>
            <a:endParaRPr lang="es-MX" sz="2400" dirty="0" smtClean="0">
              <a:solidFill>
                <a:schemeClr val="bg1"/>
              </a:solidFill>
              <a:effectLst/>
            </a:endParaRPr>
          </a:p>
          <a:p>
            <a:pPr marL="0" indent="0">
              <a:buNone/>
            </a:pPr>
            <a:endParaRPr lang="en-US" sz="2600" dirty="0">
              <a:solidFill>
                <a:schemeClr val="bg1"/>
              </a:solidFill>
              <a:effectLst/>
            </a:endParaRPr>
          </a:p>
        </p:txBody>
      </p:sp>
      <p:sp>
        <p:nvSpPr>
          <p:cNvPr id="4" name="Marcador de contenido 2"/>
          <p:cNvSpPr txBox="1">
            <a:spLocks/>
          </p:cNvSpPr>
          <p:nvPr/>
        </p:nvSpPr>
        <p:spPr>
          <a:xfrm>
            <a:off x="410778" y="1441679"/>
            <a:ext cx="8229600" cy="4072731"/>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6"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2.2.10  Fuentes utilizadas</a:t>
            </a:r>
            <a:endParaRPr lang="es-MX" altLang="es-MX" sz="2800" dirty="0"/>
          </a:p>
        </p:txBody>
      </p:sp>
      <p:sp>
        <p:nvSpPr>
          <p:cNvPr id="9" name="Marcador de contenido 2"/>
          <p:cNvSpPr txBox="1">
            <a:spLocks/>
          </p:cNvSpPr>
          <p:nvPr/>
        </p:nvSpPr>
        <p:spPr>
          <a:xfrm>
            <a:off x="467544" y="1447800"/>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pic>
        <p:nvPicPr>
          <p:cNvPr id="2" name="Imagen 1"/>
          <p:cNvPicPr>
            <a:picLocks noChangeAspect="1"/>
          </p:cNvPicPr>
          <p:nvPr/>
        </p:nvPicPr>
        <p:blipFill>
          <a:blip r:embed="rId2"/>
          <a:stretch>
            <a:fillRect/>
          </a:stretch>
        </p:blipFill>
        <p:spPr>
          <a:xfrm>
            <a:off x="6256071" y="4119867"/>
            <a:ext cx="1752600" cy="1636404"/>
          </a:xfrm>
          <a:prstGeom prst="rect">
            <a:avLst/>
          </a:prstGeom>
        </p:spPr>
      </p:pic>
    </p:spTree>
    <p:extLst>
      <p:ext uri="{BB962C8B-B14F-4D97-AF65-F5344CB8AC3E}">
        <p14:creationId xmlns:p14="http://schemas.microsoft.com/office/powerpoint/2010/main" val="22197794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4214" y="1522243"/>
            <a:ext cx="8534400" cy="4848544"/>
          </a:xfrm>
          <a:solidFill>
            <a:schemeClr val="tx1"/>
          </a:solidFill>
          <a:ln>
            <a:solidFill>
              <a:schemeClr val="tx1"/>
            </a:solidFill>
          </a:ln>
        </p:spPr>
        <p:txBody>
          <a:bodyPr>
            <a:normAutofit/>
          </a:bodyPr>
          <a:lstStyle/>
          <a:p>
            <a:pPr marL="0" indent="0" algn="just">
              <a:buNone/>
            </a:pPr>
            <a:r>
              <a:rPr lang="es-MX" sz="2400" dirty="0">
                <a:solidFill>
                  <a:schemeClr val="bg1"/>
                </a:solidFill>
                <a:effectLst/>
              </a:rPr>
              <a:t>1. Registrar  en orden alfabético empezando por apellido paterno.</a:t>
            </a:r>
          </a:p>
          <a:p>
            <a:pPr marL="0" indent="0" algn="just">
              <a:buNone/>
            </a:pPr>
            <a:r>
              <a:rPr lang="es-MX" sz="2400" dirty="0">
                <a:solidFill>
                  <a:schemeClr val="bg1"/>
                </a:solidFill>
                <a:effectLst/>
              </a:rPr>
              <a:t>2. Los datos se escriben en orden según el estilo de aparato crítico empleado, en el caso que nos ocupa, estilo APA.</a:t>
            </a:r>
          </a:p>
          <a:p>
            <a:pPr marL="0" indent="0" algn="just">
              <a:buNone/>
            </a:pPr>
            <a:r>
              <a:rPr lang="es-MX" sz="2400" dirty="0" smtClean="0">
                <a:solidFill>
                  <a:schemeClr val="bg1"/>
                </a:solidFill>
                <a:effectLst/>
              </a:rPr>
              <a:t>3.Clasificar </a:t>
            </a:r>
            <a:r>
              <a:rPr lang="es-MX" sz="2400" dirty="0">
                <a:solidFill>
                  <a:schemeClr val="bg1"/>
                </a:solidFill>
                <a:effectLst/>
              </a:rPr>
              <a:t>las fuentes informativas  iniciando por las bibliográficas, luego las </a:t>
            </a:r>
            <a:r>
              <a:rPr lang="es-MX" sz="2400" dirty="0" err="1">
                <a:solidFill>
                  <a:schemeClr val="bg1"/>
                </a:solidFill>
                <a:effectLst/>
              </a:rPr>
              <a:t>hemerográficas</a:t>
            </a:r>
            <a:r>
              <a:rPr lang="es-MX" sz="2400" dirty="0">
                <a:solidFill>
                  <a:schemeClr val="bg1"/>
                </a:solidFill>
                <a:effectLst/>
              </a:rPr>
              <a:t>,  y al final las electrónicas.</a:t>
            </a:r>
          </a:p>
          <a:p>
            <a:pPr marL="0" indent="0">
              <a:buNone/>
            </a:pPr>
            <a:endParaRPr lang="es-MX" sz="2400" dirty="0">
              <a:solidFill>
                <a:schemeClr val="bg1"/>
              </a:solidFill>
              <a:effectLst/>
            </a:endParaRPr>
          </a:p>
          <a:p>
            <a:pPr marL="0" indent="0">
              <a:buNone/>
            </a:pPr>
            <a:endParaRPr lang="en-US" sz="2600" dirty="0">
              <a:solidFill>
                <a:schemeClr val="bg1"/>
              </a:solidFill>
              <a:effectLst/>
            </a:endParaRPr>
          </a:p>
        </p:txBody>
      </p:sp>
      <p:sp>
        <p:nvSpPr>
          <p:cNvPr id="4" name="Marcador de contenido 2"/>
          <p:cNvSpPr txBox="1">
            <a:spLocks/>
          </p:cNvSpPr>
          <p:nvPr/>
        </p:nvSpPr>
        <p:spPr>
          <a:xfrm>
            <a:off x="381000" y="1443990"/>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9" name="Marcador de contenido 2"/>
          <p:cNvSpPr txBox="1">
            <a:spLocks/>
          </p:cNvSpPr>
          <p:nvPr/>
        </p:nvSpPr>
        <p:spPr>
          <a:xfrm>
            <a:off x="467544" y="1447800"/>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sp>
        <p:nvSpPr>
          <p:cNvPr id="7"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2.2.10  Fuentes utilizadas</a:t>
            </a:r>
            <a:endParaRPr lang="es-MX" altLang="es-MX" sz="2800" dirty="0"/>
          </a:p>
        </p:txBody>
      </p:sp>
    </p:spTree>
    <p:extLst>
      <p:ext uri="{BB962C8B-B14F-4D97-AF65-F5344CB8AC3E}">
        <p14:creationId xmlns:p14="http://schemas.microsoft.com/office/powerpoint/2010/main" val="423134581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lgn="just">
              <a:buNone/>
            </a:pPr>
            <a:r>
              <a:rPr lang="es-MX" sz="2400" b="1" dirty="0">
                <a:solidFill>
                  <a:schemeClr val="accent3">
                    <a:lumMod val="75000"/>
                  </a:schemeClr>
                </a:solidFill>
                <a:effectLst/>
              </a:rPr>
              <a:t>Bibliográficas</a:t>
            </a:r>
            <a:r>
              <a:rPr lang="es-MX" sz="2400" b="1" dirty="0" smtClean="0">
                <a:solidFill>
                  <a:schemeClr val="accent3">
                    <a:lumMod val="75000"/>
                  </a:schemeClr>
                </a:solidFill>
                <a:effectLst/>
              </a:rPr>
              <a:t>:</a:t>
            </a:r>
          </a:p>
          <a:p>
            <a:pPr marL="0" indent="0" algn="just">
              <a:buNone/>
            </a:pPr>
            <a:endParaRPr lang="es-MX" sz="2400" b="1" dirty="0">
              <a:solidFill>
                <a:schemeClr val="accent3">
                  <a:lumMod val="75000"/>
                </a:schemeClr>
              </a:solidFill>
              <a:effectLst/>
            </a:endParaRPr>
          </a:p>
          <a:p>
            <a:pPr marL="0" indent="0" algn="just">
              <a:buNone/>
            </a:pPr>
            <a:r>
              <a:rPr lang="es-MX" sz="2400" dirty="0">
                <a:solidFill>
                  <a:schemeClr val="bg1"/>
                </a:solidFill>
                <a:effectLst/>
              </a:rPr>
              <a:t>Autor. Empezando con el primer apellido, luego el nombre.</a:t>
            </a:r>
          </a:p>
          <a:p>
            <a:pPr marL="0" indent="0" algn="just">
              <a:buNone/>
            </a:pPr>
            <a:r>
              <a:rPr lang="es-MX" sz="2400" dirty="0">
                <a:solidFill>
                  <a:schemeClr val="bg1"/>
                </a:solidFill>
                <a:effectLst/>
              </a:rPr>
              <a:t>Fecha. Año en que se publica, entre paréntesis.</a:t>
            </a:r>
          </a:p>
          <a:p>
            <a:pPr marL="0" indent="0" algn="just">
              <a:buNone/>
            </a:pPr>
            <a:r>
              <a:rPr lang="es-MX" sz="2400" dirty="0">
                <a:solidFill>
                  <a:schemeClr val="bg1"/>
                </a:solidFill>
                <a:effectLst/>
              </a:rPr>
              <a:t>Título. En cursivas.</a:t>
            </a:r>
          </a:p>
          <a:p>
            <a:pPr marL="0" indent="0" algn="just">
              <a:buNone/>
            </a:pPr>
            <a:r>
              <a:rPr lang="es-MX" sz="2400" dirty="0">
                <a:solidFill>
                  <a:schemeClr val="bg1"/>
                </a:solidFill>
                <a:effectLst/>
              </a:rPr>
              <a:t>Edición. Se escribe ed. entre paréntesis. Si es la primera se omite.</a:t>
            </a:r>
          </a:p>
          <a:p>
            <a:pPr marL="0" indent="0" algn="just">
              <a:buNone/>
            </a:pPr>
            <a:r>
              <a:rPr lang="es-MX" sz="2400" dirty="0">
                <a:solidFill>
                  <a:schemeClr val="bg1"/>
                </a:solidFill>
                <a:effectLst/>
              </a:rPr>
              <a:t>Lugar. País donde se hizo la edición, </a:t>
            </a:r>
            <a:r>
              <a:rPr lang="es-MX" sz="2400" dirty="0" smtClean="0">
                <a:solidFill>
                  <a:schemeClr val="bg1"/>
                </a:solidFill>
                <a:effectLst/>
              </a:rPr>
              <a:t>y escribir </a:t>
            </a:r>
            <a:r>
              <a:rPr lang="es-MX" sz="3600" dirty="0" smtClean="0">
                <a:solidFill>
                  <a:schemeClr val="bg1"/>
                </a:solidFill>
                <a:effectLst/>
              </a:rPr>
              <a:t> </a:t>
            </a:r>
            <a:r>
              <a:rPr lang="es-MX" sz="3600" b="1" dirty="0">
                <a:solidFill>
                  <a:schemeClr val="accent3">
                    <a:lumMod val="75000"/>
                  </a:schemeClr>
                </a:solidFill>
                <a:effectLst/>
              </a:rPr>
              <a:t>:</a:t>
            </a:r>
          </a:p>
          <a:p>
            <a:pPr marL="0" indent="0" algn="just">
              <a:buNone/>
            </a:pPr>
            <a:r>
              <a:rPr lang="es-MX" sz="2400" dirty="0">
                <a:solidFill>
                  <a:schemeClr val="bg1"/>
                </a:solidFill>
                <a:effectLst/>
              </a:rPr>
              <a:t>Editorial. Casa o imprenta que respalda la publicación</a:t>
            </a:r>
            <a:endParaRPr lang="en-US" sz="2400" dirty="0">
              <a:solidFill>
                <a:schemeClr val="bg1"/>
              </a:solidFill>
              <a:effectLst/>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9" name="Marcador de contenido 2"/>
          <p:cNvSpPr txBox="1">
            <a:spLocks/>
          </p:cNvSpPr>
          <p:nvPr/>
        </p:nvSpPr>
        <p:spPr>
          <a:xfrm>
            <a:off x="467544" y="1447800"/>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sp>
        <p:nvSpPr>
          <p:cNvPr id="7"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2.2.10  Fuentes utilizadas</a:t>
            </a:r>
            <a:endParaRPr lang="es-MX" altLang="es-MX" sz="2800" dirty="0"/>
          </a:p>
        </p:txBody>
      </p:sp>
    </p:spTree>
    <p:extLst>
      <p:ext uri="{BB962C8B-B14F-4D97-AF65-F5344CB8AC3E}">
        <p14:creationId xmlns:p14="http://schemas.microsoft.com/office/powerpoint/2010/main" val="136698232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992298" y="3113200"/>
            <a:ext cx="5064953" cy="1695631"/>
          </a:xfrm>
        </p:spPr>
        <p:txBody>
          <a:bodyPr/>
          <a:lstStyle/>
          <a:p>
            <a:pPr algn="l"/>
            <a:r>
              <a:rPr lang="es-MX" dirty="0" smtClean="0"/>
              <a:t>Ejemplo : </a:t>
            </a:r>
            <a:endParaRPr lang="es-MX" dirty="0"/>
          </a:p>
        </p:txBody>
      </p:sp>
      <p:sp>
        <p:nvSpPr>
          <p:cNvPr id="3" name="Marcador de contenido 2"/>
          <p:cNvSpPr>
            <a:spLocks noGrp="1"/>
          </p:cNvSpPr>
          <p:nvPr>
            <p:ph idx="1"/>
          </p:nvPr>
        </p:nvSpPr>
        <p:spPr>
          <a:xfrm rot="900000">
            <a:off x="3470463" y="1024770"/>
            <a:ext cx="5161433" cy="5077623"/>
          </a:xfrm>
        </p:spPr>
        <p:txBody>
          <a:bodyPr/>
          <a:lstStyle/>
          <a:p>
            <a:pPr marL="0" indent="0" algn="ctr">
              <a:buNone/>
            </a:pPr>
            <a:r>
              <a:rPr lang="es-MX" dirty="0" smtClean="0">
                <a:solidFill>
                  <a:schemeClr val="accent2">
                    <a:lumMod val="60000"/>
                    <a:lumOff val="40000"/>
                  </a:schemeClr>
                </a:solidFill>
                <a:effectLst/>
              </a:rPr>
              <a:t>Fuente bibliográfica</a:t>
            </a:r>
          </a:p>
          <a:p>
            <a:pPr marL="0" indent="0">
              <a:buNone/>
            </a:pPr>
            <a:endParaRPr lang="es-MX" dirty="0" smtClean="0">
              <a:effectLst/>
            </a:endParaRPr>
          </a:p>
          <a:p>
            <a:pPr marL="0" indent="0">
              <a:buNone/>
            </a:pPr>
            <a:r>
              <a:rPr lang="es-MX" dirty="0" smtClean="0">
                <a:effectLst/>
              </a:rPr>
              <a:t>Sandín</a:t>
            </a:r>
            <a:r>
              <a:rPr lang="es-MX" dirty="0">
                <a:effectLst/>
              </a:rPr>
              <a:t>, P. (2003). </a:t>
            </a:r>
            <a:r>
              <a:rPr lang="es-MX" i="1" dirty="0">
                <a:effectLst/>
              </a:rPr>
              <a:t>Investigación cualitativa en acción, fundamentos y </a:t>
            </a:r>
            <a:r>
              <a:rPr lang="es-MX" i="1" dirty="0" smtClean="0">
                <a:effectLst/>
              </a:rPr>
              <a:t>tradiciones.</a:t>
            </a:r>
            <a:r>
              <a:rPr lang="es-MX" dirty="0" smtClean="0">
                <a:effectLst/>
              </a:rPr>
              <a:t> </a:t>
            </a:r>
            <a:r>
              <a:rPr lang="es-MX" dirty="0">
                <a:effectLst/>
              </a:rPr>
              <a:t>España: Mac Graw Hill.</a:t>
            </a:r>
          </a:p>
          <a:p>
            <a:endParaRPr lang="es-MX" dirty="0"/>
          </a:p>
        </p:txBody>
      </p:sp>
      <p:pic>
        <p:nvPicPr>
          <p:cNvPr id="4" name="Imagen 3"/>
          <p:cNvPicPr>
            <a:picLocks noChangeAspect="1"/>
          </p:cNvPicPr>
          <p:nvPr/>
        </p:nvPicPr>
        <p:blipFill>
          <a:blip r:embed="rId2"/>
          <a:stretch>
            <a:fillRect/>
          </a:stretch>
        </p:blipFill>
        <p:spPr>
          <a:xfrm>
            <a:off x="457200" y="1524000"/>
            <a:ext cx="1733550" cy="2039581"/>
          </a:xfrm>
          <a:prstGeom prst="rect">
            <a:avLst/>
          </a:prstGeom>
        </p:spPr>
      </p:pic>
    </p:spTree>
    <p:extLst>
      <p:ext uri="{BB962C8B-B14F-4D97-AF65-F5344CB8AC3E}">
        <p14:creationId xmlns:p14="http://schemas.microsoft.com/office/powerpoint/2010/main" val="1030389840"/>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None/>
            </a:pPr>
            <a:r>
              <a:rPr lang="es-MX" sz="2400" dirty="0">
                <a:solidFill>
                  <a:schemeClr val="accent3">
                    <a:lumMod val="75000"/>
                  </a:schemeClr>
                </a:solidFill>
                <a:effectLst/>
              </a:rPr>
              <a:t>Hemerográficas</a:t>
            </a:r>
            <a:r>
              <a:rPr lang="es-MX" sz="2400" dirty="0" smtClean="0">
                <a:solidFill>
                  <a:schemeClr val="accent3">
                    <a:lumMod val="75000"/>
                  </a:schemeClr>
                </a:solidFill>
                <a:effectLst/>
              </a:rPr>
              <a:t>:</a:t>
            </a:r>
          </a:p>
          <a:p>
            <a:pPr marL="0" indent="0">
              <a:buNone/>
            </a:pPr>
            <a:r>
              <a:rPr lang="es-MX" sz="2400" dirty="0" smtClean="0">
                <a:solidFill>
                  <a:schemeClr val="bg1"/>
                </a:solidFill>
                <a:effectLst/>
              </a:rPr>
              <a:t>Autor:</a:t>
            </a:r>
            <a:r>
              <a:rPr lang="es-MX" sz="2400" dirty="0">
                <a:solidFill>
                  <a:schemeClr val="bg1"/>
                </a:solidFill>
                <a:effectLst/>
              </a:rPr>
              <a:t> Empezando con el primer apellido, luego el </a:t>
            </a:r>
            <a:r>
              <a:rPr lang="es-MX" sz="2400" dirty="0" smtClean="0">
                <a:solidFill>
                  <a:schemeClr val="bg1"/>
                </a:solidFill>
                <a:effectLst/>
              </a:rPr>
              <a:t>nombre, o (Dir.) </a:t>
            </a:r>
            <a:r>
              <a:rPr lang="es-MX" sz="2400" dirty="0">
                <a:solidFill>
                  <a:schemeClr val="bg1"/>
                </a:solidFill>
                <a:effectLst/>
              </a:rPr>
              <a:t>si </a:t>
            </a:r>
            <a:r>
              <a:rPr lang="es-MX" sz="2400" dirty="0" smtClean="0">
                <a:solidFill>
                  <a:schemeClr val="bg1"/>
                </a:solidFill>
                <a:effectLst/>
              </a:rPr>
              <a:t>es director de la publicación.</a:t>
            </a:r>
            <a:endParaRPr lang="es-MX" sz="2400" dirty="0">
              <a:solidFill>
                <a:schemeClr val="bg1"/>
              </a:solidFill>
              <a:effectLst/>
            </a:endParaRPr>
          </a:p>
          <a:p>
            <a:pPr marL="0" indent="0">
              <a:buNone/>
            </a:pPr>
            <a:r>
              <a:rPr lang="es-MX" sz="2400" dirty="0">
                <a:solidFill>
                  <a:schemeClr val="bg1"/>
                </a:solidFill>
                <a:effectLst/>
              </a:rPr>
              <a:t>Periodicidad (año, </a:t>
            </a:r>
            <a:r>
              <a:rPr lang="es-MX" sz="2400" dirty="0" smtClean="0">
                <a:solidFill>
                  <a:schemeClr val="bg1"/>
                </a:solidFill>
                <a:effectLst/>
              </a:rPr>
              <a:t>mes) o periodicidad </a:t>
            </a:r>
            <a:r>
              <a:rPr lang="es-MX" sz="2400" dirty="0">
                <a:solidFill>
                  <a:schemeClr val="bg1"/>
                </a:solidFill>
                <a:effectLst/>
              </a:rPr>
              <a:t>diaria (año, día de mes)</a:t>
            </a:r>
          </a:p>
          <a:p>
            <a:pPr marL="0" indent="0">
              <a:buNone/>
            </a:pPr>
            <a:r>
              <a:rPr lang="es-MX" sz="2400" dirty="0" smtClean="0">
                <a:solidFill>
                  <a:schemeClr val="bg1"/>
                </a:solidFill>
                <a:effectLst/>
              </a:rPr>
              <a:t>" Título del artículo " </a:t>
            </a:r>
          </a:p>
          <a:p>
            <a:pPr marL="0" indent="0">
              <a:buNone/>
            </a:pPr>
            <a:r>
              <a:rPr lang="es-MX" sz="2400" dirty="0" smtClean="0">
                <a:solidFill>
                  <a:schemeClr val="bg1"/>
                </a:solidFill>
                <a:effectLst/>
              </a:rPr>
              <a:t>Título de  </a:t>
            </a:r>
            <a:r>
              <a:rPr lang="es-MX" sz="2400" dirty="0">
                <a:solidFill>
                  <a:schemeClr val="bg1"/>
                </a:solidFill>
                <a:effectLst/>
              </a:rPr>
              <a:t>la publicación. (revista, periódico)</a:t>
            </a:r>
          </a:p>
          <a:p>
            <a:pPr marL="0" indent="0">
              <a:buNone/>
            </a:pPr>
            <a:r>
              <a:rPr lang="es-MX" sz="2400" dirty="0">
                <a:solidFill>
                  <a:schemeClr val="bg1"/>
                </a:solidFill>
                <a:effectLst/>
              </a:rPr>
              <a:t>Número de la </a:t>
            </a:r>
            <a:r>
              <a:rPr lang="es-MX" sz="2400" dirty="0" smtClean="0">
                <a:solidFill>
                  <a:schemeClr val="bg1"/>
                </a:solidFill>
                <a:effectLst/>
              </a:rPr>
              <a:t>publicación</a:t>
            </a:r>
          </a:p>
          <a:p>
            <a:pPr marL="0" indent="0">
              <a:buNone/>
            </a:pPr>
            <a:endParaRPr lang="es-MX" sz="2400" dirty="0">
              <a:solidFill>
                <a:schemeClr val="bg1"/>
              </a:solidFill>
              <a:effectLst/>
            </a:endParaRPr>
          </a:p>
          <a:p>
            <a:pPr marL="0" indent="0">
              <a:buNone/>
            </a:pPr>
            <a:endParaRPr lang="en-US" sz="24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9" name="Marcador de contenido 2"/>
          <p:cNvSpPr txBox="1">
            <a:spLocks/>
          </p:cNvSpPr>
          <p:nvPr/>
        </p:nvSpPr>
        <p:spPr>
          <a:xfrm>
            <a:off x="467544" y="1447800"/>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sp>
        <p:nvSpPr>
          <p:cNvPr id="7"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2.2.10  Fuentes utilizadas</a:t>
            </a:r>
            <a:endParaRPr lang="es-MX" altLang="es-MX" sz="2800" dirty="0"/>
          </a:p>
        </p:txBody>
      </p:sp>
    </p:spTree>
    <p:extLst>
      <p:ext uri="{BB962C8B-B14F-4D97-AF65-F5344CB8AC3E}">
        <p14:creationId xmlns:p14="http://schemas.microsoft.com/office/powerpoint/2010/main" val="243563146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7491987">
            <a:off x="-2185916" y="5531124"/>
            <a:ext cx="5064953" cy="1695631"/>
          </a:xfrm>
        </p:spPr>
        <p:txBody>
          <a:bodyPr/>
          <a:lstStyle/>
          <a:p>
            <a:r>
              <a:rPr lang="es-MX" dirty="0" smtClean="0"/>
              <a:t>Ejemplo:</a:t>
            </a:r>
            <a:endParaRPr lang="es-MX" dirty="0"/>
          </a:p>
        </p:txBody>
      </p:sp>
      <p:sp>
        <p:nvSpPr>
          <p:cNvPr id="3" name="Marcador de contenido 2"/>
          <p:cNvSpPr>
            <a:spLocks noGrp="1"/>
          </p:cNvSpPr>
          <p:nvPr>
            <p:ph idx="1"/>
          </p:nvPr>
        </p:nvSpPr>
        <p:spPr>
          <a:xfrm rot="900000">
            <a:off x="3536858" y="688758"/>
            <a:ext cx="5401966" cy="5077623"/>
          </a:xfrm>
        </p:spPr>
        <p:txBody>
          <a:bodyPr/>
          <a:lstStyle/>
          <a:p>
            <a:pPr marL="0" indent="0">
              <a:buNone/>
            </a:pPr>
            <a:r>
              <a:rPr lang="es-MX" dirty="0" err="1">
                <a:effectLst/>
              </a:rPr>
              <a:t>Seltzer</a:t>
            </a:r>
            <a:r>
              <a:rPr lang="es-MX" dirty="0">
                <a:effectLst/>
              </a:rPr>
              <a:t>, J</a:t>
            </a:r>
            <a:r>
              <a:rPr lang="es-MX" dirty="0" smtClean="0">
                <a:effectLst/>
              </a:rPr>
              <a:t>. </a:t>
            </a:r>
            <a:r>
              <a:rPr lang="es-MX" dirty="0">
                <a:effectLst/>
              </a:rPr>
              <a:t>(10-06-2004) “Contabilidad y docencia </a:t>
            </a:r>
            <a:r>
              <a:rPr lang="es-MX" dirty="0" smtClean="0">
                <a:effectLst/>
              </a:rPr>
              <a:t>".</a:t>
            </a:r>
          </a:p>
          <a:p>
            <a:pPr marL="0" indent="0">
              <a:buNone/>
            </a:pPr>
            <a:r>
              <a:rPr lang="es-MX" dirty="0" smtClean="0">
                <a:effectLst/>
              </a:rPr>
              <a:t>En</a:t>
            </a:r>
            <a:r>
              <a:rPr lang="es-MX" dirty="0">
                <a:effectLst/>
              </a:rPr>
              <a:t>: Revista Iberoamericana de Educación. No. </a:t>
            </a:r>
            <a:r>
              <a:rPr lang="es-MX" dirty="0" smtClean="0">
                <a:effectLst/>
              </a:rPr>
              <a:t>33</a:t>
            </a:r>
            <a:endParaRPr lang="es-MX" dirty="0"/>
          </a:p>
        </p:txBody>
      </p:sp>
      <p:pic>
        <p:nvPicPr>
          <p:cNvPr id="4" name="Imagen 3"/>
          <p:cNvPicPr>
            <a:picLocks noChangeAspect="1"/>
          </p:cNvPicPr>
          <p:nvPr/>
        </p:nvPicPr>
        <p:blipFill>
          <a:blip r:embed="rId2"/>
          <a:stretch>
            <a:fillRect/>
          </a:stretch>
        </p:blipFill>
        <p:spPr>
          <a:xfrm rot="17129359">
            <a:off x="270910" y="1498914"/>
            <a:ext cx="2603487" cy="2415177"/>
          </a:xfrm>
          <a:prstGeom prst="rect">
            <a:avLst/>
          </a:prstGeom>
          <a:ln>
            <a:noFill/>
          </a:ln>
          <a:effectLst>
            <a:softEdge rad="112500"/>
          </a:effectLst>
        </p:spPr>
      </p:pic>
    </p:spTree>
    <p:extLst>
      <p:ext uri="{BB962C8B-B14F-4D97-AF65-F5344CB8AC3E}">
        <p14:creationId xmlns:p14="http://schemas.microsoft.com/office/powerpoint/2010/main" val="229926153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7072"/>
            <a:ext cx="8534400" cy="5029200"/>
          </a:xfrm>
          <a:solidFill>
            <a:schemeClr val="tx1"/>
          </a:solidFill>
          <a:ln>
            <a:solidFill>
              <a:schemeClr val="tx1"/>
            </a:solidFill>
          </a:ln>
        </p:spPr>
        <p:txBody>
          <a:bodyPr>
            <a:normAutofit/>
          </a:bodyPr>
          <a:lstStyle/>
          <a:p>
            <a:pPr marL="0" indent="0">
              <a:buNone/>
            </a:pPr>
            <a:r>
              <a:rPr lang="es-MX" sz="2400" b="1" dirty="0">
                <a:solidFill>
                  <a:schemeClr val="accent3">
                    <a:lumMod val="75000"/>
                  </a:schemeClr>
                </a:solidFill>
              </a:rPr>
              <a:t>Electrónicas:</a:t>
            </a:r>
          </a:p>
          <a:p>
            <a:pPr marL="0" indent="0">
              <a:buNone/>
            </a:pPr>
            <a:r>
              <a:rPr lang="es-MX" sz="2400" dirty="0">
                <a:solidFill>
                  <a:schemeClr val="bg1"/>
                </a:solidFill>
                <a:effectLst/>
              </a:rPr>
              <a:t>Autor del documento</a:t>
            </a:r>
          </a:p>
          <a:p>
            <a:pPr marL="0" indent="0">
              <a:buNone/>
            </a:pPr>
            <a:r>
              <a:rPr lang="es-MX" sz="2400" dirty="0">
                <a:solidFill>
                  <a:schemeClr val="bg1"/>
                </a:solidFill>
                <a:effectLst/>
              </a:rPr>
              <a:t>Año de edición o publicación (entre paréntesis)</a:t>
            </a:r>
          </a:p>
          <a:p>
            <a:pPr marL="0" indent="0">
              <a:buNone/>
            </a:pPr>
            <a:r>
              <a:rPr lang="es-MX" sz="2400" dirty="0">
                <a:solidFill>
                  <a:schemeClr val="bg1"/>
                </a:solidFill>
                <a:effectLst/>
              </a:rPr>
              <a:t>Título del documento en cursivas</a:t>
            </a:r>
          </a:p>
          <a:p>
            <a:pPr marL="0" indent="0">
              <a:buNone/>
            </a:pPr>
            <a:r>
              <a:rPr lang="es-MX" sz="2400" dirty="0">
                <a:solidFill>
                  <a:schemeClr val="bg1"/>
                </a:solidFill>
                <a:effectLst/>
              </a:rPr>
              <a:t>Edición o versión (entre paréntesis)</a:t>
            </a:r>
          </a:p>
          <a:p>
            <a:pPr marL="0" indent="0">
              <a:buNone/>
            </a:pPr>
            <a:r>
              <a:rPr lang="es-MX" sz="2400" dirty="0">
                <a:solidFill>
                  <a:schemeClr val="bg1"/>
                </a:solidFill>
                <a:effectLst/>
              </a:rPr>
              <a:t>Tipo de medio o soporte [entre corchetes]</a:t>
            </a:r>
          </a:p>
          <a:p>
            <a:pPr marL="0" indent="0">
              <a:buNone/>
            </a:pPr>
            <a:r>
              <a:rPr lang="pt-BR" sz="2400" dirty="0">
                <a:solidFill>
                  <a:schemeClr val="bg1"/>
                </a:solidFill>
                <a:effectLst/>
              </a:rPr>
              <a:t>Editor (casa editora, pública o privada)</a:t>
            </a:r>
          </a:p>
          <a:p>
            <a:pPr marL="0" indent="0">
              <a:buNone/>
            </a:pPr>
            <a:r>
              <a:rPr lang="es-MX" sz="2400" dirty="0">
                <a:solidFill>
                  <a:schemeClr val="bg1"/>
                </a:solidFill>
                <a:effectLst/>
              </a:rPr>
              <a:t>Disponibilidad y acceso</a:t>
            </a:r>
          </a:p>
          <a:p>
            <a:pPr marL="0" indent="0">
              <a:buNone/>
            </a:pPr>
            <a:r>
              <a:rPr lang="es-MX" sz="2400" dirty="0">
                <a:solidFill>
                  <a:schemeClr val="bg1"/>
                </a:solidFill>
                <a:effectLst/>
              </a:rPr>
              <a:t>Fecha de consulta [entre corchetes]</a:t>
            </a:r>
            <a:endParaRPr lang="en-US" sz="2400" dirty="0">
              <a:solidFill>
                <a:schemeClr val="bg1"/>
              </a:solidFill>
              <a:effectLst/>
            </a:endParaRPr>
          </a:p>
        </p:txBody>
      </p:sp>
      <p:sp>
        <p:nvSpPr>
          <p:cNvPr id="4" name="Marcador de contenido 2"/>
          <p:cNvSpPr txBox="1">
            <a:spLocks/>
          </p:cNvSpPr>
          <p:nvPr/>
        </p:nvSpPr>
        <p:spPr>
          <a:xfrm>
            <a:off x="269040" y="1718469"/>
            <a:ext cx="8229600" cy="5029200"/>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just">
              <a:buFontTx/>
              <a:buNone/>
            </a:pPr>
            <a:endParaRPr lang="es-MX" sz="3300" dirty="0">
              <a:solidFill>
                <a:schemeClr val="bg1"/>
              </a:solidFill>
              <a:effectLst/>
            </a:endParaRPr>
          </a:p>
          <a:p>
            <a:pPr marL="0" indent="0" algn="just">
              <a:buFontTx/>
              <a:buNone/>
            </a:pPr>
            <a:r>
              <a:rPr lang="es-MX" sz="3300" dirty="0">
                <a:solidFill>
                  <a:schemeClr val="bg1"/>
                </a:solidFill>
              </a:rPr>
              <a:t/>
            </a:r>
            <a:br>
              <a:rPr lang="es-MX" sz="3300" dirty="0">
                <a:solidFill>
                  <a:schemeClr val="bg1"/>
                </a:solidFill>
              </a:rPr>
            </a:br>
            <a:endParaRPr lang="es-MX" sz="3300" dirty="0">
              <a:solidFill>
                <a:schemeClr val="bg1"/>
              </a:solidFill>
              <a:effectLst/>
            </a:endParaRPr>
          </a:p>
        </p:txBody>
      </p:sp>
      <p:sp>
        <p:nvSpPr>
          <p:cNvPr id="5" name="Marcador de contenido 2"/>
          <p:cNvSpPr txBox="1">
            <a:spLocks/>
          </p:cNvSpPr>
          <p:nvPr/>
        </p:nvSpPr>
        <p:spPr>
          <a:xfrm>
            <a:off x="467544" y="1844824"/>
            <a:ext cx="8229600" cy="4525963"/>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p>
        </p:txBody>
      </p:sp>
      <p:sp>
        <p:nvSpPr>
          <p:cNvPr id="9" name="Marcador de contenido 2"/>
          <p:cNvSpPr txBox="1">
            <a:spLocks/>
          </p:cNvSpPr>
          <p:nvPr/>
        </p:nvSpPr>
        <p:spPr>
          <a:xfrm>
            <a:off x="467544" y="1447800"/>
            <a:ext cx="8229600" cy="5113338"/>
          </a:xfrm>
          <a:prstGeom prst="rect">
            <a:avLst/>
          </a:prstGeom>
        </p:spPr>
        <p:txBody>
          <a:bodyPr vert="horz" lIns="91440" tIns="45720" rIns="91440" bIns="45720" rtlCol="0" anchor="ctr">
            <a:normAutofit/>
          </a:bodyPr>
          <a:lst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endParaRPr lang="es-MX" altLang="es-MX" dirty="0" smtClean="0">
              <a:solidFill>
                <a:schemeClr val="bg1"/>
              </a:solidFill>
            </a:endParaRPr>
          </a:p>
        </p:txBody>
      </p:sp>
      <p:sp>
        <p:nvSpPr>
          <p:cNvPr id="7" name="Title 1"/>
          <p:cNvSpPr txBox="1">
            <a:spLocks/>
          </p:cNvSpPr>
          <p:nvPr/>
        </p:nvSpPr>
        <p:spPr>
          <a:xfrm>
            <a:off x="762000" y="304800"/>
            <a:ext cx="7736640" cy="858837"/>
          </a:xfrm>
          <a:prstGeom prst="rect">
            <a:avLst/>
          </a:prstGeom>
        </p:spPr>
        <p:txBody>
          <a:bodyPr vert="horz" lIns="91440" tIns="45720" rIns="91440" bIns="45720" rtlCol="0" anchor="b">
            <a:normAutofit/>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altLang="es-MX" sz="2800" dirty="0" smtClean="0"/>
              <a:t>2.2.10  Fuentes utilizadas</a:t>
            </a:r>
            <a:endParaRPr lang="es-MX" altLang="es-MX" sz="2800" dirty="0"/>
          </a:p>
        </p:txBody>
      </p:sp>
    </p:spTree>
    <p:extLst>
      <p:ext uri="{BB962C8B-B14F-4D97-AF65-F5344CB8AC3E}">
        <p14:creationId xmlns:p14="http://schemas.microsoft.com/office/powerpoint/2010/main" val="2773945696"/>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rot="997659">
            <a:off x="737344" y="1219043"/>
            <a:ext cx="1950904" cy="121252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ítulo 1"/>
          <p:cNvSpPr>
            <a:spLocks noGrp="1"/>
          </p:cNvSpPr>
          <p:nvPr>
            <p:ph type="title"/>
          </p:nvPr>
        </p:nvSpPr>
        <p:spPr>
          <a:xfrm rot="-4500000">
            <a:off x="-1667696" y="4713400"/>
            <a:ext cx="5064953" cy="1695631"/>
          </a:xfrm>
        </p:spPr>
        <p:txBody>
          <a:bodyPr/>
          <a:lstStyle/>
          <a:p>
            <a:r>
              <a:rPr lang="es-MX" dirty="0" smtClean="0"/>
              <a:t>Ejemplo: </a:t>
            </a:r>
            <a:endParaRPr lang="es-MX" dirty="0"/>
          </a:p>
        </p:txBody>
      </p:sp>
      <p:sp>
        <p:nvSpPr>
          <p:cNvPr id="3" name="Marcador de contenido 2"/>
          <p:cNvSpPr>
            <a:spLocks noGrp="1"/>
          </p:cNvSpPr>
          <p:nvPr>
            <p:ph idx="1"/>
          </p:nvPr>
        </p:nvSpPr>
        <p:spPr>
          <a:xfrm rot="900000">
            <a:off x="3201574" y="1035918"/>
            <a:ext cx="5733339" cy="5450537"/>
          </a:xfrm>
        </p:spPr>
        <p:txBody>
          <a:bodyPr/>
          <a:lstStyle/>
          <a:p>
            <a:pPr marL="0" indent="0">
              <a:buNone/>
            </a:pPr>
            <a:r>
              <a:rPr lang="es-MX" dirty="0">
                <a:effectLst/>
              </a:rPr>
              <a:t>Secretaría de Educación </a:t>
            </a:r>
            <a:r>
              <a:rPr lang="es-MX" dirty="0" smtClean="0">
                <a:effectLst/>
              </a:rPr>
              <a:t>Pública.(</a:t>
            </a:r>
            <a:r>
              <a:rPr lang="es-MX" dirty="0">
                <a:effectLst/>
              </a:rPr>
              <a:t>2009</a:t>
            </a:r>
            <a:r>
              <a:rPr lang="es-MX" dirty="0" smtClean="0">
                <a:effectLst/>
              </a:rPr>
              <a:t>). </a:t>
            </a:r>
            <a:r>
              <a:rPr lang="es-MX" dirty="0">
                <a:effectLst/>
              </a:rPr>
              <a:t>“Acuerdo </a:t>
            </a:r>
            <a:r>
              <a:rPr lang="es-MX" dirty="0" smtClean="0">
                <a:effectLst/>
              </a:rPr>
              <a:t>442 por </a:t>
            </a:r>
            <a:r>
              <a:rPr lang="es-MX" dirty="0">
                <a:effectLst/>
              </a:rPr>
              <a:t>el </a:t>
            </a:r>
            <a:r>
              <a:rPr lang="es-MX" dirty="0" smtClean="0">
                <a:effectLst/>
              </a:rPr>
              <a:t>cual  </a:t>
            </a:r>
            <a:r>
              <a:rPr lang="es-MX" dirty="0">
                <a:effectLst/>
              </a:rPr>
              <a:t>se establece el SNB en un marco de  diversidad</a:t>
            </a:r>
            <a:r>
              <a:rPr lang="es-MX" dirty="0" smtClean="0">
                <a:effectLst/>
              </a:rPr>
              <a:t>”.      </a:t>
            </a:r>
          </a:p>
          <a:p>
            <a:pPr marL="0" indent="0">
              <a:buNone/>
            </a:pPr>
            <a:r>
              <a:rPr lang="es-MX" dirty="0" smtClean="0">
                <a:effectLst/>
              </a:rPr>
              <a:t> [ En línea]. Disponible  </a:t>
            </a:r>
            <a:r>
              <a:rPr lang="es-MX" dirty="0">
                <a:effectLst/>
              </a:rPr>
              <a:t>en: http://www.sems.gob.mx</a:t>
            </a:r>
          </a:p>
        </p:txBody>
      </p:sp>
    </p:spTree>
    <p:extLst>
      <p:ext uri="{BB962C8B-B14F-4D97-AF65-F5344CB8AC3E}">
        <p14:creationId xmlns:p14="http://schemas.microsoft.com/office/powerpoint/2010/main" val="193051774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4500000">
            <a:off x="-204341" y="3935316"/>
            <a:ext cx="3413266" cy="1695631"/>
          </a:xfrm>
        </p:spPr>
        <p:txBody>
          <a:bodyPr>
            <a:normAutofit/>
          </a:bodyPr>
          <a:lstStyle/>
          <a:p>
            <a:pPr algn="ctr"/>
            <a:r>
              <a:rPr lang="es-MX" dirty="0" smtClean="0"/>
              <a:t>Referencias</a:t>
            </a:r>
            <a:br>
              <a:rPr lang="es-MX" dirty="0" smtClean="0"/>
            </a:br>
            <a:r>
              <a:rPr lang="es-MX" dirty="0" smtClean="0"/>
              <a:t> consultadas</a:t>
            </a:r>
            <a:endParaRPr lang="es-MX" dirty="0"/>
          </a:p>
        </p:txBody>
      </p:sp>
      <p:sp>
        <p:nvSpPr>
          <p:cNvPr id="3" name="Marcador de contenido 2"/>
          <p:cNvSpPr>
            <a:spLocks noGrp="1"/>
          </p:cNvSpPr>
          <p:nvPr>
            <p:ph idx="1"/>
          </p:nvPr>
        </p:nvSpPr>
        <p:spPr/>
        <p:txBody>
          <a:bodyPr>
            <a:noAutofit/>
          </a:bodyPr>
          <a:lstStyle/>
          <a:p>
            <a:pPr marL="0" indent="0">
              <a:buNone/>
            </a:pPr>
            <a:r>
              <a:rPr lang="es-MX" sz="1800" dirty="0" smtClean="0"/>
              <a:t>Castro, J. y otros. (2006). </a:t>
            </a:r>
            <a:r>
              <a:rPr lang="es-MX" sz="1800" i="1" dirty="0" smtClean="0"/>
              <a:t>Medios y recursos para la Investigación.</a:t>
            </a:r>
            <a:r>
              <a:rPr lang="es-MX" sz="1800" dirty="0" smtClean="0"/>
              <a:t> Toluca: UAEM</a:t>
            </a:r>
          </a:p>
          <a:p>
            <a:pPr marL="0" indent="0">
              <a:buNone/>
            </a:pPr>
            <a:endParaRPr lang="es-MX" sz="1800" dirty="0" smtClean="0"/>
          </a:p>
          <a:p>
            <a:pPr marL="0" indent="0">
              <a:buNone/>
            </a:pPr>
            <a:r>
              <a:rPr lang="es-MX" sz="1800" dirty="0"/>
              <a:t>Hernández, R. (</a:t>
            </a:r>
            <a:r>
              <a:rPr lang="es-MX" sz="1800" dirty="0" smtClean="0"/>
              <a:t>2008). </a:t>
            </a:r>
            <a:r>
              <a:rPr lang="es-MX" sz="1800" i="1" dirty="0"/>
              <a:t>Metodología para la investigación</a:t>
            </a:r>
            <a:r>
              <a:rPr lang="es-MX" sz="1800" dirty="0"/>
              <a:t> </a:t>
            </a:r>
            <a:r>
              <a:rPr lang="es-MX" sz="1800" dirty="0" smtClean="0"/>
              <a:t>. México</a:t>
            </a:r>
            <a:r>
              <a:rPr lang="es-MX" sz="1800" dirty="0"/>
              <a:t>: Mc Graw Hill </a:t>
            </a:r>
          </a:p>
          <a:p>
            <a:pPr marL="0" indent="0">
              <a:buNone/>
            </a:pPr>
            <a:endParaRPr lang="es-MX" sz="1800" dirty="0" smtClean="0"/>
          </a:p>
          <a:p>
            <a:pPr marL="0" indent="0">
              <a:buNone/>
            </a:pPr>
            <a:r>
              <a:rPr lang="es-MX" sz="1800" dirty="0" smtClean="0"/>
              <a:t>Hernández, R. (2012). </a:t>
            </a:r>
            <a:r>
              <a:rPr lang="es-MX" sz="1800" i="1" dirty="0" smtClean="0"/>
              <a:t>Metodología para la investigación para el bachillerato</a:t>
            </a:r>
            <a:r>
              <a:rPr lang="es-MX" sz="1800" dirty="0"/>
              <a:t>.</a:t>
            </a:r>
            <a:r>
              <a:rPr lang="es-MX" sz="1800" dirty="0" smtClean="0"/>
              <a:t> México: Mc Graw Hill </a:t>
            </a:r>
            <a:endParaRPr lang="es-MX" sz="1800" dirty="0"/>
          </a:p>
          <a:p>
            <a:pPr marL="0" indent="0">
              <a:buNone/>
            </a:pPr>
            <a:endParaRPr lang="es-MX" sz="1800" dirty="0" smtClean="0"/>
          </a:p>
          <a:p>
            <a:pPr marL="0" indent="0">
              <a:buNone/>
            </a:pPr>
            <a:r>
              <a:rPr lang="es-MX" sz="1800" dirty="0" smtClean="0"/>
              <a:t>Lorenzo, N. y otros . Marco Referencial de investigación .Universidad de la Laguna. Recuperado en:</a:t>
            </a:r>
          </a:p>
          <a:p>
            <a:pPr marL="0" indent="0">
              <a:buNone/>
            </a:pPr>
            <a:r>
              <a:rPr lang="es-MX" sz="1800" dirty="0" smtClean="0"/>
              <a:t>https</a:t>
            </a:r>
            <a:r>
              <a:rPr lang="es-MX" sz="1800" dirty="0"/>
              <a:t>://campusvirtual.ull.es/ocw/mod/resource/view.php?id=6152</a:t>
            </a:r>
          </a:p>
        </p:txBody>
      </p:sp>
      <p:sp>
        <p:nvSpPr>
          <p:cNvPr id="4" name="AutoShape 2" descr="Resultado de imagen para fuentes electrónic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rotWithShape="1">
          <a:blip r:embed="rId2"/>
          <a:srcRect l="39794" t="45198" b="-1"/>
          <a:stretch/>
        </p:blipFill>
        <p:spPr>
          <a:xfrm rot="625983">
            <a:off x="856874" y="1301549"/>
            <a:ext cx="1756950" cy="1470556"/>
          </a:xfrm>
          <a:prstGeom prst="rect">
            <a:avLst/>
          </a:prstGeom>
          <a:ln>
            <a:noFill/>
          </a:ln>
          <a:effectLst>
            <a:softEdge rad="112500"/>
          </a:effectLst>
        </p:spPr>
      </p:pic>
    </p:spTree>
    <p:extLst>
      <p:ext uri="{BB962C8B-B14F-4D97-AF65-F5344CB8AC3E}">
        <p14:creationId xmlns:p14="http://schemas.microsoft.com/office/powerpoint/2010/main" val="28886277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6212640" cy="858837"/>
          </a:xfrm>
        </p:spPr>
        <p:txBody>
          <a:bodyPr>
            <a:noAutofit/>
          </a:bodyPr>
          <a:lstStyle/>
          <a:p>
            <a:r>
              <a:rPr lang="en-US" sz="2800" dirty="0" smtClean="0"/>
              <a:t>  </a:t>
            </a:r>
            <a:r>
              <a:rPr lang="en-US" sz="2400" dirty="0" smtClean="0"/>
              <a:t>MÓDULO 2 :PLANEACIÓN DE LA INVESTIGACIÓN</a:t>
            </a:r>
            <a:endParaRPr lang="en-US" sz="2400" dirty="0"/>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lstStyle/>
          <a:p>
            <a:pPr marL="0" indent="0" algn="just">
              <a:buNone/>
            </a:pPr>
            <a:endParaRPr lang="es-MX" altLang="es-MX" dirty="0" smtClean="0">
              <a:solidFill>
                <a:schemeClr val="bg1"/>
              </a:solidFill>
              <a:latin typeface="Calibri" pitchFamily="34" charset="0"/>
              <a:cs typeface="Calibri" pitchFamily="34" charset="0"/>
            </a:endParaRPr>
          </a:p>
          <a:p>
            <a:pPr marL="0" indent="0" algn="just">
              <a:buNone/>
            </a:pPr>
            <a:r>
              <a:rPr lang="es-MX" altLang="es-MX" dirty="0" smtClean="0">
                <a:solidFill>
                  <a:schemeClr val="bg1"/>
                </a:solidFill>
                <a:latin typeface="Calibri" pitchFamily="34" charset="0"/>
                <a:cs typeface="Calibri" pitchFamily="34" charset="0"/>
              </a:rPr>
              <a:t>Propósito:</a:t>
            </a:r>
          </a:p>
          <a:p>
            <a:pPr marL="0" indent="0" algn="just">
              <a:buNone/>
            </a:pPr>
            <a:endParaRPr lang="es-MX" altLang="es-MX" dirty="0" smtClean="0">
              <a:solidFill>
                <a:schemeClr val="bg1"/>
              </a:solidFill>
              <a:latin typeface="Calibri" pitchFamily="34" charset="0"/>
              <a:cs typeface="Calibri" pitchFamily="34" charset="0"/>
            </a:endParaRPr>
          </a:p>
          <a:p>
            <a:pPr marL="0" indent="0" algn="just">
              <a:buNone/>
            </a:pPr>
            <a:r>
              <a:rPr lang="es-MX" altLang="es-MX" dirty="0">
                <a:solidFill>
                  <a:schemeClr val="bg1"/>
                </a:solidFill>
                <a:latin typeface="+mj-lt"/>
                <a:ea typeface="+mj-ea"/>
                <a:cs typeface="+mj-cs"/>
              </a:rPr>
              <a:t>Construye el proyecto de investigación mediante la elaboración de cada uno de sus elementos para contar con la planeación de las actividades de su investigación.</a:t>
            </a:r>
          </a:p>
          <a:p>
            <a:pPr marL="0" indent="0">
              <a:buNone/>
            </a:pPr>
            <a:endParaRPr lang="en-US" dirty="0">
              <a:solidFill>
                <a:schemeClr val="bg1"/>
              </a:solidFill>
              <a:latin typeface="+mj-lt"/>
              <a:ea typeface="+mj-ea"/>
              <a:cs typeface="+mj-cs"/>
            </a:endParaRPr>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69630080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1763"/>
            <a:ext cx="8041440" cy="858837"/>
          </a:xfrm>
        </p:spPr>
        <p:txBody>
          <a:bodyPr>
            <a:normAutofit/>
          </a:bodyPr>
          <a:lstStyle/>
          <a:p>
            <a:r>
              <a:rPr lang="en-US" dirty="0" smtClean="0"/>
              <a:t>GUIÓN</a:t>
            </a:r>
            <a:endParaRPr lang="en-US" dirty="0"/>
          </a:p>
        </p:txBody>
      </p:sp>
      <p:sp>
        <p:nvSpPr>
          <p:cNvPr id="5" name="4 CuadroTexto"/>
          <p:cNvSpPr txBox="1"/>
          <p:nvPr/>
        </p:nvSpPr>
        <p:spPr>
          <a:xfrm rot="1111207">
            <a:off x="3364467" y="1703145"/>
            <a:ext cx="5344603" cy="5262979"/>
          </a:xfrm>
          <a:prstGeom prst="rect">
            <a:avLst/>
          </a:prstGeom>
          <a:noFill/>
        </p:spPr>
        <p:txBody>
          <a:bodyPr wrap="square" rtlCol="0">
            <a:spAutoFit/>
          </a:bodyPr>
          <a:lstStyle/>
          <a:p>
            <a:pPr>
              <a:defRPr/>
            </a:pPr>
            <a:r>
              <a:rPr lang="es-MX" altLang="es-MX" sz="2800" dirty="0" smtClean="0"/>
              <a:t>2.  Partes del proyecto</a:t>
            </a:r>
          </a:p>
          <a:p>
            <a:pPr>
              <a:defRPr/>
            </a:pPr>
            <a:r>
              <a:rPr lang="es-MX" altLang="es-MX" sz="2800" dirty="0" smtClean="0"/>
              <a:t>2.2.1</a:t>
            </a:r>
            <a:r>
              <a:rPr lang="es-MX" altLang="es-MX" sz="2800" dirty="0"/>
              <a:t>. Elección del tema</a:t>
            </a:r>
          </a:p>
          <a:p>
            <a:pPr>
              <a:defRPr/>
            </a:pPr>
            <a:r>
              <a:rPr lang="es-MX" altLang="es-MX" sz="2800" dirty="0"/>
              <a:t>2.2.2. Planteamiento del problema</a:t>
            </a:r>
          </a:p>
          <a:p>
            <a:pPr>
              <a:defRPr/>
            </a:pPr>
            <a:r>
              <a:rPr lang="es-MX" altLang="es-MX" sz="2800" dirty="0"/>
              <a:t>2.2.3. Hipótesis</a:t>
            </a:r>
          </a:p>
          <a:p>
            <a:pPr>
              <a:defRPr/>
            </a:pPr>
            <a:r>
              <a:rPr lang="es-MX" altLang="es-MX" sz="2800" dirty="0"/>
              <a:t>2.2.4. Objetivos</a:t>
            </a:r>
          </a:p>
          <a:p>
            <a:pPr>
              <a:defRPr/>
            </a:pPr>
            <a:r>
              <a:rPr lang="es-MX" altLang="es-MX" sz="2800" dirty="0"/>
              <a:t>2.2.5. Justificación</a:t>
            </a:r>
          </a:p>
          <a:p>
            <a:pPr>
              <a:defRPr/>
            </a:pPr>
            <a:r>
              <a:rPr lang="es-MX" altLang="es-MX" sz="2800" dirty="0"/>
              <a:t>2.2.6. Marco Referencial</a:t>
            </a:r>
          </a:p>
          <a:p>
            <a:pPr>
              <a:defRPr/>
            </a:pPr>
            <a:r>
              <a:rPr lang="es-MX" altLang="es-MX" sz="2800" dirty="0"/>
              <a:t>2.2.7 Esquema</a:t>
            </a:r>
          </a:p>
          <a:p>
            <a:pPr>
              <a:defRPr/>
            </a:pPr>
            <a:r>
              <a:rPr lang="es-MX" altLang="es-MX" sz="2800" dirty="0"/>
              <a:t>2.2.8 </a:t>
            </a:r>
            <a:r>
              <a:rPr lang="es-MX" altLang="es-MX" sz="2800" dirty="0" smtClean="0"/>
              <a:t>Cronograma</a:t>
            </a:r>
          </a:p>
          <a:p>
            <a:pPr>
              <a:defRPr/>
            </a:pPr>
            <a:r>
              <a:rPr lang="es-MX" altLang="es-MX" sz="2800" dirty="0" smtClean="0"/>
              <a:t>2.2.9 Metodología</a:t>
            </a:r>
          </a:p>
          <a:p>
            <a:pPr>
              <a:defRPr/>
            </a:pPr>
            <a:r>
              <a:rPr lang="es-MX" altLang="es-MX" sz="2800" dirty="0" smtClean="0"/>
              <a:t>2.2.10 Fuentes</a:t>
            </a:r>
            <a:endParaRPr lang="es-MX" altLang="es-MX" sz="2800" dirty="0"/>
          </a:p>
        </p:txBody>
      </p:sp>
      <p:pic>
        <p:nvPicPr>
          <p:cNvPr id="3" name="Imagen 2"/>
          <p:cNvPicPr>
            <a:picLocks noChangeAspect="1"/>
          </p:cNvPicPr>
          <p:nvPr/>
        </p:nvPicPr>
        <p:blipFill rotWithShape="1">
          <a:blip r:embed="rId2"/>
          <a:srcRect b="13636"/>
          <a:stretch/>
        </p:blipFill>
        <p:spPr>
          <a:xfrm rot="399313">
            <a:off x="205059" y="2004651"/>
            <a:ext cx="2700846" cy="1905431"/>
          </a:xfrm>
          <a:prstGeom prst="ellipse">
            <a:avLst/>
          </a:prstGeom>
          <a:ln>
            <a:noFill/>
          </a:ln>
          <a:effectLst>
            <a:softEdge rad="112500"/>
          </a:effectLst>
        </p:spPr>
      </p:pic>
    </p:spTree>
    <p:extLst>
      <p:ext uri="{BB962C8B-B14F-4D97-AF65-F5344CB8AC3E}">
        <p14:creationId xmlns:p14="http://schemas.microsoft.com/office/powerpoint/2010/main" val="176268478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36640" cy="858837"/>
          </a:xfrm>
        </p:spPr>
        <p:txBody>
          <a:bodyPr>
            <a:normAutofit/>
          </a:bodyPr>
          <a:lstStyle/>
          <a:p>
            <a:pPr marL="0" indent="0"/>
            <a:r>
              <a:rPr lang="es-MX" altLang="es-MX" sz="2800" dirty="0"/>
              <a:t>2.2.1. Elección del tema</a:t>
            </a:r>
          </a:p>
        </p:txBody>
      </p:sp>
      <p:sp>
        <p:nvSpPr>
          <p:cNvPr id="3" name="Content Placeholder 2"/>
          <p:cNvSpPr>
            <a:spLocks noGrp="1"/>
          </p:cNvSpPr>
          <p:nvPr>
            <p:ph idx="1"/>
          </p:nvPr>
        </p:nvSpPr>
        <p:spPr>
          <a:xfrm>
            <a:off x="228600" y="1447800"/>
            <a:ext cx="8534400" cy="5029200"/>
          </a:xfrm>
          <a:solidFill>
            <a:schemeClr val="tx1"/>
          </a:solidFill>
          <a:ln>
            <a:solidFill>
              <a:schemeClr val="tx1"/>
            </a:solidFill>
          </a:ln>
        </p:spPr>
        <p:txBody>
          <a:bodyPr>
            <a:normAutofit fontScale="55000" lnSpcReduction="20000"/>
          </a:bodyPr>
          <a:lstStyle/>
          <a:p>
            <a:pPr marL="0" indent="0">
              <a:buNone/>
            </a:pPr>
            <a:endParaRPr lang="es-MX" dirty="0" smtClean="0">
              <a:solidFill>
                <a:schemeClr val="bg1"/>
              </a:solidFill>
              <a:effectLst/>
            </a:endParaRPr>
          </a:p>
          <a:p>
            <a:pPr marL="0" indent="0">
              <a:buNone/>
            </a:pPr>
            <a:endParaRPr lang="es-MX" dirty="0" smtClean="0">
              <a:solidFill>
                <a:schemeClr val="bg1"/>
              </a:solidFill>
              <a:effectLst/>
            </a:endParaRPr>
          </a:p>
          <a:p>
            <a:pPr marL="0" indent="0">
              <a:buNone/>
            </a:pPr>
            <a:endParaRPr lang="es-MX" dirty="0">
              <a:solidFill>
                <a:schemeClr val="bg1"/>
              </a:solidFill>
              <a:effectLst/>
            </a:endParaRPr>
          </a:p>
          <a:p>
            <a:pPr marL="0" indent="0" algn="just">
              <a:buFontTx/>
              <a:buNone/>
            </a:pPr>
            <a:r>
              <a:rPr lang="es-MX" altLang="es-MX" sz="4500" dirty="0" smtClean="0">
                <a:solidFill>
                  <a:schemeClr val="bg1"/>
                </a:solidFill>
                <a:effectLst/>
              </a:rPr>
              <a:t>El </a:t>
            </a:r>
            <a:r>
              <a:rPr lang="es-MX" altLang="es-MX" sz="4500" dirty="0">
                <a:solidFill>
                  <a:schemeClr val="bg1"/>
                </a:solidFill>
                <a:effectLst/>
              </a:rPr>
              <a:t>tema </a:t>
            </a:r>
            <a:r>
              <a:rPr lang="es-MX" altLang="es-MX" sz="4500" dirty="0" smtClean="0">
                <a:solidFill>
                  <a:schemeClr val="bg1"/>
                </a:solidFill>
                <a:effectLst/>
              </a:rPr>
              <a:t>debe ser  </a:t>
            </a:r>
            <a:r>
              <a:rPr lang="es-MX" altLang="es-MX" sz="4500" dirty="0">
                <a:solidFill>
                  <a:schemeClr val="bg1"/>
                </a:solidFill>
                <a:effectLst/>
              </a:rPr>
              <a:t>del agrado del investigador </a:t>
            </a:r>
            <a:r>
              <a:rPr lang="es-MX" altLang="es-MX" sz="4500" dirty="0" smtClean="0">
                <a:solidFill>
                  <a:schemeClr val="bg1"/>
                </a:solidFill>
                <a:effectLst/>
              </a:rPr>
              <a:t>, </a:t>
            </a:r>
            <a:r>
              <a:rPr lang="es-MX" altLang="es-MX" sz="4500" dirty="0">
                <a:solidFill>
                  <a:schemeClr val="bg1"/>
                </a:solidFill>
                <a:effectLst/>
              </a:rPr>
              <a:t>de no ser así </a:t>
            </a:r>
            <a:r>
              <a:rPr lang="es-MX" altLang="es-MX" sz="4500" dirty="0" smtClean="0">
                <a:solidFill>
                  <a:schemeClr val="bg1"/>
                </a:solidFill>
                <a:effectLst/>
              </a:rPr>
              <a:t>esta labor será difícil  y con escasa motivación</a:t>
            </a:r>
            <a:r>
              <a:rPr lang="es-MX" altLang="es-MX" sz="4500" dirty="0">
                <a:solidFill>
                  <a:schemeClr val="bg1"/>
                </a:solidFill>
                <a:effectLst/>
              </a:rPr>
              <a:t>.</a:t>
            </a:r>
          </a:p>
          <a:p>
            <a:pPr marL="0" indent="0" algn="just">
              <a:buFontTx/>
              <a:buNone/>
            </a:pPr>
            <a:r>
              <a:rPr lang="es-MX" altLang="es-MX" sz="4500" dirty="0">
                <a:solidFill>
                  <a:schemeClr val="bg1"/>
                </a:solidFill>
                <a:effectLst/>
              </a:rPr>
              <a:t>También es de utilidad consultar revistas especializadas, la biblioteca Universitaria, si se utiliza Internet debe ser en sitios confiables como </a:t>
            </a:r>
            <a:r>
              <a:rPr lang="es-MX" altLang="es-MX" sz="4500" dirty="0" err="1">
                <a:solidFill>
                  <a:schemeClr val="bg1"/>
                </a:solidFill>
                <a:effectLst/>
              </a:rPr>
              <a:t>Redalyc</a:t>
            </a:r>
            <a:r>
              <a:rPr lang="es-MX" altLang="es-MX" sz="4500" dirty="0">
                <a:solidFill>
                  <a:schemeClr val="bg1"/>
                </a:solidFill>
                <a:effectLst/>
              </a:rPr>
              <a:t>.</a:t>
            </a:r>
          </a:p>
          <a:p>
            <a:pPr marL="0" indent="0" algn="just">
              <a:buNone/>
            </a:pPr>
            <a:endParaRPr lang="es-MX" altLang="es-MX" sz="4500" dirty="0">
              <a:solidFill>
                <a:schemeClr val="bg1"/>
              </a:solidFill>
              <a:effectLst/>
            </a:endParaRPr>
          </a:p>
          <a:p>
            <a:pPr marL="0" indent="0" algn="just">
              <a:buNone/>
            </a:pPr>
            <a:r>
              <a:rPr lang="es-MX" sz="4500" dirty="0" smtClean="0">
                <a:solidFill>
                  <a:schemeClr val="bg1"/>
                </a:solidFill>
                <a:effectLst/>
              </a:rPr>
              <a:t>En resumen para seleccionar la temática es conveniente tener  conocimientos previos sobre el mismo  </a:t>
            </a:r>
            <a:r>
              <a:rPr lang="es-MX" sz="4500" dirty="0">
                <a:solidFill>
                  <a:schemeClr val="bg1"/>
                </a:solidFill>
                <a:effectLst/>
              </a:rPr>
              <a:t>y, sobre todo, que </a:t>
            </a:r>
            <a:r>
              <a:rPr lang="es-MX" sz="4500" dirty="0" smtClean="0">
                <a:solidFill>
                  <a:schemeClr val="bg1"/>
                </a:solidFill>
                <a:effectLst/>
              </a:rPr>
              <a:t> </a:t>
            </a:r>
            <a:r>
              <a:rPr lang="es-MX" sz="4500" dirty="0">
                <a:solidFill>
                  <a:schemeClr val="bg1"/>
                </a:solidFill>
                <a:effectLst/>
              </a:rPr>
              <a:t>resulte interesante y atractivo.</a:t>
            </a:r>
            <a:endParaRPr lang="es-MX" altLang="es-MX" sz="4500" dirty="0">
              <a:solidFill>
                <a:schemeClr val="bg1"/>
              </a:solidFill>
              <a:effectLst/>
            </a:endParaRPr>
          </a:p>
          <a:p>
            <a:pPr marL="0" indent="0">
              <a:buNone/>
            </a:pPr>
            <a:endParaRPr lang="es-MX" altLang="es-MX" sz="3300" dirty="0" smtClean="0">
              <a:solidFill>
                <a:schemeClr val="bg1"/>
              </a:solidFill>
              <a:latin typeface="+mj-lt"/>
              <a:ea typeface="+mj-ea"/>
              <a:cs typeface="+mj-cs"/>
            </a:endParaRPr>
          </a:p>
          <a:p>
            <a:pPr marL="0" indent="0">
              <a:buNone/>
            </a:pPr>
            <a:endParaRPr lang="es-MX" altLang="es-MX" sz="3300" dirty="0" smtClean="0">
              <a:solidFill>
                <a:schemeClr val="bg1"/>
              </a:solidFill>
              <a:latin typeface="+mj-lt"/>
              <a:ea typeface="+mj-ea"/>
              <a:cs typeface="+mj-cs"/>
            </a:endParaRPr>
          </a:p>
          <a:p>
            <a:pPr marL="0" indent="0">
              <a:buNone/>
            </a:pPr>
            <a:endParaRPr lang="es-MX" altLang="es-MX" dirty="0" smtClean="0">
              <a:solidFill>
                <a:schemeClr val="bg1"/>
              </a:solidFill>
              <a:latin typeface="+mj-lt"/>
              <a:ea typeface="+mj-ea"/>
              <a:cs typeface="+mj-cs"/>
            </a:endParaRPr>
          </a:p>
          <a:p>
            <a:pPr marL="0" indent="0">
              <a:buNone/>
            </a:pPr>
            <a:endParaRPr lang="en-US" dirty="0" smtClean="0"/>
          </a:p>
          <a:p>
            <a:pPr marL="0" indent="0">
              <a:buNone/>
            </a:pPr>
            <a:endParaRPr lang="en-US" dirty="0"/>
          </a:p>
        </p:txBody>
      </p:sp>
      <p:pic>
        <p:nvPicPr>
          <p:cNvPr id="4" name="Imagen 3"/>
          <p:cNvPicPr>
            <a:picLocks noChangeAspect="1"/>
          </p:cNvPicPr>
          <p:nvPr/>
        </p:nvPicPr>
        <p:blipFill>
          <a:blip r:embed="rId2"/>
          <a:stretch>
            <a:fillRect/>
          </a:stretch>
        </p:blipFill>
        <p:spPr>
          <a:xfrm>
            <a:off x="6479754" y="5281785"/>
            <a:ext cx="2286000" cy="1190625"/>
          </a:xfrm>
          <a:prstGeom prst="rect">
            <a:avLst/>
          </a:prstGeom>
        </p:spPr>
      </p:pic>
    </p:spTree>
    <p:extLst>
      <p:ext uri="{BB962C8B-B14F-4D97-AF65-F5344CB8AC3E}">
        <p14:creationId xmlns:p14="http://schemas.microsoft.com/office/powerpoint/2010/main" val="29585425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838200"/>
            <a:ext cx="6172200" cy="858837"/>
          </a:xfrm>
        </p:spPr>
        <p:txBody>
          <a:bodyPr>
            <a:normAutofit fontScale="90000"/>
          </a:bodyPr>
          <a:lstStyle/>
          <a:p>
            <a:r>
              <a:rPr lang="es-MX" altLang="es-MX" sz="3100" dirty="0"/>
              <a:t>2.2.2. </a:t>
            </a:r>
            <a:r>
              <a:rPr lang="es-MX" altLang="es-MX" sz="3100" dirty="0" smtClean="0"/>
              <a:t>Planteamiento</a:t>
            </a:r>
            <a:br>
              <a:rPr lang="es-MX" altLang="es-MX" sz="3100" dirty="0" smtClean="0"/>
            </a:br>
            <a:r>
              <a:rPr lang="es-MX" altLang="es-MX" sz="3100" dirty="0" smtClean="0"/>
              <a:t> </a:t>
            </a:r>
            <a:r>
              <a:rPr lang="es-MX" altLang="es-MX" sz="3100" dirty="0"/>
              <a:t>del problema</a:t>
            </a:r>
            <a:r>
              <a:rPr lang="es-MX" altLang="es-MX" sz="2400" dirty="0"/>
              <a:t/>
            </a:r>
            <a:br>
              <a:rPr lang="es-MX" altLang="es-MX" sz="2400" dirty="0"/>
            </a:br>
            <a:r>
              <a:rPr lang="en-US" sz="2400" dirty="0"/>
              <a:t/>
            </a:r>
            <a:br>
              <a:rPr lang="en-US" sz="2400" dirty="0"/>
            </a:br>
            <a:endParaRPr lang="en-US" sz="2400" dirty="0"/>
          </a:p>
        </p:txBody>
      </p:sp>
      <p:sp>
        <p:nvSpPr>
          <p:cNvPr id="3" name="Content Placeholder 2"/>
          <p:cNvSpPr>
            <a:spLocks noGrp="1"/>
          </p:cNvSpPr>
          <p:nvPr>
            <p:ph idx="1"/>
          </p:nvPr>
        </p:nvSpPr>
        <p:spPr>
          <a:xfrm>
            <a:off x="301625" y="1257300"/>
            <a:ext cx="8534400" cy="5029200"/>
          </a:xfrm>
          <a:solidFill>
            <a:schemeClr val="tx1"/>
          </a:solidFill>
          <a:ln>
            <a:solidFill>
              <a:schemeClr val="tx1"/>
            </a:solidFill>
          </a:ln>
        </p:spPr>
        <p:txBody>
          <a:bodyPr>
            <a:normAutofit fontScale="77500" lnSpcReduction="20000"/>
          </a:bodyPr>
          <a:lstStyle/>
          <a:p>
            <a:pPr marL="0" indent="0">
              <a:buNone/>
            </a:pPr>
            <a:endParaRPr lang="es-MX" dirty="0" smtClean="0">
              <a:solidFill>
                <a:schemeClr val="bg1"/>
              </a:solidFill>
              <a:effectLst/>
            </a:endParaRPr>
          </a:p>
          <a:p>
            <a:pPr marL="0" indent="0">
              <a:buNone/>
            </a:pPr>
            <a:endParaRPr lang="es-MX" dirty="0" smtClean="0">
              <a:solidFill>
                <a:schemeClr val="bg1"/>
              </a:solidFill>
              <a:effectLst/>
            </a:endParaRPr>
          </a:p>
          <a:p>
            <a:pPr marL="0" indent="0">
              <a:buNone/>
            </a:pPr>
            <a:endParaRPr lang="es-MX" dirty="0">
              <a:solidFill>
                <a:schemeClr val="bg1"/>
              </a:solidFill>
              <a:effectLst/>
            </a:endParaRPr>
          </a:p>
          <a:p>
            <a:pPr marL="0" indent="0">
              <a:buNone/>
            </a:pPr>
            <a:r>
              <a:rPr lang="es-MX" sz="3300" dirty="0" smtClean="0">
                <a:solidFill>
                  <a:schemeClr val="bg1"/>
                </a:solidFill>
                <a:effectLst/>
              </a:rPr>
              <a:t>Al iniciar  una investigación , se debe definir en forma clara  la problemática  susceptible de ser estudiada. </a:t>
            </a:r>
            <a:r>
              <a:rPr lang="es-MX" sz="3300" dirty="0">
                <a:solidFill>
                  <a:schemeClr val="bg1"/>
                </a:solidFill>
                <a:effectLst/>
              </a:rPr>
              <a:t>Para </a:t>
            </a:r>
            <a:r>
              <a:rPr lang="es-MX" sz="3300" dirty="0" err="1">
                <a:solidFill>
                  <a:schemeClr val="bg1"/>
                </a:solidFill>
                <a:effectLst/>
              </a:rPr>
              <a:t>Dieterich</a:t>
            </a:r>
            <a:r>
              <a:rPr lang="es-MX" sz="3300" dirty="0">
                <a:solidFill>
                  <a:schemeClr val="bg1"/>
                </a:solidFill>
                <a:effectLst/>
              </a:rPr>
              <a:t>  e</a:t>
            </a:r>
            <a:r>
              <a:rPr lang="es-MX" altLang="es-MX" sz="3300" dirty="0">
                <a:solidFill>
                  <a:schemeClr val="bg1"/>
                </a:solidFill>
                <a:effectLst/>
              </a:rPr>
              <a:t>s la delimitación clara y precisa del </a:t>
            </a:r>
            <a:r>
              <a:rPr lang="es-MX" altLang="es-MX" sz="3300" dirty="0" smtClean="0">
                <a:solidFill>
                  <a:schemeClr val="bg1"/>
                </a:solidFill>
                <a:effectLst/>
              </a:rPr>
              <a:t>problema</a:t>
            </a:r>
            <a:r>
              <a:rPr lang="es-MX" altLang="es-MX" sz="3300" dirty="0" smtClean="0">
                <a:solidFill>
                  <a:schemeClr val="bg1"/>
                </a:solidFill>
                <a:latin typeface="+mj-lt"/>
                <a:ea typeface="+mj-ea"/>
                <a:cs typeface="+mj-cs"/>
              </a:rPr>
              <a:t>. </a:t>
            </a:r>
            <a:r>
              <a:rPr lang="es-MX" altLang="es-MX" sz="3300" dirty="0">
                <a:solidFill>
                  <a:schemeClr val="bg1"/>
                </a:solidFill>
                <a:effectLst/>
              </a:rPr>
              <a:t>I</a:t>
            </a:r>
            <a:r>
              <a:rPr lang="es-MX" sz="3300" dirty="0" smtClean="0">
                <a:solidFill>
                  <a:schemeClr val="bg1"/>
                </a:solidFill>
                <a:effectLst/>
              </a:rPr>
              <a:t>mplica  </a:t>
            </a:r>
            <a:r>
              <a:rPr lang="es-MX" sz="3300" dirty="0">
                <a:solidFill>
                  <a:schemeClr val="bg1"/>
                </a:solidFill>
                <a:effectLst/>
              </a:rPr>
              <a:t>los siguientes </a:t>
            </a:r>
            <a:r>
              <a:rPr lang="es-MX" sz="3300" dirty="0" smtClean="0">
                <a:solidFill>
                  <a:schemeClr val="bg1"/>
                </a:solidFill>
                <a:effectLst/>
              </a:rPr>
              <a:t>componentes:</a:t>
            </a:r>
            <a:endParaRPr lang="es-MX" altLang="es-MX" sz="3300" dirty="0" smtClean="0">
              <a:solidFill>
                <a:schemeClr val="bg1"/>
              </a:solidFill>
              <a:latin typeface="+mj-lt"/>
              <a:ea typeface="+mj-ea"/>
              <a:cs typeface="+mj-cs"/>
            </a:endParaRPr>
          </a:p>
          <a:p>
            <a:pPr marL="0" indent="0">
              <a:buNone/>
            </a:pPr>
            <a:endParaRPr lang="es-MX" sz="3300" dirty="0" smtClean="0">
              <a:solidFill>
                <a:schemeClr val="bg1"/>
              </a:solidFill>
              <a:effectLst/>
            </a:endParaRPr>
          </a:p>
          <a:p>
            <a:pPr marL="0" indent="0">
              <a:buNone/>
            </a:pPr>
            <a:r>
              <a:rPr lang="es-MX" sz="3300" dirty="0" smtClean="0">
                <a:solidFill>
                  <a:schemeClr val="tx2">
                    <a:lumMod val="50000"/>
                  </a:schemeClr>
                </a:solidFill>
                <a:effectLst/>
              </a:rPr>
              <a:t>1) Antecedentes </a:t>
            </a:r>
            <a:r>
              <a:rPr lang="es-MX" sz="3300" dirty="0">
                <a:solidFill>
                  <a:schemeClr val="tx2">
                    <a:lumMod val="50000"/>
                  </a:schemeClr>
                </a:solidFill>
                <a:effectLst/>
              </a:rPr>
              <a:t>del problema</a:t>
            </a:r>
            <a:r>
              <a:rPr lang="es-MX" sz="3300" dirty="0">
                <a:solidFill>
                  <a:schemeClr val="bg1"/>
                </a:solidFill>
                <a:effectLst/>
              </a:rPr>
              <a:t>. </a:t>
            </a:r>
            <a:r>
              <a:rPr lang="es-MX" sz="3300" dirty="0" smtClean="0">
                <a:solidFill>
                  <a:schemeClr val="bg1"/>
                </a:solidFill>
                <a:effectLst/>
              </a:rPr>
              <a:t>( contexto local, nacional, mundial o  institucional en el cual se desarrolla  y  </a:t>
            </a:r>
            <a:r>
              <a:rPr lang="es-MX" sz="3300" dirty="0">
                <a:solidFill>
                  <a:schemeClr val="bg1"/>
                </a:solidFill>
                <a:effectLst/>
              </a:rPr>
              <a:t>expresar una relación entre dos o más conceptos o </a:t>
            </a:r>
            <a:r>
              <a:rPr lang="es-MX" sz="3300" dirty="0" smtClean="0">
                <a:solidFill>
                  <a:schemeClr val="bg1"/>
                </a:solidFill>
                <a:effectLst/>
              </a:rPr>
              <a:t>variables)</a:t>
            </a:r>
            <a:endParaRPr lang="es-MX" altLang="es-MX" sz="3300" dirty="0">
              <a:solidFill>
                <a:schemeClr val="bg1"/>
              </a:solidFill>
              <a:latin typeface="+mj-lt"/>
              <a:ea typeface="+mj-ea"/>
              <a:cs typeface="+mj-cs"/>
            </a:endParaRPr>
          </a:p>
          <a:p>
            <a:pPr marL="0" indent="0">
              <a:buNone/>
            </a:pPr>
            <a:endParaRPr lang="es-MX" altLang="es-MX" sz="3300" dirty="0" smtClean="0">
              <a:solidFill>
                <a:schemeClr val="bg1"/>
              </a:solidFill>
              <a:latin typeface="+mj-lt"/>
              <a:ea typeface="+mj-ea"/>
              <a:cs typeface="+mj-cs"/>
            </a:endParaRPr>
          </a:p>
          <a:p>
            <a:pPr marL="0" indent="0">
              <a:buNone/>
            </a:pPr>
            <a:endParaRPr lang="es-MX" altLang="es-MX" sz="3300" dirty="0" smtClean="0">
              <a:solidFill>
                <a:schemeClr val="bg1"/>
              </a:solidFill>
              <a:latin typeface="+mj-lt"/>
              <a:ea typeface="+mj-ea"/>
              <a:cs typeface="+mj-cs"/>
            </a:endParaRPr>
          </a:p>
          <a:p>
            <a:pPr marL="0" indent="0">
              <a:buNone/>
            </a:pPr>
            <a:endParaRPr lang="es-MX" altLang="es-MX" dirty="0" smtClean="0">
              <a:solidFill>
                <a:schemeClr val="bg1"/>
              </a:solidFill>
              <a:latin typeface="+mj-lt"/>
              <a:ea typeface="+mj-ea"/>
              <a:cs typeface="+mj-cs"/>
            </a:endParaRPr>
          </a:p>
          <a:p>
            <a:pPr marL="0" indent="0">
              <a:buNone/>
            </a:pPr>
            <a:endParaRPr lang="en-US" dirty="0" smtClean="0"/>
          </a:p>
          <a:p>
            <a:pPr marL="0" indent="0">
              <a:buNone/>
            </a:pPr>
            <a:endParaRPr lang="en-US" dirty="0"/>
          </a:p>
        </p:txBody>
      </p:sp>
      <p:pic>
        <p:nvPicPr>
          <p:cNvPr id="6" name="Picture 2" descr="Resultado de imagen para metodologia del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0025" y="5055939"/>
            <a:ext cx="2286000" cy="119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11662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77103"/>
            <a:ext cx="8042564" cy="858837"/>
          </a:xfrm>
        </p:spPr>
        <p:txBody>
          <a:bodyPr>
            <a:noAutofit/>
          </a:bodyPr>
          <a:lstStyle/>
          <a:p>
            <a:r>
              <a:rPr lang="es-MX" altLang="es-MX" sz="2800" dirty="0"/>
              <a:t>2.2.2. Planteamiento</a:t>
            </a:r>
            <a:br>
              <a:rPr lang="es-MX" altLang="es-MX" sz="2800" dirty="0"/>
            </a:br>
            <a:r>
              <a:rPr lang="es-MX" altLang="es-MX" sz="2800" dirty="0"/>
              <a:t> del problema</a:t>
            </a:r>
            <a:r>
              <a:rPr lang="en-US" sz="2800" dirty="0"/>
              <a:t/>
            </a:r>
            <a:br>
              <a:rPr lang="en-US" sz="2800" dirty="0"/>
            </a:br>
            <a:endParaRPr lang="en-US" sz="2800" dirty="0"/>
          </a:p>
        </p:txBody>
      </p:sp>
      <p:sp>
        <p:nvSpPr>
          <p:cNvPr id="3" name="Content Placeholder 2"/>
          <p:cNvSpPr>
            <a:spLocks noGrp="1"/>
          </p:cNvSpPr>
          <p:nvPr>
            <p:ph idx="1"/>
          </p:nvPr>
        </p:nvSpPr>
        <p:spPr>
          <a:xfrm>
            <a:off x="540327" y="1447800"/>
            <a:ext cx="8534400" cy="5029200"/>
          </a:xfrm>
          <a:solidFill>
            <a:schemeClr val="tx1"/>
          </a:solidFill>
          <a:ln>
            <a:solidFill>
              <a:schemeClr val="tx1"/>
            </a:solidFill>
          </a:ln>
        </p:spPr>
        <p:txBody>
          <a:bodyPr/>
          <a:lstStyle/>
          <a:p>
            <a:pPr marL="0" indent="0">
              <a:buNone/>
            </a:pPr>
            <a:endParaRPr lang="en-US" sz="2600" dirty="0">
              <a:solidFill>
                <a:schemeClr val="bg1"/>
              </a:solidFill>
            </a:endParaRPr>
          </a:p>
          <a:p>
            <a:pPr marL="0" indent="0">
              <a:buNone/>
            </a:pPr>
            <a:endParaRPr lang="en-US" dirty="0"/>
          </a:p>
        </p:txBody>
      </p:sp>
      <p:sp>
        <p:nvSpPr>
          <p:cNvPr id="5" name="4 Rectángulo"/>
          <p:cNvSpPr/>
          <p:nvPr/>
        </p:nvSpPr>
        <p:spPr>
          <a:xfrm>
            <a:off x="720436" y="1676400"/>
            <a:ext cx="8042564" cy="4093428"/>
          </a:xfrm>
          <a:prstGeom prst="rect">
            <a:avLst/>
          </a:prstGeom>
        </p:spPr>
        <p:txBody>
          <a:bodyPr wrap="square">
            <a:spAutoFit/>
          </a:bodyPr>
          <a:lstStyle/>
          <a:p>
            <a:pPr algn="just"/>
            <a:r>
              <a:rPr lang="es-MX" sz="2400" dirty="0" smtClean="0">
                <a:solidFill>
                  <a:schemeClr val="tx2">
                    <a:lumMod val="50000"/>
                  </a:schemeClr>
                </a:solidFill>
              </a:rPr>
              <a:t>2</a:t>
            </a:r>
            <a:r>
              <a:rPr lang="es-MX" sz="2400" dirty="0">
                <a:solidFill>
                  <a:schemeClr val="tx2">
                    <a:lumMod val="50000"/>
                  </a:schemeClr>
                </a:solidFill>
              </a:rPr>
              <a:t>) </a:t>
            </a:r>
            <a:r>
              <a:rPr lang="es-MX" sz="2400" dirty="0" smtClean="0">
                <a:solidFill>
                  <a:schemeClr val="tx2">
                    <a:lumMod val="50000"/>
                  </a:schemeClr>
                </a:solidFill>
              </a:rPr>
              <a:t>P</a:t>
            </a:r>
            <a:r>
              <a:rPr lang="es-MX" sz="2600" dirty="0" smtClean="0">
                <a:solidFill>
                  <a:schemeClr val="tx2">
                    <a:lumMod val="50000"/>
                  </a:schemeClr>
                </a:solidFill>
              </a:rPr>
              <a:t>reguntas de investigación claras</a:t>
            </a:r>
            <a:r>
              <a:rPr lang="es-MX" sz="2600" dirty="0" smtClean="0">
                <a:solidFill>
                  <a:schemeClr val="bg1"/>
                </a:solidFill>
              </a:rPr>
              <a:t>, </a:t>
            </a:r>
            <a:r>
              <a:rPr lang="es-MX" sz="2600" dirty="0">
                <a:solidFill>
                  <a:schemeClr val="bg1"/>
                </a:solidFill>
              </a:rPr>
              <a:t>evitando </a:t>
            </a:r>
            <a:r>
              <a:rPr lang="es-MX" sz="2600" dirty="0" smtClean="0">
                <a:solidFill>
                  <a:schemeClr val="bg1"/>
                </a:solidFill>
              </a:rPr>
              <a:t>ambigüedades</a:t>
            </a:r>
            <a:r>
              <a:rPr lang="es-MX" sz="2600" dirty="0">
                <a:solidFill>
                  <a:schemeClr val="bg1"/>
                </a:solidFill>
              </a:rPr>
              <a:t>, </a:t>
            </a:r>
            <a:r>
              <a:rPr lang="es-MX" sz="2600" dirty="0" smtClean="0">
                <a:solidFill>
                  <a:schemeClr val="bg1"/>
                </a:solidFill>
              </a:rPr>
              <a:t>por ejemplo: </a:t>
            </a:r>
            <a:r>
              <a:rPr lang="es-MX" sz="2600" dirty="0">
                <a:solidFill>
                  <a:schemeClr val="bg1"/>
                </a:solidFill>
              </a:rPr>
              <a:t>¿qué efecto?, ¿qué condiciones?, ¿cuál es la probabilidad de…?, ¿cómo se relaciona con….?, etc.</a:t>
            </a:r>
          </a:p>
          <a:p>
            <a:pPr algn="just"/>
            <a:endParaRPr lang="es-MX" sz="2600" dirty="0" smtClean="0">
              <a:solidFill>
                <a:schemeClr val="bg1"/>
              </a:solidFill>
            </a:endParaRPr>
          </a:p>
          <a:p>
            <a:pPr algn="just"/>
            <a:r>
              <a:rPr lang="es-MX" sz="2600" dirty="0" smtClean="0">
                <a:solidFill>
                  <a:schemeClr val="bg1"/>
                </a:solidFill>
              </a:rPr>
              <a:t>El </a:t>
            </a:r>
            <a:r>
              <a:rPr lang="es-MX" sz="2600" dirty="0">
                <a:solidFill>
                  <a:schemeClr val="bg1"/>
                </a:solidFill>
              </a:rPr>
              <a:t>planteamiento debe implicar la posibilidad de realizar una prueba empírica, es decir, que sea factible de observarse </a:t>
            </a:r>
            <a:r>
              <a:rPr lang="es-MX" sz="2600" dirty="0" smtClean="0">
                <a:solidFill>
                  <a:schemeClr val="bg1"/>
                </a:solidFill>
              </a:rPr>
              <a:t> de manera objetiva en </a:t>
            </a:r>
            <a:r>
              <a:rPr lang="es-MX" sz="2600" dirty="0">
                <a:solidFill>
                  <a:schemeClr val="bg1"/>
                </a:solidFill>
              </a:rPr>
              <a:t>la </a:t>
            </a:r>
            <a:r>
              <a:rPr lang="es-MX" sz="2600" dirty="0" smtClean="0">
                <a:solidFill>
                  <a:schemeClr val="bg1"/>
                </a:solidFill>
              </a:rPr>
              <a:t>realidad . </a:t>
            </a:r>
          </a:p>
          <a:p>
            <a:pPr algn="just"/>
            <a:endParaRPr lang="es-MX" sz="2600" dirty="0">
              <a:solidFill>
                <a:schemeClr val="bg1"/>
              </a:solidFill>
            </a:endParaRPr>
          </a:p>
        </p:txBody>
      </p:sp>
      <p:pic>
        <p:nvPicPr>
          <p:cNvPr id="6" name="Picture 2" descr="Resultado de imagen para metodologia del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7109" y="5174515"/>
            <a:ext cx="2286000" cy="119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687140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8534400" cy="5257800"/>
          </a:xfrm>
          <a:solidFill>
            <a:schemeClr val="tx1"/>
          </a:solidFill>
          <a:ln>
            <a:solidFill>
              <a:schemeClr val="tx1"/>
            </a:solidFill>
          </a:ln>
        </p:spPr>
        <p:txBody>
          <a:bodyPr>
            <a:normAutofit fontScale="85000" lnSpcReduction="20000"/>
          </a:bodyPr>
          <a:lstStyle/>
          <a:p>
            <a:pPr marL="0" indent="0">
              <a:buNone/>
            </a:pPr>
            <a:endParaRPr lang="es-MX" dirty="0" smtClean="0">
              <a:solidFill>
                <a:schemeClr val="bg1"/>
              </a:solidFill>
              <a:effectLst/>
            </a:endParaRPr>
          </a:p>
          <a:p>
            <a:pPr marL="0" indent="0">
              <a:buNone/>
            </a:pPr>
            <a:endParaRPr lang="es-MX" sz="3100" dirty="0" smtClean="0">
              <a:solidFill>
                <a:schemeClr val="bg1"/>
              </a:solidFill>
              <a:effectLst/>
            </a:endParaRPr>
          </a:p>
          <a:p>
            <a:pPr marL="0" indent="0">
              <a:buNone/>
            </a:pPr>
            <a:r>
              <a:rPr lang="es-MX" sz="3100" dirty="0" smtClean="0">
                <a:solidFill>
                  <a:schemeClr val="bg1"/>
                </a:solidFill>
                <a:effectLst/>
              </a:rPr>
              <a:t>Las </a:t>
            </a:r>
            <a:r>
              <a:rPr lang="es-MX" sz="3100" dirty="0">
                <a:solidFill>
                  <a:schemeClr val="bg1"/>
                </a:solidFill>
                <a:effectLst/>
              </a:rPr>
              <a:t>preguntas de investigación </a:t>
            </a:r>
            <a:r>
              <a:rPr lang="es-MX" sz="3100" dirty="0" smtClean="0">
                <a:solidFill>
                  <a:schemeClr val="bg1"/>
                </a:solidFill>
                <a:effectLst/>
              </a:rPr>
              <a:t> </a:t>
            </a:r>
            <a:r>
              <a:rPr lang="es-MX" sz="3100" dirty="0">
                <a:solidFill>
                  <a:schemeClr val="bg1"/>
                </a:solidFill>
                <a:effectLst/>
              </a:rPr>
              <a:t>guiarán el </a:t>
            </a:r>
            <a:r>
              <a:rPr lang="es-MX" sz="3100" dirty="0" smtClean="0">
                <a:solidFill>
                  <a:schemeClr val="bg1"/>
                </a:solidFill>
                <a:effectLst/>
              </a:rPr>
              <a:t>estudio. </a:t>
            </a:r>
            <a:r>
              <a:rPr lang="es-MX" sz="3100" dirty="0">
                <a:solidFill>
                  <a:schemeClr val="bg1"/>
                </a:solidFill>
                <a:effectLst/>
              </a:rPr>
              <a:t>Éstas son el resultado de una reflexión que el </a:t>
            </a:r>
            <a:r>
              <a:rPr lang="es-MX" sz="3100" dirty="0" smtClean="0">
                <a:solidFill>
                  <a:schemeClr val="bg1"/>
                </a:solidFill>
                <a:effectLst/>
              </a:rPr>
              <a:t> investigador  </a:t>
            </a:r>
            <a:r>
              <a:rPr lang="es-MX" sz="3100" dirty="0">
                <a:solidFill>
                  <a:schemeClr val="bg1"/>
                </a:solidFill>
                <a:effectLst/>
              </a:rPr>
              <a:t>se hace en su proceso de construcción del problema y están estrechamente relacionadas con la </a:t>
            </a:r>
            <a:r>
              <a:rPr lang="es-MX" sz="3100" dirty="0" smtClean="0">
                <a:solidFill>
                  <a:schemeClr val="bg1"/>
                </a:solidFill>
                <a:effectLst/>
              </a:rPr>
              <a:t> problemática  </a:t>
            </a:r>
            <a:r>
              <a:rPr lang="es-MX" sz="3100" dirty="0">
                <a:solidFill>
                  <a:schemeClr val="bg1"/>
                </a:solidFill>
                <a:effectLst/>
              </a:rPr>
              <a:t>a tratar. </a:t>
            </a:r>
            <a:endParaRPr lang="es-MX" sz="3100" dirty="0" smtClean="0">
              <a:solidFill>
                <a:schemeClr val="bg1"/>
              </a:solidFill>
              <a:effectLst/>
            </a:endParaRPr>
          </a:p>
          <a:p>
            <a:pPr marL="0" indent="0">
              <a:buNone/>
            </a:pPr>
            <a:endParaRPr lang="es-MX" sz="3100" dirty="0" smtClean="0">
              <a:solidFill>
                <a:schemeClr val="bg1"/>
              </a:solidFill>
              <a:effectLst/>
            </a:endParaRPr>
          </a:p>
          <a:p>
            <a:pPr marL="0" indent="0">
              <a:buNone/>
            </a:pPr>
            <a:r>
              <a:rPr lang="es-MX" sz="3100" dirty="0" smtClean="0">
                <a:solidFill>
                  <a:schemeClr val="bg1"/>
                </a:solidFill>
                <a:effectLst/>
              </a:rPr>
              <a:t>Ejemplos:</a:t>
            </a:r>
          </a:p>
          <a:p>
            <a:pPr marL="0" indent="0">
              <a:buNone/>
            </a:pPr>
            <a:r>
              <a:rPr lang="es-MX" sz="3100" dirty="0" smtClean="0">
                <a:solidFill>
                  <a:schemeClr val="tx2">
                    <a:lumMod val="50000"/>
                  </a:schemeClr>
                </a:solidFill>
                <a:effectLst/>
              </a:rPr>
              <a:t>¿ De que forma influye n los estilos de aprendizaje en el rendimiento académico? </a:t>
            </a:r>
          </a:p>
          <a:p>
            <a:pPr marL="0" indent="0">
              <a:buNone/>
            </a:pPr>
            <a:r>
              <a:rPr lang="es-MX" sz="3100" dirty="0" smtClean="0">
                <a:solidFill>
                  <a:schemeClr val="tx2">
                    <a:lumMod val="50000"/>
                  </a:schemeClr>
                </a:solidFill>
                <a:effectLst/>
              </a:rPr>
              <a:t>¿Cómo </a:t>
            </a:r>
            <a:r>
              <a:rPr lang="es-MX" sz="3100" dirty="0">
                <a:solidFill>
                  <a:schemeClr val="tx2">
                    <a:lumMod val="50000"/>
                  </a:schemeClr>
                </a:solidFill>
                <a:effectLst/>
              </a:rPr>
              <a:t>lograr estudiantes competentes?</a:t>
            </a:r>
          </a:p>
          <a:p>
            <a:pPr marL="0" indent="0">
              <a:buNone/>
            </a:pPr>
            <a:endParaRPr lang="es-MX" sz="3100" dirty="0" smtClean="0">
              <a:solidFill>
                <a:schemeClr val="tx2">
                  <a:lumMod val="50000"/>
                </a:schemeClr>
              </a:solidFill>
              <a:effectLst/>
            </a:endParaRPr>
          </a:p>
          <a:p>
            <a:pPr marL="0" indent="0">
              <a:buNone/>
            </a:pPr>
            <a:endParaRPr lang="es-MX" sz="3100" dirty="0">
              <a:solidFill>
                <a:schemeClr val="tx2">
                  <a:lumMod val="50000"/>
                </a:schemeClr>
              </a:solidFill>
              <a:effectLst/>
            </a:endParaRPr>
          </a:p>
          <a:p>
            <a:pPr marL="0" indent="0">
              <a:buNone/>
            </a:pPr>
            <a:endParaRPr lang="es-MX" dirty="0" smtClean="0">
              <a:solidFill>
                <a:schemeClr val="bg1"/>
              </a:solidFill>
              <a:effectLst/>
            </a:endParaRPr>
          </a:p>
          <a:p>
            <a:pPr marL="0" indent="0">
              <a:buNone/>
            </a:pPr>
            <a:endParaRPr lang="en-US" dirty="0">
              <a:solidFill>
                <a:schemeClr val="bg1"/>
              </a:solidFill>
            </a:endParaRPr>
          </a:p>
        </p:txBody>
      </p:sp>
      <p:pic>
        <p:nvPicPr>
          <p:cNvPr id="1025" name="Picture 1" descr="http://sitios.ruv.itesm.mx/portales/crea/imagenes/interna/modulos/BULLET_s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513" y="990600"/>
            <a:ext cx="76200" cy="857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itios.ruv.itesm.mx/portales/crea/imagenes/interna/modulos/BULLET_s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513" y="990600"/>
            <a:ext cx="76200" cy="857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sitios.ruv.itesm.mx/portales/crea/imagenes/interna/modulos/BULLET_s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513" y="990600"/>
            <a:ext cx="76200" cy="8572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343400" y="307955"/>
            <a:ext cx="4876800" cy="954107"/>
          </a:xfrm>
          <a:prstGeom prst="rect">
            <a:avLst/>
          </a:prstGeom>
        </p:spPr>
        <p:txBody>
          <a:bodyPr wrap="square">
            <a:spAutoFit/>
          </a:bodyPr>
          <a:lstStyle/>
          <a:p>
            <a:r>
              <a:rPr lang="es-MX" altLang="es-MX" sz="2800" dirty="0"/>
              <a:t>2.2.2. </a:t>
            </a:r>
            <a:r>
              <a:rPr lang="es-MX" altLang="es-MX" sz="2800" dirty="0" smtClean="0"/>
              <a:t>Planteamiento  </a:t>
            </a:r>
          </a:p>
          <a:p>
            <a:r>
              <a:rPr lang="es-MX" altLang="es-MX" sz="2800" dirty="0" smtClean="0"/>
              <a:t>del </a:t>
            </a:r>
            <a:r>
              <a:rPr lang="es-MX" altLang="es-MX" sz="2800" dirty="0"/>
              <a:t>problema</a:t>
            </a:r>
            <a:endParaRPr lang="es-MX" sz="2800" dirty="0"/>
          </a:p>
        </p:txBody>
      </p:sp>
      <p:pic>
        <p:nvPicPr>
          <p:cNvPr id="6" name="Imagen 5"/>
          <p:cNvPicPr>
            <a:picLocks noChangeAspect="1"/>
          </p:cNvPicPr>
          <p:nvPr/>
        </p:nvPicPr>
        <p:blipFill>
          <a:blip r:embed="rId3"/>
          <a:stretch>
            <a:fillRect/>
          </a:stretch>
        </p:blipFill>
        <p:spPr>
          <a:xfrm>
            <a:off x="7427326" y="5072062"/>
            <a:ext cx="1308132" cy="1633538"/>
          </a:xfrm>
          <a:prstGeom prst="rect">
            <a:avLst/>
          </a:prstGeom>
        </p:spPr>
      </p:pic>
    </p:spTree>
    <p:extLst>
      <p:ext uri="{BB962C8B-B14F-4D97-AF65-F5344CB8AC3E}">
        <p14:creationId xmlns:p14="http://schemas.microsoft.com/office/powerpoint/2010/main" val="4107345098"/>
      </p:ext>
    </p:extLst>
  </p:cSld>
  <p:clrMapOvr>
    <a:masterClrMapping/>
  </p:clrMapOvr>
  <p:transition/>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363</TotalTime>
  <Words>1834</Words>
  <Application>Microsoft Office PowerPoint</Application>
  <PresentationFormat>Presentación en pantalla (4:3)</PresentationFormat>
  <Paragraphs>260</Paragraphs>
  <Slides>38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Arial</vt:lpstr>
      <vt:lpstr>Calibri</vt:lpstr>
      <vt:lpstr>Rockwell</vt:lpstr>
      <vt:lpstr>Times New Roman</vt:lpstr>
      <vt:lpstr>Tw Cen MT</vt:lpstr>
      <vt:lpstr>Wingdings</vt:lpstr>
      <vt:lpstr>Kilter</vt:lpstr>
      <vt:lpstr>    UNIVERSIDAD  AUTÓNOMA  DEL ESTADO DE  MÉXICO PLANTEL "LIC. ADOLFO LÓPEZ MATEOS" DE LA ESCUELA PREPARATORIA   </vt:lpstr>
      <vt:lpstr>Requerimientos técnicos</vt:lpstr>
      <vt:lpstr>Propósito general </vt:lpstr>
      <vt:lpstr>  MÓDULO 2 :PLANEACIÓN DE LA INVESTIGACIÓN</vt:lpstr>
      <vt:lpstr>GUIÓN</vt:lpstr>
      <vt:lpstr>2.2.1. Elección del tema</vt:lpstr>
      <vt:lpstr>2.2.2. Planteamiento  del problema  </vt:lpstr>
      <vt:lpstr>2.2.2. Planteamiento  del problema </vt:lpstr>
      <vt:lpstr>Presentación de PowerPoint</vt:lpstr>
      <vt:lpstr>2.2.3. Hipótesis</vt:lpstr>
      <vt:lpstr>2.2.3. Hipótesis</vt:lpstr>
      <vt:lpstr>2.2.3. Hipótesis</vt:lpstr>
      <vt:lpstr>2.2.3. Hipótesis</vt:lpstr>
      <vt:lpstr>Ejemplo  </vt:lpstr>
      <vt:lpstr>2.2.3. Hipótesis</vt:lpstr>
      <vt:lpstr>2.2.4. Objetivos</vt:lpstr>
      <vt:lpstr>2.2.5. Justificación </vt:lpstr>
      <vt:lpstr>Ejemplo:</vt:lpstr>
      <vt:lpstr>Presentación de PowerPoint</vt:lpstr>
      <vt:lpstr>Presentación de PowerPoint</vt:lpstr>
      <vt:lpstr>Presentación de PowerPoint</vt:lpstr>
      <vt:lpstr>¿Cómo se  elabora?</vt:lpstr>
      <vt:lpstr>Ejemplo  Marco conceptual :</vt:lpstr>
      <vt:lpstr>Presentación de PowerPoint</vt:lpstr>
      <vt:lpstr>Presentación de PowerPoint</vt:lpstr>
      <vt:lpstr>Presentación de PowerPoint</vt:lpstr>
      <vt:lpstr>Ejemplo:   </vt:lpstr>
      <vt:lpstr>Presentación de PowerPoint</vt:lpstr>
      <vt:lpstr>Ejemplo: </vt:lpstr>
      <vt:lpstr>Presentación de PowerPoint</vt:lpstr>
      <vt:lpstr>Presentación de PowerPoint</vt:lpstr>
      <vt:lpstr>Presentación de PowerPoint</vt:lpstr>
      <vt:lpstr>Ejemplo : </vt:lpstr>
      <vt:lpstr>Presentación de PowerPoint</vt:lpstr>
      <vt:lpstr>Ejemplo:</vt:lpstr>
      <vt:lpstr>Presentación de PowerPoint</vt:lpstr>
      <vt:lpstr>Ejemplo: </vt:lpstr>
      <vt:lpstr>Referencias  consultadas</vt:lpstr>
    </vt:vector>
  </TitlesOfParts>
  <Company>Daimler AG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dc:title>
  <dc:creator>Monroy, Juan Esteban (785)</dc:creator>
  <cp:lastModifiedBy>USUARIO</cp:lastModifiedBy>
  <cp:revision>50</cp:revision>
  <dcterms:created xsi:type="dcterms:W3CDTF">2014-09-15T23:37:29Z</dcterms:created>
  <dcterms:modified xsi:type="dcterms:W3CDTF">2016-10-12T19:28:01Z</dcterms:modified>
</cp:coreProperties>
</file>