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36"/>
  </p:notesMasterIdLst>
  <p:sldIdLst>
    <p:sldId id="328" r:id="rId2"/>
    <p:sldId id="329" r:id="rId3"/>
    <p:sldId id="330" r:id="rId4"/>
    <p:sldId id="331" r:id="rId5"/>
    <p:sldId id="297" r:id="rId6"/>
    <p:sldId id="299" r:id="rId7"/>
    <p:sldId id="333" r:id="rId8"/>
    <p:sldId id="300" r:id="rId9"/>
    <p:sldId id="350" r:id="rId10"/>
    <p:sldId id="308" r:id="rId11"/>
    <p:sldId id="336" r:id="rId12"/>
    <p:sldId id="337" r:id="rId13"/>
    <p:sldId id="304" r:id="rId14"/>
    <p:sldId id="305" r:id="rId15"/>
    <p:sldId id="306" r:id="rId16"/>
    <p:sldId id="307" r:id="rId17"/>
    <p:sldId id="309" r:id="rId18"/>
    <p:sldId id="348" r:id="rId19"/>
    <p:sldId id="310" r:id="rId20"/>
    <p:sldId id="335" r:id="rId21"/>
    <p:sldId id="312" r:id="rId22"/>
    <p:sldId id="316" r:id="rId23"/>
    <p:sldId id="317" r:id="rId24"/>
    <p:sldId id="343" r:id="rId25"/>
    <p:sldId id="318" r:id="rId26"/>
    <p:sldId id="322" r:id="rId27"/>
    <p:sldId id="344" r:id="rId28"/>
    <p:sldId id="345" r:id="rId29"/>
    <p:sldId id="346" r:id="rId30"/>
    <p:sldId id="319" r:id="rId31"/>
    <p:sldId id="320" r:id="rId32"/>
    <p:sldId id="341" r:id="rId33"/>
    <p:sldId id="338" r:id="rId34"/>
    <p:sldId id="339"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9110" autoAdjust="0"/>
  </p:normalViewPr>
  <p:slideViewPr>
    <p:cSldViewPr snapToGrid="0">
      <p:cViewPr varScale="1">
        <p:scale>
          <a:sx n="88" d="100"/>
          <a:sy n="88" d="100"/>
        </p:scale>
        <p:origin x="-456"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BBEC4-5408-4D54-8519-F0F1943A015D}"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6628C362-DB23-48EA-807D-6DE88207CF58}">
      <dgm:prSet phldrT="[Texto]"/>
      <dgm:spPr/>
      <dgm:t>
        <a:bodyPr/>
        <a:lstStyle/>
        <a:p>
          <a:r>
            <a:rPr lang="es-MX" dirty="0" smtClean="0"/>
            <a:t>Cantidad de dinero que el público desea tener en un momento o período de tiempo determinados, frente a otros activos alternativos.</a:t>
          </a:r>
        </a:p>
      </dgm:t>
    </dgm:pt>
    <dgm:pt modelId="{15F1FC64-FD4B-4E76-A51D-3E7F0B84B8F9}" type="parTrans" cxnId="{E7AC9F38-56CC-4075-ABB1-A0D80CFA7841}">
      <dgm:prSet/>
      <dgm:spPr/>
      <dgm:t>
        <a:bodyPr/>
        <a:lstStyle/>
        <a:p>
          <a:endParaRPr lang="es-MX"/>
        </a:p>
      </dgm:t>
    </dgm:pt>
    <dgm:pt modelId="{93C965B8-3C11-4771-AE95-DFC99CC70744}" type="sibTrans" cxnId="{E7AC9F38-56CC-4075-ABB1-A0D80CFA7841}">
      <dgm:prSet/>
      <dgm:spPr/>
      <dgm:t>
        <a:bodyPr/>
        <a:lstStyle/>
        <a:p>
          <a:endParaRPr lang="es-MX"/>
        </a:p>
      </dgm:t>
    </dgm:pt>
    <dgm:pt modelId="{94AA774D-2C5D-4289-90A6-E985CC9A0FD3}" type="pres">
      <dgm:prSet presAssocID="{240BBEC4-5408-4D54-8519-F0F1943A015D}" presName="cycle" presStyleCnt="0">
        <dgm:presLayoutVars>
          <dgm:dir/>
          <dgm:resizeHandles val="exact"/>
        </dgm:presLayoutVars>
      </dgm:prSet>
      <dgm:spPr/>
      <dgm:t>
        <a:bodyPr/>
        <a:lstStyle/>
        <a:p>
          <a:endParaRPr lang="es-MX"/>
        </a:p>
      </dgm:t>
    </dgm:pt>
    <dgm:pt modelId="{A41DFC31-9C55-4A92-8869-D7C83B7B4BEF}" type="pres">
      <dgm:prSet presAssocID="{6628C362-DB23-48EA-807D-6DE88207CF58}" presName="node" presStyleLbl="node1" presStyleIdx="0" presStyleCnt="1">
        <dgm:presLayoutVars>
          <dgm:bulletEnabled val="1"/>
        </dgm:presLayoutVars>
      </dgm:prSet>
      <dgm:spPr/>
      <dgm:t>
        <a:bodyPr/>
        <a:lstStyle/>
        <a:p>
          <a:endParaRPr lang="es-MX"/>
        </a:p>
      </dgm:t>
    </dgm:pt>
  </dgm:ptLst>
  <dgm:cxnLst>
    <dgm:cxn modelId="{E7AC9F38-56CC-4075-ABB1-A0D80CFA7841}" srcId="{240BBEC4-5408-4D54-8519-F0F1943A015D}" destId="{6628C362-DB23-48EA-807D-6DE88207CF58}" srcOrd="0" destOrd="0" parTransId="{15F1FC64-FD4B-4E76-A51D-3E7F0B84B8F9}" sibTransId="{93C965B8-3C11-4771-AE95-DFC99CC70744}"/>
    <dgm:cxn modelId="{31F7C841-274F-4497-BDCC-4BBBBF2B129E}" type="presOf" srcId="{240BBEC4-5408-4D54-8519-F0F1943A015D}" destId="{94AA774D-2C5D-4289-90A6-E985CC9A0FD3}" srcOrd="0" destOrd="0" presId="urn:microsoft.com/office/officeart/2005/8/layout/cycle2"/>
    <dgm:cxn modelId="{28259070-532A-4D1A-8BB4-DFA5379BD027}" type="presOf" srcId="{6628C362-DB23-48EA-807D-6DE88207CF58}" destId="{A41DFC31-9C55-4A92-8869-D7C83B7B4BEF}" srcOrd="0" destOrd="0" presId="urn:microsoft.com/office/officeart/2005/8/layout/cycle2"/>
    <dgm:cxn modelId="{16044E55-072F-4C0A-AFC0-7755505106BB}" type="presParOf" srcId="{94AA774D-2C5D-4289-90A6-E985CC9A0FD3}" destId="{A41DFC31-9C55-4A92-8869-D7C83B7B4BE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AD3BC39-D68F-4ED6-A03E-6167D4F39F4E}"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s-MX"/>
        </a:p>
      </dgm:t>
    </dgm:pt>
    <dgm:pt modelId="{C6C5DFB7-CEF5-437E-A54F-F726E3FB9202}">
      <dgm:prSet phldrT="[Texto]"/>
      <dgm:spPr/>
      <dgm:t>
        <a:bodyPr/>
        <a:lstStyle/>
        <a:p>
          <a:pPr algn="just"/>
          <a:r>
            <a:rPr lang="es-MX" dirty="0" smtClean="0"/>
            <a:t>Capacidad de compra inmediata.</a:t>
          </a:r>
          <a:endParaRPr lang="es-MX" dirty="0"/>
        </a:p>
      </dgm:t>
    </dgm:pt>
    <dgm:pt modelId="{F485B748-68D5-47D6-86CC-61234BD5A279}" type="parTrans" cxnId="{900D954E-C06A-4063-88E9-3321925A302C}">
      <dgm:prSet/>
      <dgm:spPr/>
      <dgm:t>
        <a:bodyPr/>
        <a:lstStyle/>
        <a:p>
          <a:endParaRPr lang="es-MX"/>
        </a:p>
      </dgm:t>
    </dgm:pt>
    <dgm:pt modelId="{12253D89-E32B-4D62-B97F-C8072F53FBA5}" type="sibTrans" cxnId="{900D954E-C06A-4063-88E9-3321925A302C}">
      <dgm:prSet/>
      <dgm:spPr/>
      <dgm:t>
        <a:bodyPr/>
        <a:lstStyle/>
        <a:p>
          <a:endParaRPr lang="es-MX"/>
        </a:p>
      </dgm:t>
    </dgm:pt>
    <dgm:pt modelId="{00EB75BA-6DF8-4C2E-A3E8-F864E819135C}">
      <dgm:prSet phldrT="[Texto]"/>
      <dgm:spPr/>
      <dgm:t>
        <a:bodyPr/>
        <a:lstStyle/>
        <a:p>
          <a:pPr algn="just"/>
          <a:r>
            <a:rPr lang="es-MX" dirty="0" smtClean="0"/>
            <a:t>Utilizarlo en condiciones ventajosas en caso de surgir una oportunidad.</a:t>
          </a:r>
          <a:endParaRPr lang="es-MX" dirty="0"/>
        </a:p>
      </dgm:t>
    </dgm:pt>
    <dgm:pt modelId="{6F4983D7-7F83-41F0-9DF9-8182BAAA0B40}" type="parTrans" cxnId="{371C1A4C-3044-41E5-ABD5-A354B5D047A2}">
      <dgm:prSet/>
      <dgm:spPr/>
      <dgm:t>
        <a:bodyPr/>
        <a:lstStyle/>
        <a:p>
          <a:endParaRPr lang="es-MX"/>
        </a:p>
      </dgm:t>
    </dgm:pt>
    <dgm:pt modelId="{0DC450A8-08CC-4BF4-ABAC-D388D263C0BE}" type="sibTrans" cxnId="{371C1A4C-3044-41E5-ABD5-A354B5D047A2}">
      <dgm:prSet/>
      <dgm:spPr/>
      <dgm:t>
        <a:bodyPr/>
        <a:lstStyle/>
        <a:p>
          <a:endParaRPr lang="es-MX"/>
        </a:p>
      </dgm:t>
    </dgm:pt>
    <dgm:pt modelId="{3952E988-566E-4C73-8A32-A51ECDD33B49}">
      <dgm:prSet phldrT="[Texto]"/>
      <dgm:spPr/>
      <dgm:t>
        <a:bodyPr/>
        <a:lstStyle/>
        <a:p>
          <a:pPr algn="just"/>
          <a:r>
            <a:rPr lang="es-MX" dirty="0" smtClean="0"/>
            <a:t>Seguridad de estar prevenido ante una coyuntura adversa.</a:t>
          </a:r>
          <a:endParaRPr lang="es-MX" dirty="0"/>
        </a:p>
      </dgm:t>
    </dgm:pt>
    <dgm:pt modelId="{27EA7E79-A7AF-492C-AEB4-58C983104922}" type="parTrans" cxnId="{2A47C2CA-9336-4AE5-9850-EE12D5C5C25A}">
      <dgm:prSet/>
      <dgm:spPr/>
      <dgm:t>
        <a:bodyPr/>
        <a:lstStyle/>
        <a:p>
          <a:endParaRPr lang="es-MX"/>
        </a:p>
      </dgm:t>
    </dgm:pt>
    <dgm:pt modelId="{579D378E-FD24-4E82-ABF4-D6A0BEEC78D0}" type="sibTrans" cxnId="{2A47C2CA-9336-4AE5-9850-EE12D5C5C25A}">
      <dgm:prSet/>
      <dgm:spPr/>
      <dgm:t>
        <a:bodyPr/>
        <a:lstStyle/>
        <a:p>
          <a:endParaRPr lang="es-MX"/>
        </a:p>
      </dgm:t>
    </dgm:pt>
    <dgm:pt modelId="{EEC8E791-633A-45F9-BFB6-D0246D9B09F3}" type="pres">
      <dgm:prSet presAssocID="{6AD3BC39-D68F-4ED6-A03E-6167D4F39F4E}" presName="Name0" presStyleCnt="0">
        <dgm:presLayoutVars>
          <dgm:chMax val="7"/>
          <dgm:dir/>
          <dgm:animLvl val="lvl"/>
          <dgm:resizeHandles val="exact"/>
        </dgm:presLayoutVars>
      </dgm:prSet>
      <dgm:spPr/>
      <dgm:t>
        <a:bodyPr/>
        <a:lstStyle/>
        <a:p>
          <a:endParaRPr lang="es-MX"/>
        </a:p>
      </dgm:t>
    </dgm:pt>
    <dgm:pt modelId="{7B669268-F7CA-4C05-914E-ABE00FC6CE1D}" type="pres">
      <dgm:prSet presAssocID="{C6C5DFB7-CEF5-437E-A54F-F726E3FB9202}" presName="circle1" presStyleLbl="node1" presStyleIdx="0" presStyleCnt="3"/>
      <dgm:spPr/>
      <dgm:t>
        <a:bodyPr/>
        <a:lstStyle/>
        <a:p>
          <a:endParaRPr lang="es-MX"/>
        </a:p>
      </dgm:t>
    </dgm:pt>
    <dgm:pt modelId="{29906CAE-FCDF-4C40-A707-F29394C55BCA}" type="pres">
      <dgm:prSet presAssocID="{C6C5DFB7-CEF5-437E-A54F-F726E3FB9202}" presName="space" presStyleCnt="0"/>
      <dgm:spPr/>
      <dgm:t>
        <a:bodyPr/>
        <a:lstStyle/>
        <a:p>
          <a:endParaRPr lang="es-MX"/>
        </a:p>
      </dgm:t>
    </dgm:pt>
    <dgm:pt modelId="{2E2D32C7-3CBF-4582-BA1C-61B8AD991CBD}" type="pres">
      <dgm:prSet presAssocID="{C6C5DFB7-CEF5-437E-A54F-F726E3FB9202}" presName="rect1" presStyleLbl="alignAcc1" presStyleIdx="0" presStyleCnt="3"/>
      <dgm:spPr/>
      <dgm:t>
        <a:bodyPr/>
        <a:lstStyle/>
        <a:p>
          <a:endParaRPr lang="es-MX"/>
        </a:p>
      </dgm:t>
    </dgm:pt>
    <dgm:pt modelId="{480C5C23-657B-485D-8183-3190888AF8BF}" type="pres">
      <dgm:prSet presAssocID="{00EB75BA-6DF8-4C2E-A3E8-F864E819135C}" presName="vertSpace2" presStyleLbl="node1" presStyleIdx="0" presStyleCnt="3"/>
      <dgm:spPr/>
      <dgm:t>
        <a:bodyPr/>
        <a:lstStyle/>
        <a:p>
          <a:endParaRPr lang="es-MX"/>
        </a:p>
      </dgm:t>
    </dgm:pt>
    <dgm:pt modelId="{A2A79AF8-60CF-4E4A-8941-4B6AE64A1A4D}" type="pres">
      <dgm:prSet presAssocID="{00EB75BA-6DF8-4C2E-A3E8-F864E819135C}" presName="circle2" presStyleLbl="node1" presStyleIdx="1" presStyleCnt="3"/>
      <dgm:spPr/>
      <dgm:t>
        <a:bodyPr/>
        <a:lstStyle/>
        <a:p>
          <a:endParaRPr lang="es-MX"/>
        </a:p>
      </dgm:t>
    </dgm:pt>
    <dgm:pt modelId="{62011689-494D-402C-93CF-17EB4D496249}" type="pres">
      <dgm:prSet presAssocID="{00EB75BA-6DF8-4C2E-A3E8-F864E819135C}" presName="rect2" presStyleLbl="alignAcc1" presStyleIdx="1" presStyleCnt="3"/>
      <dgm:spPr/>
      <dgm:t>
        <a:bodyPr/>
        <a:lstStyle/>
        <a:p>
          <a:endParaRPr lang="es-MX"/>
        </a:p>
      </dgm:t>
    </dgm:pt>
    <dgm:pt modelId="{10C615D0-7A70-451C-9525-44AF965098C3}" type="pres">
      <dgm:prSet presAssocID="{3952E988-566E-4C73-8A32-A51ECDD33B49}" presName="vertSpace3" presStyleLbl="node1" presStyleIdx="1" presStyleCnt="3"/>
      <dgm:spPr/>
      <dgm:t>
        <a:bodyPr/>
        <a:lstStyle/>
        <a:p>
          <a:endParaRPr lang="es-MX"/>
        </a:p>
      </dgm:t>
    </dgm:pt>
    <dgm:pt modelId="{AEE27126-F624-48BC-9334-0A45DBED4AB7}" type="pres">
      <dgm:prSet presAssocID="{3952E988-566E-4C73-8A32-A51ECDD33B49}" presName="circle3" presStyleLbl="node1" presStyleIdx="2" presStyleCnt="3"/>
      <dgm:spPr/>
      <dgm:t>
        <a:bodyPr/>
        <a:lstStyle/>
        <a:p>
          <a:endParaRPr lang="es-MX"/>
        </a:p>
      </dgm:t>
    </dgm:pt>
    <dgm:pt modelId="{FE427D66-D3D2-4423-A045-DC77E81A3B68}" type="pres">
      <dgm:prSet presAssocID="{3952E988-566E-4C73-8A32-A51ECDD33B49}" presName="rect3" presStyleLbl="alignAcc1" presStyleIdx="2" presStyleCnt="3"/>
      <dgm:spPr/>
      <dgm:t>
        <a:bodyPr/>
        <a:lstStyle/>
        <a:p>
          <a:endParaRPr lang="es-MX"/>
        </a:p>
      </dgm:t>
    </dgm:pt>
    <dgm:pt modelId="{2E82D364-E827-461C-A80F-1EC9AFE7DB54}" type="pres">
      <dgm:prSet presAssocID="{C6C5DFB7-CEF5-437E-A54F-F726E3FB9202}" presName="rect1ParTxNoCh" presStyleLbl="alignAcc1" presStyleIdx="2" presStyleCnt="3">
        <dgm:presLayoutVars>
          <dgm:chMax val="1"/>
          <dgm:bulletEnabled val="1"/>
        </dgm:presLayoutVars>
      </dgm:prSet>
      <dgm:spPr/>
      <dgm:t>
        <a:bodyPr/>
        <a:lstStyle/>
        <a:p>
          <a:endParaRPr lang="es-MX"/>
        </a:p>
      </dgm:t>
    </dgm:pt>
    <dgm:pt modelId="{AE5B3D26-7A25-42B4-BADA-33720B630ECF}" type="pres">
      <dgm:prSet presAssocID="{00EB75BA-6DF8-4C2E-A3E8-F864E819135C}" presName="rect2ParTxNoCh" presStyleLbl="alignAcc1" presStyleIdx="2" presStyleCnt="3">
        <dgm:presLayoutVars>
          <dgm:chMax val="1"/>
          <dgm:bulletEnabled val="1"/>
        </dgm:presLayoutVars>
      </dgm:prSet>
      <dgm:spPr/>
      <dgm:t>
        <a:bodyPr/>
        <a:lstStyle/>
        <a:p>
          <a:endParaRPr lang="es-MX"/>
        </a:p>
      </dgm:t>
    </dgm:pt>
    <dgm:pt modelId="{3B06F323-2EE5-438F-A38F-4972A61490A6}" type="pres">
      <dgm:prSet presAssocID="{3952E988-566E-4C73-8A32-A51ECDD33B49}" presName="rect3ParTxNoCh" presStyleLbl="alignAcc1" presStyleIdx="2" presStyleCnt="3">
        <dgm:presLayoutVars>
          <dgm:chMax val="1"/>
          <dgm:bulletEnabled val="1"/>
        </dgm:presLayoutVars>
      </dgm:prSet>
      <dgm:spPr/>
      <dgm:t>
        <a:bodyPr/>
        <a:lstStyle/>
        <a:p>
          <a:endParaRPr lang="es-MX"/>
        </a:p>
      </dgm:t>
    </dgm:pt>
  </dgm:ptLst>
  <dgm:cxnLst>
    <dgm:cxn modelId="{409E6060-AC79-4DFA-B5DE-68234836C646}" type="presOf" srcId="{C6C5DFB7-CEF5-437E-A54F-F726E3FB9202}" destId="{2E2D32C7-3CBF-4582-BA1C-61B8AD991CBD}" srcOrd="0" destOrd="0" presId="urn:microsoft.com/office/officeart/2005/8/layout/target3"/>
    <dgm:cxn modelId="{371C1A4C-3044-41E5-ABD5-A354B5D047A2}" srcId="{6AD3BC39-D68F-4ED6-A03E-6167D4F39F4E}" destId="{00EB75BA-6DF8-4C2E-A3E8-F864E819135C}" srcOrd="1" destOrd="0" parTransId="{6F4983D7-7F83-41F0-9DF9-8182BAAA0B40}" sibTransId="{0DC450A8-08CC-4BF4-ABAC-D388D263C0BE}"/>
    <dgm:cxn modelId="{F9D0FDAB-A344-4300-9468-7A3700AB9B8F}" type="presOf" srcId="{6AD3BC39-D68F-4ED6-A03E-6167D4F39F4E}" destId="{EEC8E791-633A-45F9-BFB6-D0246D9B09F3}" srcOrd="0" destOrd="0" presId="urn:microsoft.com/office/officeart/2005/8/layout/target3"/>
    <dgm:cxn modelId="{5B7A979D-7E38-495F-994A-9FD06C3CD987}" type="presOf" srcId="{00EB75BA-6DF8-4C2E-A3E8-F864E819135C}" destId="{62011689-494D-402C-93CF-17EB4D496249}" srcOrd="0" destOrd="0" presId="urn:microsoft.com/office/officeart/2005/8/layout/target3"/>
    <dgm:cxn modelId="{852461D4-EAE3-4135-AE3B-6A708A6FFD33}" type="presOf" srcId="{3952E988-566E-4C73-8A32-A51ECDD33B49}" destId="{3B06F323-2EE5-438F-A38F-4972A61490A6}" srcOrd="1" destOrd="0" presId="urn:microsoft.com/office/officeart/2005/8/layout/target3"/>
    <dgm:cxn modelId="{0E8637C5-3FA5-4087-A460-D6B080CBC6BB}" type="presOf" srcId="{00EB75BA-6DF8-4C2E-A3E8-F864E819135C}" destId="{AE5B3D26-7A25-42B4-BADA-33720B630ECF}" srcOrd="1" destOrd="0" presId="urn:microsoft.com/office/officeart/2005/8/layout/target3"/>
    <dgm:cxn modelId="{900D954E-C06A-4063-88E9-3321925A302C}" srcId="{6AD3BC39-D68F-4ED6-A03E-6167D4F39F4E}" destId="{C6C5DFB7-CEF5-437E-A54F-F726E3FB9202}" srcOrd="0" destOrd="0" parTransId="{F485B748-68D5-47D6-86CC-61234BD5A279}" sibTransId="{12253D89-E32B-4D62-B97F-C8072F53FBA5}"/>
    <dgm:cxn modelId="{C12D4A63-546B-4622-BA34-EF5E5FF07039}" type="presOf" srcId="{3952E988-566E-4C73-8A32-A51ECDD33B49}" destId="{FE427D66-D3D2-4423-A045-DC77E81A3B68}" srcOrd="0" destOrd="0" presId="urn:microsoft.com/office/officeart/2005/8/layout/target3"/>
    <dgm:cxn modelId="{2A47C2CA-9336-4AE5-9850-EE12D5C5C25A}" srcId="{6AD3BC39-D68F-4ED6-A03E-6167D4F39F4E}" destId="{3952E988-566E-4C73-8A32-A51ECDD33B49}" srcOrd="2" destOrd="0" parTransId="{27EA7E79-A7AF-492C-AEB4-58C983104922}" sibTransId="{579D378E-FD24-4E82-ABF4-D6A0BEEC78D0}"/>
    <dgm:cxn modelId="{84E2B5B2-5C87-4E5E-8EAD-4002AD938854}" type="presOf" srcId="{C6C5DFB7-CEF5-437E-A54F-F726E3FB9202}" destId="{2E82D364-E827-461C-A80F-1EC9AFE7DB54}" srcOrd="1" destOrd="0" presId="urn:microsoft.com/office/officeart/2005/8/layout/target3"/>
    <dgm:cxn modelId="{6462E25F-B186-4CBD-B1EE-A99ACC271306}" type="presParOf" srcId="{EEC8E791-633A-45F9-BFB6-D0246D9B09F3}" destId="{7B669268-F7CA-4C05-914E-ABE00FC6CE1D}" srcOrd="0" destOrd="0" presId="urn:microsoft.com/office/officeart/2005/8/layout/target3"/>
    <dgm:cxn modelId="{F0F76D24-01D0-431B-9CBA-CE33CAE01EE5}" type="presParOf" srcId="{EEC8E791-633A-45F9-BFB6-D0246D9B09F3}" destId="{29906CAE-FCDF-4C40-A707-F29394C55BCA}" srcOrd="1" destOrd="0" presId="urn:microsoft.com/office/officeart/2005/8/layout/target3"/>
    <dgm:cxn modelId="{1AD80D24-B121-4700-B0E9-3E53457E4C00}" type="presParOf" srcId="{EEC8E791-633A-45F9-BFB6-D0246D9B09F3}" destId="{2E2D32C7-3CBF-4582-BA1C-61B8AD991CBD}" srcOrd="2" destOrd="0" presId="urn:microsoft.com/office/officeart/2005/8/layout/target3"/>
    <dgm:cxn modelId="{24C501B3-9127-4FD0-8B80-55047F0D66ED}" type="presParOf" srcId="{EEC8E791-633A-45F9-BFB6-D0246D9B09F3}" destId="{480C5C23-657B-485D-8183-3190888AF8BF}" srcOrd="3" destOrd="0" presId="urn:microsoft.com/office/officeart/2005/8/layout/target3"/>
    <dgm:cxn modelId="{09277CDA-4FE1-4211-AA7B-916759B82FFD}" type="presParOf" srcId="{EEC8E791-633A-45F9-BFB6-D0246D9B09F3}" destId="{A2A79AF8-60CF-4E4A-8941-4B6AE64A1A4D}" srcOrd="4" destOrd="0" presId="urn:microsoft.com/office/officeart/2005/8/layout/target3"/>
    <dgm:cxn modelId="{DBF0525A-329C-45A5-B3FC-C0A695D89C35}" type="presParOf" srcId="{EEC8E791-633A-45F9-BFB6-D0246D9B09F3}" destId="{62011689-494D-402C-93CF-17EB4D496249}" srcOrd="5" destOrd="0" presId="urn:microsoft.com/office/officeart/2005/8/layout/target3"/>
    <dgm:cxn modelId="{6CAB8B1B-4127-436F-BDC9-D8A4F0F2A39E}" type="presParOf" srcId="{EEC8E791-633A-45F9-BFB6-D0246D9B09F3}" destId="{10C615D0-7A70-451C-9525-44AF965098C3}" srcOrd="6" destOrd="0" presId="urn:microsoft.com/office/officeart/2005/8/layout/target3"/>
    <dgm:cxn modelId="{34281AFB-1066-4A72-A5BE-9634C3C34F03}" type="presParOf" srcId="{EEC8E791-633A-45F9-BFB6-D0246D9B09F3}" destId="{AEE27126-F624-48BC-9334-0A45DBED4AB7}" srcOrd="7" destOrd="0" presId="urn:microsoft.com/office/officeart/2005/8/layout/target3"/>
    <dgm:cxn modelId="{89C40A4A-1C6A-4C1B-9C06-BDD421398474}" type="presParOf" srcId="{EEC8E791-633A-45F9-BFB6-D0246D9B09F3}" destId="{FE427D66-D3D2-4423-A045-DC77E81A3B68}" srcOrd="8" destOrd="0" presId="urn:microsoft.com/office/officeart/2005/8/layout/target3"/>
    <dgm:cxn modelId="{6D11A249-22F6-41B4-8603-3F8C29EEF1B5}" type="presParOf" srcId="{EEC8E791-633A-45F9-BFB6-D0246D9B09F3}" destId="{2E82D364-E827-461C-A80F-1EC9AFE7DB54}" srcOrd="9" destOrd="0" presId="urn:microsoft.com/office/officeart/2005/8/layout/target3"/>
    <dgm:cxn modelId="{3C5946B8-D90B-48B0-8BC1-DACCD2CB4EDB}" type="presParOf" srcId="{EEC8E791-633A-45F9-BFB6-D0246D9B09F3}" destId="{AE5B3D26-7A25-42B4-BADA-33720B630ECF}" srcOrd="10" destOrd="0" presId="urn:microsoft.com/office/officeart/2005/8/layout/target3"/>
    <dgm:cxn modelId="{F41CF445-190B-41A5-8726-D952606BB1DF}" type="presParOf" srcId="{EEC8E791-633A-45F9-BFB6-D0246D9B09F3}" destId="{3B06F323-2EE5-438F-A38F-4972A61490A6}"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A329CC-6B1C-4687-A79A-F172593DD685}"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D1764996-B769-4FDC-BC8C-CD27CB4B5D35}">
      <dgm:prSet phldrT="[Texto]"/>
      <dgm:spPr/>
      <dgm:t>
        <a:bodyPr/>
        <a:lstStyle/>
        <a:p>
          <a:r>
            <a:rPr lang="es-MX" b="1" dirty="0" smtClean="0">
              <a:solidFill>
                <a:schemeClr val="tx1"/>
              </a:solidFill>
            </a:rPr>
            <a:t>La conveniencia de su conservación.</a:t>
          </a:r>
        </a:p>
      </dgm:t>
    </dgm:pt>
    <dgm:pt modelId="{32286955-FAD9-489A-BF8B-F11B39956741}" type="parTrans" cxnId="{77B847F0-9920-421B-8B78-7CDDC618EDF6}">
      <dgm:prSet/>
      <dgm:spPr/>
      <dgm:t>
        <a:bodyPr/>
        <a:lstStyle/>
        <a:p>
          <a:endParaRPr lang="es-MX"/>
        </a:p>
      </dgm:t>
    </dgm:pt>
    <dgm:pt modelId="{E46181C8-B595-40A2-9DA6-BB3CFB4A42B1}" type="sibTrans" cxnId="{77B847F0-9920-421B-8B78-7CDDC618EDF6}">
      <dgm:prSet/>
      <dgm:spPr/>
      <dgm:t>
        <a:bodyPr/>
        <a:lstStyle/>
        <a:p>
          <a:endParaRPr lang="es-MX"/>
        </a:p>
      </dgm:t>
    </dgm:pt>
    <dgm:pt modelId="{41CC73D2-0A83-4685-8E63-791DCC924912}">
      <dgm:prSet phldrT="[Texto]"/>
      <dgm:spPr/>
      <dgm:t>
        <a:bodyPr/>
        <a:lstStyle/>
        <a:p>
          <a:r>
            <a:rPr lang="es-MX" b="1" dirty="0" smtClean="0">
              <a:solidFill>
                <a:schemeClr val="tx1"/>
              </a:solidFill>
            </a:rPr>
            <a:t>Los costos de oportunidad de la conservación</a:t>
          </a:r>
        </a:p>
      </dgm:t>
    </dgm:pt>
    <dgm:pt modelId="{23A105B6-7A0F-4D3B-8B9E-D6B3B34947BB}" type="parTrans" cxnId="{EAA79A69-0C32-4AB2-B692-DD9A74417D4D}">
      <dgm:prSet/>
      <dgm:spPr/>
      <dgm:t>
        <a:bodyPr/>
        <a:lstStyle/>
        <a:p>
          <a:endParaRPr lang="es-MX"/>
        </a:p>
      </dgm:t>
    </dgm:pt>
    <dgm:pt modelId="{0EE79287-B38C-490F-B43A-DF2C353E741F}" type="sibTrans" cxnId="{EAA79A69-0C32-4AB2-B692-DD9A74417D4D}">
      <dgm:prSet/>
      <dgm:spPr/>
      <dgm:t>
        <a:bodyPr/>
        <a:lstStyle/>
        <a:p>
          <a:endParaRPr lang="es-MX"/>
        </a:p>
      </dgm:t>
    </dgm:pt>
    <dgm:pt modelId="{236DFB1F-B03A-4E77-B567-0EE3105E9ABC}">
      <dgm:prSet phldrT="[Texto]"/>
      <dgm:spPr/>
      <dgm:t>
        <a:bodyPr/>
        <a:lstStyle/>
        <a:p>
          <a:r>
            <a:rPr lang="es-MX" b="1" dirty="0" smtClean="0"/>
            <a:t>Recursos del individuo</a:t>
          </a:r>
          <a:endParaRPr lang="es-MX" b="1" dirty="0"/>
        </a:p>
      </dgm:t>
    </dgm:pt>
    <dgm:pt modelId="{1A0391DB-1B2C-46DB-A34C-F5748E434A9C}" type="sibTrans" cxnId="{5A1553C3-DEB3-4494-B54F-5EAA20C731EB}">
      <dgm:prSet/>
      <dgm:spPr/>
      <dgm:t>
        <a:bodyPr/>
        <a:lstStyle/>
        <a:p>
          <a:endParaRPr lang="es-MX"/>
        </a:p>
      </dgm:t>
    </dgm:pt>
    <dgm:pt modelId="{7A427C07-3AB7-47B8-84B1-771F881059DA}" type="parTrans" cxnId="{5A1553C3-DEB3-4494-B54F-5EAA20C731EB}">
      <dgm:prSet/>
      <dgm:spPr/>
      <dgm:t>
        <a:bodyPr/>
        <a:lstStyle/>
        <a:p>
          <a:endParaRPr lang="es-MX"/>
        </a:p>
      </dgm:t>
    </dgm:pt>
    <dgm:pt modelId="{64E044A1-94CE-4F11-8587-2D05471EA534}">
      <dgm:prSet phldrT="[Texto]"/>
      <dgm:spPr/>
      <dgm:t>
        <a:bodyPr/>
        <a:lstStyle/>
        <a:p>
          <a:r>
            <a:rPr lang="es-MX" b="1" dirty="0" smtClean="0">
              <a:solidFill>
                <a:schemeClr val="tx1"/>
              </a:solidFill>
            </a:rPr>
            <a:t>Las expectativas</a:t>
          </a:r>
        </a:p>
      </dgm:t>
    </dgm:pt>
    <dgm:pt modelId="{98F96FC9-3224-4D82-BBAE-8BC8BFCEEF15}" type="sibTrans" cxnId="{C28F2EA6-C216-4C2F-8A4C-96127EE2190C}">
      <dgm:prSet/>
      <dgm:spPr/>
      <dgm:t>
        <a:bodyPr/>
        <a:lstStyle/>
        <a:p>
          <a:endParaRPr lang="es-MX"/>
        </a:p>
      </dgm:t>
    </dgm:pt>
    <dgm:pt modelId="{199766AC-1C89-4685-8672-851216B02CC2}" type="parTrans" cxnId="{C28F2EA6-C216-4C2F-8A4C-96127EE2190C}">
      <dgm:prSet/>
      <dgm:spPr/>
      <dgm:t>
        <a:bodyPr/>
        <a:lstStyle/>
        <a:p>
          <a:endParaRPr lang="es-MX"/>
        </a:p>
      </dgm:t>
    </dgm:pt>
    <dgm:pt modelId="{04D08B92-EA8D-4FE6-898A-97F5A2F8CBE4}" type="pres">
      <dgm:prSet presAssocID="{1BA329CC-6B1C-4687-A79A-F172593DD685}" presName="cycle" presStyleCnt="0">
        <dgm:presLayoutVars>
          <dgm:dir/>
          <dgm:resizeHandles val="exact"/>
        </dgm:presLayoutVars>
      </dgm:prSet>
      <dgm:spPr/>
      <dgm:t>
        <a:bodyPr/>
        <a:lstStyle/>
        <a:p>
          <a:endParaRPr lang="es-MX"/>
        </a:p>
      </dgm:t>
    </dgm:pt>
    <dgm:pt modelId="{B7CFBD2B-A1F5-4AC8-BAA7-A57A80726581}" type="pres">
      <dgm:prSet presAssocID="{D1764996-B769-4FDC-BC8C-CD27CB4B5D35}" presName="node" presStyleLbl="node1" presStyleIdx="0" presStyleCnt="4">
        <dgm:presLayoutVars>
          <dgm:bulletEnabled val="1"/>
        </dgm:presLayoutVars>
      </dgm:prSet>
      <dgm:spPr/>
      <dgm:t>
        <a:bodyPr/>
        <a:lstStyle/>
        <a:p>
          <a:endParaRPr lang="es-MX"/>
        </a:p>
      </dgm:t>
    </dgm:pt>
    <dgm:pt modelId="{D98E4A7C-3C2C-4003-B786-5DBC3A73F7F7}" type="pres">
      <dgm:prSet presAssocID="{D1764996-B769-4FDC-BC8C-CD27CB4B5D35}" presName="spNode" presStyleCnt="0"/>
      <dgm:spPr/>
    </dgm:pt>
    <dgm:pt modelId="{86155B04-B4CD-4FBA-A333-4A62328FA3BE}" type="pres">
      <dgm:prSet presAssocID="{E46181C8-B595-40A2-9DA6-BB3CFB4A42B1}" presName="sibTrans" presStyleLbl="sibTrans1D1" presStyleIdx="0" presStyleCnt="4"/>
      <dgm:spPr/>
      <dgm:t>
        <a:bodyPr/>
        <a:lstStyle/>
        <a:p>
          <a:endParaRPr lang="es-MX"/>
        </a:p>
      </dgm:t>
    </dgm:pt>
    <dgm:pt modelId="{59A45BFC-2333-4500-9954-22F9D8310CD1}" type="pres">
      <dgm:prSet presAssocID="{64E044A1-94CE-4F11-8587-2D05471EA534}" presName="node" presStyleLbl="node1" presStyleIdx="1" presStyleCnt="4">
        <dgm:presLayoutVars>
          <dgm:bulletEnabled val="1"/>
        </dgm:presLayoutVars>
      </dgm:prSet>
      <dgm:spPr/>
      <dgm:t>
        <a:bodyPr/>
        <a:lstStyle/>
        <a:p>
          <a:endParaRPr lang="es-MX"/>
        </a:p>
      </dgm:t>
    </dgm:pt>
    <dgm:pt modelId="{B3B25362-3EC7-46FD-BD3A-1D4483E52F77}" type="pres">
      <dgm:prSet presAssocID="{64E044A1-94CE-4F11-8587-2D05471EA534}" presName="spNode" presStyleCnt="0"/>
      <dgm:spPr/>
    </dgm:pt>
    <dgm:pt modelId="{95146538-961F-4B64-A5C1-817E7E6891B4}" type="pres">
      <dgm:prSet presAssocID="{98F96FC9-3224-4D82-BBAE-8BC8BFCEEF15}" presName="sibTrans" presStyleLbl="sibTrans1D1" presStyleIdx="1" presStyleCnt="4"/>
      <dgm:spPr/>
      <dgm:t>
        <a:bodyPr/>
        <a:lstStyle/>
        <a:p>
          <a:endParaRPr lang="es-MX"/>
        </a:p>
      </dgm:t>
    </dgm:pt>
    <dgm:pt modelId="{92E82388-E87F-4D4E-B964-3000BAC8ADAA}" type="pres">
      <dgm:prSet presAssocID="{41CC73D2-0A83-4685-8E63-791DCC924912}" presName="node" presStyleLbl="node1" presStyleIdx="2" presStyleCnt="4">
        <dgm:presLayoutVars>
          <dgm:bulletEnabled val="1"/>
        </dgm:presLayoutVars>
      </dgm:prSet>
      <dgm:spPr/>
      <dgm:t>
        <a:bodyPr/>
        <a:lstStyle/>
        <a:p>
          <a:endParaRPr lang="es-MX"/>
        </a:p>
      </dgm:t>
    </dgm:pt>
    <dgm:pt modelId="{60FBE488-7EAD-4B2D-87BC-0C979AF0713A}" type="pres">
      <dgm:prSet presAssocID="{41CC73D2-0A83-4685-8E63-791DCC924912}" presName="spNode" presStyleCnt="0"/>
      <dgm:spPr/>
    </dgm:pt>
    <dgm:pt modelId="{6DDCFCB3-4971-4B9F-8FF4-08A78F58B594}" type="pres">
      <dgm:prSet presAssocID="{0EE79287-B38C-490F-B43A-DF2C353E741F}" presName="sibTrans" presStyleLbl="sibTrans1D1" presStyleIdx="2" presStyleCnt="4"/>
      <dgm:spPr/>
      <dgm:t>
        <a:bodyPr/>
        <a:lstStyle/>
        <a:p>
          <a:endParaRPr lang="es-MX"/>
        </a:p>
      </dgm:t>
    </dgm:pt>
    <dgm:pt modelId="{273E8154-73FF-4A34-89CE-6E02B683DAE1}" type="pres">
      <dgm:prSet presAssocID="{236DFB1F-B03A-4E77-B567-0EE3105E9ABC}" presName="node" presStyleLbl="node1" presStyleIdx="3" presStyleCnt="4">
        <dgm:presLayoutVars>
          <dgm:bulletEnabled val="1"/>
        </dgm:presLayoutVars>
      </dgm:prSet>
      <dgm:spPr/>
      <dgm:t>
        <a:bodyPr/>
        <a:lstStyle/>
        <a:p>
          <a:endParaRPr lang="es-MX"/>
        </a:p>
      </dgm:t>
    </dgm:pt>
    <dgm:pt modelId="{78BD253A-8A9F-4ADE-BB6C-101787D6D014}" type="pres">
      <dgm:prSet presAssocID="{236DFB1F-B03A-4E77-B567-0EE3105E9ABC}" presName="spNode" presStyleCnt="0"/>
      <dgm:spPr/>
    </dgm:pt>
    <dgm:pt modelId="{7566D909-8327-440B-ACAD-5747C66C25F2}" type="pres">
      <dgm:prSet presAssocID="{1A0391DB-1B2C-46DB-A34C-F5748E434A9C}" presName="sibTrans" presStyleLbl="sibTrans1D1" presStyleIdx="3" presStyleCnt="4"/>
      <dgm:spPr/>
      <dgm:t>
        <a:bodyPr/>
        <a:lstStyle/>
        <a:p>
          <a:endParaRPr lang="es-MX"/>
        </a:p>
      </dgm:t>
    </dgm:pt>
  </dgm:ptLst>
  <dgm:cxnLst>
    <dgm:cxn modelId="{D6973FB2-AED2-4FC2-BF16-98E0BA462CF4}" type="presOf" srcId="{98F96FC9-3224-4D82-BBAE-8BC8BFCEEF15}" destId="{95146538-961F-4B64-A5C1-817E7E6891B4}" srcOrd="0" destOrd="0" presId="urn:microsoft.com/office/officeart/2005/8/layout/cycle5"/>
    <dgm:cxn modelId="{C3FCAF65-C108-4FC4-A0AB-1DB2E98BCAE8}" type="presOf" srcId="{64E044A1-94CE-4F11-8587-2D05471EA534}" destId="{59A45BFC-2333-4500-9954-22F9D8310CD1}" srcOrd="0" destOrd="0" presId="urn:microsoft.com/office/officeart/2005/8/layout/cycle5"/>
    <dgm:cxn modelId="{81428042-6F5B-4DA5-AF7D-278988CDC40F}" type="presOf" srcId="{1BA329CC-6B1C-4687-A79A-F172593DD685}" destId="{04D08B92-EA8D-4FE6-898A-97F5A2F8CBE4}" srcOrd="0" destOrd="0" presId="urn:microsoft.com/office/officeart/2005/8/layout/cycle5"/>
    <dgm:cxn modelId="{8F85968C-3B45-448D-9115-3A7A1A6010B0}" type="presOf" srcId="{1A0391DB-1B2C-46DB-A34C-F5748E434A9C}" destId="{7566D909-8327-440B-ACAD-5747C66C25F2}" srcOrd="0" destOrd="0" presId="urn:microsoft.com/office/officeart/2005/8/layout/cycle5"/>
    <dgm:cxn modelId="{9E1143ED-DA75-421A-85A1-0CE112CCB38C}" type="presOf" srcId="{0EE79287-B38C-490F-B43A-DF2C353E741F}" destId="{6DDCFCB3-4971-4B9F-8FF4-08A78F58B594}" srcOrd="0" destOrd="0" presId="urn:microsoft.com/office/officeart/2005/8/layout/cycle5"/>
    <dgm:cxn modelId="{FC065A71-0D8A-4037-B827-B86E44D237ED}" type="presOf" srcId="{D1764996-B769-4FDC-BC8C-CD27CB4B5D35}" destId="{B7CFBD2B-A1F5-4AC8-BAA7-A57A80726581}" srcOrd="0" destOrd="0" presId="urn:microsoft.com/office/officeart/2005/8/layout/cycle5"/>
    <dgm:cxn modelId="{EAA79A69-0C32-4AB2-B692-DD9A74417D4D}" srcId="{1BA329CC-6B1C-4687-A79A-F172593DD685}" destId="{41CC73D2-0A83-4685-8E63-791DCC924912}" srcOrd="2" destOrd="0" parTransId="{23A105B6-7A0F-4D3B-8B9E-D6B3B34947BB}" sibTransId="{0EE79287-B38C-490F-B43A-DF2C353E741F}"/>
    <dgm:cxn modelId="{86B17E04-4B5D-471B-B1F7-99D1C4DC4BC7}" type="presOf" srcId="{41CC73D2-0A83-4685-8E63-791DCC924912}" destId="{92E82388-E87F-4D4E-B964-3000BAC8ADAA}" srcOrd="0" destOrd="0" presId="urn:microsoft.com/office/officeart/2005/8/layout/cycle5"/>
    <dgm:cxn modelId="{2BDB971F-D050-4162-B87C-41A0F5069BDF}" type="presOf" srcId="{236DFB1F-B03A-4E77-B567-0EE3105E9ABC}" destId="{273E8154-73FF-4A34-89CE-6E02B683DAE1}" srcOrd="0" destOrd="0" presId="urn:microsoft.com/office/officeart/2005/8/layout/cycle5"/>
    <dgm:cxn modelId="{5A1553C3-DEB3-4494-B54F-5EAA20C731EB}" srcId="{1BA329CC-6B1C-4687-A79A-F172593DD685}" destId="{236DFB1F-B03A-4E77-B567-0EE3105E9ABC}" srcOrd="3" destOrd="0" parTransId="{7A427C07-3AB7-47B8-84B1-771F881059DA}" sibTransId="{1A0391DB-1B2C-46DB-A34C-F5748E434A9C}"/>
    <dgm:cxn modelId="{77B847F0-9920-421B-8B78-7CDDC618EDF6}" srcId="{1BA329CC-6B1C-4687-A79A-F172593DD685}" destId="{D1764996-B769-4FDC-BC8C-CD27CB4B5D35}" srcOrd="0" destOrd="0" parTransId="{32286955-FAD9-489A-BF8B-F11B39956741}" sibTransId="{E46181C8-B595-40A2-9DA6-BB3CFB4A42B1}"/>
    <dgm:cxn modelId="{C28F2EA6-C216-4C2F-8A4C-96127EE2190C}" srcId="{1BA329CC-6B1C-4687-A79A-F172593DD685}" destId="{64E044A1-94CE-4F11-8587-2D05471EA534}" srcOrd="1" destOrd="0" parTransId="{199766AC-1C89-4685-8672-851216B02CC2}" sibTransId="{98F96FC9-3224-4D82-BBAE-8BC8BFCEEF15}"/>
    <dgm:cxn modelId="{371EF580-46BB-471B-A673-0E7447AE4619}" type="presOf" srcId="{E46181C8-B595-40A2-9DA6-BB3CFB4A42B1}" destId="{86155B04-B4CD-4FBA-A333-4A62328FA3BE}" srcOrd="0" destOrd="0" presId="urn:microsoft.com/office/officeart/2005/8/layout/cycle5"/>
    <dgm:cxn modelId="{99FB9D2D-DFE0-4032-BE29-5B7E1323FE88}" type="presParOf" srcId="{04D08B92-EA8D-4FE6-898A-97F5A2F8CBE4}" destId="{B7CFBD2B-A1F5-4AC8-BAA7-A57A80726581}" srcOrd="0" destOrd="0" presId="urn:microsoft.com/office/officeart/2005/8/layout/cycle5"/>
    <dgm:cxn modelId="{7F2FA4E9-C052-48D2-81D0-63D0D92D3540}" type="presParOf" srcId="{04D08B92-EA8D-4FE6-898A-97F5A2F8CBE4}" destId="{D98E4A7C-3C2C-4003-B786-5DBC3A73F7F7}" srcOrd="1" destOrd="0" presId="urn:microsoft.com/office/officeart/2005/8/layout/cycle5"/>
    <dgm:cxn modelId="{792BED22-72A2-4AB9-BABC-E79526878C1E}" type="presParOf" srcId="{04D08B92-EA8D-4FE6-898A-97F5A2F8CBE4}" destId="{86155B04-B4CD-4FBA-A333-4A62328FA3BE}" srcOrd="2" destOrd="0" presId="urn:microsoft.com/office/officeart/2005/8/layout/cycle5"/>
    <dgm:cxn modelId="{7E10E707-8194-40BB-B5D0-31842E8E4715}" type="presParOf" srcId="{04D08B92-EA8D-4FE6-898A-97F5A2F8CBE4}" destId="{59A45BFC-2333-4500-9954-22F9D8310CD1}" srcOrd="3" destOrd="0" presId="urn:microsoft.com/office/officeart/2005/8/layout/cycle5"/>
    <dgm:cxn modelId="{3B64817A-EC2B-4372-AA78-D1894035A709}" type="presParOf" srcId="{04D08B92-EA8D-4FE6-898A-97F5A2F8CBE4}" destId="{B3B25362-3EC7-46FD-BD3A-1D4483E52F77}" srcOrd="4" destOrd="0" presId="urn:microsoft.com/office/officeart/2005/8/layout/cycle5"/>
    <dgm:cxn modelId="{5A340FD6-B182-476D-A94E-38B555CAB577}" type="presParOf" srcId="{04D08B92-EA8D-4FE6-898A-97F5A2F8CBE4}" destId="{95146538-961F-4B64-A5C1-817E7E6891B4}" srcOrd="5" destOrd="0" presId="urn:microsoft.com/office/officeart/2005/8/layout/cycle5"/>
    <dgm:cxn modelId="{F4FB4D1A-491F-441A-A4F3-91C484EB6939}" type="presParOf" srcId="{04D08B92-EA8D-4FE6-898A-97F5A2F8CBE4}" destId="{92E82388-E87F-4D4E-B964-3000BAC8ADAA}" srcOrd="6" destOrd="0" presId="urn:microsoft.com/office/officeart/2005/8/layout/cycle5"/>
    <dgm:cxn modelId="{BE9733E0-58AC-4A15-BBB5-32539016D169}" type="presParOf" srcId="{04D08B92-EA8D-4FE6-898A-97F5A2F8CBE4}" destId="{60FBE488-7EAD-4B2D-87BC-0C979AF0713A}" srcOrd="7" destOrd="0" presId="urn:microsoft.com/office/officeart/2005/8/layout/cycle5"/>
    <dgm:cxn modelId="{5FF13DB5-2A2C-4EB4-886D-37D89F5D98EF}" type="presParOf" srcId="{04D08B92-EA8D-4FE6-898A-97F5A2F8CBE4}" destId="{6DDCFCB3-4971-4B9F-8FF4-08A78F58B594}" srcOrd="8" destOrd="0" presId="urn:microsoft.com/office/officeart/2005/8/layout/cycle5"/>
    <dgm:cxn modelId="{FF93F68C-759F-4C8B-8220-E6CE2BD267C2}" type="presParOf" srcId="{04D08B92-EA8D-4FE6-898A-97F5A2F8CBE4}" destId="{273E8154-73FF-4A34-89CE-6E02B683DAE1}" srcOrd="9" destOrd="0" presId="urn:microsoft.com/office/officeart/2005/8/layout/cycle5"/>
    <dgm:cxn modelId="{B0BFDCF2-755B-47FA-9E8E-CEA0D032D8D8}" type="presParOf" srcId="{04D08B92-EA8D-4FE6-898A-97F5A2F8CBE4}" destId="{78BD253A-8A9F-4ADE-BB6C-101787D6D014}" srcOrd="10" destOrd="0" presId="urn:microsoft.com/office/officeart/2005/8/layout/cycle5"/>
    <dgm:cxn modelId="{B60DB981-CA2C-45B2-96B7-2D1015C03EF1}" type="presParOf" srcId="{04D08B92-EA8D-4FE6-898A-97F5A2F8CBE4}" destId="{7566D909-8327-440B-ACAD-5747C66C25F2}"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868BE3F-2856-48B0-A8AD-D269AB44CF9E}" type="doc">
      <dgm:prSet loTypeId="urn:microsoft.com/office/officeart/2005/8/layout/cycle5" loCatId="cycle" qsTypeId="urn:microsoft.com/office/officeart/2005/8/quickstyle/simple1" qsCatId="simple" csTypeId="urn:microsoft.com/office/officeart/2005/8/colors/colorful4" csCatId="colorful" phldr="1"/>
      <dgm:spPr/>
      <dgm:t>
        <a:bodyPr/>
        <a:lstStyle/>
        <a:p>
          <a:endParaRPr lang="es-MX"/>
        </a:p>
      </dgm:t>
    </dgm:pt>
    <dgm:pt modelId="{2457065E-0463-48FF-A724-D882D621B7DA}">
      <dgm:prSet phldrT="[Texto]"/>
      <dgm:spPr/>
      <dgm:t>
        <a:bodyPr/>
        <a:lstStyle/>
        <a:p>
          <a:r>
            <a:rPr lang="es-MX" dirty="0" smtClean="0"/>
            <a:t>Relacionada directamente con el gasto de los individuos y con la renta total (conveniencia)</a:t>
          </a:r>
          <a:endParaRPr lang="es-MX" dirty="0"/>
        </a:p>
      </dgm:t>
    </dgm:pt>
    <dgm:pt modelId="{A33160AD-AB9F-4942-859B-A9ED6FE4E1A3}" type="parTrans" cxnId="{C2603072-0F37-4FFA-91AB-614C201B58D9}">
      <dgm:prSet/>
      <dgm:spPr/>
      <dgm:t>
        <a:bodyPr/>
        <a:lstStyle/>
        <a:p>
          <a:endParaRPr lang="es-MX"/>
        </a:p>
      </dgm:t>
    </dgm:pt>
    <dgm:pt modelId="{336440FA-ECC3-497A-8DE9-20966CBF3D3F}" type="sibTrans" cxnId="{C2603072-0F37-4FFA-91AB-614C201B58D9}">
      <dgm:prSet/>
      <dgm:spPr/>
      <dgm:t>
        <a:bodyPr/>
        <a:lstStyle/>
        <a:p>
          <a:endParaRPr lang="es-MX"/>
        </a:p>
      </dgm:t>
    </dgm:pt>
    <dgm:pt modelId="{AE2160BF-0DDD-4A5C-AE93-C06544EE3113}" type="pres">
      <dgm:prSet presAssocID="{8868BE3F-2856-48B0-A8AD-D269AB44CF9E}" presName="cycle" presStyleCnt="0">
        <dgm:presLayoutVars>
          <dgm:dir/>
          <dgm:resizeHandles val="exact"/>
        </dgm:presLayoutVars>
      </dgm:prSet>
      <dgm:spPr/>
      <dgm:t>
        <a:bodyPr/>
        <a:lstStyle/>
        <a:p>
          <a:endParaRPr lang="es-MX"/>
        </a:p>
      </dgm:t>
    </dgm:pt>
    <dgm:pt modelId="{E1C5FE4D-D3F1-422A-8FB6-49373C6AEE42}" type="pres">
      <dgm:prSet presAssocID="{2457065E-0463-48FF-A724-D882D621B7DA}" presName="node" presStyleLbl="node1" presStyleIdx="0" presStyleCnt="1" custRadScaleRad="100079" custRadScaleInc="632">
        <dgm:presLayoutVars>
          <dgm:bulletEnabled val="1"/>
        </dgm:presLayoutVars>
      </dgm:prSet>
      <dgm:spPr/>
      <dgm:t>
        <a:bodyPr/>
        <a:lstStyle/>
        <a:p>
          <a:endParaRPr lang="es-MX"/>
        </a:p>
      </dgm:t>
    </dgm:pt>
  </dgm:ptLst>
  <dgm:cxnLst>
    <dgm:cxn modelId="{A3182E3D-E972-45EF-9AFE-07C0F205923B}" type="presOf" srcId="{8868BE3F-2856-48B0-A8AD-D269AB44CF9E}" destId="{AE2160BF-0DDD-4A5C-AE93-C06544EE3113}" srcOrd="0" destOrd="0" presId="urn:microsoft.com/office/officeart/2005/8/layout/cycle5"/>
    <dgm:cxn modelId="{C2603072-0F37-4FFA-91AB-614C201B58D9}" srcId="{8868BE3F-2856-48B0-A8AD-D269AB44CF9E}" destId="{2457065E-0463-48FF-A724-D882D621B7DA}" srcOrd="0" destOrd="0" parTransId="{A33160AD-AB9F-4942-859B-A9ED6FE4E1A3}" sibTransId="{336440FA-ECC3-497A-8DE9-20966CBF3D3F}"/>
    <dgm:cxn modelId="{846585C5-82F9-4761-BF25-1BA3757D5B6F}" type="presOf" srcId="{2457065E-0463-48FF-A724-D882D621B7DA}" destId="{E1C5FE4D-D3F1-422A-8FB6-49373C6AEE42}" srcOrd="0" destOrd="0" presId="urn:microsoft.com/office/officeart/2005/8/layout/cycle5"/>
    <dgm:cxn modelId="{DB2EAE2F-951D-4204-8607-949E1066D3CE}" type="presParOf" srcId="{AE2160BF-0DDD-4A5C-AE93-C06544EE3113}" destId="{E1C5FE4D-D3F1-422A-8FB6-49373C6AEE42}" srcOrd="0"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868BE3F-2856-48B0-A8AD-D269AB44CF9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MX"/>
        </a:p>
      </dgm:t>
    </dgm:pt>
    <dgm:pt modelId="{2457065E-0463-48FF-A724-D882D621B7DA}">
      <dgm:prSet phldrT="[Texto]"/>
      <dgm:spPr/>
      <dgm:t>
        <a:bodyPr/>
        <a:lstStyle/>
        <a:p>
          <a:r>
            <a:rPr lang="es-MX" dirty="0" smtClean="0"/>
            <a:t>Seguridad que proporciona disponer de liquidez (contingencia)</a:t>
          </a:r>
          <a:endParaRPr lang="es-MX" dirty="0"/>
        </a:p>
      </dgm:t>
    </dgm:pt>
    <dgm:pt modelId="{A33160AD-AB9F-4942-859B-A9ED6FE4E1A3}" type="parTrans" cxnId="{C2603072-0F37-4FFA-91AB-614C201B58D9}">
      <dgm:prSet/>
      <dgm:spPr/>
      <dgm:t>
        <a:bodyPr/>
        <a:lstStyle/>
        <a:p>
          <a:endParaRPr lang="es-MX"/>
        </a:p>
      </dgm:t>
    </dgm:pt>
    <dgm:pt modelId="{336440FA-ECC3-497A-8DE9-20966CBF3D3F}" type="sibTrans" cxnId="{C2603072-0F37-4FFA-91AB-614C201B58D9}">
      <dgm:prSet/>
      <dgm:spPr/>
      <dgm:t>
        <a:bodyPr/>
        <a:lstStyle/>
        <a:p>
          <a:endParaRPr lang="es-MX"/>
        </a:p>
      </dgm:t>
    </dgm:pt>
    <dgm:pt modelId="{AE2160BF-0DDD-4A5C-AE93-C06544EE3113}" type="pres">
      <dgm:prSet presAssocID="{8868BE3F-2856-48B0-A8AD-D269AB44CF9E}" presName="cycle" presStyleCnt="0">
        <dgm:presLayoutVars>
          <dgm:dir/>
          <dgm:resizeHandles val="exact"/>
        </dgm:presLayoutVars>
      </dgm:prSet>
      <dgm:spPr/>
      <dgm:t>
        <a:bodyPr/>
        <a:lstStyle/>
        <a:p>
          <a:endParaRPr lang="es-MX"/>
        </a:p>
      </dgm:t>
    </dgm:pt>
    <dgm:pt modelId="{E1C5FE4D-D3F1-422A-8FB6-49373C6AEE42}" type="pres">
      <dgm:prSet presAssocID="{2457065E-0463-48FF-A724-D882D621B7DA}" presName="node" presStyleLbl="node1" presStyleIdx="0" presStyleCnt="1" custRadScaleRad="100012" custRadScaleInc="-253">
        <dgm:presLayoutVars>
          <dgm:bulletEnabled val="1"/>
        </dgm:presLayoutVars>
      </dgm:prSet>
      <dgm:spPr/>
      <dgm:t>
        <a:bodyPr/>
        <a:lstStyle/>
        <a:p>
          <a:endParaRPr lang="es-MX"/>
        </a:p>
      </dgm:t>
    </dgm:pt>
  </dgm:ptLst>
  <dgm:cxnLst>
    <dgm:cxn modelId="{9A7407D2-D3A2-46FA-9E94-D30C040F6D3A}" type="presOf" srcId="{8868BE3F-2856-48B0-A8AD-D269AB44CF9E}" destId="{AE2160BF-0DDD-4A5C-AE93-C06544EE3113}" srcOrd="0" destOrd="0" presId="urn:microsoft.com/office/officeart/2005/8/layout/cycle5"/>
    <dgm:cxn modelId="{11A3F81A-E7BE-4287-AC31-E248AE1EF562}" type="presOf" srcId="{2457065E-0463-48FF-A724-D882D621B7DA}" destId="{E1C5FE4D-D3F1-422A-8FB6-49373C6AEE42}" srcOrd="0" destOrd="0" presId="urn:microsoft.com/office/officeart/2005/8/layout/cycle5"/>
    <dgm:cxn modelId="{C2603072-0F37-4FFA-91AB-614C201B58D9}" srcId="{8868BE3F-2856-48B0-A8AD-D269AB44CF9E}" destId="{2457065E-0463-48FF-A724-D882D621B7DA}" srcOrd="0" destOrd="0" parTransId="{A33160AD-AB9F-4942-859B-A9ED6FE4E1A3}" sibTransId="{336440FA-ECC3-497A-8DE9-20966CBF3D3F}"/>
    <dgm:cxn modelId="{1C9919A9-28A9-446A-A25E-DB0789A97EE2}" type="presParOf" srcId="{AE2160BF-0DDD-4A5C-AE93-C06544EE3113}" destId="{E1C5FE4D-D3F1-422A-8FB6-49373C6AEE42}" srcOrd="0" destOrd="0" presId="urn:microsoft.com/office/officeart/2005/8/layout/cycle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868BE3F-2856-48B0-A8AD-D269AB44CF9E}" type="doc">
      <dgm:prSet loTypeId="urn:microsoft.com/office/officeart/2005/8/layout/cycle5" loCatId="cycle" qsTypeId="urn:microsoft.com/office/officeart/2005/8/quickstyle/simple1" qsCatId="simple" csTypeId="urn:microsoft.com/office/officeart/2005/8/colors/colorful5" csCatId="colorful" phldr="1"/>
      <dgm:spPr/>
      <dgm:t>
        <a:bodyPr/>
        <a:lstStyle/>
        <a:p>
          <a:endParaRPr lang="es-MX"/>
        </a:p>
      </dgm:t>
    </dgm:pt>
    <dgm:pt modelId="{2457065E-0463-48FF-A724-D882D621B7DA}">
      <dgm:prSet phldrT="[Texto]"/>
      <dgm:spPr/>
      <dgm:t>
        <a:bodyPr/>
        <a:lstStyle/>
        <a:p>
          <a:r>
            <a:rPr lang="es-MX" dirty="0" smtClean="0"/>
            <a:t>Incertidumbre derivada del desconocimiento que tienen las personas sobre el tipo de interés en el futuro.</a:t>
          </a:r>
          <a:endParaRPr lang="es-MX" dirty="0"/>
        </a:p>
      </dgm:t>
    </dgm:pt>
    <dgm:pt modelId="{A33160AD-AB9F-4942-859B-A9ED6FE4E1A3}" type="parTrans" cxnId="{C2603072-0F37-4FFA-91AB-614C201B58D9}">
      <dgm:prSet/>
      <dgm:spPr/>
      <dgm:t>
        <a:bodyPr/>
        <a:lstStyle/>
        <a:p>
          <a:endParaRPr lang="es-MX"/>
        </a:p>
      </dgm:t>
    </dgm:pt>
    <dgm:pt modelId="{336440FA-ECC3-497A-8DE9-20966CBF3D3F}" type="sibTrans" cxnId="{C2603072-0F37-4FFA-91AB-614C201B58D9}">
      <dgm:prSet/>
      <dgm:spPr/>
      <dgm:t>
        <a:bodyPr/>
        <a:lstStyle/>
        <a:p>
          <a:endParaRPr lang="es-MX"/>
        </a:p>
      </dgm:t>
    </dgm:pt>
    <dgm:pt modelId="{AE2160BF-0DDD-4A5C-AE93-C06544EE3113}" type="pres">
      <dgm:prSet presAssocID="{8868BE3F-2856-48B0-A8AD-D269AB44CF9E}" presName="cycle" presStyleCnt="0">
        <dgm:presLayoutVars>
          <dgm:dir/>
          <dgm:resizeHandles val="exact"/>
        </dgm:presLayoutVars>
      </dgm:prSet>
      <dgm:spPr/>
      <dgm:t>
        <a:bodyPr/>
        <a:lstStyle/>
        <a:p>
          <a:endParaRPr lang="es-MX"/>
        </a:p>
      </dgm:t>
    </dgm:pt>
    <dgm:pt modelId="{E1C5FE4D-D3F1-422A-8FB6-49373C6AEE42}" type="pres">
      <dgm:prSet presAssocID="{2457065E-0463-48FF-A724-D882D621B7DA}" presName="node" presStyleLbl="node1" presStyleIdx="0" presStyleCnt="1" custRadScaleRad="100012" custRadScaleInc="-253">
        <dgm:presLayoutVars>
          <dgm:bulletEnabled val="1"/>
        </dgm:presLayoutVars>
      </dgm:prSet>
      <dgm:spPr/>
      <dgm:t>
        <a:bodyPr/>
        <a:lstStyle/>
        <a:p>
          <a:endParaRPr lang="es-MX"/>
        </a:p>
      </dgm:t>
    </dgm:pt>
  </dgm:ptLst>
  <dgm:cxnLst>
    <dgm:cxn modelId="{61F60320-8E25-4FBB-B376-6A49F8F00305}" type="presOf" srcId="{8868BE3F-2856-48B0-A8AD-D269AB44CF9E}" destId="{AE2160BF-0DDD-4A5C-AE93-C06544EE3113}" srcOrd="0" destOrd="0" presId="urn:microsoft.com/office/officeart/2005/8/layout/cycle5"/>
    <dgm:cxn modelId="{330A05F3-0D19-4A02-A4D5-B356110FA1C5}" type="presOf" srcId="{2457065E-0463-48FF-A724-D882D621B7DA}" destId="{E1C5FE4D-D3F1-422A-8FB6-49373C6AEE42}" srcOrd="0" destOrd="0" presId="urn:microsoft.com/office/officeart/2005/8/layout/cycle5"/>
    <dgm:cxn modelId="{C2603072-0F37-4FFA-91AB-614C201B58D9}" srcId="{8868BE3F-2856-48B0-A8AD-D269AB44CF9E}" destId="{2457065E-0463-48FF-A724-D882D621B7DA}" srcOrd="0" destOrd="0" parTransId="{A33160AD-AB9F-4942-859B-A9ED6FE4E1A3}" sibTransId="{336440FA-ECC3-497A-8DE9-20966CBF3D3F}"/>
    <dgm:cxn modelId="{C61FD276-41AD-47D6-B286-1CCC3818DB07}" type="presParOf" srcId="{AE2160BF-0DDD-4A5C-AE93-C06544EE3113}" destId="{E1C5FE4D-D3F1-422A-8FB6-49373C6AEE42}" srcOrd="0" destOrd="0" presId="urn:microsoft.com/office/officeart/2005/8/layout/cycle5"/>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5CC2C76-41F6-425C-B8F8-3E3C6B1D5D07}" type="doc">
      <dgm:prSet loTypeId="urn:microsoft.com/office/officeart/2008/layout/VerticalCircleList" loCatId="list" qsTypeId="urn:microsoft.com/office/officeart/2005/8/quickstyle/3d3" qsCatId="3D" csTypeId="urn:microsoft.com/office/officeart/2005/8/colors/accent2_2" csCatId="accent2" phldr="1"/>
      <dgm:spPr/>
      <dgm:t>
        <a:bodyPr/>
        <a:lstStyle/>
        <a:p>
          <a:endParaRPr lang="es-MX"/>
        </a:p>
      </dgm:t>
    </dgm:pt>
    <dgm:pt modelId="{17D5B89C-E90A-4A7F-830D-7E75A45896FD}">
      <dgm:prSet phldrT="[Texto]" custT="1"/>
      <dgm:spPr/>
      <dgm:t>
        <a:bodyPr/>
        <a:lstStyle/>
        <a:p>
          <a:r>
            <a:rPr lang="es-MX" sz="3000" dirty="0" smtClean="0"/>
            <a:t>Riqueza total del individuo</a:t>
          </a:r>
          <a:endParaRPr lang="es-MX" sz="3000" dirty="0"/>
        </a:p>
      </dgm:t>
    </dgm:pt>
    <dgm:pt modelId="{FA485274-30E0-44A8-88FC-E5AEC14D8101}" type="parTrans" cxnId="{18B68F52-DD4B-44D3-8F6B-B902E14B4A6F}">
      <dgm:prSet/>
      <dgm:spPr/>
      <dgm:t>
        <a:bodyPr/>
        <a:lstStyle/>
        <a:p>
          <a:endParaRPr lang="es-MX"/>
        </a:p>
      </dgm:t>
    </dgm:pt>
    <dgm:pt modelId="{A64EC4E5-B27A-4F41-A2DB-65E4B2FC9056}" type="sibTrans" cxnId="{18B68F52-DD4B-44D3-8F6B-B902E14B4A6F}">
      <dgm:prSet/>
      <dgm:spPr/>
      <dgm:t>
        <a:bodyPr/>
        <a:lstStyle/>
        <a:p>
          <a:endParaRPr lang="es-MX"/>
        </a:p>
      </dgm:t>
    </dgm:pt>
    <dgm:pt modelId="{1378748E-5F32-42D2-BBF1-B75B6E37B2F1}">
      <dgm:prSet phldrT="[Texto]" custT="1"/>
      <dgm:spPr/>
      <dgm:t>
        <a:bodyPr/>
        <a:lstStyle/>
        <a:p>
          <a:r>
            <a:rPr lang="es-MX" sz="2500" dirty="0" smtClean="0"/>
            <a:t>Gustos o preferencias</a:t>
          </a:r>
          <a:endParaRPr lang="es-MX" sz="2500" dirty="0"/>
        </a:p>
      </dgm:t>
    </dgm:pt>
    <dgm:pt modelId="{AFC5E033-FBF8-4440-98CF-CF6E56336B1F}" type="parTrans" cxnId="{3F9DA9D7-F398-4993-8477-FAE6C4BC8740}">
      <dgm:prSet/>
      <dgm:spPr/>
      <dgm:t>
        <a:bodyPr/>
        <a:lstStyle/>
        <a:p>
          <a:endParaRPr lang="es-MX"/>
        </a:p>
      </dgm:t>
    </dgm:pt>
    <dgm:pt modelId="{5D966D56-97BF-4041-BAA7-FADCC3DD4CE9}" type="sibTrans" cxnId="{3F9DA9D7-F398-4993-8477-FAE6C4BC8740}">
      <dgm:prSet/>
      <dgm:spPr/>
      <dgm:t>
        <a:bodyPr/>
        <a:lstStyle/>
        <a:p>
          <a:endParaRPr lang="es-MX"/>
        </a:p>
      </dgm:t>
    </dgm:pt>
    <dgm:pt modelId="{21EEE6E5-D170-4802-BA8F-E2507480F7E2}">
      <dgm:prSet phldrT="[Texto]" custT="1"/>
      <dgm:spPr/>
      <dgm:t>
        <a:bodyPr/>
        <a:lstStyle/>
        <a:p>
          <a:pPr algn="just"/>
          <a:r>
            <a:rPr lang="es-MX" sz="2000" dirty="0" smtClean="0"/>
            <a:t>Costo de oportunidad del mantenimiento del dinero frente a otros activos alternativos. </a:t>
          </a:r>
          <a:endParaRPr lang="es-MX" sz="2000" dirty="0"/>
        </a:p>
      </dgm:t>
    </dgm:pt>
    <dgm:pt modelId="{83B2C19C-31AD-4503-A7E7-AD0B62767F9A}" type="parTrans" cxnId="{48B3CA98-8B03-4624-98DF-2195380DDA27}">
      <dgm:prSet/>
      <dgm:spPr/>
      <dgm:t>
        <a:bodyPr/>
        <a:lstStyle/>
        <a:p>
          <a:endParaRPr lang="es-MX"/>
        </a:p>
      </dgm:t>
    </dgm:pt>
    <dgm:pt modelId="{74CB4F4A-5045-4CE3-8F4F-98E95E8EA844}" type="sibTrans" cxnId="{48B3CA98-8B03-4624-98DF-2195380DDA27}">
      <dgm:prSet/>
      <dgm:spPr/>
      <dgm:t>
        <a:bodyPr/>
        <a:lstStyle/>
        <a:p>
          <a:endParaRPr lang="es-MX"/>
        </a:p>
      </dgm:t>
    </dgm:pt>
    <dgm:pt modelId="{B838EBE7-870E-436E-86CA-0801D6EB8FE6}" type="pres">
      <dgm:prSet presAssocID="{C5CC2C76-41F6-425C-B8F8-3E3C6B1D5D07}" presName="Name0" presStyleCnt="0">
        <dgm:presLayoutVars>
          <dgm:dir/>
        </dgm:presLayoutVars>
      </dgm:prSet>
      <dgm:spPr/>
      <dgm:t>
        <a:bodyPr/>
        <a:lstStyle/>
        <a:p>
          <a:endParaRPr lang="es-MX"/>
        </a:p>
      </dgm:t>
    </dgm:pt>
    <dgm:pt modelId="{EA7FC833-9957-4232-A97C-9203B40B14CB}" type="pres">
      <dgm:prSet presAssocID="{17D5B89C-E90A-4A7F-830D-7E75A45896FD}" presName="noChildren" presStyleCnt="0"/>
      <dgm:spPr/>
    </dgm:pt>
    <dgm:pt modelId="{1F0965AE-B791-4503-94CC-DCEA7ABBD116}" type="pres">
      <dgm:prSet presAssocID="{17D5B89C-E90A-4A7F-830D-7E75A45896FD}" presName="gap" presStyleCnt="0"/>
      <dgm:spPr/>
    </dgm:pt>
    <dgm:pt modelId="{C2F8BDE1-BBBB-4CE2-BE1C-2B3655CA00B5}" type="pres">
      <dgm:prSet presAssocID="{17D5B89C-E90A-4A7F-830D-7E75A45896FD}" presName="medCircle2" presStyleLbl="vennNode1" presStyleIdx="0" presStyleCnt="3"/>
      <dgm:spPr/>
    </dgm:pt>
    <dgm:pt modelId="{E025A4DD-BCE5-42B6-9F02-4E881D0666C7}" type="pres">
      <dgm:prSet presAssocID="{17D5B89C-E90A-4A7F-830D-7E75A45896FD}" presName="txLvlOnly1" presStyleLbl="revTx" presStyleIdx="0" presStyleCnt="3"/>
      <dgm:spPr/>
      <dgm:t>
        <a:bodyPr/>
        <a:lstStyle/>
        <a:p>
          <a:endParaRPr lang="es-MX"/>
        </a:p>
      </dgm:t>
    </dgm:pt>
    <dgm:pt modelId="{A3B9E36E-5B4F-4C1F-97D5-7F76BD62589E}" type="pres">
      <dgm:prSet presAssocID="{1378748E-5F32-42D2-BBF1-B75B6E37B2F1}" presName="noChildren" presStyleCnt="0"/>
      <dgm:spPr/>
    </dgm:pt>
    <dgm:pt modelId="{550A76D2-F4DA-40CA-8315-FB4F446F0845}" type="pres">
      <dgm:prSet presAssocID="{1378748E-5F32-42D2-BBF1-B75B6E37B2F1}" presName="gap" presStyleCnt="0"/>
      <dgm:spPr/>
    </dgm:pt>
    <dgm:pt modelId="{7C477705-39CB-4025-B6B0-1F8871B85D93}" type="pres">
      <dgm:prSet presAssocID="{1378748E-5F32-42D2-BBF1-B75B6E37B2F1}" presName="medCircle2" presStyleLbl="vennNode1" presStyleIdx="1" presStyleCnt="3"/>
      <dgm:spPr/>
    </dgm:pt>
    <dgm:pt modelId="{2C90DBC7-CD5F-4788-8DAD-178C3D2D74FB}" type="pres">
      <dgm:prSet presAssocID="{1378748E-5F32-42D2-BBF1-B75B6E37B2F1}" presName="txLvlOnly1" presStyleLbl="revTx" presStyleIdx="1" presStyleCnt="3"/>
      <dgm:spPr/>
      <dgm:t>
        <a:bodyPr/>
        <a:lstStyle/>
        <a:p>
          <a:endParaRPr lang="es-MX"/>
        </a:p>
      </dgm:t>
    </dgm:pt>
    <dgm:pt modelId="{9E118EE0-FF9C-4BD5-A99A-F4243175F5C1}" type="pres">
      <dgm:prSet presAssocID="{21EEE6E5-D170-4802-BA8F-E2507480F7E2}" presName="noChildren" presStyleCnt="0"/>
      <dgm:spPr/>
    </dgm:pt>
    <dgm:pt modelId="{6F4AC039-C21D-4C5F-B377-0490DF2FDC90}" type="pres">
      <dgm:prSet presAssocID="{21EEE6E5-D170-4802-BA8F-E2507480F7E2}" presName="gap" presStyleCnt="0"/>
      <dgm:spPr/>
    </dgm:pt>
    <dgm:pt modelId="{B23F4DDD-A1EB-4CC7-913B-5ACDBF9A67FF}" type="pres">
      <dgm:prSet presAssocID="{21EEE6E5-D170-4802-BA8F-E2507480F7E2}" presName="medCircle2" presStyleLbl="vennNode1" presStyleIdx="2" presStyleCnt="3"/>
      <dgm:spPr/>
    </dgm:pt>
    <dgm:pt modelId="{E0E64FD4-27B8-465F-A967-DC138EE29076}" type="pres">
      <dgm:prSet presAssocID="{21EEE6E5-D170-4802-BA8F-E2507480F7E2}" presName="txLvlOnly1" presStyleLbl="revTx" presStyleIdx="2" presStyleCnt="3"/>
      <dgm:spPr/>
      <dgm:t>
        <a:bodyPr/>
        <a:lstStyle/>
        <a:p>
          <a:endParaRPr lang="es-MX"/>
        </a:p>
      </dgm:t>
    </dgm:pt>
  </dgm:ptLst>
  <dgm:cxnLst>
    <dgm:cxn modelId="{AF4CF2F7-A1DD-4A92-A694-39BFDCFAE892}" type="presOf" srcId="{C5CC2C76-41F6-425C-B8F8-3E3C6B1D5D07}" destId="{B838EBE7-870E-436E-86CA-0801D6EB8FE6}" srcOrd="0" destOrd="0" presId="urn:microsoft.com/office/officeart/2008/layout/VerticalCircleList"/>
    <dgm:cxn modelId="{3F9DA9D7-F398-4993-8477-FAE6C4BC8740}" srcId="{C5CC2C76-41F6-425C-B8F8-3E3C6B1D5D07}" destId="{1378748E-5F32-42D2-BBF1-B75B6E37B2F1}" srcOrd="1" destOrd="0" parTransId="{AFC5E033-FBF8-4440-98CF-CF6E56336B1F}" sibTransId="{5D966D56-97BF-4041-BAA7-FADCC3DD4CE9}"/>
    <dgm:cxn modelId="{52B688F4-F6D5-4F94-A442-E9EC33F889A2}" type="presOf" srcId="{21EEE6E5-D170-4802-BA8F-E2507480F7E2}" destId="{E0E64FD4-27B8-465F-A967-DC138EE29076}" srcOrd="0" destOrd="0" presId="urn:microsoft.com/office/officeart/2008/layout/VerticalCircleList"/>
    <dgm:cxn modelId="{79357C11-7087-4167-B1A0-FC872997C27A}" type="presOf" srcId="{17D5B89C-E90A-4A7F-830D-7E75A45896FD}" destId="{E025A4DD-BCE5-42B6-9F02-4E881D0666C7}" srcOrd="0" destOrd="0" presId="urn:microsoft.com/office/officeart/2008/layout/VerticalCircleList"/>
    <dgm:cxn modelId="{48B3CA98-8B03-4624-98DF-2195380DDA27}" srcId="{C5CC2C76-41F6-425C-B8F8-3E3C6B1D5D07}" destId="{21EEE6E5-D170-4802-BA8F-E2507480F7E2}" srcOrd="2" destOrd="0" parTransId="{83B2C19C-31AD-4503-A7E7-AD0B62767F9A}" sibTransId="{74CB4F4A-5045-4CE3-8F4F-98E95E8EA844}"/>
    <dgm:cxn modelId="{6297AB4F-E1D0-4CE0-93E3-59DC824864FE}" type="presOf" srcId="{1378748E-5F32-42D2-BBF1-B75B6E37B2F1}" destId="{2C90DBC7-CD5F-4788-8DAD-178C3D2D74FB}" srcOrd="0" destOrd="0" presId="urn:microsoft.com/office/officeart/2008/layout/VerticalCircleList"/>
    <dgm:cxn modelId="{18B68F52-DD4B-44D3-8F6B-B902E14B4A6F}" srcId="{C5CC2C76-41F6-425C-B8F8-3E3C6B1D5D07}" destId="{17D5B89C-E90A-4A7F-830D-7E75A45896FD}" srcOrd="0" destOrd="0" parTransId="{FA485274-30E0-44A8-88FC-E5AEC14D8101}" sibTransId="{A64EC4E5-B27A-4F41-A2DB-65E4B2FC9056}"/>
    <dgm:cxn modelId="{DA3D80B6-58BB-4B15-91B0-F22F538F0C15}" type="presParOf" srcId="{B838EBE7-870E-436E-86CA-0801D6EB8FE6}" destId="{EA7FC833-9957-4232-A97C-9203B40B14CB}" srcOrd="0" destOrd="0" presId="urn:microsoft.com/office/officeart/2008/layout/VerticalCircleList"/>
    <dgm:cxn modelId="{139636D3-310F-48A6-A55A-D383CFBCA5EA}" type="presParOf" srcId="{EA7FC833-9957-4232-A97C-9203B40B14CB}" destId="{1F0965AE-B791-4503-94CC-DCEA7ABBD116}" srcOrd="0" destOrd="0" presId="urn:microsoft.com/office/officeart/2008/layout/VerticalCircleList"/>
    <dgm:cxn modelId="{39EC21BD-4C73-48C3-AE31-55D8CDB5A82E}" type="presParOf" srcId="{EA7FC833-9957-4232-A97C-9203B40B14CB}" destId="{C2F8BDE1-BBBB-4CE2-BE1C-2B3655CA00B5}" srcOrd="1" destOrd="0" presId="urn:microsoft.com/office/officeart/2008/layout/VerticalCircleList"/>
    <dgm:cxn modelId="{5F1EAD50-0C30-4C41-B3B4-AF3C8C80332A}" type="presParOf" srcId="{EA7FC833-9957-4232-A97C-9203B40B14CB}" destId="{E025A4DD-BCE5-42B6-9F02-4E881D0666C7}" srcOrd="2" destOrd="0" presId="urn:microsoft.com/office/officeart/2008/layout/VerticalCircleList"/>
    <dgm:cxn modelId="{12F0D756-FEEF-41C3-A14F-3FDD2BDC7589}" type="presParOf" srcId="{B838EBE7-870E-436E-86CA-0801D6EB8FE6}" destId="{A3B9E36E-5B4F-4C1F-97D5-7F76BD62589E}" srcOrd="1" destOrd="0" presId="urn:microsoft.com/office/officeart/2008/layout/VerticalCircleList"/>
    <dgm:cxn modelId="{0F10F918-FE5D-48F9-A8A4-BA601F6CBD7E}" type="presParOf" srcId="{A3B9E36E-5B4F-4C1F-97D5-7F76BD62589E}" destId="{550A76D2-F4DA-40CA-8315-FB4F446F0845}" srcOrd="0" destOrd="0" presId="urn:microsoft.com/office/officeart/2008/layout/VerticalCircleList"/>
    <dgm:cxn modelId="{56C7E8C6-7780-4232-8914-B54E1DF23C61}" type="presParOf" srcId="{A3B9E36E-5B4F-4C1F-97D5-7F76BD62589E}" destId="{7C477705-39CB-4025-B6B0-1F8871B85D93}" srcOrd="1" destOrd="0" presId="urn:microsoft.com/office/officeart/2008/layout/VerticalCircleList"/>
    <dgm:cxn modelId="{2897FD28-B399-4E21-B9B7-DC5A8F40EB34}" type="presParOf" srcId="{A3B9E36E-5B4F-4C1F-97D5-7F76BD62589E}" destId="{2C90DBC7-CD5F-4788-8DAD-178C3D2D74FB}" srcOrd="2" destOrd="0" presId="urn:microsoft.com/office/officeart/2008/layout/VerticalCircleList"/>
    <dgm:cxn modelId="{3456716E-2E49-4993-897E-9E08F3747A96}" type="presParOf" srcId="{B838EBE7-870E-436E-86CA-0801D6EB8FE6}" destId="{9E118EE0-FF9C-4BD5-A99A-F4243175F5C1}" srcOrd="2" destOrd="0" presId="urn:microsoft.com/office/officeart/2008/layout/VerticalCircleList"/>
    <dgm:cxn modelId="{9CC8C56A-1F2B-4502-B84E-CAD67D716896}" type="presParOf" srcId="{9E118EE0-FF9C-4BD5-A99A-F4243175F5C1}" destId="{6F4AC039-C21D-4C5F-B377-0490DF2FDC90}" srcOrd="0" destOrd="0" presId="urn:microsoft.com/office/officeart/2008/layout/VerticalCircleList"/>
    <dgm:cxn modelId="{2142896B-E468-4F00-A437-8A7A419C0978}" type="presParOf" srcId="{9E118EE0-FF9C-4BD5-A99A-F4243175F5C1}" destId="{B23F4DDD-A1EB-4CC7-913B-5ACDBF9A67FF}" srcOrd="1" destOrd="0" presId="urn:microsoft.com/office/officeart/2008/layout/VerticalCircleList"/>
    <dgm:cxn modelId="{18A13A6F-A600-432E-9895-E47998E2FDE1}" type="presParOf" srcId="{9E118EE0-FF9C-4BD5-A99A-F4243175F5C1}" destId="{E0E64FD4-27B8-465F-A967-DC138EE29076}"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86614BC-4750-470B-8241-868ACABAC339}"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88CA6F5A-66DB-4562-9EE6-D6924DDB4DEC}">
      <dgm:prSet phldrT="[Texto]"/>
      <dgm:spPr/>
      <dgm:t>
        <a:bodyPr/>
        <a:lstStyle/>
        <a:p>
          <a:r>
            <a:rPr lang="es-MX" dirty="0" smtClean="0"/>
            <a:t>Volumen de actividad, </a:t>
          </a:r>
          <a:endParaRPr lang="es-MX" dirty="0"/>
        </a:p>
      </dgm:t>
    </dgm:pt>
    <dgm:pt modelId="{88D67BEB-4F2B-47B0-AF3E-14972957C0C6}" type="parTrans" cxnId="{7820B442-97E1-4157-BE6A-CE20B5D31F7E}">
      <dgm:prSet/>
      <dgm:spPr/>
      <dgm:t>
        <a:bodyPr/>
        <a:lstStyle/>
        <a:p>
          <a:endParaRPr lang="es-MX"/>
        </a:p>
      </dgm:t>
    </dgm:pt>
    <dgm:pt modelId="{2A819336-D62C-4163-8704-71D1EC189D3D}" type="sibTrans" cxnId="{7820B442-97E1-4157-BE6A-CE20B5D31F7E}">
      <dgm:prSet/>
      <dgm:spPr/>
      <dgm:t>
        <a:bodyPr/>
        <a:lstStyle/>
        <a:p>
          <a:endParaRPr lang="es-MX"/>
        </a:p>
      </dgm:t>
    </dgm:pt>
    <dgm:pt modelId="{C1E6FBDF-AC84-4CCE-B731-7CF56C9B44A7}">
      <dgm:prSet phldrT="[Texto]"/>
      <dgm:spPr/>
      <dgm:t>
        <a:bodyPr/>
        <a:lstStyle/>
        <a:p>
          <a:r>
            <a:rPr lang="es-MX" dirty="0" smtClean="0"/>
            <a:t>Expectativas de ingresos y pagos</a:t>
          </a:r>
          <a:endParaRPr lang="es-MX" dirty="0"/>
        </a:p>
      </dgm:t>
    </dgm:pt>
    <dgm:pt modelId="{B14E5944-83B8-4CE2-A071-0AD215A934A5}" type="parTrans" cxnId="{91E13DF8-2BCB-4540-9699-A3837845CFED}">
      <dgm:prSet/>
      <dgm:spPr/>
      <dgm:t>
        <a:bodyPr/>
        <a:lstStyle/>
        <a:p>
          <a:endParaRPr lang="es-MX"/>
        </a:p>
      </dgm:t>
    </dgm:pt>
    <dgm:pt modelId="{6EBE25B7-AA04-4768-8E7B-8B5CB4645847}" type="sibTrans" cxnId="{91E13DF8-2BCB-4540-9699-A3837845CFED}">
      <dgm:prSet/>
      <dgm:spPr/>
      <dgm:t>
        <a:bodyPr/>
        <a:lstStyle/>
        <a:p>
          <a:endParaRPr lang="es-MX"/>
        </a:p>
      </dgm:t>
    </dgm:pt>
    <dgm:pt modelId="{5E5FDB91-6CE8-43A2-8A37-7F7892FF4FFF}">
      <dgm:prSet phldrT="[Texto]"/>
      <dgm:spPr/>
      <dgm:t>
        <a:bodyPr/>
        <a:lstStyle/>
        <a:p>
          <a:r>
            <a:rPr lang="es-MX" dirty="0" smtClean="0"/>
            <a:t>Formas de financiación.</a:t>
          </a:r>
          <a:endParaRPr lang="es-MX" dirty="0"/>
        </a:p>
      </dgm:t>
    </dgm:pt>
    <dgm:pt modelId="{12A62F42-2E67-490C-BBEE-F5B227D97DD6}" type="parTrans" cxnId="{6EDB9E66-EB79-4000-A227-BA365FAC720D}">
      <dgm:prSet/>
      <dgm:spPr/>
      <dgm:t>
        <a:bodyPr/>
        <a:lstStyle/>
        <a:p>
          <a:endParaRPr lang="es-MX"/>
        </a:p>
      </dgm:t>
    </dgm:pt>
    <dgm:pt modelId="{97F4342F-DE82-486D-91E1-824995FEF53E}" type="sibTrans" cxnId="{6EDB9E66-EB79-4000-A227-BA365FAC720D}">
      <dgm:prSet/>
      <dgm:spPr/>
      <dgm:t>
        <a:bodyPr/>
        <a:lstStyle/>
        <a:p>
          <a:endParaRPr lang="es-MX"/>
        </a:p>
      </dgm:t>
    </dgm:pt>
    <dgm:pt modelId="{4D7CABC0-4F6F-4AE6-AC1A-45A16507FD88}" type="pres">
      <dgm:prSet presAssocID="{F86614BC-4750-470B-8241-868ACABAC339}" presName="cycle" presStyleCnt="0">
        <dgm:presLayoutVars>
          <dgm:dir/>
          <dgm:resizeHandles val="exact"/>
        </dgm:presLayoutVars>
      </dgm:prSet>
      <dgm:spPr/>
      <dgm:t>
        <a:bodyPr/>
        <a:lstStyle/>
        <a:p>
          <a:endParaRPr lang="es-MX"/>
        </a:p>
      </dgm:t>
    </dgm:pt>
    <dgm:pt modelId="{A9C70CFD-42F8-4A24-9939-748E332EBE93}" type="pres">
      <dgm:prSet presAssocID="{88CA6F5A-66DB-4562-9EE6-D6924DDB4DEC}" presName="node" presStyleLbl="node1" presStyleIdx="0" presStyleCnt="3">
        <dgm:presLayoutVars>
          <dgm:bulletEnabled val="1"/>
        </dgm:presLayoutVars>
      </dgm:prSet>
      <dgm:spPr/>
      <dgm:t>
        <a:bodyPr/>
        <a:lstStyle/>
        <a:p>
          <a:endParaRPr lang="es-MX"/>
        </a:p>
      </dgm:t>
    </dgm:pt>
    <dgm:pt modelId="{0490D4DC-4716-45DF-8F64-61DFD61F5718}" type="pres">
      <dgm:prSet presAssocID="{2A819336-D62C-4163-8704-71D1EC189D3D}" presName="sibTrans" presStyleLbl="sibTrans2D1" presStyleIdx="0" presStyleCnt="3"/>
      <dgm:spPr/>
      <dgm:t>
        <a:bodyPr/>
        <a:lstStyle/>
        <a:p>
          <a:endParaRPr lang="es-MX"/>
        </a:p>
      </dgm:t>
    </dgm:pt>
    <dgm:pt modelId="{62503BD6-3C8F-4E5F-8057-D1796C984226}" type="pres">
      <dgm:prSet presAssocID="{2A819336-D62C-4163-8704-71D1EC189D3D}" presName="connectorText" presStyleLbl="sibTrans2D1" presStyleIdx="0" presStyleCnt="3"/>
      <dgm:spPr/>
      <dgm:t>
        <a:bodyPr/>
        <a:lstStyle/>
        <a:p>
          <a:endParaRPr lang="es-MX"/>
        </a:p>
      </dgm:t>
    </dgm:pt>
    <dgm:pt modelId="{5223D82E-4BD6-42F1-B65B-B71AA5F67498}" type="pres">
      <dgm:prSet presAssocID="{C1E6FBDF-AC84-4CCE-B731-7CF56C9B44A7}" presName="node" presStyleLbl="node1" presStyleIdx="1" presStyleCnt="3">
        <dgm:presLayoutVars>
          <dgm:bulletEnabled val="1"/>
        </dgm:presLayoutVars>
      </dgm:prSet>
      <dgm:spPr/>
      <dgm:t>
        <a:bodyPr/>
        <a:lstStyle/>
        <a:p>
          <a:endParaRPr lang="es-MX"/>
        </a:p>
      </dgm:t>
    </dgm:pt>
    <dgm:pt modelId="{5882FA3B-899E-44A9-A669-496A928D275C}" type="pres">
      <dgm:prSet presAssocID="{6EBE25B7-AA04-4768-8E7B-8B5CB4645847}" presName="sibTrans" presStyleLbl="sibTrans2D1" presStyleIdx="1" presStyleCnt="3"/>
      <dgm:spPr/>
      <dgm:t>
        <a:bodyPr/>
        <a:lstStyle/>
        <a:p>
          <a:endParaRPr lang="es-MX"/>
        </a:p>
      </dgm:t>
    </dgm:pt>
    <dgm:pt modelId="{186F7FC2-6B62-41C3-806F-9B22C969F919}" type="pres">
      <dgm:prSet presAssocID="{6EBE25B7-AA04-4768-8E7B-8B5CB4645847}" presName="connectorText" presStyleLbl="sibTrans2D1" presStyleIdx="1" presStyleCnt="3"/>
      <dgm:spPr/>
      <dgm:t>
        <a:bodyPr/>
        <a:lstStyle/>
        <a:p>
          <a:endParaRPr lang="es-MX"/>
        </a:p>
      </dgm:t>
    </dgm:pt>
    <dgm:pt modelId="{BF7B7322-E54E-4C03-A03D-014E7D514BAD}" type="pres">
      <dgm:prSet presAssocID="{5E5FDB91-6CE8-43A2-8A37-7F7892FF4FFF}" presName="node" presStyleLbl="node1" presStyleIdx="2" presStyleCnt="3">
        <dgm:presLayoutVars>
          <dgm:bulletEnabled val="1"/>
        </dgm:presLayoutVars>
      </dgm:prSet>
      <dgm:spPr/>
      <dgm:t>
        <a:bodyPr/>
        <a:lstStyle/>
        <a:p>
          <a:endParaRPr lang="es-MX"/>
        </a:p>
      </dgm:t>
    </dgm:pt>
    <dgm:pt modelId="{DABA9DA1-878B-4F62-957E-A78441671211}" type="pres">
      <dgm:prSet presAssocID="{97F4342F-DE82-486D-91E1-824995FEF53E}" presName="sibTrans" presStyleLbl="sibTrans2D1" presStyleIdx="2" presStyleCnt="3"/>
      <dgm:spPr/>
      <dgm:t>
        <a:bodyPr/>
        <a:lstStyle/>
        <a:p>
          <a:endParaRPr lang="es-MX"/>
        </a:p>
      </dgm:t>
    </dgm:pt>
    <dgm:pt modelId="{503997A8-78CA-4D64-AC05-7F49EDFC26FC}" type="pres">
      <dgm:prSet presAssocID="{97F4342F-DE82-486D-91E1-824995FEF53E}" presName="connectorText" presStyleLbl="sibTrans2D1" presStyleIdx="2" presStyleCnt="3"/>
      <dgm:spPr/>
      <dgm:t>
        <a:bodyPr/>
        <a:lstStyle/>
        <a:p>
          <a:endParaRPr lang="es-MX"/>
        </a:p>
      </dgm:t>
    </dgm:pt>
  </dgm:ptLst>
  <dgm:cxnLst>
    <dgm:cxn modelId="{250A3ED7-EDD8-4B79-ADD2-EB3B43E84C14}" type="presOf" srcId="{2A819336-D62C-4163-8704-71D1EC189D3D}" destId="{62503BD6-3C8F-4E5F-8057-D1796C984226}" srcOrd="1" destOrd="0" presId="urn:microsoft.com/office/officeart/2005/8/layout/cycle2"/>
    <dgm:cxn modelId="{7B7F1287-F3D7-406B-A205-6AFC28D35778}" type="presOf" srcId="{5E5FDB91-6CE8-43A2-8A37-7F7892FF4FFF}" destId="{BF7B7322-E54E-4C03-A03D-014E7D514BAD}" srcOrd="0" destOrd="0" presId="urn:microsoft.com/office/officeart/2005/8/layout/cycle2"/>
    <dgm:cxn modelId="{AF072680-978E-4936-9D8E-B89271CDCA0D}" type="presOf" srcId="{97F4342F-DE82-486D-91E1-824995FEF53E}" destId="{503997A8-78CA-4D64-AC05-7F49EDFC26FC}" srcOrd="1" destOrd="0" presId="urn:microsoft.com/office/officeart/2005/8/layout/cycle2"/>
    <dgm:cxn modelId="{8652AB72-3F91-4746-94DD-D5CE42B95B34}" type="presOf" srcId="{C1E6FBDF-AC84-4CCE-B731-7CF56C9B44A7}" destId="{5223D82E-4BD6-42F1-B65B-B71AA5F67498}" srcOrd="0" destOrd="0" presId="urn:microsoft.com/office/officeart/2005/8/layout/cycle2"/>
    <dgm:cxn modelId="{4733A297-C76D-4DDF-82D1-CF220E901ABE}" type="presOf" srcId="{97F4342F-DE82-486D-91E1-824995FEF53E}" destId="{DABA9DA1-878B-4F62-957E-A78441671211}" srcOrd="0" destOrd="0" presId="urn:microsoft.com/office/officeart/2005/8/layout/cycle2"/>
    <dgm:cxn modelId="{4367D6BD-3A64-4FBB-8B02-1083B7A784D7}" type="presOf" srcId="{88CA6F5A-66DB-4562-9EE6-D6924DDB4DEC}" destId="{A9C70CFD-42F8-4A24-9939-748E332EBE93}" srcOrd="0" destOrd="0" presId="urn:microsoft.com/office/officeart/2005/8/layout/cycle2"/>
    <dgm:cxn modelId="{565437EB-65AE-4105-B278-2D18832461A0}" type="presOf" srcId="{2A819336-D62C-4163-8704-71D1EC189D3D}" destId="{0490D4DC-4716-45DF-8F64-61DFD61F5718}" srcOrd="0" destOrd="0" presId="urn:microsoft.com/office/officeart/2005/8/layout/cycle2"/>
    <dgm:cxn modelId="{A53A0188-CC39-496E-BDFA-E1F742A20D97}" type="presOf" srcId="{6EBE25B7-AA04-4768-8E7B-8B5CB4645847}" destId="{186F7FC2-6B62-41C3-806F-9B22C969F919}" srcOrd="1" destOrd="0" presId="urn:microsoft.com/office/officeart/2005/8/layout/cycle2"/>
    <dgm:cxn modelId="{7820B442-97E1-4157-BE6A-CE20B5D31F7E}" srcId="{F86614BC-4750-470B-8241-868ACABAC339}" destId="{88CA6F5A-66DB-4562-9EE6-D6924DDB4DEC}" srcOrd="0" destOrd="0" parTransId="{88D67BEB-4F2B-47B0-AF3E-14972957C0C6}" sibTransId="{2A819336-D62C-4163-8704-71D1EC189D3D}"/>
    <dgm:cxn modelId="{DEE71215-088C-4D23-AF37-02CB5616C26C}" type="presOf" srcId="{F86614BC-4750-470B-8241-868ACABAC339}" destId="{4D7CABC0-4F6F-4AE6-AC1A-45A16507FD88}" srcOrd="0" destOrd="0" presId="urn:microsoft.com/office/officeart/2005/8/layout/cycle2"/>
    <dgm:cxn modelId="{91E13DF8-2BCB-4540-9699-A3837845CFED}" srcId="{F86614BC-4750-470B-8241-868ACABAC339}" destId="{C1E6FBDF-AC84-4CCE-B731-7CF56C9B44A7}" srcOrd="1" destOrd="0" parTransId="{B14E5944-83B8-4CE2-A071-0AD215A934A5}" sibTransId="{6EBE25B7-AA04-4768-8E7B-8B5CB4645847}"/>
    <dgm:cxn modelId="{6EDB9E66-EB79-4000-A227-BA365FAC720D}" srcId="{F86614BC-4750-470B-8241-868ACABAC339}" destId="{5E5FDB91-6CE8-43A2-8A37-7F7892FF4FFF}" srcOrd="2" destOrd="0" parTransId="{12A62F42-2E67-490C-BBEE-F5B227D97DD6}" sibTransId="{97F4342F-DE82-486D-91E1-824995FEF53E}"/>
    <dgm:cxn modelId="{D0E46200-232A-46F9-B709-9F5166E7D564}" type="presOf" srcId="{6EBE25B7-AA04-4768-8E7B-8B5CB4645847}" destId="{5882FA3B-899E-44A9-A669-496A928D275C}" srcOrd="0" destOrd="0" presId="urn:microsoft.com/office/officeart/2005/8/layout/cycle2"/>
    <dgm:cxn modelId="{D085CC53-1B68-481C-B18E-663A8764A0F3}" type="presParOf" srcId="{4D7CABC0-4F6F-4AE6-AC1A-45A16507FD88}" destId="{A9C70CFD-42F8-4A24-9939-748E332EBE93}" srcOrd="0" destOrd="0" presId="urn:microsoft.com/office/officeart/2005/8/layout/cycle2"/>
    <dgm:cxn modelId="{88DE5041-DF1B-4E81-B0D3-F1F26C2398BB}" type="presParOf" srcId="{4D7CABC0-4F6F-4AE6-AC1A-45A16507FD88}" destId="{0490D4DC-4716-45DF-8F64-61DFD61F5718}" srcOrd="1" destOrd="0" presId="urn:microsoft.com/office/officeart/2005/8/layout/cycle2"/>
    <dgm:cxn modelId="{E776FEA2-73B4-456E-9997-603B8DC4CE4E}" type="presParOf" srcId="{0490D4DC-4716-45DF-8F64-61DFD61F5718}" destId="{62503BD6-3C8F-4E5F-8057-D1796C984226}" srcOrd="0" destOrd="0" presId="urn:microsoft.com/office/officeart/2005/8/layout/cycle2"/>
    <dgm:cxn modelId="{E58DE008-8072-4B91-8C94-90C727653578}" type="presParOf" srcId="{4D7CABC0-4F6F-4AE6-AC1A-45A16507FD88}" destId="{5223D82E-4BD6-42F1-B65B-B71AA5F67498}" srcOrd="2" destOrd="0" presId="urn:microsoft.com/office/officeart/2005/8/layout/cycle2"/>
    <dgm:cxn modelId="{FDDF4424-3D6C-416D-8D44-84D455F43BE5}" type="presParOf" srcId="{4D7CABC0-4F6F-4AE6-AC1A-45A16507FD88}" destId="{5882FA3B-899E-44A9-A669-496A928D275C}" srcOrd="3" destOrd="0" presId="urn:microsoft.com/office/officeart/2005/8/layout/cycle2"/>
    <dgm:cxn modelId="{7408F526-B1AC-48AF-9D91-42722521E6AC}" type="presParOf" srcId="{5882FA3B-899E-44A9-A669-496A928D275C}" destId="{186F7FC2-6B62-41C3-806F-9B22C969F919}" srcOrd="0" destOrd="0" presId="urn:microsoft.com/office/officeart/2005/8/layout/cycle2"/>
    <dgm:cxn modelId="{206A6823-C6BB-4EB3-ACAF-740880AA4A85}" type="presParOf" srcId="{4D7CABC0-4F6F-4AE6-AC1A-45A16507FD88}" destId="{BF7B7322-E54E-4C03-A03D-014E7D514BAD}" srcOrd="4" destOrd="0" presId="urn:microsoft.com/office/officeart/2005/8/layout/cycle2"/>
    <dgm:cxn modelId="{8750E934-8E21-46CC-A4BE-6F10B3A96B75}" type="presParOf" srcId="{4D7CABC0-4F6F-4AE6-AC1A-45A16507FD88}" destId="{DABA9DA1-878B-4F62-957E-A78441671211}" srcOrd="5" destOrd="0" presId="urn:microsoft.com/office/officeart/2005/8/layout/cycle2"/>
    <dgm:cxn modelId="{3D7B368A-A7C3-4A62-94B7-EB2B604D0149}" type="presParOf" srcId="{DABA9DA1-878B-4F62-957E-A78441671211}" destId="{503997A8-78CA-4D64-AC05-7F49EDFC26F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04BD225-6639-4ECA-85F4-E2B88F128102}" type="doc">
      <dgm:prSet loTypeId="urn:microsoft.com/office/officeart/2005/8/layout/chevron2" loCatId="process" qsTypeId="urn:microsoft.com/office/officeart/2005/8/quickstyle/3d1" qsCatId="3D" csTypeId="urn:microsoft.com/office/officeart/2005/8/colors/colorful2" csCatId="colorful" phldr="1"/>
      <dgm:spPr/>
      <dgm:t>
        <a:bodyPr/>
        <a:lstStyle/>
        <a:p>
          <a:endParaRPr lang="es-MX"/>
        </a:p>
      </dgm:t>
    </dgm:pt>
    <dgm:pt modelId="{54EDD5FE-CDBA-44D2-9664-28432E679F87}">
      <dgm:prSet phldrT="[Texto]" phldr="1"/>
      <dgm:spPr/>
      <dgm:t>
        <a:bodyPr/>
        <a:lstStyle/>
        <a:p>
          <a:endParaRPr lang="es-MX"/>
        </a:p>
      </dgm:t>
    </dgm:pt>
    <dgm:pt modelId="{604295D1-F6CE-44D7-9074-FC24B79591FD}" type="parTrans" cxnId="{60DFBC57-4DEB-40A8-AB82-FF1DB9571BAC}">
      <dgm:prSet/>
      <dgm:spPr/>
      <dgm:t>
        <a:bodyPr/>
        <a:lstStyle/>
        <a:p>
          <a:endParaRPr lang="es-MX"/>
        </a:p>
      </dgm:t>
    </dgm:pt>
    <dgm:pt modelId="{859F5A49-44CC-4B2C-986E-9522F40968F8}" type="sibTrans" cxnId="{60DFBC57-4DEB-40A8-AB82-FF1DB9571BAC}">
      <dgm:prSet/>
      <dgm:spPr/>
      <dgm:t>
        <a:bodyPr/>
        <a:lstStyle/>
        <a:p>
          <a:endParaRPr lang="es-MX"/>
        </a:p>
      </dgm:t>
    </dgm:pt>
    <dgm:pt modelId="{20438A82-2EEA-4DD1-B254-DE99B142CCDD}">
      <dgm:prSet phldrT="[Texto]"/>
      <dgm:spPr/>
      <dgm:t>
        <a:bodyPr/>
        <a:lstStyle/>
        <a:p>
          <a:pPr algn="just"/>
          <a:r>
            <a:rPr lang="es-MX" dirty="0" smtClean="0"/>
            <a:t>La función de demanda de dinero de los monetaristas aparece influida por un amplio conjunto de factores, alguno de difícil cuantificación, sin embargo, consideran a la renta permanente como variable proxy de la riqueza, el factor fundamental en la explicación de la demanda de dinero.</a:t>
          </a:r>
          <a:endParaRPr lang="es-MX" dirty="0"/>
        </a:p>
      </dgm:t>
    </dgm:pt>
    <dgm:pt modelId="{0E5F428D-123A-4A85-A576-8F6E23284ADD}" type="parTrans" cxnId="{A0FA99F5-05BC-4FB2-B147-30D207AA5C20}">
      <dgm:prSet/>
      <dgm:spPr/>
      <dgm:t>
        <a:bodyPr/>
        <a:lstStyle/>
        <a:p>
          <a:endParaRPr lang="es-MX"/>
        </a:p>
      </dgm:t>
    </dgm:pt>
    <dgm:pt modelId="{7FB4B65A-B3EA-430C-8B29-F4544CE09A41}" type="sibTrans" cxnId="{A0FA99F5-05BC-4FB2-B147-30D207AA5C20}">
      <dgm:prSet/>
      <dgm:spPr/>
      <dgm:t>
        <a:bodyPr/>
        <a:lstStyle/>
        <a:p>
          <a:endParaRPr lang="es-MX"/>
        </a:p>
      </dgm:t>
    </dgm:pt>
    <dgm:pt modelId="{3274EDE5-2C45-4563-A781-95FE1C955827}">
      <dgm:prSet phldrT="[Texto]" phldr="1"/>
      <dgm:spPr/>
      <dgm:t>
        <a:bodyPr/>
        <a:lstStyle/>
        <a:p>
          <a:endParaRPr lang="es-MX"/>
        </a:p>
      </dgm:t>
    </dgm:pt>
    <dgm:pt modelId="{DADC1C88-76A9-44A0-991A-EA017B6EFADE}" type="parTrans" cxnId="{90D27B6F-1BAA-424B-96CA-5A64877C7902}">
      <dgm:prSet/>
      <dgm:spPr/>
      <dgm:t>
        <a:bodyPr/>
        <a:lstStyle/>
        <a:p>
          <a:endParaRPr lang="es-MX"/>
        </a:p>
      </dgm:t>
    </dgm:pt>
    <dgm:pt modelId="{A91867BC-5803-42DD-B83A-EAC4B59BB29A}" type="sibTrans" cxnId="{90D27B6F-1BAA-424B-96CA-5A64877C7902}">
      <dgm:prSet/>
      <dgm:spPr/>
      <dgm:t>
        <a:bodyPr/>
        <a:lstStyle/>
        <a:p>
          <a:endParaRPr lang="es-MX"/>
        </a:p>
      </dgm:t>
    </dgm:pt>
    <dgm:pt modelId="{3DA974A9-6497-4489-BEA9-2BEE0D01751E}">
      <dgm:prSet phldrT="[Texto]"/>
      <dgm:spPr/>
      <dgm:t>
        <a:bodyPr/>
        <a:lstStyle/>
        <a:p>
          <a:pPr algn="just"/>
          <a:r>
            <a:rPr lang="es-MX" dirty="0" smtClean="0"/>
            <a:t>Dentro del pensamiento keynesiano, a partir de las aportaciones de algunos de sus integrantes en los 50 y 60, se distinguen dos enfoques diferentes en la determinación de la demanda de dinero: </a:t>
          </a:r>
          <a:r>
            <a:rPr lang="es-MX" b="1" dirty="0" smtClean="0"/>
            <a:t>enfoque inventario</a:t>
          </a:r>
          <a:r>
            <a:rPr lang="es-MX" dirty="0" smtClean="0"/>
            <a:t> y </a:t>
          </a:r>
          <a:r>
            <a:rPr lang="es-MX" b="1" dirty="0" smtClean="0"/>
            <a:t>enfoque portfolio.</a:t>
          </a:r>
          <a:endParaRPr lang="es-MX" dirty="0"/>
        </a:p>
      </dgm:t>
    </dgm:pt>
    <dgm:pt modelId="{34123817-ECD8-4C8D-89BD-9C06E04A203D}" type="parTrans" cxnId="{7F0F3067-4BDF-4446-A118-2C3F34BA7EC0}">
      <dgm:prSet/>
      <dgm:spPr/>
      <dgm:t>
        <a:bodyPr/>
        <a:lstStyle/>
        <a:p>
          <a:endParaRPr lang="es-MX"/>
        </a:p>
      </dgm:t>
    </dgm:pt>
    <dgm:pt modelId="{8BA7DBE9-A9AA-432D-BCD4-8CDFE74A3E0B}" type="sibTrans" cxnId="{7F0F3067-4BDF-4446-A118-2C3F34BA7EC0}">
      <dgm:prSet/>
      <dgm:spPr/>
      <dgm:t>
        <a:bodyPr/>
        <a:lstStyle/>
        <a:p>
          <a:endParaRPr lang="es-MX"/>
        </a:p>
      </dgm:t>
    </dgm:pt>
    <dgm:pt modelId="{446F5FDE-F7BE-41D6-A9B3-02AEDF8D2BB7}" type="pres">
      <dgm:prSet presAssocID="{504BD225-6639-4ECA-85F4-E2B88F128102}" presName="linearFlow" presStyleCnt="0">
        <dgm:presLayoutVars>
          <dgm:dir/>
          <dgm:animLvl val="lvl"/>
          <dgm:resizeHandles val="exact"/>
        </dgm:presLayoutVars>
      </dgm:prSet>
      <dgm:spPr/>
      <dgm:t>
        <a:bodyPr/>
        <a:lstStyle/>
        <a:p>
          <a:endParaRPr lang="es-MX"/>
        </a:p>
      </dgm:t>
    </dgm:pt>
    <dgm:pt modelId="{416ADDBD-7B8F-4482-A4CB-616DB1F2EC2A}" type="pres">
      <dgm:prSet presAssocID="{54EDD5FE-CDBA-44D2-9664-28432E679F87}" presName="composite" presStyleCnt="0"/>
      <dgm:spPr/>
    </dgm:pt>
    <dgm:pt modelId="{A9CAE189-0C4B-4C24-ABC6-768600E47ABE}" type="pres">
      <dgm:prSet presAssocID="{54EDD5FE-CDBA-44D2-9664-28432E679F87}" presName="parentText" presStyleLbl="alignNode1" presStyleIdx="0" presStyleCnt="2">
        <dgm:presLayoutVars>
          <dgm:chMax val="1"/>
          <dgm:bulletEnabled val="1"/>
        </dgm:presLayoutVars>
      </dgm:prSet>
      <dgm:spPr/>
      <dgm:t>
        <a:bodyPr/>
        <a:lstStyle/>
        <a:p>
          <a:endParaRPr lang="es-MX"/>
        </a:p>
      </dgm:t>
    </dgm:pt>
    <dgm:pt modelId="{27EB7859-DC0C-44A5-A469-926CCEAAEDFF}" type="pres">
      <dgm:prSet presAssocID="{54EDD5FE-CDBA-44D2-9664-28432E679F87}" presName="descendantText" presStyleLbl="alignAcc1" presStyleIdx="0" presStyleCnt="2" custLinFactNeighborX="7904" custLinFactNeighborY="7577">
        <dgm:presLayoutVars>
          <dgm:bulletEnabled val="1"/>
        </dgm:presLayoutVars>
      </dgm:prSet>
      <dgm:spPr/>
      <dgm:t>
        <a:bodyPr/>
        <a:lstStyle/>
        <a:p>
          <a:endParaRPr lang="es-MX"/>
        </a:p>
      </dgm:t>
    </dgm:pt>
    <dgm:pt modelId="{F4699906-9ACC-4C52-95B3-1D683E9A7C04}" type="pres">
      <dgm:prSet presAssocID="{859F5A49-44CC-4B2C-986E-9522F40968F8}" presName="sp" presStyleCnt="0"/>
      <dgm:spPr/>
    </dgm:pt>
    <dgm:pt modelId="{8FC368C8-3977-4C05-AC25-6DE39844B5CF}" type="pres">
      <dgm:prSet presAssocID="{3274EDE5-2C45-4563-A781-95FE1C955827}" presName="composite" presStyleCnt="0"/>
      <dgm:spPr/>
    </dgm:pt>
    <dgm:pt modelId="{23B978D8-E156-4CFF-8E27-FB449F534860}" type="pres">
      <dgm:prSet presAssocID="{3274EDE5-2C45-4563-A781-95FE1C955827}" presName="parentText" presStyleLbl="alignNode1" presStyleIdx="1" presStyleCnt="2">
        <dgm:presLayoutVars>
          <dgm:chMax val="1"/>
          <dgm:bulletEnabled val="1"/>
        </dgm:presLayoutVars>
      </dgm:prSet>
      <dgm:spPr/>
      <dgm:t>
        <a:bodyPr/>
        <a:lstStyle/>
        <a:p>
          <a:endParaRPr lang="es-MX"/>
        </a:p>
      </dgm:t>
    </dgm:pt>
    <dgm:pt modelId="{8901E869-22FD-4211-8A9E-EBADAD0F5B04}" type="pres">
      <dgm:prSet presAssocID="{3274EDE5-2C45-4563-A781-95FE1C955827}" presName="descendantText" presStyleLbl="alignAcc1" presStyleIdx="1" presStyleCnt="2" custLinFactNeighborX="-296">
        <dgm:presLayoutVars>
          <dgm:bulletEnabled val="1"/>
        </dgm:presLayoutVars>
      </dgm:prSet>
      <dgm:spPr/>
      <dgm:t>
        <a:bodyPr/>
        <a:lstStyle/>
        <a:p>
          <a:endParaRPr lang="es-MX"/>
        </a:p>
      </dgm:t>
    </dgm:pt>
  </dgm:ptLst>
  <dgm:cxnLst>
    <dgm:cxn modelId="{A0FA99F5-05BC-4FB2-B147-30D207AA5C20}" srcId="{54EDD5FE-CDBA-44D2-9664-28432E679F87}" destId="{20438A82-2EEA-4DD1-B254-DE99B142CCDD}" srcOrd="0" destOrd="0" parTransId="{0E5F428D-123A-4A85-A576-8F6E23284ADD}" sibTransId="{7FB4B65A-B3EA-430C-8B29-F4544CE09A41}"/>
    <dgm:cxn modelId="{60DFBC57-4DEB-40A8-AB82-FF1DB9571BAC}" srcId="{504BD225-6639-4ECA-85F4-E2B88F128102}" destId="{54EDD5FE-CDBA-44D2-9664-28432E679F87}" srcOrd="0" destOrd="0" parTransId="{604295D1-F6CE-44D7-9074-FC24B79591FD}" sibTransId="{859F5A49-44CC-4B2C-986E-9522F40968F8}"/>
    <dgm:cxn modelId="{27CDF6AA-D665-4B05-A63B-31BAFD111590}" type="presOf" srcId="{3274EDE5-2C45-4563-A781-95FE1C955827}" destId="{23B978D8-E156-4CFF-8E27-FB449F534860}" srcOrd="0" destOrd="0" presId="urn:microsoft.com/office/officeart/2005/8/layout/chevron2"/>
    <dgm:cxn modelId="{7BF7E706-C5E3-4B92-9755-6B7C4CCC97EA}" type="presOf" srcId="{54EDD5FE-CDBA-44D2-9664-28432E679F87}" destId="{A9CAE189-0C4B-4C24-ABC6-768600E47ABE}" srcOrd="0" destOrd="0" presId="urn:microsoft.com/office/officeart/2005/8/layout/chevron2"/>
    <dgm:cxn modelId="{86B54F37-14EC-4D86-B42B-EEB9E21BF263}" type="presOf" srcId="{20438A82-2EEA-4DD1-B254-DE99B142CCDD}" destId="{27EB7859-DC0C-44A5-A469-926CCEAAEDFF}" srcOrd="0" destOrd="0" presId="urn:microsoft.com/office/officeart/2005/8/layout/chevron2"/>
    <dgm:cxn modelId="{5F4E333C-6E7D-4E13-B6B9-63E735230442}" type="presOf" srcId="{504BD225-6639-4ECA-85F4-E2B88F128102}" destId="{446F5FDE-F7BE-41D6-A9B3-02AEDF8D2BB7}" srcOrd="0" destOrd="0" presId="urn:microsoft.com/office/officeart/2005/8/layout/chevron2"/>
    <dgm:cxn modelId="{90D27B6F-1BAA-424B-96CA-5A64877C7902}" srcId="{504BD225-6639-4ECA-85F4-E2B88F128102}" destId="{3274EDE5-2C45-4563-A781-95FE1C955827}" srcOrd="1" destOrd="0" parTransId="{DADC1C88-76A9-44A0-991A-EA017B6EFADE}" sibTransId="{A91867BC-5803-42DD-B83A-EAC4B59BB29A}"/>
    <dgm:cxn modelId="{11AE284B-A734-4699-BDF8-6D284023A84D}" type="presOf" srcId="{3DA974A9-6497-4489-BEA9-2BEE0D01751E}" destId="{8901E869-22FD-4211-8A9E-EBADAD0F5B04}" srcOrd="0" destOrd="0" presId="urn:microsoft.com/office/officeart/2005/8/layout/chevron2"/>
    <dgm:cxn modelId="{7F0F3067-4BDF-4446-A118-2C3F34BA7EC0}" srcId="{3274EDE5-2C45-4563-A781-95FE1C955827}" destId="{3DA974A9-6497-4489-BEA9-2BEE0D01751E}" srcOrd="0" destOrd="0" parTransId="{34123817-ECD8-4C8D-89BD-9C06E04A203D}" sibTransId="{8BA7DBE9-A9AA-432D-BCD4-8CDFE74A3E0B}"/>
    <dgm:cxn modelId="{818647DC-30D0-469C-BA96-1793EBDC7308}" type="presParOf" srcId="{446F5FDE-F7BE-41D6-A9B3-02AEDF8D2BB7}" destId="{416ADDBD-7B8F-4482-A4CB-616DB1F2EC2A}" srcOrd="0" destOrd="0" presId="urn:microsoft.com/office/officeart/2005/8/layout/chevron2"/>
    <dgm:cxn modelId="{33AA1A68-134A-438E-94D1-0B9F960E4259}" type="presParOf" srcId="{416ADDBD-7B8F-4482-A4CB-616DB1F2EC2A}" destId="{A9CAE189-0C4B-4C24-ABC6-768600E47ABE}" srcOrd="0" destOrd="0" presId="urn:microsoft.com/office/officeart/2005/8/layout/chevron2"/>
    <dgm:cxn modelId="{C263D37E-05C5-4466-99C8-42DC7217F555}" type="presParOf" srcId="{416ADDBD-7B8F-4482-A4CB-616DB1F2EC2A}" destId="{27EB7859-DC0C-44A5-A469-926CCEAAEDFF}" srcOrd="1" destOrd="0" presId="urn:microsoft.com/office/officeart/2005/8/layout/chevron2"/>
    <dgm:cxn modelId="{22A3DBA2-3596-49ED-953A-57F88290DD2F}" type="presParOf" srcId="{446F5FDE-F7BE-41D6-A9B3-02AEDF8D2BB7}" destId="{F4699906-9ACC-4C52-95B3-1D683E9A7C04}" srcOrd="1" destOrd="0" presId="urn:microsoft.com/office/officeart/2005/8/layout/chevron2"/>
    <dgm:cxn modelId="{86C6CB0A-6A74-47AE-A44C-6B06E7878C4A}" type="presParOf" srcId="{446F5FDE-F7BE-41D6-A9B3-02AEDF8D2BB7}" destId="{8FC368C8-3977-4C05-AC25-6DE39844B5CF}" srcOrd="2" destOrd="0" presId="urn:microsoft.com/office/officeart/2005/8/layout/chevron2"/>
    <dgm:cxn modelId="{F06C93CA-3214-4DB8-91DB-E3E5B415D03D}" type="presParOf" srcId="{8FC368C8-3977-4C05-AC25-6DE39844B5CF}" destId="{23B978D8-E156-4CFF-8E27-FB449F534860}" srcOrd="0" destOrd="0" presId="urn:microsoft.com/office/officeart/2005/8/layout/chevron2"/>
    <dgm:cxn modelId="{1F10162E-14A1-4365-8BBE-6B23DAE7AC2E}" type="presParOf" srcId="{8FC368C8-3977-4C05-AC25-6DE39844B5CF}" destId="{8901E869-22FD-4211-8A9E-EBADAD0F5B0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A85D06E-A306-48C0-A104-0142358725A9}" type="doc">
      <dgm:prSet loTypeId="urn:microsoft.com/office/officeart/2005/8/layout/cycle2" loCatId="cycle" qsTypeId="urn:microsoft.com/office/officeart/2005/8/quickstyle/3d1" qsCatId="3D" csTypeId="urn:microsoft.com/office/officeart/2005/8/colors/accent1_2" csCatId="accent1" phldr="1"/>
      <dgm:spPr/>
      <dgm:t>
        <a:bodyPr/>
        <a:lstStyle/>
        <a:p>
          <a:endParaRPr lang="es-MX"/>
        </a:p>
      </dgm:t>
    </dgm:pt>
    <dgm:pt modelId="{51A5111F-3A4B-4E66-BCE7-F179AAA01907}">
      <dgm:prSet phldrT="[Texto]"/>
      <dgm:spPr/>
      <dgm:t>
        <a:bodyPr/>
        <a:lstStyle/>
        <a:p>
          <a:r>
            <a:rPr lang="es-MX" dirty="0" smtClean="0"/>
            <a:t>Existe el problema de estabilidad en la función de demanda monetaria, de manera empírica, siendo éste un de los principales puntos de desacuerdo entre las corrientes monetarista y keynesiana.</a:t>
          </a:r>
          <a:endParaRPr lang="es-MX" dirty="0"/>
        </a:p>
      </dgm:t>
    </dgm:pt>
    <dgm:pt modelId="{8561302D-5836-469C-B5D7-AF97923F9430}" type="parTrans" cxnId="{9BE6BCE2-7BCF-4958-8153-32D164C913E1}">
      <dgm:prSet/>
      <dgm:spPr/>
      <dgm:t>
        <a:bodyPr/>
        <a:lstStyle/>
        <a:p>
          <a:endParaRPr lang="es-MX"/>
        </a:p>
      </dgm:t>
    </dgm:pt>
    <dgm:pt modelId="{3CA1286E-B7A3-42B5-9F35-1AF719E9EC01}" type="sibTrans" cxnId="{9BE6BCE2-7BCF-4958-8153-32D164C913E1}">
      <dgm:prSet/>
      <dgm:spPr/>
      <dgm:t>
        <a:bodyPr/>
        <a:lstStyle/>
        <a:p>
          <a:endParaRPr lang="es-MX"/>
        </a:p>
      </dgm:t>
    </dgm:pt>
    <dgm:pt modelId="{12F44036-F869-457A-A911-C399520A2915}" type="pres">
      <dgm:prSet presAssocID="{7A85D06E-A306-48C0-A104-0142358725A9}" presName="cycle" presStyleCnt="0">
        <dgm:presLayoutVars>
          <dgm:dir/>
          <dgm:resizeHandles val="exact"/>
        </dgm:presLayoutVars>
      </dgm:prSet>
      <dgm:spPr/>
      <dgm:t>
        <a:bodyPr/>
        <a:lstStyle/>
        <a:p>
          <a:endParaRPr lang="es-MX"/>
        </a:p>
      </dgm:t>
    </dgm:pt>
    <dgm:pt modelId="{F911A1F7-EFA2-4286-A98C-BB3E8EF30E28}" type="pres">
      <dgm:prSet presAssocID="{51A5111F-3A4B-4E66-BCE7-F179AAA01907}" presName="node" presStyleLbl="node1" presStyleIdx="0" presStyleCnt="1">
        <dgm:presLayoutVars>
          <dgm:bulletEnabled val="1"/>
        </dgm:presLayoutVars>
      </dgm:prSet>
      <dgm:spPr/>
      <dgm:t>
        <a:bodyPr/>
        <a:lstStyle/>
        <a:p>
          <a:endParaRPr lang="es-MX"/>
        </a:p>
      </dgm:t>
    </dgm:pt>
  </dgm:ptLst>
  <dgm:cxnLst>
    <dgm:cxn modelId="{9C556C2B-04EA-4BA5-B23D-4DBDEBAF3D6C}" type="presOf" srcId="{7A85D06E-A306-48C0-A104-0142358725A9}" destId="{12F44036-F869-457A-A911-C399520A2915}" srcOrd="0" destOrd="0" presId="urn:microsoft.com/office/officeart/2005/8/layout/cycle2"/>
    <dgm:cxn modelId="{9BE6BCE2-7BCF-4958-8153-32D164C913E1}" srcId="{7A85D06E-A306-48C0-A104-0142358725A9}" destId="{51A5111F-3A4B-4E66-BCE7-F179AAA01907}" srcOrd="0" destOrd="0" parTransId="{8561302D-5836-469C-B5D7-AF97923F9430}" sibTransId="{3CA1286E-B7A3-42B5-9F35-1AF719E9EC01}"/>
    <dgm:cxn modelId="{EDB4F859-F784-40B5-9AC6-C3B24563560A}" type="presOf" srcId="{51A5111F-3A4B-4E66-BCE7-F179AAA01907}" destId="{F911A1F7-EFA2-4286-A98C-BB3E8EF30E28}" srcOrd="0" destOrd="0" presId="urn:microsoft.com/office/officeart/2005/8/layout/cycle2"/>
    <dgm:cxn modelId="{88458487-6210-494B-BAC1-D5E72404A2B7}" type="presParOf" srcId="{12F44036-F869-457A-A911-C399520A2915}" destId="{F911A1F7-EFA2-4286-A98C-BB3E8EF30E2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8EB2262-9D24-440F-9B9E-B406F456EB35}" type="doc">
      <dgm:prSet loTypeId="urn:microsoft.com/office/officeart/2005/8/layout/hierarchy3" loCatId="hierarchy" qsTypeId="urn:microsoft.com/office/officeart/2005/8/quickstyle/3d2" qsCatId="3D" csTypeId="urn:microsoft.com/office/officeart/2005/8/colors/colorful3" csCatId="colorful" phldr="1"/>
      <dgm:spPr/>
      <dgm:t>
        <a:bodyPr/>
        <a:lstStyle/>
        <a:p>
          <a:endParaRPr lang="es-MX"/>
        </a:p>
      </dgm:t>
    </dgm:pt>
    <dgm:pt modelId="{8DE34EDD-683B-4C88-A0D4-C031D26F0D31}">
      <dgm:prSet phldrT="[Texto]"/>
      <dgm:spPr/>
      <dgm:t>
        <a:bodyPr/>
        <a:lstStyle/>
        <a:p>
          <a:r>
            <a:rPr lang="es-MX" dirty="0" smtClean="0"/>
            <a:t>Si la función es estable, pequeñas variaciones en sus factores determinantes producirán pequeños cambio en la demanda de dinero, con lo que las autoridades monetarias podrían estimar adecuadamente dicha demanda y fijar el objetivo monetario en términos de cantidad, esto es fijar el crecimiento de la oferta de dinero preciso para lograr el equilibrio monetario.</a:t>
          </a:r>
          <a:endParaRPr lang="es-MX" dirty="0"/>
        </a:p>
      </dgm:t>
    </dgm:pt>
    <dgm:pt modelId="{8AF97F0E-56CF-4BC1-A442-C493BD2884A2}" type="parTrans" cxnId="{A89EEA07-A49F-4A83-951A-EF482BE072F7}">
      <dgm:prSet/>
      <dgm:spPr/>
      <dgm:t>
        <a:bodyPr/>
        <a:lstStyle/>
        <a:p>
          <a:endParaRPr lang="es-MX"/>
        </a:p>
      </dgm:t>
    </dgm:pt>
    <dgm:pt modelId="{F6E65B3A-6EC5-4D31-ABB9-FE460F0F48E3}" type="sibTrans" cxnId="{A89EEA07-A49F-4A83-951A-EF482BE072F7}">
      <dgm:prSet/>
      <dgm:spPr/>
      <dgm:t>
        <a:bodyPr/>
        <a:lstStyle/>
        <a:p>
          <a:endParaRPr lang="es-MX"/>
        </a:p>
      </dgm:t>
    </dgm:pt>
    <dgm:pt modelId="{1FC37D5B-7436-428D-968D-73DC21144A85}">
      <dgm:prSet phldrT="[Texto]"/>
      <dgm:spPr/>
      <dgm:t>
        <a:bodyPr/>
        <a:lstStyle/>
        <a:p>
          <a:r>
            <a:rPr lang="es-MX" dirty="0" smtClean="0"/>
            <a:t>Si dicha función es inestable lo conveniente es fijar el objetivo monetario en términos de tipos de interés.</a:t>
          </a:r>
          <a:endParaRPr lang="es-MX" dirty="0"/>
        </a:p>
      </dgm:t>
    </dgm:pt>
    <dgm:pt modelId="{C9BF1B13-7C04-423E-BCB9-8DA8849F1340}" type="parTrans" cxnId="{1A8A79C5-5745-4DAF-ABDA-E67E6336513F}">
      <dgm:prSet/>
      <dgm:spPr/>
      <dgm:t>
        <a:bodyPr/>
        <a:lstStyle/>
        <a:p>
          <a:endParaRPr lang="es-MX"/>
        </a:p>
      </dgm:t>
    </dgm:pt>
    <dgm:pt modelId="{068BAAC0-A7C0-4E63-84F1-C350CAB6D5D5}" type="sibTrans" cxnId="{1A8A79C5-5745-4DAF-ABDA-E67E6336513F}">
      <dgm:prSet/>
      <dgm:spPr/>
      <dgm:t>
        <a:bodyPr/>
        <a:lstStyle/>
        <a:p>
          <a:endParaRPr lang="es-MX"/>
        </a:p>
      </dgm:t>
    </dgm:pt>
    <dgm:pt modelId="{13A0FC19-D25B-471B-A1F1-A6E918916AB9}" type="pres">
      <dgm:prSet presAssocID="{C8EB2262-9D24-440F-9B9E-B406F456EB35}" presName="diagram" presStyleCnt="0">
        <dgm:presLayoutVars>
          <dgm:chPref val="1"/>
          <dgm:dir/>
          <dgm:animOne val="branch"/>
          <dgm:animLvl val="lvl"/>
          <dgm:resizeHandles/>
        </dgm:presLayoutVars>
      </dgm:prSet>
      <dgm:spPr/>
      <dgm:t>
        <a:bodyPr/>
        <a:lstStyle/>
        <a:p>
          <a:endParaRPr lang="es-MX"/>
        </a:p>
      </dgm:t>
    </dgm:pt>
    <dgm:pt modelId="{D7228E1B-A0F2-4E6A-A9D6-67AF1DC64CE9}" type="pres">
      <dgm:prSet presAssocID="{8DE34EDD-683B-4C88-A0D4-C031D26F0D31}" presName="root" presStyleCnt="0"/>
      <dgm:spPr/>
    </dgm:pt>
    <dgm:pt modelId="{35718699-6CA1-4517-B54B-ED9123FAAED7}" type="pres">
      <dgm:prSet presAssocID="{8DE34EDD-683B-4C88-A0D4-C031D26F0D31}" presName="rootComposite" presStyleCnt="0"/>
      <dgm:spPr/>
    </dgm:pt>
    <dgm:pt modelId="{B1FDDCB2-4574-47CE-A2B0-CBA62A10665E}" type="pres">
      <dgm:prSet presAssocID="{8DE34EDD-683B-4C88-A0D4-C031D26F0D31}" presName="rootText" presStyleLbl="node1" presStyleIdx="0" presStyleCnt="1"/>
      <dgm:spPr/>
      <dgm:t>
        <a:bodyPr/>
        <a:lstStyle/>
        <a:p>
          <a:endParaRPr lang="es-MX"/>
        </a:p>
      </dgm:t>
    </dgm:pt>
    <dgm:pt modelId="{031338D0-46FA-40BF-A0E2-B9FB29FF112B}" type="pres">
      <dgm:prSet presAssocID="{8DE34EDD-683B-4C88-A0D4-C031D26F0D31}" presName="rootConnector" presStyleLbl="node1" presStyleIdx="0" presStyleCnt="1"/>
      <dgm:spPr/>
      <dgm:t>
        <a:bodyPr/>
        <a:lstStyle/>
        <a:p>
          <a:endParaRPr lang="es-MX"/>
        </a:p>
      </dgm:t>
    </dgm:pt>
    <dgm:pt modelId="{D73B2BA4-23E0-4138-9EA7-1C02830DBEA1}" type="pres">
      <dgm:prSet presAssocID="{8DE34EDD-683B-4C88-A0D4-C031D26F0D31}" presName="childShape" presStyleCnt="0"/>
      <dgm:spPr/>
    </dgm:pt>
    <dgm:pt modelId="{CBF45833-FE8B-42A7-A1D8-575A795D61EF}" type="pres">
      <dgm:prSet presAssocID="{C9BF1B13-7C04-423E-BCB9-8DA8849F1340}" presName="Name13" presStyleLbl="parChTrans1D2" presStyleIdx="0" presStyleCnt="1"/>
      <dgm:spPr/>
      <dgm:t>
        <a:bodyPr/>
        <a:lstStyle/>
        <a:p>
          <a:endParaRPr lang="es-MX"/>
        </a:p>
      </dgm:t>
    </dgm:pt>
    <dgm:pt modelId="{BF43CE40-6617-4E1A-B2B4-9F1ED98531C5}" type="pres">
      <dgm:prSet presAssocID="{1FC37D5B-7436-428D-968D-73DC21144A85}" presName="childText" presStyleLbl="bgAcc1" presStyleIdx="0" presStyleCnt="1">
        <dgm:presLayoutVars>
          <dgm:bulletEnabled val="1"/>
        </dgm:presLayoutVars>
      </dgm:prSet>
      <dgm:spPr/>
      <dgm:t>
        <a:bodyPr/>
        <a:lstStyle/>
        <a:p>
          <a:endParaRPr lang="es-MX"/>
        </a:p>
      </dgm:t>
    </dgm:pt>
  </dgm:ptLst>
  <dgm:cxnLst>
    <dgm:cxn modelId="{F91A24EB-AAC4-4266-AB83-F8807A341C64}" type="presOf" srcId="{8DE34EDD-683B-4C88-A0D4-C031D26F0D31}" destId="{B1FDDCB2-4574-47CE-A2B0-CBA62A10665E}" srcOrd="0" destOrd="0" presId="urn:microsoft.com/office/officeart/2005/8/layout/hierarchy3"/>
    <dgm:cxn modelId="{9EDDBC76-7FD0-427A-9E66-FF5849DFB6E9}" type="presOf" srcId="{1FC37D5B-7436-428D-968D-73DC21144A85}" destId="{BF43CE40-6617-4E1A-B2B4-9F1ED98531C5}" srcOrd="0" destOrd="0" presId="urn:microsoft.com/office/officeart/2005/8/layout/hierarchy3"/>
    <dgm:cxn modelId="{7624643E-41C2-4B7F-A7CB-89B19161672F}" type="presOf" srcId="{C8EB2262-9D24-440F-9B9E-B406F456EB35}" destId="{13A0FC19-D25B-471B-A1F1-A6E918916AB9}" srcOrd="0" destOrd="0" presId="urn:microsoft.com/office/officeart/2005/8/layout/hierarchy3"/>
    <dgm:cxn modelId="{3FCD0F71-2530-4B33-84D3-F701B2F80B62}" type="presOf" srcId="{8DE34EDD-683B-4C88-A0D4-C031D26F0D31}" destId="{031338D0-46FA-40BF-A0E2-B9FB29FF112B}" srcOrd="1" destOrd="0" presId="urn:microsoft.com/office/officeart/2005/8/layout/hierarchy3"/>
    <dgm:cxn modelId="{ADDF5704-232E-46CB-AFC4-3B9FCFF87DDE}" type="presOf" srcId="{C9BF1B13-7C04-423E-BCB9-8DA8849F1340}" destId="{CBF45833-FE8B-42A7-A1D8-575A795D61EF}" srcOrd="0" destOrd="0" presId="urn:microsoft.com/office/officeart/2005/8/layout/hierarchy3"/>
    <dgm:cxn modelId="{1A8A79C5-5745-4DAF-ABDA-E67E6336513F}" srcId="{8DE34EDD-683B-4C88-A0D4-C031D26F0D31}" destId="{1FC37D5B-7436-428D-968D-73DC21144A85}" srcOrd="0" destOrd="0" parTransId="{C9BF1B13-7C04-423E-BCB9-8DA8849F1340}" sibTransId="{068BAAC0-A7C0-4E63-84F1-C350CAB6D5D5}"/>
    <dgm:cxn modelId="{A89EEA07-A49F-4A83-951A-EF482BE072F7}" srcId="{C8EB2262-9D24-440F-9B9E-B406F456EB35}" destId="{8DE34EDD-683B-4C88-A0D4-C031D26F0D31}" srcOrd="0" destOrd="0" parTransId="{8AF97F0E-56CF-4BC1-A442-C493BD2884A2}" sibTransId="{F6E65B3A-6EC5-4D31-ABB9-FE460F0F48E3}"/>
    <dgm:cxn modelId="{39951930-7B82-4175-B888-BAF51CC09EE5}" type="presParOf" srcId="{13A0FC19-D25B-471B-A1F1-A6E918916AB9}" destId="{D7228E1B-A0F2-4E6A-A9D6-67AF1DC64CE9}" srcOrd="0" destOrd="0" presId="urn:microsoft.com/office/officeart/2005/8/layout/hierarchy3"/>
    <dgm:cxn modelId="{C971B865-4F1B-4CFC-B89E-FB73FC641211}" type="presParOf" srcId="{D7228E1B-A0F2-4E6A-A9D6-67AF1DC64CE9}" destId="{35718699-6CA1-4517-B54B-ED9123FAAED7}" srcOrd="0" destOrd="0" presId="urn:microsoft.com/office/officeart/2005/8/layout/hierarchy3"/>
    <dgm:cxn modelId="{37C29043-076C-4418-BCED-B38B0729C9AE}" type="presParOf" srcId="{35718699-6CA1-4517-B54B-ED9123FAAED7}" destId="{B1FDDCB2-4574-47CE-A2B0-CBA62A10665E}" srcOrd="0" destOrd="0" presId="urn:microsoft.com/office/officeart/2005/8/layout/hierarchy3"/>
    <dgm:cxn modelId="{615E7715-3A2F-49FF-BD49-E6255131DE05}" type="presParOf" srcId="{35718699-6CA1-4517-B54B-ED9123FAAED7}" destId="{031338D0-46FA-40BF-A0E2-B9FB29FF112B}" srcOrd="1" destOrd="0" presId="urn:microsoft.com/office/officeart/2005/8/layout/hierarchy3"/>
    <dgm:cxn modelId="{F65F0588-AF00-4E4B-987B-AE38767B0DFB}" type="presParOf" srcId="{D7228E1B-A0F2-4E6A-A9D6-67AF1DC64CE9}" destId="{D73B2BA4-23E0-4138-9EA7-1C02830DBEA1}" srcOrd="1" destOrd="0" presId="urn:microsoft.com/office/officeart/2005/8/layout/hierarchy3"/>
    <dgm:cxn modelId="{0A80993B-01FE-456D-9AF5-D8376E58A283}" type="presParOf" srcId="{D73B2BA4-23E0-4138-9EA7-1C02830DBEA1}" destId="{CBF45833-FE8B-42A7-A1D8-575A795D61EF}" srcOrd="0" destOrd="0" presId="urn:microsoft.com/office/officeart/2005/8/layout/hierarchy3"/>
    <dgm:cxn modelId="{A26F41D6-2171-46AA-9A55-FE821A623692}" type="presParOf" srcId="{D73B2BA4-23E0-4138-9EA7-1C02830DBEA1}" destId="{BF43CE40-6617-4E1A-B2B4-9F1ED98531C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BD4DE7-719A-4F13-98CB-FC15A159325F}"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MX"/>
        </a:p>
      </dgm:t>
    </dgm:pt>
    <dgm:pt modelId="{8C2AF17C-4036-4220-88DA-585D34A757C2}">
      <dgm:prSet phldrT="[Texto]"/>
      <dgm:spPr/>
      <dgm:t>
        <a:bodyPr/>
        <a:lstStyle/>
        <a:p>
          <a:r>
            <a:rPr lang="es-MX" dirty="0" smtClean="0"/>
            <a:t>Se trata de una demanda voluntaria de saldos monetarios y no la tenencia involuntaria de los mismo como consecuencia residual de su utilización en la relación de transacciones.</a:t>
          </a:r>
          <a:endParaRPr lang="es-MX" dirty="0"/>
        </a:p>
      </dgm:t>
    </dgm:pt>
    <dgm:pt modelId="{37DEAE58-EEEA-474B-8534-FFFE1D1A2DCF}" type="parTrans" cxnId="{68EC0202-8D1F-4645-9BC6-5345CEEC1688}">
      <dgm:prSet/>
      <dgm:spPr/>
      <dgm:t>
        <a:bodyPr/>
        <a:lstStyle/>
        <a:p>
          <a:endParaRPr lang="es-MX"/>
        </a:p>
      </dgm:t>
    </dgm:pt>
    <dgm:pt modelId="{B9A1B05C-EEC3-45A7-9AE8-B38942F14E6B}" type="sibTrans" cxnId="{68EC0202-8D1F-4645-9BC6-5345CEEC1688}">
      <dgm:prSet/>
      <dgm:spPr/>
      <dgm:t>
        <a:bodyPr/>
        <a:lstStyle/>
        <a:p>
          <a:endParaRPr lang="es-MX"/>
        </a:p>
      </dgm:t>
    </dgm:pt>
    <dgm:pt modelId="{728FB5B7-0BD9-476B-BE2D-391805FC2F50}" type="pres">
      <dgm:prSet presAssocID="{F8BD4DE7-719A-4F13-98CB-FC15A159325F}" presName="cycle" presStyleCnt="0">
        <dgm:presLayoutVars>
          <dgm:dir/>
          <dgm:resizeHandles val="exact"/>
        </dgm:presLayoutVars>
      </dgm:prSet>
      <dgm:spPr/>
      <dgm:t>
        <a:bodyPr/>
        <a:lstStyle/>
        <a:p>
          <a:endParaRPr lang="es-MX"/>
        </a:p>
      </dgm:t>
    </dgm:pt>
    <dgm:pt modelId="{A9F79622-B917-47AF-BC2E-547DF5C9429D}" type="pres">
      <dgm:prSet presAssocID="{8C2AF17C-4036-4220-88DA-585D34A757C2}" presName="node" presStyleLbl="node1" presStyleIdx="0" presStyleCnt="1">
        <dgm:presLayoutVars>
          <dgm:bulletEnabled val="1"/>
        </dgm:presLayoutVars>
      </dgm:prSet>
      <dgm:spPr/>
      <dgm:t>
        <a:bodyPr/>
        <a:lstStyle/>
        <a:p>
          <a:endParaRPr lang="es-MX"/>
        </a:p>
      </dgm:t>
    </dgm:pt>
  </dgm:ptLst>
  <dgm:cxnLst>
    <dgm:cxn modelId="{BAFC83F9-A598-40D3-ACBE-98E5685F0D86}" type="presOf" srcId="{F8BD4DE7-719A-4F13-98CB-FC15A159325F}" destId="{728FB5B7-0BD9-476B-BE2D-391805FC2F50}" srcOrd="0" destOrd="0" presId="urn:microsoft.com/office/officeart/2005/8/layout/cycle2"/>
    <dgm:cxn modelId="{68EC0202-8D1F-4645-9BC6-5345CEEC1688}" srcId="{F8BD4DE7-719A-4F13-98CB-FC15A159325F}" destId="{8C2AF17C-4036-4220-88DA-585D34A757C2}" srcOrd="0" destOrd="0" parTransId="{37DEAE58-EEEA-474B-8534-FFFE1D1A2DCF}" sibTransId="{B9A1B05C-EEC3-45A7-9AE8-B38942F14E6B}"/>
    <dgm:cxn modelId="{75928B2A-BFFA-4B7C-AF0E-4C5CD7D058D1}" type="presOf" srcId="{8C2AF17C-4036-4220-88DA-585D34A757C2}" destId="{A9F79622-B917-47AF-BC2E-547DF5C9429D}" srcOrd="0" destOrd="0" presId="urn:microsoft.com/office/officeart/2005/8/layout/cycle2"/>
    <dgm:cxn modelId="{63690E1A-EF73-468F-8F29-DBCB3D705FBD}" type="presParOf" srcId="{728FB5B7-0BD9-476B-BE2D-391805FC2F50}" destId="{A9F79622-B917-47AF-BC2E-547DF5C9429D}"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542CAD2-D1A8-426F-8897-770AC33D67BB}"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endParaRPr lang="es-MX"/>
        </a:p>
      </dgm:t>
    </dgm:pt>
    <dgm:pt modelId="{E0F8233F-0446-4E08-8F94-866D20F9761C}">
      <dgm:prSet phldrT="[Texto]"/>
      <dgm:spPr/>
      <dgm:t>
        <a:bodyPr/>
        <a:lstStyle/>
        <a:p>
          <a:r>
            <a:rPr lang="es-MX" dirty="0" smtClean="0"/>
            <a:t>Para una base monetaria dada B</a:t>
          </a:r>
          <a:r>
            <a:rPr lang="es-MX" baseline="-25000" dirty="0" smtClean="0"/>
            <a:t>0</a:t>
          </a:r>
          <a:r>
            <a:rPr lang="es-MX" dirty="0" smtClean="0"/>
            <a:t> la oferta de dinero será una función creciente de los tipos de interés.</a:t>
          </a:r>
        </a:p>
      </dgm:t>
    </dgm:pt>
    <dgm:pt modelId="{712B76A7-A259-400F-9340-80C8531BAB3A}" type="parTrans" cxnId="{EFFB7B20-BB93-42CD-A971-4450EEDF8B0E}">
      <dgm:prSet/>
      <dgm:spPr/>
      <dgm:t>
        <a:bodyPr/>
        <a:lstStyle/>
        <a:p>
          <a:endParaRPr lang="es-MX"/>
        </a:p>
      </dgm:t>
    </dgm:pt>
    <dgm:pt modelId="{63AD1135-3F82-426C-8B3D-BA0372F8D54C}" type="sibTrans" cxnId="{EFFB7B20-BB93-42CD-A971-4450EEDF8B0E}">
      <dgm:prSet/>
      <dgm:spPr/>
      <dgm:t>
        <a:bodyPr/>
        <a:lstStyle/>
        <a:p>
          <a:endParaRPr lang="es-MX"/>
        </a:p>
      </dgm:t>
    </dgm:pt>
    <dgm:pt modelId="{20F5EC9B-57A5-4A43-A7D2-9BB4084CD097}">
      <dgm:prSet phldrT="[Texto]"/>
      <dgm:spPr/>
      <dgm:t>
        <a:bodyPr/>
        <a:lstStyle/>
        <a:p>
          <a:r>
            <a:rPr lang="es-MX" dirty="0" smtClean="0"/>
            <a:t>Un incremento de la base monetaria (B´</a:t>
          </a:r>
          <a:r>
            <a:rPr lang="es-MX" baseline="-25000" dirty="0" smtClean="0"/>
            <a:t>0</a:t>
          </a:r>
          <a:r>
            <a:rPr lang="es-MX" dirty="0" smtClean="0"/>
            <a:t>) se traducirá en un desplazamiento de la curva de oferta de dinero hacia la derecha (</a:t>
          </a:r>
          <a:r>
            <a:rPr lang="es-MX" dirty="0" err="1" smtClean="0"/>
            <a:t>M´</a:t>
          </a:r>
          <a:r>
            <a:rPr lang="es-MX" baseline="-25000" dirty="0" err="1" smtClean="0"/>
            <a:t>s</a:t>
          </a:r>
          <a:r>
            <a:rPr lang="es-MX" dirty="0" smtClean="0"/>
            <a:t>).</a:t>
          </a:r>
          <a:endParaRPr lang="es-MX" dirty="0"/>
        </a:p>
      </dgm:t>
    </dgm:pt>
    <dgm:pt modelId="{457089C4-26B8-43C8-929A-832E06ED6DB0}" type="parTrans" cxnId="{4D04E9F2-61B5-42B7-8126-164C6E2F9393}">
      <dgm:prSet/>
      <dgm:spPr/>
      <dgm:t>
        <a:bodyPr/>
        <a:lstStyle/>
        <a:p>
          <a:endParaRPr lang="es-MX"/>
        </a:p>
      </dgm:t>
    </dgm:pt>
    <dgm:pt modelId="{EA84D4D2-856E-4A95-A16A-1F417FC528DB}" type="sibTrans" cxnId="{4D04E9F2-61B5-42B7-8126-164C6E2F9393}">
      <dgm:prSet/>
      <dgm:spPr/>
      <dgm:t>
        <a:bodyPr/>
        <a:lstStyle/>
        <a:p>
          <a:endParaRPr lang="es-MX"/>
        </a:p>
      </dgm:t>
    </dgm:pt>
    <dgm:pt modelId="{7F4FA5E1-D969-4EA6-A9C6-5704739655F7}" type="pres">
      <dgm:prSet presAssocID="{E542CAD2-D1A8-426F-8897-770AC33D67BB}" presName="Name0" presStyleCnt="0">
        <dgm:presLayoutVars>
          <dgm:chMax val="7"/>
          <dgm:chPref val="7"/>
          <dgm:dir/>
        </dgm:presLayoutVars>
      </dgm:prSet>
      <dgm:spPr/>
      <dgm:t>
        <a:bodyPr/>
        <a:lstStyle/>
        <a:p>
          <a:endParaRPr lang="es-MX"/>
        </a:p>
      </dgm:t>
    </dgm:pt>
    <dgm:pt modelId="{21354D9A-3630-4B49-87CE-C9BA06F0D40D}" type="pres">
      <dgm:prSet presAssocID="{E542CAD2-D1A8-426F-8897-770AC33D67BB}" presName="Name1" presStyleCnt="0"/>
      <dgm:spPr/>
    </dgm:pt>
    <dgm:pt modelId="{7FD9AF06-07A0-4E92-A0CB-F03E67E7B5B9}" type="pres">
      <dgm:prSet presAssocID="{E542CAD2-D1A8-426F-8897-770AC33D67BB}" presName="cycle" presStyleCnt="0"/>
      <dgm:spPr/>
    </dgm:pt>
    <dgm:pt modelId="{193E728C-A959-48D5-A78A-55D5785DB1DC}" type="pres">
      <dgm:prSet presAssocID="{E542CAD2-D1A8-426F-8897-770AC33D67BB}" presName="srcNode" presStyleLbl="node1" presStyleIdx="0" presStyleCnt="2"/>
      <dgm:spPr/>
    </dgm:pt>
    <dgm:pt modelId="{58E14843-2BF1-499F-9391-0FCC88BEE92A}" type="pres">
      <dgm:prSet presAssocID="{E542CAD2-D1A8-426F-8897-770AC33D67BB}" presName="conn" presStyleLbl="parChTrans1D2" presStyleIdx="0" presStyleCnt="1"/>
      <dgm:spPr/>
      <dgm:t>
        <a:bodyPr/>
        <a:lstStyle/>
        <a:p>
          <a:endParaRPr lang="es-MX"/>
        </a:p>
      </dgm:t>
    </dgm:pt>
    <dgm:pt modelId="{077B5DCE-5C8E-4612-911A-E036A834123A}" type="pres">
      <dgm:prSet presAssocID="{E542CAD2-D1A8-426F-8897-770AC33D67BB}" presName="extraNode" presStyleLbl="node1" presStyleIdx="0" presStyleCnt="2"/>
      <dgm:spPr/>
    </dgm:pt>
    <dgm:pt modelId="{0CAA1C46-197E-48BB-BA95-F2776B25543B}" type="pres">
      <dgm:prSet presAssocID="{E542CAD2-D1A8-426F-8897-770AC33D67BB}" presName="dstNode" presStyleLbl="node1" presStyleIdx="0" presStyleCnt="2"/>
      <dgm:spPr/>
    </dgm:pt>
    <dgm:pt modelId="{AE86E2C3-4BF6-4E50-AFBC-E28E45F7424F}" type="pres">
      <dgm:prSet presAssocID="{E0F8233F-0446-4E08-8F94-866D20F9761C}" presName="text_1" presStyleLbl="node1" presStyleIdx="0" presStyleCnt="2">
        <dgm:presLayoutVars>
          <dgm:bulletEnabled val="1"/>
        </dgm:presLayoutVars>
      </dgm:prSet>
      <dgm:spPr/>
      <dgm:t>
        <a:bodyPr/>
        <a:lstStyle/>
        <a:p>
          <a:endParaRPr lang="es-MX"/>
        </a:p>
      </dgm:t>
    </dgm:pt>
    <dgm:pt modelId="{A62E2915-A558-46F4-B854-0C5B98979140}" type="pres">
      <dgm:prSet presAssocID="{E0F8233F-0446-4E08-8F94-866D20F9761C}" presName="accent_1" presStyleCnt="0"/>
      <dgm:spPr/>
    </dgm:pt>
    <dgm:pt modelId="{0431F36B-30D3-4E40-B21A-F40D000CAA64}" type="pres">
      <dgm:prSet presAssocID="{E0F8233F-0446-4E08-8F94-866D20F9761C}" presName="accentRepeatNode" presStyleLbl="solidFgAcc1" presStyleIdx="0" presStyleCnt="2"/>
      <dgm:spPr/>
    </dgm:pt>
    <dgm:pt modelId="{9E4E658D-43FE-4422-A98E-F37E0B4FB295}" type="pres">
      <dgm:prSet presAssocID="{20F5EC9B-57A5-4A43-A7D2-9BB4084CD097}" presName="text_2" presStyleLbl="node1" presStyleIdx="1" presStyleCnt="2">
        <dgm:presLayoutVars>
          <dgm:bulletEnabled val="1"/>
        </dgm:presLayoutVars>
      </dgm:prSet>
      <dgm:spPr/>
      <dgm:t>
        <a:bodyPr/>
        <a:lstStyle/>
        <a:p>
          <a:endParaRPr lang="es-MX"/>
        </a:p>
      </dgm:t>
    </dgm:pt>
    <dgm:pt modelId="{C34CC9DF-796E-465E-B4EA-C2C4106E7D82}" type="pres">
      <dgm:prSet presAssocID="{20F5EC9B-57A5-4A43-A7D2-9BB4084CD097}" presName="accent_2" presStyleCnt="0"/>
      <dgm:spPr/>
    </dgm:pt>
    <dgm:pt modelId="{46A699C6-FC74-41CD-AD81-6F0A50DF2315}" type="pres">
      <dgm:prSet presAssocID="{20F5EC9B-57A5-4A43-A7D2-9BB4084CD097}" presName="accentRepeatNode" presStyleLbl="solidFgAcc1" presStyleIdx="1" presStyleCnt="2"/>
      <dgm:spPr/>
    </dgm:pt>
  </dgm:ptLst>
  <dgm:cxnLst>
    <dgm:cxn modelId="{A6A8AE15-BF3E-4E4D-9496-6FC3D1C15AB3}" type="presOf" srcId="{20F5EC9B-57A5-4A43-A7D2-9BB4084CD097}" destId="{9E4E658D-43FE-4422-A98E-F37E0B4FB295}" srcOrd="0" destOrd="0" presId="urn:microsoft.com/office/officeart/2008/layout/VerticalCurvedList"/>
    <dgm:cxn modelId="{EFFB7B20-BB93-42CD-A971-4450EEDF8B0E}" srcId="{E542CAD2-D1A8-426F-8897-770AC33D67BB}" destId="{E0F8233F-0446-4E08-8F94-866D20F9761C}" srcOrd="0" destOrd="0" parTransId="{712B76A7-A259-400F-9340-80C8531BAB3A}" sibTransId="{63AD1135-3F82-426C-8B3D-BA0372F8D54C}"/>
    <dgm:cxn modelId="{0D93B2D2-AF6A-4B86-B419-939DD675F815}" type="presOf" srcId="{E0F8233F-0446-4E08-8F94-866D20F9761C}" destId="{AE86E2C3-4BF6-4E50-AFBC-E28E45F7424F}" srcOrd="0" destOrd="0" presId="urn:microsoft.com/office/officeart/2008/layout/VerticalCurvedList"/>
    <dgm:cxn modelId="{0539E0BD-994A-4008-968E-1D1E4BD6F958}" type="presOf" srcId="{63AD1135-3F82-426C-8B3D-BA0372F8D54C}" destId="{58E14843-2BF1-499F-9391-0FCC88BEE92A}" srcOrd="0" destOrd="0" presId="urn:microsoft.com/office/officeart/2008/layout/VerticalCurvedList"/>
    <dgm:cxn modelId="{82AF6CC1-ACB9-489C-9325-1AFEA287EF06}" type="presOf" srcId="{E542CAD2-D1A8-426F-8897-770AC33D67BB}" destId="{7F4FA5E1-D969-4EA6-A9C6-5704739655F7}" srcOrd="0" destOrd="0" presId="urn:microsoft.com/office/officeart/2008/layout/VerticalCurvedList"/>
    <dgm:cxn modelId="{4D04E9F2-61B5-42B7-8126-164C6E2F9393}" srcId="{E542CAD2-D1A8-426F-8897-770AC33D67BB}" destId="{20F5EC9B-57A5-4A43-A7D2-9BB4084CD097}" srcOrd="1" destOrd="0" parTransId="{457089C4-26B8-43C8-929A-832E06ED6DB0}" sibTransId="{EA84D4D2-856E-4A95-A16A-1F417FC528DB}"/>
    <dgm:cxn modelId="{4E363E77-6625-4EB4-9BDC-5CD682AF18A5}" type="presParOf" srcId="{7F4FA5E1-D969-4EA6-A9C6-5704739655F7}" destId="{21354D9A-3630-4B49-87CE-C9BA06F0D40D}" srcOrd="0" destOrd="0" presId="urn:microsoft.com/office/officeart/2008/layout/VerticalCurvedList"/>
    <dgm:cxn modelId="{18981F94-4ED2-4AA3-B719-EBFDE5296390}" type="presParOf" srcId="{21354D9A-3630-4B49-87CE-C9BA06F0D40D}" destId="{7FD9AF06-07A0-4E92-A0CB-F03E67E7B5B9}" srcOrd="0" destOrd="0" presId="urn:microsoft.com/office/officeart/2008/layout/VerticalCurvedList"/>
    <dgm:cxn modelId="{61F96FE2-1583-410C-BE41-4CCDB03D5D80}" type="presParOf" srcId="{7FD9AF06-07A0-4E92-A0CB-F03E67E7B5B9}" destId="{193E728C-A959-48D5-A78A-55D5785DB1DC}" srcOrd="0" destOrd="0" presId="urn:microsoft.com/office/officeart/2008/layout/VerticalCurvedList"/>
    <dgm:cxn modelId="{3E6F60F0-E9C0-429F-8E8E-4FDA05DA4858}" type="presParOf" srcId="{7FD9AF06-07A0-4E92-A0CB-F03E67E7B5B9}" destId="{58E14843-2BF1-499F-9391-0FCC88BEE92A}" srcOrd="1" destOrd="0" presId="urn:microsoft.com/office/officeart/2008/layout/VerticalCurvedList"/>
    <dgm:cxn modelId="{68AD49D5-3922-4CF4-A980-41D54A1B377F}" type="presParOf" srcId="{7FD9AF06-07A0-4E92-A0CB-F03E67E7B5B9}" destId="{077B5DCE-5C8E-4612-911A-E036A834123A}" srcOrd="2" destOrd="0" presId="urn:microsoft.com/office/officeart/2008/layout/VerticalCurvedList"/>
    <dgm:cxn modelId="{59683891-F513-44C3-A5F9-9BE5D355E607}" type="presParOf" srcId="{7FD9AF06-07A0-4E92-A0CB-F03E67E7B5B9}" destId="{0CAA1C46-197E-48BB-BA95-F2776B25543B}" srcOrd="3" destOrd="0" presId="urn:microsoft.com/office/officeart/2008/layout/VerticalCurvedList"/>
    <dgm:cxn modelId="{0569E4D0-0F7C-4493-8016-C474E43C21FA}" type="presParOf" srcId="{21354D9A-3630-4B49-87CE-C9BA06F0D40D}" destId="{AE86E2C3-4BF6-4E50-AFBC-E28E45F7424F}" srcOrd="1" destOrd="0" presId="urn:microsoft.com/office/officeart/2008/layout/VerticalCurvedList"/>
    <dgm:cxn modelId="{E6AFD430-5319-464A-A262-720FC69975D2}" type="presParOf" srcId="{21354D9A-3630-4B49-87CE-C9BA06F0D40D}" destId="{A62E2915-A558-46F4-B854-0C5B98979140}" srcOrd="2" destOrd="0" presId="urn:microsoft.com/office/officeart/2008/layout/VerticalCurvedList"/>
    <dgm:cxn modelId="{6A60EEEA-F30A-45D8-9094-84ED324D7D75}" type="presParOf" srcId="{A62E2915-A558-46F4-B854-0C5B98979140}" destId="{0431F36B-30D3-4E40-B21A-F40D000CAA64}" srcOrd="0" destOrd="0" presId="urn:microsoft.com/office/officeart/2008/layout/VerticalCurvedList"/>
    <dgm:cxn modelId="{2A1B21F4-3045-41B2-8F10-9D9DB9DE79A7}" type="presParOf" srcId="{21354D9A-3630-4B49-87CE-C9BA06F0D40D}" destId="{9E4E658D-43FE-4422-A98E-F37E0B4FB295}" srcOrd="3" destOrd="0" presId="urn:microsoft.com/office/officeart/2008/layout/VerticalCurvedList"/>
    <dgm:cxn modelId="{86E27252-3AA7-4B20-B2C1-FB582C083650}" type="presParOf" srcId="{21354D9A-3630-4B49-87CE-C9BA06F0D40D}" destId="{C34CC9DF-796E-465E-B4EA-C2C4106E7D82}" srcOrd="4" destOrd="0" presId="urn:microsoft.com/office/officeart/2008/layout/VerticalCurvedList"/>
    <dgm:cxn modelId="{E328F48B-09C5-45D8-B364-649C96952A2B}" type="presParOf" srcId="{C34CC9DF-796E-465E-B4EA-C2C4106E7D82}" destId="{46A699C6-FC74-41CD-AD81-6F0A50DF231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BC90ACC-E6F1-418A-9D85-BFA33A58C6C9}" type="doc">
      <dgm:prSet loTypeId="urn:microsoft.com/office/officeart/2005/8/layout/pyramid2" loCatId="pyramid" qsTypeId="urn:microsoft.com/office/officeart/2005/8/quickstyle/3d2" qsCatId="3D" csTypeId="urn:microsoft.com/office/officeart/2005/8/colors/colorful5" csCatId="colorful" phldr="1"/>
      <dgm:spPr/>
    </dgm:pt>
    <dgm:pt modelId="{62B226B7-8A41-4803-B474-F6E8348691B3}">
      <dgm:prSet phldrT="[Texto]"/>
      <dgm:spPr/>
      <dgm:t>
        <a:bodyPr/>
        <a:lstStyle/>
        <a:p>
          <a:r>
            <a:rPr lang="es-MX" dirty="0" smtClean="0"/>
            <a:t>Suponiendo que una situación inicial de equilibrio inicial y se produjera por cualquier circunstancia un aumento de la base monetaria, conllevaría a un nuevo equilibrio en el mercado monetario con un tipo de interés más bajo, una cantidad de dinero mayor.</a:t>
          </a:r>
        </a:p>
        <a:p>
          <a:endParaRPr lang="es-MX" dirty="0" smtClean="0"/>
        </a:p>
      </dgm:t>
    </dgm:pt>
    <dgm:pt modelId="{853DFE32-4A8D-4807-A5B6-144288EAC590}" type="parTrans" cxnId="{E12AB8D3-3B83-4FA4-92F9-6C89A9365FB9}">
      <dgm:prSet/>
      <dgm:spPr/>
      <dgm:t>
        <a:bodyPr/>
        <a:lstStyle/>
        <a:p>
          <a:endParaRPr lang="es-MX"/>
        </a:p>
      </dgm:t>
    </dgm:pt>
    <dgm:pt modelId="{BF84D6CE-6E8D-4C0E-8415-6275BAFA5F33}" type="sibTrans" cxnId="{E12AB8D3-3B83-4FA4-92F9-6C89A9365FB9}">
      <dgm:prSet/>
      <dgm:spPr/>
      <dgm:t>
        <a:bodyPr/>
        <a:lstStyle/>
        <a:p>
          <a:endParaRPr lang="es-MX"/>
        </a:p>
      </dgm:t>
    </dgm:pt>
    <dgm:pt modelId="{ED02CAF4-9D0B-4ABB-9166-4DDA062F7DFC}">
      <dgm:prSet/>
      <dgm:spPr/>
      <dgm:t>
        <a:bodyPr/>
        <a:lstStyle/>
        <a:p>
          <a:r>
            <a:rPr lang="es-MX" smtClean="0"/>
            <a:t>La disminución del tipo de interés puede compensar los efectos de incremento de la base monetaria sobre la cantidad de dinero (debido a que se produce una reducción del multiplicador).</a:t>
          </a:r>
          <a:endParaRPr lang="es-MX" dirty="0"/>
        </a:p>
      </dgm:t>
    </dgm:pt>
    <dgm:pt modelId="{F19F2824-F8D7-460F-99B3-60A48D54EEA6}" type="parTrans" cxnId="{1DAFABAF-C233-4F5B-9CF8-9E6E98D5A772}">
      <dgm:prSet/>
      <dgm:spPr/>
      <dgm:t>
        <a:bodyPr/>
        <a:lstStyle/>
        <a:p>
          <a:endParaRPr lang="es-MX"/>
        </a:p>
      </dgm:t>
    </dgm:pt>
    <dgm:pt modelId="{725395C7-74C5-4237-A28C-0C905066AB07}" type="sibTrans" cxnId="{1DAFABAF-C233-4F5B-9CF8-9E6E98D5A772}">
      <dgm:prSet/>
      <dgm:spPr/>
      <dgm:t>
        <a:bodyPr/>
        <a:lstStyle/>
        <a:p>
          <a:endParaRPr lang="es-MX"/>
        </a:p>
      </dgm:t>
    </dgm:pt>
    <dgm:pt modelId="{65F612A9-7694-492E-A13E-16C01422BE48}" type="pres">
      <dgm:prSet presAssocID="{EBC90ACC-E6F1-418A-9D85-BFA33A58C6C9}" presName="compositeShape" presStyleCnt="0">
        <dgm:presLayoutVars>
          <dgm:dir/>
          <dgm:resizeHandles/>
        </dgm:presLayoutVars>
      </dgm:prSet>
      <dgm:spPr/>
    </dgm:pt>
    <dgm:pt modelId="{4E2C41A1-01DD-4D4D-AF0B-CBC402D0D3AB}" type="pres">
      <dgm:prSet presAssocID="{EBC90ACC-E6F1-418A-9D85-BFA33A58C6C9}" presName="pyramid" presStyleLbl="node1" presStyleIdx="0" presStyleCnt="1"/>
      <dgm:spPr/>
    </dgm:pt>
    <dgm:pt modelId="{4F5685F2-8382-4C7E-8574-E73BC64091DF}" type="pres">
      <dgm:prSet presAssocID="{EBC90ACC-E6F1-418A-9D85-BFA33A58C6C9}" presName="theList" presStyleCnt="0"/>
      <dgm:spPr/>
    </dgm:pt>
    <dgm:pt modelId="{469AC160-6350-4054-A3D3-44164E948405}" type="pres">
      <dgm:prSet presAssocID="{62B226B7-8A41-4803-B474-F6E8348691B3}" presName="aNode" presStyleLbl="fgAcc1" presStyleIdx="0" presStyleCnt="2">
        <dgm:presLayoutVars>
          <dgm:bulletEnabled val="1"/>
        </dgm:presLayoutVars>
      </dgm:prSet>
      <dgm:spPr/>
      <dgm:t>
        <a:bodyPr/>
        <a:lstStyle/>
        <a:p>
          <a:endParaRPr lang="es-MX"/>
        </a:p>
      </dgm:t>
    </dgm:pt>
    <dgm:pt modelId="{FFCE4CF7-AB5F-4F31-A147-745E469DD3D0}" type="pres">
      <dgm:prSet presAssocID="{62B226B7-8A41-4803-B474-F6E8348691B3}" presName="aSpace" presStyleCnt="0"/>
      <dgm:spPr/>
    </dgm:pt>
    <dgm:pt modelId="{2D468216-E765-4075-8934-2EA2B54ED25D}" type="pres">
      <dgm:prSet presAssocID="{ED02CAF4-9D0B-4ABB-9166-4DDA062F7DFC}" presName="aNode" presStyleLbl="fgAcc1" presStyleIdx="1" presStyleCnt="2">
        <dgm:presLayoutVars>
          <dgm:bulletEnabled val="1"/>
        </dgm:presLayoutVars>
      </dgm:prSet>
      <dgm:spPr/>
      <dgm:t>
        <a:bodyPr/>
        <a:lstStyle/>
        <a:p>
          <a:endParaRPr lang="es-MX"/>
        </a:p>
      </dgm:t>
    </dgm:pt>
    <dgm:pt modelId="{803FAEDE-77EA-4B21-BB56-94062074A26B}" type="pres">
      <dgm:prSet presAssocID="{ED02CAF4-9D0B-4ABB-9166-4DDA062F7DFC}" presName="aSpace" presStyleCnt="0"/>
      <dgm:spPr/>
    </dgm:pt>
  </dgm:ptLst>
  <dgm:cxnLst>
    <dgm:cxn modelId="{23D0E1FC-9CE5-4EEA-A634-0C3AE13CD082}" type="presOf" srcId="{62B226B7-8A41-4803-B474-F6E8348691B3}" destId="{469AC160-6350-4054-A3D3-44164E948405}" srcOrd="0" destOrd="0" presId="urn:microsoft.com/office/officeart/2005/8/layout/pyramid2"/>
    <dgm:cxn modelId="{1DAFABAF-C233-4F5B-9CF8-9E6E98D5A772}" srcId="{EBC90ACC-E6F1-418A-9D85-BFA33A58C6C9}" destId="{ED02CAF4-9D0B-4ABB-9166-4DDA062F7DFC}" srcOrd="1" destOrd="0" parTransId="{F19F2824-F8D7-460F-99B3-60A48D54EEA6}" sibTransId="{725395C7-74C5-4237-A28C-0C905066AB07}"/>
    <dgm:cxn modelId="{5F00DB4F-3799-4138-8F29-B1DD9B488E95}" type="presOf" srcId="{EBC90ACC-E6F1-418A-9D85-BFA33A58C6C9}" destId="{65F612A9-7694-492E-A13E-16C01422BE48}" srcOrd="0" destOrd="0" presId="urn:microsoft.com/office/officeart/2005/8/layout/pyramid2"/>
    <dgm:cxn modelId="{86B420D8-47ED-477E-B465-BF5AA1B4C8C2}" type="presOf" srcId="{ED02CAF4-9D0B-4ABB-9166-4DDA062F7DFC}" destId="{2D468216-E765-4075-8934-2EA2B54ED25D}" srcOrd="0" destOrd="0" presId="urn:microsoft.com/office/officeart/2005/8/layout/pyramid2"/>
    <dgm:cxn modelId="{E12AB8D3-3B83-4FA4-92F9-6C89A9365FB9}" srcId="{EBC90ACC-E6F1-418A-9D85-BFA33A58C6C9}" destId="{62B226B7-8A41-4803-B474-F6E8348691B3}" srcOrd="0" destOrd="0" parTransId="{853DFE32-4A8D-4807-A5B6-144288EAC590}" sibTransId="{BF84D6CE-6E8D-4C0E-8415-6275BAFA5F33}"/>
    <dgm:cxn modelId="{D08D813A-08B1-4B37-A963-3F180BC0311E}" type="presParOf" srcId="{65F612A9-7694-492E-A13E-16C01422BE48}" destId="{4E2C41A1-01DD-4D4D-AF0B-CBC402D0D3AB}" srcOrd="0" destOrd="0" presId="urn:microsoft.com/office/officeart/2005/8/layout/pyramid2"/>
    <dgm:cxn modelId="{0E8DFB72-E90A-4927-B143-E4EDA79BC56F}" type="presParOf" srcId="{65F612A9-7694-492E-A13E-16C01422BE48}" destId="{4F5685F2-8382-4C7E-8574-E73BC64091DF}" srcOrd="1" destOrd="0" presId="urn:microsoft.com/office/officeart/2005/8/layout/pyramid2"/>
    <dgm:cxn modelId="{B35EDFEB-A911-4F8C-AF37-EA1D36C322BF}" type="presParOf" srcId="{4F5685F2-8382-4C7E-8574-E73BC64091DF}" destId="{469AC160-6350-4054-A3D3-44164E948405}" srcOrd="0" destOrd="0" presId="urn:microsoft.com/office/officeart/2005/8/layout/pyramid2"/>
    <dgm:cxn modelId="{816E8CE3-143D-43C8-B2D7-180EB61AE60F}" type="presParOf" srcId="{4F5685F2-8382-4C7E-8574-E73BC64091DF}" destId="{FFCE4CF7-AB5F-4F31-A147-745E469DD3D0}" srcOrd="1" destOrd="0" presId="urn:microsoft.com/office/officeart/2005/8/layout/pyramid2"/>
    <dgm:cxn modelId="{58BAB736-D381-4B9F-9576-E733B3563E02}" type="presParOf" srcId="{4F5685F2-8382-4C7E-8574-E73BC64091DF}" destId="{2D468216-E765-4075-8934-2EA2B54ED25D}" srcOrd="2" destOrd="0" presId="urn:microsoft.com/office/officeart/2005/8/layout/pyramid2"/>
    <dgm:cxn modelId="{A531D50E-3F6A-4B48-8273-65F03924E114}" type="presParOf" srcId="{4F5685F2-8382-4C7E-8574-E73BC64091DF}" destId="{803FAEDE-77EA-4B21-BB56-94062074A26B}"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A803CAD-5513-4299-A201-A1EC2931EDC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61FDD106-6EE2-45D9-8061-22755F7DC45B}" type="pres">
      <dgm:prSet presAssocID="{8A803CAD-5513-4299-A201-A1EC2931EDC8}" presName="Name0" presStyleCnt="0">
        <dgm:presLayoutVars>
          <dgm:dir/>
          <dgm:resizeHandles val="exact"/>
        </dgm:presLayoutVars>
      </dgm:prSet>
      <dgm:spPr/>
      <dgm:t>
        <a:bodyPr/>
        <a:lstStyle/>
        <a:p>
          <a:endParaRPr lang="es-MX"/>
        </a:p>
      </dgm:t>
    </dgm:pt>
  </dgm:ptLst>
  <dgm:cxnLst>
    <dgm:cxn modelId="{F2EA95AD-39C7-45FE-BBAA-C7604CD996ED}" type="presOf" srcId="{8A803CAD-5513-4299-A201-A1EC2931EDC8}" destId="{61FDD106-6EE2-45D9-8061-22755F7DC45B}"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C0F29DB-0910-403D-AD7F-BFE623C8B8B6}" type="doc">
      <dgm:prSet loTypeId="urn:microsoft.com/office/officeart/2005/8/layout/hList6" loCatId="list" qsTypeId="urn:microsoft.com/office/officeart/2005/8/quickstyle/3d1" qsCatId="3D" csTypeId="urn:microsoft.com/office/officeart/2005/8/colors/colorful5" csCatId="colorful" phldr="1"/>
      <dgm:spPr/>
      <dgm:t>
        <a:bodyPr/>
        <a:lstStyle/>
        <a:p>
          <a:endParaRPr lang="es-MX"/>
        </a:p>
      </dgm:t>
    </dgm:pt>
    <dgm:pt modelId="{1CF78644-7C4F-4672-BAEF-BC6F9C08E40A}">
      <dgm:prSet phldrT="[Texto]"/>
      <dgm:spPr/>
      <dgm:t>
        <a:bodyPr/>
        <a:lstStyle/>
        <a:p>
          <a:pPr algn="just"/>
          <a:r>
            <a:rPr lang="es-MX" dirty="0" smtClean="0"/>
            <a:t>Las entidades bancarias elevan la proporción de </a:t>
          </a:r>
          <a:r>
            <a:rPr lang="es-MX" b="1" i="1" dirty="0" smtClean="0"/>
            <a:t>r</a:t>
          </a:r>
          <a:r>
            <a:rPr lang="es-MX" dirty="0" smtClean="0"/>
            <a:t> al encontrar menos caro el mantenimiento del excedente del coeficiente de caja.</a:t>
          </a:r>
        </a:p>
      </dgm:t>
    </dgm:pt>
    <dgm:pt modelId="{DEAFD26F-8DCE-4D4E-B2A1-1EF17128990E}" type="parTrans" cxnId="{407437D2-64BC-4329-96C3-5F9C1E21BA99}">
      <dgm:prSet/>
      <dgm:spPr/>
      <dgm:t>
        <a:bodyPr/>
        <a:lstStyle/>
        <a:p>
          <a:endParaRPr lang="es-MX"/>
        </a:p>
      </dgm:t>
    </dgm:pt>
    <dgm:pt modelId="{5C12DFEA-1A8D-411D-9D93-30B4AD431094}" type="sibTrans" cxnId="{407437D2-64BC-4329-96C3-5F9C1E21BA99}">
      <dgm:prSet/>
      <dgm:spPr/>
      <dgm:t>
        <a:bodyPr/>
        <a:lstStyle/>
        <a:p>
          <a:endParaRPr lang="es-MX"/>
        </a:p>
      </dgm:t>
    </dgm:pt>
    <dgm:pt modelId="{BBE36465-BDF2-4477-9FB8-034C6A85F4C9}">
      <dgm:prSet phldrT="[Texto]"/>
      <dgm:spPr/>
      <dgm:t>
        <a:bodyPr/>
        <a:lstStyle/>
        <a:p>
          <a:pPr algn="just"/>
          <a:r>
            <a:rPr lang="es-MX" dirty="0" smtClean="0"/>
            <a:t>Los movimientos inducidos en el tipo de interés amortiguan la expansión de la oferta monetaria originada por un incremento de la base monetaria.</a:t>
          </a:r>
          <a:endParaRPr lang="es-MX" dirty="0"/>
        </a:p>
      </dgm:t>
    </dgm:pt>
    <dgm:pt modelId="{3E16BC5C-C485-486A-823D-21047F7E9615}" type="parTrans" cxnId="{1D5E1E50-6AAF-4FDD-86F6-4447D716F1DD}">
      <dgm:prSet/>
      <dgm:spPr/>
      <dgm:t>
        <a:bodyPr/>
        <a:lstStyle/>
        <a:p>
          <a:endParaRPr lang="es-MX"/>
        </a:p>
      </dgm:t>
    </dgm:pt>
    <dgm:pt modelId="{4F4155BD-6A8C-4CA1-B733-C26AE8B8166F}" type="sibTrans" cxnId="{1D5E1E50-6AAF-4FDD-86F6-4447D716F1DD}">
      <dgm:prSet/>
      <dgm:spPr/>
      <dgm:t>
        <a:bodyPr/>
        <a:lstStyle/>
        <a:p>
          <a:endParaRPr lang="es-MX"/>
        </a:p>
      </dgm:t>
    </dgm:pt>
    <dgm:pt modelId="{B6F246FD-335A-4571-AF37-45CDD7F98AF3}" type="pres">
      <dgm:prSet presAssocID="{3C0F29DB-0910-403D-AD7F-BFE623C8B8B6}" presName="Name0" presStyleCnt="0">
        <dgm:presLayoutVars>
          <dgm:dir/>
          <dgm:resizeHandles val="exact"/>
        </dgm:presLayoutVars>
      </dgm:prSet>
      <dgm:spPr/>
      <dgm:t>
        <a:bodyPr/>
        <a:lstStyle/>
        <a:p>
          <a:endParaRPr lang="es-MX"/>
        </a:p>
      </dgm:t>
    </dgm:pt>
    <dgm:pt modelId="{D93D0B10-5392-420E-B228-C1BFC96803E1}" type="pres">
      <dgm:prSet presAssocID="{1CF78644-7C4F-4672-BAEF-BC6F9C08E40A}" presName="node" presStyleLbl="node1" presStyleIdx="0" presStyleCnt="2">
        <dgm:presLayoutVars>
          <dgm:bulletEnabled val="1"/>
        </dgm:presLayoutVars>
      </dgm:prSet>
      <dgm:spPr/>
      <dgm:t>
        <a:bodyPr/>
        <a:lstStyle/>
        <a:p>
          <a:endParaRPr lang="es-MX"/>
        </a:p>
      </dgm:t>
    </dgm:pt>
    <dgm:pt modelId="{223B0411-54D2-47F5-AA4D-6C77976C3B66}" type="pres">
      <dgm:prSet presAssocID="{5C12DFEA-1A8D-411D-9D93-30B4AD431094}" presName="sibTrans" presStyleCnt="0"/>
      <dgm:spPr/>
    </dgm:pt>
    <dgm:pt modelId="{18AB01C2-4174-4F36-8D2B-33BD572B68A0}" type="pres">
      <dgm:prSet presAssocID="{BBE36465-BDF2-4477-9FB8-034C6A85F4C9}" presName="node" presStyleLbl="node1" presStyleIdx="1" presStyleCnt="2">
        <dgm:presLayoutVars>
          <dgm:bulletEnabled val="1"/>
        </dgm:presLayoutVars>
      </dgm:prSet>
      <dgm:spPr/>
      <dgm:t>
        <a:bodyPr/>
        <a:lstStyle/>
        <a:p>
          <a:endParaRPr lang="es-MX"/>
        </a:p>
      </dgm:t>
    </dgm:pt>
  </dgm:ptLst>
  <dgm:cxnLst>
    <dgm:cxn modelId="{55EA99A6-F0D9-46A8-97E0-2EAE33E2CCEF}" type="presOf" srcId="{3C0F29DB-0910-403D-AD7F-BFE623C8B8B6}" destId="{B6F246FD-335A-4571-AF37-45CDD7F98AF3}" srcOrd="0" destOrd="0" presId="urn:microsoft.com/office/officeart/2005/8/layout/hList6"/>
    <dgm:cxn modelId="{707FA139-9902-45DD-B03D-2BE6BA6F05DD}" type="presOf" srcId="{1CF78644-7C4F-4672-BAEF-BC6F9C08E40A}" destId="{D93D0B10-5392-420E-B228-C1BFC96803E1}" srcOrd="0" destOrd="0" presId="urn:microsoft.com/office/officeart/2005/8/layout/hList6"/>
    <dgm:cxn modelId="{1D5E1E50-6AAF-4FDD-86F6-4447D716F1DD}" srcId="{3C0F29DB-0910-403D-AD7F-BFE623C8B8B6}" destId="{BBE36465-BDF2-4477-9FB8-034C6A85F4C9}" srcOrd="1" destOrd="0" parTransId="{3E16BC5C-C485-486A-823D-21047F7E9615}" sibTransId="{4F4155BD-6A8C-4CA1-B733-C26AE8B8166F}"/>
    <dgm:cxn modelId="{F61053D6-BF21-495F-81B6-235942546D69}" type="presOf" srcId="{BBE36465-BDF2-4477-9FB8-034C6A85F4C9}" destId="{18AB01C2-4174-4F36-8D2B-33BD572B68A0}" srcOrd="0" destOrd="0" presId="urn:microsoft.com/office/officeart/2005/8/layout/hList6"/>
    <dgm:cxn modelId="{407437D2-64BC-4329-96C3-5F9C1E21BA99}" srcId="{3C0F29DB-0910-403D-AD7F-BFE623C8B8B6}" destId="{1CF78644-7C4F-4672-BAEF-BC6F9C08E40A}" srcOrd="0" destOrd="0" parTransId="{DEAFD26F-8DCE-4D4E-B2A1-1EF17128990E}" sibTransId="{5C12DFEA-1A8D-411D-9D93-30B4AD431094}"/>
    <dgm:cxn modelId="{C9B575D5-0503-477B-A120-6C6D88A29849}" type="presParOf" srcId="{B6F246FD-335A-4571-AF37-45CDD7F98AF3}" destId="{D93D0B10-5392-420E-B228-C1BFC96803E1}" srcOrd="0" destOrd="0" presId="urn:microsoft.com/office/officeart/2005/8/layout/hList6"/>
    <dgm:cxn modelId="{746A8E1A-BBEB-4BA4-B89B-2E7A34545B44}" type="presParOf" srcId="{B6F246FD-335A-4571-AF37-45CDD7F98AF3}" destId="{223B0411-54D2-47F5-AA4D-6C77976C3B66}" srcOrd="1" destOrd="0" presId="urn:microsoft.com/office/officeart/2005/8/layout/hList6"/>
    <dgm:cxn modelId="{AD7BA426-5014-4D9A-BD74-1F6B698FE609}" type="presParOf" srcId="{B6F246FD-335A-4571-AF37-45CDD7F98AF3}" destId="{18AB01C2-4174-4F36-8D2B-33BD572B68A0}" srcOrd="2" destOrd="0" presId="urn:microsoft.com/office/officeart/2005/8/layout/h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C5263C-5000-4B30-AA66-A391381FBAB4}"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s-MX"/>
        </a:p>
      </dgm:t>
    </dgm:pt>
    <dgm:pt modelId="{2ACA4C0E-0C72-40EE-98D1-2223258EA0BE}">
      <dgm:prSet phldrT="[Texto]"/>
      <dgm:spPr/>
      <dgm:t>
        <a:bodyPr/>
        <a:lstStyle/>
        <a:p>
          <a:r>
            <a:rPr lang="es-MX" b="1" dirty="0" smtClean="0"/>
            <a:t>Clásica</a:t>
          </a:r>
          <a:endParaRPr lang="es-MX" dirty="0"/>
        </a:p>
      </dgm:t>
    </dgm:pt>
    <dgm:pt modelId="{44FA8FC4-1AB2-4521-A82C-EA6C5FA4ECB5}" type="parTrans" cxnId="{EC8C3CE4-04ED-422E-8832-313DE03F50CF}">
      <dgm:prSet/>
      <dgm:spPr/>
      <dgm:t>
        <a:bodyPr/>
        <a:lstStyle/>
        <a:p>
          <a:endParaRPr lang="es-MX"/>
        </a:p>
      </dgm:t>
    </dgm:pt>
    <dgm:pt modelId="{FD0E7CE0-8B6F-449F-9BE3-9B119A4DF441}" type="sibTrans" cxnId="{EC8C3CE4-04ED-422E-8832-313DE03F50CF}">
      <dgm:prSet/>
      <dgm:spPr/>
      <dgm:t>
        <a:bodyPr/>
        <a:lstStyle/>
        <a:p>
          <a:endParaRPr lang="es-MX"/>
        </a:p>
      </dgm:t>
    </dgm:pt>
    <dgm:pt modelId="{7BF7E6FA-0BC7-449F-AE66-6286DBC97C10}">
      <dgm:prSet phldrT="[Texto]"/>
      <dgm:spPr/>
      <dgm:t>
        <a:bodyPr/>
        <a:lstStyle/>
        <a:p>
          <a:r>
            <a:rPr lang="es-MX" dirty="0" smtClean="0"/>
            <a:t>Sostiene que el dinero se demanda por su propiedad de medio de cambio, incluyéndose en su concepto todo el conjunto de activos o instrumentos que cumplen esta propiedad.</a:t>
          </a:r>
        </a:p>
      </dgm:t>
    </dgm:pt>
    <dgm:pt modelId="{9F05479C-2BE5-45F6-8D16-7A85ED01D116}" type="parTrans" cxnId="{9981008E-DE3F-41DE-8094-B6EF7297F811}">
      <dgm:prSet/>
      <dgm:spPr/>
      <dgm:t>
        <a:bodyPr/>
        <a:lstStyle/>
        <a:p>
          <a:endParaRPr lang="es-MX"/>
        </a:p>
      </dgm:t>
    </dgm:pt>
    <dgm:pt modelId="{07B3CF4B-7E8B-49BC-9E63-20D67D6188AC}" type="sibTrans" cxnId="{9981008E-DE3F-41DE-8094-B6EF7297F811}">
      <dgm:prSet/>
      <dgm:spPr/>
      <dgm:t>
        <a:bodyPr/>
        <a:lstStyle/>
        <a:p>
          <a:endParaRPr lang="es-MX"/>
        </a:p>
      </dgm:t>
    </dgm:pt>
    <dgm:pt modelId="{8440F542-4D48-4F65-AC29-284E446628BD}">
      <dgm:prSet phldrT="[Texto]"/>
      <dgm:spPr/>
      <dgm:t>
        <a:bodyPr/>
        <a:lstStyle/>
        <a:p>
          <a:r>
            <a:rPr lang="es-MX" dirty="0" smtClean="0"/>
            <a:t>La renta y el tipo de interés de activos alternativos son los factores determinantes de la demanda monetaria.</a:t>
          </a:r>
          <a:endParaRPr lang="es-MX" dirty="0"/>
        </a:p>
      </dgm:t>
    </dgm:pt>
    <dgm:pt modelId="{B7DCE629-5AD7-4E9C-928E-871E4EDB6154}" type="parTrans" cxnId="{75319C5A-D400-4DFD-B44C-25235B6AA919}">
      <dgm:prSet/>
      <dgm:spPr/>
      <dgm:t>
        <a:bodyPr/>
        <a:lstStyle/>
        <a:p>
          <a:endParaRPr lang="es-MX"/>
        </a:p>
      </dgm:t>
    </dgm:pt>
    <dgm:pt modelId="{68C77F3F-4C0C-4F0D-9CC1-11574EDEC8D9}" type="sibTrans" cxnId="{75319C5A-D400-4DFD-B44C-25235B6AA919}">
      <dgm:prSet/>
      <dgm:spPr/>
      <dgm:t>
        <a:bodyPr/>
        <a:lstStyle/>
        <a:p>
          <a:endParaRPr lang="es-MX"/>
        </a:p>
      </dgm:t>
    </dgm:pt>
    <dgm:pt modelId="{37F6F8A0-671E-423A-8A13-53CCD7EC1C9F}" type="pres">
      <dgm:prSet presAssocID="{63C5263C-5000-4B30-AA66-A391381FBAB4}" presName="Name0" presStyleCnt="0">
        <dgm:presLayoutVars>
          <dgm:chPref val="1"/>
          <dgm:dir/>
          <dgm:animOne val="branch"/>
          <dgm:animLvl val="lvl"/>
          <dgm:resizeHandles val="exact"/>
        </dgm:presLayoutVars>
      </dgm:prSet>
      <dgm:spPr/>
      <dgm:t>
        <a:bodyPr/>
        <a:lstStyle/>
        <a:p>
          <a:endParaRPr lang="es-MX"/>
        </a:p>
      </dgm:t>
    </dgm:pt>
    <dgm:pt modelId="{3F1F550E-B96D-41E5-A2B4-3A2687696458}" type="pres">
      <dgm:prSet presAssocID="{2ACA4C0E-0C72-40EE-98D1-2223258EA0BE}" presName="root1" presStyleCnt="0"/>
      <dgm:spPr/>
    </dgm:pt>
    <dgm:pt modelId="{98535E19-1E16-4C41-84C3-E435EB7AD20F}" type="pres">
      <dgm:prSet presAssocID="{2ACA4C0E-0C72-40EE-98D1-2223258EA0BE}" presName="LevelOneTextNode" presStyleLbl="node0" presStyleIdx="0" presStyleCnt="1">
        <dgm:presLayoutVars>
          <dgm:chPref val="3"/>
        </dgm:presLayoutVars>
      </dgm:prSet>
      <dgm:spPr/>
      <dgm:t>
        <a:bodyPr/>
        <a:lstStyle/>
        <a:p>
          <a:endParaRPr lang="es-MX"/>
        </a:p>
      </dgm:t>
    </dgm:pt>
    <dgm:pt modelId="{5DA45D25-6821-480F-8F60-432D9ACDF368}" type="pres">
      <dgm:prSet presAssocID="{2ACA4C0E-0C72-40EE-98D1-2223258EA0BE}" presName="level2hierChild" presStyleCnt="0"/>
      <dgm:spPr/>
    </dgm:pt>
    <dgm:pt modelId="{8725763B-A2B9-4023-B702-709CEF2381B8}" type="pres">
      <dgm:prSet presAssocID="{9F05479C-2BE5-45F6-8D16-7A85ED01D116}" presName="conn2-1" presStyleLbl="parChTrans1D2" presStyleIdx="0" presStyleCnt="2"/>
      <dgm:spPr/>
      <dgm:t>
        <a:bodyPr/>
        <a:lstStyle/>
        <a:p>
          <a:endParaRPr lang="es-MX"/>
        </a:p>
      </dgm:t>
    </dgm:pt>
    <dgm:pt modelId="{66C5B119-AE02-4FDC-93CE-2B1C049D2797}" type="pres">
      <dgm:prSet presAssocID="{9F05479C-2BE5-45F6-8D16-7A85ED01D116}" presName="connTx" presStyleLbl="parChTrans1D2" presStyleIdx="0" presStyleCnt="2"/>
      <dgm:spPr/>
      <dgm:t>
        <a:bodyPr/>
        <a:lstStyle/>
        <a:p>
          <a:endParaRPr lang="es-MX"/>
        </a:p>
      </dgm:t>
    </dgm:pt>
    <dgm:pt modelId="{53EC9792-6F8A-43F6-81E9-C5F78DFC85FD}" type="pres">
      <dgm:prSet presAssocID="{7BF7E6FA-0BC7-449F-AE66-6286DBC97C10}" presName="root2" presStyleCnt="0"/>
      <dgm:spPr/>
    </dgm:pt>
    <dgm:pt modelId="{CB12B562-ACD2-4306-B625-5DB3EDDF98D4}" type="pres">
      <dgm:prSet presAssocID="{7BF7E6FA-0BC7-449F-AE66-6286DBC97C10}" presName="LevelTwoTextNode" presStyleLbl="node2" presStyleIdx="0" presStyleCnt="2" custScaleX="106732" custScaleY="164446">
        <dgm:presLayoutVars>
          <dgm:chPref val="3"/>
        </dgm:presLayoutVars>
      </dgm:prSet>
      <dgm:spPr/>
      <dgm:t>
        <a:bodyPr/>
        <a:lstStyle/>
        <a:p>
          <a:endParaRPr lang="es-MX"/>
        </a:p>
      </dgm:t>
    </dgm:pt>
    <dgm:pt modelId="{944C4904-6B11-44AB-B44A-40DB66F01F1A}" type="pres">
      <dgm:prSet presAssocID="{7BF7E6FA-0BC7-449F-AE66-6286DBC97C10}" presName="level3hierChild" presStyleCnt="0"/>
      <dgm:spPr/>
    </dgm:pt>
    <dgm:pt modelId="{DAEBF6EB-F9AE-4845-9BA5-748FEE421D46}" type="pres">
      <dgm:prSet presAssocID="{B7DCE629-5AD7-4E9C-928E-871E4EDB6154}" presName="conn2-1" presStyleLbl="parChTrans1D2" presStyleIdx="1" presStyleCnt="2"/>
      <dgm:spPr/>
      <dgm:t>
        <a:bodyPr/>
        <a:lstStyle/>
        <a:p>
          <a:endParaRPr lang="es-MX"/>
        </a:p>
      </dgm:t>
    </dgm:pt>
    <dgm:pt modelId="{D4558FC1-E020-4E74-9767-8295F3DDD1BA}" type="pres">
      <dgm:prSet presAssocID="{B7DCE629-5AD7-4E9C-928E-871E4EDB6154}" presName="connTx" presStyleLbl="parChTrans1D2" presStyleIdx="1" presStyleCnt="2"/>
      <dgm:spPr/>
      <dgm:t>
        <a:bodyPr/>
        <a:lstStyle/>
        <a:p>
          <a:endParaRPr lang="es-MX"/>
        </a:p>
      </dgm:t>
    </dgm:pt>
    <dgm:pt modelId="{4875910B-1D87-4DB5-AEBE-17F004283EFF}" type="pres">
      <dgm:prSet presAssocID="{8440F542-4D48-4F65-AC29-284E446628BD}" presName="root2" presStyleCnt="0"/>
      <dgm:spPr/>
    </dgm:pt>
    <dgm:pt modelId="{69DB5C85-C68D-4688-A354-6738A2E2D955}" type="pres">
      <dgm:prSet presAssocID="{8440F542-4D48-4F65-AC29-284E446628BD}" presName="LevelTwoTextNode" presStyleLbl="node2" presStyleIdx="1" presStyleCnt="2" custScaleX="106313" custScaleY="154270">
        <dgm:presLayoutVars>
          <dgm:chPref val="3"/>
        </dgm:presLayoutVars>
      </dgm:prSet>
      <dgm:spPr/>
      <dgm:t>
        <a:bodyPr/>
        <a:lstStyle/>
        <a:p>
          <a:endParaRPr lang="es-MX"/>
        </a:p>
      </dgm:t>
    </dgm:pt>
    <dgm:pt modelId="{CFF04C4C-94A3-4B23-8763-FF34BE57D55B}" type="pres">
      <dgm:prSet presAssocID="{8440F542-4D48-4F65-AC29-284E446628BD}" presName="level3hierChild" presStyleCnt="0"/>
      <dgm:spPr/>
    </dgm:pt>
  </dgm:ptLst>
  <dgm:cxnLst>
    <dgm:cxn modelId="{C395F256-884B-4635-86D3-3F65B11D1EA5}" type="presOf" srcId="{B7DCE629-5AD7-4E9C-928E-871E4EDB6154}" destId="{DAEBF6EB-F9AE-4845-9BA5-748FEE421D46}" srcOrd="0" destOrd="0" presId="urn:microsoft.com/office/officeart/2008/layout/HorizontalMultiLevelHierarchy"/>
    <dgm:cxn modelId="{D8BECF3F-FE63-446B-884B-718F3ACA3612}" type="presOf" srcId="{8440F542-4D48-4F65-AC29-284E446628BD}" destId="{69DB5C85-C68D-4688-A354-6738A2E2D955}" srcOrd="0" destOrd="0" presId="urn:microsoft.com/office/officeart/2008/layout/HorizontalMultiLevelHierarchy"/>
    <dgm:cxn modelId="{BF23E333-212D-4F8D-BB3C-0D309DFD891B}" type="presOf" srcId="{B7DCE629-5AD7-4E9C-928E-871E4EDB6154}" destId="{D4558FC1-E020-4E74-9767-8295F3DDD1BA}" srcOrd="1" destOrd="0" presId="urn:microsoft.com/office/officeart/2008/layout/HorizontalMultiLevelHierarchy"/>
    <dgm:cxn modelId="{1A625259-C924-4382-AC3B-751F2E75B156}" type="presOf" srcId="{2ACA4C0E-0C72-40EE-98D1-2223258EA0BE}" destId="{98535E19-1E16-4C41-84C3-E435EB7AD20F}" srcOrd="0" destOrd="0" presId="urn:microsoft.com/office/officeart/2008/layout/HorizontalMultiLevelHierarchy"/>
    <dgm:cxn modelId="{5CCC630E-63DF-47E7-809F-4D1F7252C136}" type="presOf" srcId="{63C5263C-5000-4B30-AA66-A391381FBAB4}" destId="{37F6F8A0-671E-423A-8A13-53CCD7EC1C9F}" srcOrd="0" destOrd="0" presId="urn:microsoft.com/office/officeart/2008/layout/HorizontalMultiLevelHierarchy"/>
    <dgm:cxn modelId="{668302ED-2C16-440D-8DD3-F4CDF0FAEFA3}" type="presOf" srcId="{9F05479C-2BE5-45F6-8D16-7A85ED01D116}" destId="{8725763B-A2B9-4023-B702-709CEF2381B8}" srcOrd="0" destOrd="0" presId="urn:microsoft.com/office/officeart/2008/layout/HorizontalMultiLevelHierarchy"/>
    <dgm:cxn modelId="{EC8C3CE4-04ED-422E-8832-313DE03F50CF}" srcId="{63C5263C-5000-4B30-AA66-A391381FBAB4}" destId="{2ACA4C0E-0C72-40EE-98D1-2223258EA0BE}" srcOrd="0" destOrd="0" parTransId="{44FA8FC4-1AB2-4521-A82C-EA6C5FA4ECB5}" sibTransId="{FD0E7CE0-8B6F-449F-9BE3-9B119A4DF441}"/>
    <dgm:cxn modelId="{75319C5A-D400-4DFD-B44C-25235B6AA919}" srcId="{2ACA4C0E-0C72-40EE-98D1-2223258EA0BE}" destId="{8440F542-4D48-4F65-AC29-284E446628BD}" srcOrd="1" destOrd="0" parTransId="{B7DCE629-5AD7-4E9C-928E-871E4EDB6154}" sibTransId="{68C77F3F-4C0C-4F0D-9CC1-11574EDEC8D9}"/>
    <dgm:cxn modelId="{79A8F42D-B2CB-4D35-BB76-467D31EA0A51}" type="presOf" srcId="{7BF7E6FA-0BC7-449F-AE66-6286DBC97C10}" destId="{CB12B562-ACD2-4306-B625-5DB3EDDF98D4}" srcOrd="0" destOrd="0" presId="urn:microsoft.com/office/officeart/2008/layout/HorizontalMultiLevelHierarchy"/>
    <dgm:cxn modelId="{9981008E-DE3F-41DE-8094-B6EF7297F811}" srcId="{2ACA4C0E-0C72-40EE-98D1-2223258EA0BE}" destId="{7BF7E6FA-0BC7-449F-AE66-6286DBC97C10}" srcOrd="0" destOrd="0" parTransId="{9F05479C-2BE5-45F6-8D16-7A85ED01D116}" sibTransId="{07B3CF4B-7E8B-49BC-9E63-20D67D6188AC}"/>
    <dgm:cxn modelId="{191B0CC7-9790-41FA-8208-650F83E28511}" type="presOf" srcId="{9F05479C-2BE5-45F6-8D16-7A85ED01D116}" destId="{66C5B119-AE02-4FDC-93CE-2B1C049D2797}" srcOrd="1" destOrd="0" presId="urn:microsoft.com/office/officeart/2008/layout/HorizontalMultiLevelHierarchy"/>
    <dgm:cxn modelId="{57485B36-5997-44FB-80E8-948F157C79CE}" type="presParOf" srcId="{37F6F8A0-671E-423A-8A13-53CCD7EC1C9F}" destId="{3F1F550E-B96D-41E5-A2B4-3A2687696458}" srcOrd="0" destOrd="0" presId="urn:microsoft.com/office/officeart/2008/layout/HorizontalMultiLevelHierarchy"/>
    <dgm:cxn modelId="{7BC27725-B79B-43E3-A333-6A72435D4BF8}" type="presParOf" srcId="{3F1F550E-B96D-41E5-A2B4-3A2687696458}" destId="{98535E19-1E16-4C41-84C3-E435EB7AD20F}" srcOrd="0" destOrd="0" presId="urn:microsoft.com/office/officeart/2008/layout/HorizontalMultiLevelHierarchy"/>
    <dgm:cxn modelId="{979F6483-34BB-4FA5-8918-3752CD254DFA}" type="presParOf" srcId="{3F1F550E-B96D-41E5-A2B4-3A2687696458}" destId="{5DA45D25-6821-480F-8F60-432D9ACDF368}" srcOrd="1" destOrd="0" presId="urn:microsoft.com/office/officeart/2008/layout/HorizontalMultiLevelHierarchy"/>
    <dgm:cxn modelId="{6D65BC64-7BAB-42EE-BCBC-49F9AB9A2B59}" type="presParOf" srcId="{5DA45D25-6821-480F-8F60-432D9ACDF368}" destId="{8725763B-A2B9-4023-B702-709CEF2381B8}" srcOrd="0" destOrd="0" presId="urn:microsoft.com/office/officeart/2008/layout/HorizontalMultiLevelHierarchy"/>
    <dgm:cxn modelId="{75D794AC-B29D-4BE5-91AE-88C0469C34B3}" type="presParOf" srcId="{8725763B-A2B9-4023-B702-709CEF2381B8}" destId="{66C5B119-AE02-4FDC-93CE-2B1C049D2797}" srcOrd="0" destOrd="0" presId="urn:microsoft.com/office/officeart/2008/layout/HorizontalMultiLevelHierarchy"/>
    <dgm:cxn modelId="{9CF42916-0C1C-420D-BE09-85DD899E7262}" type="presParOf" srcId="{5DA45D25-6821-480F-8F60-432D9ACDF368}" destId="{53EC9792-6F8A-43F6-81E9-C5F78DFC85FD}" srcOrd="1" destOrd="0" presId="urn:microsoft.com/office/officeart/2008/layout/HorizontalMultiLevelHierarchy"/>
    <dgm:cxn modelId="{88516BFE-317C-4DBC-B99C-0B0EBF53EFE6}" type="presParOf" srcId="{53EC9792-6F8A-43F6-81E9-C5F78DFC85FD}" destId="{CB12B562-ACD2-4306-B625-5DB3EDDF98D4}" srcOrd="0" destOrd="0" presId="urn:microsoft.com/office/officeart/2008/layout/HorizontalMultiLevelHierarchy"/>
    <dgm:cxn modelId="{09F9EBD3-E29F-4AAB-9C3D-6F1F9246F824}" type="presParOf" srcId="{53EC9792-6F8A-43F6-81E9-C5F78DFC85FD}" destId="{944C4904-6B11-44AB-B44A-40DB66F01F1A}" srcOrd="1" destOrd="0" presId="urn:microsoft.com/office/officeart/2008/layout/HorizontalMultiLevelHierarchy"/>
    <dgm:cxn modelId="{C23DACAA-AEF2-4510-850F-3556A5E3AEA3}" type="presParOf" srcId="{5DA45D25-6821-480F-8F60-432D9ACDF368}" destId="{DAEBF6EB-F9AE-4845-9BA5-748FEE421D46}" srcOrd="2" destOrd="0" presId="urn:microsoft.com/office/officeart/2008/layout/HorizontalMultiLevelHierarchy"/>
    <dgm:cxn modelId="{549C1CFD-6AF1-4A3E-A447-BD69C8D056AA}" type="presParOf" srcId="{DAEBF6EB-F9AE-4845-9BA5-748FEE421D46}" destId="{D4558FC1-E020-4E74-9767-8295F3DDD1BA}" srcOrd="0" destOrd="0" presId="urn:microsoft.com/office/officeart/2008/layout/HorizontalMultiLevelHierarchy"/>
    <dgm:cxn modelId="{DB5BC7AF-7152-4A69-9240-4D54ADE0F743}" type="presParOf" srcId="{5DA45D25-6821-480F-8F60-432D9ACDF368}" destId="{4875910B-1D87-4DB5-AEBE-17F004283EFF}" srcOrd="3" destOrd="0" presId="urn:microsoft.com/office/officeart/2008/layout/HorizontalMultiLevelHierarchy"/>
    <dgm:cxn modelId="{9CEBBC7C-A878-45C3-B37B-4B8F95FB9A6A}" type="presParOf" srcId="{4875910B-1D87-4DB5-AEBE-17F004283EFF}" destId="{69DB5C85-C68D-4688-A354-6738A2E2D955}" srcOrd="0" destOrd="0" presId="urn:microsoft.com/office/officeart/2008/layout/HorizontalMultiLevelHierarchy"/>
    <dgm:cxn modelId="{EC9E75E5-392E-40B1-AB28-09417FE2B6B8}" type="presParOf" srcId="{4875910B-1D87-4DB5-AEBE-17F004283EFF}" destId="{CFF04C4C-94A3-4B23-8763-FF34BE57D55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C5263C-5000-4B30-AA66-A391381FBAB4}"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s-MX"/>
        </a:p>
      </dgm:t>
    </dgm:pt>
    <dgm:pt modelId="{7BF7E6FA-0BC7-449F-AE66-6286DBC97C10}">
      <dgm:prSet phldrT="[Texto]"/>
      <dgm:spPr/>
      <dgm:t>
        <a:bodyPr/>
        <a:lstStyle/>
        <a:p>
          <a:r>
            <a:rPr lang="es-MX" dirty="0" smtClean="0"/>
            <a:t>Se concentra en el dinero como depósito de valor, por lo que engloba una amplia gama de activos que cumplen esta propiedad.</a:t>
          </a:r>
        </a:p>
      </dgm:t>
    </dgm:pt>
    <dgm:pt modelId="{9F05479C-2BE5-45F6-8D16-7A85ED01D116}" type="parTrans" cxnId="{9981008E-DE3F-41DE-8094-B6EF7297F811}">
      <dgm:prSet/>
      <dgm:spPr/>
      <dgm:t>
        <a:bodyPr/>
        <a:lstStyle/>
        <a:p>
          <a:endParaRPr lang="es-MX"/>
        </a:p>
      </dgm:t>
    </dgm:pt>
    <dgm:pt modelId="{07B3CF4B-7E8B-49BC-9E63-20D67D6188AC}" type="sibTrans" cxnId="{9981008E-DE3F-41DE-8094-B6EF7297F811}">
      <dgm:prSet/>
      <dgm:spPr/>
      <dgm:t>
        <a:bodyPr/>
        <a:lstStyle/>
        <a:p>
          <a:endParaRPr lang="es-MX"/>
        </a:p>
      </dgm:t>
    </dgm:pt>
    <dgm:pt modelId="{8440F542-4D48-4F65-AC29-284E446628BD}">
      <dgm:prSet phldrT="[Texto]"/>
      <dgm:spPr/>
      <dgm:t>
        <a:bodyPr/>
        <a:lstStyle/>
        <a:p>
          <a:r>
            <a:rPr lang="es-MX" dirty="0" smtClean="0"/>
            <a:t>La riqueza del individuo será el factor clave en la determinación de su demanda monetaria.</a:t>
          </a:r>
          <a:endParaRPr lang="es-MX" dirty="0"/>
        </a:p>
      </dgm:t>
    </dgm:pt>
    <dgm:pt modelId="{B7DCE629-5AD7-4E9C-928E-871E4EDB6154}" type="parTrans" cxnId="{75319C5A-D400-4DFD-B44C-25235B6AA919}">
      <dgm:prSet/>
      <dgm:spPr/>
      <dgm:t>
        <a:bodyPr/>
        <a:lstStyle/>
        <a:p>
          <a:endParaRPr lang="es-MX"/>
        </a:p>
      </dgm:t>
    </dgm:pt>
    <dgm:pt modelId="{68C77F3F-4C0C-4F0D-9CC1-11574EDEC8D9}" type="sibTrans" cxnId="{75319C5A-D400-4DFD-B44C-25235B6AA919}">
      <dgm:prSet/>
      <dgm:spPr/>
      <dgm:t>
        <a:bodyPr/>
        <a:lstStyle/>
        <a:p>
          <a:endParaRPr lang="es-MX"/>
        </a:p>
      </dgm:t>
    </dgm:pt>
    <dgm:pt modelId="{2ACA4C0E-0C72-40EE-98D1-2223258EA0BE}">
      <dgm:prSet phldrT="[Texto]"/>
      <dgm:spPr/>
      <dgm:t>
        <a:bodyPr/>
        <a:lstStyle/>
        <a:p>
          <a:r>
            <a:rPr lang="es-MX" b="1" dirty="0" smtClean="0"/>
            <a:t>Moderna</a:t>
          </a:r>
          <a:endParaRPr lang="es-MX" dirty="0"/>
        </a:p>
      </dgm:t>
    </dgm:pt>
    <dgm:pt modelId="{FD0E7CE0-8B6F-449F-9BE3-9B119A4DF441}" type="sibTrans" cxnId="{EC8C3CE4-04ED-422E-8832-313DE03F50CF}">
      <dgm:prSet/>
      <dgm:spPr/>
      <dgm:t>
        <a:bodyPr/>
        <a:lstStyle/>
        <a:p>
          <a:endParaRPr lang="es-MX"/>
        </a:p>
      </dgm:t>
    </dgm:pt>
    <dgm:pt modelId="{44FA8FC4-1AB2-4521-A82C-EA6C5FA4ECB5}" type="parTrans" cxnId="{EC8C3CE4-04ED-422E-8832-313DE03F50CF}">
      <dgm:prSet/>
      <dgm:spPr/>
      <dgm:t>
        <a:bodyPr/>
        <a:lstStyle/>
        <a:p>
          <a:endParaRPr lang="es-MX"/>
        </a:p>
      </dgm:t>
    </dgm:pt>
    <dgm:pt modelId="{50DCB5FF-F10C-4DA8-9BC1-D517FD490341}" type="pres">
      <dgm:prSet presAssocID="{63C5263C-5000-4B30-AA66-A391381FBAB4}" presName="diagram" presStyleCnt="0">
        <dgm:presLayoutVars>
          <dgm:chPref val="1"/>
          <dgm:dir/>
          <dgm:animOne val="branch"/>
          <dgm:animLvl val="lvl"/>
          <dgm:resizeHandles/>
        </dgm:presLayoutVars>
      </dgm:prSet>
      <dgm:spPr/>
      <dgm:t>
        <a:bodyPr/>
        <a:lstStyle/>
        <a:p>
          <a:endParaRPr lang="es-MX"/>
        </a:p>
      </dgm:t>
    </dgm:pt>
    <dgm:pt modelId="{0939DA6F-FD3C-402A-84DE-D93BDC917644}" type="pres">
      <dgm:prSet presAssocID="{2ACA4C0E-0C72-40EE-98D1-2223258EA0BE}" presName="root" presStyleCnt="0"/>
      <dgm:spPr/>
    </dgm:pt>
    <dgm:pt modelId="{44ED243F-9C95-48D5-A478-B8A230E143F1}" type="pres">
      <dgm:prSet presAssocID="{2ACA4C0E-0C72-40EE-98D1-2223258EA0BE}" presName="rootComposite" presStyleCnt="0"/>
      <dgm:spPr/>
    </dgm:pt>
    <dgm:pt modelId="{F01E9EC6-20E4-445D-8110-4CC054BFB81E}" type="pres">
      <dgm:prSet presAssocID="{2ACA4C0E-0C72-40EE-98D1-2223258EA0BE}" presName="rootText" presStyleLbl="node1" presStyleIdx="0" presStyleCnt="1"/>
      <dgm:spPr/>
      <dgm:t>
        <a:bodyPr/>
        <a:lstStyle/>
        <a:p>
          <a:endParaRPr lang="es-MX"/>
        </a:p>
      </dgm:t>
    </dgm:pt>
    <dgm:pt modelId="{D0CF07A4-2CD5-450F-957F-88A6739885AC}" type="pres">
      <dgm:prSet presAssocID="{2ACA4C0E-0C72-40EE-98D1-2223258EA0BE}" presName="rootConnector" presStyleLbl="node1" presStyleIdx="0" presStyleCnt="1"/>
      <dgm:spPr/>
      <dgm:t>
        <a:bodyPr/>
        <a:lstStyle/>
        <a:p>
          <a:endParaRPr lang="es-MX"/>
        </a:p>
      </dgm:t>
    </dgm:pt>
    <dgm:pt modelId="{66122EC8-7279-45CE-A4CE-028FA2A14D14}" type="pres">
      <dgm:prSet presAssocID="{2ACA4C0E-0C72-40EE-98D1-2223258EA0BE}" presName="childShape" presStyleCnt="0"/>
      <dgm:spPr/>
    </dgm:pt>
    <dgm:pt modelId="{1F42917C-4078-43F3-AD12-273AB1116F42}" type="pres">
      <dgm:prSet presAssocID="{9F05479C-2BE5-45F6-8D16-7A85ED01D116}" presName="Name13" presStyleLbl="parChTrans1D2" presStyleIdx="0" presStyleCnt="2"/>
      <dgm:spPr/>
      <dgm:t>
        <a:bodyPr/>
        <a:lstStyle/>
        <a:p>
          <a:endParaRPr lang="es-MX"/>
        </a:p>
      </dgm:t>
    </dgm:pt>
    <dgm:pt modelId="{EBC35A78-81AB-4022-81D5-B66B887848BC}" type="pres">
      <dgm:prSet presAssocID="{7BF7E6FA-0BC7-449F-AE66-6286DBC97C10}" presName="childText" presStyleLbl="bgAcc1" presStyleIdx="0" presStyleCnt="2">
        <dgm:presLayoutVars>
          <dgm:bulletEnabled val="1"/>
        </dgm:presLayoutVars>
      </dgm:prSet>
      <dgm:spPr/>
      <dgm:t>
        <a:bodyPr/>
        <a:lstStyle/>
        <a:p>
          <a:endParaRPr lang="es-MX"/>
        </a:p>
      </dgm:t>
    </dgm:pt>
    <dgm:pt modelId="{2F442EE0-0133-4BD6-9674-5BD9851569A0}" type="pres">
      <dgm:prSet presAssocID="{B7DCE629-5AD7-4E9C-928E-871E4EDB6154}" presName="Name13" presStyleLbl="parChTrans1D2" presStyleIdx="1" presStyleCnt="2"/>
      <dgm:spPr/>
      <dgm:t>
        <a:bodyPr/>
        <a:lstStyle/>
        <a:p>
          <a:endParaRPr lang="es-MX"/>
        </a:p>
      </dgm:t>
    </dgm:pt>
    <dgm:pt modelId="{4CFADD0F-20E4-472E-AF8A-9D8E629E98FA}" type="pres">
      <dgm:prSet presAssocID="{8440F542-4D48-4F65-AC29-284E446628BD}" presName="childText" presStyleLbl="bgAcc1" presStyleIdx="1" presStyleCnt="2">
        <dgm:presLayoutVars>
          <dgm:bulletEnabled val="1"/>
        </dgm:presLayoutVars>
      </dgm:prSet>
      <dgm:spPr/>
      <dgm:t>
        <a:bodyPr/>
        <a:lstStyle/>
        <a:p>
          <a:endParaRPr lang="es-MX"/>
        </a:p>
      </dgm:t>
    </dgm:pt>
  </dgm:ptLst>
  <dgm:cxnLst>
    <dgm:cxn modelId="{3245E8F5-4462-4013-8AF3-0C2486450FCD}" type="presOf" srcId="{B7DCE629-5AD7-4E9C-928E-871E4EDB6154}" destId="{2F442EE0-0133-4BD6-9674-5BD9851569A0}" srcOrd="0" destOrd="0" presId="urn:microsoft.com/office/officeart/2005/8/layout/hierarchy3"/>
    <dgm:cxn modelId="{0D0349C6-C169-4E55-A21A-D082444CF6DE}" type="presOf" srcId="{9F05479C-2BE5-45F6-8D16-7A85ED01D116}" destId="{1F42917C-4078-43F3-AD12-273AB1116F42}" srcOrd="0" destOrd="0" presId="urn:microsoft.com/office/officeart/2005/8/layout/hierarchy3"/>
    <dgm:cxn modelId="{D1E30A0F-47E3-4BA5-929C-F22D2ED5189B}" type="presOf" srcId="{2ACA4C0E-0C72-40EE-98D1-2223258EA0BE}" destId="{F01E9EC6-20E4-445D-8110-4CC054BFB81E}" srcOrd="0" destOrd="0" presId="urn:microsoft.com/office/officeart/2005/8/layout/hierarchy3"/>
    <dgm:cxn modelId="{85FD4A03-EEA8-4F32-88AB-04B6DE8DE7AB}" type="presOf" srcId="{63C5263C-5000-4B30-AA66-A391381FBAB4}" destId="{50DCB5FF-F10C-4DA8-9BC1-D517FD490341}" srcOrd="0" destOrd="0" presId="urn:microsoft.com/office/officeart/2005/8/layout/hierarchy3"/>
    <dgm:cxn modelId="{75319C5A-D400-4DFD-B44C-25235B6AA919}" srcId="{2ACA4C0E-0C72-40EE-98D1-2223258EA0BE}" destId="{8440F542-4D48-4F65-AC29-284E446628BD}" srcOrd="1" destOrd="0" parTransId="{B7DCE629-5AD7-4E9C-928E-871E4EDB6154}" sibTransId="{68C77F3F-4C0C-4F0D-9CC1-11574EDEC8D9}"/>
    <dgm:cxn modelId="{EC8C3CE4-04ED-422E-8832-313DE03F50CF}" srcId="{63C5263C-5000-4B30-AA66-A391381FBAB4}" destId="{2ACA4C0E-0C72-40EE-98D1-2223258EA0BE}" srcOrd="0" destOrd="0" parTransId="{44FA8FC4-1AB2-4521-A82C-EA6C5FA4ECB5}" sibTransId="{FD0E7CE0-8B6F-449F-9BE3-9B119A4DF441}"/>
    <dgm:cxn modelId="{DAAE30B6-E86E-4844-B015-F9F85FA6C47A}" type="presOf" srcId="{8440F542-4D48-4F65-AC29-284E446628BD}" destId="{4CFADD0F-20E4-472E-AF8A-9D8E629E98FA}" srcOrd="0" destOrd="0" presId="urn:microsoft.com/office/officeart/2005/8/layout/hierarchy3"/>
    <dgm:cxn modelId="{7C6C40F9-67C6-4A2F-ADBE-401D4D35CD9F}" type="presOf" srcId="{7BF7E6FA-0BC7-449F-AE66-6286DBC97C10}" destId="{EBC35A78-81AB-4022-81D5-B66B887848BC}" srcOrd="0" destOrd="0" presId="urn:microsoft.com/office/officeart/2005/8/layout/hierarchy3"/>
    <dgm:cxn modelId="{9981008E-DE3F-41DE-8094-B6EF7297F811}" srcId="{2ACA4C0E-0C72-40EE-98D1-2223258EA0BE}" destId="{7BF7E6FA-0BC7-449F-AE66-6286DBC97C10}" srcOrd="0" destOrd="0" parTransId="{9F05479C-2BE5-45F6-8D16-7A85ED01D116}" sibTransId="{07B3CF4B-7E8B-49BC-9E63-20D67D6188AC}"/>
    <dgm:cxn modelId="{8E84D7AC-26D3-45C2-BEA3-CEEF74C48AB1}" type="presOf" srcId="{2ACA4C0E-0C72-40EE-98D1-2223258EA0BE}" destId="{D0CF07A4-2CD5-450F-957F-88A6739885AC}" srcOrd="1" destOrd="0" presId="urn:microsoft.com/office/officeart/2005/8/layout/hierarchy3"/>
    <dgm:cxn modelId="{1EA567A9-354C-441B-B176-3D52EF596A33}" type="presParOf" srcId="{50DCB5FF-F10C-4DA8-9BC1-D517FD490341}" destId="{0939DA6F-FD3C-402A-84DE-D93BDC917644}" srcOrd="0" destOrd="0" presId="urn:microsoft.com/office/officeart/2005/8/layout/hierarchy3"/>
    <dgm:cxn modelId="{E564F95E-1DD2-49FF-95E1-C43E1673F5D9}" type="presParOf" srcId="{0939DA6F-FD3C-402A-84DE-D93BDC917644}" destId="{44ED243F-9C95-48D5-A478-B8A230E143F1}" srcOrd="0" destOrd="0" presId="urn:microsoft.com/office/officeart/2005/8/layout/hierarchy3"/>
    <dgm:cxn modelId="{CC820068-CCFE-4A85-893B-E94397BE6D4D}" type="presParOf" srcId="{44ED243F-9C95-48D5-A478-B8A230E143F1}" destId="{F01E9EC6-20E4-445D-8110-4CC054BFB81E}" srcOrd="0" destOrd="0" presId="urn:microsoft.com/office/officeart/2005/8/layout/hierarchy3"/>
    <dgm:cxn modelId="{8D25DD4A-D8F9-4238-BE60-2BF531C89489}" type="presParOf" srcId="{44ED243F-9C95-48D5-A478-B8A230E143F1}" destId="{D0CF07A4-2CD5-450F-957F-88A6739885AC}" srcOrd="1" destOrd="0" presId="urn:microsoft.com/office/officeart/2005/8/layout/hierarchy3"/>
    <dgm:cxn modelId="{F93643EF-B91C-4B5D-B225-79250F3AEEEB}" type="presParOf" srcId="{0939DA6F-FD3C-402A-84DE-D93BDC917644}" destId="{66122EC8-7279-45CE-A4CE-028FA2A14D14}" srcOrd="1" destOrd="0" presId="urn:microsoft.com/office/officeart/2005/8/layout/hierarchy3"/>
    <dgm:cxn modelId="{8D58076B-C7BA-4CA6-B012-117A838426F3}" type="presParOf" srcId="{66122EC8-7279-45CE-A4CE-028FA2A14D14}" destId="{1F42917C-4078-43F3-AD12-273AB1116F42}" srcOrd="0" destOrd="0" presId="urn:microsoft.com/office/officeart/2005/8/layout/hierarchy3"/>
    <dgm:cxn modelId="{C5D3409A-2216-48EB-BD36-8DCB1E2C4452}" type="presParOf" srcId="{66122EC8-7279-45CE-A4CE-028FA2A14D14}" destId="{EBC35A78-81AB-4022-81D5-B66B887848BC}" srcOrd="1" destOrd="0" presId="urn:microsoft.com/office/officeart/2005/8/layout/hierarchy3"/>
    <dgm:cxn modelId="{6E5DC28B-3A88-4E7D-A2B3-64D475C623AC}" type="presParOf" srcId="{66122EC8-7279-45CE-A4CE-028FA2A14D14}" destId="{2F442EE0-0133-4BD6-9674-5BD9851569A0}" srcOrd="2" destOrd="0" presId="urn:microsoft.com/office/officeart/2005/8/layout/hierarchy3"/>
    <dgm:cxn modelId="{2C1106D2-F98C-4708-8549-3D4566FC2330}" type="presParOf" srcId="{66122EC8-7279-45CE-A4CE-028FA2A14D14}" destId="{4CFADD0F-20E4-472E-AF8A-9D8E629E98F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FF45F53-B3C1-4445-8A4C-E62749A8C683}" type="doc">
      <dgm:prSet loTypeId="urn:microsoft.com/office/officeart/2005/8/layout/cycle3" loCatId="cycle" qsTypeId="urn:microsoft.com/office/officeart/2005/8/quickstyle/simple1" qsCatId="simple" csTypeId="urn:microsoft.com/office/officeart/2005/8/colors/colorful4" csCatId="colorful" phldr="1"/>
      <dgm:spPr/>
      <dgm:t>
        <a:bodyPr/>
        <a:lstStyle/>
        <a:p>
          <a:endParaRPr lang="es-MX"/>
        </a:p>
      </dgm:t>
    </dgm:pt>
    <dgm:pt modelId="{63A91D7B-4B21-480C-ACBE-BDA00344E064}">
      <dgm:prSet phldrT="[Texto]"/>
      <dgm:spPr/>
      <dgm:t>
        <a:bodyPr/>
        <a:lstStyle/>
        <a:p>
          <a:r>
            <a:rPr lang="es-MX" dirty="0" smtClean="0"/>
            <a:t>Relación de la demanda de dinero y el tipo de interés, condiciona la eficacia de la política monetaria para influir en el nivel de actividad real.</a:t>
          </a:r>
          <a:endParaRPr lang="es-MX" dirty="0"/>
        </a:p>
      </dgm:t>
    </dgm:pt>
    <dgm:pt modelId="{FD138463-B095-4870-B690-4C5013DBF817}" type="parTrans" cxnId="{A71171CF-5288-4DFE-BD67-7338288A4523}">
      <dgm:prSet/>
      <dgm:spPr/>
      <dgm:t>
        <a:bodyPr/>
        <a:lstStyle/>
        <a:p>
          <a:endParaRPr lang="es-MX"/>
        </a:p>
      </dgm:t>
    </dgm:pt>
    <dgm:pt modelId="{C3AD0F59-265D-4251-9C37-722E7339B555}" type="sibTrans" cxnId="{A71171CF-5288-4DFE-BD67-7338288A4523}">
      <dgm:prSet/>
      <dgm:spPr/>
      <dgm:t>
        <a:bodyPr/>
        <a:lstStyle/>
        <a:p>
          <a:endParaRPr lang="es-MX"/>
        </a:p>
      </dgm:t>
    </dgm:pt>
    <dgm:pt modelId="{D6184D61-92C9-41AD-BD47-0D27F38D187A}" type="pres">
      <dgm:prSet presAssocID="{1FF45F53-B3C1-4445-8A4C-E62749A8C683}" presName="Name0" presStyleCnt="0">
        <dgm:presLayoutVars>
          <dgm:dir/>
          <dgm:resizeHandles val="exact"/>
        </dgm:presLayoutVars>
      </dgm:prSet>
      <dgm:spPr/>
      <dgm:t>
        <a:bodyPr/>
        <a:lstStyle/>
        <a:p>
          <a:endParaRPr lang="es-MX"/>
        </a:p>
      </dgm:t>
    </dgm:pt>
    <dgm:pt modelId="{714470FD-39F7-4C09-9DF1-80AD4FE5E4C2}" type="pres">
      <dgm:prSet presAssocID="{1FF45F53-B3C1-4445-8A4C-E62749A8C683}" presName="cycle" presStyleCnt="0"/>
      <dgm:spPr/>
    </dgm:pt>
    <dgm:pt modelId="{64DAB102-CF72-49E3-98C5-A09D7475D854}" type="pres">
      <dgm:prSet presAssocID="{63A91D7B-4B21-480C-ACBE-BDA00344E064}" presName="nodeFirstNode" presStyleLbl="node1" presStyleIdx="0" presStyleCnt="1">
        <dgm:presLayoutVars>
          <dgm:bulletEnabled val="1"/>
        </dgm:presLayoutVars>
      </dgm:prSet>
      <dgm:spPr/>
      <dgm:t>
        <a:bodyPr/>
        <a:lstStyle/>
        <a:p>
          <a:endParaRPr lang="es-MX"/>
        </a:p>
      </dgm:t>
    </dgm:pt>
  </dgm:ptLst>
  <dgm:cxnLst>
    <dgm:cxn modelId="{8BA4704B-201E-4169-B99F-032F4480897B}" type="presOf" srcId="{63A91D7B-4B21-480C-ACBE-BDA00344E064}" destId="{64DAB102-CF72-49E3-98C5-A09D7475D854}" srcOrd="0" destOrd="0" presId="urn:microsoft.com/office/officeart/2005/8/layout/cycle3"/>
    <dgm:cxn modelId="{6C7EE59D-DA6D-4635-877B-6005B6BD0D1C}" type="presOf" srcId="{1FF45F53-B3C1-4445-8A4C-E62749A8C683}" destId="{D6184D61-92C9-41AD-BD47-0D27F38D187A}" srcOrd="0" destOrd="0" presId="urn:microsoft.com/office/officeart/2005/8/layout/cycle3"/>
    <dgm:cxn modelId="{A71171CF-5288-4DFE-BD67-7338288A4523}" srcId="{1FF45F53-B3C1-4445-8A4C-E62749A8C683}" destId="{63A91D7B-4B21-480C-ACBE-BDA00344E064}" srcOrd="0" destOrd="0" parTransId="{FD138463-B095-4870-B690-4C5013DBF817}" sibTransId="{C3AD0F59-265D-4251-9C37-722E7339B555}"/>
    <dgm:cxn modelId="{B3B379BC-E392-42FB-8629-079E89565DDC}" type="presParOf" srcId="{D6184D61-92C9-41AD-BD47-0D27F38D187A}" destId="{714470FD-39F7-4C09-9DF1-80AD4FE5E4C2}" srcOrd="0" destOrd="0" presId="urn:microsoft.com/office/officeart/2005/8/layout/cycle3"/>
    <dgm:cxn modelId="{D42AE5E5-0CDB-4798-8C65-41B02A2919E3}" type="presParOf" srcId="{714470FD-39F7-4C09-9DF1-80AD4FE5E4C2}" destId="{64DAB102-CF72-49E3-98C5-A09D7475D854}" srcOrd="0"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FF45F53-B3C1-4445-8A4C-E62749A8C683}" type="doc">
      <dgm:prSet loTypeId="urn:microsoft.com/office/officeart/2005/8/layout/cycle3" loCatId="cycle" qsTypeId="urn:microsoft.com/office/officeart/2005/8/quickstyle/simple1" qsCatId="simple" csTypeId="urn:microsoft.com/office/officeart/2005/8/colors/accent2_5" csCatId="accent2" phldr="1"/>
      <dgm:spPr/>
      <dgm:t>
        <a:bodyPr/>
        <a:lstStyle/>
        <a:p>
          <a:endParaRPr lang="es-MX"/>
        </a:p>
      </dgm:t>
    </dgm:pt>
    <dgm:pt modelId="{63A91D7B-4B21-480C-ACBE-BDA00344E064}">
      <dgm:prSet phldrT="[Texto]"/>
      <dgm:spPr/>
      <dgm:t>
        <a:bodyPr/>
        <a:lstStyle/>
        <a:p>
          <a:r>
            <a:rPr lang="es-MX" dirty="0" smtClean="0"/>
            <a:t>Estabilidad o inestabilidad de la demanda de dinero es el factor clave en la elección del objetivo monetario, con el fin de que la política monetaria pueda cumplir el papel estabilizador de la actividad económica que se le asigna.</a:t>
          </a:r>
          <a:endParaRPr lang="es-MX" dirty="0"/>
        </a:p>
      </dgm:t>
    </dgm:pt>
    <dgm:pt modelId="{FD138463-B095-4870-B690-4C5013DBF817}" type="parTrans" cxnId="{A71171CF-5288-4DFE-BD67-7338288A4523}">
      <dgm:prSet/>
      <dgm:spPr/>
      <dgm:t>
        <a:bodyPr/>
        <a:lstStyle/>
        <a:p>
          <a:endParaRPr lang="es-MX"/>
        </a:p>
      </dgm:t>
    </dgm:pt>
    <dgm:pt modelId="{C3AD0F59-265D-4251-9C37-722E7339B555}" type="sibTrans" cxnId="{A71171CF-5288-4DFE-BD67-7338288A4523}">
      <dgm:prSet/>
      <dgm:spPr/>
      <dgm:t>
        <a:bodyPr/>
        <a:lstStyle/>
        <a:p>
          <a:endParaRPr lang="es-MX"/>
        </a:p>
      </dgm:t>
    </dgm:pt>
    <dgm:pt modelId="{D6184D61-92C9-41AD-BD47-0D27F38D187A}" type="pres">
      <dgm:prSet presAssocID="{1FF45F53-B3C1-4445-8A4C-E62749A8C683}" presName="Name0" presStyleCnt="0">
        <dgm:presLayoutVars>
          <dgm:dir/>
          <dgm:resizeHandles val="exact"/>
        </dgm:presLayoutVars>
      </dgm:prSet>
      <dgm:spPr/>
      <dgm:t>
        <a:bodyPr/>
        <a:lstStyle/>
        <a:p>
          <a:endParaRPr lang="es-MX"/>
        </a:p>
      </dgm:t>
    </dgm:pt>
    <dgm:pt modelId="{714470FD-39F7-4C09-9DF1-80AD4FE5E4C2}" type="pres">
      <dgm:prSet presAssocID="{1FF45F53-B3C1-4445-8A4C-E62749A8C683}" presName="cycle" presStyleCnt="0"/>
      <dgm:spPr/>
    </dgm:pt>
    <dgm:pt modelId="{64DAB102-CF72-49E3-98C5-A09D7475D854}" type="pres">
      <dgm:prSet presAssocID="{63A91D7B-4B21-480C-ACBE-BDA00344E064}" presName="nodeFirstNode" presStyleLbl="node1" presStyleIdx="0" presStyleCnt="1">
        <dgm:presLayoutVars>
          <dgm:bulletEnabled val="1"/>
        </dgm:presLayoutVars>
      </dgm:prSet>
      <dgm:spPr/>
      <dgm:t>
        <a:bodyPr/>
        <a:lstStyle/>
        <a:p>
          <a:endParaRPr lang="es-MX"/>
        </a:p>
      </dgm:t>
    </dgm:pt>
  </dgm:ptLst>
  <dgm:cxnLst>
    <dgm:cxn modelId="{DEAE5F1E-46DA-4740-A453-A60022F81EA3}" type="presOf" srcId="{1FF45F53-B3C1-4445-8A4C-E62749A8C683}" destId="{D6184D61-92C9-41AD-BD47-0D27F38D187A}" srcOrd="0" destOrd="0" presId="urn:microsoft.com/office/officeart/2005/8/layout/cycle3"/>
    <dgm:cxn modelId="{020FD767-2105-4739-8BCC-9D7D85565249}" type="presOf" srcId="{63A91D7B-4B21-480C-ACBE-BDA00344E064}" destId="{64DAB102-CF72-49E3-98C5-A09D7475D854}" srcOrd="0" destOrd="0" presId="urn:microsoft.com/office/officeart/2005/8/layout/cycle3"/>
    <dgm:cxn modelId="{A71171CF-5288-4DFE-BD67-7338288A4523}" srcId="{1FF45F53-B3C1-4445-8A4C-E62749A8C683}" destId="{63A91D7B-4B21-480C-ACBE-BDA00344E064}" srcOrd="0" destOrd="0" parTransId="{FD138463-B095-4870-B690-4C5013DBF817}" sibTransId="{C3AD0F59-265D-4251-9C37-722E7339B555}"/>
    <dgm:cxn modelId="{250B8886-11C0-45B9-8088-27868DE0DB67}" type="presParOf" srcId="{D6184D61-92C9-41AD-BD47-0D27F38D187A}" destId="{714470FD-39F7-4C09-9DF1-80AD4FE5E4C2}" srcOrd="0" destOrd="0" presId="urn:microsoft.com/office/officeart/2005/8/layout/cycle3"/>
    <dgm:cxn modelId="{C24B57CE-96E5-493A-800E-1C4D41C60AD0}" type="presParOf" srcId="{714470FD-39F7-4C09-9DF1-80AD4FE5E4C2}" destId="{64DAB102-CF72-49E3-98C5-A09D7475D854}" srcOrd="0" destOrd="0" presId="urn:microsoft.com/office/officeart/2005/8/layout/cycle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FF45F53-B3C1-4445-8A4C-E62749A8C683}" type="doc">
      <dgm:prSet loTypeId="urn:microsoft.com/office/officeart/2005/8/layout/cycle3" loCatId="cycle" qsTypeId="urn:microsoft.com/office/officeart/2005/8/quickstyle/simple1" qsCatId="simple" csTypeId="urn:microsoft.com/office/officeart/2005/8/colors/accent1_1" csCatId="accent1" phldr="1"/>
      <dgm:spPr/>
      <dgm:t>
        <a:bodyPr/>
        <a:lstStyle/>
        <a:p>
          <a:endParaRPr lang="es-MX"/>
        </a:p>
      </dgm:t>
    </dgm:pt>
    <dgm:pt modelId="{63A91D7B-4B21-480C-ACBE-BDA00344E064}">
      <dgm:prSet phldrT="[Texto]"/>
      <dgm:spPr/>
      <dgm:t>
        <a:bodyPr/>
        <a:lstStyle/>
        <a:p>
          <a:r>
            <a:rPr lang="es-MX" dirty="0" smtClean="0"/>
            <a:t>Los parámetros entre la demanda de dinero y sus factores determinantes son: elasticidad precio, elasticidad-renta, elasticidad-interés (fijación del objetivo monetario).</a:t>
          </a:r>
          <a:endParaRPr lang="es-MX" dirty="0"/>
        </a:p>
      </dgm:t>
    </dgm:pt>
    <dgm:pt modelId="{FD138463-B095-4870-B690-4C5013DBF817}" type="parTrans" cxnId="{A71171CF-5288-4DFE-BD67-7338288A4523}">
      <dgm:prSet/>
      <dgm:spPr/>
      <dgm:t>
        <a:bodyPr/>
        <a:lstStyle/>
        <a:p>
          <a:endParaRPr lang="es-MX"/>
        </a:p>
      </dgm:t>
    </dgm:pt>
    <dgm:pt modelId="{C3AD0F59-265D-4251-9C37-722E7339B555}" type="sibTrans" cxnId="{A71171CF-5288-4DFE-BD67-7338288A4523}">
      <dgm:prSet/>
      <dgm:spPr/>
      <dgm:t>
        <a:bodyPr/>
        <a:lstStyle/>
        <a:p>
          <a:endParaRPr lang="es-MX"/>
        </a:p>
      </dgm:t>
    </dgm:pt>
    <dgm:pt modelId="{D6184D61-92C9-41AD-BD47-0D27F38D187A}" type="pres">
      <dgm:prSet presAssocID="{1FF45F53-B3C1-4445-8A4C-E62749A8C683}" presName="Name0" presStyleCnt="0">
        <dgm:presLayoutVars>
          <dgm:dir/>
          <dgm:resizeHandles val="exact"/>
        </dgm:presLayoutVars>
      </dgm:prSet>
      <dgm:spPr/>
      <dgm:t>
        <a:bodyPr/>
        <a:lstStyle/>
        <a:p>
          <a:endParaRPr lang="es-MX"/>
        </a:p>
      </dgm:t>
    </dgm:pt>
    <dgm:pt modelId="{714470FD-39F7-4C09-9DF1-80AD4FE5E4C2}" type="pres">
      <dgm:prSet presAssocID="{1FF45F53-B3C1-4445-8A4C-E62749A8C683}" presName="cycle" presStyleCnt="0"/>
      <dgm:spPr/>
    </dgm:pt>
    <dgm:pt modelId="{64DAB102-CF72-49E3-98C5-A09D7475D854}" type="pres">
      <dgm:prSet presAssocID="{63A91D7B-4B21-480C-ACBE-BDA00344E064}" presName="nodeFirstNode" presStyleLbl="node1" presStyleIdx="0" presStyleCnt="1">
        <dgm:presLayoutVars>
          <dgm:bulletEnabled val="1"/>
        </dgm:presLayoutVars>
      </dgm:prSet>
      <dgm:spPr/>
      <dgm:t>
        <a:bodyPr/>
        <a:lstStyle/>
        <a:p>
          <a:endParaRPr lang="es-MX"/>
        </a:p>
      </dgm:t>
    </dgm:pt>
  </dgm:ptLst>
  <dgm:cxnLst>
    <dgm:cxn modelId="{C7BA6846-DBFC-486F-BCE3-5BE783A139B8}" type="presOf" srcId="{1FF45F53-B3C1-4445-8A4C-E62749A8C683}" destId="{D6184D61-92C9-41AD-BD47-0D27F38D187A}" srcOrd="0" destOrd="0" presId="urn:microsoft.com/office/officeart/2005/8/layout/cycle3"/>
    <dgm:cxn modelId="{54CF9134-60EA-438B-9C98-05E84C8EE9CF}" type="presOf" srcId="{63A91D7B-4B21-480C-ACBE-BDA00344E064}" destId="{64DAB102-CF72-49E3-98C5-A09D7475D854}" srcOrd="0" destOrd="0" presId="urn:microsoft.com/office/officeart/2005/8/layout/cycle3"/>
    <dgm:cxn modelId="{A71171CF-5288-4DFE-BD67-7338288A4523}" srcId="{1FF45F53-B3C1-4445-8A4C-E62749A8C683}" destId="{63A91D7B-4B21-480C-ACBE-BDA00344E064}" srcOrd="0" destOrd="0" parTransId="{FD138463-B095-4870-B690-4C5013DBF817}" sibTransId="{C3AD0F59-265D-4251-9C37-722E7339B555}"/>
    <dgm:cxn modelId="{4C874CBC-9DEA-49A7-B114-6ED1B1A7B82C}" type="presParOf" srcId="{D6184D61-92C9-41AD-BD47-0D27F38D187A}" destId="{714470FD-39F7-4C09-9DF1-80AD4FE5E4C2}" srcOrd="0" destOrd="0" presId="urn:microsoft.com/office/officeart/2005/8/layout/cycle3"/>
    <dgm:cxn modelId="{3B83BA31-3C7A-4B1B-A995-8DB6A16E1B2F}" type="presParOf" srcId="{714470FD-39F7-4C09-9DF1-80AD4FE5E4C2}" destId="{64DAB102-CF72-49E3-98C5-A09D7475D854}" srcOrd="0" destOrd="0" presId="urn:microsoft.com/office/officeart/2005/8/layout/cycle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C608450-A32A-439C-B1EA-CE71CD78C5B3}" type="doc">
      <dgm:prSet loTypeId="urn:microsoft.com/office/officeart/2005/8/layout/chevron2" loCatId="process" qsTypeId="urn:microsoft.com/office/officeart/2005/8/quickstyle/3d1" qsCatId="3D" csTypeId="urn:microsoft.com/office/officeart/2005/8/colors/colorful2" csCatId="colorful" phldr="1"/>
      <dgm:spPr/>
      <dgm:t>
        <a:bodyPr/>
        <a:lstStyle/>
        <a:p>
          <a:endParaRPr lang="es-MX"/>
        </a:p>
      </dgm:t>
    </dgm:pt>
    <dgm:pt modelId="{0E3488CB-C45B-417D-AC76-9FF21EB8F0FD}">
      <dgm:prSet phldrT="[Texto]" phldr="1"/>
      <dgm:spPr/>
      <dgm:t>
        <a:bodyPr/>
        <a:lstStyle/>
        <a:p>
          <a:endParaRPr lang="es-MX"/>
        </a:p>
      </dgm:t>
    </dgm:pt>
    <dgm:pt modelId="{9C2EE8CC-9861-45A2-9C51-204F59685642}" type="parTrans" cxnId="{CE704829-4CA8-4E84-86D9-EDC8695D9A07}">
      <dgm:prSet/>
      <dgm:spPr/>
      <dgm:t>
        <a:bodyPr/>
        <a:lstStyle/>
        <a:p>
          <a:endParaRPr lang="es-MX"/>
        </a:p>
      </dgm:t>
    </dgm:pt>
    <dgm:pt modelId="{ABE025FD-7A52-4D13-9FA2-3E4E2DA20D62}" type="sibTrans" cxnId="{CE704829-4CA8-4E84-86D9-EDC8695D9A07}">
      <dgm:prSet/>
      <dgm:spPr/>
      <dgm:t>
        <a:bodyPr/>
        <a:lstStyle/>
        <a:p>
          <a:endParaRPr lang="es-MX"/>
        </a:p>
      </dgm:t>
    </dgm:pt>
    <dgm:pt modelId="{E2337B93-4059-4ED5-B42C-F2E58E5C9109}">
      <dgm:prSet phldrT="[Texto]"/>
      <dgm:spPr/>
      <dgm:t>
        <a:bodyPr/>
        <a:lstStyle/>
        <a:p>
          <a:r>
            <a:rPr lang="es-MX" dirty="0" smtClean="0"/>
            <a:t>Saber cuáles son los motivos que inducen a la gente a conservar dinero y determinar los factores que condicionan la cantidad de dinero que se quiere conservar.</a:t>
          </a:r>
          <a:endParaRPr lang="es-MX" dirty="0"/>
        </a:p>
      </dgm:t>
    </dgm:pt>
    <dgm:pt modelId="{EC968F4F-0EEC-4FFA-A13A-BD519E5CA519}" type="parTrans" cxnId="{2D791C61-F9F9-4F03-9950-7721A82CDA55}">
      <dgm:prSet/>
      <dgm:spPr/>
      <dgm:t>
        <a:bodyPr/>
        <a:lstStyle/>
        <a:p>
          <a:endParaRPr lang="es-MX"/>
        </a:p>
      </dgm:t>
    </dgm:pt>
    <dgm:pt modelId="{B9DB8BD2-CE67-4DBF-9C58-06703BEA8FF0}" type="sibTrans" cxnId="{2D791C61-F9F9-4F03-9950-7721A82CDA55}">
      <dgm:prSet/>
      <dgm:spPr/>
      <dgm:t>
        <a:bodyPr/>
        <a:lstStyle/>
        <a:p>
          <a:endParaRPr lang="es-MX"/>
        </a:p>
      </dgm:t>
    </dgm:pt>
    <dgm:pt modelId="{41B26FA0-C880-4C5C-8ECE-BE08109EB420}">
      <dgm:prSet phldrT="[Texto]" phldr="1"/>
      <dgm:spPr/>
      <dgm:t>
        <a:bodyPr/>
        <a:lstStyle/>
        <a:p>
          <a:endParaRPr lang="es-MX"/>
        </a:p>
      </dgm:t>
    </dgm:pt>
    <dgm:pt modelId="{6F22DE16-0BE8-482E-864F-CC36190C2FEF}" type="parTrans" cxnId="{2DAB4059-54FD-47A5-AE59-1A7711C23D0D}">
      <dgm:prSet/>
      <dgm:spPr/>
      <dgm:t>
        <a:bodyPr/>
        <a:lstStyle/>
        <a:p>
          <a:endParaRPr lang="es-MX"/>
        </a:p>
      </dgm:t>
    </dgm:pt>
    <dgm:pt modelId="{8C1FEA9E-FA89-4F41-A4AC-D62047440CD5}" type="sibTrans" cxnId="{2DAB4059-54FD-47A5-AE59-1A7711C23D0D}">
      <dgm:prSet/>
      <dgm:spPr/>
      <dgm:t>
        <a:bodyPr/>
        <a:lstStyle/>
        <a:p>
          <a:endParaRPr lang="es-MX"/>
        </a:p>
      </dgm:t>
    </dgm:pt>
    <dgm:pt modelId="{922C1DB2-1111-44FC-9A88-D52AE974AF45}">
      <dgm:prSet phldrT="[Texto]"/>
      <dgm:spPr/>
      <dgm:t>
        <a:bodyPr/>
        <a:lstStyle/>
        <a:p>
          <a:r>
            <a:rPr lang="es-MX" dirty="0" smtClean="0"/>
            <a:t>Las primeras formulaciones de la teoría monetaria no existe una preocupación por explicar la demanda de dinero ya que el único motivo para retener una parte del mismo, es disponer de un medio de pago para realizar intercambios.</a:t>
          </a:r>
          <a:endParaRPr lang="es-MX" dirty="0"/>
        </a:p>
      </dgm:t>
    </dgm:pt>
    <dgm:pt modelId="{4D94EFA3-A290-4C13-8F51-2E1F07D00FDB}" type="parTrans" cxnId="{E3FAEF29-8B69-479E-9966-2B3405940CD0}">
      <dgm:prSet/>
      <dgm:spPr/>
      <dgm:t>
        <a:bodyPr/>
        <a:lstStyle/>
        <a:p>
          <a:endParaRPr lang="es-MX"/>
        </a:p>
      </dgm:t>
    </dgm:pt>
    <dgm:pt modelId="{B43F9951-7F28-4A3C-96EE-CABF2F84747D}" type="sibTrans" cxnId="{E3FAEF29-8B69-479E-9966-2B3405940CD0}">
      <dgm:prSet/>
      <dgm:spPr/>
      <dgm:t>
        <a:bodyPr/>
        <a:lstStyle/>
        <a:p>
          <a:endParaRPr lang="es-MX"/>
        </a:p>
      </dgm:t>
    </dgm:pt>
    <dgm:pt modelId="{27B3F28A-EFA3-45BA-8858-310C3AE3355A}" type="pres">
      <dgm:prSet presAssocID="{BC608450-A32A-439C-B1EA-CE71CD78C5B3}" presName="linearFlow" presStyleCnt="0">
        <dgm:presLayoutVars>
          <dgm:dir/>
          <dgm:animLvl val="lvl"/>
          <dgm:resizeHandles val="exact"/>
        </dgm:presLayoutVars>
      </dgm:prSet>
      <dgm:spPr/>
      <dgm:t>
        <a:bodyPr/>
        <a:lstStyle/>
        <a:p>
          <a:endParaRPr lang="es-MX"/>
        </a:p>
      </dgm:t>
    </dgm:pt>
    <dgm:pt modelId="{EA8386FE-D620-47CC-AFC1-137BED7985E6}" type="pres">
      <dgm:prSet presAssocID="{0E3488CB-C45B-417D-AC76-9FF21EB8F0FD}" presName="composite" presStyleCnt="0"/>
      <dgm:spPr/>
    </dgm:pt>
    <dgm:pt modelId="{9FD5B221-517D-4E71-928D-927CA474511D}" type="pres">
      <dgm:prSet presAssocID="{0E3488CB-C45B-417D-AC76-9FF21EB8F0FD}" presName="parentText" presStyleLbl="alignNode1" presStyleIdx="0" presStyleCnt="2">
        <dgm:presLayoutVars>
          <dgm:chMax val="1"/>
          <dgm:bulletEnabled val="1"/>
        </dgm:presLayoutVars>
      </dgm:prSet>
      <dgm:spPr/>
      <dgm:t>
        <a:bodyPr/>
        <a:lstStyle/>
        <a:p>
          <a:endParaRPr lang="es-MX"/>
        </a:p>
      </dgm:t>
    </dgm:pt>
    <dgm:pt modelId="{B1EA0E83-6374-4D08-ACCB-A01F503CC7D8}" type="pres">
      <dgm:prSet presAssocID="{0E3488CB-C45B-417D-AC76-9FF21EB8F0FD}" presName="descendantText" presStyleLbl="alignAcc1" presStyleIdx="0" presStyleCnt="2">
        <dgm:presLayoutVars>
          <dgm:bulletEnabled val="1"/>
        </dgm:presLayoutVars>
      </dgm:prSet>
      <dgm:spPr/>
      <dgm:t>
        <a:bodyPr/>
        <a:lstStyle/>
        <a:p>
          <a:endParaRPr lang="es-MX"/>
        </a:p>
      </dgm:t>
    </dgm:pt>
    <dgm:pt modelId="{49C77151-F396-4A56-BFD0-045815B2D257}" type="pres">
      <dgm:prSet presAssocID="{ABE025FD-7A52-4D13-9FA2-3E4E2DA20D62}" presName="sp" presStyleCnt="0"/>
      <dgm:spPr/>
    </dgm:pt>
    <dgm:pt modelId="{7F1C38DB-28F4-448A-95F8-FDDA4C82EB33}" type="pres">
      <dgm:prSet presAssocID="{41B26FA0-C880-4C5C-8ECE-BE08109EB420}" presName="composite" presStyleCnt="0"/>
      <dgm:spPr/>
    </dgm:pt>
    <dgm:pt modelId="{FB37C02F-251C-485F-862A-78A34B96782E}" type="pres">
      <dgm:prSet presAssocID="{41B26FA0-C880-4C5C-8ECE-BE08109EB420}" presName="parentText" presStyleLbl="alignNode1" presStyleIdx="1" presStyleCnt="2">
        <dgm:presLayoutVars>
          <dgm:chMax val="1"/>
          <dgm:bulletEnabled val="1"/>
        </dgm:presLayoutVars>
      </dgm:prSet>
      <dgm:spPr/>
      <dgm:t>
        <a:bodyPr/>
        <a:lstStyle/>
        <a:p>
          <a:endParaRPr lang="es-MX"/>
        </a:p>
      </dgm:t>
    </dgm:pt>
    <dgm:pt modelId="{579C1D51-4EDA-4C13-A1FD-797F7DF191C5}" type="pres">
      <dgm:prSet presAssocID="{41B26FA0-C880-4C5C-8ECE-BE08109EB420}" presName="descendantText" presStyleLbl="alignAcc1" presStyleIdx="1" presStyleCnt="2">
        <dgm:presLayoutVars>
          <dgm:bulletEnabled val="1"/>
        </dgm:presLayoutVars>
      </dgm:prSet>
      <dgm:spPr/>
      <dgm:t>
        <a:bodyPr/>
        <a:lstStyle/>
        <a:p>
          <a:endParaRPr lang="es-MX"/>
        </a:p>
      </dgm:t>
    </dgm:pt>
  </dgm:ptLst>
  <dgm:cxnLst>
    <dgm:cxn modelId="{A6CF372F-BD5A-40FB-9D6C-DB0C9867A2F9}" type="presOf" srcId="{41B26FA0-C880-4C5C-8ECE-BE08109EB420}" destId="{FB37C02F-251C-485F-862A-78A34B96782E}" srcOrd="0" destOrd="0" presId="urn:microsoft.com/office/officeart/2005/8/layout/chevron2"/>
    <dgm:cxn modelId="{991D97A6-2DDD-4E4A-865F-20902DBDD21C}" type="presOf" srcId="{0E3488CB-C45B-417D-AC76-9FF21EB8F0FD}" destId="{9FD5B221-517D-4E71-928D-927CA474511D}" srcOrd="0" destOrd="0" presId="urn:microsoft.com/office/officeart/2005/8/layout/chevron2"/>
    <dgm:cxn modelId="{E3FAEF29-8B69-479E-9966-2B3405940CD0}" srcId="{41B26FA0-C880-4C5C-8ECE-BE08109EB420}" destId="{922C1DB2-1111-44FC-9A88-D52AE974AF45}" srcOrd="0" destOrd="0" parTransId="{4D94EFA3-A290-4C13-8F51-2E1F07D00FDB}" sibTransId="{B43F9951-7F28-4A3C-96EE-CABF2F84747D}"/>
    <dgm:cxn modelId="{40B4841A-253A-409A-9978-A2778165A64F}" type="presOf" srcId="{E2337B93-4059-4ED5-B42C-F2E58E5C9109}" destId="{B1EA0E83-6374-4D08-ACCB-A01F503CC7D8}" srcOrd="0" destOrd="0" presId="urn:microsoft.com/office/officeart/2005/8/layout/chevron2"/>
    <dgm:cxn modelId="{2DAB4059-54FD-47A5-AE59-1A7711C23D0D}" srcId="{BC608450-A32A-439C-B1EA-CE71CD78C5B3}" destId="{41B26FA0-C880-4C5C-8ECE-BE08109EB420}" srcOrd="1" destOrd="0" parTransId="{6F22DE16-0BE8-482E-864F-CC36190C2FEF}" sibTransId="{8C1FEA9E-FA89-4F41-A4AC-D62047440CD5}"/>
    <dgm:cxn modelId="{CE704829-4CA8-4E84-86D9-EDC8695D9A07}" srcId="{BC608450-A32A-439C-B1EA-CE71CD78C5B3}" destId="{0E3488CB-C45B-417D-AC76-9FF21EB8F0FD}" srcOrd="0" destOrd="0" parTransId="{9C2EE8CC-9861-45A2-9C51-204F59685642}" sibTransId="{ABE025FD-7A52-4D13-9FA2-3E4E2DA20D62}"/>
    <dgm:cxn modelId="{6EA67E0C-2443-42B5-9219-B51AD9778F95}" type="presOf" srcId="{922C1DB2-1111-44FC-9A88-D52AE974AF45}" destId="{579C1D51-4EDA-4C13-A1FD-797F7DF191C5}" srcOrd="0" destOrd="0" presId="urn:microsoft.com/office/officeart/2005/8/layout/chevron2"/>
    <dgm:cxn modelId="{2D791C61-F9F9-4F03-9950-7721A82CDA55}" srcId="{0E3488CB-C45B-417D-AC76-9FF21EB8F0FD}" destId="{E2337B93-4059-4ED5-B42C-F2E58E5C9109}" srcOrd="0" destOrd="0" parTransId="{EC968F4F-0EEC-4FFA-A13A-BD519E5CA519}" sibTransId="{B9DB8BD2-CE67-4DBF-9C58-06703BEA8FF0}"/>
    <dgm:cxn modelId="{A55D492C-E42E-42E2-853A-C715ACB9E2FA}" type="presOf" srcId="{BC608450-A32A-439C-B1EA-CE71CD78C5B3}" destId="{27B3F28A-EFA3-45BA-8858-310C3AE3355A}" srcOrd="0" destOrd="0" presId="urn:microsoft.com/office/officeart/2005/8/layout/chevron2"/>
    <dgm:cxn modelId="{51324504-A77B-4AEF-8DD7-DF110A6D72B2}" type="presParOf" srcId="{27B3F28A-EFA3-45BA-8858-310C3AE3355A}" destId="{EA8386FE-D620-47CC-AFC1-137BED7985E6}" srcOrd="0" destOrd="0" presId="urn:microsoft.com/office/officeart/2005/8/layout/chevron2"/>
    <dgm:cxn modelId="{5BD8E79E-023A-476C-A0A6-B616EF86ED18}" type="presParOf" srcId="{EA8386FE-D620-47CC-AFC1-137BED7985E6}" destId="{9FD5B221-517D-4E71-928D-927CA474511D}" srcOrd="0" destOrd="0" presId="urn:microsoft.com/office/officeart/2005/8/layout/chevron2"/>
    <dgm:cxn modelId="{00B46EE1-690C-43A2-88B1-E51911E8D6A7}" type="presParOf" srcId="{EA8386FE-D620-47CC-AFC1-137BED7985E6}" destId="{B1EA0E83-6374-4D08-ACCB-A01F503CC7D8}" srcOrd="1" destOrd="0" presId="urn:microsoft.com/office/officeart/2005/8/layout/chevron2"/>
    <dgm:cxn modelId="{B4A5E9A4-5C56-40DD-99B0-A7DEDBA3F1E9}" type="presParOf" srcId="{27B3F28A-EFA3-45BA-8858-310C3AE3355A}" destId="{49C77151-F396-4A56-BFD0-045815B2D257}" srcOrd="1" destOrd="0" presId="urn:microsoft.com/office/officeart/2005/8/layout/chevron2"/>
    <dgm:cxn modelId="{2DB97F14-3D97-4440-BC16-658E56329A8E}" type="presParOf" srcId="{27B3F28A-EFA3-45BA-8858-310C3AE3355A}" destId="{7F1C38DB-28F4-448A-95F8-FDDA4C82EB33}" srcOrd="2" destOrd="0" presId="urn:microsoft.com/office/officeart/2005/8/layout/chevron2"/>
    <dgm:cxn modelId="{9C071657-A107-4B07-882E-096DA9388A76}" type="presParOf" srcId="{7F1C38DB-28F4-448A-95F8-FDDA4C82EB33}" destId="{FB37C02F-251C-485F-862A-78A34B96782E}" srcOrd="0" destOrd="0" presId="urn:microsoft.com/office/officeart/2005/8/layout/chevron2"/>
    <dgm:cxn modelId="{44A79E83-2CA1-4E9B-A767-54871880CA35}" type="presParOf" srcId="{7F1C38DB-28F4-448A-95F8-FDDA4C82EB33}" destId="{579C1D51-4EDA-4C13-A1FD-797F7DF191C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755981-2B54-465A-867B-0603C0BD51E6}"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426D75DC-3991-4122-8BA2-42357F169C33}">
      <dgm:prSet phldrT="[Texto]"/>
      <dgm:spPr/>
      <dgm:t>
        <a:bodyPr/>
        <a:lstStyle/>
        <a:p>
          <a:r>
            <a:rPr lang="es-MX" dirty="0" smtClean="0"/>
            <a:t>El dinero se consideraba exclusivamente un medio de cambio.</a:t>
          </a:r>
        </a:p>
      </dgm:t>
    </dgm:pt>
    <dgm:pt modelId="{38BBB720-90BB-4ADB-9C04-58A35FF85F03}" type="parTrans" cxnId="{E068F3C2-8A8A-4CDB-8B4E-A5F4A51A7A82}">
      <dgm:prSet/>
      <dgm:spPr/>
      <dgm:t>
        <a:bodyPr/>
        <a:lstStyle/>
        <a:p>
          <a:endParaRPr lang="es-MX"/>
        </a:p>
      </dgm:t>
    </dgm:pt>
    <dgm:pt modelId="{18906C60-44DC-4A34-AEE2-99BFC0F343AC}" type="sibTrans" cxnId="{E068F3C2-8A8A-4CDB-8B4E-A5F4A51A7A82}">
      <dgm:prSet/>
      <dgm:spPr/>
      <dgm:t>
        <a:bodyPr/>
        <a:lstStyle/>
        <a:p>
          <a:endParaRPr lang="es-MX"/>
        </a:p>
      </dgm:t>
    </dgm:pt>
    <dgm:pt modelId="{4B48F855-DD65-4969-9FAC-E9FA794EEB4F}">
      <dgm:prSet phldrT="[Texto]"/>
      <dgm:spPr/>
      <dgm:t>
        <a:bodyPr/>
        <a:lstStyle/>
        <a:p>
          <a:r>
            <a:rPr lang="es-MX" dirty="0" smtClean="0"/>
            <a:t>Las escuela de Cambridge (Marshall y </a:t>
          </a:r>
          <a:r>
            <a:rPr lang="es-MX" dirty="0" err="1" smtClean="0"/>
            <a:t>Pigou</a:t>
          </a:r>
          <a:r>
            <a:rPr lang="es-MX" dirty="0" smtClean="0"/>
            <a:t>) analiza los factores que determinan la demanda de dinero por parte del público.</a:t>
          </a:r>
          <a:endParaRPr lang="es-MX" dirty="0"/>
        </a:p>
      </dgm:t>
    </dgm:pt>
    <dgm:pt modelId="{989C0B6F-0C2B-4E92-8D90-27BE1153DB8A}" type="parTrans" cxnId="{48A0B8A1-E463-4C8E-8AAF-DD2D00C37742}">
      <dgm:prSet/>
      <dgm:spPr/>
      <dgm:t>
        <a:bodyPr/>
        <a:lstStyle/>
        <a:p>
          <a:endParaRPr lang="es-MX"/>
        </a:p>
      </dgm:t>
    </dgm:pt>
    <dgm:pt modelId="{F96ECEAD-6DE6-4A15-A7A1-780EB09F7F26}" type="sibTrans" cxnId="{48A0B8A1-E463-4C8E-8AAF-DD2D00C37742}">
      <dgm:prSet/>
      <dgm:spPr/>
      <dgm:t>
        <a:bodyPr/>
        <a:lstStyle/>
        <a:p>
          <a:endParaRPr lang="es-MX"/>
        </a:p>
      </dgm:t>
    </dgm:pt>
    <dgm:pt modelId="{1D3B341C-1B8A-456B-86F6-A771621A1B5B}" type="pres">
      <dgm:prSet presAssocID="{6F755981-2B54-465A-867B-0603C0BD51E6}" presName="cycle" presStyleCnt="0">
        <dgm:presLayoutVars>
          <dgm:dir/>
          <dgm:resizeHandles val="exact"/>
        </dgm:presLayoutVars>
      </dgm:prSet>
      <dgm:spPr/>
      <dgm:t>
        <a:bodyPr/>
        <a:lstStyle/>
        <a:p>
          <a:endParaRPr lang="es-MX"/>
        </a:p>
      </dgm:t>
    </dgm:pt>
    <dgm:pt modelId="{3CD95FB9-BE1C-4AC0-BDC7-29FFBD1126AC}" type="pres">
      <dgm:prSet presAssocID="{426D75DC-3991-4122-8BA2-42357F169C33}" presName="node" presStyleLbl="node1" presStyleIdx="0" presStyleCnt="2">
        <dgm:presLayoutVars>
          <dgm:bulletEnabled val="1"/>
        </dgm:presLayoutVars>
      </dgm:prSet>
      <dgm:spPr/>
      <dgm:t>
        <a:bodyPr/>
        <a:lstStyle/>
        <a:p>
          <a:endParaRPr lang="es-MX"/>
        </a:p>
      </dgm:t>
    </dgm:pt>
    <dgm:pt modelId="{BB48654A-4AD8-4491-BC79-EFE504B80AFC}" type="pres">
      <dgm:prSet presAssocID="{18906C60-44DC-4A34-AEE2-99BFC0F343AC}" presName="sibTrans" presStyleLbl="sibTrans2D1" presStyleIdx="0" presStyleCnt="2"/>
      <dgm:spPr/>
      <dgm:t>
        <a:bodyPr/>
        <a:lstStyle/>
        <a:p>
          <a:endParaRPr lang="es-MX"/>
        </a:p>
      </dgm:t>
    </dgm:pt>
    <dgm:pt modelId="{55CF34EF-8BA8-4AD1-93EF-9208E50FC559}" type="pres">
      <dgm:prSet presAssocID="{18906C60-44DC-4A34-AEE2-99BFC0F343AC}" presName="connectorText" presStyleLbl="sibTrans2D1" presStyleIdx="0" presStyleCnt="2"/>
      <dgm:spPr/>
      <dgm:t>
        <a:bodyPr/>
        <a:lstStyle/>
        <a:p>
          <a:endParaRPr lang="es-MX"/>
        </a:p>
      </dgm:t>
    </dgm:pt>
    <dgm:pt modelId="{0A87B5CF-C4A7-495D-ABAF-157D2B972247}" type="pres">
      <dgm:prSet presAssocID="{4B48F855-DD65-4969-9FAC-E9FA794EEB4F}" presName="node" presStyleLbl="node1" presStyleIdx="1" presStyleCnt="2">
        <dgm:presLayoutVars>
          <dgm:bulletEnabled val="1"/>
        </dgm:presLayoutVars>
      </dgm:prSet>
      <dgm:spPr/>
      <dgm:t>
        <a:bodyPr/>
        <a:lstStyle/>
        <a:p>
          <a:endParaRPr lang="es-MX"/>
        </a:p>
      </dgm:t>
    </dgm:pt>
    <dgm:pt modelId="{84103075-505C-4108-AE11-168018B55C7B}" type="pres">
      <dgm:prSet presAssocID="{F96ECEAD-6DE6-4A15-A7A1-780EB09F7F26}" presName="sibTrans" presStyleLbl="sibTrans2D1" presStyleIdx="1" presStyleCnt="2"/>
      <dgm:spPr/>
      <dgm:t>
        <a:bodyPr/>
        <a:lstStyle/>
        <a:p>
          <a:endParaRPr lang="es-MX"/>
        </a:p>
      </dgm:t>
    </dgm:pt>
    <dgm:pt modelId="{E444794C-5CD2-4D3D-9F24-CCC93BA67744}" type="pres">
      <dgm:prSet presAssocID="{F96ECEAD-6DE6-4A15-A7A1-780EB09F7F26}" presName="connectorText" presStyleLbl="sibTrans2D1" presStyleIdx="1" presStyleCnt="2"/>
      <dgm:spPr/>
      <dgm:t>
        <a:bodyPr/>
        <a:lstStyle/>
        <a:p>
          <a:endParaRPr lang="es-MX"/>
        </a:p>
      </dgm:t>
    </dgm:pt>
  </dgm:ptLst>
  <dgm:cxnLst>
    <dgm:cxn modelId="{A3C73D2E-1AE6-4C6C-8390-B9787E6354F6}" type="presOf" srcId="{18906C60-44DC-4A34-AEE2-99BFC0F343AC}" destId="{55CF34EF-8BA8-4AD1-93EF-9208E50FC559}" srcOrd="1" destOrd="0" presId="urn:microsoft.com/office/officeart/2005/8/layout/cycle2"/>
    <dgm:cxn modelId="{09D47E1C-A5EC-4D44-98DB-05401F5EFAF1}" type="presOf" srcId="{18906C60-44DC-4A34-AEE2-99BFC0F343AC}" destId="{BB48654A-4AD8-4491-BC79-EFE504B80AFC}" srcOrd="0" destOrd="0" presId="urn:microsoft.com/office/officeart/2005/8/layout/cycle2"/>
    <dgm:cxn modelId="{8A51AA86-771C-4D2A-B004-D7F7A55EC850}" type="presOf" srcId="{4B48F855-DD65-4969-9FAC-E9FA794EEB4F}" destId="{0A87B5CF-C4A7-495D-ABAF-157D2B972247}" srcOrd="0" destOrd="0" presId="urn:microsoft.com/office/officeart/2005/8/layout/cycle2"/>
    <dgm:cxn modelId="{672A71DB-24F5-45E5-8443-4BDF5B920507}" type="presOf" srcId="{426D75DC-3991-4122-8BA2-42357F169C33}" destId="{3CD95FB9-BE1C-4AC0-BDC7-29FFBD1126AC}" srcOrd="0" destOrd="0" presId="urn:microsoft.com/office/officeart/2005/8/layout/cycle2"/>
    <dgm:cxn modelId="{48A0B8A1-E463-4C8E-8AAF-DD2D00C37742}" srcId="{6F755981-2B54-465A-867B-0603C0BD51E6}" destId="{4B48F855-DD65-4969-9FAC-E9FA794EEB4F}" srcOrd="1" destOrd="0" parTransId="{989C0B6F-0C2B-4E92-8D90-27BE1153DB8A}" sibTransId="{F96ECEAD-6DE6-4A15-A7A1-780EB09F7F26}"/>
    <dgm:cxn modelId="{A6E689F2-28AA-44BC-9BD5-26F2B7F89B70}" type="presOf" srcId="{F96ECEAD-6DE6-4A15-A7A1-780EB09F7F26}" destId="{84103075-505C-4108-AE11-168018B55C7B}" srcOrd="0" destOrd="0" presId="urn:microsoft.com/office/officeart/2005/8/layout/cycle2"/>
    <dgm:cxn modelId="{A3A22BE9-001D-4BA4-8DEC-7B0511CAF789}" type="presOf" srcId="{6F755981-2B54-465A-867B-0603C0BD51E6}" destId="{1D3B341C-1B8A-456B-86F6-A771621A1B5B}" srcOrd="0" destOrd="0" presId="urn:microsoft.com/office/officeart/2005/8/layout/cycle2"/>
    <dgm:cxn modelId="{BBB984EA-5814-4F76-9965-A14560E396E1}" type="presOf" srcId="{F96ECEAD-6DE6-4A15-A7A1-780EB09F7F26}" destId="{E444794C-5CD2-4D3D-9F24-CCC93BA67744}" srcOrd="1" destOrd="0" presId="urn:microsoft.com/office/officeart/2005/8/layout/cycle2"/>
    <dgm:cxn modelId="{E068F3C2-8A8A-4CDB-8B4E-A5F4A51A7A82}" srcId="{6F755981-2B54-465A-867B-0603C0BD51E6}" destId="{426D75DC-3991-4122-8BA2-42357F169C33}" srcOrd="0" destOrd="0" parTransId="{38BBB720-90BB-4ADB-9C04-58A35FF85F03}" sibTransId="{18906C60-44DC-4A34-AEE2-99BFC0F343AC}"/>
    <dgm:cxn modelId="{D68A91D3-AEA9-4228-B9B0-4E6A149394B5}" type="presParOf" srcId="{1D3B341C-1B8A-456B-86F6-A771621A1B5B}" destId="{3CD95FB9-BE1C-4AC0-BDC7-29FFBD1126AC}" srcOrd="0" destOrd="0" presId="urn:microsoft.com/office/officeart/2005/8/layout/cycle2"/>
    <dgm:cxn modelId="{E7AA0D8D-BF19-4680-B426-9CBA38E9C9B1}" type="presParOf" srcId="{1D3B341C-1B8A-456B-86F6-A771621A1B5B}" destId="{BB48654A-4AD8-4491-BC79-EFE504B80AFC}" srcOrd="1" destOrd="0" presId="urn:microsoft.com/office/officeart/2005/8/layout/cycle2"/>
    <dgm:cxn modelId="{073936DF-94B1-4087-983A-241A389594F3}" type="presParOf" srcId="{BB48654A-4AD8-4491-BC79-EFE504B80AFC}" destId="{55CF34EF-8BA8-4AD1-93EF-9208E50FC559}" srcOrd="0" destOrd="0" presId="urn:microsoft.com/office/officeart/2005/8/layout/cycle2"/>
    <dgm:cxn modelId="{B91770C4-E4AD-410F-AE47-E1F530B21635}" type="presParOf" srcId="{1D3B341C-1B8A-456B-86F6-A771621A1B5B}" destId="{0A87B5CF-C4A7-495D-ABAF-157D2B972247}" srcOrd="2" destOrd="0" presId="urn:microsoft.com/office/officeart/2005/8/layout/cycle2"/>
    <dgm:cxn modelId="{5744955C-7A20-495C-B9D4-B00D6DC994ED}" type="presParOf" srcId="{1D3B341C-1B8A-456B-86F6-A771621A1B5B}" destId="{84103075-505C-4108-AE11-168018B55C7B}" srcOrd="3" destOrd="0" presId="urn:microsoft.com/office/officeart/2005/8/layout/cycle2"/>
    <dgm:cxn modelId="{44A4C6A8-5D78-439E-901B-8368EF4682AD}" type="presParOf" srcId="{84103075-505C-4108-AE11-168018B55C7B}" destId="{E444794C-5CD2-4D3D-9F24-CCC93BA6774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1DFC31-9C55-4A92-8869-D7C83B7B4BEF}">
      <dsp:nvSpPr>
        <dsp:cNvPr id="0" name=""/>
        <dsp:cNvSpPr/>
      </dsp:nvSpPr>
      <dsp:spPr>
        <a:xfrm>
          <a:off x="37261" y="99"/>
          <a:ext cx="3394164" cy="3394164"/>
        </a:xfrm>
        <a:prstGeom prst="ellipse">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Cantidad de dinero que el público desea tener en un momento o período de tiempo determinados, frente a otros activos alternativos.</a:t>
          </a:r>
        </a:p>
      </dsp:txBody>
      <dsp:txXfrm>
        <a:off x="534325" y="497163"/>
        <a:ext cx="2400036" cy="24000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F79622-B917-47AF-BC2E-547DF5C9429D}">
      <dsp:nvSpPr>
        <dsp:cNvPr id="0" name=""/>
        <dsp:cNvSpPr/>
      </dsp:nvSpPr>
      <dsp:spPr>
        <a:xfrm>
          <a:off x="642125" y="1160"/>
          <a:ext cx="3281975" cy="3281975"/>
        </a:xfrm>
        <a:prstGeom prst="ellipse">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Se trata de una demanda voluntaria de saldos monetarios y no la tenencia involuntaria de los mismo como consecuencia residual de su utilización en la relación de transacciones.</a:t>
          </a:r>
          <a:endParaRPr lang="es-MX" sz="1600" kern="1200" dirty="0"/>
        </a:p>
      </dsp:txBody>
      <dsp:txXfrm>
        <a:off x="1122759" y="481794"/>
        <a:ext cx="2320707" cy="232070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EBF6EB-F9AE-4845-9BA5-748FEE421D46}">
      <dsp:nvSpPr>
        <dsp:cNvPr id="0" name=""/>
        <dsp:cNvSpPr/>
      </dsp:nvSpPr>
      <dsp:spPr>
        <a:xfrm>
          <a:off x="1251691" y="2545773"/>
          <a:ext cx="634610" cy="916344"/>
        </a:xfrm>
        <a:custGeom>
          <a:avLst/>
          <a:gdLst/>
          <a:ahLst/>
          <a:cxnLst/>
          <a:rect l="0" t="0" r="0" b="0"/>
          <a:pathLst>
            <a:path>
              <a:moveTo>
                <a:pt x="0" y="0"/>
              </a:moveTo>
              <a:lnTo>
                <a:pt x="317305" y="0"/>
              </a:lnTo>
              <a:lnTo>
                <a:pt x="317305" y="916344"/>
              </a:lnTo>
              <a:lnTo>
                <a:pt x="634610" y="9163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541130" y="2976079"/>
        <a:ext cx="55731" cy="55731"/>
      </dsp:txXfrm>
    </dsp:sp>
    <dsp:sp modelId="{8725763B-A2B9-4023-B702-709CEF2381B8}">
      <dsp:nvSpPr>
        <dsp:cNvPr id="0" name=""/>
        <dsp:cNvSpPr/>
      </dsp:nvSpPr>
      <dsp:spPr>
        <a:xfrm>
          <a:off x="1251691" y="1678649"/>
          <a:ext cx="634610" cy="867123"/>
        </a:xfrm>
        <a:custGeom>
          <a:avLst/>
          <a:gdLst/>
          <a:ahLst/>
          <a:cxnLst/>
          <a:rect l="0" t="0" r="0" b="0"/>
          <a:pathLst>
            <a:path>
              <a:moveTo>
                <a:pt x="0" y="867123"/>
              </a:moveTo>
              <a:lnTo>
                <a:pt x="317305" y="867123"/>
              </a:lnTo>
              <a:lnTo>
                <a:pt x="317305" y="0"/>
              </a:lnTo>
              <a:lnTo>
                <a:pt x="634610"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542132" y="2085347"/>
        <a:ext cx="53726" cy="53726"/>
      </dsp:txXfrm>
    </dsp:sp>
    <dsp:sp modelId="{98535E19-1E16-4C41-84C3-E435EB7AD20F}">
      <dsp:nvSpPr>
        <dsp:cNvPr id="0" name=""/>
        <dsp:cNvSpPr/>
      </dsp:nvSpPr>
      <dsp:spPr>
        <a:xfrm rot="16200000">
          <a:off x="-1777778" y="2062076"/>
          <a:ext cx="5091546" cy="96739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2844800">
            <a:lnSpc>
              <a:spcPct val="90000"/>
            </a:lnSpc>
            <a:spcBef>
              <a:spcPct val="0"/>
            </a:spcBef>
            <a:spcAft>
              <a:spcPct val="35000"/>
            </a:spcAft>
          </a:pPr>
          <a:r>
            <a:rPr lang="es-MX" sz="6400" b="1" kern="1200" dirty="0" smtClean="0"/>
            <a:t>Clásica</a:t>
          </a:r>
          <a:endParaRPr lang="es-MX" sz="6400" kern="1200" dirty="0"/>
        </a:p>
      </dsp:txBody>
      <dsp:txXfrm>
        <a:off x="-1777778" y="2062076"/>
        <a:ext cx="5091546" cy="967393"/>
      </dsp:txXfrm>
    </dsp:sp>
    <dsp:sp modelId="{CB12B562-ACD2-4306-B625-5DB3EDDF98D4}">
      <dsp:nvSpPr>
        <dsp:cNvPr id="0" name=""/>
        <dsp:cNvSpPr/>
      </dsp:nvSpPr>
      <dsp:spPr>
        <a:xfrm>
          <a:off x="1886301" y="883229"/>
          <a:ext cx="3386661" cy="159084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Sostiene que el dinero se demanda por su propiedad de medio de cambio, incluyéndose en su concepto todo el conjunto de activos o instrumentos que cumplen esta propiedad.</a:t>
          </a:r>
        </a:p>
      </dsp:txBody>
      <dsp:txXfrm>
        <a:off x="1886301" y="883229"/>
        <a:ext cx="3386661" cy="1590840"/>
      </dsp:txXfrm>
    </dsp:sp>
    <dsp:sp modelId="{69DB5C85-C68D-4688-A354-6738A2E2D955}">
      <dsp:nvSpPr>
        <dsp:cNvPr id="0" name=""/>
        <dsp:cNvSpPr/>
      </dsp:nvSpPr>
      <dsp:spPr>
        <a:xfrm>
          <a:off x="1886301" y="2715918"/>
          <a:ext cx="3373366" cy="1492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La renta y el tipo de interés de activos alternativos son los factores determinantes de la demanda monetaria.</a:t>
          </a:r>
          <a:endParaRPr lang="es-MX" sz="1600" kern="1200" dirty="0"/>
        </a:p>
      </dsp:txBody>
      <dsp:txXfrm>
        <a:off x="1886301" y="2715918"/>
        <a:ext cx="3373366" cy="14923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1E9EC6-20E4-445D-8110-4CC054BFB81E}">
      <dsp:nvSpPr>
        <dsp:cNvPr id="0" name=""/>
        <dsp:cNvSpPr/>
      </dsp:nvSpPr>
      <dsp:spPr>
        <a:xfrm>
          <a:off x="2535154" y="542"/>
          <a:ext cx="2610159" cy="130507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s-MX" sz="4000" b="1" kern="1200" dirty="0" smtClean="0"/>
            <a:t>Moderna</a:t>
          </a:r>
          <a:endParaRPr lang="es-MX" sz="4000" kern="1200" dirty="0"/>
        </a:p>
      </dsp:txBody>
      <dsp:txXfrm>
        <a:off x="2573378" y="38766"/>
        <a:ext cx="2533711" cy="1228631"/>
      </dsp:txXfrm>
    </dsp:sp>
    <dsp:sp modelId="{1F42917C-4078-43F3-AD12-273AB1116F42}">
      <dsp:nvSpPr>
        <dsp:cNvPr id="0" name=""/>
        <dsp:cNvSpPr/>
      </dsp:nvSpPr>
      <dsp:spPr>
        <a:xfrm>
          <a:off x="2796170" y="1305621"/>
          <a:ext cx="261015" cy="978809"/>
        </a:xfrm>
        <a:custGeom>
          <a:avLst/>
          <a:gdLst/>
          <a:ahLst/>
          <a:cxnLst/>
          <a:rect l="0" t="0" r="0" b="0"/>
          <a:pathLst>
            <a:path>
              <a:moveTo>
                <a:pt x="0" y="0"/>
              </a:moveTo>
              <a:lnTo>
                <a:pt x="0" y="978809"/>
              </a:lnTo>
              <a:lnTo>
                <a:pt x="261015" y="97880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C35A78-81AB-4022-81D5-B66B887848BC}">
      <dsp:nvSpPr>
        <dsp:cNvPr id="0" name=""/>
        <dsp:cNvSpPr/>
      </dsp:nvSpPr>
      <dsp:spPr>
        <a:xfrm>
          <a:off x="3057186" y="1631891"/>
          <a:ext cx="2088127" cy="130507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Se concentra en el dinero como depósito de valor, por lo que engloba una amplia gama de activos que cumplen esta propiedad.</a:t>
          </a:r>
        </a:p>
      </dsp:txBody>
      <dsp:txXfrm>
        <a:off x="3095410" y="1670115"/>
        <a:ext cx="2011679" cy="1228631"/>
      </dsp:txXfrm>
    </dsp:sp>
    <dsp:sp modelId="{2F442EE0-0133-4BD6-9674-5BD9851569A0}">
      <dsp:nvSpPr>
        <dsp:cNvPr id="0" name=""/>
        <dsp:cNvSpPr/>
      </dsp:nvSpPr>
      <dsp:spPr>
        <a:xfrm>
          <a:off x="2796170" y="1305621"/>
          <a:ext cx="261015" cy="2610159"/>
        </a:xfrm>
        <a:custGeom>
          <a:avLst/>
          <a:gdLst/>
          <a:ahLst/>
          <a:cxnLst/>
          <a:rect l="0" t="0" r="0" b="0"/>
          <a:pathLst>
            <a:path>
              <a:moveTo>
                <a:pt x="0" y="0"/>
              </a:moveTo>
              <a:lnTo>
                <a:pt x="0" y="2610159"/>
              </a:lnTo>
              <a:lnTo>
                <a:pt x="261015" y="261015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FADD0F-20E4-472E-AF8A-9D8E629E98FA}">
      <dsp:nvSpPr>
        <dsp:cNvPr id="0" name=""/>
        <dsp:cNvSpPr/>
      </dsp:nvSpPr>
      <dsp:spPr>
        <a:xfrm>
          <a:off x="3057186" y="3263241"/>
          <a:ext cx="2088127" cy="130507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7034478"/>
              <a:satOff val="-56698"/>
              <a:lumOff val="16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La riqueza del individuo será el factor clave en la determinación de su demanda monetaria.</a:t>
          </a:r>
          <a:endParaRPr lang="es-MX" sz="1300" kern="1200" dirty="0"/>
        </a:p>
      </dsp:txBody>
      <dsp:txXfrm>
        <a:off x="3095410" y="3301465"/>
        <a:ext cx="2011679" cy="12286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AB102-CF72-49E3-98C5-A09D7475D854}">
      <dsp:nvSpPr>
        <dsp:cNvPr id="0" name=""/>
        <dsp:cNvSpPr/>
      </dsp:nvSpPr>
      <dsp:spPr>
        <a:xfrm>
          <a:off x="0" y="510489"/>
          <a:ext cx="4081751" cy="204087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Relación de la demanda de dinero y el tipo de interés, condiciona la eficacia de la política monetaria para influir en el nivel de actividad real.</a:t>
          </a:r>
          <a:endParaRPr lang="es-MX" sz="2000" kern="1200" dirty="0"/>
        </a:p>
      </dsp:txBody>
      <dsp:txXfrm>
        <a:off x="99627" y="610116"/>
        <a:ext cx="3882497" cy="18416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AB102-CF72-49E3-98C5-A09D7475D854}">
      <dsp:nvSpPr>
        <dsp:cNvPr id="0" name=""/>
        <dsp:cNvSpPr/>
      </dsp:nvSpPr>
      <dsp:spPr>
        <a:xfrm>
          <a:off x="0" y="510489"/>
          <a:ext cx="4081751" cy="2040875"/>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Estabilidad o inestabilidad de la demanda de dinero es el factor clave en la elección del objetivo monetario, con el fin de que la política monetaria pueda cumplir el papel estabilizador de la actividad económica que se le asigna.</a:t>
          </a:r>
          <a:endParaRPr lang="es-MX" sz="1700" kern="1200" dirty="0"/>
        </a:p>
      </dsp:txBody>
      <dsp:txXfrm>
        <a:off x="99627" y="610116"/>
        <a:ext cx="3882497" cy="18416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AB102-CF72-49E3-98C5-A09D7475D854}">
      <dsp:nvSpPr>
        <dsp:cNvPr id="0" name=""/>
        <dsp:cNvSpPr/>
      </dsp:nvSpPr>
      <dsp:spPr>
        <a:xfrm>
          <a:off x="0" y="510489"/>
          <a:ext cx="4081751" cy="2040875"/>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Los parámetros entre la demanda de dinero y sus factores determinantes son: elasticidad precio, elasticidad-renta, elasticidad-interés (fijación del objetivo monetario).</a:t>
          </a:r>
          <a:endParaRPr lang="es-MX" sz="1900" kern="1200" dirty="0"/>
        </a:p>
      </dsp:txBody>
      <dsp:txXfrm>
        <a:off x="99627" y="610116"/>
        <a:ext cx="3882497" cy="184162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527501-E493-426C-9175-364A9BEBA84D}" type="datetimeFigureOut">
              <a:rPr lang="es-MX" smtClean="0"/>
              <a:t>12/10/2016</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62FD62-15E4-4979-B383-00A2BEFB2AC6}" type="slidenum">
              <a:rPr lang="es-MX" smtClean="0"/>
              <a:t>‹Nº›</a:t>
            </a:fld>
            <a:endParaRPr lang="es-MX"/>
          </a:p>
        </p:txBody>
      </p:sp>
    </p:spTree>
    <p:extLst>
      <p:ext uri="{BB962C8B-B14F-4D97-AF65-F5344CB8AC3E}">
        <p14:creationId xmlns:p14="http://schemas.microsoft.com/office/powerpoint/2010/main" val="4015286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3048000" y="3124200"/>
            <a:ext cx="82296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10733828" y="1110597"/>
            <a:ext cx="2286000" cy="508000"/>
          </a:xfrm>
        </p:spPr>
        <p:txBody>
          <a:bodyPr/>
          <a:lstStyle/>
          <a:p>
            <a:fld id="{1BB7CC50-600F-4243-AC78-1FA638AFEE89}" type="datetime1">
              <a:rPr lang="es-MX" smtClean="0"/>
              <a:t>12/10/2016</a:t>
            </a:fld>
            <a:endParaRPr lang="es-MX"/>
          </a:p>
        </p:txBody>
      </p:sp>
      <p:sp>
        <p:nvSpPr>
          <p:cNvPr id="17" name="16 Marcador de pie de página"/>
          <p:cNvSpPr>
            <a:spLocks noGrp="1"/>
          </p:cNvSpPr>
          <p:nvPr>
            <p:ph type="ftr" sz="quarter" idx="11"/>
          </p:nvPr>
        </p:nvSpPr>
        <p:spPr bwMode="auto">
          <a:xfrm rot="5400000">
            <a:off x="10045959" y="4117661"/>
            <a:ext cx="3657600" cy="512064"/>
          </a:xfrm>
        </p:spPr>
        <p:txBody>
          <a:bodyPr/>
          <a:lstStyle/>
          <a:p>
            <a:endParaRPr lang="es-MX"/>
          </a:p>
        </p:txBody>
      </p:sp>
      <p:sp>
        <p:nvSpPr>
          <p:cNvPr id="10" name="9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767392" y="4928702"/>
            <a:ext cx="812800" cy="517524"/>
          </a:xfrm>
        </p:spPr>
        <p:txBody>
          <a:bodyPr/>
          <a:lstStyle/>
          <a:p>
            <a:fld id="{E26828EE-1540-49DE-93B3-191D0192E486}"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694C069-C1DB-4CBF-8717-855400C209B2}" type="datetime1">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6828EE-1540-49DE-93B3-191D0192E48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0"/>
            <a:ext cx="22352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C72265-09CA-4423-89A6-054193BBA8FF}" type="datetime1">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6828EE-1540-49DE-93B3-191D0192E48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609600" y="1600200"/>
            <a:ext cx="99568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E844B3C6-BCE9-437F-BBF4-22B9E9C50C2A}" type="datetime1">
              <a:rPr lang="es-MX" smtClean="0"/>
              <a:t>12/10/2016</a:t>
            </a:fld>
            <a:endParaRPr lang="es-MX"/>
          </a:p>
        </p:txBody>
      </p:sp>
      <p:sp>
        <p:nvSpPr>
          <p:cNvPr id="9" name="8 Marcador de número de diapositiva"/>
          <p:cNvSpPr>
            <a:spLocks noGrp="1"/>
          </p:cNvSpPr>
          <p:nvPr>
            <p:ph type="sldNum" sz="quarter" idx="15"/>
          </p:nvPr>
        </p:nvSpPr>
        <p:spPr/>
        <p:txBody>
          <a:bodyPr rtlCol="0"/>
          <a:lstStyle/>
          <a:p>
            <a:fld id="{E26828EE-1540-49DE-93B3-191D0192E486}"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48000" y="2895600"/>
            <a:ext cx="82296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10732008" y="1106932"/>
            <a:ext cx="2286000" cy="508000"/>
          </a:xfrm>
        </p:spPr>
        <p:txBody>
          <a:bodyPr/>
          <a:lstStyle/>
          <a:p>
            <a:fld id="{D460F208-B882-43CB-A1B9-BBEFF935000F}" type="datetime1">
              <a:rPr lang="es-MX" smtClean="0"/>
              <a:t>12/10/2016</a:t>
            </a:fld>
            <a:endParaRPr lang="es-MX"/>
          </a:p>
        </p:txBody>
      </p:sp>
      <p:sp>
        <p:nvSpPr>
          <p:cNvPr id="5" name="4 Marcador de pie de página"/>
          <p:cNvSpPr>
            <a:spLocks noGrp="1"/>
          </p:cNvSpPr>
          <p:nvPr>
            <p:ph type="ftr" sz="quarter" idx="11"/>
          </p:nvPr>
        </p:nvSpPr>
        <p:spPr bwMode="auto">
          <a:xfrm rot="5400000">
            <a:off x="10046208" y="4114800"/>
            <a:ext cx="3657600" cy="512064"/>
          </a:xfrm>
        </p:spPr>
        <p:txBody>
          <a:bodyPr/>
          <a:lstStyle/>
          <a:p>
            <a:endParaRPr lang="es-MX"/>
          </a:p>
        </p:txBody>
      </p:sp>
      <p:sp>
        <p:nvSpPr>
          <p:cNvPr id="9" name="8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787488" y="4928702"/>
            <a:ext cx="812800" cy="517524"/>
          </a:xfrm>
        </p:spPr>
        <p:txBody>
          <a:bodyPr/>
          <a:lstStyle/>
          <a:p>
            <a:fld id="{E26828EE-1540-49DE-93B3-191D0192E486}"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83A9C4F-DBEB-4DF8-A0BA-3D84F81818B0}" type="datetime1">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26828EE-1540-49DE-93B3-191D0192E486}" type="slidenum">
              <a:rPr lang="es-MX" smtClean="0"/>
              <a:pPr/>
              <a:t>‹Nº›</a:t>
            </a:fld>
            <a:endParaRPr lang="es-MX"/>
          </a:p>
        </p:txBody>
      </p:sp>
      <p:sp>
        <p:nvSpPr>
          <p:cNvPr id="9" name="8 Marcador de contenido"/>
          <p:cNvSpPr>
            <a:spLocks noGrp="1"/>
          </p:cNvSpPr>
          <p:nvPr>
            <p:ph sz="quarter" idx="1"/>
          </p:nvPr>
        </p:nvSpPr>
        <p:spPr>
          <a:xfrm>
            <a:off x="609600"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5693664"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0584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5EA4F40-BF83-4A6B-B16F-63B52561571A}" type="datetime1">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26828EE-1540-49DE-93B3-191D0192E486}" type="slidenum">
              <a:rPr lang="es-MX" smtClean="0"/>
              <a:pPr/>
              <a:t>‹Nº›</a:t>
            </a:fld>
            <a:endParaRPr lang="es-MX"/>
          </a:p>
        </p:txBody>
      </p:sp>
      <p:sp>
        <p:nvSpPr>
          <p:cNvPr id="11" name="10 Marcador de contenido"/>
          <p:cNvSpPr>
            <a:spLocks noGrp="1"/>
          </p:cNvSpPr>
          <p:nvPr>
            <p:ph sz="quarter" idx="2"/>
          </p:nvPr>
        </p:nvSpPr>
        <p:spPr>
          <a:xfrm>
            <a:off x="6096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58293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1B957E3B-0EF1-436F-92FE-4B8D7C58166B}" type="datetime1">
              <a:rPr lang="es-MX" smtClean="0"/>
              <a:t>12/10/2016</a:t>
            </a:fld>
            <a:endParaRPr lang="es-MX"/>
          </a:p>
        </p:txBody>
      </p:sp>
      <p:sp>
        <p:nvSpPr>
          <p:cNvPr id="7" name="6 Marcador de número de diapositiva"/>
          <p:cNvSpPr>
            <a:spLocks noGrp="1"/>
          </p:cNvSpPr>
          <p:nvPr>
            <p:ph type="sldNum" sz="quarter" idx="11"/>
          </p:nvPr>
        </p:nvSpPr>
        <p:spPr/>
        <p:txBody>
          <a:bodyPr rtlCol="0"/>
          <a:lstStyle/>
          <a:p>
            <a:fld id="{E26828EE-1540-49DE-93B3-191D0192E486}"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B5B3E02-E000-4934-B4C7-3433AF999960}" type="datetime1">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26828EE-1540-49DE-93B3-191D0192E48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406400" y="274320"/>
            <a:ext cx="75184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9254663C-C020-4AB0-A75A-BE6C91A0198F}" type="datetime1">
              <a:rPr lang="es-MX" smtClean="0"/>
              <a:t>12/10/2016</a:t>
            </a:fld>
            <a:endParaRPr lang="es-MX"/>
          </a:p>
        </p:txBody>
      </p:sp>
      <p:sp>
        <p:nvSpPr>
          <p:cNvPr id="22" name="21 Marcador de número de diapositiva"/>
          <p:cNvSpPr>
            <a:spLocks noGrp="1"/>
          </p:cNvSpPr>
          <p:nvPr>
            <p:ph type="sldNum" sz="quarter" idx="15"/>
          </p:nvPr>
        </p:nvSpPr>
        <p:spPr/>
        <p:txBody>
          <a:bodyPr rtlCol="0"/>
          <a:lstStyle/>
          <a:p>
            <a:fld id="{E26828EE-1540-49DE-93B3-191D0192E486}"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5518404" y="3124200"/>
            <a:ext cx="6309360" cy="6096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88FEAC5B-CABF-4347-AB41-DAEFE131CFA5}" type="datetime1">
              <a:rPr lang="es-MX" smtClean="0"/>
              <a:t>12/10/2016</a:t>
            </a:fld>
            <a:endParaRPr lang="es-MX"/>
          </a:p>
        </p:txBody>
      </p:sp>
      <p:sp>
        <p:nvSpPr>
          <p:cNvPr id="18" name="17 Marcador de número de diapositiva"/>
          <p:cNvSpPr>
            <a:spLocks noGrp="1"/>
          </p:cNvSpPr>
          <p:nvPr>
            <p:ph type="sldNum" sz="quarter" idx="11"/>
          </p:nvPr>
        </p:nvSpPr>
        <p:spPr/>
        <p:txBody>
          <a:bodyPr rtlCol="0"/>
          <a:lstStyle/>
          <a:p>
            <a:fld id="{E26828EE-1540-49DE-93B3-191D0192E486}"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609600" y="274638"/>
            <a:ext cx="99568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23873C79-78E8-4F9D-9D9F-27212DBB9E57}" type="datetime1">
              <a:rPr lang="es-MX" smtClean="0"/>
              <a:t>12/10/2016</a:t>
            </a:fld>
            <a:endParaRPr lang="es-MX"/>
          </a:p>
        </p:txBody>
      </p:sp>
      <p:sp>
        <p:nvSpPr>
          <p:cNvPr id="3" name="2 Marcador de pie de página"/>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E26828EE-1540-49DE-93B3-191D0192E48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diagramLayout" Target="../diagrams/layout14.xml"/><Relationship Id="rId3" Type="http://schemas.openxmlformats.org/officeDocument/2006/relationships/diagramLayout" Target="../diagrams/layout12.xml"/><Relationship Id="rId7" Type="http://schemas.openxmlformats.org/officeDocument/2006/relationships/diagramData" Target="../diagrams/data13.xml"/><Relationship Id="rId12" Type="http://schemas.openxmlformats.org/officeDocument/2006/relationships/diagramData" Target="../diagrams/data14.xml"/><Relationship Id="rId2" Type="http://schemas.openxmlformats.org/officeDocument/2006/relationships/diagramData" Target="../diagrams/data12.xml"/><Relationship Id="rId16" Type="http://schemas.microsoft.com/office/2007/relationships/diagramDrawing" Target="../diagrams/drawing14.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5" Type="http://schemas.openxmlformats.org/officeDocument/2006/relationships/diagramColors" Target="../diagrams/colors14.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 Id="rId1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9.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6.xml"/><Relationship Id="rId10" Type="http://schemas.openxmlformats.org/officeDocument/2006/relationships/slide" Target="slide30.xml"/><Relationship Id="rId4" Type="http://schemas.openxmlformats.org/officeDocument/2006/relationships/slide" Target="slide5.xml"/><Relationship Id="rId9" Type="http://schemas.openxmlformats.org/officeDocument/2006/relationships/slide" Target="slide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37425" y="796858"/>
            <a:ext cx="8915399" cy="2262781"/>
          </a:xfrm>
        </p:spPr>
        <p:txBody>
          <a:bodyPr>
            <a:normAutofit/>
          </a:bodyPr>
          <a:lstStyle/>
          <a:p>
            <a:pPr algn="ctr"/>
            <a:r>
              <a:rPr lang="es-MX" sz="3500" dirty="0"/>
              <a:t>Universidad Autónoma del Estado de México</a:t>
            </a:r>
            <a:br>
              <a:rPr lang="es-MX" sz="3500" dirty="0"/>
            </a:br>
            <a:r>
              <a:rPr lang="es-MX" sz="3500" dirty="0" smtClean="0"/>
              <a:t>Facultad </a:t>
            </a:r>
            <a:r>
              <a:rPr lang="es-MX" sz="3500" dirty="0"/>
              <a:t>de Economía</a:t>
            </a:r>
            <a:br>
              <a:rPr lang="es-MX" sz="3500" dirty="0"/>
            </a:br>
            <a:endParaRPr lang="es-MX" sz="3500" dirty="0"/>
          </a:p>
        </p:txBody>
      </p:sp>
      <p:sp>
        <p:nvSpPr>
          <p:cNvPr id="3" name="Subtítulo 2"/>
          <p:cNvSpPr>
            <a:spLocks noGrp="1"/>
          </p:cNvSpPr>
          <p:nvPr>
            <p:ph type="subTitle" idx="1"/>
          </p:nvPr>
        </p:nvSpPr>
        <p:spPr>
          <a:xfrm>
            <a:off x="2587903" y="3375336"/>
            <a:ext cx="8915399" cy="1126283"/>
          </a:xfrm>
        </p:spPr>
        <p:txBody>
          <a:bodyPr>
            <a:normAutofit fontScale="85000" lnSpcReduction="20000"/>
          </a:bodyPr>
          <a:lstStyle/>
          <a:p>
            <a:pPr algn="ctr"/>
            <a:r>
              <a:rPr lang="es-MX" dirty="0" smtClean="0"/>
              <a:t>Licenciatura: </a:t>
            </a:r>
            <a:r>
              <a:rPr lang="es-MX" smtClean="0"/>
              <a:t>Relaciones Económicas </a:t>
            </a:r>
            <a:r>
              <a:rPr lang="es-MX" dirty="0" smtClean="0"/>
              <a:t>Internacionales</a:t>
            </a:r>
          </a:p>
          <a:p>
            <a:pPr algn="ctr"/>
            <a:r>
              <a:rPr lang="es-MX" dirty="0" smtClean="0"/>
              <a:t>Unidad </a:t>
            </a:r>
            <a:r>
              <a:rPr lang="es-MX" dirty="0"/>
              <a:t>de Aprendizaje</a:t>
            </a:r>
            <a:r>
              <a:rPr lang="es-MX" dirty="0" smtClean="0"/>
              <a:t>:</a:t>
            </a:r>
          </a:p>
          <a:p>
            <a:pPr algn="ctr"/>
            <a:r>
              <a:rPr lang="es-MX" dirty="0" smtClean="0"/>
              <a:t>Teoría Monetaria y Política Fiscal</a:t>
            </a:r>
          </a:p>
          <a:p>
            <a:pPr algn="ctr"/>
            <a:r>
              <a:rPr lang="es-MX" dirty="0" smtClean="0"/>
              <a:t>Tema: Demanda de Dinero</a:t>
            </a:r>
            <a:endParaRPr lang="es-MX"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88922" y="698959"/>
            <a:ext cx="785818" cy="642942"/>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10788922" y="1484777"/>
            <a:ext cx="714380" cy="642942"/>
          </a:xfrm>
          <a:prstGeom prst="rect">
            <a:avLst/>
          </a:prstGeom>
          <a:noFill/>
          <a:ln>
            <a:noFill/>
          </a:ln>
        </p:spPr>
      </p:pic>
      <p:sp>
        <p:nvSpPr>
          <p:cNvPr id="7" name="Subtítulo 2"/>
          <p:cNvSpPr txBox="1">
            <a:spLocks/>
          </p:cNvSpPr>
          <p:nvPr/>
        </p:nvSpPr>
        <p:spPr>
          <a:xfrm>
            <a:off x="2659341" y="4501619"/>
            <a:ext cx="8915399" cy="1126283"/>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dirty="0" smtClean="0"/>
              <a:t>Por:</a:t>
            </a:r>
          </a:p>
          <a:p>
            <a:pPr algn="r"/>
            <a:r>
              <a:rPr lang="es-MX" dirty="0" smtClean="0"/>
              <a:t>Sandra Ochoa Díaz</a:t>
            </a:r>
            <a:endParaRPr lang="es-MX" dirty="0"/>
          </a:p>
        </p:txBody>
      </p:sp>
      <p:sp>
        <p:nvSpPr>
          <p:cNvPr id="8" name="Subtítulo 2"/>
          <p:cNvSpPr txBox="1">
            <a:spLocks/>
          </p:cNvSpPr>
          <p:nvPr/>
        </p:nvSpPr>
        <p:spPr>
          <a:xfrm>
            <a:off x="2884478" y="5656215"/>
            <a:ext cx="8915399" cy="1126283"/>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dirty="0" smtClean="0"/>
              <a:t>Otoño 2016</a:t>
            </a:r>
            <a:endParaRPr lang="es-MX" dirty="0"/>
          </a:p>
        </p:txBody>
      </p:sp>
      <p:sp>
        <p:nvSpPr>
          <p:cNvPr id="6" name="5 Marcador de número de diapositiva"/>
          <p:cNvSpPr>
            <a:spLocks noGrp="1"/>
          </p:cNvSpPr>
          <p:nvPr>
            <p:ph type="sldNum" sz="quarter" idx="12"/>
          </p:nvPr>
        </p:nvSpPr>
        <p:spPr/>
        <p:txBody>
          <a:bodyPr/>
          <a:lstStyle/>
          <a:p>
            <a:fld id="{E26828EE-1540-49DE-93B3-191D0192E486}" type="slidenum">
              <a:rPr lang="es-MX" smtClean="0"/>
              <a:pPr/>
              <a:t>1</a:t>
            </a:fld>
            <a:endParaRPr lang="es-MX"/>
          </a:p>
        </p:txBody>
      </p:sp>
    </p:spTree>
    <p:extLst>
      <p:ext uri="{BB962C8B-B14F-4D97-AF65-F5344CB8AC3E}">
        <p14:creationId xmlns:p14="http://schemas.microsoft.com/office/powerpoint/2010/main" val="1679866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b="1" dirty="0"/>
              <a:t>Importancia de la demanda de dinero</a:t>
            </a:r>
            <a:endParaRPr lang="es-MX"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871135345"/>
              </p:ext>
            </p:extLst>
          </p:nvPr>
        </p:nvGraphicFramePr>
        <p:xfrm>
          <a:off x="1550122" y="1025564"/>
          <a:ext cx="4081751" cy="3061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3"/>
          <p:cNvGraphicFramePr>
            <a:graphicFrameLocks/>
          </p:cNvGraphicFramePr>
          <p:nvPr>
            <p:extLst>
              <p:ext uri="{D42A27DB-BD31-4B8C-83A1-F6EECF244321}">
                <p14:modId xmlns:p14="http://schemas.microsoft.com/office/powerpoint/2010/main" val="1038320001"/>
              </p:ext>
            </p:extLst>
          </p:nvPr>
        </p:nvGraphicFramePr>
        <p:xfrm>
          <a:off x="7303221" y="1025563"/>
          <a:ext cx="4081751" cy="30618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3"/>
          <p:cNvGraphicFramePr>
            <a:graphicFrameLocks/>
          </p:cNvGraphicFramePr>
          <p:nvPr>
            <p:extLst>
              <p:ext uri="{D42A27DB-BD31-4B8C-83A1-F6EECF244321}">
                <p14:modId xmlns:p14="http://schemas.microsoft.com/office/powerpoint/2010/main" val="1180634126"/>
              </p:ext>
            </p:extLst>
          </p:nvPr>
        </p:nvGraphicFramePr>
        <p:xfrm>
          <a:off x="4057795" y="4087419"/>
          <a:ext cx="4081751" cy="306185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7" name="Flecha derecha 6"/>
          <p:cNvSpPr/>
          <p:nvPr/>
        </p:nvSpPr>
        <p:spPr>
          <a:xfrm>
            <a:off x="5943600" y="2140527"/>
            <a:ext cx="1194955" cy="862446"/>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MX"/>
          </a:p>
        </p:txBody>
      </p:sp>
      <p:sp>
        <p:nvSpPr>
          <p:cNvPr id="12" name="Flecha derecha 11"/>
          <p:cNvSpPr/>
          <p:nvPr/>
        </p:nvSpPr>
        <p:spPr>
          <a:xfrm rot="5400000">
            <a:off x="9114703" y="3855152"/>
            <a:ext cx="1392382" cy="1080406"/>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3" name="Flecha derecha 12"/>
          <p:cNvSpPr/>
          <p:nvPr/>
        </p:nvSpPr>
        <p:spPr>
          <a:xfrm rot="10800000">
            <a:off x="8312727" y="5330536"/>
            <a:ext cx="1589809" cy="768928"/>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3" name="2 Marcador de número de diapositiva"/>
          <p:cNvSpPr>
            <a:spLocks noGrp="1"/>
          </p:cNvSpPr>
          <p:nvPr>
            <p:ph type="sldNum" sz="quarter" idx="15"/>
          </p:nvPr>
        </p:nvSpPr>
        <p:spPr/>
        <p:txBody>
          <a:bodyPr/>
          <a:lstStyle/>
          <a:p>
            <a:fld id="{E26828EE-1540-49DE-93B3-191D0192E486}" type="slidenum">
              <a:rPr lang="es-MX" smtClean="0"/>
              <a:pPr/>
              <a:t>10</a:t>
            </a:fld>
            <a:endParaRPr lang="es-MX"/>
          </a:p>
        </p:txBody>
      </p:sp>
    </p:spTree>
    <p:extLst>
      <p:ext uri="{BB962C8B-B14F-4D97-AF65-F5344CB8AC3E}">
        <p14:creationId xmlns:p14="http://schemas.microsoft.com/office/powerpoint/2010/main" val="21789966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Factores determinantes de la demanda monetaria</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587810254"/>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11</a:t>
            </a:fld>
            <a:endParaRPr lang="es-MX"/>
          </a:p>
        </p:txBody>
      </p:sp>
    </p:spTree>
    <p:extLst>
      <p:ext uri="{BB962C8B-B14F-4D97-AF65-F5344CB8AC3E}">
        <p14:creationId xmlns:p14="http://schemas.microsoft.com/office/powerpoint/2010/main" val="14620365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Factores determinantes de la demanda monetaria</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897727470"/>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12</a:t>
            </a:fld>
            <a:endParaRPr lang="es-MX"/>
          </a:p>
        </p:txBody>
      </p:sp>
    </p:spTree>
    <p:extLst>
      <p:ext uri="{BB962C8B-B14F-4D97-AF65-F5344CB8AC3E}">
        <p14:creationId xmlns:p14="http://schemas.microsoft.com/office/powerpoint/2010/main" val="32802313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pPr algn="just"/>
            <a:r>
              <a:rPr lang="es-MX" dirty="0" smtClean="0"/>
              <a:t>Los economistas neoclásicos no solo ven al dinero como un medio de cambio, sino como un activo financiero que las personas desean conservar en forma de saldo de caja.</a:t>
            </a:r>
          </a:p>
          <a:p>
            <a:pPr algn="just"/>
            <a:r>
              <a:rPr lang="es-MX" dirty="0" smtClean="0"/>
              <a:t>Motivos básicos que inducen a los individuos a demandar dinero:</a:t>
            </a:r>
          </a:p>
          <a:p>
            <a:pPr algn="just"/>
            <a:endParaRPr lang="es-MX" dirty="0"/>
          </a:p>
          <a:p>
            <a:pPr algn="just"/>
            <a:endParaRPr lang="es-MX" dirty="0"/>
          </a:p>
        </p:txBody>
      </p:sp>
      <p:graphicFrame>
        <p:nvGraphicFramePr>
          <p:cNvPr id="4" name="Diagrama 3"/>
          <p:cNvGraphicFramePr/>
          <p:nvPr>
            <p:extLst>
              <p:ext uri="{D42A27DB-BD31-4B8C-83A1-F6EECF244321}">
                <p14:modId xmlns:p14="http://schemas.microsoft.com/office/powerpoint/2010/main" val="1271394344"/>
              </p:ext>
            </p:extLst>
          </p:nvPr>
        </p:nvGraphicFramePr>
        <p:xfrm>
          <a:off x="3611418" y="3429000"/>
          <a:ext cx="5937827" cy="3145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13</a:t>
            </a:fld>
            <a:endParaRPr lang="es-MX"/>
          </a:p>
        </p:txBody>
      </p:sp>
    </p:spTree>
    <p:extLst>
      <p:ext uri="{BB962C8B-B14F-4D97-AF65-F5344CB8AC3E}">
        <p14:creationId xmlns:p14="http://schemas.microsoft.com/office/powerpoint/2010/main" val="38021604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sz="quarter" idx="1"/>
          </p:nvPr>
        </p:nvSpPr>
        <p:spPr/>
        <p:txBody>
          <a:bodyPr/>
          <a:lstStyle/>
          <a:p>
            <a:r>
              <a:rPr lang="es-MX" dirty="0" smtClean="0"/>
              <a:t>La cantidad de dinero demanda por un individuo depende:</a:t>
            </a:r>
          </a:p>
          <a:p>
            <a:endParaRPr lang="es-MX" dirty="0" smtClean="0"/>
          </a:p>
        </p:txBody>
      </p:sp>
      <p:graphicFrame>
        <p:nvGraphicFramePr>
          <p:cNvPr id="4" name="Diagrama 3"/>
          <p:cNvGraphicFramePr/>
          <p:nvPr>
            <p:extLst>
              <p:ext uri="{D42A27DB-BD31-4B8C-83A1-F6EECF244321}">
                <p14:modId xmlns:p14="http://schemas.microsoft.com/office/powerpoint/2010/main" val="3255910523"/>
              </p:ext>
            </p:extLst>
          </p:nvPr>
        </p:nvGraphicFramePr>
        <p:xfrm>
          <a:off x="3850408" y="2597727"/>
          <a:ext cx="6800273" cy="4122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14</a:t>
            </a:fld>
            <a:endParaRPr lang="es-MX"/>
          </a:p>
        </p:txBody>
      </p:sp>
    </p:spTree>
    <p:extLst>
      <p:ext uri="{BB962C8B-B14F-4D97-AF65-F5344CB8AC3E}">
        <p14:creationId xmlns:p14="http://schemas.microsoft.com/office/powerpoint/2010/main" val="234795833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normAutofit/>
          </a:bodyPr>
          <a:lstStyle/>
          <a:p>
            <a:pPr algn="just"/>
            <a:r>
              <a:rPr lang="es-MX" dirty="0" smtClean="0"/>
              <a:t>Keynes distinguió tres motivos distintos por los que las personas desean demandar dinero y tenerlo en su poder:</a:t>
            </a:r>
          </a:p>
          <a:p>
            <a:pPr algn="just"/>
            <a:endParaRPr lang="es-MX" dirty="0" smtClean="0"/>
          </a:p>
          <a:p>
            <a:pPr algn="just"/>
            <a:r>
              <a:rPr lang="es-MX" dirty="0" smtClean="0"/>
              <a:t>Motivo de transacciones</a:t>
            </a:r>
          </a:p>
          <a:p>
            <a:pPr algn="just"/>
            <a:endParaRPr lang="es-MX" dirty="0" smtClean="0"/>
          </a:p>
          <a:p>
            <a:pPr algn="just"/>
            <a:endParaRPr lang="es-MX" dirty="0" smtClean="0"/>
          </a:p>
          <a:p>
            <a:pPr algn="just"/>
            <a:endParaRPr lang="es-MX" dirty="0" smtClean="0"/>
          </a:p>
          <a:p>
            <a:pPr algn="just"/>
            <a:r>
              <a:rPr lang="es-MX" dirty="0" smtClean="0"/>
              <a:t>Motivo de precaución</a:t>
            </a:r>
          </a:p>
          <a:p>
            <a:pPr algn="just"/>
            <a:endParaRPr lang="es-MX" dirty="0" smtClean="0"/>
          </a:p>
          <a:p>
            <a:pPr algn="just"/>
            <a:endParaRPr lang="es-MX" dirty="0" smtClean="0"/>
          </a:p>
          <a:p>
            <a:pPr algn="just"/>
            <a:r>
              <a:rPr lang="es-MX" dirty="0" smtClean="0"/>
              <a:t>Motivo de especulación</a:t>
            </a:r>
          </a:p>
          <a:p>
            <a:pPr algn="just"/>
            <a:endParaRPr lang="es-MX" dirty="0"/>
          </a:p>
        </p:txBody>
      </p:sp>
      <p:graphicFrame>
        <p:nvGraphicFramePr>
          <p:cNvPr id="4" name="Diagrama 3"/>
          <p:cNvGraphicFramePr/>
          <p:nvPr>
            <p:extLst>
              <p:ext uri="{D42A27DB-BD31-4B8C-83A1-F6EECF244321}">
                <p14:modId xmlns:p14="http://schemas.microsoft.com/office/powerpoint/2010/main" val="1662687717"/>
              </p:ext>
            </p:extLst>
          </p:nvPr>
        </p:nvGraphicFramePr>
        <p:xfrm>
          <a:off x="5855854" y="2663895"/>
          <a:ext cx="4244110" cy="12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452570070"/>
              </p:ext>
            </p:extLst>
          </p:nvPr>
        </p:nvGraphicFramePr>
        <p:xfrm>
          <a:off x="5855854" y="3970458"/>
          <a:ext cx="4244110" cy="1244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a 5"/>
          <p:cNvGraphicFramePr/>
          <p:nvPr>
            <p:extLst>
              <p:ext uri="{D42A27DB-BD31-4B8C-83A1-F6EECF244321}">
                <p14:modId xmlns:p14="http://schemas.microsoft.com/office/powerpoint/2010/main" val="10517348"/>
              </p:ext>
            </p:extLst>
          </p:nvPr>
        </p:nvGraphicFramePr>
        <p:xfrm>
          <a:off x="5855854" y="5266628"/>
          <a:ext cx="4244110" cy="12442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7" name="Flecha derecha 6"/>
          <p:cNvSpPr/>
          <p:nvPr/>
        </p:nvSpPr>
        <p:spPr>
          <a:xfrm>
            <a:off x="6099464" y="3096491"/>
            <a:ext cx="706581" cy="3844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6099463" y="4400334"/>
            <a:ext cx="706581" cy="38446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9" name="Flecha derecha 8"/>
          <p:cNvSpPr/>
          <p:nvPr/>
        </p:nvSpPr>
        <p:spPr>
          <a:xfrm>
            <a:off x="6099463" y="5552735"/>
            <a:ext cx="706581" cy="38446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0" name="9 Marcador de número de diapositiva"/>
          <p:cNvSpPr>
            <a:spLocks noGrp="1"/>
          </p:cNvSpPr>
          <p:nvPr>
            <p:ph type="sldNum" sz="quarter" idx="15"/>
          </p:nvPr>
        </p:nvSpPr>
        <p:spPr/>
        <p:txBody>
          <a:bodyPr/>
          <a:lstStyle/>
          <a:p>
            <a:fld id="{E26828EE-1540-49DE-93B3-191D0192E486}" type="slidenum">
              <a:rPr lang="es-MX" smtClean="0"/>
              <a:pPr/>
              <a:t>15</a:t>
            </a:fld>
            <a:endParaRPr lang="es-MX"/>
          </a:p>
        </p:txBody>
      </p:sp>
    </p:spTree>
    <p:extLst>
      <p:ext uri="{BB962C8B-B14F-4D97-AF65-F5344CB8AC3E}">
        <p14:creationId xmlns:p14="http://schemas.microsoft.com/office/powerpoint/2010/main" val="14782648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fade">
                                      <p:cBhvr>
                                        <p:cTn id="17" dur="1000"/>
                                        <p:tgtEl>
                                          <p:spTgt spid="3">
                                            <p:txEl>
                                              <p:pRg st="9" end="9"/>
                                            </p:txEl>
                                          </p:spTgt>
                                        </p:tgtEl>
                                      </p:cBhvr>
                                    </p:animEffect>
                                    <p:anim calcmode="lin" valueType="num">
                                      <p:cBhvr>
                                        <p:cTn id="1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 calcmode="lin" valueType="num">
                                      <p:cBhvr>
                                        <p:cTn id="26" dur="1000" fill="hold"/>
                                        <p:tgtEl>
                                          <p:spTgt spid="7"/>
                                        </p:tgtEl>
                                        <p:attrNameLst>
                                          <p:attrName>style.rotation</p:attrName>
                                        </p:attrNameLst>
                                      </p:cBhvr>
                                      <p:tavLst>
                                        <p:tav tm="0">
                                          <p:val>
                                            <p:fltVal val="90"/>
                                          </p:val>
                                        </p:tav>
                                        <p:tav tm="100000">
                                          <p:val>
                                            <p:fltVal val="0"/>
                                          </p:val>
                                        </p:tav>
                                      </p:tavLst>
                                    </p:anim>
                                    <p:animEffect transition="in" filter="fade">
                                      <p:cBhvr>
                                        <p:cTn id="27" dur="1000"/>
                                        <p:tgtEl>
                                          <p:spTgt spid="7"/>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style.rotation</p:attrName>
                                        </p:attrNameLst>
                                      </p:cBhvr>
                                      <p:tavLst>
                                        <p:tav tm="0">
                                          <p:val>
                                            <p:fltVal val="90"/>
                                          </p:val>
                                        </p:tav>
                                        <p:tav tm="100000">
                                          <p:val>
                                            <p:fltVal val="0"/>
                                          </p:val>
                                        </p:tav>
                                      </p:tavLst>
                                    </p:anim>
                                    <p:animEffect transition="in" filter="fade">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ppt_x"/>
                                          </p:val>
                                        </p:tav>
                                        <p:tav tm="100000">
                                          <p:val>
                                            <p:strVal val="#ppt_x"/>
                                          </p:val>
                                        </p:tav>
                                      </p:tavLst>
                                    </p:anim>
                                    <p:anim calcmode="lin" valueType="num">
                                      <p:cBhvr additive="base">
                                        <p:cTn id="5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pPr algn="just"/>
            <a:r>
              <a:rPr lang="es-MX" dirty="0" smtClean="0"/>
              <a:t>Keynes compara la tenencia de dinero con la tenencia alternativa de un único activo (Bonos del Tesos o Títulos de renta Fija) con </a:t>
            </a:r>
            <a:r>
              <a:rPr lang="es-MX" b="1" dirty="0" smtClean="0"/>
              <a:t>tipo de interés nominal constante.</a:t>
            </a:r>
          </a:p>
          <a:p>
            <a:pPr algn="just"/>
            <a:r>
              <a:rPr lang="es-MX" dirty="0" smtClean="0"/>
              <a:t>La teoría monetaria moderna</a:t>
            </a:r>
          </a:p>
          <a:p>
            <a:pPr lvl="1" algn="just"/>
            <a:r>
              <a:rPr lang="es-MX" dirty="0" smtClean="0"/>
              <a:t>Factores determinantes</a:t>
            </a:r>
          </a:p>
          <a:p>
            <a:pPr lvl="1" algn="just"/>
            <a:endParaRPr lang="es-MX" dirty="0"/>
          </a:p>
        </p:txBody>
      </p:sp>
      <p:graphicFrame>
        <p:nvGraphicFramePr>
          <p:cNvPr id="4" name="Diagrama 3"/>
          <p:cNvGraphicFramePr/>
          <p:nvPr>
            <p:extLst>
              <p:ext uri="{D42A27DB-BD31-4B8C-83A1-F6EECF244321}">
                <p14:modId xmlns:p14="http://schemas.microsoft.com/office/powerpoint/2010/main" val="3059270472"/>
              </p:ext>
            </p:extLst>
          </p:nvPr>
        </p:nvGraphicFramePr>
        <p:xfrm>
          <a:off x="3801526" y="3541093"/>
          <a:ext cx="7486072" cy="3239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16</a:t>
            </a:fld>
            <a:endParaRPr lang="es-MX"/>
          </a:p>
        </p:txBody>
      </p:sp>
    </p:spTree>
    <p:extLst>
      <p:ext uri="{BB962C8B-B14F-4D97-AF65-F5344CB8AC3E}">
        <p14:creationId xmlns:p14="http://schemas.microsoft.com/office/powerpoint/2010/main" val="69363437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pPr algn="just"/>
            <a:r>
              <a:rPr lang="es-MX" dirty="0" smtClean="0"/>
              <a:t>El nivel de los tipos de interés, es el factor importante que influye en la demanda de dinero por parte de las empresas, que su vez ésta afecta factores como:</a:t>
            </a:r>
          </a:p>
          <a:p>
            <a:pPr algn="just"/>
            <a:endParaRPr lang="es-MX" dirty="0" smtClean="0"/>
          </a:p>
        </p:txBody>
      </p:sp>
      <p:graphicFrame>
        <p:nvGraphicFramePr>
          <p:cNvPr id="4" name="Diagrama 3"/>
          <p:cNvGraphicFramePr/>
          <p:nvPr>
            <p:extLst>
              <p:ext uri="{D42A27DB-BD31-4B8C-83A1-F6EECF244321}">
                <p14:modId xmlns:p14="http://schemas.microsoft.com/office/powerpoint/2010/main" val="2741922283"/>
              </p:ext>
            </p:extLst>
          </p:nvPr>
        </p:nvGraphicFramePr>
        <p:xfrm>
          <a:off x="3517900" y="2867891"/>
          <a:ext cx="6706755" cy="3831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17</a:t>
            </a:fld>
            <a:endParaRPr lang="es-MX"/>
          </a:p>
        </p:txBody>
      </p:sp>
    </p:spTree>
    <p:extLst>
      <p:ext uri="{BB962C8B-B14F-4D97-AF65-F5344CB8AC3E}">
        <p14:creationId xmlns:p14="http://schemas.microsoft.com/office/powerpoint/2010/main" val="9626595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1"/>
            <p:extLst>
              <p:ext uri="{D42A27DB-BD31-4B8C-83A1-F6EECF244321}">
                <p14:modId xmlns:p14="http://schemas.microsoft.com/office/powerpoint/2010/main" val="2325780668"/>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5"/>
          </p:nvPr>
        </p:nvSpPr>
        <p:spPr/>
        <p:txBody>
          <a:bodyPr/>
          <a:lstStyle/>
          <a:p>
            <a:fld id="{E26828EE-1540-49DE-93B3-191D0192E486}" type="slidenum">
              <a:rPr lang="es-MX" smtClean="0"/>
              <a:pPr/>
              <a:t>18</a:t>
            </a:fld>
            <a:endParaRPr lang="es-MX"/>
          </a:p>
        </p:txBody>
      </p:sp>
    </p:spTree>
    <p:extLst>
      <p:ext uri="{BB962C8B-B14F-4D97-AF65-F5344CB8AC3E}">
        <p14:creationId xmlns:p14="http://schemas.microsoft.com/office/powerpoint/2010/main" val="72617458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Enfoques de la determinación de la demanda</a:t>
            </a:r>
            <a:endParaRPr lang="es-MX" b="1" dirty="0">
              <a:solidFill>
                <a:srgbClr val="0070C0"/>
              </a:solidFill>
            </a:endParaRPr>
          </a:p>
        </p:txBody>
      </p:sp>
      <p:sp>
        <p:nvSpPr>
          <p:cNvPr id="3" name="Marcador de contenido 2"/>
          <p:cNvSpPr>
            <a:spLocks noGrp="1"/>
          </p:cNvSpPr>
          <p:nvPr>
            <p:ph sz="quarter" idx="1"/>
          </p:nvPr>
        </p:nvSpPr>
        <p:spPr>
          <a:xfrm>
            <a:off x="3929639" y="2341417"/>
            <a:ext cx="5089670" cy="4121728"/>
          </a:xfrm>
        </p:spPr>
        <p:txBody>
          <a:bodyPr>
            <a:normAutofit fontScale="70000" lnSpcReduction="20000"/>
          </a:bodyPr>
          <a:lstStyle/>
          <a:p>
            <a:pPr marL="0" indent="0" algn="just">
              <a:buNone/>
            </a:pPr>
            <a:r>
              <a:rPr lang="es-MX" b="1" dirty="0" smtClean="0"/>
              <a:t>Enfoque teórico del inventario</a:t>
            </a:r>
          </a:p>
          <a:p>
            <a:pPr algn="just"/>
            <a:r>
              <a:rPr lang="es-MX" dirty="0" smtClean="0"/>
              <a:t>Se basa en las aportaciones iniciales de </a:t>
            </a:r>
            <a:r>
              <a:rPr lang="es-MX" dirty="0" err="1" smtClean="0"/>
              <a:t>Baumol</a:t>
            </a:r>
            <a:r>
              <a:rPr lang="es-MX" dirty="0" smtClean="0"/>
              <a:t> y </a:t>
            </a:r>
            <a:r>
              <a:rPr lang="es-MX" dirty="0" err="1" smtClean="0"/>
              <a:t>Tobin</a:t>
            </a:r>
            <a:r>
              <a:rPr lang="es-MX" dirty="0" smtClean="0"/>
              <a:t>.</a:t>
            </a:r>
          </a:p>
          <a:p>
            <a:pPr algn="just"/>
            <a:r>
              <a:rPr lang="es-MX" dirty="0" smtClean="0"/>
              <a:t>Desarrollan sobre toda la demanda por el motivo transacciones keynesiana, habiéndola depender no solo del nivel de renta o ingresos del individuo, sino también del tipo de interés que se pierde a consecuencia del mantenimiento de saldos de en dinero.</a:t>
            </a:r>
          </a:p>
          <a:p>
            <a:pPr algn="just"/>
            <a:r>
              <a:rPr lang="es-MX" dirty="0" smtClean="0"/>
              <a:t>Se llega al establecimiento de una formulación precisa para la demanda, al determinar el saldo óptimo que el individuo debe mantener en forma de dinero, relacionado directamente con su nivel de renta y con el costo de transformación de otros activos en dinero e inversamente con el tipo de interés.</a:t>
            </a:r>
          </a:p>
          <a:p>
            <a:pPr algn="just"/>
            <a:endParaRPr lang="es-MX" dirty="0" smtClean="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19</a:t>
            </a:fld>
            <a:endParaRPr lang="es-MX"/>
          </a:p>
        </p:txBody>
      </p:sp>
    </p:spTree>
    <p:extLst>
      <p:ext uri="{BB962C8B-B14F-4D97-AF65-F5344CB8AC3E}">
        <p14:creationId xmlns:p14="http://schemas.microsoft.com/office/powerpoint/2010/main" val="8309709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heel(1)">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Índice</a:t>
            </a:r>
            <a:endParaRPr lang="es-MX"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149704069"/>
              </p:ext>
            </p:extLst>
          </p:nvPr>
        </p:nvGraphicFramePr>
        <p:xfrm>
          <a:off x="609600" y="1634706"/>
          <a:ext cx="9956800" cy="3337560"/>
        </p:xfrm>
        <a:graphic>
          <a:graphicData uri="http://schemas.openxmlformats.org/drawingml/2006/table">
            <a:tbl>
              <a:tblPr firstRow="1" bandRow="1">
                <a:tableStyleId>{69CF1AB2-1976-4502-BF36-3FF5EA218861}</a:tableStyleId>
              </a:tblPr>
              <a:tblGrid>
                <a:gridCol w="9008853"/>
                <a:gridCol w="947947"/>
              </a:tblGrid>
              <a:tr h="370840">
                <a:tc>
                  <a:txBody>
                    <a:bodyPr/>
                    <a:lstStyle/>
                    <a:p>
                      <a:r>
                        <a:rPr lang="es-MX" b="0" dirty="0" smtClean="0">
                          <a:hlinkClick r:id="rId2" action="ppaction://hlinksldjump"/>
                        </a:rPr>
                        <a:t>Introducción</a:t>
                      </a:r>
                      <a:endParaRPr lang="es-MX" b="0" dirty="0"/>
                    </a:p>
                  </a:txBody>
                  <a:tcPr marL="102121" marR="102121"/>
                </a:tc>
                <a:tc>
                  <a:txBody>
                    <a:bodyPr/>
                    <a:lstStyle/>
                    <a:p>
                      <a:pPr algn="r"/>
                      <a:r>
                        <a:rPr lang="es-MX" b="0" dirty="0" smtClean="0"/>
                        <a:t>3</a:t>
                      </a:r>
                      <a:endParaRPr lang="es-MX" b="0" dirty="0"/>
                    </a:p>
                  </a:txBody>
                  <a:tcPr marL="102121" marR="102121"/>
                </a:tc>
              </a:tr>
              <a:tr h="370840">
                <a:tc>
                  <a:txBody>
                    <a:bodyPr/>
                    <a:lstStyle/>
                    <a:p>
                      <a:r>
                        <a:rPr lang="es-MX" dirty="0" smtClean="0">
                          <a:hlinkClick r:id="rId3" action="ppaction://hlinksldjump"/>
                        </a:rPr>
                        <a:t>Objetivo</a:t>
                      </a:r>
                      <a:endParaRPr lang="es-MX" dirty="0"/>
                    </a:p>
                  </a:txBody>
                  <a:tcPr marL="102121" marR="102121"/>
                </a:tc>
                <a:tc>
                  <a:txBody>
                    <a:bodyPr/>
                    <a:lstStyle/>
                    <a:p>
                      <a:pPr algn="r"/>
                      <a:r>
                        <a:rPr lang="es-MX" b="0" dirty="0" smtClean="0"/>
                        <a:t>4</a:t>
                      </a:r>
                      <a:endParaRPr lang="es-MX" b="0" dirty="0"/>
                    </a:p>
                  </a:txBody>
                  <a:tcPr marL="102121" marR="102121"/>
                </a:tc>
              </a:tr>
              <a:tr h="370840">
                <a:tc>
                  <a:txBody>
                    <a:bodyPr/>
                    <a:lstStyle/>
                    <a:p>
                      <a:r>
                        <a:rPr lang="es-MX" dirty="0" smtClean="0">
                          <a:hlinkClick r:id="rId4" action="ppaction://hlinksldjump"/>
                        </a:rPr>
                        <a:t>La</a:t>
                      </a:r>
                      <a:r>
                        <a:rPr lang="es-MX" baseline="0" dirty="0" smtClean="0">
                          <a:hlinkClick r:id="rId4" action="ppaction://hlinksldjump"/>
                        </a:rPr>
                        <a:t> demanda de dinero</a:t>
                      </a:r>
                      <a:endParaRPr lang="es-MX" dirty="0"/>
                    </a:p>
                  </a:txBody>
                  <a:tcPr marL="102121" marR="102121"/>
                </a:tc>
                <a:tc>
                  <a:txBody>
                    <a:bodyPr/>
                    <a:lstStyle/>
                    <a:p>
                      <a:pPr algn="r"/>
                      <a:r>
                        <a:rPr lang="es-MX" b="0" dirty="0" smtClean="0"/>
                        <a:t>5</a:t>
                      </a:r>
                      <a:endParaRPr lang="es-MX" b="0" dirty="0"/>
                    </a:p>
                  </a:txBody>
                  <a:tcPr marL="102121" marR="102121"/>
                </a:tc>
              </a:tr>
              <a:tr h="370840">
                <a:tc>
                  <a:txBody>
                    <a:bodyPr/>
                    <a:lstStyle/>
                    <a:p>
                      <a:r>
                        <a:rPr lang="es-MX" dirty="0" smtClean="0">
                          <a:hlinkClick r:id="rId5" action="ppaction://hlinksldjump"/>
                        </a:rPr>
                        <a:t>Visión de</a:t>
                      </a:r>
                      <a:r>
                        <a:rPr lang="es-MX" baseline="0" dirty="0" smtClean="0">
                          <a:hlinkClick r:id="rId5" action="ppaction://hlinksldjump"/>
                        </a:rPr>
                        <a:t> las corrientes</a:t>
                      </a:r>
                      <a:endParaRPr lang="es-MX" dirty="0"/>
                    </a:p>
                  </a:txBody>
                  <a:tcPr marL="102121" marR="102121"/>
                </a:tc>
                <a:tc>
                  <a:txBody>
                    <a:bodyPr/>
                    <a:lstStyle/>
                    <a:p>
                      <a:pPr algn="r"/>
                      <a:r>
                        <a:rPr lang="es-MX" b="0" dirty="0" smtClean="0"/>
                        <a:t>6</a:t>
                      </a:r>
                      <a:endParaRPr lang="es-MX" b="0" dirty="0"/>
                    </a:p>
                  </a:txBody>
                  <a:tcPr marL="102121" marR="102121"/>
                </a:tc>
              </a:tr>
              <a:tr h="370840">
                <a:tc>
                  <a:txBody>
                    <a:bodyPr/>
                    <a:lstStyle/>
                    <a:p>
                      <a:pPr marL="0" algn="l" rtl="0" eaLnBrk="1" latinLnBrk="0" hangingPunct="1"/>
                      <a:r>
                        <a:rPr kumimoji="0" lang="es-MX" kern="1200" dirty="0" smtClean="0">
                          <a:solidFill>
                            <a:schemeClr val="dk1"/>
                          </a:solidFill>
                          <a:latin typeface="+mn-lt"/>
                          <a:ea typeface="+mn-ea"/>
                          <a:cs typeface="+mn-cs"/>
                          <a:hlinkClick r:id="rId6" action="ppaction://hlinksldjump"/>
                        </a:rPr>
                        <a:t>Importancia de la demanda de dinero</a:t>
                      </a:r>
                      <a:endParaRPr kumimoji="0" lang="es-MX" kern="1200" dirty="0">
                        <a:solidFill>
                          <a:schemeClr val="dk1"/>
                        </a:solidFill>
                        <a:latin typeface="+mn-lt"/>
                        <a:ea typeface="+mn-ea"/>
                        <a:cs typeface="+mn-cs"/>
                      </a:endParaRPr>
                    </a:p>
                  </a:txBody>
                  <a:tcPr marL="102121" marR="102121"/>
                </a:tc>
                <a:tc>
                  <a:txBody>
                    <a:bodyPr/>
                    <a:lstStyle/>
                    <a:p>
                      <a:pPr algn="r"/>
                      <a:r>
                        <a:rPr lang="es-MX" b="0" dirty="0" smtClean="0"/>
                        <a:t>9</a:t>
                      </a:r>
                      <a:endParaRPr lang="es-MX" b="0" dirty="0"/>
                    </a:p>
                  </a:txBody>
                  <a:tcPr marL="102121" marR="102121"/>
                </a:tc>
              </a:tr>
              <a:tr h="370840">
                <a:tc>
                  <a:txBody>
                    <a:bodyPr/>
                    <a:lstStyle/>
                    <a:p>
                      <a:r>
                        <a:rPr lang="es-MX" dirty="0" smtClean="0">
                          <a:hlinkClick r:id="rId7" action="ppaction://hlinksldjump"/>
                        </a:rPr>
                        <a:t>Factores determinantes de la demanda monetaria</a:t>
                      </a:r>
                      <a:endParaRPr lang="es-MX" dirty="0"/>
                    </a:p>
                  </a:txBody>
                  <a:tcPr marL="102121" marR="102121"/>
                </a:tc>
                <a:tc>
                  <a:txBody>
                    <a:bodyPr/>
                    <a:lstStyle/>
                    <a:p>
                      <a:pPr algn="r"/>
                      <a:r>
                        <a:rPr lang="es-MX" b="0" dirty="0" smtClean="0"/>
                        <a:t>11</a:t>
                      </a:r>
                      <a:endParaRPr lang="es-MX" b="0" dirty="0"/>
                    </a:p>
                  </a:txBody>
                  <a:tcPr marL="102121" marR="102121"/>
                </a:tc>
              </a:tr>
              <a:tr h="370840">
                <a:tc>
                  <a:txBody>
                    <a:bodyPr/>
                    <a:lstStyle/>
                    <a:p>
                      <a:pPr marL="0" algn="l" rtl="0" eaLnBrk="1" latinLnBrk="0" hangingPunct="1"/>
                      <a:r>
                        <a:rPr kumimoji="0" lang="es-MX" kern="1200" dirty="0" smtClean="0">
                          <a:solidFill>
                            <a:schemeClr val="dk1"/>
                          </a:solidFill>
                          <a:latin typeface="+mn-lt"/>
                          <a:ea typeface="+mn-ea"/>
                          <a:cs typeface="+mn-cs"/>
                          <a:hlinkClick r:id="rId8" action="ppaction://hlinksldjump"/>
                        </a:rPr>
                        <a:t>Enfoques de la determinación de la demanda</a:t>
                      </a:r>
                      <a:endParaRPr kumimoji="0" lang="es-MX" kern="1200" dirty="0">
                        <a:solidFill>
                          <a:schemeClr val="dk1"/>
                        </a:solidFill>
                        <a:latin typeface="+mn-lt"/>
                        <a:ea typeface="+mn-ea"/>
                        <a:cs typeface="+mn-cs"/>
                      </a:endParaRPr>
                    </a:p>
                  </a:txBody>
                  <a:tcPr marL="102121" marR="102121"/>
                </a:tc>
                <a:tc>
                  <a:txBody>
                    <a:bodyPr/>
                    <a:lstStyle/>
                    <a:p>
                      <a:pPr algn="r"/>
                      <a:r>
                        <a:rPr lang="es-MX" b="0" dirty="0" smtClean="0"/>
                        <a:t>19</a:t>
                      </a:r>
                      <a:endParaRPr lang="es-MX" b="0" dirty="0"/>
                    </a:p>
                  </a:txBody>
                  <a:tcPr marL="102121" marR="102121"/>
                </a:tc>
              </a:tr>
              <a:tr h="370840">
                <a:tc>
                  <a:txBody>
                    <a:bodyPr/>
                    <a:lstStyle/>
                    <a:p>
                      <a:pPr marL="0" algn="l" rtl="0" eaLnBrk="1" latinLnBrk="0" hangingPunct="1"/>
                      <a:r>
                        <a:rPr kumimoji="0" lang="es-MX" kern="1200" dirty="0" smtClean="0">
                          <a:solidFill>
                            <a:schemeClr val="dk1"/>
                          </a:solidFill>
                          <a:latin typeface="+mn-lt"/>
                          <a:ea typeface="+mn-ea"/>
                          <a:cs typeface="+mn-cs"/>
                          <a:hlinkClick r:id="rId9" action="ppaction://hlinksldjump"/>
                        </a:rPr>
                        <a:t>Función de demanda monetaria</a:t>
                      </a:r>
                      <a:endParaRPr kumimoji="0" lang="es-MX" kern="1200" dirty="0">
                        <a:solidFill>
                          <a:schemeClr val="dk1"/>
                        </a:solidFill>
                        <a:latin typeface="+mn-lt"/>
                        <a:ea typeface="+mn-ea"/>
                        <a:cs typeface="+mn-cs"/>
                      </a:endParaRPr>
                    </a:p>
                  </a:txBody>
                  <a:tcPr marL="102121" marR="102121"/>
                </a:tc>
                <a:tc>
                  <a:txBody>
                    <a:bodyPr/>
                    <a:lstStyle/>
                    <a:p>
                      <a:pPr algn="r"/>
                      <a:r>
                        <a:rPr lang="es-MX" b="0" dirty="0" smtClean="0"/>
                        <a:t>22</a:t>
                      </a:r>
                      <a:endParaRPr lang="es-MX" b="0" dirty="0"/>
                    </a:p>
                  </a:txBody>
                  <a:tcPr marL="102121" marR="102121"/>
                </a:tc>
              </a:tr>
              <a:tr h="370840">
                <a:tc>
                  <a:txBody>
                    <a:bodyPr/>
                    <a:lstStyle/>
                    <a:p>
                      <a:pPr marL="0" algn="l" rtl="0" eaLnBrk="1" latinLnBrk="0" hangingPunct="1"/>
                      <a:r>
                        <a:rPr kumimoji="0" lang="es-MX" kern="1200" dirty="0" smtClean="0">
                          <a:solidFill>
                            <a:schemeClr val="dk1"/>
                          </a:solidFill>
                          <a:latin typeface="+mn-lt"/>
                          <a:ea typeface="+mn-ea"/>
                          <a:cs typeface="+mn-cs"/>
                          <a:hlinkClick r:id="rId10" action="ppaction://hlinksldjump"/>
                        </a:rPr>
                        <a:t>Determinación de los tipos de interés</a:t>
                      </a:r>
                      <a:endParaRPr kumimoji="0" lang="es-MX" kern="1200" dirty="0">
                        <a:solidFill>
                          <a:schemeClr val="dk1"/>
                        </a:solidFill>
                        <a:latin typeface="+mn-lt"/>
                        <a:ea typeface="+mn-ea"/>
                        <a:cs typeface="+mn-cs"/>
                      </a:endParaRPr>
                    </a:p>
                  </a:txBody>
                  <a:tcPr marL="102121" marR="102121"/>
                </a:tc>
                <a:tc>
                  <a:txBody>
                    <a:bodyPr/>
                    <a:lstStyle/>
                    <a:p>
                      <a:pPr algn="r"/>
                      <a:r>
                        <a:rPr lang="es-MX" b="0" dirty="0" smtClean="0"/>
                        <a:t>30</a:t>
                      </a:r>
                      <a:endParaRPr lang="es-MX" b="0" dirty="0"/>
                    </a:p>
                  </a:txBody>
                  <a:tcPr marL="102121" marR="102121"/>
                </a:tc>
              </a:tr>
            </a:tbl>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2</a:t>
            </a:fld>
            <a:endParaRPr lang="es-MX"/>
          </a:p>
        </p:txBody>
      </p:sp>
    </p:spTree>
    <p:extLst>
      <p:ext uri="{BB962C8B-B14F-4D97-AF65-F5344CB8AC3E}">
        <p14:creationId xmlns:p14="http://schemas.microsoft.com/office/powerpoint/2010/main" val="14571484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Enfoques de la determinación de la demanda</a:t>
            </a:r>
            <a:endParaRPr lang="es-MX" b="1" dirty="0">
              <a:solidFill>
                <a:srgbClr val="0070C0"/>
              </a:solidFill>
            </a:endParaRPr>
          </a:p>
        </p:txBody>
      </p:sp>
      <p:sp>
        <p:nvSpPr>
          <p:cNvPr id="4" name="Rectángulo 3"/>
          <p:cNvSpPr/>
          <p:nvPr/>
        </p:nvSpPr>
        <p:spPr>
          <a:xfrm>
            <a:off x="4634345" y="2777836"/>
            <a:ext cx="3940030" cy="2980303"/>
          </a:xfrm>
          <a:prstGeom prst="rect">
            <a:avLst/>
          </a:prstGeom>
        </p:spPr>
        <p:txBody>
          <a:bodyPr wrap="square">
            <a:spAutoFit/>
          </a:bodyPr>
          <a:lstStyle/>
          <a:p>
            <a:r>
              <a:rPr lang="es-MX" b="1" dirty="0"/>
              <a:t>Enfoque Portfolio</a:t>
            </a:r>
          </a:p>
          <a:p>
            <a:pPr marL="342900" indent="-342900" algn="just" defTabSz="457200">
              <a:lnSpc>
                <a:spcPct val="90000"/>
              </a:lnSpc>
              <a:spcBef>
                <a:spcPts val="1000"/>
              </a:spcBef>
              <a:buClr>
                <a:schemeClr val="accent1"/>
              </a:buClr>
              <a:buFont typeface="Wingdings 3" charset="2"/>
              <a:buChar char=""/>
            </a:pPr>
            <a:r>
              <a:rPr lang="es-MX" sz="1500" dirty="0">
                <a:solidFill>
                  <a:schemeClr val="tx1">
                    <a:lumMod val="75000"/>
                    <a:lumOff val="25000"/>
                  </a:schemeClr>
                </a:solidFill>
              </a:rPr>
              <a:t>Desarrollado por </a:t>
            </a:r>
            <a:r>
              <a:rPr lang="es-MX" sz="1500" dirty="0" err="1">
                <a:solidFill>
                  <a:schemeClr val="tx1">
                    <a:lumMod val="75000"/>
                    <a:lumOff val="25000"/>
                  </a:schemeClr>
                </a:solidFill>
              </a:rPr>
              <a:t>Tobin</a:t>
            </a:r>
            <a:r>
              <a:rPr lang="es-MX" sz="1500" dirty="0">
                <a:solidFill>
                  <a:schemeClr val="tx1">
                    <a:lumMod val="75000"/>
                    <a:lumOff val="25000"/>
                  </a:schemeClr>
                </a:solidFill>
              </a:rPr>
              <a:t>.</a:t>
            </a:r>
          </a:p>
          <a:p>
            <a:pPr marL="342900" indent="-342900" algn="just" defTabSz="457200">
              <a:lnSpc>
                <a:spcPct val="90000"/>
              </a:lnSpc>
              <a:spcBef>
                <a:spcPts val="1000"/>
              </a:spcBef>
              <a:buClr>
                <a:schemeClr val="accent1"/>
              </a:buClr>
              <a:buFont typeface="Wingdings 3" charset="2"/>
              <a:buChar char=""/>
            </a:pPr>
            <a:r>
              <a:rPr lang="es-MX" sz="1500" dirty="0">
                <a:solidFill>
                  <a:schemeClr val="tx1">
                    <a:lumMod val="75000"/>
                    <a:lumOff val="25000"/>
                  </a:schemeClr>
                </a:solidFill>
              </a:rPr>
              <a:t>En el estudio de la demanda de dinero por el motivo de especulación, considerando al dinero como un activo más entre el conjunto de activos poseídos por el individuo y poniendo el acento en el riesgo y la rentabilidad esperada como factores determinantes de su demanda.</a:t>
            </a:r>
          </a:p>
          <a:p>
            <a:pPr algn="just"/>
            <a:endParaRPr lang="es-MX" dirty="0"/>
          </a:p>
        </p:txBody>
      </p:sp>
      <p:sp>
        <p:nvSpPr>
          <p:cNvPr id="3" name="2 Marcador de número de diapositiva"/>
          <p:cNvSpPr>
            <a:spLocks noGrp="1"/>
          </p:cNvSpPr>
          <p:nvPr>
            <p:ph type="sldNum" sz="quarter" idx="15"/>
          </p:nvPr>
        </p:nvSpPr>
        <p:spPr/>
        <p:txBody>
          <a:bodyPr/>
          <a:lstStyle/>
          <a:p>
            <a:fld id="{E26828EE-1540-49DE-93B3-191D0192E486}" type="slidenum">
              <a:rPr lang="es-MX" smtClean="0"/>
              <a:pPr/>
              <a:t>20</a:t>
            </a:fld>
            <a:endParaRPr lang="es-MX"/>
          </a:p>
        </p:txBody>
      </p:sp>
    </p:spTree>
    <p:extLst>
      <p:ext uri="{BB962C8B-B14F-4D97-AF65-F5344CB8AC3E}">
        <p14:creationId xmlns:p14="http://schemas.microsoft.com/office/powerpoint/2010/main" val="307136947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4">
                                            <p:txEl>
                                              <p:pRg st="1" end="1"/>
                                            </p:txEl>
                                          </p:spTgt>
                                        </p:tgtEl>
                                      </p:cBhvr>
                                    </p:animEffect>
                                  </p:childTnLst>
                                </p:cTn>
                              </p:par>
                              <p:par>
                                <p:cTn id="28" presetID="53" presetClass="entr" presetSubtype="16" fill="hold"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 calcmode="lin" valueType="num">
                                      <p:cBhvr>
                                        <p:cTn id="30"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pPr algn="just"/>
            <a:r>
              <a:rPr lang="es-MX" dirty="0" smtClean="0"/>
              <a:t>La demanda de dinero, el activo sin riesgo, depende del rendimiento esperado de otros activos y del riesgo, medido por la variabilidad de dicho rendimiento.</a:t>
            </a:r>
          </a:p>
          <a:p>
            <a:pPr algn="just"/>
            <a:endParaRPr lang="es-MX" dirty="0" smtClean="0"/>
          </a:p>
          <a:p>
            <a:pPr algn="just"/>
            <a:r>
              <a:rPr lang="es-MX" dirty="0" smtClean="0"/>
              <a:t>Al aumentar el rendimiento esperado de otros activos, aumenta el costo de oportunidad de mantener el dinero, por lo que disminuye su demanda.</a:t>
            </a:r>
          </a:p>
          <a:p>
            <a:pPr algn="just"/>
            <a:endParaRPr lang="es-MX" dirty="0" smtClean="0"/>
          </a:p>
          <a:p>
            <a:pPr algn="just"/>
            <a:r>
              <a:rPr lang="es-MX" dirty="0" smtClean="0"/>
              <a:t>Sin embargo, a medida que aumenta el riesgo de obtención de esos rendimientos la demanda aumentará.</a:t>
            </a:r>
          </a:p>
          <a:p>
            <a:pPr algn="just"/>
            <a:endParaRPr lang="es-MX" dirty="0" smtClean="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21</a:t>
            </a:fld>
            <a:endParaRPr lang="es-MX"/>
          </a:p>
        </p:txBody>
      </p:sp>
    </p:spTree>
    <p:extLst>
      <p:ext uri="{BB962C8B-B14F-4D97-AF65-F5344CB8AC3E}">
        <p14:creationId xmlns:p14="http://schemas.microsoft.com/office/powerpoint/2010/main" val="96419590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Función de demanda monetaria</a:t>
            </a:r>
            <a:endParaRPr lang="es-MX" b="1" dirty="0">
              <a:solidFill>
                <a:srgbClr val="0070C0"/>
              </a:solidFill>
            </a:endParaRPr>
          </a:p>
        </p:txBody>
      </p:sp>
      <p:sp>
        <p:nvSpPr>
          <p:cNvPr id="3" name="Marcador de contenido 2"/>
          <p:cNvSpPr>
            <a:spLocks noGrp="1"/>
          </p:cNvSpPr>
          <p:nvPr>
            <p:ph sz="quarter" idx="1"/>
          </p:nvPr>
        </p:nvSpPr>
        <p:spPr/>
        <p:txBody>
          <a:bodyPr/>
          <a:lstStyle/>
          <a:p>
            <a:pPr algn="just"/>
            <a:r>
              <a:rPr lang="es-MX" dirty="0" smtClean="0"/>
              <a:t>La demanda de dinero depende directamente del nivel de renta, ingreso, riqueza, renta permanente, etc. e inversamente del tipo de interés.</a:t>
            </a:r>
          </a:p>
          <a:p>
            <a:r>
              <a:rPr lang="es-MX" dirty="0" smtClean="0"/>
              <a:t>Bajo la supuesto </a:t>
            </a:r>
            <a:r>
              <a:rPr lang="es-MX" i="1" dirty="0" err="1" smtClean="0"/>
              <a:t>certeris</a:t>
            </a:r>
            <a:r>
              <a:rPr lang="es-MX" i="1" dirty="0" smtClean="0"/>
              <a:t> </a:t>
            </a:r>
            <a:r>
              <a:rPr lang="es-MX" i="1" dirty="0" err="1" smtClean="0"/>
              <a:t>paribus</a:t>
            </a:r>
            <a:r>
              <a:rPr lang="es-MX" i="1" dirty="0" smtClean="0"/>
              <a:t> </a:t>
            </a:r>
            <a:r>
              <a:rPr lang="es-MX" dirty="0" smtClean="0"/>
              <a:t>respecto de otros factores que la afecta se tiene:</a:t>
            </a:r>
          </a:p>
          <a:p>
            <a:pPr marL="0" indent="0" algn="ctr">
              <a:buNone/>
            </a:pPr>
            <a:r>
              <a:rPr lang="es-MX" b="1" dirty="0" smtClean="0"/>
              <a:t>M</a:t>
            </a:r>
            <a:r>
              <a:rPr lang="es-MX" b="1" baseline="-25000" dirty="0" smtClean="0"/>
              <a:t>d</a:t>
            </a:r>
            <a:r>
              <a:rPr lang="es-MX" b="1" dirty="0" smtClean="0"/>
              <a:t>=f(</a:t>
            </a:r>
            <a:r>
              <a:rPr lang="es-MX" b="1" dirty="0" err="1" smtClean="0"/>
              <a:t>Y,i</a:t>
            </a:r>
            <a:r>
              <a:rPr lang="es-MX" b="1" dirty="0" smtClean="0"/>
              <a:t>)</a:t>
            </a:r>
          </a:p>
          <a:p>
            <a:pPr marL="0" indent="0" algn="ctr">
              <a:buNone/>
            </a:pPr>
            <a:r>
              <a:rPr lang="es-MX" b="1" dirty="0" smtClean="0"/>
              <a:t>          +  -</a:t>
            </a:r>
          </a:p>
          <a:p>
            <a:pPr marL="0" indent="0" algn="just">
              <a:buNone/>
            </a:pPr>
            <a:r>
              <a:rPr lang="es-MX" dirty="0" smtClean="0"/>
              <a:t>Los signos de la función indica la influencia directa en la función.</a:t>
            </a:r>
          </a:p>
          <a:p>
            <a:pPr marL="0" indent="0" algn="just">
              <a:buNone/>
            </a:pPr>
            <a:endParaRPr lang="es-MX" dirty="0"/>
          </a:p>
          <a:p>
            <a:pPr marL="0" indent="0" algn="just">
              <a:buNone/>
            </a:pPr>
            <a:endParaRPr lang="es-MX" dirty="0" smtClean="0"/>
          </a:p>
          <a:p>
            <a:pPr marL="0" indent="0" algn="ctr">
              <a:buNone/>
            </a:pPr>
            <a:endParaRPr lang="es-MX" b="1" dirty="0" smtClean="0"/>
          </a:p>
          <a:p>
            <a:endParaRPr lang="es-MX" dirty="0" smtClean="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22</a:t>
            </a:fld>
            <a:endParaRPr lang="es-MX"/>
          </a:p>
        </p:txBody>
      </p:sp>
    </p:spTree>
    <p:extLst>
      <p:ext uri="{BB962C8B-B14F-4D97-AF65-F5344CB8AC3E}">
        <p14:creationId xmlns:p14="http://schemas.microsoft.com/office/powerpoint/2010/main" val="13560996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1" dur="500"/>
                                        <p:tgtEl>
                                          <p:spTgt spid="3">
                                            <p:txEl>
                                              <p:pRg st="3" end="3"/>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p:txBody>
          <a:bodyPr/>
          <a:lstStyle/>
          <a:p>
            <a:pPr algn="just"/>
            <a:endParaRPr lang="es-MX" dirty="0" smtClean="0"/>
          </a:p>
          <a:p>
            <a:pPr algn="just"/>
            <a:endParaRPr lang="es-MX" dirty="0"/>
          </a:p>
          <a:p>
            <a:pPr algn="just"/>
            <a:endParaRPr lang="es-MX" dirty="0" smtClean="0"/>
          </a:p>
          <a:p>
            <a:pPr algn="just"/>
            <a:endParaRPr lang="es-MX" dirty="0"/>
          </a:p>
          <a:p>
            <a:pPr algn="just"/>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23</a:t>
            </a:fld>
            <a:endParaRPr lang="es-MX"/>
          </a:p>
        </p:txBody>
      </p:sp>
      <p:graphicFrame>
        <p:nvGraphicFramePr>
          <p:cNvPr id="5" name="4 Diagrama"/>
          <p:cNvGraphicFramePr/>
          <p:nvPr>
            <p:extLst>
              <p:ext uri="{D42A27DB-BD31-4B8C-83A1-F6EECF244321}">
                <p14:modId xmlns:p14="http://schemas.microsoft.com/office/powerpoint/2010/main" val="171763930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65903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1"/>
            <p:extLst>
              <p:ext uri="{D42A27DB-BD31-4B8C-83A1-F6EECF244321}">
                <p14:modId xmlns:p14="http://schemas.microsoft.com/office/powerpoint/2010/main" val="3121252062"/>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5"/>
          </p:nvPr>
        </p:nvSpPr>
        <p:spPr/>
        <p:txBody>
          <a:bodyPr/>
          <a:lstStyle/>
          <a:p>
            <a:fld id="{E26828EE-1540-49DE-93B3-191D0192E486}" type="slidenum">
              <a:rPr lang="es-MX" smtClean="0"/>
              <a:pPr/>
              <a:t>24</a:t>
            </a:fld>
            <a:endParaRPr lang="es-MX"/>
          </a:p>
        </p:txBody>
      </p:sp>
    </p:spTree>
    <p:extLst>
      <p:ext uri="{BB962C8B-B14F-4D97-AF65-F5344CB8AC3E}">
        <p14:creationId xmlns:p14="http://schemas.microsoft.com/office/powerpoint/2010/main" val="34491715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r>
              <a:rPr lang="es-MX" dirty="0" smtClean="0"/>
              <a:t>La función de demanda monetaria en términos nominales depende del nivel de precio, de la renta y del tipo de interés.</a:t>
            </a:r>
          </a:p>
          <a:p>
            <a:endParaRPr lang="es-MX" dirty="0"/>
          </a:p>
          <a:p>
            <a:endParaRPr lang="es-MX" dirty="0" smtClean="0"/>
          </a:p>
          <a:p>
            <a:pPr marL="0" indent="0">
              <a:buNone/>
            </a:pPr>
            <a:endParaRPr lang="es-MX" dirty="0"/>
          </a:p>
          <a:p>
            <a:pPr marL="0" indent="0" algn="ctr">
              <a:buNone/>
            </a:pPr>
            <a:r>
              <a:rPr lang="es-MX" sz="3500" b="1" dirty="0" smtClean="0"/>
              <a:t>M</a:t>
            </a:r>
            <a:r>
              <a:rPr lang="es-MX" sz="3500" b="1" baseline="-25000" dirty="0" smtClean="0"/>
              <a:t>d</a:t>
            </a:r>
            <a:r>
              <a:rPr lang="es-MX" sz="3500" b="1" dirty="0" smtClean="0"/>
              <a:t>=f(</a:t>
            </a:r>
            <a:r>
              <a:rPr lang="es-MX" sz="3500" b="1" dirty="0" err="1" smtClean="0"/>
              <a:t>P,Y</a:t>
            </a:r>
            <a:r>
              <a:rPr lang="es-MX" sz="3500" b="1" baseline="-25000" dirty="0" err="1" smtClean="0"/>
              <a:t>r</a:t>
            </a:r>
            <a:r>
              <a:rPr lang="es-MX" sz="3500" b="1" dirty="0" err="1" smtClean="0"/>
              <a:t>,i</a:t>
            </a:r>
            <a:r>
              <a:rPr lang="es-MX" sz="3500" b="1" dirty="0" smtClean="0"/>
              <a:t>)</a:t>
            </a:r>
          </a:p>
          <a:p>
            <a:pPr marL="0" indent="0" algn="ctr">
              <a:buNone/>
            </a:pPr>
            <a:r>
              <a:rPr lang="es-MX" sz="3500" b="1" dirty="0" smtClean="0"/>
              <a:t>         +  +  -</a:t>
            </a:r>
          </a:p>
          <a:p>
            <a:pPr marL="0" indent="0" algn="just">
              <a:buNone/>
            </a:pPr>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25</a:t>
            </a:fld>
            <a:endParaRPr lang="es-MX"/>
          </a:p>
        </p:txBody>
      </p:sp>
    </p:spTree>
    <p:extLst>
      <p:ext uri="{BB962C8B-B14F-4D97-AF65-F5344CB8AC3E}">
        <p14:creationId xmlns:p14="http://schemas.microsoft.com/office/powerpoint/2010/main" val="27629306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Ejercicio</a:t>
            </a:r>
            <a:endParaRPr lang="es-MX" b="1" dirty="0"/>
          </a:p>
        </p:txBody>
      </p:sp>
      <p:sp>
        <p:nvSpPr>
          <p:cNvPr id="3" name="Marcador de contenido 2"/>
          <p:cNvSpPr>
            <a:spLocks noGrp="1"/>
          </p:cNvSpPr>
          <p:nvPr>
            <p:ph sz="quarter" idx="1"/>
          </p:nvPr>
        </p:nvSpPr>
        <p:spPr/>
        <p:txBody>
          <a:bodyPr>
            <a:normAutofit/>
          </a:bodyPr>
          <a:lstStyle/>
          <a:p>
            <a:r>
              <a:rPr lang="es-MX" dirty="0"/>
              <a:t>Suponga que una persona que posee una riqueza de </a:t>
            </a:r>
            <a:r>
              <a:rPr lang="es-MX" dirty="0" smtClean="0"/>
              <a:t>25,000 euros y </a:t>
            </a:r>
            <a:r>
              <a:rPr lang="es-MX" dirty="0"/>
              <a:t>una renta anual de </a:t>
            </a:r>
            <a:r>
              <a:rPr lang="es-MX" dirty="0" smtClean="0"/>
              <a:t>50,000 euros tiene </a:t>
            </a:r>
            <a:r>
              <a:rPr lang="es-MX" dirty="0"/>
              <a:t>la siguiente función de demanda de dinero: </a:t>
            </a:r>
            <a:endParaRPr lang="es-MX" dirty="0" smtClean="0"/>
          </a:p>
          <a:p>
            <a:pPr marL="0" indent="0" algn="ctr">
              <a:buNone/>
            </a:pPr>
            <a:r>
              <a:rPr lang="es-MX" b="1" dirty="0" smtClean="0"/>
              <a:t>M</a:t>
            </a:r>
            <a:r>
              <a:rPr lang="es-MX" b="1" baseline="-25000" dirty="0" smtClean="0"/>
              <a:t>d</a:t>
            </a:r>
            <a:r>
              <a:rPr lang="es-MX" b="1" dirty="0" smtClean="0"/>
              <a:t>= Y(0,5 -i)</a:t>
            </a:r>
          </a:p>
          <a:p>
            <a:pPr>
              <a:buFont typeface="+mj-lt"/>
              <a:buAutoNum type="alphaUcPeriod"/>
            </a:pPr>
            <a:r>
              <a:rPr lang="es-MX" dirty="0" smtClean="0"/>
              <a:t>¿Cuál </a:t>
            </a:r>
            <a:r>
              <a:rPr lang="es-MX" dirty="0"/>
              <a:t>es su demanda de dinero cuando el tipo de interés es del 5 por ciento? ¿Y cuándo es del 10 por ciento? </a:t>
            </a:r>
            <a:endParaRPr lang="es-MX" dirty="0" smtClean="0"/>
          </a:p>
          <a:p>
            <a:pPr>
              <a:buFont typeface="+mj-lt"/>
              <a:buAutoNum type="alphaUcPeriod"/>
            </a:pPr>
            <a:r>
              <a:rPr lang="es-MX" dirty="0" smtClean="0"/>
              <a:t>¿Cuál es su demanda de bonos cuando el tipo de interés es del 5 por ciento? ¿Y cuándo es del 10 por ciento? </a:t>
            </a:r>
          </a:p>
          <a:p>
            <a:pPr>
              <a:buFont typeface="+mj-lt"/>
              <a:buAutoNum type="alphaUcPeriod"/>
            </a:pPr>
            <a:r>
              <a:rPr lang="es-MX" dirty="0" smtClean="0"/>
              <a:t>Resumir los resultados y describir la influencia de un incremento del tipo de interés en la demanda de dinero y en la demanda de bonos. </a:t>
            </a:r>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26</a:t>
            </a:fld>
            <a:endParaRPr lang="es-MX"/>
          </a:p>
        </p:txBody>
      </p:sp>
    </p:spTree>
    <p:extLst>
      <p:ext uri="{BB962C8B-B14F-4D97-AF65-F5344CB8AC3E}">
        <p14:creationId xmlns:p14="http://schemas.microsoft.com/office/powerpoint/2010/main" val="15152125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solución</a:t>
            </a:r>
          </a:p>
        </p:txBody>
      </p:sp>
      <p:sp>
        <p:nvSpPr>
          <p:cNvPr id="3" name="2 Marcador de contenido"/>
          <p:cNvSpPr>
            <a:spLocks noGrp="1"/>
          </p:cNvSpPr>
          <p:nvPr>
            <p:ph sz="quarter" idx="1"/>
          </p:nvPr>
        </p:nvSpPr>
        <p:spPr/>
        <p:txBody>
          <a:bodyPr>
            <a:normAutofit lnSpcReduction="10000"/>
          </a:bodyPr>
          <a:lstStyle/>
          <a:p>
            <a:pPr marL="0" indent="0">
              <a:buNone/>
            </a:pPr>
            <a:r>
              <a:rPr lang="es-MX" dirty="0" smtClean="0"/>
              <a:t>A) ¿Cuál </a:t>
            </a:r>
            <a:r>
              <a:rPr lang="es-MX" dirty="0"/>
              <a:t>es su demanda de dinero cuando el tipo de interés es del 5 por ciento? ¿Y cuándo es del 10 por ciento? </a:t>
            </a:r>
            <a:endParaRPr lang="es-MX" dirty="0" smtClean="0"/>
          </a:p>
          <a:p>
            <a:pPr marL="457200" indent="-457200">
              <a:buAutoNum type="alphaUcParenR"/>
            </a:pPr>
            <a:endParaRPr lang="es-MX" dirty="0"/>
          </a:p>
          <a:p>
            <a:pPr marL="0" indent="0">
              <a:buNone/>
            </a:pPr>
            <a:r>
              <a:rPr lang="es-MX" dirty="0" smtClean="0"/>
              <a:t>Al 5 por ciento</a:t>
            </a:r>
          </a:p>
          <a:p>
            <a:pPr marL="365760" lvl="1" indent="0">
              <a:buNone/>
            </a:pPr>
            <a:r>
              <a:rPr lang="es-MX" dirty="0" smtClean="0"/>
              <a:t>M</a:t>
            </a:r>
            <a:r>
              <a:rPr lang="es-MX" baseline="-25000" dirty="0" smtClean="0"/>
              <a:t>d</a:t>
            </a:r>
            <a:r>
              <a:rPr lang="es-MX" dirty="0" smtClean="0"/>
              <a:t>= Y(0,5</a:t>
            </a:r>
            <a:r>
              <a:rPr lang="es-MX" b="1" dirty="0" smtClean="0"/>
              <a:t> </a:t>
            </a:r>
            <a:r>
              <a:rPr lang="es-MX" b="1" dirty="0"/>
              <a:t>-i)</a:t>
            </a:r>
          </a:p>
          <a:p>
            <a:pPr marL="365760" lvl="1" indent="0">
              <a:buNone/>
            </a:pPr>
            <a:r>
              <a:rPr lang="es-MX" dirty="0" smtClean="0"/>
              <a:t>M</a:t>
            </a:r>
            <a:r>
              <a:rPr lang="es-MX" baseline="-25000" dirty="0" smtClean="0"/>
              <a:t>d</a:t>
            </a:r>
            <a:r>
              <a:rPr lang="es-MX" dirty="0" smtClean="0"/>
              <a:t>=(75,000)(0.5-0.05)</a:t>
            </a:r>
          </a:p>
          <a:p>
            <a:pPr marL="365760" lvl="1" indent="0">
              <a:buNone/>
            </a:pPr>
            <a:r>
              <a:rPr lang="es-MX" b="1" dirty="0" smtClean="0"/>
              <a:t>M</a:t>
            </a:r>
            <a:r>
              <a:rPr lang="es-MX" b="1" baseline="-25000" dirty="0" smtClean="0"/>
              <a:t>d</a:t>
            </a:r>
            <a:r>
              <a:rPr lang="es-MX" b="1" dirty="0" smtClean="0"/>
              <a:t>=33,750</a:t>
            </a:r>
          </a:p>
          <a:p>
            <a:pPr marL="0" indent="0">
              <a:buNone/>
            </a:pPr>
            <a:endParaRPr lang="es-MX" dirty="0"/>
          </a:p>
          <a:p>
            <a:pPr marL="0" indent="0" algn="ctr">
              <a:buNone/>
            </a:pPr>
            <a:r>
              <a:rPr lang="es-MX" dirty="0" smtClean="0">
                <a:solidFill>
                  <a:srgbClr val="0070C0"/>
                </a:solidFill>
              </a:rPr>
              <a:t>Al 10 por ciento</a:t>
            </a:r>
          </a:p>
          <a:p>
            <a:pPr marL="0" lvl="1" indent="0" algn="ctr">
              <a:spcBef>
                <a:spcPts val="600"/>
              </a:spcBef>
              <a:buSzPct val="70000"/>
              <a:buNone/>
            </a:pPr>
            <a:r>
              <a:rPr lang="es-MX" dirty="0">
                <a:solidFill>
                  <a:srgbClr val="0070C0"/>
                </a:solidFill>
              </a:rPr>
              <a:t>M</a:t>
            </a:r>
            <a:r>
              <a:rPr lang="es-MX" baseline="-25000" dirty="0">
                <a:solidFill>
                  <a:srgbClr val="0070C0"/>
                </a:solidFill>
              </a:rPr>
              <a:t>d</a:t>
            </a:r>
            <a:r>
              <a:rPr lang="es-MX" dirty="0">
                <a:solidFill>
                  <a:srgbClr val="0070C0"/>
                </a:solidFill>
              </a:rPr>
              <a:t>= Y(0,5</a:t>
            </a:r>
            <a:r>
              <a:rPr lang="es-MX" b="1" dirty="0">
                <a:solidFill>
                  <a:srgbClr val="0070C0"/>
                </a:solidFill>
              </a:rPr>
              <a:t> -i)</a:t>
            </a:r>
          </a:p>
          <a:p>
            <a:pPr marL="365760" lvl="1" indent="0" algn="ctr">
              <a:buNone/>
            </a:pPr>
            <a:r>
              <a:rPr lang="es-MX" dirty="0" smtClean="0">
                <a:solidFill>
                  <a:srgbClr val="0070C0"/>
                </a:solidFill>
              </a:rPr>
              <a:t>M</a:t>
            </a:r>
            <a:r>
              <a:rPr lang="es-MX" baseline="-25000" dirty="0" smtClean="0">
                <a:solidFill>
                  <a:srgbClr val="0070C0"/>
                </a:solidFill>
              </a:rPr>
              <a:t>d</a:t>
            </a:r>
            <a:r>
              <a:rPr lang="es-MX" dirty="0">
                <a:solidFill>
                  <a:srgbClr val="0070C0"/>
                </a:solidFill>
              </a:rPr>
              <a:t>=(75,000)(</a:t>
            </a:r>
            <a:r>
              <a:rPr lang="es-MX" dirty="0" smtClean="0">
                <a:solidFill>
                  <a:srgbClr val="0070C0"/>
                </a:solidFill>
              </a:rPr>
              <a:t>0.5-0.1)</a:t>
            </a:r>
            <a:endParaRPr lang="es-MX" dirty="0">
              <a:solidFill>
                <a:srgbClr val="0070C0"/>
              </a:solidFill>
            </a:endParaRPr>
          </a:p>
          <a:p>
            <a:pPr marL="365760" lvl="1" indent="0" algn="ctr">
              <a:buNone/>
            </a:pPr>
            <a:r>
              <a:rPr lang="es-MX" b="1" dirty="0" smtClean="0">
                <a:solidFill>
                  <a:srgbClr val="0070C0"/>
                </a:solidFill>
              </a:rPr>
              <a:t>M</a:t>
            </a:r>
            <a:r>
              <a:rPr lang="es-MX" b="1" baseline="-25000" dirty="0" smtClean="0">
                <a:solidFill>
                  <a:srgbClr val="0070C0"/>
                </a:solidFill>
              </a:rPr>
              <a:t>d</a:t>
            </a:r>
            <a:r>
              <a:rPr lang="es-MX" b="1" dirty="0" smtClean="0">
                <a:solidFill>
                  <a:srgbClr val="0070C0"/>
                </a:solidFill>
              </a:rPr>
              <a:t>=30,000</a:t>
            </a:r>
            <a:endParaRPr lang="es-MX" b="1" dirty="0">
              <a:solidFill>
                <a:srgbClr val="0070C0"/>
              </a:solidFill>
            </a:endParaRPr>
          </a:p>
          <a:p>
            <a:pPr marL="0" indent="0">
              <a:buNone/>
            </a:pPr>
            <a:endParaRPr lang="es-MX" dirty="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27</a:t>
            </a:fld>
            <a:endParaRPr lang="es-MX"/>
          </a:p>
        </p:txBody>
      </p:sp>
    </p:spTree>
    <p:extLst>
      <p:ext uri="{BB962C8B-B14F-4D97-AF65-F5344CB8AC3E}">
        <p14:creationId xmlns:p14="http://schemas.microsoft.com/office/powerpoint/2010/main" val="4162050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pPr marL="0" indent="0">
              <a:buNone/>
            </a:pPr>
            <a:r>
              <a:rPr lang="es-MX" dirty="0" smtClean="0"/>
              <a:t>B) Cuál </a:t>
            </a:r>
            <a:r>
              <a:rPr lang="es-MX" dirty="0"/>
              <a:t>es su demanda de bonos cuando el tipo de interés es del 5 por ciento? ¿Y cuándo es del 10 por ciento? </a:t>
            </a:r>
          </a:p>
          <a:p>
            <a:pPr marL="0" indent="0">
              <a:buNone/>
            </a:pPr>
            <a:r>
              <a:rPr lang="es-MX" dirty="0"/>
              <a:t>Al 5 por ciento</a:t>
            </a:r>
          </a:p>
          <a:p>
            <a:pPr marL="365760" lvl="1" indent="0">
              <a:buNone/>
            </a:pPr>
            <a:r>
              <a:rPr lang="es-MX" dirty="0" err="1" smtClean="0">
                <a:solidFill>
                  <a:srgbClr val="00B050"/>
                </a:solidFill>
              </a:rPr>
              <a:t>B</a:t>
            </a:r>
            <a:r>
              <a:rPr lang="es-MX" baseline="-25000" dirty="0" err="1" smtClean="0">
                <a:solidFill>
                  <a:srgbClr val="00B050"/>
                </a:solidFill>
              </a:rPr>
              <a:t>d</a:t>
            </a:r>
            <a:r>
              <a:rPr lang="es-MX" dirty="0" smtClean="0">
                <a:solidFill>
                  <a:srgbClr val="00B050"/>
                </a:solidFill>
              </a:rPr>
              <a:t>=Y-M</a:t>
            </a:r>
            <a:r>
              <a:rPr lang="es-MX" baseline="-25000" dirty="0" smtClean="0">
                <a:solidFill>
                  <a:srgbClr val="00B050"/>
                </a:solidFill>
              </a:rPr>
              <a:t>d</a:t>
            </a:r>
          </a:p>
          <a:p>
            <a:pPr marL="365760" lvl="1" indent="0">
              <a:buNone/>
            </a:pPr>
            <a:r>
              <a:rPr lang="es-MX" dirty="0" err="1" smtClean="0">
                <a:solidFill>
                  <a:srgbClr val="00B050"/>
                </a:solidFill>
              </a:rPr>
              <a:t>B</a:t>
            </a:r>
            <a:r>
              <a:rPr lang="es-MX" baseline="-25000" dirty="0" err="1" smtClean="0">
                <a:solidFill>
                  <a:srgbClr val="00B050"/>
                </a:solidFill>
              </a:rPr>
              <a:t>d</a:t>
            </a:r>
            <a:r>
              <a:rPr lang="es-MX" dirty="0" smtClean="0">
                <a:solidFill>
                  <a:srgbClr val="00B050"/>
                </a:solidFill>
              </a:rPr>
              <a:t>=75,000-33,750</a:t>
            </a:r>
            <a:endParaRPr lang="es-MX" dirty="0">
              <a:solidFill>
                <a:srgbClr val="00B050"/>
              </a:solidFill>
            </a:endParaRPr>
          </a:p>
          <a:p>
            <a:pPr marL="365760" lvl="1" indent="0">
              <a:buNone/>
            </a:pPr>
            <a:r>
              <a:rPr lang="es-MX" b="1" dirty="0" err="1" smtClean="0">
                <a:solidFill>
                  <a:srgbClr val="00B050"/>
                </a:solidFill>
              </a:rPr>
              <a:t>B</a:t>
            </a:r>
            <a:r>
              <a:rPr lang="es-MX" b="1" baseline="-25000" dirty="0" err="1" smtClean="0">
                <a:solidFill>
                  <a:srgbClr val="00B050"/>
                </a:solidFill>
              </a:rPr>
              <a:t>d</a:t>
            </a:r>
            <a:r>
              <a:rPr lang="es-MX" b="1" dirty="0" smtClean="0">
                <a:solidFill>
                  <a:srgbClr val="00B050"/>
                </a:solidFill>
              </a:rPr>
              <a:t>=41,250</a:t>
            </a:r>
            <a:endParaRPr lang="es-MX" b="1" dirty="0">
              <a:solidFill>
                <a:srgbClr val="00B050"/>
              </a:solidFill>
            </a:endParaRPr>
          </a:p>
          <a:p>
            <a:pPr marL="0" indent="0" algn="ctr">
              <a:buNone/>
            </a:pPr>
            <a:r>
              <a:rPr lang="es-MX" dirty="0"/>
              <a:t>Al 10 por ciento</a:t>
            </a:r>
          </a:p>
          <a:p>
            <a:pPr marL="365760" lvl="1" indent="0" algn="ctr">
              <a:buNone/>
            </a:pPr>
            <a:r>
              <a:rPr lang="es-MX" dirty="0" err="1"/>
              <a:t>B</a:t>
            </a:r>
            <a:r>
              <a:rPr lang="es-MX" baseline="-25000" dirty="0" err="1"/>
              <a:t>d</a:t>
            </a:r>
            <a:r>
              <a:rPr lang="es-MX" dirty="0"/>
              <a:t>=Y-M</a:t>
            </a:r>
            <a:r>
              <a:rPr lang="es-MX" baseline="-25000" dirty="0"/>
              <a:t>d</a:t>
            </a:r>
          </a:p>
          <a:p>
            <a:pPr marL="365760" lvl="1" indent="0" algn="ctr">
              <a:buNone/>
            </a:pPr>
            <a:r>
              <a:rPr lang="es-MX" dirty="0" err="1" smtClean="0"/>
              <a:t>B</a:t>
            </a:r>
            <a:r>
              <a:rPr lang="es-MX" baseline="-25000" dirty="0" err="1" smtClean="0"/>
              <a:t>d</a:t>
            </a:r>
            <a:r>
              <a:rPr lang="es-MX" dirty="0" smtClean="0"/>
              <a:t>=75,000-30,000</a:t>
            </a:r>
            <a:endParaRPr lang="es-MX" dirty="0"/>
          </a:p>
          <a:p>
            <a:pPr marL="365760" lvl="1" indent="0" algn="ctr">
              <a:buNone/>
            </a:pPr>
            <a:r>
              <a:rPr lang="es-MX" b="1" dirty="0" err="1" smtClean="0"/>
              <a:t>B</a:t>
            </a:r>
            <a:r>
              <a:rPr lang="es-MX" b="1" baseline="-25000" dirty="0" err="1" smtClean="0"/>
              <a:t>d</a:t>
            </a:r>
            <a:r>
              <a:rPr lang="es-MX" b="1" dirty="0" smtClean="0"/>
              <a:t>=45,000</a:t>
            </a:r>
            <a:endParaRPr lang="es-MX" b="1" dirty="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28</a:t>
            </a:fld>
            <a:endParaRPr lang="es-MX"/>
          </a:p>
        </p:txBody>
      </p:sp>
    </p:spTree>
    <p:extLst>
      <p:ext uri="{BB962C8B-B14F-4D97-AF65-F5344CB8AC3E}">
        <p14:creationId xmlns:p14="http://schemas.microsoft.com/office/powerpoint/2010/main" val="250621379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lgn="just">
              <a:buNone/>
            </a:pPr>
            <a:r>
              <a:rPr lang="es-MX" dirty="0" smtClean="0"/>
              <a:t>C) Resumir </a:t>
            </a:r>
            <a:r>
              <a:rPr lang="es-MX" dirty="0"/>
              <a:t>los resultados y describir la influencia de un incremento del tipo de interés en la demanda de dinero y en la demanda de bonos. </a:t>
            </a:r>
            <a:endParaRPr lang="es-MX" dirty="0" smtClean="0"/>
          </a:p>
          <a:p>
            <a:pPr marL="0" indent="0" algn="just">
              <a:buNone/>
            </a:pPr>
            <a:endParaRPr lang="es-MX" dirty="0"/>
          </a:p>
          <a:p>
            <a:pPr marL="925830" lvl="2" indent="-285750" algn="just">
              <a:buFont typeface="Wingdings" pitchFamily="2" charset="2"/>
              <a:buChar char="ü"/>
            </a:pPr>
            <a:r>
              <a:rPr lang="es-MX" dirty="0" smtClean="0"/>
              <a:t>Se observa que un incremento en </a:t>
            </a:r>
            <a:r>
              <a:rPr lang="es-MX" dirty="0"/>
              <a:t>la tasa de interés influye de manera negativa en la demanda de dinero, y de forma positiva en la demanda de bonos. </a:t>
            </a:r>
            <a:endParaRPr lang="es-MX" dirty="0" smtClean="0"/>
          </a:p>
          <a:p>
            <a:pPr marL="925830" lvl="2" indent="-285750" algn="just">
              <a:buFont typeface="Wingdings" pitchFamily="2" charset="2"/>
              <a:buChar char="ü"/>
            </a:pPr>
            <a:endParaRPr lang="es-MX" dirty="0"/>
          </a:p>
          <a:p>
            <a:pPr marL="925830" lvl="2" indent="-285750" algn="just">
              <a:buFont typeface="Wingdings" pitchFamily="2" charset="2"/>
              <a:buChar char="ü"/>
            </a:pPr>
            <a:r>
              <a:rPr lang="es-MX" dirty="0" smtClean="0"/>
              <a:t>Es decir, a </a:t>
            </a:r>
            <a:r>
              <a:rPr lang="es-MX" dirty="0"/>
              <a:t>mayor interés, mayor es el costo de oportunidad de mantener dinero en lugar de adquirir bonos. </a:t>
            </a:r>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29</a:t>
            </a:fld>
            <a:endParaRPr lang="es-MX"/>
          </a:p>
        </p:txBody>
      </p:sp>
    </p:spTree>
    <p:extLst>
      <p:ext uri="{BB962C8B-B14F-4D97-AF65-F5344CB8AC3E}">
        <p14:creationId xmlns:p14="http://schemas.microsoft.com/office/powerpoint/2010/main" val="10605168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Introducción</a:t>
            </a:r>
            <a:endParaRPr lang="es-MX" b="1" dirty="0">
              <a:solidFill>
                <a:srgbClr val="0070C0"/>
              </a:solidFill>
            </a:endParaRPr>
          </a:p>
        </p:txBody>
      </p:sp>
      <p:sp>
        <p:nvSpPr>
          <p:cNvPr id="3" name="Marcador de contenido 2"/>
          <p:cNvSpPr>
            <a:spLocks noGrp="1"/>
          </p:cNvSpPr>
          <p:nvPr>
            <p:ph sz="quarter" idx="1"/>
          </p:nvPr>
        </p:nvSpPr>
        <p:spPr/>
        <p:txBody>
          <a:bodyPr/>
          <a:lstStyle/>
          <a:p>
            <a:pPr algn="just"/>
            <a:endParaRPr lang="es-MX" dirty="0"/>
          </a:p>
          <a:p>
            <a:pPr algn="just"/>
            <a:endParaRPr lang="es-MX" dirty="0" smtClean="0"/>
          </a:p>
          <a:p>
            <a:pPr algn="just"/>
            <a:endParaRPr lang="es-MX" dirty="0"/>
          </a:p>
          <a:p>
            <a:pPr marL="0" indent="0" algn="just">
              <a:buNone/>
            </a:pPr>
            <a:r>
              <a:rPr lang="es-MX" sz="2800" dirty="0" smtClean="0"/>
              <a:t>El </a:t>
            </a:r>
            <a:r>
              <a:rPr lang="es-MX" sz="2800" dirty="0"/>
              <a:t>análisis del comportamiento de la </a:t>
            </a:r>
            <a:r>
              <a:rPr lang="es-MX" sz="2800" dirty="0" smtClean="0"/>
              <a:t>demanda de dinero será de importancia para </a:t>
            </a:r>
            <a:r>
              <a:rPr lang="es-MX" sz="2800" dirty="0"/>
              <a:t>el alumno, </a:t>
            </a:r>
            <a:r>
              <a:rPr lang="es-MX" sz="2800" dirty="0" smtClean="0"/>
              <a:t>ya que permitirá identificar cuáles son las decisiones que toma la autoridad monetaria ante el comportamiento de los individuos, tomando como principal factor la tasa de interés.</a:t>
            </a:r>
            <a:endParaRPr lang="es-MX" sz="2800" dirty="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3</a:t>
            </a:fld>
            <a:endParaRPr lang="es-MX"/>
          </a:p>
        </p:txBody>
      </p:sp>
    </p:spTree>
    <p:extLst>
      <p:ext uri="{BB962C8B-B14F-4D97-AF65-F5344CB8AC3E}">
        <p14:creationId xmlns:p14="http://schemas.microsoft.com/office/powerpoint/2010/main" val="16186811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Determinación de los tipos de interés</a:t>
            </a:r>
            <a:endParaRPr lang="es-MX" b="1" dirty="0">
              <a:solidFill>
                <a:srgbClr val="0070C0"/>
              </a:solidFill>
            </a:endParaRPr>
          </a:p>
        </p:txBody>
      </p:sp>
      <p:sp>
        <p:nvSpPr>
          <p:cNvPr id="3" name="Marcador de contenido 2"/>
          <p:cNvSpPr>
            <a:spLocks noGrp="1"/>
          </p:cNvSpPr>
          <p:nvPr>
            <p:ph sz="quarter" idx="1"/>
          </p:nvPr>
        </p:nvSpPr>
        <p:spPr/>
        <p:txBody>
          <a:bodyPr/>
          <a:lstStyle/>
          <a:p>
            <a:r>
              <a:rPr lang="es-MX" dirty="0" smtClean="0"/>
              <a:t>Oferta de dinero</a:t>
            </a:r>
          </a:p>
          <a:p>
            <a:pPr lvl="1" algn="just"/>
            <a:r>
              <a:rPr lang="es-MX" dirty="0"/>
              <a:t>Bajo el supuesto de que el coeficiente </a:t>
            </a:r>
            <a:r>
              <a:rPr lang="es-MX" dirty="0" smtClean="0"/>
              <a:t>(c) </a:t>
            </a:r>
            <a:r>
              <a:rPr lang="es-MX" dirty="0"/>
              <a:t>permanece relativamente estable a corto </a:t>
            </a:r>
            <a:r>
              <a:rPr lang="es-MX" dirty="0" smtClean="0"/>
              <a:t>plazo y poco influido por las variaciones en el nivel de actividad (Y).</a:t>
            </a:r>
          </a:p>
          <a:p>
            <a:pPr lvl="1" algn="just"/>
            <a:r>
              <a:rPr lang="es-MX" dirty="0" smtClean="0"/>
              <a:t>Una débil influencia a corto plazo, sobre la oferta del conjunto de factores incluidos en (O), se tiene:</a:t>
            </a:r>
          </a:p>
          <a:p>
            <a:pPr lvl="1" algn="just"/>
            <a:endParaRPr lang="es-MX" dirty="0"/>
          </a:p>
          <a:p>
            <a:pPr marL="457200" lvl="1" indent="0" algn="ctr">
              <a:buNone/>
            </a:pPr>
            <a:r>
              <a:rPr lang="es-MX" b="1" dirty="0" smtClean="0"/>
              <a:t>M</a:t>
            </a:r>
            <a:r>
              <a:rPr lang="es-MX" b="1" baseline="-25000" dirty="0" smtClean="0"/>
              <a:t>s</a:t>
            </a:r>
            <a:r>
              <a:rPr lang="es-MX" b="1" dirty="0" smtClean="0"/>
              <a:t>=f(</a:t>
            </a:r>
            <a:r>
              <a:rPr lang="es-MX" b="1" dirty="0" err="1" smtClean="0"/>
              <a:t>B,i</a:t>
            </a:r>
            <a:r>
              <a:rPr lang="es-MX" b="1" dirty="0" smtClean="0"/>
              <a:t>)</a:t>
            </a:r>
          </a:p>
          <a:p>
            <a:pPr marL="457200" lvl="1" indent="0" algn="ctr">
              <a:buNone/>
            </a:pPr>
            <a:r>
              <a:rPr lang="es-MX" b="1" dirty="0"/>
              <a:t> </a:t>
            </a:r>
            <a:r>
              <a:rPr lang="es-MX" b="1" dirty="0" smtClean="0"/>
              <a:t>       + +</a:t>
            </a:r>
          </a:p>
          <a:p>
            <a:pPr marL="457200" lvl="1" indent="0" algn="just">
              <a:buNone/>
            </a:pPr>
            <a:r>
              <a:rPr lang="es-MX" dirty="0" smtClean="0"/>
              <a:t>Esta función está determinada por el comportamiento de las autoridades monetarias que controlan la base monetaria y por los tipos de interés.</a:t>
            </a:r>
          </a:p>
          <a:p>
            <a:pPr marL="457200" lvl="1" indent="0" algn="just">
              <a:buNone/>
            </a:pPr>
            <a:endParaRPr lang="es-MX" dirty="0" smtClean="0"/>
          </a:p>
          <a:p>
            <a:pPr lvl="1" algn="just"/>
            <a:endParaRPr lang="es-MX" dirty="0"/>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30</a:t>
            </a:fld>
            <a:endParaRPr lang="es-MX"/>
          </a:p>
        </p:txBody>
      </p:sp>
    </p:spTree>
    <p:extLst>
      <p:ext uri="{BB962C8B-B14F-4D97-AF65-F5344CB8AC3E}">
        <p14:creationId xmlns:p14="http://schemas.microsoft.com/office/powerpoint/2010/main" val="5748120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8" dur="500"/>
                                        <p:tgtEl>
                                          <p:spTgt spid="3">
                                            <p:txEl>
                                              <p:pRg st="4" end="4"/>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p:txBody>
          <a:bodyPr>
            <a:normAutofit/>
          </a:bodyPr>
          <a:lstStyle/>
          <a:p>
            <a:pPr algn="just"/>
            <a:endParaRPr lang="es-MX" baseline="-25000" dirty="0"/>
          </a:p>
          <a:p>
            <a:pPr marL="0" indent="0" algn="just">
              <a:buNone/>
            </a:pPr>
            <a:endParaRPr lang="es-MX" b="1" dirty="0" smtClean="0"/>
          </a:p>
          <a:p>
            <a:pPr algn="just"/>
            <a:endParaRPr lang="es-MX" dirty="0"/>
          </a:p>
          <a:p>
            <a:pPr algn="just"/>
            <a:endParaRPr lang="es-MX" dirty="0"/>
          </a:p>
          <a:p>
            <a:pPr algn="just"/>
            <a:endParaRPr lang="es-MX" baseline="-25000" dirty="0"/>
          </a:p>
        </p:txBody>
      </p:sp>
      <p:sp>
        <p:nvSpPr>
          <p:cNvPr id="5" name="4 Marcador de número de diapositiva"/>
          <p:cNvSpPr>
            <a:spLocks noGrp="1"/>
          </p:cNvSpPr>
          <p:nvPr>
            <p:ph type="sldNum" sz="quarter" idx="15"/>
          </p:nvPr>
        </p:nvSpPr>
        <p:spPr/>
        <p:txBody>
          <a:bodyPr/>
          <a:lstStyle/>
          <a:p>
            <a:fld id="{E26828EE-1540-49DE-93B3-191D0192E486}" type="slidenum">
              <a:rPr lang="es-MX" smtClean="0"/>
              <a:pPr/>
              <a:t>31</a:t>
            </a:fld>
            <a:endParaRPr lang="es-MX"/>
          </a:p>
        </p:txBody>
      </p:sp>
      <p:graphicFrame>
        <p:nvGraphicFramePr>
          <p:cNvPr id="6" name="5 Diagrama"/>
          <p:cNvGraphicFramePr/>
          <p:nvPr>
            <p:extLst>
              <p:ext uri="{D42A27DB-BD31-4B8C-83A1-F6EECF244321}">
                <p14:modId xmlns:p14="http://schemas.microsoft.com/office/powerpoint/2010/main" val="1969849680"/>
              </p:ext>
            </p:extLst>
          </p:nvPr>
        </p:nvGraphicFramePr>
        <p:xfrm>
          <a:off x="1799087" y="131488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746581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normAutofit/>
          </a:bodyPr>
          <a:lstStyle/>
          <a:p>
            <a:pPr algn="just"/>
            <a:r>
              <a:rPr lang="es-MX" dirty="0" smtClean="0"/>
              <a:t>El equilibrio de mercado se produce cuando se iguala la oferta y la demanda de dinero, lo que permite determinar el tipo de interés y la cantidad de dinero de equilibrio:</a:t>
            </a:r>
          </a:p>
          <a:p>
            <a:pPr algn="just"/>
            <a:endParaRPr lang="es-MX" dirty="0"/>
          </a:p>
          <a:p>
            <a:pPr marL="0" indent="0" algn="just">
              <a:buNone/>
            </a:pPr>
            <a:r>
              <a:rPr lang="es-MX" b="1" dirty="0" smtClean="0"/>
              <a:t>		M</a:t>
            </a:r>
            <a:r>
              <a:rPr lang="es-MX" b="1" baseline="-25000" dirty="0" smtClean="0"/>
              <a:t>s</a:t>
            </a:r>
            <a:r>
              <a:rPr lang="es-MX" b="1" dirty="0" smtClean="0"/>
              <a:t>=f(</a:t>
            </a:r>
            <a:r>
              <a:rPr lang="es-MX" b="1" dirty="0" err="1" smtClean="0"/>
              <a:t>B,i</a:t>
            </a:r>
            <a:r>
              <a:rPr lang="es-MX" b="1" dirty="0" smtClean="0"/>
              <a:t>)=M</a:t>
            </a:r>
            <a:r>
              <a:rPr lang="es-MX" b="1" baseline="-25000" dirty="0" smtClean="0"/>
              <a:t>d</a:t>
            </a:r>
            <a:r>
              <a:rPr lang="es-MX" b="1" dirty="0" smtClean="0"/>
              <a:t>(</a:t>
            </a:r>
            <a:r>
              <a:rPr lang="es-MX" b="1" dirty="0" err="1" smtClean="0"/>
              <a:t>Y,i</a:t>
            </a:r>
            <a:r>
              <a:rPr lang="es-MX" b="1" dirty="0" smtClean="0"/>
              <a:t>)								         + +	   + -</a:t>
            </a:r>
          </a:p>
          <a:p>
            <a:pPr marL="0" indent="0" algn="just">
              <a:buNone/>
            </a:pPr>
            <a:endParaRPr lang="es-MX" b="1" dirty="0"/>
          </a:p>
          <a:p>
            <a:pPr marL="0" indent="0" algn="ctr">
              <a:buNone/>
            </a:pPr>
            <a:r>
              <a:rPr lang="es-MX" b="1" dirty="0"/>
              <a:t>i=f(B,Y)</a:t>
            </a:r>
          </a:p>
          <a:p>
            <a:pPr marL="0" indent="0" algn="just">
              <a:buNone/>
            </a:pPr>
            <a:r>
              <a:rPr lang="es-MX" b="1" dirty="0" smtClean="0"/>
              <a:t>					    -  +</a:t>
            </a:r>
          </a:p>
          <a:p>
            <a:pPr marL="0" indent="0" algn="just">
              <a:buNone/>
            </a:pPr>
            <a:endParaRPr lang="es-MX" b="1" dirty="0" smtClean="0"/>
          </a:p>
          <a:p>
            <a:pPr algn="just"/>
            <a:endParaRPr lang="es-MX" dirty="0"/>
          </a:p>
          <a:p>
            <a:pPr algn="just"/>
            <a:endParaRPr lang="es-MX" dirty="0"/>
          </a:p>
          <a:p>
            <a:pPr algn="just"/>
            <a:endParaRPr lang="es-MX" baseline="-25000" dirty="0"/>
          </a:p>
        </p:txBody>
      </p:sp>
      <p:sp>
        <p:nvSpPr>
          <p:cNvPr id="4" name="CuadroTexto 3"/>
          <p:cNvSpPr txBox="1"/>
          <p:nvPr/>
        </p:nvSpPr>
        <p:spPr>
          <a:xfrm>
            <a:off x="6793105" y="4633561"/>
            <a:ext cx="3439391" cy="1631216"/>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s-MX" sz="2000" dirty="0" smtClean="0"/>
              <a:t>Para una base monetaria dada B0, y una renta inicial Y0, se obtiene el tipo de interés y la cantidad de dinero de equilibrio.</a:t>
            </a:r>
            <a:endParaRPr lang="es-MX" sz="2000" dirty="0"/>
          </a:p>
        </p:txBody>
      </p:sp>
      <p:sp>
        <p:nvSpPr>
          <p:cNvPr id="5" name="4 Marcador de número de diapositiva"/>
          <p:cNvSpPr>
            <a:spLocks noGrp="1"/>
          </p:cNvSpPr>
          <p:nvPr>
            <p:ph type="sldNum" sz="quarter" idx="15"/>
          </p:nvPr>
        </p:nvSpPr>
        <p:spPr/>
        <p:txBody>
          <a:bodyPr/>
          <a:lstStyle/>
          <a:p>
            <a:fld id="{E26828EE-1540-49DE-93B3-191D0192E486}" type="slidenum">
              <a:rPr lang="es-MX" smtClean="0"/>
              <a:pPr/>
              <a:t>32</a:t>
            </a:fld>
            <a:endParaRPr lang="es-MX"/>
          </a:p>
        </p:txBody>
      </p:sp>
    </p:spTree>
    <p:extLst>
      <p:ext uri="{BB962C8B-B14F-4D97-AF65-F5344CB8AC3E}">
        <p14:creationId xmlns:p14="http://schemas.microsoft.com/office/powerpoint/2010/main" val="33774840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821683828"/>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5"/>
          </p:nvPr>
        </p:nvSpPr>
        <p:spPr/>
        <p:txBody>
          <a:bodyPr/>
          <a:lstStyle/>
          <a:p>
            <a:fld id="{E26828EE-1540-49DE-93B3-191D0192E486}" type="slidenum">
              <a:rPr lang="es-MX" smtClean="0"/>
              <a:pPr/>
              <a:t>33</a:t>
            </a:fld>
            <a:endParaRPr lang="es-MX"/>
          </a:p>
        </p:txBody>
      </p:sp>
    </p:spTree>
    <p:extLst>
      <p:ext uri="{BB962C8B-B14F-4D97-AF65-F5344CB8AC3E}">
        <p14:creationId xmlns:p14="http://schemas.microsoft.com/office/powerpoint/2010/main" val="35507563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extLst>
              <p:ext uri="{D42A27DB-BD31-4B8C-83A1-F6EECF244321}">
                <p14:modId xmlns:p14="http://schemas.microsoft.com/office/powerpoint/2010/main" val="308409675"/>
              </p:ext>
            </p:extLst>
          </p:nvPr>
        </p:nvGraphicFramePr>
        <p:xfrm>
          <a:off x="609600" y="1600200"/>
          <a:ext cx="99568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3160485380"/>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Marcador de número de diapositiva"/>
          <p:cNvSpPr>
            <a:spLocks noGrp="1"/>
          </p:cNvSpPr>
          <p:nvPr>
            <p:ph type="sldNum" sz="quarter" idx="15"/>
          </p:nvPr>
        </p:nvSpPr>
        <p:spPr/>
        <p:txBody>
          <a:bodyPr/>
          <a:lstStyle/>
          <a:p>
            <a:fld id="{E26828EE-1540-49DE-93B3-191D0192E486}" type="slidenum">
              <a:rPr lang="es-MX" smtClean="0"/>
              <a:pPr/>
              <a:t>34</a:t>
            </a:fld>
            <a:endParaRPr lang="es-MX"/>
          </a:p>
        </p:txBody>
      </p:sp>
    </p:spTree>
    <p:extLst>
      <p:ext uri="{BB962C8B-B14F-4D97-AF65-F5344CB8AC3E}">
        <p14:creationId xmlns:p14="http://schemas.microsoft.com/office/powerpoint/2010/main" val="8029102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Objetivo</a:t>
            </a:r>
            <a:endParaRPr lang="es-MX" b="1" dirty="0">
              <a:solidFill>
                <a:srgbClr val="0070C0"/>
              </a:solidFill>
            </a:endParaRPr>
          </a:p>
        </p:txBody>
      </p:sp>
      <p:sp>
        <p:nvSpPr>
          <p:cNvPr id="3" name="Marcador de contenido 2"/>
          <p:cNvSpPr>
            <a:spLocks noGrp="1"/>
          </p:cNvSpPr>
          <p:nvPr>
            <p:ph sz="quarter" idx="1"/>
          </p:nvPr>
        </p:nvSpPr>
        <p:spPr/>
        <p:txBody>
          <a:bodyPr/>
          <a:lstStyle/>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r>
              <a:rPr lang="es-MX" sz="2800" dirty="0" smtClean="0"/>
              <a:t>Dar a conocer lo relacionado con la demanda de dinero bajo los enfoques monetaristas y </a:t>
            </a:r>
            <a:r>
              <a:rPr lang="es-MX" sz="2800" dirty="0"/>
              <a:t>k</a:t>
            </a:r>
            <a:r>
              <a:rPr lang="es-MX" sz="2800" dirty="0" smtClean="0"/>
              <a:t>eynesianos, asimismo, se revisarán sus determinantes y su función en la teoría monetaria.</a:t>
            </a:r>
            <a:endParaRPr lang="es-MX" sz="2800"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4</a:t>
            </a:fld>
            <a:endParaRPr lang="es-MX"/>
          </a:p>
        </p:txBody>
      </p:sp>
    </p:spTree>
    <p:extLst>
      <p:ext uri="{BB962C8B-B14F-4D97-AF65-F5344CB8AC3E}">
        <p14:creationId xmlns:p14="http://schemas.microsoft.com/office/powerpoint/2010/main" val="22496540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solidFill>
                  <a:srgbClr val="0070C0"/>
                </a:solidFill>
              </a:rPr>
              <a:t>La demanda de dinero</a:t>
            </a:r>
            <a:endParaRPr lang="es-MX" b="1" dirty="0">
              <a:solidFill>
                <a:srgbClr val="0070C0"/>
              </a:solidFill>
            </a:endParaRPr>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4215308782"/>
              </p:ext>
            </p:extLst>
          </p:nvPr>
        </p:nvGraphicFramePr>
        <p:xfrm>
          <a:off x="2391786" y="2116282"/>
          <a:ext cx="3468687" cy="3394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503791532"/>
              </p:ext>
            </p:extLst>
          </p:nvPr>
        </p:nvGraphicFramePr>
        <p:xfrm>
          <a:off x="7048768" y="2116282"/>
          <a:ext cx="4566227" cy="32842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lecha derecha 5"/>
          <p:cNvSpPr/>
          <p:nvPr/>
        </p:nvSpPr>
        <p:spPr>
          <a:xfrm>
            <a:off x="6411191" y="3377045"/>
            <a:ext cx="1091045" cy="11118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número de diapositiva"/>
          <p:cNvSpPr>
            <a:spLocks noGrp="1"/>
          </p:cNvSpPr>
          <p:nvPr>
            <p:ph type="sldNum" sz="quarter" idx="15"/>
          </p:nvPr>
        </p:nvSpPr>
        <p:spPr/>
        <p:txBody>
          <a:bodyPr/>
          <a:lstStyle/>
          <a:p>
            <a:fld id="{E26828EE-1540-49DE-93B3-191D0192E486}" type="slidenum">
              <a:rPr lang="es-MX" smtClean="0"/>
              <a:pPr/>
              <a:t>5</a:t>
            </a:fld>
            <a:endParaRPr lang="es-MX"/>
          </a:p>
        </p:txBody>
      </p:sp>
    </p:spTree>
    <p:extLst>
      <p:ext uri="{BB962C8B-B14F-4D97-AF65-F5344CB8AC3E}">
        <p14:creationId xmlns:p14="http://schemas.microsoft.com/office/powerpoint/2010/main" val="12443806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a:solidFill>
                  <a:srgbClr val="0070C0"/>
                </a:solidFill>
              </a:rPr>
              <a:t>Visión de las corrientes</a:t>
            </a:r>
            <a:endParaRPr lang="es-MX" dirty="0">
              <a:solidFill>
                <a:srgbClr val="0070C0"/>
              </a:solidFill>
            </a:endParaRPr>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588321193"/>
              </p:ext>
            </p:extLst>
          </p:nvPr>
        </p:nvGraphicFramePr>
        <p:xfrm>
          <a:off x="2693122" y="1610592"/>
          <a:ext cx="5557260" cy="5091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5"/>
          </p:nvPr>
        </p:nvSpPr>
        <p:spPr/>
        <p:txBody>
          <a:bodyPr/>
          <a:lstStyle/>
          <a:p>
            <a:fld id="{E26828EE-1540-49DE-93B3-191D0192E486}" type="slidenum">
              <a:rPr lang="es-MX" smtClean="0"/>
              <a:pPr/>
              <a:t>6</a:t>
            </a:fld>
            <a:endParaRPr lang="es-MX"/>
          </a:p>
        </p:txBody>
      </p:sp>
    </p:spTree>
    <p:extLst>
      <p:ext uri="{BB962C8B-B14F-4D97-AF65-F5344CB8AC3E}">
        <p14:creationId xmlns:p14="http://schemas.microsoft.com/office/powerpoint/2010/main" val="185519119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a:solidFill>
                  <a:srgbClr val="0070C0"/>
                </a:solidFill>
              </a:rPr>
              <a:t>Visión de las corrientes</a:t>
            </a:r>
            <a:endParaRPr lang="es-MX" dirty="0">
              <a:solidFill>
                <a:srgbClr val="0070C0"/>
              </a:solidFill>
            </a:endParaRPr>
          </a:p>
        </p:txBody>
      </p:sp>
      <p:graphicFrame>
        <p:nvGraphicFramePr>
          <p:cNvPr id="5" name="Marcador de contenido 3"/>
          <p:cNvGraphicFramePr>
            <a:graphicFrameLocks/>
          </p:cNvGraphicFramePr>
          <p:nvPr>
            <p:extLst>
              <p:ext uri="{D42A27DB-BD31-4B8C-83A1-F6EECF244321}">
                <p14:modId xmlns:p14="http://schemas.microsoft.com/office/powerpoint/2010/main" val="3150651523"/>
              </p:ext>
            </p:extLst>
          </p:nvPr>
        </p:nvGraphicFramePr>
        <p:xfrm>
          <a:off x="1998369" y="1659409"/>
          <a:ext cx="7680469" cy="4568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5"/>
          </p:nvPr>
        </p:nvSpPr>
        <p:spPr/>
        <p:txBody>
          <a:bodyPr/>
          <a:lstStyle/>
          <a:p>
            <a:fld id="{E26828EE-1540-49DE-93B3-191D0192E486}" type="slidenum">
              <a:rPr lang="es-MX" smtClean="0"/>
              <a:pPr/>
              <a:t>7</a:t>
            </a:fld>
            <a:endParaRPr lang="es-MX"/>
          </a:p>
        </p:txBody>
      </p:sp>
    </p:spTree>
    <p:extLst>
      <p:ext uri="{BB962C8B-B14F-4D97-AF65-F5344CB8AC3E}">
        <p14:creationId xmlns:p14="http://schemas.microsoft.com/office/powerpoint/2010/main" val="402269538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normAutofit/>
          </a:bodyPr>
          <a:lstStyle/>
          <a:p>
            <a:pPr algn="just"/>
            <a:r>
              <a:rPr lang="es-MX" dirty="0" smtClean="0"/>
              <a:t>En la teoría monetaria moderna se produce una cierta aproximación de posturas al enfocar ambas la demanda de dinero desde la perspectiva de la teoría general de la elección.</a:t>
            </a:r>
          </a:p>
          <a:p>
            <a:pPr algn="just"/>
            <a:endParaRPr lang="es-MX" dirty="0"/>
          </a:p>
          <a:p>
            <a:pPr algn="just"/>
            <a:r>
              <a:rPr lang="es-MX" dirty="0" smtClean="0"/>
              <a:t>Sin embargo existen diferencias en los efectos de instrumentación de la política monetaria, que consisten en la formulación de la demanda de dinero como activo alternativo a otros activos por parte los autores clásicos, mientras que los modernos plantean la demanda de dinero en función de los servicios que el dinero presta como un bien.</a:t>
            </a:r>
          </a:p>
          <a:p>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8</a:t>
            </a:fld>
            <a:endParaRPr lang="es-MX"/>
          </a:p>
        </p:txBody>
      </p:sp>
    </p:spTree>
    <p:extLst>
      <p:ext uri="{BB962C8B-B14F-4D97-AF65-F5344CB8AC3E}">
        <p14:creationId xmlns:p14="http://schemas.microsoft.com/office/powerpoint/2010/main" val="39133532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Importancia de la demanda de dinero</a:t>
            </a:r>
            <a:endParaRPr lang="es-MX" dirty="0"/>
          </a:p>
        </p:txBody>
      </p:sp>
      <p:sp>
        <p:nvSpPr>
          <p:cNvPr id="3" name="2 Marcador de contenido"/>
          <p:cNvSpPr>
            <a:spLocks noGrp="1"/>
          </p:cNvSpPr>
          <p:nvPr>
            <p:ph sz="quarter" idx="1"/>
          </p:nvPr>
        </p:nvSpPr>
        <p:spPr/>
        <p:txBody>
          <a:bodyPr/>
          <a:lstStyle/>
          <a:p>
            <a:pPr algn="just"/>
            <a:r>
              <a:rPr lang="es-MX" dirty="0" smtClean="0"/>
              <a:t>Los estudios sobre la demanda de dinero constituyen la pieza clave de las discusiones acerca de la utilización de la política monetaria, de su grado de eficacia y de su forma de instrumentación.</a:t>
            </a:r>
          </a:p>
          <a:p>
            <a:endParaRPr lang="es-MX" dirty="0"/>
          </a:p>
          <a:p>
            <a:pPr algn="just"/>
            <a:r>
              <a:rPr lang="es-MX" dirty="0" smtClean="0"/>
              <a:t>Las principales discrepancias entre las diferentes escuelas de pensamiento, acerca de las cuestiones que se refieren a temas de teoría y política monetarias y financieras, se encuentran en los diversos enfoques sobre la demanda de dinero y sus factores determinantes y el grado de estabilidad de la demanda monetaria.</a:t>
            </a:r>
            <a:endParaRPr lang="es-MX" dirty="0"/>
          </a:p>
        </p:txBody>
      </p:sp>
      <p:sp>
        <p:nvSpPr>
          <p:cNvPr id="4" name="3 Marcador de número de diapositiva"/>
          <p:cNvSpPr>
            <a:spLocks noGrp="1"/>
          </p:cNvSpPr>
          <p:nvPr>
            <p:ph type="sldNum" sz="quarter" idx="15"/>
          </p:nvPr>
        </p:nvSpPr>
        <p:spPr/>
        <p:txBody>
          <a:bodyPr/>
          <a:lstStyle/>
          <a:p>
            <a:fld id="{E26828EE-1540-49DE-93B3-191D0192E486}" type="slidenum">
              <a:rPr lang="es-MX" smtClean="0"/>
              <a:pPr/>
              <a:t>9</a:t>
            </a:fld>
            <a:endParaRPr lang="es-MX"/>
          </a:p>
        </p:txBody>
      </p:sp>
    </p:spTree>
    <p:extLst>
      <p:ext uri="{BB962C8B-B14F-4D97-AF65-F5344CB8AC3E}">
        <p14:creationId xmlns:p14="http://schemas.microsoft.com/office/powerpoint/2010/main" val="406772909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1069</TotalTime>
  <Words>2173</Words>
  <Application>Microsoft Office PowerPoint</Application>
  <PresentationFormat>Personalizado</PresentationFormat>
  <Paragraphs>229</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Mirador</vt:lpstr>
      <vt:lpstr>Universidad Autónoma del Estado de México Facultad de Economía </vt:lpstr>
      <vt:lpstr>Índice</vt:lpstr>
      <vt:lpstr>Introducción</vt:lpstr>
      <vt:lpstr>Objetivo</vt:lpstr>
      <vt:lpstr>La demanda de dinero</vt:lpstr>
      <vt:lpstr>Visión de las corrientes</vt:lpstr>
      <vt:lpstr>Visión de las corrientes</vt:lpstr>
      <vt:lpstr>Presentación de PowerPoint</vt:lpstr>
      <vt:lpstr>Importancia de la demanda de dinero</vt:lpstr>
      <vt:lpstr>Importancia de la demanda de dinero</vt:lpstr>
      <vt:lpstr>Factores determinantes de la demanda monetaria</vt:lpstr>
      <vt:lpstr>Factores determinantes de la demanda monetaria</vt:lpstr>
      <vt:lpstr>Presentación de PowerPoint</vt:lpstr>
      <vt:lpstr>Presentación de PowerPoint</vt:lpstr>
      <vt:lpstr>Presentación de PowerPoint</vt:lpstr>
      <vt:lpstr>Presentación de PowerPoint</vt:lpstr>
      <vt:lpstr>Presentación de PowerPoint</vt:lpstr>
      <vt:lpstr>Presentación de PowerPoint</vt:lpstr>
      <vt:lpstr>Enfoques de la determinación de la demanda</vt:lpstr>
      <vt:lpstr>Enfoques de la determinación de la demanda</vt:lpstr>
      <vt:lpstr>Presentación de PowerPoint</vt:lpstr>
      <vt:lpstr>Función de demanda monetaria</vt:lpstr>
      <vt:lpstr>Presentación de PowerPoint</vt:lpstr>
      <vt:lpstr>Presentación de PowerPoint</vt:lpstr>
      <vt:lpstr>Presentación de PowerPoint</vt:lpstr>
      <vt:lpstr>Ejercicio</vt:lpstr>
      <vt:lpstr>solución</vt:lpstr>
      <vt:lpstr>Presentación de PowerPoint</vt:lpstr>
      <vt:lpstr>Presentación de PowerPoint</vt:lpstr>
      <vt:lpstr>Determinación de los tipos de interés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dc:title>
  <dc:creator>Sandra Ochoa</dc:creator>
  <cp:lastModifiedBy>luz</cp:lastModifiedBy>
  <cp:revision>238</cp:revision>
  <dcterms:created xsi:type="dcterms:W3CDTF">2016-09-07T19:16:59Z</dcterms:created>
  <dcterms:modified xsi:type="dcterms:W3CDTF">2016-10-13T03:51:33Z</dcterms:modified>
</cp:coreProperties>
</file>