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328" r:id="rId2"/>
    <p:sldId id="325" r:id="rId3"/>
    <p:sldId id="326" r:id="rId4"/>
    <p:sldId id="327"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4" r:id="rId32"/>
    <p:sldId id="285" r:id="rId33"/>
    <p:sldId id="286" r:id="rId34"/>
    <p:sldId id="287" r:id="rId35"/>
    <p:sldId id="289" r:id="rId36"/>
    <p:sldId id="291" r:id="rId37"/>
    <p:sldId id="292" r:id="rId38"/>
    <p:sldId id="294" r:id="rId39"/>
    <p:sldId id="293" r:id="rId4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9110" autoAdjust="0"/>
  </p:normalViewPr>
  <p:slideViewPr>
    <p:cSldViewPr snapToGrid="0">
      <p:cViewPr varScale="1">
        <p:scale>
          <a:sx n="88" d="100"/>
          <a:sy n="88" d="100"/>
        </p:scale>
        <p:origin x="-456"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202AA1-DC3B-4435-B94D-33866F0A2B39}" type="doc">
      <dgm:prSet loTypeId="urn:microsoft.com/office/officeart/2005/8/layout/cycle2" loCatId="cycle" qsTypeId="urn:microsoft.com/office/officeart/2005/8/quickstyle/3d1" qsCatId="3D" csTypeId="urn:microsoft.com/office/officeart/2005/8/colors/colorful3" csCatId="colorful" phldr="1"/>
      <dgm:spPr/>
      <dgm:t>
        <a:bodyPr/>
        <a:lstStyle/>
        <a:p>
          <a:endParaRPr lang="es-MX"/>
        </a:p>
      </dgm:t>
    </dgm:pt>
    <dgm:pt modelId="{24160F68-AD61-448A-840F-029BDF9E9E9F}">
      <dgm:prSet phldrT="[Texto]"/>
      <dgm:spPr/>
      <dgm:t>
        <a:bodyPr/>
        <a:lstStyle/>
        <a:p>
          <a:r>
            <a:rPr lang="es-MX" dirty="0" smtClean="0"/>
            <a:t>Medio de pago</a:t>
          </a:r>
          <a:endParaRPr lang="es-MX" dirty="0"/>
        </a:p>
      </dgm:t>
    </dgm:pt>
    <dgm:pt modelId="{677B5F2F-74A4-47B3-AE33-30699188E3D2}" type="parTrans" cxnId="{DD0E7F44-0F48-4117-80CB-1C5D3379D2D1}">
      <dgm:prSet/>
      <dgm:spPr/>
      <dgm:t>
        <a:bodyPr/>
        <a:lstStyle/>
        <a:p>
          <a:endParaRPr lang="es-MX"/>
        </a:p>
      </dgm:t>
    </dgm:pt>
    <dgm:pt modelId="{53A469A0-C585-492F-9E77-B4F2EC51A7E1}" type="sibTrans" cxnId="{DD0E7F44-0F48-4117-80CB-1C5D3379D2D1}">
      <dgm:prSet/>
      <dgm:spPr/>
      <dgm:t>
        <a:bodyPr/>
        <a:lstStyle/>
        <a:p>
          <a:endParaRPr lang="es-MX"/>
        </a:p>
      </dgm:t>
    </dgm:pt>
    <dgm:pt modelId="{B3729A01-C50E-41C5-AC22-5E7896AB12FD}">
      <dgm:prSet phldrT="[Texto]"/>
      <dgm:spPr/>
      <dgm:t>
        <a:bodyPr/>
        <a:lstStyle/>
        <a:p>
          <a:r>
            <a:rPr lang="es-MX" dirty="0" smtClean="0"/>
            <a:t>Depósito de valor</a:t>
          </a:r>
          <a:endParaRPr lang="es-MX" dirty="0"/>
        </a:p>
      </dgm:t>
    </dgm:pt>
    <dgm:pt modelId="{B16A481F-A1EA-4E82-9BFF-646C612CB31B}" type="parTrans" cxnId="{233831DB-E31B-4873-8FEE-279D92B713E5}">
      <dgm:prSet/>
      <dgm:spPr/>
      <dgm:t>
        <a:bodyPr/>
        <a:lstStyle/>
        <a:p>
          <a:endParaRPr lang="es-MX"/>
        </a:p>
      </dgm:t>
    </dgm:pt>
    <dgm:pt modelId="{EB16BC27-ACE5-41C5-8107-E459AE3158FF}" type="sibTrans" cxnId="{233831DB-E31B-4873-8FEE-279D92B713E5}">
      <dgm:prSet/>
      <dgm:spPr/>
      <dgm:t>
        <a:bodyPr/>
        <a:lstStyle/>
        <a:p>
          <a:endParaRPr lang="es-MX"/>
        </a:p>
      </dgm:t>
    </dgm:pt>
    <dgm:pt modelId="{70EE4EB9-A1E9-409F-AD1F-67BC632EC224}">
      <dgm:prSet phldrT="[Texto]"/>
      <dgm:spPr/>
      <dgm:t>
        <a:bodyPr/>
        <a:lstStyle/>
        <a:p>
          <a:r>
            <a:rPr lang="es-MX" dirty="0" smtClean="0"/>
            <a:t>Unidad de cuenta</a:t>
          </a:r>
          <a:endParaRPr lang="es-MX" dirty="0"/>
        </a:p>
      </dgm:t>
    </dgm:pt>
    <dgm:pt modelId="{7C232B97-B3A4-4114-BE81-B8249EDE0605}" type="parTrans" cxnId="{57ED9319-FF62-43E8-B3BE-284B4DCE855D}">
      <dgm:prSet/>
      <dgm:spPr/>
      <dgm:t>
        <a:bodyPr/>
        <a:lstStyle/>
        <a:p>
          <a:endParaRPr lang="es-MX"/>
        </a:p>
      </dgm:t>
    </dgm:pt>
    <dgm:pt modelId="{199F5962-ED51-4344-89C8-02887E050A9A}" type="sibTrans" cxnId="{57ED9319-FF62-43E8-B3BE-284B4DCE855D}">
      <dgm:prSet/>
      <dgm:spPr/>
      <dgm:t>
        <a:bodyPr/>
        <a:lstStyle/>
        <a:p>
          <a:endParaRPr lang="es-MX"/>
        </a:p>
      </dgm:t>
    </dgm:pt>
    <dgm:pt modelId="{DF4DE529-19FC-48AB-A104-567336E34EBE}">
      <dgm:prSet phldrT="[Texto]"/>
      <dgm:spPr/>
      <dgm:t>
        <a:bodyPr/>
        <a:lstStyle/>
        <a:p>
          <a:r>
            <a:rPr lang="es-MX" dirty="0" smtClean="0"/>
            <a:t>Unidad de pagos diferidos</a:t>
          </a:r>
          <a:endParaRPr lang="es-MX" dirty="0"/>
        </a:p>
      </dgm:t>
    </dgm:pt>
    <dgm:pt modelId="{6DE67176-7EAA-467E-BAFF-7A86A7F62430}" type="parTrans" cxnId="{B2DA544F-1108-43EE-8A7C-C79F66068D9C}">
      <dgm:prSet/>
      <dgm:spPr/>
      <dgm:t>
        <a:bodyPr/>
        <a:lstStyle/>
        <a:p>
          <a:endParaRPr lang="es-MX"/>
        </a:p>
      </dgm:t>
    </dgm:pt>
    <dgm:pt modelId="{A69C2DA9-44EB-466D-9C2F-6D872C7A3092}" type="sibTrans" cxnId="{B2DA544F-1108-43EE-8A7C-C79F66068D9C}">
      <dgm:prSet/>
      <dgm:spPr/>
      <dgm:t>
        <a:bodyPr/>
        <a:lstStyle/>
        <a:p>
          <a:endParaRPr lang="es-MX"/>
        </a:p>
      </dgm:t>
    </dgm:pt>
    <dgm:pt modelId="{4E86EC1C-D448-4F7A-95D0-23F258DB43C8}" type="pres">
      <dgm:prSet presAssocID="{7D202AA1-DC3B-4435-B94D-33866F0A2B39}" presName="cycle" presStyleCnt="0">
        <dgm:presLayoutVars>
          <dgm:dir/>
          <dgm:resizeHandles val="exact"/>
        </dgm:presLayoutVars>
      </dgm:prSet>
      <dgm:spPr/>
      <dgm:t>
        <a:bodyPr/>
        <a:lstStyle/>
        <a:p>
          <a:endParaRPr lang="es-MX"/>
        </a:p>
      </dgm:t>
    </dgm:pt>
    <dgm:pt modelId="{22527691-A1F1-49C2-A398-23B688268FF3}" type="pres">
      <dgm:prSet presAssocID="{24160F68-AD61-448A-840F-029BDF9E9E9F}" presName="node" presStyleLbl="node1" presStyleIdx="0" presStyleCnt="4">
        <dgm:presLayoutVars>
          <dgm:bulletEnabled val="1"/>
        </dgm:presLayoutVars>
      </dgm:prSet>
      <dgm:spPr/>
      <dgm:t>
        <a:bodyPr/>
        <a:lstStyle/>
        <a:p>
          <a:endParaRPr lang="es-MX"/>
        </a:p>
      </dgm:t>
    </dgm:pt>
    <dgm:pt modelId="{57A03066-286A-4A8C-BA38-B10220EF4134}" type="pres">
      <dgm:prSet presAssocID="{53A469A0-C585-492F-9E77-B4F2EC51A7E1}" presName="sibTrans" presStyleLbl="sibTrans2D1" presStyleIdx="0" presStyleCnt="4"/>
      <dgm:spPr/>
      <dgm:t>
        <a:bodyPr/>
        <a:lstStyle/>
        <a:p>
          <a:endParaRPr lang="es-MX"/>
        </a:p>
      </dgm:t>
    </dgm:pt>
    <dgm:pt modelId="{897755CA-D628-4121-A178-7F729222B63E}" type="pres">
      <dgm:prSet presAssocID="{53A469A0-C585-492F-9E77-B4F2EC51A7E1}" presName="connectorText" presStyleLbl="sibTrans2D1" presStyleIdx="0" presStyleCnt="4"/>
      <dgm:spPr/>
      <dgm:t>
        <a:bodyPr/>
        <a:lstStyle/>
        <a:p>
          <a:endParaRPr lang="es-MX"/>
        </a:p>
      </dgm:t>
    </dgm:pt>
    <dgm:pt modelId="{8C91C63E-E1B3-4A26-BEBD-139A34F4CB16}" type="pres">
      <dgm:prSet presAssocID="{B3729A01-C50E-41C5-AC22-5E7896AB12FD}" presName="node" presStyleLbl="node1" presStyleIdx="1" presStyleCnt="4">
        <dgm:presLayoutVars>
          <dgm:bulletEnabled val="1"/>
        </dgm:presLayoutVars>
      </dgm:prSet>
      <dgm:spPr/>
      <dgm:t>
        <a:bodyPr/>
        <a:lstStyle/>
        <a:p>
          <a:endParaRPr lang="es-MX"/>
        </a:p>
      </dgm:t>
    </dgm:pt>
    <dgm:pt modelId="{F194DFBF-AE11-4B5A-8E87-7B482AD1DCFC}" type="pres">
      <dgm:prSet presAssocID="{EB16BC27-ACE5-41C5-8107-E459AE3158FF}" presName="sibTrans" presStyleLbl="sibTrans2D1" presStyleIdx="1" presStyleCnt="4"/>
      <dgm:spPr/>
      <dgm:t>
        <a:bodyPr/>
        <a:lstStyle/>
        <a:p>
          <a:endParaRPr lang="es-MX"/>
        </a:p>
      </dgm:t>
    </dgm:pt>
    <dgm:pt modelId="{2430627C-37AD-443B-843D-21DA73116D6A}" type="pres">
      <dgm:prSet presAssocID="{EB16BC27-ACE5-41C5-8107-E459AE3158FF}" presName="connectorText" presStyleLbl="sibTrans2D1" presStyleIdx="1" presStyleCnt="4"/>
      <dgm:spPr/>
      <dgm:t>
        <a:bodyPr/>
        <a:lstStyle/>
        <a:p>
          <a:endParaRPr lang="es-MX"/>
        </a:p>
      </dgm:t>
    </dgm:pt>
    <dgm:pt modelId="{8C54C98D-7CE4-45B2-934D-A0690D982468}" type="pres">
      <dgm:prSet presAssocID="{70EE4EB9-A1E9-409F-AD1F-67BC632EC224}" presName="node" presStyleLbl="node1" presStyleIdx="2" presStyleCnt="4">
        <dgm:presLayoutVars>
          <dgm:bulletEnabled val="1"/>
        </dgm:presLayoutVars>
      </dgm:prSet>
      <dgm:spPr/>
      <dgm:t>
        <a:bodyPr/>
        <a:lstStyle/>
        <a:p>
          <a:endParaRPr lang="es-MX"/>
        </a:p>
      </dgm:t>
    </dgm:pt>
    <dgm:pt modelId="{155490E2-C9D2-4074-BECF-BFCB31810E90}" type="pres">
      <dgm:prSet presAssocID="{199F5962-ED51-4344-89C8-02887E050A9A}" presName="sibTrans" presStyleLbl="sibTrans2D1" presStyleIdx="2" presStyleCnt="4"/>
      <dgm:spPr/>
      <dgm:t>
        <a:bodyPr/>
        <a:lstStyle/>
        <a:p>
          <a:endParaRPr lang="es-MX"/>
        </a:p>
      </dgm:t>
    </dgm:pt>
    <dgm:pt modelId="{B356186D-7369-4C21-A3B1-30B5513E6A4D}" type="pres">
      <dgm:prSet presAssocID="{199F5962-ED51-4344-89C8-02887E050A9A}" presName="connectorText" presStyleLbl="sibTrans2D1" presStyleIdx="2" presStyleCnt="4"/>
      <dgm:spPr/>
      <dgm:t>
        <a:bodyPr/>
        <a:lstStyle/>
        <a:p>
          <a:endParaRPr lang="es-MX"/>
        </a:p>
      </dgm:t>
    </dgm:pt>
    <dgm:pt modelId="{48D6AD76-1C0D-4210-AD1C-C785EBB2538D}" type="pres">
      <dgm:prSet presAssocID="{DF4DE529-19FC-48AB-A104-567336E34EBE}" presName="node" presStyleLbl="node1" presStyleIdx="3" presStyleCnt="4">
        <dgm:presLayoutVars>
          <dgm:bulletEnabled val="1"/>
        </dgm:presLayoutVars>
      </dgm:prSet>
      <dgm:spPr/>
      <dgm:t>
        <a:bodyPr/>
        <a:lstStyle/>
        <a:p>
          <a:endParaRPr lang="es-MX"/>
        </a:p>
      </dgm:t>
    </dgm:pt>
    <dgm:pt modelId="{F9125543-F8AE-48A2-89F0-2ADB946ABEAC}" type="pres">
      <dgm:prSet presAssocID="{A69C2DA9-44EB-466D-9C2F-6D872C7A3092}" presName="sibTrans" presStyleLbl="sibTrans2D1" presStyleIdx="3" presStyleCnt="4"/>
      <dgm:spPr/>
      <dgm:t>
        <a:bodyPr/>
        <a:lstStyle/>
        <a:p>
          <a:endParaRPr lang="es-MX"/>
        </a:p>
      </dgm:t>
    </dgm:pt>
    <dgm:pt modelId="{8832FF80-8FC2-4FFD-AE24-28932A12E002}" type="pres">
      <dgm:prSet presAssocID="{A69C2DA9-44EB-466D-9C2F-6D872C7A3092}" presName="connectorText" presStyleLbl="sibTrans2D1" presStyleIdx="3" presStyleCnt="4"/>
      <dgm:spPr/>
      <dgm:t>
        <a:bodyPr/>
        <a:lstStyle/>
        <a:p>
          <a:endParaRPr lang="es-MX"/>
        </a:p>
      </dgm:t>
    </dgm:pt>
  </dgm:ptLst>
  <dgm:cxnLst>
    <dgm:cxn modelId="{B2F54BCF-823E-45FA-87EB-B7F289966BA0}" type="presOf" srcId="{24160F68-AD61-448A-840F-029BDF9E9E9F}" destId="{22527691-A1F1-49C2-A398-23B688268FF3}" srcOrd="0" destOrd="0" presId="urn:microsoft.com/office/officeart/2005/8/layout/cycle2"/>
    <dgm:cxn modelId="{3128AAE4-7A38-4FA1-A4D5-2C9FF7019109}" type="presOf" srcId="{53A469A0-C585-492F-9E77-B4F2EC51A7E1}" destId="{57A03066-286A-4A8C-BA38-B10220EF4134}" srcOrd="0" destOrd="0" presId="urn:microsoft.com/office/officeart/2005/8/layout/cycle2"/>
    <dgm:cxn modelId="{1579B75E-3A6F-4B22-8A4D-0ED1C685B425}" type="presOf" srcId="{53A469A0-C585-492F-9E77-B4F2EC51A7E1}" destId="{897755CA-D628-4121-A178-7F729222B63E}" srcOrd="1" destOrd="0" presId="urn:microsoft.com/office/officeart/2005/8/layout/cycle2"/>
    <dgm:cxn modelId="{754661F9-D0C5-427E-A316-07B393C3B218}" type="presOf" srcId="{199F5962-ED51-4344-89C8-02887E050A9A}" destId="{155490E2-C9D2-4074-BECF-BFCB31810E90}" srcOrd="0" destOrd="0" presId="urn:microsoft.com/office/officeart/2005/8/layout/cycle2"/>
    <dgm:cxn modelId="{B2DA544F-1108-43EE-8A7C-C79F66068D9C}" srcId="{7D202AA1-DC3B-4435-B94D-33866F0A2B39}" destId="{DF4DE529-19FC-48AB-A104-567336E34EBE}" srcOrd="3" destOrd="0" parTransId="{6DE67176-7EAA-467E-BAFF-7A86A7F62430}" sibTransId="{A69C2DA9-44EB-466D-9C2F-6D872C7A3092}"/>
    <dgm:cxn modelId="{4B815DE9-1F9A-4B30-8C4B-7F1286C4F7CE}" type="presOf" srcId="{A69C2DA9-44EB-466D-9C2F-6D872C7A3092}" destId="{8832FF80-8FC2-4FFD-AE24-28932A12E002}" srcOrd="1" destOrd="0" presId="urn:microsoft.com/office/officeart/2005/8/layout/cycle2"/>
    <dgm:cxn modelId="{AB9995F4-6507-41C6-98A6-B6F3CB1BA2F8}" type="presOf" srcId="{B3729A01-C50E-41C5-AC22-5E7896AB12FD}" destId="{8C91C63E-E1B3-4A26-BEBD-139A34F4CB16}" srcOrd="0" destOrd="0" presId="urn:microsoft.com/office/officeart/2005/8/layout/cycle2"/>
    <dgm:cxn modelId="{7CB004E0-65D0-47A2-8249-E1B228345912}" type="presOf" srcId="{199F5962-ED51-4344-89C8-02887E050A9A}" destId="{B356186D-7369-4C21-A3B1-30B5513E6A4D}" srcOrd="1" destOrd="0" presId="urn:microsoft.com/office/officeart/2005/8/layout/cycle2"/>
    <dgm:cxn modelId="{CD70AF0A-1106-42C4-84AA-DA3AAD2AB13B}" type="presOf" srcId="{DF4DE529-19FC-48AB-A104-567336E34EBE}" destId="{48D6AD76-1C0D-4210-AD1C-C785EBB2538D}" srcOrd="0" destOrd="0" presId="urn:microsoft.com/office/officeart/2005/8/layout/cycle2"/>
    <dgm:cxn modelId="{C5D1CF36-A0AC-4209-BDCD-EA0003EFDFDC}" type="presOf" srcId="{EB16BC27-ACE5-41C5-8107-E459AE3158FF}" destId="{2430627C-37AD-443B-843D-21DA73116D6A}" srcOrd="1" destOrd="0" presId="urn:microsoft.com/office/officeart/2005/8/layout/cycle2"/>
    <dgm:cxn modelId="{233831DB-E31B-4873-8FEE-279D92B713E5}" srcId="{7D202AA1-DC3B-4435-B94D-33866F0A2B39}" destId="{B3729A01-C50E-41C5-AC22-5E7896AB12FD}" srcOrd="1" destOrd="0" parTransId="{B16A481F-A1EA-4E82-9BFF-646C612CB31B}" sibTransId="{EB16BC27-ACE5-41C5-8107-E459AE3158FF}"/>
    <dgm:cxn modelId="{57ED9319-FF62-43E8-B3BE-284B4DCE855D}" srcId="{7D202AA1-DC3B-4435-B94D-33866F0A2B39}" destId="{70EE4EB9-A1E9-409F-AD1F-67BC632EC224}" srcOrd="2" destOrd="0" parTransId="{7C232B97-B3A4-4114-BE81-B8249EDE0605}" sibTransId="{199F5962-ED51-4344-89C8-02887E050A9A}"/>
    <dgm:cxn modelId="{5A7FF989-7E2D-46E2-8EE7-937232EDC58E}" type="presOf" srcId="{A69C2DA9-44EB-466D-9C2F-6D872C7A3092}" destId="{F9125543-F8AE-48A2-89F0-2ADB946ABEAC}" srcOrd="0" destOrd="0" presId="urn:microsoft.com/office/officeart/2005/8/layout/cycle2"/>
    <dgm:cxn modelId="{A2DF5786-8593-46F2-94D0-23A4D26E066B}" type="presOf" srcId="{70EE4EB9-A1E9-409F-AD1F-67BC632EC224}" destId="{8C54C98D-7CE4-45B2-934D-A0690D982468}" srcOrd="0" destOrd="0" presId="urn:microsoft.com/office/officeart/2005/8/layout/cycle2"/>
    <dgm:cxn modelId="{DD0E7F44-0F48-4117-80CB-1C5D3379D2D1}" srcId="{7D202AA1-DC3B-4435-B94D-33866F0A2B39}" destId="{24160F68-AD61-448A-840F-029BDF9E9E9F}" srcOrd="0" destOrd="0" parTransId="{677B5F2F-74A4-47B3-AE33-30699188E3D2}" sibTransId="{53A469A0-C585-492F-9E77-B4F2EC51A7E1}"/>
    <dgm:cxn modelId="{37359A64-3BC7-4E00-ADD3-DC6938B5A4E5}" type="presOf" srcId="{7D202AA1-DC3B-4435-B94D-33866F0A2B39}" destId="{4E86EC1C-D448-4F7A-95D0-23F258DB43C8}" srcOrd="0" destOrd="0" presId="urn:microsoft.com/office/officeart/2005/8/layout/cycle2"/>
    <dgm:cxn modelId="{6082C626-02DE-476F-A8FD-CC350E6E0415}" type="presOf" srcId="{EB16BC27-ACE5-41C5-8107-E459AE3158FF}" destId="{F194DFBF-AE11-4B5A-8E87-7B482AD1DCFC}" srcOrd="0" destOrd="0" presId="urn:microsoft.com/office/officeart/2005/8/layout/cycle2"/>
    <dgm:cxn modelId="{35047324-99C0-42DF-9B1C-419945138B66}" type="presParOf" srcId="{4E86EC1C-D448-4F7A-95D0-23F258DB43C8}" destId="{22527691-A1F1-49C2-A398-23B688268FF3}" srcOrd="0" destOrd="0" presId="urn:microsoft.com/office/officeart/2005/8/layout/cycle2"/>
    <dgm:cxn modelId="{10C97B83-4042-4CD4-A871-A777E9AE0BA2}" type="presParOf" srcId="{4E86EC1C-D448-4F7A-95D0-23F258DB43C8}" destId="{57A03066-286A-4A8C-BA38-B10220EF4134}" srcOrd="1" destOrd="0" presId="urn:microsoft.com/office/officeart/2005/8/layout/cycle2"/>
    <dgm:cxn modelId="{78A8D2C1-BF8D-422D-B413-607948F591F6}" type="presParOf" srcId="{57A03066-286A-4A8C-BA38-B10220EF4134}" destId="{897755CA-D628-4121-A178-7F729222B63E}" srcOrd="0" destOrd="0" presId="urn:microsoft.com/office/officeart/2005/8/layout/cycle2"/>
    <dgm:cxn modelId="{3F31916F-C8A6-4126-99CE-16C456E07378}" type="presParOf" srcId="{4E86EC1C-D448-4F7A-95D0-23F258DB43C8}" destId="{8C91C63E-E1B3-4A26-BEBD-139A34F4CB16}" srcOrd="2" destOrd="0" presId="urn:microsoft.com/office/officeart/2005/8/layout/cycle2"/>
    <dgm:cxn modelId="{A63BCCE8-E489-40DD-911C-A2E18E4EF44C}" type="presParOf" srcId="{4E86EC1C-D448-4F7A-95D0-23F258DB43C8}" destId="{F194DFBF-AE11-4B5A-8E87-7B482AD1DCFC}" srcOrd="3" destOrd="0" presId="urn:microsoft.com/office/officeart/2005/8/layout/cycle2"/>
    <dgm:cxn modelId="{E1A53735-65B5-4359-8F26-0EB828720149}" type="presParOf" srcId="{F194DFBF-AE11-4B5A-8E87-7B482AD1DCFC}" destId="{2430627C-37AD-443B-843D-21DA73116D6A}" srcOrd="0" destOrd="0" presId="urn:microsoft.com/office/officeart/2005/8/layout/cycle2"/>
    <dgm:cxn modelId="{9ABFB2E6-5E8C-41AB-9B6C-9FA6365A019A}" type="presParOf" srcId="{4E86EC1C-D448-4F7A-95D0-23F258DB43C8}" destId="{8C54C98D-7CE4-45B2-934D-A0690D982468}" srcOrd="4" destOrd="0" presId="urn:microsoft.com/office/officeart/2005/8/layout/cycle2"/>
    <dgm:cxn modelId="{987409B4-BF70-4580-9CEB-101AC333BBBA}" type="presParOf" srcId="{4E86EC1C-D448-4F7A-95D0-23F258DB43C8}" destId="{155490E2-C9D2-4074-BECF-BFCB31810E90}" srcOrd="5" destOrd="0" presId="urn:microsoft.com/office/officeart/2005/8/layout/cycle2"/>
    <dgm:cxn modelId="{6A1E7097-4F02-40C2-ADF7-4BCB90860C72}" type="presParOf" srcId="{155490E2-C9D2-4074-BECF-BFCB31810E90}" destId="{B356186D-7369-4C21-A3B1-30B5513E6A4D}" srcOrd="0" destOrd="0" presId="urn:microsoft.com/office/officeart/2005/8/layout/cycle2"/>
    <dgm:cxn modelId="{29440DE6-8A9B-4442-9800-C171EBF16202}" type="presParOf" srcId="{4E86EC1C-D448-4F7A-95D0-23F258DB43C8}" destId="{48D6AD76-1C0D-4210-AD1C-C785EBB2538D}" srcOrd="6" destOrd="0" presId="urn:microsoft.com/office/officeart/2005/8/layout/cycle2"/>
    <dgm:cxn modelId="{0D3DCDC4-1B77-4512-84AA-75E600242805}" type="presParOf" srcId="{4E86EC1C-D448-4F7A-95D0-23F258DB43C8}" destId="{F9125543-F8AE-48A2-89F0-2ADB946ABEAC}" srcOrd="7" destOrd="0" presId="urn:microsoft.com/office/officeart/2005/8/layout/cycle2"/>
    <dgm:cxn modelId="{014E9215-98C3-479D-890F-4FBF0AC94D3E}" type="presParOf" srcId="{F9125543-F8AE-48A2-89F0-2ADB946ABEAC}" destId="{8832FF80-8FC2-4FFD-AE24-28932A12E00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B278BA-222D-4521-8C63-76C1FF1B0119}" type="doc">
      <dgm:prSet loTypeId="urn:microsoft.com/office/officeart/2005/8/layout/pyramid2" loCatId="list" qsTypeId="urn:microsoft.com/office/officeart/2005/8/quickstyle/3d2" qsCatId="3D" csTypeId="urn:microsoft.com/office/officeart/2005/8/colors/accent2_2" csCatId="accent2" phldr="1"/>
      <dgm:spPr/>
      <dgm:t>
        <a:bodyPr/>
        <a:lstStyle/>
        <a:p>
          <a:endParaRPr lang="es-MX"/>
        </a:p>
      </dgm:t>
    </dgm:pt>
    <dgm:pt modelId="{29CAB2CA-507A-4B1B-A341-F500273E9D39}">
      <dgm:prSet phldrT="[Texto]"/>
      <dgm:spPr/>
      <dgm:t>
        <a:bodyPr/>
        <a:lstStyle/>
        <a:p>
          <a:pPr algn="just"/>
          <a:r>
            <a:rPr lang="es-MX" dirty="0" smtClean="0"/>
            <a:t>De lo fácil que pueden ser convertidos en dinero a corto plazo sin que la rapidez de la conversión suponga pérdidas de su valor.</a:t>
          </a:r>
          <a:endParaRPr lang="es-MX" dirty="0"/>
        </a:p>
      </dgm:t>
    </dgm:pt>
    <dgm:pt modelId="{34A4042A-69E2-42C5-8906-1D6541483343}" type="parTrans" cxnId="{1419CFD4-C550-44F6-B0B3-F3EDAEC58AD8}">
      <dgm:prSet/>
      <dgm:spPr/>
      <dgm:t>
        <a:bodyPr/>
        <a:lstStyle/>
        <a:p>
          <a:endParaRPr lang="es-MX"/>
        </a:p>
      </dgm:t>
    </dgm:pt>
    <dgm:pt modelId="{9D8654A5-1BF8-4F86-9421-9240E0F492DD}" type="sibTrans" cxnId="{1419CFD4-C550-44F6-B0B3-F3EDAEC58AD8}">
      <dgm:prSet/>
      <dgm:spPr/>
      <dgm:t>
        <a:bodyPr/>
        <a:lstStyle/>
        <a:p>
          <a:endParaRPr lang="es-MX"/>
        </a:p>
      </dgm:t>
    </dgm:pt>
    <dgm:pt modelId="{5D2E71D4-6E59-402A-BECD-EE8839B6AC03}">
      <dgm:prSet phldrT="[Texto]"/>
      <dgm:spPr/>
      <dgm:t>
        <a:bodyPr/>
        <a:lstStyle/>
        <a:p>
          <a:pPr algn="just"/>
          <a:r>
            <a:rPr lang="es-MX" dirty="0" smtClean="0"/>
            <a:t>De la certidumbre de su conversión en dinero sin sufrir pérdidas.</a:t>
          </a:r>
          <a:endParaRPr lang="es-MX" dirty="0"/>
        </a:p>
      </dgm:t>
    </dgm:pt>
    <dgm:pt modelId="{AA33AF7E-E269-4D8D-BB07-0CD38112A68B}" type="parTrans" cxnId="{3B8F79AD-5409-45A7-9A73-A7379F859CC5}">
      <dgm:prSet/>
      <dgm:spPr/>
      <dgm:t>
        <a:bodyPr/>
        <a:lstStyle/>
        <a:p>
          <a:endParaRPr lang="es-MX"/>
        </a:p>
      </dgm:t>
    </dgm:pt>
    <dgm:pt modelId="{2CAAD5C6-903F-491C-8064-BDC7B720D198}" type="sibTrans" cxnId="{3B8F79AD-5409-45A7-9A73-A7379F859CC5}">
      <dgm:prSet/>
      <dgm:spPr/>
      <dgm:t>
        <a:bodyPr/>
        <a:lstStyle/>
        <a:p>
          <a:endParaRPr lang="es-MX"/>
        </a:p>
      </dgm:t>
    </dgm:pt>
    <dgm:pt modelId="{9B4CD814-98DD-4771-B1F8-04E1735A01B6}" type="pres">
      <dgm:prSet presAssocID="{A0B278BA-222D-4521-8C63-76C1FF1B0119}" presName="compositeShape" presStyleCnt="0">
        <dgm:presLayoutVars>
          <dgm:dir/>
          <dgm:resizeHandles/>
        </dgm:presLayoutVars>
      </dgm:prSet>
      <dgm:spPr/>
      <dgm:t>
        <a:bodyPr/>
        <a:lstStyle/>
        <a:p>
          <a:endParaRPr lang="es-MX"/>
        </a:p>
      </dgm:t>
    </dgm:pt>
    <dgm:pt modelId="{61F26E96-97A1-40CD-A6EA-95D5EDEDEA8B}" type="pres">
      <dgm:prSet presAssocID="{A0B278BA-222D-4521-8C63-76C1FF1B0119}" presName="pyramid" presStyleLbl="node1" presStyleIdx="0" presStyleCnt="1"/>
      <dgm:spPr/>
    </dgm:pt>
    <dgm:pt modelId="{3912AD13-A439-40E7-81B9-9D8068358457}" type="pres">
      <dgm:prSet presAssocID="{A0B278BA-222D-4521-8C63-76C1FF1B0119}" presName="theList" presStyleCnt="0"/>
      <dgm:spPr/>
    </dgm:pt>
    <dgm:pt modelId="{E6113906-9FCA-434A-9B18-405B38F9CDCB}" type="pres">
      <dgm:prSet presAssocID="{29CAB2CA-507A-4B1B-A341-F500273E9D39}" presName="aNode" presStyleLbl="fgAcc1" presStyleIdx="0" presStyleCnt="2">
        <dgm:presLayoutVars>
          <dgm:bulletEnabled val="1"/>
        </dgm:presLayoutVars>
      </dgm:prSet>
      <dgm:spPr/>
      <dgm:t>
        <a:bodyPr/>
        <a:lstStyle/>
        <a:p>
          <a:endParaRPr lang="es-MX"/>
        </a:p>
      </dgm:t>
    </dgm:pt>
    <dgm:pt modelId="{A7AFDE00-F25D-4912-A4E8-2D9EB428852E}" type="pres">
      <dgm:prSet presAssocID="{29CAB2CA-507A-4B1B-A341-F500273E9D39}" presName="aSpace" presStyleCnt="0"/>
      <dgm:spPr/>
    </dgm:pt>
    <dgm:pt modelId="{17C570BD-0CB6-4E25-8272-449EB0676D4C}" type="pres">
      <dgm:prSet presAssocID="{5D2E71D4-6E59-402A-BECD-EE8839B6AC03}" presName="aNode" presStyleLbl="fgAcc1" presStyleIdx="1" presStyleCnt="2">
        <dgm:presLayoutVars>
          <dgm:bulletEnabled val="1"/>
        </dgm:presLayoutVars>
      </dgm:prSet>
      <dgm:spPr/>
      <dgm:t>
        <a:bodyPr/>
        <a:lstStyle/>
        <a:p>
          <a:endParaRPr lang="es-MX"/>
        </a:p>
      </dgm:t>
    </dgm:pt>
    <dgm:pt modelId="{B32FD38D-B773-4D26-A00B-A44D5C308A2B}" type="pres">
      <dgm:prSet presAssocID="{5D2E71D4-6E59-402A-BECD-EE8839B6AC03}" presName="aSpace" presStyleCnt="0"/>
      <dgm:spPr/>
    </dgm:pt>
  </dgm:ptLst>
  <dgm:cxnLst>
    <dgm:cxn modelId="{3B8F79AD-5409-45A7-9A73-A7379F859CC5}" srcId="{A0B278BA-222D-4521-8C63-76C1FF1B0119}" destId="{5D2E71D4-6E59-402A-BECD-EE8839B6AC03}" srcOrd="1" destOrd="0" parTransId="{AA33AF7E-E269-4D8D-BB07-0CD38112A68B}" sibTransId="{2CAAD5C6-903F-491C-8064-BDC7B720D198}"/>
    <dgm:cxn modelId="{C4920662-0881-4B0A-94A7-BF30E884F087}" type="presOf" srcId="{5D2E71D4-6E59-402A-BECD-EE8839B6AC03}" destId="{17C570BD-0CB6-4E25-8272-449EB0676D4C}" srcOrd="0" destOrd="0" presId="urn:microsoft.com/office/officeart/2005/8/layout/pyramid2"/>
    <dgm:cxn modelId="{61F8F882-9189-4CB0-A8E7-0B9E95B58588}" type="presOf" srcId="{A0B278BA-222D-4521-8C63-76C1FF1B0119}" destId="{9B4CD814-98DD-4771-B1F8-04E1735A01B6}" srcOrd="0" destOrd="0" presId="urn:microsoft.com/office/officeart/2005/8/layout/pyramid2"/>
    <dgm:cxn modelId="{1419CFD4-C550-44F6-B0B3-F3EDAEC58AD8}" srcId="{A0B278BA-222D-4521-8C63-76C1FF1B0119}" destId="{29CAB2CA-507A-4B1B-A341-F500273E9D39}" srcOrd="0" destOrd="0" parTransId="{34A4042A-69E2-42C5-8906-1D6541483343}" sibTransId="{9D8654A5-1BF8-4F86-9421-9240E0F492DD}"/>
    <dgm:cxn modelId="{43CAC480-2A99-45E5-8D24-5BCB2453E311}" type="presOf" srcId="{29CAB2CA-507A-4B1B-A341-F500273E9D39}" destId="{E6113906-9FCA-434A-9B18-405B38F9CDCB}" srcOrd="0" destOrd="0" presId="urn:microsoft.com/office/officeart/2005/8/layout/pyramid2"/>
    <dgm:cxn modelId="{6C4E7D6B-7C03-4DA8-880F-E8CFEA0A433D}" type="presParOf" srcId="{9B4CD814-98DD-4771-B1F8-04E1735A01B6}" destId="{61F26E96-97A1-40CD-A6EA-95D5EDEDEA8B}" srcOrd="0" destOrd="0" presId="urn:microsoft.com/office/officeart/2005/8/layout/pyramid2"/>
    <dgm:cxn modelId="{E65E8EB3-7A84-4B3C-9222-713B6B173532}" type="presParOf" srcId="{9B4CD814-98DD-4771-B1F8-04E1735A01B6}" destId="{3912AD13-A439-40E7-81B9-9D8068358457}" srcOrd="1" destOrd="0" presId="urn:microsoft.com/office/officeart/2005/8/layout/pyramid2"/>
    <dgm:cxn modelId="{F4C68275-0CE4-4ECA-8A4F-F485E7A96204}" type="presParOf" srcId="{3912AD13-A439-40E7-81B9-9D8068358457}" destId="{E6113906-9FCA-434A-9B18-405B38F9CDCB}" srcOrd="0" destOrd="0" presId="urn:microsoft.com/office/officeart/2005/8/layout/pyramid2"/>
    <dgm:cxn modelId="{BF844150-E01B-4D34-8980-DC239E1CD1F5}" type="presParOf" srcId="{3912AD13-A439-40E7-81B9-9D8068358457}" destId="{A7AFDE00-F25D-4912-A4E8-2D9EB428852E}" srcOrd="1" destOrd="0" presId="urn:microsoft.com/office/officeart/2005/8/layout/pyramid2"/>
    <dgm:cxn modelId="{ED004390-EE0A-4FA0-9687-2B67B0AF333B}" type="presParOf" srcId="{3912AD13-A439-40E7-81B9-9D8068358457}" destId="{17C570BD-0CB6-4E25-8272-449EB0676D4C}" srcOrd="2" destOrd="0" presId="urn:microsoft.com/office/officeart/2005/8/layout/pyramid2"/>
    <dgm:cxn modelId="{F8A923D0-50BA-4A66-A1D4-2E823FB3209F}" type="presParOf" srcId="{3912AD13-A439-40E7-81B9-9D8068358457}" destId="{B32FD38D-B773-4D26-A00B-A44D5C308A2B}" srcOrd="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361A9F-1032-4616-8317-701CE0923B6D}" type="doc">
      <dgm:prSet loTypeId="urn:microsoft.com/office/officeart/2005/8/layout/hierarchy3" loCatId="list" qsTypeId="urn:microsoft.com/office/officeart/2005/8/quickstyle/3d1" qsCatId="3D" csTypeId="urn:microsoft.com/office/officeart/2005/8/colors/colorful2" csCatId="colorful" phldr="1"/>
      <dgm:spPr/>
      <dgm:t>
        <a:bodyPr/>
        <a:lstStyle/>
        <a:p>
          <a:endParaRPr lang="es-MX"/>
        </a:p>
      </dgm:t>
    </dgm:pt>
    <dgm:pt modelId="{330BC193-D772-4102-AF7B-DD87BC82A3A0}">
      <dgm:prSet phldrT="[Texto]"/>
      <dgm:spPr/>
      <dgm:t>
        <a:bodyPr/>
        <a:lstStyle/>
        <a:p>
          <a:r>
            <a:rPr lang="es-MX" dirty="0" smtClean="0"/>
            <a:t>Coeficiente </a:t>
          </a:r>
          <a:r>
            <a:rPr lang="es-MX" i="1" dirty="0" smtClean="0"/>
            <a:t>c</a:t>
          </a:r>
          <a:endParaRPr lang="es-MX" i="1" dirty="0"/>
        </a:p>
      </dgm:t>
    </dgm:pt>
    <dgm:pt modelId="{417FE225-E3B5-4285-8CD5-C4B2392BBE1B}" type="parTrans" cxnId="{32657171-C15A-4B5C-A7FE-F9FBC416D003}">
      <dgm:prSet/>
      <dgm:spPr/>
      <dgm:t>
        <a:bodyPr/>
        <a:lstStyle/>
        <a:p>
          <a:endParaRPr lang="es-MX"/>
        </a:p>
      </dgm:t>
    </dgm:pt>
    <dgm:pt modelId="{C01AB283-5930-4F09-8289-12D8B10901B8}" type="sibTrans" cxnId="{32657171-C15A-4B5C-A7FE-F9FBC416D003}">
      <dgm:prSet/>
      <dgm:spPr/>
      <dgm:t>
        <a:bodyPr/>
        <a:lstStyle/>
        <a:p>
          <a:endParaRPr lang="es-MX"/>
        </a:p>
      </dgm:t>
    </dgm:pt>
    <dgm:pt modelId="{50C02BC2-AB65-4078-894A-B08760AE3E58}">
      <dgm:prSet phldrT="[Texto]"/>
      <dgm:spPr/>
      <dgm:t>
        <a:bodyPr/>
        <a:lstStyle/>
        <a:p>
          <a:pPr algn="just"/>
          <a:r>
            <a:rPr lang="es-MX" dirty="0" smtClean="0"/>
            <a:t>Del dinero legalmente mantenido por el público con relación al dinero total (legal y bancario).</a:t>
          </a:r>
          <a:endParaRPr lang="es-MX" dirty="0"/>
        </a:p>
      </dgm:t>
    </dgm:pt>
    <dgm:pt modelId="{6DEFE7C9-1FF9-445B-9AB1-17DD7C765C73}" type="parTrans" cxnId="{DCFC1EBF-BCE6-4BE1-864E-B3EF97975C9A}">
      <dgm:prSet/>
      <dgm:spPr/>
      <dgm:t>
        <a:bodyPr/>
        <a:lstStyle/>
        <a:p>
          <a:endParaRPr lang="es-MX"/>
        </a:p>
      </dgm:t>
    </dgm:pt>
    <dgm:pt modelId="{C21EAC7C-DAB0-4879-96FF-DEE8E284AF87}" type="sibTrans" cxnId="{DCFC1EBF-BCE6-4BE1-864E-B3EF97975C9A}">
      <dgm:prSet/>
      <dgm:spPr/>
      <dgm:t>
        <a:bodyPr/>
        <a:lstStyle/>
        <a:p>
          <a:endParaRPr lang="es-MX"/>
        </a:p>
      </dgm:t>
    </dgm:pt>
    <dgm:pt modelId="{A0D5271B-C101-4756-B952-9C8EA9058030}">
      <dgm:prSet phldrT="[Texto]"/>
      <dgm:spPr/>
      <dgm:t>
        <a:bodyPr/>
        <a:lstStyle/>
        <a:p>
          <a:r>
            <a:rPr lang="es-MX" dirty="0" smtClean="0"/>
            <a:t>Coeficiente de caja o reservas </a:t>
          </a:r>
          <a:r>
            <a:rPr lang="es-MX" i="1" dirty="0" smtClean="0"/>
            <a:t>r</a:t>
          </a:r>
          <a:endParaRPr lang="es-MX" dirty="0"/>
        </a:p>
      </dgm:t>
    </dgm:pt>
    <dgm:pt modelId="{945A617D-48DE-4712-8F2D-EF36FCE3E42D}" type="parTrans" cxnId="{F26C0A6A-66B2-4A8A-9CF7-252D3E2E9BAC}">
      <dgm:prSet/>
      <dgm:spPr/>
      <dgm:t>
        <a:bodyPr/>
        <a:lstStyle/>
        <a:p>
          <a:endParaRPr lang="es-MX"/>
        </a:p>
      </dgm:t>
    </dgm:pt>
    <dgm:pt modelId="{C062FEE5-B1D5-43C6-8810-3F3232E3ED0B}" type="sibTrans" cxnId="{F26C0A6A-66B2-4A8A-9CF7-252D3E2E9BAC}">
      <dgm:prSet/>
      <dgm:spPr/>
      <dgm:t>
        <a:bodyPr/>
        <a:lstStyle/>
        <a:p>
          <a:endParaRPr lang="es-MX"/>
        </a:p>
      </dgm:t>
    </dgm:pt>
    <dgm:pt modelId="{A7A6A89E-81B9-4880-B96A-C02219CE7FF0}">
      <dgm:prSet phldrT="[Texto]"/>
      <dgm:spPr/>
      <dgm:t>
        <a:bodyPr/>
        <a:lstStyle/>
        <a:p>
          <a:pPr algn="just"/>
          <a:r>
            <a:rPr lang="es-MX" dirty="0" smtClean="0"/>
            <a:t>Efectivamente mantenido por el sistema bancario.</a:t>
          </a:r>
          <a:endParaRPr lang="es-MX" dirty="0"/>
        </a:p>
      </dgm:t>
    </dgm:pt>
    <dgm:pt modelId="{423ABBFE-2A91-4760-A733-BA8295DAC3B5}" type="parTrans" cxnId="{ADFA8E37-2C56-4184-93A2-18261458A58B}">
      <dgm:prSet/>
      <dgm:spPr/>
      <dgm:t>
        <a:bodyPr/>
        <a:lstStyle/>
        <a:p>
          <a:endParaRPr lang="es-MX"/>
        </a:p>
      </dgm:t>
    </dgm:pt>
    <dgm:pt modelId="{45218B22-2ED2-48B0-9F33-8636AFA6D0BB}" type="sibTrans" cxnId="{ADFA8E37-2C56-4184-93A2-18261458A58B}">
      <dgm:prSet/>
      <dgm:spPr/>
      <dgm:t>
        <a:bodyPr/>
        <a:lstStyle/>
        <a:p>
          <a:endParaRPr lang="es-MX"/>
        </a:p>
      </dgm:t>
    </dgm:pt>
    <dgm:pt modelId="{84ABFDAC-636A-44C3-BB91-72F2A826609E}">
      <dgm:prSet phldrT="[Texto]"/>
      <dgm:spPr/>
      <dgm:t>
        <a:bodyPr/>
        <a:lstStyle/>
        <a:p>
          <a:r>
            <a:rPr lang="es-MX" dirty="0" smtClean="0"/>
            <a:t>Base monetaria</a:t>
          </a:r>
          <a:endParaRPr lang="es-MX" dirty="0"/>
        </a:p>
      </dgm:t>
    </dgm:pt>
    <dgm:pt modelId="{68C4329F-69DD-48AE-9B9F-4B99F5008245}" type="parTrans" cxnId="{0C3898AA-157B-4C1D-A77D-1B798885AC86}">
      <dgm:prSet/>
      <dgm:spPr/>
      <dgm:t>
        <a:bodyPr/>
        <a:lstStyle/>
        <a:p>
          <a:endParaRPr lang="es-MX"/>
        </a:p>
      </dgm:t>
    </dgm:pt>
    <dgm:pt modelId="{9DB21D3B-DA99-4DD7-9C2B-CC4A06481927}" type="sibTrans" cxnId="{0C3898AA-157B-4C1D-A77D-1B798885AC86}">
      <dgm:prSet/>
      <dgm:spPr/>
      <dgm:t>
        <a:bodyPr/>
        <a:lstStyle/>
        <a:p>
          <a:endParaRPr lang="es-MX"/>
        </a:p>
      </dgm:t>
    </dgm:pt>
    <dgm:pt modelId="{2379B623-0247-471B-AD05-2EF4FA68685E}">
      <dgm:prSet phldrT="[Texto]"/>
      <dgm:spPr/>
      <dgm:t>
        <a:bodyPr/>
        <a:lstStyle/>
        <a:p>
          <a:pPr algn="just"/>
          <a:r>
            <a:rPr lang="es-MX" dirty="0" smtClean="0"/>
            <a:t>U oferta de efectivo que supone bajo control de la autoridad monetaria.</a:t>
          </a:r>
          <a:endParaRPr lang="es-MX" dirty="0"/>
        </a:p>
      </dgm:t>
    </dgm:pt>
    <dgm:pt modelId="{F6F5277B-2D62-4590-B4A6-ED1D55171C7B}" type="parTrans" cxnId="{330F2AD5-E7FE-4810-B30D-BD6FE9BB63CA}">
      <dgm:prSet/>
      <dgm:spPr/>
      <dgm:t>
        <a:bodyPr/>
        <a:lstStyle/>
        <a:p>
          <a:endParaRPr lang="es-MX"/>
        </a:p>
      </dgm:t>
    </dgm:pt>
    <dgm:pt modelId="{0DF75AA7-0FA2-4B6E-AAB7-8F473A3A8285}" type="sibTrans" cxnId="{330F2AD5-E7FE-4810-B30D-BD6FE9BB63CA}">
      <dgm:prSet/>
      <dgm:spPr/>
      <dgm:t>
        <a:bodyPr/>
        <a:lstStyle/>
        <a:p>
          <a:endParaRPr lang="es-MX"/>
        </a:p>
      </dgm:t>
    </dgm:pt>
    <dgm:pt modelId="{FE1412A0-1CBA-462F-9B93-395F04ECED3F}" type="pres">
      <dgm:prSet presAssocID="{75361A9F-1032-4616-8317-701CE0923B6D}" presName="diagram" presStyleCnt="0">
        <dgm:presLayoutVars>
          <dgm:chPref val="1"/>
          <dgm:dir/>
          <dgm:animOne val="branch"/>
          <dgm:animLvl val="lvl"/>
          <dgm:resizeHandles/>
        </dgm:presLayoutVars>
      </dgm:prSet>
      <dgm:spPr/>
      <dgm:t>
        <a:bodyPr/>
        <a:lstStyle/>
        <a:p>
          <a:endParaRPr lang="es-MX"/>
        </a:p>
      </dgm:t>
    </dgm:pt>
    <dgm:pt modelId="{F301F72B-AA2B-49E0-A7DA-AFFF2C260BEC}" type="pres">
      <dgm:prSet presAssocID="{330BC193-D772-4102-AF7B-DD87BC82A3A0}" presName="root" presStyleCnt="0"/>
      <dgm:spPr/>
    </dgm:pt>
    <dgm:pt modelId="{464DC30E-30F2-489F-A27C-567342F740C7}" type="pres">
      <dgm:prSet presAssocID="{330BC193-D772-4102-AF7B-DD87BC82A3A0}" presName="rootComposite" presStyleCnt="0"/>
      <dgm:spPr/>
    </dgm:pt>
    <dgm:pt modelId="{FAAB24C9-3A39-4A28-B2AB-A7493190C22B}" type="pres">
      <dgm:prSet presAssocID="{330BC193-D772-4102-AF7B-DD87BC82A3A0}" presName="rootText" presStyleLbl="node1" presStyleIdx="0" presStyleCnt="3"/>
      <dgm:spPr/>
      <dgm:t>
        <a:bodyPr/>
        <a:lstStyle/>
        <a:p>
          <a:endParaRPr lang="es-MX"/>
        </a:p>
      </dgm:t>
    </dgm:pt>
    <dgm:pt modelId="{D58B8E58-6DC4-4073-BBAA-462E4031E708}" type="pres">
      <dgm:prSet presAssocID="{330BC193-D772-4102-AF7B-DD87BC82A3A0}" presName="rootConnector" presStyleLbl="node1" presStyleIdx="0" presStyleCnt="3"/>
      <dgm:spPr/>
      <dgm:t>
        <a:bodyPr/>
        <a:lstStyle/>
        <a:p>
          <a:endParaRPr lang="es-MX"/>
        </a:p>
      </dgm:t>
    </dgm:pt>
    <dgm:pt modelId="{13B4F6B9-8F5A-46EC-91D3-E4F8908F579C}" type="pres">
      <dgm:prSet presAssocID="{330BC193-D772-4102-AF7B-DD87BC82A3A0}" presName="childShape" presStyleCnt="0"/>
      <dgm:spPr/>
    </dgm:pt>
    <dgm:pt modelId="{BFEAE8F1-B014-40E2-94E8-8F97D1780C24}" type="pres">
      <dgm:prSet presAssocID="{6DEFE7C9-1FF9-445B-9AB1-17DD7C765C73}" presName="Name13" presStyleLbl="parChTrans1D2" presStyleIdx="0" presStyleCnt="3"/>
      <dgm:spPr/>
      <dgm:t>
        <a:bodyPr/>
        <a:lstStyle/>
        <a:p>
          <a:endParaRPr lang="es-MX"/>
        </a:p>
      </dgm:t>
    </dgm:pt>
    <dgm:pt modelId="{E27CF5CD-A285-4F4B-953E-7DDF1E262E71}" type="pres">
      <dgm:prSet presAssocID="{50C02BC2-AB65-4078-894A-B08760AE3E58}" presName="childText" presStyleLbl="bgAcc1" presStyleIdx="0" presStyleCnt="3">
        <dgm:presLayoutVars>
          <dgm:bulletEnabled val="1"/>
        </dgm:presLayoutVars>
      </dgm:prSet>
      <dgm:spPr/>
      <dgm:t>
        <a:bodyPr/>
        <a:lstStyle/>
        <a:p>
          <a:endParaRPr lang="es-MX"/>
        </a:p>
      </dgm:t>
    </dgm:pt>
    <dgm:pt modelId="{9601EE7C-66A1-4F9B-B944-4BFBC4238A02}" type="pres">
      <dgm:prSet presAssocID="{A0D5271B-C101-4756-B952-9C8EA9058030}" presName="root" presStyleCnt="0"/>
      <dgm:spPr/>
    </dgm:pt>
    <dgm:pt modelId="{D9047474-0278-43AA-BD90-40A2BDC67510}" type="pres">
      <dgm:prSet presAssocID="{A0D5271B-C101-4756-B952-9C8EA9058030}" presName="rootComposite" presStyleCnt="0"/>
      <dgm:spPr/>
    </dgm:pt>
    <dgm:pt modelId="{25D96E78-E01E-4887-90A8-C1767B6C05C3}" type="pres">
      <dgm:prSet presAssocID="{A0D5271B-C101-4756-B952-9C8EA9058030}" presName="rootText" presStyleLbl="node1" presStyleIdx="1" presStyleCnt="3"/>
      <dgm:spPr/>
      <dgm:t>
        <a:bodyPr/>
        <a:lstStyle/>
        <a:p>
          <a:endParaRPr lang="es-MX"/>
        </a:p>
      </dgm:t>
    </dgm:pt>
    <dgm:pt modelId="{2CD4AC39-36FA-48C7-87D4-C044B5804352}" type="pres">
      <dgm:prSet presAssocID="{A0D5271B-C101-4756-B952-9C8EA9058030}" presName="rootConnector" presStyleLbl="node1" presStyleIdx="1" presStyleCnt="3"/>
      <dgm:spPr/>
      <dgm:t>
        <a:bodyPr/>
        <a:lstStyle/>
        <a:p>
          <a:endParaRPr lang="es-MX"/>
        </a:p>
      </dgm:t>
    </dgm:pt>
    <dgm:pt modelId="{5549614C-8550-4347-8613-5EF9C33BBC7A}" type="pres">
      <dgm:prSet presAssocID="{A0D5271B-C101-4756-B952-9C8EA9058030}" presName="childShape" presStyleCnt="0"/>
      <dgm:spPr/>
    </dgm:pt>
    <dgm:pt modelId="{EFC56B91-3F38-495A-83B1-6D316AA4D1A5}" type="pres">
      <dgm:prSet presAssocID="{423ABBFE-2A91-4760-A733-BA8295DAC3B5}" presName="Name13" presStyleLbl="parChTrans1D2" presStyleIdx="1" presStyleCnt="3"/>
      <dgm:spPr/>
      <dgm:t>
        <a:bodyPr/>
        <a:lstStyle/>
        <a:p>
          <a:endParaRPr lang="es-MX"/>
        </a:p>
      </dgm:t>
    </dgm:pt>
    <dgm:pt modelId="{59926D88-806E-4F46-9712-61FCA498610A}" type="pres">
      <dgm:prSet presAssocID="{A7A6A89E-81B9-4880-B96A-C02219CE7FF0}" presName="childText" presStyleLbl="bgAcc1" presStyleIdx="1" presStyleCnt="3">
        <dgm:presLayoutVars>
          <dgm:bulletEnabled val="1"/>
        </dgm:presLayoutVars>
      </dgm:prSet>
      <dgm:spPr/>
      <dgm:t>
        <a:bodyPr/>
        <a:lstStyle/>
        <a:p>
          <a:endParaRPr lang="es-MX"/>
        </a:p>
      </dgm:t>
    </dgm:pt>
    <dgm:pt modelId="{4E441F21-2AC5-424A-AF35-B2C79AEF0014}" type="pres">
      <dgm:prSet presAssocID="{84ABFDAC-636A-44C3-BB91-72F2A826609E}" presName="root" presStyleCnt="0"/>
      <dgm:spPr/>
    </dgm:pt>
    <dgm:pt modelId="{8F9AB899-03B4-47FF-AA2C-06543879580A}" type="pres">
      <dgm:prSet presAssocID="{84ABFDAC-636A-44C3-BB91-72F2A826609E}" presName="rootComposite" presStyleCnt="0"/>
      <dgm:spPr/>
    </dgm:pt>
    <dgm:pt modelId="{62A485D4-DDD3-4524-9346-7FCB552E9250}" type="pres">
      <dgm:prSet presAssocID="{84ABFDAC-636A-44C3-BB91-72F2A826609E}" presName="rootText" presStyleLbl="node1" presStyleIdx="2" presStyleCnt="3"/>
      <dgm:spPr/>
      <dgm:t>
        <a:bodyPr/>
        <a:lstStyle/>
        <a:p>
          <a:endParaRPr lang="es-MX"/>
        </a:p>
      </dgm:t>
    </dgm:pt>
    <dgm:pt modelId="{3CB87553-C667-47BC-8E13-1D74C281A5B8}" type="pres">
      <dgm:prSet presAssocID="{84ABFDAC-636A-44C3-BB91-72F2A826609E}" presName="rootConnector" presStyleLbl="node1" presStyleIdx="2" presStyleCnt="3"/>
      <dgm:spPr/>
      <dgm:t>
        <a:bodyPr/>
        <a:lstStyle/>
        <a:p>
          <a:endParaRPr lang="es-MX"/>
        </a:p>
      </dgm:t>
    </dgm:pt>
    <dgm:pt modelId="{E34D6A9F-734B-4593-87A3-4E0A37F0BF5B}" type="pres">
      <dgm:prSet presAssocID="{84ABFDAC-636A-44C3-BB91-72F2A826609E}" presName="childShape" presStyleCnt="0"/>
      <dgm:spPr/>
    </dgm:pt>
    <dgm:pt modelId="{05F5DD08-AC49-4EEB-9318-8A9279CEA116}" type="pres">
      <dgm:prSet presAssocID="{F6F5277B-2D62-4590-B4A6-ED1D55171C7B}" presName="Name13" presStyleLbl="parChTrans1D2" presStyleIdx="2" presStyleCnt="3"/>
      <dgm:spPr/>
      <dgm:t>
        <a:bodyPr/>
        <a:lstStyle/>
        <a:p>
          <a:endParaRPr lang="es-MX"/>
        </a:p>
      </dgm:t>
    </dgm:pt>
    <dgm:pt modelId="{1BCB6E03-67CB-40C8-89EE-58501D17CE5E}" type="pres">
      <dgm:prSet presAssocID="{2379B623-0247-471B-AD05-2EF4FA68685E}" presName="childText" presStyleLbl="bgAcc1" presStyleIdx="2" presStyleCnt="3">
        <dgm:presLayoutVars>
          <dgm:bulletEnabled val="1"/>
        </dgm:presLayoutVars>
      </dgm:prSet>
      <dgm:spPr/>
      <dgm:t>
        <a:bodyPr/>
        <a:lstStyle/>
        <a:p>
          <a:endParaRPr lang="es-MX"/>
        </a:p>
      </dgm:t>
    </dgm:pt>
  </dgm:ptLst>
  <dgm:cxnLst>
    <dgm:cxn modelId="{F26C0A6A-66B2-4A8A-9CF7-252D3E2E9BAC}" srcId="{75361A9F-1032-4616-8317-701CE0923B6D}" destId="{A0D5271B-C101-4756-B952-9C8EA9058030}" srcOrd="1" destOrd="0" parTransId="{945A617D-48DE-4712-8F2D-EF36FCE3E42D}" sibTransId="{C062FEE5-B1D5-43C6-8810-3F3232E3ED0B}"/>
    <dgm:cxn modelId="{8BF3B9D3-59C8-465A-888D-E788422F1055}" type="presOf" srcId="{84ABFDAC-636A-44C3-BB91-72F2A826609E}" destId="{62A485D4-DDD3-4524-9346-7FCB552E9250}" srcOrd="0" destOrd="0" presId="urn:microsoft.com/office/officeart/2005/8/layout/hierarchy3"/>
    <dgm:cxn modelId="{62DC7D47-02F7-40DC-9DDC-E439D254EAD8}" type="presOf" srcId="{A7A6A89E-81B9-4880-B96A-C02219CE7FF0}" destId="{59926D88-806E-4F46-9712-61FCA498610A}" srcOrd="0" destOrd="0" presId="urn:microsoft.com/office/officeart/2005/8/layout/hierarchy3"/>
    <dgm:cxn modelId="{7607BB2F-2AFC-4B3B-B858-2B1C9135150B}" type="presOf" srcId="{6DEFE7C9-1FF9-445B-9AB1-17DD7C765C73}" destId="{BFEAE8F1-B014-40E2-94E8-8F97D1780C24}" srcOrd="0" destOrd="0" presId="urn:microsoft.com/office/officeart/2005/8/layout/hierarchy3"/>
    <dgm:cxn modelId="{2F874643-63FF-48F6-B1B9-724A6920B673}" type="presOf" srcId="{84ABFDAC-636A-44C3-BB91-72F2A826609E}" destId="{3CB87553-C667-47BC-8E13-1D74C281A5B8}" srcOrd="1" destOrd="0" presId="urn:microsoft.com/office/officeart/2005/8/layout/hierarchy3"/>
    <dgm:cxn modelId="{A294A965-AEA0-4BF1-8412-0A0143E7612F}" type="presOf" srcId="{A0D5271B-C101-4756-B952-9C8EA9058030}" destId="{2CD4AC39-36FA-48C7-87D4-C044B5804352}" srcOrd="1" destOrd="0" presId="urn:microsoft.com/office/officeart/2005/8/layout/hierarchy3"/>
    <dgm:cxn modelId="{3BAE132C-3CA3-4384-A773-F24385ADC329}" type="presOf" srcId="{423ABBFE-2A91-4760-A733-BA8295DAC3B5}" destId="{EFC56B91-3F38-495A-83B1-6D316AA4D1A5}" srcOrd="0" destOrd="0" presId="urn:microsoft.com/office/officeart/2005/8/layout/hierarchy3"/>
    <dgm:cxn modelId="{AE3C917D-8E38-4FAA-A78F-E5D0C68DC82D}" type="presOf" srcId="{50C02BC2-AB65-4078-894A-B08760AE3E58}" destId="{E27CF5CD-A285-4F4B-953E-7DDF1E262E71}" srcOrd="0" destOrd="0" presId="urn:microsoft.com/office/officeart/2005/8/layout/hierarchy3"/>
    <dgm:cxn modelId="{32657171-C15A-4B5C-A7FE-F9FBC416D003}" srcId="{75361A9F-1032-4616-8317-701CE0923B6D}" destId="{330BC193-D772-4102-AF7B-DD87BC82A3A0}" srcOrd="0" destOrd="0" parTransId="{417FE225-E3B5-4285-8CD5-C4B2392BBE1B}" sibTransId="{C01AB283-5930-4F09-8289-12D8B10901B8}"/>
    <dgm:cxn modelId="{1598C8C5-42D5-4F1C-8B80-D1FD5109C24B}" type="presOf" srcId="{75361A9F-1032-4616-8317-701CE0923B6D}" destId="{FE1412A0-1CBA-462F-9B93-395F04ECED3F}" srcOrd="0" destOrd="0" presId="urn:microsoft.com/office/officeart/2005/8/layout/hierarchy3"/>
    <dgm:cxn modelId="{DCFC1EBF-BCE6-4BE1-864E-B3EF97975C9A}" srcId="{330BC193-D772-4102-AF7B-DD87BC82A3A0}" destId="{50C02BC2-AB65-4078-894A-B08760AE3E58}" srcOrd="0" destOrd="0" parTransId="{6DEFE7C9-1FF9-445B-9AB1-17DD7C765C73}" sibTransId="{C21EAC7C-DAB0-4879-96FF-DEE8E284AF87}"/>
    <dgm:cxn modelId="{14284148-599F-402A-B656-F1969FC82536}" type="presOf" srcId="{A0D5271B-C101-4756-B952-9C8EA9058030}" destId="{25D96E78-E01E-4887-90A8-C1767B6C05C3}" srcOrd="0" destOrd="0" presId="urn:microsoft.com/office/officeart/2005/8/layout/hierarchy3"/>
    <dgm:cxn modelId="{783B57EF-0BEB-47B3-A31B-25FF642C2399}" type="presOf" srcId="{330BC193-D772-4102-AF7B-DD87BC82A3A0}" destId="{D58B8E58-6DC4-4073-BBAA-462E4031E708}" srcOrd="1" destOrd="0" presId="urn:microsoft.com/office/officeart/2005/8/layout/hierarchy3"/>
    <dgm:cxn modelId="{ADFA8E37-2C56-4184-93A2-18261458A58B}" srcId="{A0D5271B-C101-4756-B952-9C8EA9058030}" destId="{A7A6A89E-81B9-4880-B96A-C02219CE7FF0}" srcOrd="0" destOrd="0" parTransId="{423ABBFE-2A91-4760-A733-BA8295DAC3B5}" sibTransId="{45218B22-2ED2-48B0-9F33-8636AFA6D0BB}"/>
    <dgm:cxn modelId="{4475918D-923E-4291-A3A8-187E8E1C0C4F}" type="presOf" srcId="{F6F5277B-2D62-4590-B4A6-ED1D55171C7B}" destId="{05F5DD08-AC49-4EEB-9318-8A9279CEA116}" srcOrd="0" destOrd="0" presId="urn:microsoft.com/office/officeart/2005/8/layout/hierarchy3"/>
    <dgm:cxn modelId="{16EC7591-57DC-4191-BB3B-F729CE1A721C}" type="presOf" srcId="{330BC193-D772-4102-AF7B-DD87BC82A3A0}" destId="{FAAB24C9-3A39-4A28-B2AB-A7493190C22B}" srcOrd="0" destOrd="0" presId="urn:microsoft.com/office/officeart/2005/8/layout/hierarchy3"/>
    <dgm:cxn modelId="{0C3898AA-157B-4C1D-A77D-1B798885AC86}" srcId="{75361A9F-1032-4616-8317-701CE0923B6D}" destId="{84ABFDAC-636A-44C3-BB91-72F2A826609E}" srcOrd="2" destOrd="0" parTransId="{68C4329F-69DD-48AE-9B9F-4B99F5008245}" sibTransId="{9DB21D3B-DA99-4DD7-9C2B-CC4A06481927}"/>
    <dgm:cxn modelId="{330F2AD5-E7FE-4810-B30D-BD6FE9BB63CA}" srcId="{84ABFDAC-636A-44C3-BB91-72F2A826609E}" destId="{2379B623-0247-471B-AD05-2EF4FA68685E}" srcOrd="0" destOrd="0" parTransId="{F6F5277B-2D62-4590-B4A6-ED1D55171C7B}" sibTransId="{0DF75AA7-0FA2-4B6E-AAB7-8F473A3A8285}"/>
    <dgm:cxn modelId="{69272646-F856-428C-80B3-BDEFEBE768DA}" type="presOf" srcId="{2379B623-0247-471B-AD05-2EF4FA68685E}" destId="{1BCB6E03-67CB-40C8-89EE-58501D17CE5E}" srcOrd="0" destOrd="0" presId="urn:microsoft.com/office/officeart/2005/8/layout/hierarchy3"/>
    <dgm:cxn modelId="{68FE0B5C-1B25-4F1C-AE0F-F806ABFD79CE}" type="presParOf" srcId="{FE1412A0-1CBA-462F-9B93-395F04ECED3F}" destId="{F301F72B-AA2B-49E0-A7DA-AFFF2C260BEC}" srcOrd="0" destOrd="0" presId="urn:microsoft.com/office/officeart/2005/8/layout/hierarchy3"/>
    <dgm:cxn modelId="{DF4493C2-4886-49CF-893D-82B5915CD93C}" type="presParOf" srcId="{F301F72B-AA2B-49E0-A7DA-AFFF2C260BEC}" destId="{464DC30E-30F2-489F-A27C-567342F740C7}" srcOrd="0" destOrd="0" presId="urn:microsoft.com/office/officeart/2005/8/layout/hierarchy3"/>
    <dgm:cxn modelId="{C096AA82-00F7-4909-BB04-868AF2E9731D}" type="presParOf" srcId="{464DC30E-30F2-489F-A27C-567342F740C7}" destId="{FAAB24C9-3A39-4A28-B2AB-A7493190C22B}" srcOrd="0" destOrd="0" presId="urn:microsoft.com/office/officeart/2005/8/layout/hierarchy3"/>
    <dgm:cxn modelId="{2F359D0B-2600-4B0E-872A-2C2904095381}" type="presParOf" srcId="{464DC30E-30F2-489F-A27C-567342F740C7}" destId="{D58B8E58-6DC4-4073-BBAA-462E4031E708}" srcOrd="1" destOrd="0" presId="urn:microsoft.com/office/officeart/2005/8/layout/hierarchy3"/>
    <dgm:cxn modelId="{6FDCD959-F542-426A-8133-72908882EB79}" type="presParOf" srcId="{F301F72B-AA2B-49E0-A7DA-AFFF2C260BEC}" destId="{13B4F6B9-8F5A-46EC-91D3-E4F8908F579C}" srcOrd="1" destOrd="0" presId="urn:microsoft.com/office/officeart/2005/8/layout/hierarchy3"/>
    <dgm:cxn modelId="{D5C2EF06-33B0-4938-ACCA-16DFCA272CC3}" type="presParOf" srcId="{13B4F6B9-8F5A-46EC-91D3-E4F8908F579C}" destId="{BFEAE8F1-B014-40E2-94E8-8F97D1780C24}" srcOrd="0" destOrd="0" presId="urn:microsoft.com/office/officeart/2005/8/layout/hierarchy3"/>
    <dgm:cxn modelId="{3A7095EE-E20E-4F25-9930-8807FF2D8ED9}" type="presParOf" srcId="{13B4F6B9-8F5A-46EC-91D3-E4F8908F579C}" destId="{E27CF5CD-A285-4F4B-953E-7DDF1E262E71}" srcOrd="1" destOrd="0" presId="urn:microsoft.com/office/officeart/2005/8/layout/hierarchy3"/>
    <dgm:cxn modelId="{1A675839-6406-4952-91F8-EA3632720F23}" type="presParOf" srcId="{FE1412A0-1CBA-462F-9B93-395F04ECED3F}" destId="{9601EE7C-66A1-4F9B-B944-4BFBC4238A02}" srcOrd="1" destOrd="0" presId="urn:microsoft.com/office/officeart/2005/8/layout/hierarchy3"/>
    <dgm:cxn modelId="{1735C76C-D14F-4D22-8DBD-0804BFBA5DD4}" type="presParOf" srcId="{9601EE7C-66A1-4F9B-B944-4BFBC4238A02}" destId="{D9047474-0278-43AA-BD90-40A2BDC67510}" srcOrd="0" destOrd="0" presId="urn:microsoft.com/office/officeart/2005/8/layout/hierarchy3"/>
    <dgm:cxn modelId="{B739CE35-3EDD-454D-A014-75D730C049FC}" type="presParOf" srcId="{D9047474-0278-43AA-BD90-40A2BDC67510}" destId="{25D96E78-E01E-4887-90A8-C1767B6C05C3}" srcOrd="0" destOrd="0" presId="urn:microsoft.com/office/officeart/2005/8/layout/hierarchy3"/>
    <dgm:cxn modelId="{413CA1BF-CF98-4A88-8ED0-0393CD3C9587}" type="presParOf" srcId="{D9047474-0278-43AA-BD90-40A2BDC67510}" destId="{2CD4AC39-36FA-48C7-87D4-C044B5804352}" srcOrd="1" destOrd="0" presId="urn:microsoft.com/office/officeart/2005/8/layout/hierarchy3"/>
    <dgm:cxn modelId="{C925AB0C-4F21-4018-A4EE-A755208EA912}" type="presParOf" srcId="{9601EE7C-66A1-4F9B-B944-4BFBC4238A02}" destId="{5549614C-8550-4347-8613-5EF9C33BBC7A}" srcOrd="1" destOrd="0" presId="urn:microsoft.com/office/officeart/2005/8/layout/hierarchy3"/>
    <dgm:cxn modelId="{5AA1AE8B-2F69-44F8-B887-C1C462BE056C}" type="presParOf" srcId="{5549614C-8550-4347-8613-5EF9C33BBC7A}" destId="{EFC56B91-3F38-495A-83B1-6D316AA4D1A5}" srcOrd="0" destOrd="0" presId="urn:microsoft.com/office/officeart/2005/8/layout/hierarchy3"/>
    <dgm:cxn modelId="{E0B7CE7A-370D-4ACF-BD8B-A443321D2B23}" type="presParOf" srcId="{5549614C-8550-4347-8613-5EF9C33BBC7A}" destId="{59926D88-806E-4F46-9712-61FCA498610A}" srcOrd="1" destOrd="0" presId="urn:microsoft.com/office/officeart/2005/8/layout/hierarchy3"/>
    <dgm:cxn modelId="{FB3128E5-E649-41BE-B941-CB9536B69255}" type="presParOf" srcId="{FE1412A0-1CBA-462F-9B93-395F04ECED3F}" destId="{4E441F21-2AC5-424A-AF35-B2C79AEF0014}" srcOrd="2" destOrd="0" presId="urn:microsoft.com/office/officeart/2005/8/layout/hierarchy3"/>
    <dgm:cxn modelId="{1EC222EB-E9F7-4424-8434-8FEA7C337FF7}" type="presParOf" srcId="{4E441F21-2AC5-424A-AF35-B2C79AEF0014}" destId="{8F9AB899-03B4-47FF-AA2C-06543879580A}" srcOrd="0" destOrd="0" presId="urn:microsoft.com/office/officeart/2005/8/layout/hierarchy3"/>
    <dgm:cxn modelId="{D41ED6F2-AEFE-4434-97A4-151676455382}" type="presParOf" srcId="{8F9AB899-03B4-47FF-AA2C-06543879580A}" destId="{62A485D4-DDD3-4524-9346-7FCB552E9250}" srcOrd="0" destOrd="0" presId="urn:microsoft.com/office/officeart/2005/8/layout/hierarchy3"/>
    <dgm:cxn modelId="{42DCE0A7-4DCB-4E32-BE21-B68845F7380F}" type="presParOf" srcId="{8F9AB899-03B4-47FF-AA2C-06543879580A}" destId="{3CB87553-C667-47BC-8E13-1D74C281A5B8}" srcOrd="1" destOrd="0" presId="urn:microsoft.com/office/officeart/2005/8/layout/hierarchy3"/>
    <dgm:cxn modelId="{02B6CD3F-B809-43E0-924B-F91D0CFEF0DC}" type="presParOf" srcId="{4E441F21-2AC5-424A-AF35-B2C79AEF0014}" destId="{E34D6A9F-734B-4593-87A3-4E0A37F0BF5B}" srcOrd="1" destOrd="0" presId="urn:microsoft.com/office/officeart/2005/8/layout/hierarchy3"/>
    <dgm:cxn modelId="{9DD2A937-641A-4181-ACEB-C795F55225F8}" type="presParOf" srcId="{E34D6A9F-734B-4593-87A3-4E0A37F0BF5B}" destId="{05F5DD08-AC49-4EEB-9318-8A9279CEA116}" srcOrd="0" destOrd="0" presId="urn:microsoft.com/office/officeart/2005/8/layout/hierarchy3"/>
    <dgm:cxn modelId="{4F8F0309-8EA3-423E-B63A-0B331F73A6BF}" type="presParOf" srcId="{E34D6A9F-734B-4593-87A3-4E0A37F0BF5B}" destId="{1BCB6E03-67CB-40C8-89EE-58501D17CE5E}"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7898A0B-19EE-4802-BDB3-77BF768914E4}" type="doc">
      <dgm:prSet loTypeId="urn:microsoft.com/office/officeart/2009/3/layout/HorizontalOrganizationChart" loCatId="hierarchy" qsTypeId="urn:microsoft.com/office/officeart/2005/8/quickstyle/simple1" qsCatId="simple" csTypeId="urn:microsoft.com/office/officeart/2005/8/colors/colorful3" csCatId="colorful" phldr="1"/>
      <dgm:spPr/>
      <dgm:t>
        <a:bodyPr/>
        <a:lstStyle/>
        <a:p>
          <a:endParaRPr lang="es-MX"/>
        </a:p>
      </dgm:t>
    </dgm:pt>
    <dgm:pt modelId="{F90D6352-D543-4CE9-B73D-7CB6DB58BE53}">
      <dgm:prSet phldrT="[Texto]"/>
      <dgm:spPr/>
      <dgm:t>
        <a:bodyPr/>
        <a:lstStyle/>
        <a:p>
          <a:r>
            <a:rPr lang="es-MX" dirty="0" smtClean="0"/>
            <a:t>Expansión de los activos del Banco Central</a:t>
          </a:r>
          <a:endParaRPr lang="es-MX" dirty="0"/>
        </a:p>
      </dgm:t>
    </dgm:pt>
    <dgm:pt modelId="{8325DC7D-F70E-47A2-BFF6-96FB2314BE0E}" type="parTrans" cxnId="{7C8E8FBE-35DD-48E7-BF15-F78EECF205EB}">
      <dgm:prSet/>
      <dgm:spPr/>
      <dgm:t>
        <a:bodyPr/>
        <a:lstStyle/>
        <a:p>
          <a:endParaRPr lang="es-MX"/>
        </a:p>
      </dgm:t>
    </dgm:pt>
    <dgm:pt modelId="{B4186DBD-A0E2-4BD5-AABE-036FB4043D02}" type="sibTrans" cxnId="{7C8E8FBE-35DD-48E7-BF15-F78EECF205EB}">
      <dgm:prSet/>
      <dgm:spPr/>
      <dgm:t>
        <a:bodyPr/>
        <a:lstStyle/>
        <a:p>
          <a:endParaRPr lang="es-MX"/>
        </a:p>
      </dgm:t>
    </dgm:pt>
    <dgm:pt modelId="{0BB8702C-122D-4F5C-BA53-4481048D9B65}" type="asst">
      <dgm:prSet phldrT="[Texto]"/>
      <dgm:spPr/>
      <dgm:t>
        <a:bodyPr/>
        <a:lstStyle/>
        <a:p>
          <a:r>
            <a:rPr lang="es-MX" dirty="0" smtClean="0"/>
            <a:t>Vía</a:t>
          </a:r>
          <a:endParaRPr lang="es-MX" dirty="0"/>
        </a:p>
      </dgm:t>
    </dgm:pt>
    <dgm:pt modelId="{C8DF779E-6153-4A78-BE56-A77559675A15}" type="parTrans" cxnId="{796DE4B2-77E0-4B3A-BF09-6040FC8E9628}">
      <dgm:prSet/>
      <dgm:spPr/>
      <dgm:t>
        <a:bodyPr/>
        <a:lstStyle/>
        <a:p>
          <a:endParaRPr lang="es-MX"/>
        </a:p>
      </dgm:t>
    </dgm:pt>
    <dgm:pt modelId="{95BEB930-9AAB-4044-A9D3-2E00CEEFA93A}" type="sibTrans" cxnId="{796DE4B2-77E0-4B3A-BF09-6040FC8E9628}">
      <dgm:prSet/>
      <dgm:spPr/>
      <dgm:t>
        <a:bodyPr/>
        <a:lstStyle/>
        <a:p>
          <a:endParaRPr lang="es-MX"/>
        </a:p>
      </dgm:t>
    </dgm:pt>
    <dgm:pt modelId="{8AC45DC2-B9AF-4FE9-B714-54D105707D02}">
      <dgm:prSet phldrT="[Texto]"/>
      <dgm:spPr/>
      <dgm:t>
        <a:bodyPr/>
        <a:lstStyle/>
        <a:p>
          <a:r>
            <a:rPr lang="es-MX" dirty="0" smtClean="0"/>
            <a:t>Incremento de las reservas de divisas</a:t>
          </a:r>
        </a:p>
      </dgm:t>
    </dgm:pt>
    <dgm:pt modelId="{8D71E977-05EA-4275-A676-CE61ED5FAE4C}" type="parTrans" cxnId="{7309C7C9-C81C-43F7-ACAB-20EF02C2F845}">
      <dgm:prSet/>
      <dgm:spPr/>
      <dgm:t>
        <a:bodyPr/>
        <a:lstStyle/>
        <a:p>
          <a:endParaRPr lang="es-MX"/>
        </a:p>
      </dgm:t>
    </dgm:pt>
    <dgm:pt modelId="{3E8E4BB3-EFE9-4668-9BCC-F85E830592C5}" type="sibTrans" cxnId="{7309C7C9-C81C-43F7-ACAB-20EF02C2F845}">
      <dgm:prSet/>
      <dgm:spPr/>
      <dgm:t>
        <a:bodyPr/>
        <a:lstStyle/>
        <a:p>
          <a:endParaRPr lang="es-MX"/>
        </a:p>
      </dgm:t>
    </dgm:pt>
    <dgm:pt modelId="{AD04FEAC-2097-4F0B-BAE7-E78FA046E801}">
      <dgm:prSet phldrT="[Texto]"/>
      <dgm:spPr/>
      <dgm:t>
        <a:bodyPr/>
        <a:lstStyle/>
        <a:p>
          <a:r>
            <a:rPr lang="es-MX" dirty="0" smtClean="0"/>
            <a:t>Aumento del crédito al sistema bancario</a:t>
          </a:r>
        </a:p>
      </dgm:t>
    </dgm:pt>
    <dgm:pt modelId="{616534EB-146B-4E2E-8E8A-1E187D47C4DE}" type="parTrans" cxnId="{36C8232A-B808-4F84-82EF-0A35A0DBE6AA}">
      <dgm:prSet/>
      <dgm:spPr/>
      <dgm:t>
        <a:bodyPr/>
        <a:lstStyle/>
        <a:p>
          <a:endParaRPr lang="es-MX"/>
        </a:p>
      </dgm:t>
    </dgm:pt>
    <dgm:pt modelId="{097C613C-86CD-4391-BE09-7144759FB5C5}" type="sibTrans" cxnId="{36C8232A-B808-4F84-82EF-0A35A0DBE6AA}">
      <dgm:prSet/>
      <dgm:spPr/>
      <dgm:t>
        <a:bodyPr/>
        <a:lstStyle/>
        <a:p>
          <a:endParaRPr lang="es-MX"/>
        </a:p>
      </dgm:t>
    </dgm:pt>
    <dgm:pt modelId="{FF09974E-50D2-4FCD-A8B8-B0E772B07C94}">
      <dgm:prSet phldrT="[Texto]"/>
      <dgm:spPr/>
      <dgm:t>
        <a:bodyPr/>
        <a:lstStyle/>
        <a:p>
          <a:r>
            <a:rPr lang="es-MX" dirty="0" smtClean="0"/>
            <a:t>Incremento del crédito al sector público</a:t>
          </a:r>
          <a:endParaRPr lang="es-MX" dirty="0"/>
        </a:p>
      </dgm:t>
    </dgm:pt>
    <dgm:pt modelId="{05EB1E77-4F8D-4AFA-A97C-48CF98BD119E}" type="parTrans" cxnId="{DFF1C929-2EFE-4EC9-BA97-5F3E080997B9}">
      <dgm:prSet/>
      <dgm:spPr/>
      <dgm:t>
        <a:bodyPr/>
        <a:lstStyle/>
        <a:p>
          <a:endParaRPr lang="es-MX"/>
        </a:p>
      </dgm:t>
    </dgm:pt>
    <dgm:pt modelId="{CAC2DCCB-FF0D-4CC3-8299-9A24208E4588}" type="sibTrans" cxnId="{DFF1C929-2EFE-4EC9-BA97-5F3E080997B9}">
      <dgm:prSet/>
      <dgm:spPr/>
      <dgm:t>
        <a:bodyPr/>
        <a:lstStyle/>
        <a:p>
          <a:endParaRPr lang="es-MX"/>
        </a:p>
      </dgm:t>
    </dgm:pt>
    <dgm:pt modelId="{929ACEA8-B09A-4241-8ECB-3D4E295A4C97}" type="pres">
      <dgm:prSet presAssocID="{C7898A0B-19EE-4802-BDB3-77BF768914E4}" presName="hierChild1" presStyleCnt="0">
        <dgm:presLayoutVars>
          <dgm:orgChart val="1"/>
          <dgm:chPref val="1"/>
          <dgm:dir/>
          <dgm:animOne val="branch"/>
          <dgm:animLvl val="lvl"/>
          <dgm:resizeHandles/>
        </dgm:presLayoutVars>
      </dgm:prSet>
      <dgm:spPr/>
      <dgm:t>
        <a:bodyPr/>
        <a:lstStyle/>
        <a:p>
          <a:endParaRPr lang="es-MX"/>
        </a:p>
      </dgm:t>
    </dgm:pt>
    <dgm:pt modelId="{EFBB9C53-5FD1-4837-BF05-E6828A090271}" type="pres">
      <dgm:prSet presAssocID="{F90D6352-D543-4CE9-B73D-7CB6DB58BE53}" presName="hierRoot1" presStyleCnt="0">
        <dgm:presLayoutVars>
          <dgm:hierBranch val="init"/>
        </dgm:presLayoutVars>
      </dgm:prSet>
      <dgm:spPr/>
    </dgm:pt>
    <dgm:pt modelId="{D54F4496-B8DF-4187-A804-837E76E48C73}" type="pres">
      <dgm:prSet presAssocID="{F90D6352-D543-4CE9-B73D-7CB6DB58BE53}" presName="rootComposite1" presStyleCnt="0"/>
      <dgm:spPr/>
    </dgm:pt>
    <dgm:pt modelId="{5508BBFA-A65F-43BF-8FBC-4FBD33DED0F5}" type="pres">
      <dgm:prSet presAssocID="{F90D6352-D543-4CE9-B73D-7CB6DB58BE53}" presName="rootText1" presStyleLbl="node0" presStyleIdx="0" presStyleCnt="1">
        <dgm:presLayoutVars>
          <dgm:chPref val="3"/>
        </dgm:presLayoutVars>
      </dgm:prSet>
      <dgm:spPr/>
      <dgm:t>
        <a:bodyPr/>
        <a:lstStyle/>
        <a:p>
          <a:endParaRPr lang="es-MX"/>
        </a:p>
      </dgm:t>
    </dgm:pt>
    <dgm:pt modelId="{A267939A-570F-4EFD-B07F-3BD5D6B8BF5C}" type="pres">
      <dgm:prSet presAssocID="{F90D6352-D543-4CE9-B73D-7CB6DB58BE53}" presName="rootConnector1" presStyleLbl="node1" presStyleIdx="0" presStyleCnt="0"/>
      <dgm:spPr/>
      <dgm:t>
        <a:bodyPr/>
        <a:lstStyle/>
        <a:p>
          <a:endParaRPr lang="es-MX"/>
        </a:p>
      </dgm:t>
    </dgm:pt>
    <dgm:pt modelId="{463065E0-A450-4235-A5F6-23344BE19A02}" type="pres">
      <dgm:prSet presAssocID="{F90D6352-D543-4CE9-B73D-7CB6DB58BE53}" presName="hierChild2" presStyleCnt="0"/>
      <dgm:spPr/>
    </dgm:pt>
    <dgm:pt modelId="{05BEE532-31B4-4689-B867-A21C5A8E6485}" type="pres">
      <dgm:prSet presAssocID="{8D71E977-05EA-4275-A676-CE61ED5FAE4C}" presName="Name64" presStyleLbl="parChTrans1D2" presStyleIdx="0" presStyleCnt="4"/>
      <dgm:spPr/>
      <dgm:t>
        <a:bodyPr/>
        <a:lstStyle/>
        <a:p>
          <a:endParaRPr lang="es-MX"/>
        </a:p>
      </dgm:t>
    </dgm:pt>
    <dgm:pt modelId="{02E79460-2B3C-4BDC-AD40-7326F9F5B4F8}" type="pres">
      <dgm:prSet presAssocID="{8AC45DC2-B9AF-4FE9-B714-54D105707D02}" presName="hierRoot2" presStyleCnt="0">
        <dgm:presLayoutVars>
          <dgm:hierBranch val="init"/>
        </dgm:presLayoutVars>
      </dgm:prSet>
      <dgm:spPr/>
    </dgm:pt>
    <dgm:pt modelId="{796341D6-63C9-4CDE-B43D-4B5381804E9B}" type="pres">
      <dgm:prSet presAssocID="{8AC45DC2-B9AF-4FE9-B714-54D105707D02}" presName="rootComposite" presStyleCnt="0"/>
      <dgm:spPr/>
    </dgm:pt>
    <dgm:pt modelId="{8FF8A4EF-D162-4DDE-BD62-E77F5235AFC3}" type="pres">
      <dgm:prSet presAssocID="{8AC45DC2-B9AF-4FE9-B714-54D105707D02}" presName="rootText" presStyleLbl="node2" presStyleIdx="0" presStyleCnt="3">
        <dgm:presLayoutVars>
          <dgm:chPref val="3"/>
        </dgm:presLayoutVars>
      </dgm:prSet>
      <dgm:spPr/>
      <dgm:t>
        <a:bodyPr/>
        <a:lstStyle/>
        <a:p>
          <a:endParaRPr lang="es-MX"/>
        </a:p>
      </dgm:t>
    </dgm:pt>
    <dgm:pt modelId="{A27BEA40-18A7-407F-8790-E76435B70D75}" type="pres">
      <dgm:prSet presAssocID="{8AC45DC2-B9AF-4FE9-B714-54D105707D02}" presName="rootConnector" presStyleLbl="node2" presStyleIdx="0" presStyleCnt="3"/>
      <dgm:spPr/>
      <dgm:t>
        <a:bodyPr/>
        <a:lstStyle/>
        <a:p>
          <a:endParaRPr lang="es-MX"/>
        </a:p>
      </dgm:t>
    </dgm:pt>
    <dgm:pt modelId="{8D2DC896-1B86-46DF-B1E7-933A31904AA4}" type="pres">
      <dgm:prSet presAssocID="{8AC45DC2-B9AF-4FE9-B714-54D105707D02}" presName="hierChild4" presStyleCnt="0"/>
      <dgm:spPr/>
    </dgm:pt>
    <dgm:pt modelId="{A81E8C2D-94A0-47EF-84D8-03522C94A358}" type="pres">
      <dgm:prSet presAssocID="{8AC45DC2-B9AF-4FE9-B714-54D105707D02}" presName="hierChild5" presStyleCnt="0"/>
      <dgm:spPr/>
    </dgm:pt>
    <dgm:pt modelId="{17D34196-6691-4BB0-B951-8A5D95C90157}" type="pres">
      <dgm:prSet presAssocID="{616534EB-146B-4E2E-8E8A-1E187D47C4DE}" presName="Name64" presStyleLbl="parChTrans1D2" presStyleIdx="1" presStyleCnt="4"/>
      <dgm:spPr/>
      <dgm:t>
        <a:bodyPr/>
        <a:lstStyle/>
        <a:p>
          <a:endParaRPr lang="es-MX"/>
        </a:p>
      </dgm:t>
    </dgm:pt>
    <dgm:pt modelId="{D60FDE75-B373-452C-82C3-D11B3280C73B}" type="pres">
      <dgm:prSet presAssocID="{AD04FEAC-2097-4F0B-BAE7-E78FA046E801}" presName="hierRoot2" presStyleCnt="0">
        <dgm:presLayoutVars>
          <dgm:hierBranch val="init"/>
        </dgm:presLayoutVars>
      </dgm:prSet>
      <dgm:spPr/>
    </dgm:pt>
    <dgm:pt modelId="{FE2B3C89-15A4-4006-8817-DC76EC8F1B2D}" type="pres">
      <dgm:prSet presAssocID="{AD04FEAC-2097-4F0B-BAE7-E78FA046E801}" presName="rootComposite" presStyleCnt="0"/>
      <dgm:spPr/>
    </dgm:pt>
    <dgm:pt modelId="{AB3D3514-3D7B-4CF1-97AA-79C271EA456E}" type="pres">
      <dgm:prSet presAssocID="{AD04FEAC-2097-4F0B-BAE7-E78FA046E801}" presName="rootText" presStyleLbl="node2" presStyleIdx="1" presStyleCnt="3">
        <dgm:presLayoutVars>
          <dgm:chPref val="3"/>
        </dgm:presLayoutVars>
      </dgm:prSet>
      <dgm:spPr/>
      <dgm:t>
        <a:bodyPr/>
        <a:lstStyle/>
        <a:p>
          <a:endParaRPr lang="es-MX"/>
        </a:p>
      </dgm:t>
    </dgm:pt>
    <dgm:pt modelId="{31B08F36-808B-482F-B21B-8FB11F3A242E}" type="pres">
      <dgm:prSet presAssocID="{AD04FEAC-2097-4F0B-BAE7-E78FA046E801}" presName="rootConnector" presStyleLbl="node2" presStyleIdx="1" presStyleCnt="3"/>
      <dgm:spPr/>
      <dgm:t>
        <a:bodyPr/>
        <a:lstStyle/>
        <a:p>
          <a:endParaRPr lang="es-MX"/>
        </a:p>
      </dgm:t>
    </dgm:pt>
    <dgm:pt modelId="{F9A8C077-758F-473F-9350-DD1DDA2DE80E}" type="pres">
      <dgm:prSet presAssocID="{AD04FEAC-2097-4F0B-BAE7-E78FA046E801}" presName="hierChild4" presStyleCnt="0"/>
      <dgm:spPr/>
    </dgm:pt>
    <dgm:pt modelId="{1508CCF5-28A9-4EE2-9A96-135D069C320D}" type="pres">
      <dgm:prSet presAssocID="{AD04FEAC-2097-4F0B-BAE7-E78FA046E801}" presName="hierChild5" presStyleCnt="0"/>
      <dgm:spPr/>
    </dgm:pt>
    <dgm:pt modelId="{EB3E0636-D6AE-4F72-9C42-1511B591AB13}" type="pres">
      <dgm:prSet presAssocID="{05EB1E77-4F8D-4AFA-A97C-48CF98BD119E}" presName="Name64" presStyleLbl="parChTrans1D2" presStyleIdx="2" presStyleCnt="4"/>
      <dgm:spPr/>
      <dgm:t>
        <a:bodyPr/>
        <a:lstStyle/>
        <a:p>
          <a:endParaRPr lang="es-MX"/>
        </a:p>
      </dgm:t>
    </dgm:pt>
    <dgm:pt modelId="{B6EC7BD4-A7E5-4D5A-A5F1-C97EB63F5331}" type="pres">
      <dgm:prSet presAssocID="{FF09974E-50D2-4FCD-A8B8-B0E772B07C94}" presName="hierRoot2" presStyleCnt="0">
        <dgm:presLayoutVars>
          <dgm:hierBranch val="init"/>
        </dgm:presLayoutVars>
      </dgm:prSet>
      <dgm:spPr/>
    </dgm:pt>
    <dgm:pt modelId="{6CEB30DF-7AD4-4576-A436-AA8A9F4AE1F5}" type="pres">
      <dgm:prSet presAssocID="{FF09974E-50D2-4FCD-A8B8-B0E772B07C94}" presName="rootComposite" presStyleCnt="0"/>
      <dgm:spPr/>
    </dgm:pt>
    <dgm:pt modelId="{7D30D695-9090-4316-9C00-747340B026C3}" type="pres">
      <dgm:prSet presAssocID="{FF09974E-50D2-4FCD-A8B8-B0E772B07C94}" presName="rootText" presStyleLbl="node2" presStyleIdx="2" presStyleCnt="3">
        <dgm:presLayoutVars>
          <dgm:chPref val="3"/>
        </dgm:presLayoutVars>
      </dgm:prSet>
      <dgm:spPr/>
      <dgm:t>
        <a:bodyPr/>
        <a:lstStyle/>
        <a:p>
          <a:endParaRPr lang="es-MX"/>
        </a:p>
      </dgm:t>
    </dgm:pt>
    <dgm:pt modelId="{1F8343E8-E34C-444E-9580-36624FCC6DF2}" type="pres">
      <dgm:prSet presAssocID="{FF09974E-50D2-4FCD-A8B8-B0E772B07C94}" presName="rootConnector" presStyleLbl="node2" presStyleIdx="2" presStyleCnt="3"/>
      <dgm:spPr/>
      <dgm:t>
        <a:bodyPr/>
        <a:lstStyle/>
        <a:p>
          <a:endParaRPr lang="es-MX"/>
        </a:p>
      </dgm:t>
    </dgm:pt>
    <dgm:pt modelId="{506A0FF7-E4D3-422C-A5A5-CE3EE14798AF}" type="pres">
      <dgm:prSet presAssocID="{FF09974E-50D2-4FCD-A8B8-B0E772B07C94}" presName="hierChild4" presStyleCnt="0"/>
      <dgm:spPr/>
    </dgm:pt>
    <dgm:pt modelId="{A5DCC1D4-D911-4D41-BBC2-A80E7A645FB2}" type="pres">
      <dgm:prSet presAssocID="{FF09974E-50D2-4FCD-A8B8-B0E772B07C94}" presName="hierChild5" presStyleCnt="0"/>
      <dgm:spPr/>
    </dgm:pt>
    <dgm:pt modelId="{74BF372C-E4C7-4650-9FB7-086221BCFB0C}" type="pres">
      <dgm:prSet presAssocID="{F90D6352-D543-4CE9-B73D-7CB6DB58BE53}" presName="hierChild3" presStyleCnt="0"/>
      <dgm:spPr/>
    </dgm:pt>
    <dgm:pt modelId="{205DD221-1015-4E72-AB9C-C9B95D08DFE8}" type="pres">
      <dgm:prSet presAssocID="{C8DF779E-6153-4A78-BE56-A77559675A15}" presName="Name115" presStyleLbl="parChTrans1D2" presStyleIdx="3" presStyleCnt="4"/>
      <dgm:spPr/>
      <dgm:t>
        <a:bodyPr/>
        <a:lstStyle/>
        <a:p>
          <a:endParaRPr lang="es-MX"/>
        </a:p>
      </dgm:t>
    </dgm:pt>
    <dgm:pt modelId="{86695BCB-F98F-460A-B67A-2C71B03BAF6F}" type="pres">
      <dgm:prSet presAssocID="{0BB8702C-122D-4F5C-BA53-4481048D9B65}" presName="hierRoot3" presStyleCnt="0">
        <dgm:presLayoutVars>
          <dgm:hierBranch val="init"/>
        </dgm:presLayoutVars>
      </dgm:prSet>
      <dgm:spPr/>
    </dgm:pt>
    <dgm:pt modelId="{915BB7BE-F543-4709-8889-20CB5BC17F96}" type="pres">
      <dgm:prSet presAssocID="{0BB8702C-122D-4F5C-BA53-4481048D9B65}" presName="rootComposite3" presStyleCnt="0"/>
      <dgm:spPr/>
    </dgm:pt>
    <dgm:pt modelId="{0A63C4DE-BA76-41D9-B9BE-811F76D86053}" type="pres">
      <dgm:prSet presAssocID="{0BB8702C-122D-4F5C-BA53-4481048D9B65}" presName="rootText3" presStyleLbl="asst1" presStyleIdx="0" presStyleCnt="1">
        <dgm:presLayoutVars>
          <dgm:chPref val="3"/>
        </dgm:presLayoutVars>
      </dgm:prSet>
      <dgm:spPr/>
      <dgm:t>
        <a:bodyPr/>
        <a:lstStyle/>
        <a:p>
          <a:endParaRPr lang="es-MX"/>
        </a:p>
      </dgm:t>
    </dgm:pt>
    <dgm:pt modelId="{2FACC6E4-444C-4C6C-A2BC-99ED85592789}" type="pres">
      <dgm:prSet presAssocID="{0BB8702C-122D-4F5C-BA53-4481048D9B65}" presName="rootConnector3" presStyleLbl="asst1" presStyleIdx="0" presStyleCnt="1"/>
      <dgm:spPr/>
      <dgm:t>
        <a:bodyPr/>
        <a:lstStyle/>
        <a:p>
          <a:endParaRPr lang="es-MX"/>
        </a:p>
      </dgm:t>
    </dgm:pt>
    <dgm:pt modelId="{957304FF-61EF-48F4-85DD-4740E0ED5D19}" type="pres">
      <dgm:prSet presAssocID="{0BB8702C-122D-4F5C-BA53-4481048D9B65}" presName="hierChild6" presStyleCnt="0"/>
      <dgm:spPr/>
    </dgm:pt>
    <dgm:pt modelId="{3539F2FD-026A-4A92-B159-9DB33B64497A}" type="pres">
      <dgm:prSet presAssocID="{0BB8702C-122D-4F5C-BA53-4481048D9B65}" presName="hierChild7" presStyleCnt="0"/>
      <dgm:spPr/>
    </dgm:pt>
  </dgm:ptLst>
  <dgm:cxnLst>
    <dgm:cxn modelId="{796DE4B2-77E0-4B3A-BF09-6040FC8E9628}" srcId="{F90D6352-D543-4CE9-B73D-7CB6DB58BE53}" destId="{0BB8702C-122D-4F5C-BA53-4481048D9B65}" srcOrd="0" destOrd="0" parTransId="{C8DF779E-6153-4A78-BE56-A77559675A15}" sibTransId="{95BEB930-9AAB-4044-A9D3-2E00CEEFA93A}"/>
    <dgm:cxn modelId="{2C5DCEAB-9602-44DD-A0FF-EBC92EED9FCB}" type="presOf" srcId="{0BB8702C-122D-4F5C-BA53-4481048D9B65}" destId="{2FACC6E4-444C-4C6C-A2BC-99ED85592789}" srcOrd="1" destOrd="0" presId="urn:microsoft.com/office/officeart/2009/3/layout/HorizontalOrganizationChart"/>
    <dgm:cxn modelId="{4ECC8B29-AC1C-457A-B5DF-D4FE5462D5A2}" type="presOf" srcId="{8D71E977-05EA-4275-A676-CE61ED5FAE4C}" destId="{05BEE532-31B4-4689-B867-A21C5A8E6485}" srcOrd="0" destOrd="0" presId="urn:microsoft.com/office/officeart/2009/3/layout/HorizontalOrganizationChart"/>
    <dgm:cxn modelId="{B27CACA3-AAAB-485D-8AF6-EE4BA0080CF1}" type="presOf" srcId="{616534EB-146B-4E2E-8E8A-1E187D47C4DE}" destId="{17D34196-6691-4BB0-B951-8A5D95C90157}" srcOrd="0" destOrd="0" presId="urn:microsoft.com/office/officeart/2009/3/layout/HorizontalOrganizationChart"/>
    <dgm:cxn modelId="{758A064C-DF59-4D90-8E67-0328E6EC3B3C}" type="presOf" srcId="{FF09974E-50D2-4FCD-A8B8-B0E772B07C94}" destId="{7D30D695-9090-4316-9C00-747340B026C3}" srcOrd="0" destOrd="0" presId="urn:microsoft.com/office/officeart/2009/3/layout/HorizontalOrganizationChart"/>
    <dgm:cxn modelId="{B9621B24-7989-4291-A57B-E23292A0F183}" type="presOf" srcId="{F90D6352-D543-4CE9-B73D-7CB6DB58BE53}" destId="{A267939A-570F-4EFD-B07F-3BD5D6B8BF5C}" srcOrd="1" destOrd="0" presId="urn:microsoft.com/office/officeart/2009/3/layout/HorizontalOrganizationChart"/>
    <dgm:cxn modelId="{ADF490A9-FA22-4B34-951F-3D349C8C156D}" type="presOf" srcId="{C7898A0B-19EE-4802-BDB3-77BF768914E4}" destId="{929ACEA8-B09A-4241-8ECB-3D4E295A4C97}" srcOrd="0" destOrd="0" presId="urn:microsoft.com/office/officeart/2009/3/layout/HorizontalOrganizationChart"/>
    <dgm:cxn modelId="{8CA0D433-B304-4D92-B26D-6610C815E9F4}" type="presOf" srcId="{8AC45DC2-B9AF-4FE9-B714-54D105707D02}" destId="{A27BEA40-18A7-407F-8790-E76435B70D75}" srcOrd="1" destOrd="0" presId="urn:microsoft.com/office/officeart/2009/3/layout/HorizontalOrganizationChart"/>
    <dgm:cxn modelId="{7FF486D7-9082-43E1-896D-39D6C90489EC}" type="presOf" srcId="{0BB8702C-122D-4F5C-BA53-4481048D9B65}" destId="{0A63C4DE-BA76-41D9-B9BE-811F76D86053}" srcOrd="0" destOrd="0" presId="urn:microsoft.com/office/officeart/2009/3/layout/HorizontalOrganizationChart"/>
    <dgm:cxn modelId="{36C8232A-B808-4F84-82EF-0A35A0DBE6AA}" srcId="{F90D6352-D543-4CE9-B73D-7CB6DB58BE53}" destId="{AD04FEAC-2097-4F0B-BAE7-E78FA046E801}" srcOrd="2" destOrd="0" parTransId="{616534EB-146B-4E2E-8E8A-1E187D47C4DE}" sibTransId="{097C613C-86CD-4391-BE09-7144759FB5C5}"/>
    <dgm:cxn modelId="{9525486F-65D6-4347-88E3-D7C9A300E3DE}" type="presOf" srcId="{C8DF779E-6153-4A78-BE56-A77559675A15}" destId="{205DD221-1015-4E72-AB9C-C9B95D08DFE8}" srcOrd="0" destOrd="0" presId="urn:microsoft.com/office/officeart/2009/3/layout/HorizontalOrganizationChart"/>
    <dgm:cxn modelId="{21EE0D2C-2E5E-488B-BA1B-609B1154CC87}" type="presOf" srcId="{AD04FEAC-2097-4F0B-BAE7-E78FA046E801}" destId="{31B08F36-808B-482F-B21B-8FB11F3A242E}" srcOrd="1" destOrd="0" presId="urn:microsoft.com/office/officeart/2009/3/layout/HorizontalOrganizationChart"/>
    <dgm:cxn modelId="{5D4D12F5-D1DA-4BF1-BEDA-D56869A118B4}" type="presOf" srcId="{AD04FEAC-2097-4F0B-BAE7-E78FA046E801}" destId="{AB3D3514-3D7B-4CF1-97AA-79C271EA456E}" srcOrd="0" destOrd="0" presId="urn:microsoft.com/office/officeart/2009/3/layout/HorizontalOrganizationChart"/>
    <dgm:cxn modelId="{7C8E8FBE-35DD-48E7-BF15-F78EECF205EB}" srcId="{C7898A0B-19EE-4802-BDB3-77BF768914E4}" destId="{F90D6352-D543-4CE9-B73D-7CB6DB58BE53}" srcOrd="0" destOrd="0" parTransId="{8325DC7D-F70E-47A2-BFF6-96FB2314BE0E}" sibTransId="{B4186DBD-A0E2-4BD5-AABE-036FB4043D02}"/>
    <dgm:cxn modelId="{37A6CA19-94AC-4120-AE27-53AA9A289E55}" type="presOf" srcId="{8AC45DC2-B9AF-4FE9-B714-54D105707D02}" destId="{8FF8A4EF-D162-4DDE-BD62-E77F5235AFC3}" srcOrd="0" destOrd="0" presId="urn:microsoft.com/office/officeart/2009/3/layout/HorizontalOrganizationChart"/>
    <dgm:cxn modelId="{9127E231-456F-4D67-9ED1-B2B331D4E196}" type="presOf" srcId="{FF09974E-50D2-4FCD-A8B8-B0E772B07C94}" destId="{1F8343E8-E34C-444E-9580-36624FCC6DF2}" srcOrd="1" destOrd="0" presId="urn:microsoft.com/office/officeart/2009/3/layout/HorizontalOrganizationChart"/>
    <dgm:cxn modelId="{DFF1C929-2EFE-4EC9-BA97-5F3E080997B9}" srcId="{F90D6352-D543-4CE9-B73D-7CB6DB58BE53}" destId="{FF09974E-50D2-4FCD-A8B8-B0E772B07C94}" srcOrd="3" destOrd="0" parTransId="{05EB1E77-4F8D-4AFA-A97C-48CF98BD119E}" sibTransId="{CAC2DCCB-FF0D-4CC3-8299-9A24208E4588}"/>
    <dgm:cxn modelId="{7309C7C9-C81C-43F7-ACAB-20EF02C2F845}" srcId="{F90D6352-D543-4CE9-B73D-7CB6DB58BE53}" destId="{8AC45DC2-B9AF-4FE9-B714-54D105707D02}" srcOrd="1" destOrd="0" parTransId="{8D71E977-05EA-4275-A676-CE61ED5FAE4C}" sibTransId="{3E8E4BB3-EFE9-4668-9BCC-F85E830592C5}"/>
    <dgm:cxn modelId="{E526B376-9533-41C9-AA98-AA3BA5992691}" type="presOf" srcId="{F90D6352-D543-4CE9-B73D-7CB6DB58BE53}" destId="{5508BBFA-A65F-43BF-8FBC-4FBD33DED0F5}" srcOrd="0" destOrd="0" presId="urn:microsoft.com/office/officeart/2009/3/layout/HorizontalOrganizationChart"/>
    <dgm:cxn modelId="{C6A88101-7CAE-46AF-B9C4-687A70B91E7E}" type="presOf" srcId="{05EB1E77-4F8D-4AFA-A97C-48CF98BD119E}" destId="{EB3E0636-D6AE-4F72-9C42-1511B591AB13}" srcOrd="0" destOrd="0" presId="urn:microsoft.com/office/officeart/2009/3/layout/HorizontalOrganizationChart"/>
    <dgm:cxn modelId="{AF0FAC8A-5609-4473-A949-CD486F6BBE24}" type="presParOf" srcId="{929ACEA8-B09A-4241-8ECB-3D4E295A4C97}" destId="{EFBB9C53-5FD1-4837-BF05-E6828A090271}" srcOrd="0" destOrd="0" presId="urn:microsoft.com/office/officeart/2009/3/layout/HorizontalOrganizationChart"/>
    <dgm:cxn modelId="{9D75E87D-D459-4093-A323-4B93680BBA87}" type="presParOf" srcId="{EFBB9C53-5FD1-4837-BF05-E6828A090271}" destId="{D54F4496-B8DF-4187-A804-837E76E48C73}" srcOrd="0" destOrd="0" presId="urn:microsoft.com/office/officeart/2009/3/layout/HorizontalOrganizationChart"/>
    <dgm:cxn modelId="{D0F57009-049A-4C88-A17A-EA85C00B088C}" type="presParOf" srcId="{D54F4496-B8DF-4187-A804-837E76E48C73}" destId="{5508BBFA-A65F-43BF-8FBC-4FBD33DED0F5}" srcOrd="0" destOrd="0" presId="urn:microsoft.com/office/officeart/2009/3/layout/HorizontalOrganizationChart"/>
    <dgm:cxn modelId="{B8ACA1B0-396D-4B3F-B6D7-60170B2EF561}" type="presParOf" srcId="{D54F4496-B8DF-4187-A804-837E76E48C73}" destId="{A267939A-570F-4EFD-B07F-3BD5D6B8BF5C}" srcOrd="1" destOrd="0" presId="urn:microsoft.com/office/officeart/2009/3/layout/HorizontalOrganizationChart"/>
    <dgm:cxn modelId="{D42CB756-676B-4594-BC61-670E55CFDD9B}" type="presParOf" srcId="{EFBB9C53-5FD1-4837-BF05-E6828A090271}" destId="{463065E0-A450-4235-A5F6-23344BE19A02}" srcOrd="1" destOrd="0" presId="urn:microsoft.com/office/officeart/2009/3/layout/HorizontalOrganizationChart"/>
    <dgm:cxn modelId="{BE0312B2-432E-4103-9877-4FC87F3FEBD7}" type="presParOf" srcId="{463065E0-A450-4235-A5F6-23344BE19A02}" destId="{05BEE532-31B4-4689-B867-A21C5A8E6485}" srcOrd="0" destOrd="0" presId="urn:microsoft.com/office/officeart/2009/3/layout/HorizontalOrganizationChart"/>
    <dgm:cxn modelId="{3E567B23-AFFB-4312-9AEB-600E1EBC5437}" type="presParOf" srcId="{463065E0-A450-4235-A5F6-23344BE19A02}" destId="{02E79460-2B3C-4BDC-AD40-7326F9F5B4F8}" srcOrd="1" destOrd="0" presId="urn:microsoft.com/office/officeart/2009/3/layout/HorizontalOrganizationChart"/>
    <dgm:cxn modelId="{44E9888C-D99C-44C7-8B0D-8AC19DEA1B43}" type="presParOf" srcId="{02E79460-2B3C-4BDC-AD40-7326F9F5B4F8}" destId="{796341D6-63C9-4CDE-B43D-4B5381804E9B}" srcOrd="0" destOrd="0" presId="urn:microsoft.com/office/officeart/2009/3/layout/HorizontalOrganizationChart"/>
    <dgm:cxn modelId="{20EFF06F-EA43-45A2-831E-6944DD32A708}" type="presParOf" srcId="{796341D6-63C9-4CDE-B43D-4B5381804E9B}" destId="{8FF8A4EF-D162-4DDE-BD62-E77F5235AFC3}" srcOrd="0" destOrd="0" presId="urn:microsoft.com/office/officeart/2009/3/layout/HorizontalOrganizationChart"/>
    <dgm:cxn modelId="{43BCB75F-ABB5-473B-B7B9-5418523FB0D4}" type="presParOf" srcId="{796341D6-63C9-4CDE-B43D-4B5381804E9B}" destId="{A27BEA40-18A7-407F-8790-E76435B70D75}" srcOrd="1" destOrd="0" presId="urn:microsoft.com/office/officeart/2009/3/layout/HorizontalOrganizationChart"/>
    <dgm:cxn modelId="{3814FEE9-9761-4AC2-9B0C-098EE22C2001}" type="presParOf" srcId="{02E79460-2B3C-4BDC-AD40-7326F9F5B4F8}" destId="{8D2DC896-1B86-46DF-B1E7-933A31904AA4}" srcOrd="1" destOrd="0" presId="urn:microsoft.com/office/officeart/2009/3/layout/HorizontalOrganizationChart"/>
    <dgm:cxn modelId="{25370FED-879A-446B-A3BA-160D1866AFA8}" type="presParOf" srcId="{02E79460-2B3C-4BDC-AD40-7326F9F5B4F8}" destId="{A81E8C2D-94A0-47EF-84D8-03522C94A358}" srcOrd="2" destOrd="0" presId="urn:microsoft.com/office/officeart/2009/3/layout/HorizontalOrganizationChart"/>
    <dgm:cxn modelId="{FD60D68D-414F-4A4E-8362-47820DFFF89F}" type="presParOf" srcId="{463065E0-A450-4235-A5F6-23344BE19A02}" destId="{17D34196-6691-4BB0-B951-8A5D95C90157}" srcOrd="2" destOrd="0" presId="urn:microsoft.com/office/officeart/2009/3/layout/HorizontalOrganizationChart"/>
    <dgm:cxn modelId="{F4829931-A0D8-41E9-A721-F4852CD28ECF}" type="presParOf" srcId="{463065E0-A450-4235-A5F6-23344BE19A02}" destId="{D60FDE75-B373-452C-82C3-D11B3280C73B}" srcOrd="3" destOrd="0" presId="urn:microsoft.com/office/officeart/2009/3/layout/HorizontalOrganizationChart"/>
    <dgm:cxn modelId="{5D39E28D-CE48-47B9-B998-F42C5E5FE855}" type="presParOf" srcId="{D60FDE75-B373-452C-82C3-D11B3280C73B}" destId="{FE2B3C89-15A4-4006-8817-DC76EC8F1B2D}" srcOrd="0" destOrd="0" presId="urn:microsoft.com/office/officeart/2009/3/layout/HorizontalOrganizationChart"/>
    <dgm:cxn modelId="{52D8E855-1616-40FB-9BC0-672FEBAB5BD3}" type="presParOf" srcId="{FE2B3C89-15A4-4006-8817-DC76EC8F1B2D}" destId="{AB3D3514-3D7B-4CF1-97AA-79C271EA456E}" srcOrd="0" destOrd="0" presId="urn:microsoft.com/office/officeart/2009/3/layout/HorizontalOrganizationChart"/>
    <dgm:cxn modelId="{57102B3D-67EA-437A-9807-5D833EF43889}" type="presParOf" srcId="{FE2B3C89-15A4-4006-8817-DC76EC8F1B2D}" destId="{31B08F36-808B-482F-B21B-8FB11F3A242E}" srcOrd="1" destOrd="0" presId="urn:microsoft.com/office/officeart/2009/3/layout/HorizontalOrganizationChart"/>
    <dgm:cxn modelId="{4CAAABF4-4990-4536-8F08-2B8FC942F329}" type="presParOf" srcId="{D60FDE75-B373-452C-82C3-D11B3280C73B}" destId="{F9A8C077-758F-473F-9350-DD1DDA2DE80E}" srcOrd="1" destOrd="0" presId="urn:microsoft.com/office/officeart/2009/3/layout/HorizontalOrganizationChart"/>
    <dgm:cxn modelId="{2210ED53-FA24-4A20-9BD3-BF0DE07065F6}" type="presParOf" srcId="{D60FDE75-B373-452C-82C3-D11B3280C73B}" destId="{1508CCF5-28A9-4EE2-9A96-135D069C320D}" srcOrd="2" destOrd="0" presId="urn:microsoft.com/office/officeart/2009/3/layout/HorizontalOrganizationChart"/>
    <dgm:cxn modelId="{F08D7F32-4019-44E8-AEFF-82E1E1888510}" type="presParOf" srcId="{463065E0-A450-4235-A5F6-23344BE19A02}" destId="{EB3E0636-D6AE-4F72-9C42-1511B591AB13}" srcOrd="4" destOrd="0" presId="urn:microsoft.com/office/officeart/2009/3/layout/HorizontalOrganizationChart"/>
    <dgm:cxn modelId="{E9FB71C7-B112-4182-B9C3-C54F313D6E2E}" type="presParOf" srcId="{463065E0-A450-4235-A5F6-23344BE19A02}" destId="{B6EC7BD4-A7E5-4D5A-A5F1-C97EB63F5331}" srcOrd="5" destOrd="0" presId="urn:microsoft.com/office/officeart/2009/3/layout/HorizontalOrganizationChart"/>
    <dgm:cxn modelId="{27DDEFF7-3802-401D-873D-8BEB71CB1B98}" type="presParOf" srcId="{B6EC7BD4-A7E5-4D5A-A5F1-C97EB63F5331}" destId="{6CEB30DF-7AD4-4576-A436-AA8A9F4AE1F5}" srcOrd="0" destOrd="0" presId="urn:microsoft.com/office/officeart/2009/3/layout/HorizontalOrganizationChart"/>
    <dgm:cxn modelId="{471636A5-E96E-4D63-8C87-87665189A46A}" type="presParOf" srcId="{6CEB30DF-7AD4-4576-A436-AA8A9F4AE1F5}" destId="{7D30D695-9090-4316-9C00-747340B026C3}" srcOrd="0" destOrd="0" presId="urn:microsoft.com/office/officeart/2009/3/layout/HorizontalOrganizationChart"/>
    <dgm:cxn modelId="{580B1C77-5587-4BB6-B7DC-E1CECF421062}" type="presParOf" srcId="{6CEB30DF-7AD4-4576-A436-AA8A9F4AE1F5}" destId="{1F8343E8-E34C-444E-9580-36624FCC6DF2}" srcOrd="1" destOrd="0" presId="urn:microsoft.com/office/officeart/2009/3/layout/HorizontalOrganizationChart"/>
    <dgm:cxn modelId="{2B07FA82-2D85-4ED1-BA18-C72A9FE0F744}" type="presParOf" srcId="{B6EC7BD4-A7E5-4D5A-A5F1-C97EB63F5331}" destId="{506A0FF7-E4D3-422C-A5A5-CE3EE14798AF}" srcOrd="1" destOrd="0" presId="urn:microsoft.com/office/officeart/2009/3/layout/HorizontalOrganizationChart"/>
    <dgm:cxn modelId="{D85A8F04-A7B5-4B6E-AFEF-97934FECA9D1}" type="presParOf" srcId="{B6EC7BD4-A7E5-4D5A-A5F1-C97EB63F5331}" destId="{A5DCC1D4-D911-4D41-BBC2-A80E7A645FB2}" srcOrd="2" destOrd="0" presId="urn:microsoft.com/office/officeart/2009/3/layout/HorizontalOrganizationChart"/>
    <dgm:cxn modelId="{809C468E-1767-4AC1-93C5-A842996805C1}" type="presParOf" srcId="{EFBB9C53-5FD1-4837-BF05-E6828A090271}" destId="{74BF372C-E4C7-4650-9FB7-086221BCFB0C}" srcOrd="2" destOrd="0" presId="urn:microsoft.com/office/officeart/2009/3/layout/HorizontalOrganizationChart"/>
    <dgm:cxn modelId="{81A84727-6C72-43C2-A1E4-C81826379634}" type="presParOf" srcId="{74BF372C-E4C7-4650-9FB7-086221BCFB0C}" destId="{205DD221-1015-4E72-AB9C-C9B95D08DFE8}" srcOrd="0" destOrd="0" presId="urn:microsoft.com/office/officeart/2009/3/layout/HorizontalOrganizationChart"/>
    <dgm:cxn modelId="{B4BA2D97-CA77-49C5-A365-1E6DAA32003A}" type="presParOf" srcId="{74BF372C-E4C7-4650-9FB7-086221BCFB0C}" destId="{86695BCB-F98F-460A-B67A-2C71B03BAF6F}" srcOrd="1" destOrd="0" presId="urn:microsoft.com/office/officeart/2009/3/layout/HorizontalOrganizationChart"/>
    <dgm:cxn modelId="{6FD3D91A-E2FB-4AD1-A097-8CC4E6D153FE}" type="presParOf" srcId="{86695BCB-F98F-460A-B67A-2C71B03BAF6F}" destId="{915BB7BE-F543-4709-8889-20CB5BC17F96}" srcOrd="0" destOrd="0" presId="urn:microsoft.com/office/officeart/2009/3/layout/HorizontalOrganizationChart"/>
    <dgm:cxn modelId="{76AF4C5C-3BDA-4086-B0ED-F0BA09A30291}" type="presParOf" srcId="{915BB7BE-F543-4709-8889-20CB5BC17F96}" destId="{0A63C4DE-BA76-41D9-B9BE-811F76D86053}" srcOrd="0" destOrd="0" presId="urn:microsoft.com/office/officeart/2009/3/layout/HorizontalOrganizationChart"/>
    <dgm:cxn modelId="{5B3C2832-B742-4278-83D9-C4475D5A13FD}" type="presParOf" srcId="{915BB7BE-F543-4709-8889-20CB5BC17F96}" destId="{2FACC6E4-444C-4C6C-A2BC-99ED85592789}" srcOrd="1" destOrd="0" presId="urn:microsoft.com/office/officeart/2009/3/layout/HorizontalOrganizationChart"/>
    <dgm:cxn modelId="{FAE051DE-43F1-4EFE-BC00-2411FDD5A7F3}" type="presParOf" srcId="{86695BCB-F98F-460A-B67A-2C71B03BAF6F}" destId="{957304FF-61EF-48F4-85DD-4740E0ED5D19}" srcOrd="1" destOrd="0" presId="urn:microsoft.com/office/officeart/2009/3/layout/HorizontalOrganizationChart"/>
    <dgm:cxn modelId="{D4777310-4F56-4274-8D81-A354A5159752}" type="presParOf" srcId="{86695BCB-F98F-460A-B67A-2C71B03BAF6F}" destId="{3539F2FD-026A-4A92-B159-9DB33B64497A}"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95FE4AD-11E8-48DC-9DB3-4826BB873EBE}"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es-MX"/>
        </a:p>
      </dgm:t>
    </dgm:pt>
    <dgm:pt modelId="{A6816696-FB75-4BB4-88AE-8200E3E6A312}">
      <dgm:prSet phldrT="[Texto]" custT="1"/>
      <dgm:spPr/>
      <dgm:t>
        <a:bodyPr/>
        <a:lstStyle/>
        <a:p>
          <a:r>
            <a:rPr lang="es-MX" sz="2200" dirty="0" smtClean="0"/>
            <a:t>M</a:t>
          </a:r>
          <a:endParaRPr lang="es-MX" sz="2200" dirty="0"/>
        </a:p>
      </dgm:t>
    </dgm:pt>
    <dgm:pt modelId="{A01F8910-8C8F-4B1C-8851-E17D71F3D044}" type="parTrans" cxnId="{E0C3BB47-804D-4FE3-AF11-BB3BE32B4B4E}">
      <dgm:prSet/>
      <dgm:spPr/>
      <dgm:t>
        <a:bodyPr/>
        <a:lstStyle/>
        <a:p>
          <a:endParaRPr lang="es-MX"/>
        </a:p>
      </dgm:t>
    </dgm:pt>
    <dgm:pt modelId="{FDD3D469-A624-46BD-96F1-9D829D5AA2D3}" type="sibTrans" cxnId="{E0C3BB47-804D-4FE3-AF11-BB3BE32B4B4E}">
      <dgm:prSet/>
      <dgm:spPr/>
      <dgm:t>
        <a:bodyPr/>
        <a:lstStyle/>
        <a:p>
          <a:endParaRPr lang="es-MX"/>
        </a:p>
      </dgm:t>
    </dgm:pt>
    <dgm:pt modelId="{E62FD057-BD71-40C1-A2C6-3BA44F41C489}">
      <dgm:prSet phldrT="[Texto]" custT="1"/>
      <dgm:spPr/>
      <dgm:t>
        <a:bodyPr/>
        <a:lstStyle/>
        <a:p>
          <a:pPr algn="ctr"/>
          <a:r>
            <a:rPr lang="es-MX" sz="2200" dirty="0" smtClean="0"/>
            <a:t>B</a:t>
          </a:r>
          <a:endParaRPr lang="es-MX" sz="2200" dirty="0"/>
        </a:p>
      </dgm:t>
    </dgm:pt>
    <dgm:pt modelId="{618E3044-C327-4C54-9DD1-0BAA316368E5}" type="parTrans" cxnId="{841CB9DB-AC2B-41D4-8BA6-E44FB6AD1E26}">
      <dgm:prSet/>
      <dgm:spPr/>
      <dgm:t>
        <a:bodyPr/>
        <a:lstStyle/>
        <a:p>
          <a:endParaRPr lang="es-MX"/>
        </a:p>
      </dgm:t>
    </dgm:pt>
    <dgm:pt modelId="{8ECC5AE7-C801-472E-8C04-89D1463D5623}" type="sibTrans" cxnId="{841CB9DB-AC2B-41D4-8BA6-E44FB6AD1E26}">
      <dgm:prSet/>
      <dgm:spPr/>
      <dgm:t>
        <a:bodyPr/>
        <a:lstStyle/>
        <a:p>
          <a:endParaRPr lang="es-MX"/>
        </a:p>
      </dgm:t>
    </dgm:pt>
    <dgm:pt modelId="{6BF63CAA-7B78-4BE1-8B64-5F8F8A6B9DEC}">
      <dgm:prSet phldrT="[Texto]" custT="1"/>
      <dgm:spPr/>
      <dgm:t>
        <a:bodyPr/>
        <a:lstStyle/>
        <a:p>
          <a:r>
            <a:rPr lang="es-MX" sz="2200" dirty="0" smtClean="0"/>
            <a:t>E</a:t>
          </a:r>
          <a:endParaRPr lang="es-MX" sz="2200" dirty="0"/>
        </a:p>
      </dgm:t>
    </dgm:pt>
    <dgm:pt modelId="{F9B6B713-7C82-4826-A902-219D4D86A813}" type="parTrans" cxnId="{F90361A0-1290-4FED-BD80-6231A8CF7392}">
      <dgm:prSet/>
      <dgm:spPr/>
      <dgm:t>
        <a:bodyPr/>
        <a:lstStyle/>
        <a:p>
          <a:endParaRPr lang="es-MX"/>
        </a:p>
      </dgm:t>
    </dgm:pt>
    <dgm:pt modelId="{30D50360-F02D-459F-A6C5-CD19E784E10B}" type="sibTrans" cxnId="{F90361A0-1290-4FED-BD80-6231A8CF7392}">
      <dgm:prSet/>
      <dgm:spPr/>
      <dgm:t>
        <a:bodyPr/>
        <a:lstStyle/>
        <a:p>
          <a:endParaRPr lang="es-MX"/>
        </a:p>
      </dgm:t>
    </dgm:pt>
    <dgm:pt modelId="{63E09209-9E48-4DCB-B4E3-12E317C38DD8}">
      <dgm:prSet phldrT="[Texto]" custT="1"/>
      <dgm:spPr/>
      <dgm:t>
        <a:bodyPr/>
        <a:lstStyle/>
        <a:p>
          <a:r>
            <a:rPr lang="es-MX" sz="2200" dirty="0" smtClean="0"/>
            <a:t>D</a:t>
          </a:r>
          <a:endParaRPr lang="es-MX" sz="2200" dirty="0"/>
        </a:p>
      </dgm:t>
    </dgm:pt>
    <dgm:pt modelId="{DB4365E7-5CCE-4DB8-8514-B4F2015A280C}" type="parTrans" cxnId="{CA1C9F24-C117-4954-B747-25AAB839C2CA}">
      <dgm:prSet/>
      <dgm:spPr/>
      <dgm:t>
        <a:bodyPr/>
        <a:lstStyle/>
        <a:p>
          <a:endParaRPr lang="es-MX"/>
        </a:p>
      </dgm:t>
    </dgm:pt>
    <dgm:pt modelId="{1889C6F5-F487-4FC4-A98E-949AA7CB3D44}" type="sibTrans" cxnId="{CA1C9F24-C117-4954-B747-25AAB839C2CA}">
      <dgm:prSet/>
      <dgm:spPr/>
      <dgm:t>
        <a:bodyPr/>
        <a:lstStyle/>
        <a:p>
          <a:endParaRPr lang="es-MX"/>
        </a:p>
      </dgm:t>
    </dgm:pt>
    <dgm:pt modelId="{47FD3C8F-DCA2-45A0-823B-9AFB49684C3F}">
      <dgm:prSet phldrT="[Texto]" custT="1"/>
      <dgm:spPr/>
      <dgm:t>
        <a:bodyPr/>
        <a:lstStyle/>
        <a:p>
          <a:r>
            <a:rPr lang="es-MX" sz="2200" dirty="0" smtClean="0"/>
            <a:t>L</a:t>
          </a:r>
          <a:endParaRPr lang="es-MX" sz="2200" dirty="0"/>
        </a:p>
      </dgm:t>
    </dgm:pt>
    <dgm:pt modelId="{8F15AA1B-C45C-44C2-978E-6D8CF307EAEC}" type="parTrans" cxnId="{45324E61-2679-4576-997F-B41CDAEF007A}">
      <dgm:prSet/>
      <dgm:spPr/>
      <dgm:t>
        <a:bodyPr/>
        <a:lstStyle/>
        <a:p>
          <a:endParaRPr lang="es-MX"/>
        </a:p>
      </dgm:t>
    </dgm:pt>
    <dgm:pt modelId="{05AF9B88-6827-4DA2-8782-B9971EE97EE5}" type="sibTrans" cxnId="{45324E61-2679-4576-997F-B41CDAEF007A}">
      <dgm:prSet/>
      <dgm:spPr/>
      <dgm:t>
        <a:bodyPr/>
        <a:lstStyle/>
        <a:p>
          <a:endParaRPr lang="es-MX"/>
        </a:p>
      </dgm:t>
    </dgm:pt>
    <dgm:pt modelId="{FBAA20E9-B78A-429A-9F00-CF48F6B54683}">
      <dgm:prSet custT="1"/>
      <dgm:spPr/>
      <dgm:t>
        <a:bodyPr/>
        <a:lstStyle/>
        <a:p>
          <a:r>
            <a:rPr lang="es-MX" sz="2200" dirty="0" smtClean="0"/>
            <a:t> Oferta monetaria</a:t>
          </a:r>
          <a:endParaRPr lang="es-MX" sz="2200" dirty="0"/>
        </a:p>
      </dgm:t>
    </dgm:pt>
    <dgm:pt modelId="{E751D2C7-6D94-4A9F-B16C-B8CB9FE986DC}" type="parTrans" cxnId="{2F37E734-EF0D-4B7A-8413-A746832C8FFB}">
      <dgm:prSet/>
      <dgm:spPr/>
      <dgm:t>
        <a:bodyPr/>
        <a:lstStyle/>
        <a:p>
          <a:endParaRPr lang="es-MX"/>
        </a:p>
      </dgm:t>
    </dgm:pt>
    <dgm:pt modelId="{9B0D3991-4E28-4B87-8DE8-AE470E53052C}" type="sibTrans" cxnId="{2F37E734-EF0D-4B7A-8413-A746832C8FFB}">
      <dgm:prSet/>
      <dgm:spPr/>
      <dgm:t>
        <a:bodyPr/>
        <a:lstStyle/>
        <a:p>
          <a:endParaRPr lang="es-MX"/>
        </a:p>
      </dgm:t>
    </dgm:pt>
    <dgm:pt modelId="{9E9FD9BB-1B24-4DB9-953D-9C0FE94E5DCA}">
      <dgm:prSet custT="1"/>
      <dgm:spPr/>
      <dgm:t>
        <a:bodyPr/>
        <a:lstStyle/>
        <a:p>
          <a:endParaRPr lang="es-MX" sz="2200" dirty="0"/>
        </a:p>
      </dgm:t>
    </dgm:pt>
    <dgm:pt modelId="{3BC63B35-6778-4B04-9C75-11E9721A32D9}" type="parTrans" cxnId="{B88A0413-641C-4B41-B9D5-9500D8531769}">
      <dgm:prSet/>
      <dgm:spPr/>
      <dgm:t>
        <a:bodyPr/>
        <a:lstStyle/>
        <a:p>
          <a:endParaRPr lang="es-MX"/>
        </a:p>
      </dgm:t>
    </dgm:pt>
    <dgm:pt modelId="{01360643-317D-4BE1-B6D3-FE6CF82DF846}" type="sibTrans" cxnId="{B88A0413-641C-4B41-B9D5-9500D8531769}">
      <dgm:prSet/>
      <dgm:spPr/>
      <dgm:t>
        <a:bodyPr/>
        <a:lstStyle/>
        <a:p>
          <a:endParaRPr lang="es-MX"/>
        </a:p>
      </dgm:t>
    </dgm:pt>
    <dgm:pt modelId="{300ECBBE-7B6A-4BC4-B085-5931B9B99325}">
      <dgm:prSet custT="1"/>
      <dgm:spPr/>
      <dgm:t>
        <a:bodyPr/>
        <a:lstStyle/>
        <a:p>
          <a:r>
            <a:rPr lang="es-MX" sz="2200" dirty="0" smtClean="0"/>
            <a:t> Base monetaria</a:t>
          </a:r>
          <a:endParaRPr lang="es-MX" sz="2200" dirty="0"/>
        </a:p>
      </dgm:t>
    </dgm:pt>
    <dgm:pt modelId="{442F0583-4354-4808-94EA-3A9618DE63A2}" type="parTrans" cxnId="{BCC20596-E86C-4EEA-9983-CD30251FD22A}">
      <dgm:prSet/>
      <dgm:spPr/>
      <dgm:t>
        <a:bodyPr/>
        <a:lstStyle/>
        <a:p>
          <a:endParaRPr lang="es-MX"/>
        </a:p>
      </dgm:t>
    </dgm:pt>
    <dgm:pt modelId="{D9962A5D-FFFA-4C6B-BFBE-C3F8DDFCA1CE}" type="sibTrans" cxnId="{BCC20596-E86C-4EEA-9983-CD30251FD22A}">
      <dgm:prSet/>
      <dgm:spPr/>
      <dgm:t>
        <a:bodyPr/>
        <a:lstStyle/>
        <a:p>
          <a:endParaRPr lang="es-MX"/>
        </a:p>
      </dgm:t>
    </dgm:pt>
    <dgm:pt modelId="{519041B4-5ED4-4E40-9746-DD6C64854938}">
      <dgm:prSet custT="1"/>
      <dgm:spPr/>
      <dgm:t>
        <a:bodyPr/>
        <a:lstStyle/>
        <a:p>
          <a:r>
            <a:rPr lang="es-MX" sz="2200" dirty="0" smtClean="0"/>
            <a:t>Efectivo en manos del público</a:t>
          </a:r>
          <a:endParaRPr lang="es-MX" sz="2200" dirty="0"/>
        </a:p>
      </dgm:t>
    </dgm:pt>
    <dgm:pt modelId="{F4E46D76-6570-41A1-A297-E840A2D3BC22}" type="parTrans" cxnId="{4EF68B85-2F46-496E-8BEA-6AA20E84E60F}">
      <dgm:prSet/>
      <dgm:spPr/>
      <dgm:t>
        <a:bodyPr/>
        <a:lstStyle/>
        <a:p>
          <a:endParaRPr lang="es-MX"/>
        </a:p>
      </dgm:t>
    </dgm:pt>
    <dgm:pt modelId="{A31F2AAB-2625-4F61-8AF8-D7ABFAB8D639}" type="sibTrans" cxnId="{4EF68B85-2F46-496E-8BEA-6AA20E84E60F}">
      <dgm:prSet/>
      <dgm:spPr/>
      <dgm:t>
        <a:bodyPr/>
        <a:lstStyle/>
        <a:p>
          <a:endParaRPr lang="es-MX"/>
        </a:p>
      </dgm:t>
    </dgm:pt>
    <dgm:pt modelId="{5DF18714-6575-4613-82C8-789D640ECC7F}">
      <dgm:prSet custT="1"/>
      <dgm:spPr/>
      <dgm:t>
        <a:bodyPr/>
        <a:lstStyle/>
        <a:p>
          <a:r>
            <a:rPr lang="es-MX" sz="2200" dirty="0" smtClean="0"/>
            <a:t>Total de depósitos (depósitos a la vista, más depósitos de ahorro, más depósitos a plazo)</a:t>
          </a:r>
          <a:endParaRPr lang="es-MX" sz="2200" dirty="0"/>
        </a:p>
      </dgm:t>
    </dgm:pt>
    <dgm:pt modelId="{BE96D5DF-6531-4158-B128-D89041AFC871}" type="parTrans" cxnId="{3488CDEC-F9E5-4EAB-9117-0BE16C914A94}">
      <dgm:prSet/>
      <dgm:spPr/>
      <dgm:t>
        <a:bodyPr/>
        <a:lstStyle/>
        <a:p>
          <a:endParaRPr lang="es-MX"/>
        </a:p>
      </dgm:t>
    </dgm:pt>
    <dgm:pt modelId="{D2B7F6C5-7AB8-4782-9440-5C6E2F11D740}" type="sibTrans" cxnId="{3488CDEC-F9E5-4EAB-9117-0BE16C914A94}">
      <dgm:prSet/>
      <dgm:spPr/>
      <dgm:t>
        <a:bodyPr/>
        <a:lstStyle/>
        <a:p>
          <a:endParaRPr lang="es-MX"/>
        </a:p>
      </dgm:t>
    </dgm:pt>
    <dgm:pt modelId="{B4822A45-DD36-4C5A-ADB8-8D32ABA75444}">
      <dgm:prSet custT="1"/>
      <dgm:spPr/>
      <dgm:t>
        <a:bodyPr/>
        <a:lstStyle/>
        <a:p>
          <a:r>
            <a:rPr lang="es-MX" sz="2200" dirty="0" smtClean="0"/>
            <a:t> Reservas o activos líquidos del sistema bancario</a:t>
          </a:r>
          <a:endParaRPr lang="es-MX" sz="2200" dirty="0"/>
        </a:p>
      </dgm:t>
    </dgm:pt>
    <dgm:pt modelId="{FEAC3CA5-073F-4ADA-AE1F-923924D7F912}" type="parTrans" cxnId="{7BFCAA8E-2C60-487E-A62D-735370F067E7}">
      <dgm:prSet/>
      <dgm:spPr/>
      <dgm:t>
        <a:bodyPr/>
        <a:lstStyle/>
        <a:p>
          <a:endParaRPr lang="es-MX"/>
        </a:p>
      </dgm:t>
    </dgm:pt>
    <dgm:pt modelId="{0F3C4FE9-BD53-4A2A-9C64-053D0FB3FC55}" type="sibTrans" cxnId="{7BFCAA8E-2C60-487E-A62D-735370F067E7}">
      <dgm:prSet/>
      <dgm:spPr/>
      <dgm:t>
        <a:bodyPr/>
        <a:lstStyle/>
        <a:p>
          <a:endParaRPr lang="es-MX"/>
        </a:p>
      </dgm:t>
    </dgm:pt>
    <dgm:pt modelId="{5C21F2F4-4D3F-4C35-8B83-41FE97C7EF29}" type="pres">
      <dgm:prSet presAssocID="{195FE4AD-11E8-48DC-9DB3-4826BB873EBE}" presName="linearFlow" presStyleCnt="0">
        <dgm:presLayoutVars>
          <dgm:dir/>
          <dgm:animLvl val="lvl"/>
          <dgm:resizeHandles val="exact"/>
        </dgm:presLayoutVars>
      </dgm:prSet>
      <dgm:spPr/>
      <dgm:t>
        <a:bodyPr/>
        <a:lstStyle/>
        <a:p>
          <a:endParaRPr lang="es-MX"/>
        </a:p>
      </dgm:t>
    </dgm:pt>
    <dgm:pt modelId="{752FBF4B-63DC-4490-B3C6-4587420BB2A1}" type="pres">
      <dgm:prSet presAssocID="{A6816696-FB75-4BB4-88AE-8200E3E6A312}" presName="composite" presStyleCnt="0"/>
      <dgm:spPr/>
    </dgm:pt>
    <dgm:pt modelId="{174F61F1-8737-4951-8D97-CF3BBB3FC28C}" type="pres">
      <dgm:prSet presAssocID="{A6816696-FB75-4BB4-88AE-8200E3E6A312}" presName="parentText" presStyleLbl="alignNode1" presStyleIdx="0" presStyleCnt="5">
        <dgm:presLayoutVars>
          <dgm:chMax val="1"/>
          <dgm:bulletEnabled val="1"/>
        </dgm:presLayoutVars>
      </dgm:prSet>
      <dgm:spPr/>
      <dgm:t>
        <a:bodyPr/>
        <a:lstStyle/>
        <a:p>
          <a:endParaRPr lang="es-MX"/>
        </a:p>
      </dgm:t>
    </dgm:pt>
    <dgm:pt modelId="{923C3879-933E-4A39-BFC0-5A1D567A1811}" type="pres">
      <dgm:prSet presAssocID="{A6816696-FB75-4BB4-88AE-8200E3E6A312}" presName="descendantText" presStyleLbl="alignAcc1" presStyleIdx="0" presStyleCnt="5">
        <dgm:presLayoutVars>
          <dgm:bulletEnabled val="1"/>
        </dgm:presLayoutVars>
      </dgm:prSet>
      <dgm:spPr/>
      <dgm:t>
        <a:bodyPr/>
        <a:lstStyle/>
        <a:p>
          <a:endParaRPr lang="es-MX"/>
        </a:p>
      </dgm:t>
    </dgm:pt>
    <dgm:pt modelId="{6D7CC294-BCCD-49BB-94FF-F1A72FE022DF}" type="pres">
      <dgm:prSet presAssocID="{FDD3D469-A624-46BD-96F1-9D829D5AA2D3}" presName="sp" presStyleCnt="0"/>
      <dgm:spPr/>
    </dgm:pt>
    <dgm:pt modelId="{5A87AD2F-A265-496D-8C59-2F8CC7AC487C}" type="pres">
      <dgm:prSet presAssocID="{E62FD057-BD71-40C1-A2C6-3BA44F41C489}" presName="composite" presStyleCnt="0"/>
      <dgm:spPr/>
    </dgm:pt>
    <dgm:pt modelId="{308D61A7-8AD9-47F5-9634-CEF8EC28C37B}" type="pres">
      <dgm:prSet presAssocID="{E62FD057-BD71-40C1-A2C6-3BA44F41C489}" presName="parentText" presStyleLbl="alignNode1" presStyleIdx="1" presStyleCnt="5">
        <dgm:presLayoutVars>
          <dgm:chMax val="1"/>
          <dgm:bulletEnabled val="1"/>
        </dgm:presLayoutVars>
      </dgm:prSet>
      <dgm:spPr/>
      <dgm:t>
        <a:bodyPr/>
        <a:lstStyle/>
        <a:p>
          <a:endParaRPr lang="es-MX"/>
        </a:p>
      </dgm:t>
    </dgm:pt>
    <dgm:pt modelId="{778543E4-C10C-42D3-9AE3-E98A6DEE5048}" type="pres">
      <dgm:prSet presAssocID="{E62FD057-BD71-40C1-A2C6-3BA44F41C489}" presName="descendantText" presStyleLbl="alignAcc1" presStyleIdx="1" presStyleCnt="5">
        <dgm:presLayoutVars>
          <dgm:bulletEnabled val="1"/>
        </dgm:presLayoutVars>
      </dgm:prSet>
      <dgm:spPr/>
      <dgm:t>
        <a:bodyPr/>
        <a:lstStyle/>
        <a:p>
          <a:endParaRPr lang="es-MX"/>
        </a:p>
      </dgm:t>
    </dgm:pt>
    <dgm:pt modelId="{81EC6542-AA1E-4B71-95C5-8132D3106C71}" type="pres">
      <dgm:prSet presAssocID="{8ECC5AE7-C801-472E-8C04-89D1463D5623}" presName="sp" presStyleCnt="0"/>
      <dgm:spPr/>
    </dgm:pt>
    <dgm:pt modelId="{50941FD8-B2DE-4B4B-8551-72005EA705C5}" type="pres">
      <dgm:prSet presAssocID="{6BF63CAA-7B78-4BE1-8B64-5F8F8A6B9DEC}" presName="composite" presStyleCnt="0"/>
      <dgm:spPr/>
    </dgm:pt>
    <dgm:pt modelId="{C2043620-03FF-4D09-A19D-94ED7F481422}" type="pres">
      <dgm:prSet presAssocID="{6BF63CAA-7B78-4BE1-8B64-5F8F8A6B9DEC}" presName="parentText" presStyleLbl="alignNode1" presStyleIdx="2" presStyleCnt="5">
        <dgm:presLayoutVars>
          <dgm:chMax val="1"/>
          <dgm:bulletEnabled val="1"/>
        </dgm:presLayoutVars>
      </dgm:prSet>
      <dgm:spPr/>
      <dgm:t>
        <a:bodyPr/>
        <a:lstStyle/>
        <a:p>
          <a:endParaRPr lang="es-MX"/>
        </a:p>
      </dgm:t>
    </dgm:pt>
    <dgm:pt modelId="{BCDDB971-8A04-4952-B361-DDD7B18C6CD0}" type="pres">
      <dgm:prSet presAssocID="{6BF63CAA-7B78-4BE1-8B64-5F8F8A6B9DEC}" presName="descendantText" presStyleLbl="alignAcc1" presStyleIdx="2" presStyleCnt="5">
        <dgm:presLayoutVars>
          <dgm:bulletEnabled val="1"/>
        </dgm:presLayoutVars>
      </dgm:prSet>
      <dgm:spPr/>
      <dgm:t>
        <a:bodyPr/>
        <a:lstStyle/>
        <a:p>
          <a:endParaRPr lang="es-MX"/>
        </a:p>
      </dgm:t>
    </dgm:pt>
    <dgm:pt modelId="{9DD12ED0-7C75-402A-A2EB-B5C0B7B8A229}" type="pres">
      <dgm:prSet presAssocID="{30D50360-F02D-459F-A6C5-CD19E784E10B}" presName="sp" presStyleCnt="0"/>
      <dgm:spPr/>
    </dgm:pt>
    <dgm:pt modelId="{D7D0B3E3-45D0-4452-BA80-A7D34AA63E3A}" type="pres">
      <dgm:prSet presAssocID="{63E09209-9E48-4DCB-B4E3-12E317C38DD8}" presName="composite" presStyleCnt="0"/>
      <dgm:spPr/>
    </dgm:pt>
    <dgm:pt modelId="{4893F42F-6134-43B6-B060-CBF5014B2D29}" type="pres">
      <dgm:prSet presAssocID="{63E09209-9E48-4DCB-B4E3-12E317C38DD8}" presName="parentText" presStyleLbl="alignNode1" presStyleIdx="3" presStyleCnt="5">
        <dgm:presLayoutVars>
          <dgm:chMax val="1"/>
          <dgm:bulletEnabled val="1"/>
        </dgm:presLayoutVars>
      </dgm:prSet>
      <dgm:spPr/>
      <dgm:t>
        <a:bodyPr/>
        <a:lstStyle/>
        <a:p>
          <a:endParaRPr lang="es-MX"/>
        </a:p>
      </dgm:t>
    </dgm:pt>
    <dgm:pt modelId="{5B0E18AD-7904-4942-AF70-D880EAE875DB}" type="pres">
      <dgm:prSet presAssocID="{63E09209-9E48-4DCB-B4E3-12E317C38DD8}" presName="descendantText" presStyleLbl="alignAcc1" presStyleIdx="3" presStyleCnt="5">
        <dgm:presLayoutVars>
          <dgm:bulletEnabled val="1"/>
        </dgm:presLayoutVars>
      </dgm:prSet>
      <dgm:spPr/>
      <dgm:t>
        <a:bodyPr/>
        <a:lstStyle/>
        <a:p>
          <a:endParaRPr lang="es-MX"/>
        </a:p>
      </dgm:t>
    </dgm:pt>
    <dgm:pt modelId="{F389A8B8-9C84-4C49-A099-09336ACD92F8}" type="pres">
      <dgm:prSet presAssocID="{1889C6F5-F487-4FC4-A98E-949AA7CB3D44}" presName="sp" presStyleCnt="0"/>
      <dgm:spPr/>
    </dgm:pt>
    <dgm:pt modelId="{DDEF0175-E26F-4B84-ABC9-A312202A01CE}" type="pres">
      <dgm:prSet presAssocID="{47FD3C8F-DCA2-45A0-823B-9AFB49684C3F}" presName="composite" presStyleCnt="0"/>
      <dgm:spPr/>
    </dgm:pt>
    <dgm:pt modelId="{4AFD7059-3BEB-4A48-98DA-785E9648B1AE}" type="pres">
      <dgm:prSet presAssocID="{47FD3C8F-DCA2-45A0-823B-9AFB49684C3F}" presName="parentText" presStyleLbl="alignNode1" presStyleIdx="4" presStyleCnt="5">
        <dgm:presLayoutVars>
          <dgm:chMax val="1"/>
          <dgm:bulletEnabled val="1"/>
        </dgm:presLayoutVars>
      </dgm:prSet>
      <dgm:spPr/>
      <dgm:t>
        <a:bodyPr/>
        <a:lstStyle/>
        <a:p>
          <a:endParaRPr lang="es-MX"/>
        </a:p>
      </dgm:t>
    </dgm:pt>
    <dgm:pt modelId="{08BB8D4F-AF9B-48AF-867D-2662738919C3}" type="pres">
      <dgm:prSet presAssocID="{47FD3C8F-DCA2-45A0-823B-9AFB49684C3F}" presName="descendantText" presStyleLbl="alignAcc1" presStyleIdx="4" presStyleCnt="5">
        <dgm:presLayoutVars>
          <dgm:bulletEnabled val="1"/>
        </dgm:presLayoutVars>
      </dgm:prSet>
      <dgm:spPr/>
      <dgm:t>
        <a:bodyPr/>
        <a:lstStyle/>
        <a:p>
          <a:endParaRPr lang="es-MX"/>
        </a:p>
      </dgm:t>
    </dgm:pt>
  </dgm:ptLst>
  <dgm:cxnLst>
    <dgm:cxn modelId="{4EF68B85-2F46-496E-8BEA-6AA20E84E60F}" srcId="{6BF63CAA-7B78-4BE1-8B64-5F8F8A6B9DEC}" destId="{519041B4-5ED4-4E40-9746-DD6C64854938}" srcOrd="0" destOrd="0" parTransId="{F4E46D76-6570-41A1-A297-E840A2D3BC22}" sibTransId="{A31F2AAB-2625-4F61-8AF8-D7ABFAB8D639}"/>
    <dgm:cxn modelId="{9D6074F8-07B9-4A79-AD5F-20CDF1753BBF}" type="presOf" srcId="{E62FD057-BD71-40C1-A2C6-3BA44F41C489}" destId="{308D61A7-8AD9-47F5-9634-CEF8EC28C37B}" srcOrd="0" destOrd="0" presId="urn:microsoft.com/office/officeart/2005/8/layout/chevron2"/>
    <dgm:cxn modelId="{4EF0B621-2E4E-466C-8097-AF3BA3EA8AAD}" type="presOf" srcId="{519041B4-5ED4-4E40-9746-DD6C64854938}" destId="{BCDDB971-8A04-4952-B361-DDD7B18C6CD0}" srcOrd="0" destOrd="0" presId="urn:microsoft.com/office/officeart/2005/8/layout/chevron2"/>
    <dgm:cxn modelId="{F90361A0-1290-4FED-BD80-6231A8CF7392}" srcId="{195FE4AD-11E8-48DC-9DB3-4826BB873EBE}" destId="{6BF63CAA-7B78-4BE1-8B64-5F8F8A6B9DEC}" srcOrd="2" destOrd="0" parTransId="{F9B6B713-7C82-4826-A902-219D4D86A813}" sibTransId="{30D50360-F02D-459F-A6C5-CD19E784E10B}"/>
    <dgm:cxn modelId="{42E00FE6-3AD6-414D-9213-3997DABDAA65}" type="presOf" srcId="{63E09209-9E48-4DCB-B4E3-12E317C38DD8}" destId="{4893F42F-6134-43B6-B060-CBF5014B2D29}" srcOrd="0" destOrd="0" presId="urn:microsoft.com/office/officeart/2005/8/layout/chevron2"/>
    <dgm:cxn modelId="{BCC20596-E86C-4EEA-9983-CD30251FD22A}" srcId="{E62FD057-BD71-40C1-A2C6-3BA44F41C489}" destId="{300ECBBE-7B6A-4BC4-B085-5931B9B99325}" srcOrd="0" destOrd="0" parTransId="{442F0583-4354-4808-94EA-3A9618DE63A2}" sibTransId="{D9962A5D-FFFA-4C6B-BFBE-C3F8DDFCA1CE}"/>
    <dgm:cxn modelId="{4051A697-5662-4B51-92D7-CD1FA2E0FEC5}" type="presOf" srcId="{300ECBBE-7B6A-4BC4-B085-5931B9B99325}" destId="{778543E4-C10C-42D3-9AE3-E98A6DEE5048}" srcOrd="0" destOrd="0" presId="urn:microsoft.com/office/officeart/2005/8/layout/chevron2"/>
    <dgm:cxn modelId="{E0C3BB47-804D-4FE3-AF11-BB3BE32B4B4E}" srcId="{195FE4AD-11E8-48DC-9DB3-4826BB873EBE}" destId="{A6816696-FB75-4BB4-88AE-8200E3E6A312}" srcOrd="0" destOrd="0" parTransId="{A01F8910-8C8F-4B1C-8851-E17D71F3D044}" sibTransId="{FDD3D469-A624-46BD-96F1-9D829D5AA2D3}"/>
    <dgm:cxn modelId="{D41339F8-EC7A-48CA-A3E2-0DCC49BA61F5}" type="presOf" srcId="{195FE4AD-11E8-48DC-9DB3-4826BB873EBE}" destId="{5C21F2F4-4D3F-4C35-8B83-41FE97C7EF29}" srcOrd="0" destOrd="0" presId="urn:microsoft.com/office/officeart/2005/8/layout/chevron2"/>
    <dgm:cxn modelId="{45324E61-2679-4576-997F-B41CDAEF007A}" srcId="{195FE4AD-11E8-48DC-9DB3-4826BB873EBE}" destId="{47FD3C8F-DCA2-45A0-823B-9AFB49684C3F}" srcOrd="4" destOrd="0" parTransId="{8F15AA1B-C45C-44C2-978E-6D8CF307EAEC}" sibTransId="{05AF9B88-6827-4DA2-8782-B9971EE97EE5}"/>
    <dgm:cxn modelId="{CA1C9F24-C117-4954-B747-25AAB839C2CA}" srcId="{195FE4AD-11E8-48DC-9DB3-4826BB873EBE}" destId="{63E09209-9E48-4DCB-B4E3-12E317C38DD8}" srcOrd="3" destOrd="0" parTransId="{DB4365E7-5CCE-4DB8-8514-B4F2015A280C}" sibTransId="{1889C6F5-F487-4FC4-A98E-949AA7CB3D44}"/>
    <dgm:cxn modelId="{841CB9DB-AC2B-41D4-8BA6-E44FB6AD1E26}" srcId="{195FE4AD-11E8-48DC-9DB3-4826BB873EBE}" destId="{E62FD057-BD71-40C1-A2C6-3BA44F41C489}" srcOrd="1" destOrd="0" parTransId="{618E3044-C327-4C54-9DD1-0BAA316368E5}" sibTransId="{8ECC5AE7-C801-472E-8C04-89D1463D5623}"/>
    <dgm:cxn modelId="{CF8F27F0-560D-4AAD-89F8-D67A950AF031}" type="presOf" srcId="{FBAA20E9-B78A-429A-9F00-CF48F6B54683}" destId="{923C3879-933E-4A39-BFC0-5A1D567A1811}" srcOrd="0" destOrd="0" presId="urn:microsoft.com/office/officeart/2005/8/layout/chevron2"/>
    <dgm:cxn modelId="{3B9C35ED-F021-4C75-8F0D-94444A732BE9}" type="presOf" srcId="{A6816696-FB75-4BB4-88AE-8200E3E6A312}" destId="{174F61F1-8737-4951-8D97-CF3BBB3FC28C}" srcOrd="0" destOrd="0" presId="urn:microsoft.com/office/officeart/2005/8/layout/chevron2"/>
    <dgm:cxn modelId="{CF4653C2-FF53-435A-BFCA-2AA506F48A61}" type="presOf" srcId="{5DF18714-6575-4613-82C8-789D640ECC7F}" destId="{5B0E18AD-7904-4942-AF70-D880EAE875DB}" srcOrd="0" destOrd="0" presId="urn:microsoft.com/office/officeart/2005/8/layout/chevron2"/>
    <dgm:cxn modelId="{956BF652-CF8A-4534-A1B0-54FF110C7460}" type="presOf" srcId="{47FD3C8F-DCA2-45A0-823B-9AFB49684C3F}" destId="{4AFD7059-3BEB-4A48-98DA-785E9648B1AE}" srcOrd="0" destOrd="0" presId="urn:microsoft.com/office/officeart/2005/8/layout/chevron2"/>
    <dgm:cxn modelId="{2F37E734-EF0D-4B7A-8413-A746832C8FFB}" srcId="{A6816696-FB75-4BB4-88AE-8200E3E6A312}" destId="{FBAA20E9-B78A-429A-9F00-CF48F6B54683}" srcOrd="0" destOrd="0" parTransId="{E751D2C7-6D94-4A9F-B16C-B8CB9FE986DC}" sibTransId="{9B0D3991-4E28-4B87-8DE8-AE470E53052C}"/>
    <dgm:cxn modelId="{B88A0413-641C-4B41-B9D5-9500D8531769}" srcId="{A6816696-FB75-4BB4-88AE-8200E3E6A312}" destId="{9E9FD9BB-1B24-4DB9-953D-9C0FE94E5DCA}" srcOrd="1" destOrd="0" parTransId="{3BC63B35-6778-4B04-9C75-11E9721A32D9}" sibTransId="{01360643-317D-4BE1-B6D3-FE6CF82DF846}"/>
    <dgm:cxn modelId="{613415D9-CC41-4BDD-AFC6-CF01468B1839}" type="presOf" srcId="{9E9FD9BB-1B24-4DB9-953D-9C0FE94E5DCA}" destId="{923C3879-933E-4A39-BFC0-5A1D567A1811}" srcOrd="0" destOrd="1" presId="urn:microsoft.com/office/officeart/2005/8/layout/chevron2"/>
    <dgm:cxn modelId="{13B83016-57F7-4BFC-B746-F61AC9A880F3}" type="presOf" srcId="{B4822A45-DD36-4C5A-ADB8-8D32ABA75444}" destId="{08BB8D4F-AF9B-48AF-867D-2662738919C3}" srcOrd="0" destOrd="0" presId="urn:microsoft.com/office/officeart/2005/8/layout/chevron2"/>
    <dgm:cxn modelId="{3488CDEC-F9E5-4EAB-9117-0BE16C914A94}" srcId="{63E09209-9E48-4DCB-B4E3-12E317C38DD8}" destId="{5DF18714-6575-4613-82C8-789D640ECC7F}" srcOrd="0" destOrd="0" parTransId="{BE96D5DF-6531-4158-B128-D89041AFC871}" sibTransId="{D2B7F6C5-7AB8-4782-9440-5C6E2F11D740}"/>
    <dgm:cxn modelId="{7BFCAA8E-2C60-487E-A62D-735370F067E7}" srcId="{47FD3C8F-DCA2-45A0-823B-9AFB49684C3F}" destId="{B4822A45-DD36-4C5A-ADB8-8D32ABA75444}" srcOrd="0" destOrd="0" parTransId="{FEAC3CA5-073F-4ADA-AE1F-923924D7F912}" sibTransId="{0F3C4FE9-BD53-4A2A-9C64-053D0FB3FC55}"/>
    <dgm:cxn modelId="{A0982FA3-C879-4825-AA34-2A5F26753F52}" type="presOf" srcId="{6BF63CAA-7B78-4BE1-8B64-5F8F8A6B9DEC}" destId="{C2043620-03FF-4D09-A19D-94ED7F481422}" srcOrd="0" destOrd="0" presId="urn:microsoft.com/office/officeart/2005/8/layout/chevron2"/>
    <dgm:cxn modelId="{792E8124-D6C5-4B3B-8C98-40A965B146B9}" type="presParOf" srcId="{5C21F2F4-4D3F-4C35-8B83-41FE97C7EF29}" destId="{752FBF4B-63DC-4490-B3C6-4587420BB2A1}" srcOrd="0" destOrd="0" presId="urn:microsoft.com/office/officeart/2005/8/layout/chevron2"/>
    <dgm:cxn modelId="{267718EE-EA30-498C-823C-06AEC3177081}" type="presParOf" srcId="{752FBF4B-63DC-4490-B3C6-4587420BB2A1}" destId="{174F61F1-8737-4951-8D97-CF3BBB3FC28C}" srcOrd="0" destOrd="0" presId="urn:microsoft.com/office/officeart/2005/8/layout/chevron2"/>
    <dgm:cxn modelId="{C077F89F-2179-41F6-8DB3-5197F9E98860}" type="presParOf" srcId="{752FBF4B-63DC-4490-B3C6-4587420BB2A1}" destId="{923C3879-933E-4A39-BFC0-5A1D567A1811}" srcOrd="1" destOrd="0" presId="urn:microsoft.com/office/officeart/2005/8/layout/chevron2"/>
    <dgm:cxn modelId="{DA4668A6-E5F0-45A3-B61D-8C03FE86B693}" type="presParOf" srcId="{5C21F2F4-4D3F-4C35-8B83-41FE97C7EF29}" destId="{6D7CC294-BCCD-49BB-94FF-F1A72FE022DF}" srcOrd="1" destOrd="0" presId="urn:microsoft.com/office/officeart/2005/8/layout/chevron2"/>
    <dgm:cxn modelId="{C6535A79-9768-4494-880F-8DEBCCABF4AA}" type="presParOf" srcId="{5C21F2F4-4D3F-4C35-8B83-41FE97C7EF29}" destId="{5A87AD2F-A265-496D-8C59-2F8CC7AC487C}" srcOrd="2" destOrd="0" presId="urn:microsoft.com/office/officeart/2005/8/layout/chevron2"/>
    <dgm:cxn modelId="{A2C53FC9-5B32-4728-B76B-4E71DA1C275F}" type="presParOf" srcId="{5A87AD2F-A265-496D-8C59-2F8CC7AC487C}" destId="{308D61A7-8AD9-47F5-9634-CEF8EC28C37B}" srcOrd="0" destOrd="0" presId="urn:microsoft.com/office/officeart/2005/8/layout/chevron2"/>
    <dgm:cxn modelId="{E49D3928-7384-4569-B5C1-1D8A8E269844}" type="presParOf" srcId="{5A87AD2F-A265-496D-8C59-2F8CC7AC487C}" destId="{778543E4-C10C-42D3-9AE3-E98A6DEE5048}" srcOrd="1" destOrd="0" presId="urn:microsoft.com/office/officeart/2005/8/layout/chevron2"/>
    <dgm:cxn modelId="{279B4D44-9B37-4B7D-B0AF-3AEB166EFEA0}" type="presParOf" srcId="{5C21F2F4-4D3F-4C35-8B83-41FE97C7EF29}" destId="{81EC6542-AA1E-4B71-95C5-8132D3106C71}" srcOrd="3" destOrd="0" presId="urn:microsoft.com/office/officeart/2005/8/layout/chevron2"/>
    <dgm:cxn modelId="{37752D90-BF29-45EC-815A-2E0858BA1C42}" type="presParOf" srcId="{5C21F2F4-4D3F-4C35-8B83-41FE97C7EF29}" destId="{50941FD8-B2DE-4B4B-8551-72005EA705C5}" srcOrd="4" destOrd="0" presId="urn:microsoft.com/office/officeart/2005/8/layout/chevron2"/>
    <dgm:cxn modelId="{6556033D-CB43-4DE0-B77A-5B76C2C1613E}" type="presParOf" srcId="{50941FD8-B2DE-4B4B-8551-72005EA705C5}" destId="{C2043620-03FF-4D09-A19D-94ED7F481422}" srcOrd="0" destOrd="0" presId="urn:microsoft.com/office/officeart/2005/8/layout/chevron2"/>
    <dgm:cxn modelId="{3B8B72C0-E150-4E6D-919F-1D679E7CB838}" type="presParOf" srcId="{50941FD8-B2DE-4B4B-8551-72005EA705C5}" destId="{BCDDB971-8A04-4952-B361-DDD7B18C6CD0}" srcOrd="1" destOrd="0" presId="urn:microsoft.com/office/officeart/2005/8/layout/chevron2"/>
    <dgm:cxn modelId="{B6B01C5D-9850-47C7-B2C9-6AC67B664E53}" type="presParOf" srcId="{5C21F2F4-4D3F-4C35-8B83-41FE97C7EF29}" destId="{9DD12ED0-7C75-402A-A2EB-B5C0B7B8A229}" srcOrd="5" destOrd="0" presId="urn:microsoft.com/office/officeart/2005/8/layout/chevron2"/>
    <dgm:cxn modelId="{EB6DF7D0-72CB-468B-AE65-8B07F48E6779}" type="presParOf" srcId="{5C21F2F4-4D3F-4C35-8B83-41FE97C7EF29}" destId="{D7D0B3E3-45D0-4452-BA80-A7D34AA63E3A}" srcOrd="6" destOrd="0" presId="urn:microsoft.com/office/officeart/2005/8/layout/chevron2"/>
    <dgm:cxn modelId="{FC2AF73A-1AFB-4080-B226-0CA58320C053}" type="presParOf" srcId="{D7D0B3E3-45D0-4452-BA80-A7D34AA63E3A}" destId="{4893F42F-6134-43B6-B060-CBF5014B2D29}" srcOrd="0" destOrd="0" presId="urn:microsoft.com/office/officeart/2005/8/layout/chevron2"/>
    <dgm:cxn modelId="{D6EB2DFE-74E7-4392-96BC-14A08551C39C}" type="presParOf" srcId="{D7D0B3E3-45D0-4452-BA80-A7D34AA63E3A}" destId="{5B0E18AD-7904-4942-AF70-D880EAE875DB}" srcOrd="1" destOrd="0" presId="urn:microsoft.com/office/officeart/2005/8/layout/chevron2"/>
    <dgm:cxn modelId="{23E06679-2320-43AB-A727-8A6E907FE69C}" type="presParOf" srcId="{5C21F2F4-4D3F-4C35-8B83-41FE97C7EF29}" destId="{F389A8B8-9C84-4C49-A099-09336ACD92F8}" srcOrd="7" destOrd="0" presId="urn:microsoft.com/office/officeart/2005/8/layout/chevron2"/>
    <dgm:cxn modelId="{45F3B397-2827-4E92-983C-633C68142699}" type="presParOf" srcId="{5C21F2F4-4D3F-4C35-8B83-41FE97C7EF29}" destId="{DDEF0175-E26F-4B84-ABC9-A312202A01CE}" srcOrd="8" destOrd="0" presId="urn:microsoft.com/office/officeart/2005/8/layout/chevron2"/>
    <dgm:cxn modelId="{E92D5EC3-DB0A-4F46-9ADB-8EF7C79337A9}" type="presParOf" srcId="{DDEF0175-E26F-4B84-ABC9-A312202A01CE}" destId="{4AFD7059-3BEB-4A48-98DA-785E9648B1AE}" srcOrd="0" destOrd="0" presId="urn:microsoft.com/office/officeart/2005/8/layout/chevron2"/>
    <dgm:cxn modelId="{C79B2A8B-3130-4FB1-9535-224B5324EA97}" type="presParOf" srcId="{DDEF0175-E26F-4B84-ABC9-A312202A01CE}" destId="{08BB8D4F-AF9B-48AF-867D-2662738919C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527691-A1F1-49C2-A398-23B688268FF3}">
      <dsp:nvSpPr>
        <dsp:cNvPr id="0" name=""/>
        <dsp:cNvSpPr/>
      </dsp:nvSpPr>
      <dsp:spPr>
        <a:xfrm>
          <a:off x="4109905" y="5"/>
          <a:ext cx="1539129" cy="1539129"/>
        </a:xfrm>
        <a:prstGeom prst="ellipse">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Medio de pago</a:t>
          </a:r>
          <a:endParaRPr lang="es-MX" sz="1800" kern="1200" dirty="0"/>
        </a:p>
      </dsp:txBody>
      <dsp:txXfrm>
        <a:off x="4335305" y="225405"/>
        <a:ext cx="1088329" cy="1088329"/>
      </dsp:txXfrm>
    </dsp:sp>
    <dsp:sp modelId="{57A03066-286A-4A8C-BA38-B10220EF4134}">
      <dsp:nvSpPr>
        <dsp:cNvPr id="0" name=""/>
        <dsp:cNvSpPr/>
      </dsp:nvSpPr>
      <dsp:spPr>
        <a:xfrm rot="2700000">
          <a:off x="5483966" y="1319450"/>
          <a:ext cx="410225" cy="519456"/>
        </a:xfrm>
        <a:prstGeom prst="rightArrow">
          <a:avLst>
            <a:gd name="adj1" fmla="val 60000"/>
            <a:gd name="adj2" fmla="val 5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a:off x="5501989" y="1379830"/>
        <a:ext cx="287158" cy="311674"/>
      </dsp:txXfrm>
    </dsp:sp>
    <dsp:sp modelId="{8C91C63E-E1B3-4A26-BEBD-139A34F4CB16}">
      <dsp:nvSpPr>
        <dsp:cNvPr id="0" name=""/>
        <dsp:cNvSpPr/>
      </dsp:nvSpPr>
      <dsp:spPr>
        <a:xfrm>
          <a:off x="5745542" y="1635642"/>
          <a:ext cx="1539129" cy="1539129"/>
        </a:xfrm>
        <a:prstGeom prst="ellipse">
          <a:avLst/>
        </a:prstGeom>
        <a:gradFill rotWithShape="0">
          <a:gsLst>
            <a:gs pos="0">
              <a:schemeClr val="accent3">
                <a:hueOff val="2019711"/>
                <a:satOff val="12180"/>
                <a:lumOff val="-7385"/>
                <a:alphaOff val="0"/>
                <a:tint val="96000"/>
                <a:lumMod val="104000"/>
              </a:schemeClr>
            </a:gs>
            <a:gs pos="100000">
              <a:schemeClr val="accent3">
                <a:hueOff val="2019711"/>
                <a:satOff val="12180"/>
                <a:lumOff val="-738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Depósito de valor</a:t>
          </a:r>
          <a:endParaRPr lang="es-MX" sz="1800" kern="1200" dirty="0"/>
        </a:p>
      </dsp:txBody>
      <dsp:txXfrm>
        <a:off x="5970942" y="1861042"/>
        <a:ext cx="1088329" cy="1088329"/>
      </dsp:txXfrm>
    </dsp:sp>
    <dsp:sp modelId="{F194DFBF-AE11-4B5A-8E87-7B482AD1DCFC}">
      <dsp:nvSpPr>
        <dsp:cNvPr id="0" name=""/>
        <dsp:cNvSpPr/>
      </dsp:nvSpPr>
      <dsp:spPr>
        <a:xfrm rot="8100000">
          <a:off x="5500385" y="2955087"/>
          <a:ext cx="410225" cy="519456"/>
        </a:xfrm>
        <a:prstGeom prst="rightArrow">
          <a:avLst>
            <a:gd name="adj1" fmla="val 60000"/>
            <a:gd name="adj2" fmla="val 50000"/>
          </a:avLst>
        </a:prstGeom>
        <a:gradFill rotWithShape="0">
          <a:gsLst>
            <a:gs pos="0">
              <a:schemeClr val="accent3">
                <a:hueOff val="2019711"/>
                <a:satOff val="12180"/>
                <a:lumOff val="-7385"/>
                <a:alphaOff val="0"/>
                <a:tint val="96000"/>
                <a:lumMod val="104000"/>
              </a:schemeClr>
            </a:gs>
            <a:gs pos="100000">
              <a:schemeClr val="accent3">
                <a:hueOff val="2019711"/>
                <a:satOff val="12180"/>
                <a:lumOff val="-738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10800000">
        <a:off x="5605429" y="3015467"/>
        <a:ext cx="287158" cy="311674"/>
      </dsp:txXfrm>
    </dsp:sp>
    <dsp:sp modelId="{8C54C98D-7CE4-45B2-934D-A0690D982468}">
      <dsp:nvSpPr>
        <dsp:cNvPr id="0" name=""/>
        <dsp:cNvSpPr/>
      </dsp:nvSpPr>
      <dsp:spPr>
        <a:xfrm>
          <a:off x="4109905" y="3271279"/>
          <a:ext cx="1539129" cy="1539129"/>
        </a:xfrm>
        <a:prstGeom prst="ellipse">
          <a:avLst/>
        </a:prstGeom>
        <a:gradFill rotWithShape="0">
          <a:gsLst>
            <a:gs pos="0">
              <a:schemeClr val="accent3">
                <a:hueOff val="4039423"/>
                <a:satOff val="24360"/>
                <a:lumOff val="-14770"/>
                <a:alphaOff val="0"/>
                <a:tint val="96000"/>
                <a:lumMod val="104000"/>
              </a:schemeClr>
            </a:gs>
            <a:gs pos="100000">
              <a:schemeClr val="accent3">
                <a:hueOff val="4039423"/>
                <a:satOff val="24360"/>
                <a:lumOff val="-1477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Unidad de cuenta</a:t>
          </a:r>
          <a:endParaRPr lang="es-MX" sz="1800" kern="1200" dirty="0"/>
        </a:p>
      </dsp:txBody>
      <dsp:txXfrm>
        <a:off x="4335305" y="3496679"/>
        <a:ext cx="1088329" cy="1088329"/>
      </dsp:txXfrm>
    </dsp:sp>
    <dsp:sp modelId="{155490E2-C9D2-4074-BECF-BFCB31810E90}">
      <dsp:nvSpPr>
        <dsp:cNvPr id="0" name=""/>
        <dsp:cNvSpPr/>
      </dsp:nvSpPr>
      <dsp:spPr>
        <a:xfrm rot="13500000">
          <a:off x="3864748" y="2971507"/>
          <a:ext cx="410225" cy="519456"/>
        </a:xfrm>
        <a:prstGeom prst="rightArrow">
          <a:avLst>
            <a:gd name="adj1" fmla="val 60000"/>
            <a:gd name="adj2" fmla="val 50000"/>
          </a:avLst>
        </a:prstGeom>
        <a:gradFill rotWithShape="0">
          <a:gsLst>
            <a:gs pos="0">
              <a:schemeClr val="accent3">
                <a:hueOff val="4039423"/>
                <a:satOff val="24360"/>
                <a:lumOff val="-14770"/>
                <a:alphaOff val="0"/>
                <a:tint val="96000"/>
                <a:lumMod val="104000"/>
              </a:schemeClr>
            </a:gs>
            <a:gs pos="100000">
              <a:schemeClr val="accent3">
                <a:hueOff val="4039423"/>
                <a:satOff val="24360"/>
                <a:lumOff val="-1477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10800000">
        <a:off x="3969792" y="3118909"/>
        <a:ext cx="287158" cy="311674"/>
      </dsp:txXfrm>
    </dsp:sp>
    <dsp:sp modelId="{48D6AD76-1C0D-4210-AD1C-C785EBB2538D}">
      <dsp:nvSpPr>
        <dsp:cNvPr id="0" name=""/>
        <dsp:cNvSpPr/>
      </dsp:nvSpPr>
      <dsp:spPr>
        <a:xfrm>
          <a:off x="2474268" y="1635642"/>
          <a:ext cx="1539129" cy="1539129"/>
        </a:xfrm>
        <a:prstGeom prst="ellipse">
          <a:avLst/>
        </a:prstGeom>
        <a:gradFill rotWithShape="0">
          <a:gsLst>
            <a:gs pos="0">
              <a:schemeClr val="accent3">
                <a:hueOff val="6059134"/>
                <a:satOff val="36540"/>
                <a:lumOff val="-22155"/>
                <a:alphaOff val="0"/>
                <a:tint val="96000"/>
                <a:lumMod val="104000"/>
              </a:schemeClr>
            </a:gs>
            <a:gs pos="100000">
              <a:schemeClr val="accent3">
                <a:hueOff val="6059134"/>
                <a:satOff val="36540"/>
                <a:lumOff val="-221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MX" sz="1800" kern="1200" dirty="0" smtClean="0"/>
            <a:t>Unidad de pagos diferidos</a:t>
          </a:r>
          <a:endParaRPr lang="es-MX" sz="1800" kern="1200" dirty="0"/>
        </a:p>
      </dsp:txBody>
      <dsp:txXfrm>
        <a:off x="2699668" y="1861042"/>
        <a:ext cx="1088329" cy="1088329"/>
      </dsp:txXfrm>
    </dsp:sp>
    <dsp:sp modelId="{F9125543-F8AE-48A2-89F0-2ADB946ABEAC}">
      <dsp:nvSpPr>
        <dsp:cNvPr id="0" name=""/>
        <dsp:cNvSpPr/>
      </dsp:nvSpPr>
      <dsp:spPr>
        <a:xfrm rot="18900000">
          <a:off x="3848329" y="1335869"/>
          <a:ext cx="410225" cy="519456"/>
        </a:xfrm>
        <a:prstGeom prst="rightArrow">
          <a:avLst>
            <a:gd name="adj1" fmla="val 60000"/>
            <a:gd name="adj2" fmla="val 50000"/>
          </a:avLst>
        </a:prstGeom>
        <a:gradFill rotWithShape="0">
          <a:gsLst>
            <a:gs pos="0">
              <a:schemeClr val="accent3">
                <a:hueOff val="6059134"/>
                <a:satOff val="36540"/>
                <a:lumOff val="-22155"/>
                <a:alphaOff val="0"/>
                <a:tint val="96000"/>
                <a:lumMod val="104000"/>
              </a:schemeClr>
            </a:gs>
            <a:gs pos="100000">
              <a:schemeClr val="accent3">
                <a:hueOff val="6059134"/>
                <a:satOff val="36540"/>
                <a:lumOff val="-221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a:off x="3866352" y="1483271"/>
        <a:ext cx="287158" cy="3116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3826487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2386358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26828EE-1540-49DE-93B3-191D0192E486}" type="slidenum">
              <a:rPr lang="es-MX" smtClean="0"/>
              <a:pPr/>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16573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7944426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26828EE-1540-49DE-93B3-191D0192E486}" type="slidenum">
              <a:rPr lang="es-MX" smtClean="0"/>
              <a:pPr/>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561605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3914335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2661090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2448422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3171273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4094979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6" name="Footer Placeholder 5"/>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428626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1809157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3819199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132924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2276668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D966392-4A0E-44D9-AB29-D65169B01996}" type="datetimeFigureOut">
              <a:rPr lang="es-MX" smtClean="0"/>
              <a:pPr/>
              <a:t>12/10/2016</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26828EE-1540-49DE-93B3-191D0192E486}" type="slidenum">
              <a:rPr lang="es-MX" smtClean="0"/>
              <a:pPr/>
              <a:t>‹Nº›</a:t>
            </a:fld>
            <a:endParaRPr lang="es-MX"/>
          </a:p>
        </p:txBody>
      </p:sp>
    </p:spTree>
    <p:extLst>
      <p:ext uri="{BB962C8B-B14F-4D97-AF65-F5344CB8AC3E}">
        <p14:creationId xmlns:p14="http://schemas.microsoft.com/office/powerpoint/2010/main" val="248472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D966392-4A0E-44D9-AB29-D65169B01996}" type="datetimeFigureOut">
              <a:rPr lang="es-MX" smtClean="0"/>
              <a:pPr/>
              <a:t>12/10/2016</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26828EE-1540-49DE-93B3-191D0192E486}" type="slidenum">
              <a:rPr lang="es-MX" smtClean="0"/>
              <a:pPr/>
              <a:t>‹Nº›</a:t>
            </a:fld>
            <a:endParaRPr lang="es-MX"/>
          </a:p>
        </p:txBody>
      </p:sp>
    </p:spTree>
    <p:extLst>
      <p:ext uri="{BB962C8B-B14F-4D97-AF65-F5344CB8AC3E}">
        <p14:creationId xmlns:p14="http://schemas.microsoft.com/office/powerpoint/2010/main" val="51259525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slide" Target="slide4.xml"/><Relationship Id="rId7" Type="http://schemas.openxmlformats.org/officeDocument/2006/relationships/slide" Target="slide19.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6.xml"/><Relationship Id="rId4" Type="http://schemas.openxmlformats.org/officeDocument/2006/relationships/slide" Target="slide5.xml"/><Relationship Id="rId9" Type="http://schemas.openxmlformats.org/officeDocument/2006/relationships/slide" Target="slide3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873523" y="796858"/>
            <a:ext cx="8915399" cy="2262781"/>
          </a:xfrm>
        </p:spPr>
        <p:txBody>
          <a:bodyPr>
            <a:normAutofit/>
          </a:bodyPr>
          <a:lstStyle/>
          <a:p>
            <a:pPr algn="ctr"/>
            <a:r>
              <a:rPr lang="es-MX" sz="3500" dirty="0"/>
              <a:t>Universidad Autónoma del Estado de México</a:t>
            </a:r>
            <a:br>
              <a:rPr lang="es-MX" sz="3500" dirty="0"/>
            </a:br>
            <a:r>
              <a:rPr lang="es-MX" sz="3500" dirty="0" smtClean="0"/>
              <a:t>Facultad </a:t>
            </a:r>
            <a:r>
              <a:rPr lang="es-MX" sz="3500" dirty="0"/>
              <a:t>de Economía</a:t>
            </a:r>
            <a:br>
              <a:rPr lang="es-MX" sz="3500" dirty="0"/>
            </a:br>
            <a:endParaRPr lang="es-MX" sz="3500" dirty="0"/>
          </a:p>
        </p:txBody>
      </p:sp>
      <p:sp>
        <p:nvSpPr>
          <p:cNvPr id="3" name="Subtítulo 2"/>
          <p:cNvSpPr>
            <a:spLocks noGrp="1"/>
          </p:cNvSpPr>
          <p:nvPr>
            <p:ph type="subTitle" idx="1"/>
          </p:nvPr>
        </p:nvSpPr>
        <p:spPr>
          <a:xfrm>
            <a:off x="2587903" y="3375336"/>
            <a:ext cx="8915399" cy="1126283"/>
          </a:xfrm>
        </p:spPr>
        <p:txBody>
          <a:bodyPr>
            <a:normAutofit fontScale="70000" lnSpcReduction="20000"/>
          </a:bodyPr>
          <a:lstStyle/>
          <a:p>
            <a:pPr algn="ctr"/>
            <a:r>
              <a:rPr lang="es-MX" dirty="0" smtClean="0"/>
              <a:t>Licenciatura: </a:t>
            </a:r>
            <a:r>
              <a:rPr lang="es-MX" smtClean="0"/>
              <a:t>Relaciones Económicas </a:t>
            </a:r>
            <a:r>
              <a:rPr lang="es-MX" dirty="0" smtClean="0"/>
              <a:t>Internacionales</a:t>
            </a:r>
          </a:p>
          <a:p>
            <a:pPr algn="ctr"/>
            <a:r>
              <a:rPr lang="es-MX" dirty="0" smtClean="0"/>
              <a:t>Unidad </a:t>
            </a:r>
            <a:r>
              <a:rPr lang="es-MX" dirty="0"/>
              <a:t>de Aprendizaje</a:t>
            </a:r>
            <a:r>
              <a:rPr lang="es-MX" dirty="0" smtClean="0"/>
              <a:t>:</a:t>
            </a:r>
          </a:p>
          <a:p>
            <a:pPr algn="ctr"/>
            <a:r>
              <a:rPr lang="es-MX" dirty="0" smtClean="0"/>
              <a:t>Teoría Monetaria y Política Fiscal</a:t>
            </a:r>
          </a:p>
          <a:p>
            <a:pPr algn="ctr"/>
            <a:r>
              <a:rPr lang="es-MX" dirty="0" smtClean="0"/>
              <a:t>Tema: Concepto de Dinero y Oferta Monetaria</a:t>
            </a:r>
            <a:endParaRPr lang="es-MX"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88922" y="698959"/>
            <a:ext cx="785818" cy="642942"/>
          </a:xfrm>
          <a:prstGeom prst="rect">
            <a:avLst/>
          </a:prstGeom>
          <a:noFill/>
          <a:ln>
            <a:noFill/>
          </a:ln>
        </p:spPr>
      </p:pic>
      <p:pic>
        <p:nvPicPr>
          <p:cNvPr id="5" name="4 Imagen"/>
          <p:cNvPicPr/>
          <p:nvPr/>
        </p:nvPicPr>
        <p:blipFill>
          <a:blip r:embed="rId3">
            <a:extLst>
              <a:ext uri="{28A0092B-C50C-407E-A947-70E740481C1C}">
                <a14:useLocalDpi xmlns:a14="http://schemas.microsoft.com/office/drawing/2010/main" val="0"/>
              </a:ext>
            </a:extLst>
          </a:blip>
          <a:srcRect/>
          <a:stretch>
            <a:fillRect/>
          </a:stretch>
        </p:blipFill>
        <p:spPr bwMode="auto">
          <a:xfrm>
            <a:off x="10788922" y="1484777"/>
            <a:ext cx="714380" cy="642942"/>
          </a:xfrm>
          <a:prstGeom prst="rect">
            <a:avLst/>
          </a:prstGeom>
          <a:noFill/>
          <a:ln>
            <a:noFill/>
          </a:ln>
        </p:spPr>
      </p:pic>
      <p:sp>
        <p:nvSpPr>
          <p:cNvPr id="7" name="Subtítulo 2"/>
          <p:cNvSpPr txBox="1">
            <a:spLocks/>
          </p:cNvSpPr>
          <p:nvPr/>
        </p:nvSpPr>
        <p:spPr>
          <a:xfrm>
            <a:off x="2659341" y="4501619"/>
            <a:ext cx="8915399" cy="1126283"/>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r"/>
            <a:r>
              <a:rPr lang="es-MX" dirty="0" smtClean="0"/>
              <a:t>Por:</a:t>
            </a:r>
          </a:p>
          <a:p>
            <a:pPr algn="r"/>
            <a:r>
              <a:rPr lang="es-MX" dirty="0" smtClean="0"/>
              <a:t>Sandra Ochoa Díaz</a:t>
            </a:r>
            <a:endParaRPr lang="es-MX" dirty="0"/>
          </a:p>
        </p:txBody>
      </p:sp>
      <p:sp>
        <p:nvSpPr>
          <p:cNvPr id="8" name="Subtítulo 2"/>
          <p:cNvSpPr txBox="1">
            <a:spLocks/>
          </p:cNvSpPr>
          <p:nvPr/>
        </p:nvSpPr>
        <p:spPr>
          <a:xfrm>
            <a:off x="2884478" y="5656215"/>
            <a:ext cx="8915399" cy="1126283"/>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r"/>
            <a:r>
              <a:rPr lang="es-MX" dirty="0" smtClean="0"/>
              <a:t>Otoño 2016</a:t>
            </a:r>
            <a:endParaRPr lang="es-MX" dirty="0"/>
          </a:p>
        </p:txBody>
      </p:sp>
    </p:spTree>
    <p:extLst>
      <p:ext uri="{BB962C8B-B14F-4D97-AF65-F5344CB8AC3E}">
        <p14:creationId xmlns:p14="http://schemas.microsoft.com/office/powerpoint/2010/main" val="16798668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Unidad de cuenta</a:t>
            </a:r>
            <a:endParaRPr lang="es-MX" dirty="0"/>
          </a:p>
        </p:txBody>
      </p:sp>
      <p:sp>
        <p:nvSpPr>
          <p:cNvPr id="3" name="Marcador de contenido 2"/>
          <p:cNvSpPr>
            <a:spLocks noGrp="1"/>
          </p:cNvSpPr>
          <p:nvPr>
            <p:ph idx="1"/>
          </p:nvPr>
        </p:nvSpPr>
        <p:spPr/>
        <p:txBody>
          <a:bodyPr/>
          <a:lstStyle/>
          <a:p>
            <a:pPr algn="just"/>
            <a:r>
              <a:rPr lang="es-MX" dirty="0" smtClean="0"/>
              <a:t>El dinero es la unidad en la que se miden los precios de los bienes y servicios.</a:t>
            </a:r>
          </a:p>
          <a:p>
            <a:pPr lvl="1" algn="just"/>
            <a:r>
              <a:rPr lang="es-MX" dirty="0" smtClean="0"/>
              <a:t>Se usa un único patrón para todos ellos, que tendrá que ser un valor unitario.</a:t>
            </a:r>
          </a:p>
          <a:p>
            <a:pPr lvl="1" algn="just"/>
            <a:endParaRPr lang="es-MX" dirty="0" smtClean="0"/>
          </a:p>
          <a:p>
            <a:pPr algn="just"/>
            <a:r>
              <a:rPr lang="es-MX" dirty="0" smtClean="0"/>
              <a:t>Diferencia entre unidad abstracta de cuenta en que se expresan las deudas y el valor de mercado de los bienes y servicios, se expresa en dinero contable.</a:t>
            </a:r>
          </a:p>
          <a:p>
            <a:pPr algn="just"/>
            <a:endParaRPr lang="es-MX" dirty="0"/>
          </a:p>
          <a:p>
            <a:pPr algn="just"/>
            <a:r>
              <a:rPr lang="es-MX" dirty="0" smtClean="0"/>
              <a:t>El dinero corriente o conjunto de medios de pago generalmente aceptados y que aparecen expresados en términos de la unidad abstracta de cuenta (dólar, euro, pesos).</a:t>
            </a:r>
          </a:p>
          <a:p>
            <a:endParaRPr lang="es-MX" dirty="0"/>
          </a:p>
          <a:p>
            <a:pPr lvl="1"/>
            <a:endParaRPr lang="es-MX" dirty="0"/>
          </a:p>
        </p:txBody>
      </p:sp>
    </p:spTree>
    <p:extLst>
      <p:ext uri="{BB962C8B-B14F-4D97-AF65-F5344CB8AC3E}">
        <p14:creationId xmlns:p14="http://schemas.microsoft.com/office/powerpoint/2010/main" val="10311308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arn(inVertical)">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circle(in)">
                                      <p:cBhvr>
                                        <p:cTn id="26"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Unidad de pagos diferidos</a:t>
            </a:r>
            <a:endParaRPr lang="es-MX" dirty="0"/>
          </a:p>
        </p:txBody>
      </p:sp>
      <p:sp>
        <p:nvSpPr>
          <p:cNvPr id="3" name="Marcador de contenido 2"/>
          <p:cNvSpPr>
            <a:spLocks noGrp="1"/>
          </p:cNvSpPr>
          <p:nvPr>
            <p:ph idx="1"/>
          </p:nvPr>
        </p:nvSpPr>
        <p:spPr/>
        <p:txBody>
          <a:bodyPr/>
          <a:lstStyle/>
          <a:p>
            <a:pPr algn="just"/>
            <a:r>
              <a:rPr lang="es-MX" dirty="0" smtClean="0"/>
              <a:t>El dinero se usa en las transacciones a largo plazo y permite a los individuos las transferencias de renta en el tiempo.</a:t>
            </a:r>
          </a:p>
          <a:p>
            <a:pPr lvl="1" algn="just"/>
            <a:r>
              <a:rPr lang="es-MX" dirty="0" smtClean="0"/>
              <a:t>Facilita el ahorro y la concesión de préstamos en los que se fija la cantidad a devolver el en futuro (unidades monetarias).</a:t>
            </a:r>
          </a:p>
          <a:p>
            <a:pPr lvl="1" algn="just"/>
            <a:endParaRPr lang="es-MX" dirty="0"/>
          </a:p>
          <a:p>
            <a:pPr algn="just"/>
            <a:r>
              <a:rPr lang="es-MX" dirty="0" smtClean="0"/>
              <a:t>Esta función está asociada al desarrollo de la actividad económica, pero podría no ser exclusiva del dinero.</a:t>
            </a:r>
          </a:p>
          <a:p>
            <a:pPr lvl="1" algn="just"/>
            <a:r>
              <a:rPr lang="es-MX" dirty="0" smtClean="0"/>
              <a:t>Podría establecerse un cierto diferimiento de en el pago expresado en algún bien concreto.</a:t>
            </a:r>
          </a:p>
          <a:p>
            <a:pPr algn="just"/>
            <a:r>
              <a:rPr lang="es-MX" dirty="0" smtClean="0"/>
              <a:t>No obstante, el dinero es el bien que mejor desempeña esta función.</a:t>
            </a:r>
          </a:p>
          <a:p>
            <a:endParaRPr lang="es-MX" dirty="0" smtClean="0"/>
          </a:p>
          <a:p>
            <a:pPr lvl="1"/>
            <a:endParaRPr lang="es-MX" dirty="0"/>
          </a:p>
        </p:txBody>
      </p:sp>
    </p:spTree>
    <p:extLst>
      <p:ext uri="{BB962C8B-B14F-4D97-AF65-F5344CB8AC3E}">
        <p14:creationId xmlns:p14="http://schemas.microsoft.com/office/powerpoint/2010/main" val="369871459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anim calcmode="lin" valueType="num">
                                      <p:cBhvr>
                                        <p:cTn id="2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wipe(down)">
                                      <p:cBhvr>
                                        <p:cTn id="33" dur="580">
                                          <p:stCondLst>
                                            <p:cond delay="0"/>
                                          </p:stCondLst>
                                        </p:cTn>
                                        <p:tgtEl>
                                          <p:spTgt spid="3">
                                            <p:txEl>
                                              <p:pRg st="5" end="5"/>
                                            </p:txEl>
                                          </p:spTgt>
                                        </p:tgtEl>
                                      </p:cBhvr>
                                    </p:animEffect>
                                    <p:anim calcmode="lin" valueType="num">
                                      <p:cBhvr>
                                        <p:cTn id="34"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39" dur="26">
                                          <p:stCondLst>
                                            <p:cond delay="650"/>
                                          </p:stCondLst>
                                        </p:cTn>
                                        <p:tgtEl>
                                          <p:spTgt spid="3">
                                            <p:txEl>
                                              <p:pRg st="5" end="5"/>
                                            </p:txEl>
                                          </p:spTgt>
                                        </p:tgtEl>
                                      </p:cBhvr>
                                      <p:to x="100000" y="60000"/>
                                    </p:animScale>
                                    <p:animScale>
                                      <p:cBhvr>
                                        <p:cTn id="40" dur="166" decel="50000">
                                          <p:stCondLst>
                                            <p:cond delay="676"/>
                                          </p:stCondLst>
                                        </p:cTn>
                                        <p:tgtEl>
                                          <p:spTgt spid="3">
                                            <p:txEl>
                                              <p:pRg st="5" end="5"/>
                                            </p:txEl>
                                          </p:spTgt>
                                        </p:tgtEl>
                                      </p:cBhvr>
                                      <p:to x="100000" y="100000"/>
                                    </p:animScale>
                                    <p:animScale>
                                      <p:cBhvr>
                                        <p:cTn id="41" dur="26">
                                          <p:stCondLst>
                                            <p:cond delay="1312"/>
                                          </p:stCondLst>
                                        </p:cTn>
                                        <p:tgtEl>
                                          <p:spTgt spid="3">
                                            <p:txEl>
                                              <p:pRg st="5" end="5"/>
                                            </p:txEl>
                                          </p:spTgt>
                                        </p:tgtEl>
                                      </p:cBhvr>
                                      <p:to x="100000" y="80000"/>
                                    </p:animScale>
                                    <p:animScale>
                                      <p:cBhvr>
                                        <p:cTn id="42" dur="166" decel="50000">
                                          <p:stCondLst>
                                            <p:cond delay="1338"/>
                                          </p:stCondLst>
                                        </p:cTn>
                                        <p:tgtEl>
                                          <p:spTgt spid="3">
                                            <p:txEl>
                                              <p:pRg st="5" end="5"/>
                                            </p:txEl>
                                          </p:spTgt>
                                        </p:tgtEl>
                                      </p:cBhvr>
                                      <p:to x="100000" y="100000"/>
                                    </p:animScale>
                                    <p:animScale>
                                      <p:cBhvr>
                                        <p:cTn id="43" dur="26">
                                          <p:stCondLst>
                                            <p:cond delay="1642"/>
                                          </p:stCondLst>
                                        </p:cTn>
                                        <p:tgtEl>
                                          <p:spTgt spid="3">
                                            <p:txEl>
                                              <p:pRg st="5" end="5"/>
                                            </p:txEl>
                                          </p:spTgt>
                                        </p:tgtEl>
                                      </p:cBhvr>
                                      <p:to x="100000" y="90000"/>
                                    </p:animScale>
                                    <p:animScale>
                                      <p:cBhvr>
                                        <p:cTn id="44" dur="166" decel="50000">
                                          <p:stCondLst>
                                            <p:cond delay="1668"/>
                                          </p:stCondLst>
                                        </p:cTn>
                                        <p:tgtEl>
                                          <p:spTgt spid="3">
                                            <p:txEl>
                                              <p:pRg st="5" end="5"/>
                                            </p:txEl>
                                          </p:spTgt>
                                        </p:tgtEl>
                                      </p:cBhvr>
                                      <p:to x="100000" y="100000"/>
                                    </p:animScale>
                                    <p:animScale>
                                      <p:cBhvr>
                                        <p:cTn id="45" dur="26">
                                          <p:stCondLst>
                                            <p:cond delay="1808"/>
                                          </p:stCondLst>
                                        </p:cTn>
                                        <p:tgtEl>
                                          <p:spTgt spid="3">
                                            <p:txEl>
                                              <p:pRg st="5" end="5"/>
                                            </p:txEl>
                                          </p:spTgt>
                                        </p:tgtEl>
                                      </p:cBhvr>
                                      <p:to x="100000" y="95000"/>
                                    </p:animScale>
                                    <p:animScale>
                                      <p:cBhvr>
                                        <p:cTn id="46"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dirty="0" smtClean="0"/>
              <a:t>La teoría tradicional centró su atención en su función como medio de pago.</a:t>
            </a:r>
          </a:p>
          <a:p>
            <a:pPr algn="just"/>
            <a:r>
              <a:rPr lang="es-MX" dirty="0" smtClean="0"/>
              <a:t>La teoría monetaria moderna ha destacado la función que tiene como depósito de valor.</a:t>
            </a:r>
          </a:p>
          <a:p>
            <a:pPr lvl="1" algn="just"/>
            <a:r>
              <a:rPr lang="es-MX" dirty="0" smtClean="0"/>
              <a:t>Es el modo de mantener la riqueza, por lo que el dinero se considera como un activo financiero, que es líquido.</a:t>
            </a:r>
          </a:p>
          <a:p>
            <a:pPr lvl="1"/>
            <a:endParaRPr lang="es-MX" dirty="0"/>
          </a:p>
          <a:p>
            <a:pPr algn="just"/>
            <a:r>
              <a:rPr lang="es-MX" dirty="0" smtClean="0"/>
              <a:t>Gama de activos que es mayor cuanto más desarrollada está una economía.</a:t>
            </a:r>
          </a:p>
          <a:p>
            <a:pPr lvl="1" algn="just"/>
            <a:r>
              <a:rPr lang="es-MX" dirty="0" smtClean="0"/>
              <a:t>Activos reales o activos físicos.</a:t>
            </a:r>
          </a:p>
          <a:p>
            <a:pPr lvl="1" algn="just"/>
            <a:r>
              <a:rPr lang="es-MX" dirty="0" smtClean="0"/>
              <a:t>Activos financieros</a:t>
            </a:r>
          </a:p>
          <a:p>
            <a:endParaRPr lang="es-MX" dirty="0" smtClean="0"/>
          </a:p>
          <a:p>
            <a:endParaRPr lang="es-MX" dirty="0"/>
          </a:p>
        </p:txBody>
      </p:sp>
    </p:spTree>
    <p:extLst>
      <p:ext uri="{BB962C8B-B14F-4D97-AF65-F5344CB8AC3E}">
        <p14:creationId xmlns:p14="http://schemas.microsoft.com/office/powerpoint/2010/main" val="8422507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heel(1)">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wipe(down)">
                                      <p:cBhvr>
                                        <p:cTn id="31" dur="580">
                                          <p:stCondLst>
                                            <p:cond delay="0"/>
                                          </p:stCondLst>
                                        </p:cTn>
                                        <p:tgtEl>
                                          <p:spTgt spid="3">
                                            <p:txEl>
                                              <p:pRg st="5" end="5"/>
                                            </p:txEl>
                                          </p:spTgt>
                                        </p:tgtEl>
                                      </p:cBhvr>
                                    </p:animEffect>
                                    <p:anim calcmode="lin" valueType="num">
                                      <p:cBhvr>
                                        <p:cTn id="3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3">
                                            <p:txEl>
                                              <p:pRg st="5" end="5"/>
                                            </p:txEl>
                                          </p:spTgt>
                                        </p:tgtEl>
                                      </p:cBhvr>
                                      <p:to x="100000" y="60000"/>
                                    </p:animScale>
                                    <p:animScale>
                                      <p:cBhvr>
                                        <p:cTn id="38" dur="166" decel="50000">
                                          <p:stCondLst>
                                            <p:cond delay="676"/>
                                          </p:stCondLst>
                                        </p:cTn>
                                        <p:tgtEl>
                                          <p:spTgt spid="3">
                                            <p:txEl>
                                              <p:pRg st="5" end="5"/>
                                            </p:txEl>
                                          </p:spTgt>
                                        </p:tgtEl>
                                      </p:cBhvr>
                                      <p:to x="100000" y="100000"/>
                                    </p:animScale>
                                    <p:animScale>
                                      <p:cBhvr>
                                        <p:cTn id="39" dur="26">
                                          <p:stCondLst>
                                            <p:cond delay="1312"/>
                                          </p:stCondLst>
                                        </p:cTn>
                                        <p:tgtEl>
                                          <p:spTgt spid="3">
                                            <p:txEl>
                                              <p:pRg st="5" end="5"/>
                                            </p:txEl>
                                          </p:spTgt>
                                        </p:tgtEl>
                                      </p:cBhvr>
                                      <p:to x="100000" y="80000"/>
                                    </p:animScale>
                                    <p:animScale>
                                      <p:cBhvr>
                                        <p:cTn id="40" dur="166" decel="50000">
                                          <p:stCondLst>
                                            <p:cond delay="1338"/>
                                          </p:stCondLst>
                                        </p:cTn>
                                        <p:tgtEl>
                                          <p:spTgt spid="3">
                                            <p:txEl>
                                              <p:pRg st="5" end="5"/>
                                            </p:txEl>
                                          </p:spTgt>
                                        </p:tgtEl>
                                      </p:cBhvr>
                                      <p:to x="100000" y="100000"/>
                                    </p:animScale>
                                    <p:animScale>
                                      <p:cBhvr>
                                        <p:cTn id="41" dur="26">
                                          <p:stCondLst>
                                            <p:cond delay="1642"/>
                                          </p:stCondLst>
                                        </p:cTn>
                                        <p:tgtEl>
                                          <p:spTgt spid="3">
                                            <p:txEl>
                                              <p:pRg st="5" end="5"/>
                                            </p:txEl>
                                          </p:spTgt>
                                        </p:tgtEl>
                                      </p:cBhvr>
                                      <p:to x="100000" y="90000"/>
                                    </p:animScale>
                                    <p:animScale>
                                      <p:cBhvr>
                                        <p:cTn id="42" dur="166" decel="50000">
                                          <p:stCondLst>
                                            <p:cond delay="1668"/>
                                          </p:stCondLst>
                                        </p:cTn>
                                        <p:tgtEl>
                                          <p:spTgt spid="3">
                                            <p:txEl>
                                              <p:pRg st="5" end="5"/>
                                            </p:txEl>
                                          </p:spTgt>
                                        </p:tgtEl>
                                      </p:cBhvr>
                                      <p:to x="100000" y="100000"/>
                                    </p:animScale>
                                    <p:animScale>
                                      <p:cBhvr>
                                        <p:cTn id="43" dur="26">
                                          <p:stCondLst>
                                            <p:cond delay="1808"/>
                                          </p:stCondLst>
                                        </p:cTn>
                                        <p:tgtEl>
                                          <p:spTgt spid="3">
                                            <p:txEl>
                                              <p:pRg st="5" end="5"/>
                                            </p:txEl>
                                          </p:spTgt>
                                        </p:tgtEl>
                                      </p:cBhvr>
                                      <p:to x="100000" y="95000"/>
                                    </p:animScale>
                                    <p:animScale>
                                      <p:cBhvr>
                                        <p:cTn id="44" dur="166" decel="50000">
                                          <p:stCondLst>
                                            <p:cond delay="1834"/>
                                          </p:stCondLst>
                                        </p:cTn>
                                        <p:tgtEl>
                                          <p:spTgt spid="3">
                                            <p:txEl>
                                              <p:pRg st="5" end="5"/>
                                            </p:txEl>
                                          </p:spTgt>
                                        </p:tgtEl>
                                      </p:cBhvr>
                                      <p:to x="100000" y="100000"/>
                                    </p:animScale>
                                  </p:childTnLst>
                                </p:cTn>
                              </p:par>
                              <p:par>
                                <p:cTn id="45" presetID="26" presetClass="entr" presetSubtype="0" fill="hold"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wipe(down)">
                                      <p:cBhvr>
                                        <p:cTn id="47" dur="580">
                                          <p:stCondLst>
                                            <p:cond delay="0"/>
                                          </p:stCondLst>
                                        </p:cTn>
                                        <p:tgtEl>
                                          <p:spTgt spid="3">
                                            <p:txEl>
                                              <p:pRg st="6" end="6"/>
                                            </p:txEl>
                                          </p:spTgt>
                                        </p:tgtEl>
                                      </p:cBhvr>
                                    </p:animEffect>
                                    <p:anim calcmode="lin" valueType="num">
                                      <p:cBhvr>
                                        <p:cTn id="48"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53" dur="26">
                                          <p:stCondLst>
                                            <p:cond delay="650"/>
                                          </p:stCondLst>
                                        </p:cTn>
                                        <p:tgtEl>
                                          <p:spTgt spid="3">
                                            <p:txEl>
                                              <p:pRg st="6" end="6"/>
                                            </p:txEl>
                                          </p:spTgt>
                                        </p:tgtEl>
                                      </p:cBhvr>
                                      <p:to x="100000" y="60000"/>
                                    </p:animScale>
                                    <p:animScale>
                                      <p:cBhvr>
                                        <p:cTn id="54" dur="166" decel="50000">
                                          <p:stCondLst>
                                            <p:cond delay="676"/>
                                          </p:stCondLst>
                                        </p:cTn>
                                        <p:tgtEl>
                                          <p:spTgt spid="3">
                                            <p:txEl>
                                              <p:pRg st="6" end="6"/>
                                            </p:txEl>
                                          </p:spTgt>
                                        </p:tgtEl>
                                      </p:cBhvr>
                                      <p:to x="100000" y="100000"/>
                                    </p:animScale>
                                    <p:animScale>
                                      <p:cBhvr>
                                        <p:cTn id="55" dur="26">
                                          <p:stCondLst>
                                            <p:cond delay="1312"/>
                                          </p:stCondLst>
                                        </p:cTn>
                                        <p:tgtEl>
                                          <p:spTgt spid="3">
                                            <p:txEl>
                                              <p:pRg st="6" end="6"/>
                                            </p:txEl>
                                          </p:spTgt>
                                        </p:tgtEl>
                                      </p:cBhvr>
                                      <p:to x="100000" y="80000"/>
                                    </p:animScale>
                                    <p:animScale>
                                      <p:cBhvr>
                                        <p:cTn id="56" dur="166" decel="50000">
                                          <p:stCondLst>
                                            <p:cond delay="1338"/>
                                          </p:stCondLst>
                                        </p:cTn>
                                        <p:tgtEl>
                                          <p:spTgt spid="3">
                                            <p:txEl>
                                              <p:pRg st="6" end="6"/>
                                            </p:txEl>
                                          </p:spTgt>
                                        </p:tgtEl>
                                      </p:cBhvr>
                                      <p:to x="100000" y="100000"/>
                                    </p:animScale>
                                    <p:animScale>
                                      <p:cBhvr>
                                        <p:cTn id="57" dur="26">
                                          <p:stCondLst>
                                            <p:cond delay="1642"/>
                                          </p:stCondLst>
                                        </p:cTn>
                                        <p:tgtEl>
                                          <p:spTgt spid="3">
                                            <p:txEl>
                                              <p:pRg st="6" end="6"/>
                                            </p:txEl>
                                          </p:spTgt>
                                        </p:tgtEl>
                                      </p:cBhvr>
                                      <p:to x="100000" y="90000"/>
                                    </p:animScale>
                                    <p:animScale>
                                      <p:cBhvr>
                                        <p:cTn id="58" dur="166" decel="50000">
                                          <p:stCondLst>
                                            <p:cond delay="1668"/>
                                          </p:stCondLst>
                                        </p:cTn>
                                        <p:tgtEl>
                                          <p:spTgt spid="3">
                                            <p:txEl>
                                              <p:pRg st="6" end="6"/>
                                            </p:txEl>
                                          </p:spTgt>
                                        </p:tgtEl>
                                      </p:cBhvr>
                                      <p:to x="100000" y="100000"/>
                                    </p:animScale>
                                    <p:animScale>
                                      <p:cBhvr>
                                        <p:cTn id="59" dur="26">
                                          <p:stCondLst>
                                            <p:cond delay="1808"/>
                                          </p:stCondLst>
                                        </p:cTn>
                                        <p:tgtEl>
                                          <p:spTgt spid="3">
                                            <p:txEl>
                                              <p:pRg st="6" end="6"/>
                                            </p:txEl>
                                          </p:spTgt>
                                        </p:tgtEl>
                                      </p:cBhvr>
                                      <p:to x="100000" y="95000"/>
                                    </p:animScale>
                                    <p:animScale>
                                      <p:cBhvr>
                                        <p:cTn id="60"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t>La oferta monetaria</a:t>
            </a:r>
            <a:endParaRPr lang="es-MX" b="1" dirty="0"/>
          </a:p>
        </p:txBody>
      </p:sp>
      <p:sp>
        <p:nvSpPr>
          <p:cNvPr id="3" name="Marcador de contenido 2"/>
          <p:cNvSpPr>
            <a:spLocks noGrp="1"/>
          </p:cNvSpPr>
          <p:nvPr>
            <p:ph idx="1"/>
          </p:nvPr>
        </p:nvSpPr>
        <p:spPr>
          <a:xfrm>
            <a:off x="2589212" y="2133599"/>
            <a:ext cx="6457372" cy="3934691"/>
          </a:xfrm>
        </p:spPr>
        <p:txBody>
          <a:bodyPr/>
          <a:lstStyle/>
          <a:p>
            <a:pPr marL="0" indent="0">
              <a:buNone/>
            </a:pPr>
            <a:r>
              <a:rPr lang="es-MX" b="1" dirty="0" smtClean="0"/>
              <a:t>Dinero legal y dinero bancario</a:t>
            </a:r>
          </a:p>
          <a:p>
            <a:endParaRPr lang="es-MX" dirty="0"/>
          </a:p>
          <a:p>
            <a:r>
              <a:rPr lang="es-MX" dirty="0" smtClean="0"/>
              <a:t>La moneda metálica y los billetes de banco constituyen el </a:t>
            </a:r>
            <a:r>
              <a:rPr lang="es-MX" b="1" dirty="0" smtClean="0"/>
              <a:t>dinero legal </a:t>
            </a:r>
            <a:r>
              <a:rPr lang="es-MX" dirty="0" smtClean="0"/>
              <a:t>de un país.</a:t>
            </a:r>
          </a:p>
          <a:p>
            <a:pPr lvl="1"/>
            <a:r>
              <a:rPr lang="es-MX" dirty="0" smtClean="0"/>
              <a:t>Es el dinero que tiene conferido por el Estado poder liberatorio pleno o limitado.</a:t>
            </a:r>
          </a:p>
          <a:p>
            <a:pPr lvl="1"/>
            <a:r>
              <a:rPr lang="es-MX" dirty="0" smtClean="0"/>
              <a:t>Debe ser medio de pago generalmente aceptado.</a:t>
            </a:r>
          </a:p>
          <a:p>
            <a:pPr lvl="1"/>
            <a:endParaRPr lang="es-MX" dirty="0"/>
          </a:p>
        </p:txBody>
      </p:sp>
      <p:pic>
        <p:nvPicPr>
          <p:cNvPr id="6" name="Imagen 5"/>
          <p:cNvPicPr>
            <a:picLocks noChangeAspect="1"/>
          </p:cNvPicPr>
          <p:nvPr/>
        </p:nvPicPr>
        <p:blipFill>
          <a:blip r:embed="rId2" cstate="print"/>
          <a:stretch>
            <a:fillRect/>
          </a:stretch>
        </p:blipFill>
        <p:spPr>
          <a:xfrm>
            <a:off x="9046584" y="2027526"/>
            <a:ext cx="2619375" cy="3303010"/>
          </a:xfrm>
          <a:prstGeom prst="rect">
            <a:avLst/>
          </a:prstGeom>
        </p:spPr>
      </p:pic>
    </p:spTree>
    <p:extLst>
      <p:ext uri="{BB962C8B-B14F-4D97-AF65-F5344CB8AC3E}">
        <p14:creationId xmlns:p14="http://schemas.microsoft.com/office/powerpoint/2010/main" val="286707673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80">
                                          <p:stCondLst>
                                            <p:cond delay="0"/>
                                          </p:stCondLst>
                                        </p:cTn>
                                        <p:tgtEl>
                                          <p:spTgt spid="3">
                                            <p:txEl>
                                              <p:pRg st="3" end="3"/>
                                            </p:txEl>
                                          </p:spTgt>
                                        </p:tgtEl>
                                      </p:cBhvr>
                                    </p:animEffect>
                                    <p:anim calcmode="lin" valueType="num">
                                      <p:cBhvr>
                                        <p:cTn id="2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27" dur="26">
                                          <p:stCondLst>
                                            <p:cond delay="650"/>
                                          </p:stCondLst>
                                        </p:cTn>
                                        <p:tgtEl>
                                          <p:spTgt spid="3">
                                            <p:txEl>
                                              <p:pRg st="3" end="3"/>
                                            </p:txEl>
                                          </p:spTgt>
                                        </p:tgtEl>
                                      </p:cBhvr>
                                      <p:to x="100000" y="60000"/>
                                    </p:animScale>
                                    <p:animScale>
                                      <p:cBhvr>
                                        <p:cTn id="28" dur="166" decel="50000">
                                          <p:stCondLst>
                                            <p:cond delay="676"/>
                                          </p:stCondLst>
                                        </p:cTn>
                                        <p:tgtEl>
                                          <p:spTgt spid="3">
                                            <p:txEl>
                                              <p:pRg st="3" end="3"/>
                                            </p:txEl>
                                          </p:spTgt>
                                        </p:tgtEl>
                                      </p:cBhvr>
                                      <p:to x="100000" y="100000"/>
                                    </p:animScale>
                                    <p:animScale>
                                      <p:cBhvr>
                                        <p:cTn id="29" dur="26">
                                          <p:stCondLst>
                                            <p:cond delay="1312"/>
                                          </p:stCondLst>
                                        </p:cTn>
                                        <p:tgtEl>
                                          <p:spTgt spid="3">
                                            <p:txEl>
                                              <p:pRg st="3" end="3"/>
                                            </p:txEl>
                                          </p:spTgt>
                                        </p:tgtEl>
                                      </p:cBhvr>
                                      <p:to x="100000" y="80000"/>
                                    </p:animScale>
                                    <p:animScale>
                                      <p:cBhvr>
                                        <p:cTn id="30" dur="166" decel="50000">
                                          <p:stCondLst>
                                            <p:cond delay="1338"/>
                                          </p:stCondLst>
                                        </p:cTn>
                                        <p:tgtEl>
                                          <p:spTgt spid="3">
                                            <p:txEl>
                                              <p:pRg st="3" end="3"/>
                                            </p:txEl>
                                          </p:spTgt>
                                        </p:tgtEl>
                                      </p:cBhvr>
                                      <p:to x="100000" y="100000"/>
                                    </p:animScale>
                                    <p:animScale>
                                      <p:cBhvr>
                                        <p:cTn id="31" dur="26">
                                          <p:stCondLst>
                                            <p:cond delay="1642"/>
                                          </p:stCondLst>
                                        </p:cTn>
                                        <p:tgtEl>
                                          <p:spTgt spid="3">
                                            <p:txEl>
                                              <p:pRg st="3" end="3"/>
                                            </p:txEl>
                                          </p:spTgt>
                                        </p:tgtEl>
                                      </p:cBhvr>
                                      <p:to x="100000" y="90000"/>
                                    </p:animScale>
                                    <p:animScale>
                                      <p:cBhvr>
                                        <p:cTn id="32" dur="166" decel="50000">
                                          <p:stCondLst>
                                            <p:cond delay="1668"/>
                                          </p:stCondLst>
                                        </p:cTn>
                                        <p:tgtEl>
                                          <p:spTgt spid="3">
                                            <p:txEl>
                                              <p:pRg st="3" end="3"/>
                                            </p:txEl>
                                          </p:spTgt>
                                        </p:tgtEl>
                                      </p:cBhvr>
                                      <p:to x="100000" y="100000"/>
                                    </p:animScale>
                                    <p:animScale>
                                      <p:cBhvr>
                                        <p:cTn id="33" dur="26">
                                          <p:stCondLst>
                                            <p:cond delay="1808"/>
                                          </p:stCondLst>
                                        </p:cTn>
                                        <p:tgtEl>
                                          <p:spTgt spid="3">
                                            <p:txEl>
                                              <p:pRg st="3" end="3"/>
                                            </p:txEl>
                                          </p:spTgt>
                                        </p:tgtEl>
                                      </p:cBhvr>
                                      <p:to x="100000" y="95000"/>
                                    </p:animScale>
                                    <p:animScale>
                                      <p:cBhvr>
                                        <p:cTn id="34" dur="166" decel="50000">
                                          <p:stCondLst>
                                            <p:cond delay="1834"/>
                                          </p:stCondLst>
                                        </p:cTn>
                                        <p:tgtEl>
                                          <p:spTgt spid="3">
                                            <p:txEl>
                                              <p:pRg st="3" end="3"/>
                                            </p:txEl>
                                          </p:spTgt>
                                        </p:tgtEl>
                                      </p:cBhvr>
                                      <p:to x="100000" y="100000"/>
                                    </p:animScale>
                                  </p:childTnLst>
                                </p:cTn>
                              </p:par>
                              <p:par>
                                <p:cTn id="35" presetID="26" presetClass="entr" presetSubtype="0" fill="hold"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wipe(down)">
                                      <p:cBhvr>
                                        <p:cTn id="37" dur="580">
                                          <p:stCondLst>
                                            <p:cond delay="0"/>
                                          </p:stCondLst>
                                        </p:cTn>
                                        <p:tgtEl>
                                          <p:spTgt spid="3">
                                            <p:txEl>
                                              <p:pRg st="4" end="4"/>
                                            </p:txEl>
                                          </p:spTgt>
                                        </p:tgtEl>
                                      </p:cBhvr>
                                    </p:animEffect>
                                    <p:anim calcmode="lin" valueType="num">
                                      <p:cBhvr>
                                        <p:cTn id="38"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3" dur="26">
                                          <p:stCondLst>
                                            <p:cond delay="650"/>
                                          </p:stCondLst>
                                        </p:cTn>
                                        <p:tgtEl>
                                          <p:spTgt spid="3">
                                            <p:txEl>
                                              <p:pRg st="4" end="4"/>
                                            </p:txEl>
                                          </p:spTgt>
                                        </p:tgtEl>
                                      </p:cBhvr>
                                      <p:to x="100000" y="60000"/>
                                    </p:animScale>
                                    <p:animScale>
                                      <p:cBhvr>
                                        <p:cTn id="44" dur="166" decel="50000">
                                          <p:stCondLst>
                                            <p:cond delay="676"/>
                                          </p:stCondLst>
                                        </p:cTn>
                                        <p:tgtEl>
                                          <p:spTgt spid="3">
                                            <p:txEl>
                                              <p:pRg st="4" end="4"/>
                                            </p:txEl>
                                          </p:spTgt>
                                        </p:tgtEl>
                                      </p:cBhvr>
                                      <p:to x="100000" y="100000"/>
                                    </p:animScale>
                                    <p:animScale>
                                      <p:cBhvr>
                                        <p:cTn id="45" dur="26">
                                          <p:stCondLst>
                                            <p:cond delay="1312"/>
                                          </p:stCondLst>
                                        </p:cTn>
                                        <p:tgtEl>
                                          <p:spTgt spid="3">
                                            <p:txEl>
                                              <p:pRg st="4" end="4"/>
                                            </p:txEl>
                                          </p:spTgt>
                                        </p:tgtEl>
                                      </p:cBhvr>
                                      <p:to x="100000" y="80000"/>
                                    </p:animScale>
                                    <p:animScale>
                                      <p:cBhvr>
                                        <p:cTn id="46" dur="166" decel="50000">
                                          <p:stCondLst>
                                            <p:cond delay="1338"/>
                                          </p:stCondLst>
                                        </p:cTn>
                                        <p:tgtEl>
                                          <p:spTgt spid="3">
                                            <p:txEl>
                                              <p:pRg st="4" end="4"/>
                                            </p:txEl>
                                          </p:spTgt>
                                        </p:tgtEl>
                                      </p:cBhvr>
                                      <p:to x="100000" y="100000"/>
                                    </p:animScale>
                                    <p:animScale>
                                      <p:cBhvr>
                                        <p:cTn id="47" dur="26">
                                          <p:stCondLst>
                                            <p:cond delay="1642"/>
                                          </p:stCondLst>
                                        </p:cTn>
                                        <p:tgtEl>
                                          <p:spTgt spid="3">
                                            <p:txEl>
                                              <p:pRg st="4" end="4"/>
                                            </p:txEl>
                                          </p:spTgt>
                                        </p:tgtEl>
                                      </p:cBhvr>
                                      <p:to x="100000" y="90000"/>
                                    </p:animScale>
                                    <p:animScale>
                                      <p:cBhvr>
                                        <p:cTn id="48" dur="166" decel="50000">
                                          <p:stCondLst>
                                            <p:cond delay="1668"/>
                                          </p:stCondLst>
                                        </p:cTn>
                                        <p:tgtEl>
                                          <p:spTgt spid="3">
                                            <p:txEl>
                                              <p:pRg st="4" end="4"/>
                                            </p:txEl>
                                          </p:spTgt>
                                        </p:tgtEl>
                                      </p:cBhvr>
                                      <p:to x="100000" y="100000"/>
                                    </p:animScale>
                                    <p:animScale>
                                      <p:cBhvr>
                                        <p:cTn id="49" dur="26">
                                          <p:stCondLst>
                                            <p:cond delay="1808"/>
                                          </p:stCondLst>
                                        </p:cTn>
                                        <p:tgtEl>
                                          <p:spTgt spid="3">
                                            <p:txEl>
                                              <p:pRg st="4" end="4"/>
                                            </p:txEl>
                                          </p:spTgt>
                                        </p:tgtEl>
                                      </p:cBhvr>
                                      <p:to x="100000" y="95000"/>
                                    </p:animScale>
                                    <p:animScale>
                                      <p:cBhvr>
                                        <p:cTn id="50"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t>Dinero bancario</a:t>
            </a:r>
            <a:endParaRPr lang="es-MX" b="1" dirty="0"/>
          </a:p>
        </p:txBody>
      </p:sp>
      <p:sp>
        <p:nvSpPr>
          <p:cNvPr id="3" name="Marcador de contenido 2"/>
          <p:cNvSpPr>
            <a:spLocks noGrp="1"/>
          </p:cNvSpPr>
          <p:nvPr>
            <p:ph idx="1"/>
          </p:nvPr>
        </p:nvSpPr>
        <p:spPr>
          <a:xfrm>
            <a:off x="2589212" y="2133599"/>
            <a:ext cx="6149543" cy="4007427"/>
          </a:xfrm>
        </p:spPr>
        <p:txBody>
          <a:bodyPr>
            <a:normAutofit/>
          </a:bodyPr>
          <a:lstStyle/>
          <a:p>
            <a:pPr algn="just"/>
            <a:r>
              <a:rPr lang="es-MX" dirty="0" smtClean="0"/>
              <a:t>Son los depósitos a la vista mantenidos por el público en las diversas entidades del sistema bancario.</a:t>
            </a:r>
          </a:p>
          <a:p>
            <a:pPr algn="just"/>
            <a:r>
              <a:rPr lang="es-MX" dirty="0" smtClean="0"/>
              <a:t>Los depósitos a la vista son activos financieros para sus titulares y pasivos para las entidades emisoras.</a:t>
            </a:r>
          </a:p>
          <a:p>
            <a:pPr algn="just"/>
            <a:r>
              <a:rPr lang="es-MX" dirty="0" smtClean="0"/>
              <a:t>Se instrumentan mediante un contrato bancario por el que el titular ingresa fondo y puede incrementar, disminuir o retirar el saldo en el momento que se desee.</a:t>
            </a:r>
          </a:p>
          <a:p>
            <a:pPr algn="just"/>
            <a:r>
              <a:rPr lang="es-MX" dirty="0" smtClean="0"/>
              <a:t>La entidad bancaria se obliga a convertir esos saldos en dinero legal.</a:t>
            </a:r>
            <a:endParaRPr lang="es-MX" dirty="0"/>
          </a:p>
          <a:p>
            <a:pPr marL="0" indent="0" algn="just">
              <a:buNone/>
            </a:pPr>
            <a:endParaRPr lang="es-MX" dirty="0"/>
          </a:p>
        </p:txBody>
      </p:sp>
      <p:pic>
        <p:nvPicPr>
          <p:cNvPr id="4" name="Imagen 3"/>
          <p:cNvPicPr>
            <a:picLocks noChangeAspect="1"/>
          </p:cNvPicPr>
          <p:nvPr/>
        </p:nvPicPr>
        <p:blipFill>
          <a:blip r:embed="rId2" cstate="print"/>
          <a:stretch>
            <a:fillRect/>
          </a:stretch>
        </p:blipFill>
        <p:spPr>
          <a:xfrm>
            <a:off x="9014547" y="2133599"/>
            <a:ext cx="2143125" cy="2143125"/>
          </a:xfrm>
          <a:prstGeom prst="rect">
            <a:avLst/>
          </a:prstGeom>
        </p:spPr>
      </p:pic>
      <p:pic>
        <p:nvPicPr>
          <p:cNvPr id="5" name="Imagen 4"/>
          <p:cNvPicPr>
            <a:picLocks noChangeAspect="1"/>
          </p:cNvPicPr>
          <p:nvPr/>
        </p:nvPicPr>
        <p:blipFill>
          <a:blip r:embed="rId3" cstate="print"/>
          <a:stretch>
            <a:fillRect/>
          </a:stretch>
        </p:blipFill>
        <p:spPr>
          <a:xfrm>
            <a:off x="8870517" y="4861646"/>
            <a:ext cx="3143250" cy="1457325"/>
          </a:xfrm>
          <a:prstGeom prst="rect">
            <a:avLst/>
          </a:prstGeom>
        </p:spPr>
      </p:pic>
    </p:spTree>
    <p:extLst>
      <p:ext uri="{BB962C8B-B14F-4D97-AF65-F5344CB8AC3E}">
        <p14:creationId xmlns:p14="http://schemas.microsoft.com/office/powerpoint/2010/main" val="313426559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80">
                                          <p:stCondLst>
                                            <p:cond delay="0"/>
                                          </p:stCondLst>
                                        </p:cTn>
                                        <p:tgtEl>
                                          <p:spTgt spid="3">
                                            <p:txEl>
                                              <p:pRg st="1" end="1"/>
                                            </p:txEl>
                                          </p:spTgt>
                                        </p:tgtEl>
                                      </p:cBhvr>
                                    </p:animEffect>
                                    <p:anim calcmode="lin" valueType="num">
                                      <p:cBhvr>
                                        <p:cTn id="1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3">
                                            <p:txEl>
                                              <p:pRg st="1" end="1"/>
                                            </p:txEl>
                                          </p:spTgt>
                                        </p:tgtEl>
                                      </p:cBhvr>
                                      <p:to x="100000" y="60000"/>
                                    </p:animScale>
                                    <p:animScale>
                                      <p:cBhvr>
                                        <p:cTn id="22" dur="166" decel="50000">
                                          <p:stCondLst>
                                            <p:cond delay="676"/>
                                          </p:stCondLst>
                                        </p:cTn>
                                        <p:tgtEl>
                                          <p:spTgt spid="3">
                                            <p:txEl>
                                              <p:pRg st="1" end="1"/>
                                            </p:txEl>
                                          </p:spTgt>
                                        </p:tgtEl>
                                      </p:cBhvr>
                                      <p:to x="100000" y="100000"/>
                                    </p:animScale>
                                    <p:animScale>
                                      <p:cBhvr>
                                        <p:cTn id="23" dur="26">
                                          <p:stCondLst>
                                            <p:cond delay="1312"/>
                                          </p:stCondLst>
                                        </p:cTn>
                                        <p:tgtEl>
                                          <p:spTgt spid="3">
                                            <p:txEl>
                                              <p:pRg st="1" end="1"/>
                                            </p:txEl>
                                          </p:spTgt>
                                        </p:tgtEl>
                                      </p:cBhvr>
                                      <p:to x="100000" y="80000"/>
                                    </p:animScale>
                                    <p:animScale>
                                      <p:cBhvr>
                                        <p:cTn id="24" dur="166" decel="50000">
                                          <p:stCondLst>
                                            <p:cond delay="1338"/>
                                          </p:stCondLst>
                                        </p:cTn>
                                        <p:tgtEl>
                                          <p:spTgt spid="3">
                                            <p:txEl>
                                              <p:pRg st="1" end="1"/>
                                            </p:txEl>
                                          </p:spTgt>
                                        </p:tgtEl>
                                      </p:cBhvr>
                                      <p:to x="100000" y="100000"/>
                                    </p:animScale>
                                    <p:animScale>
                                      <p:cBhvr>
                                        <p:cTn id="25" dur="26">
                                          <p:stCondLst>
                                            <p:cond delay="1642"/>
                                          </p:stCondLst>
                                        </p:cTn>
                                        <p:tgtEl>
                                          <p:spTgt spid="3">
                                            <p:txEl>
                                              <p:pRg st="1" end="1"/>
                                            </p:txEl>
                                          </p:spTgt>
                                        </p:tgtEl>
                                      </p:cBhvr>
                                      <p:to x="100000" y="90000"/>
                                    </p:animScale>
                                    <p:animScale>
                                      <p:cBhvr>
                                        <p:cTn id="26" dur="166" decel="50000">
                                          <p:stCondLst>
                                            <p:cond delay="1668"/>
                                          </p:stCondLst>
                                        </p:cTn>
                                        <p:tgtEl>
                                          <p:spTgt spid="3">
                                            <p:txEl>
                                              <p:pRg st="1" end="1"/>
                                            </p:txEl>
                                          </p:spTgt>
                                        </p:tgtEl>
                                      </p:cBhvr>
                                      <p:to x="100000" y="100000"/>
                                    </p:animScale>
                                    <p:animScale>
                                      <p:cBhvr>
                                        <p:cTn id="27" dur="26">
                                          <p:stCondLst>
                                            <p:cond delay="1808"/>
                                          </p:stCondLst>
                                        </p:cTn>
                                        <p:tgtEl>
                                          <p:spTgt spid="3">
                                            <p:txEl>
                                              <p:pRg st="1" end="1"/>
                                            </p:txEl>
                                          </p:spTgt>
                                        </p:tgtEl>
                                      </p:cBhvr>
                                      <p:to x="100000" y="95000"/>
                                    </p:animScale>
                                    <p:animScale>
                                      <p:cBhvr>
                                        <p:cTn id="28" dur="166" decel="50000">
                                          <p:stCondLst>
                                            <p:cond delay="1834"/>
                                          </p:stCondLst>
                                        </p:cTn>
                                        <p:tgtEl>
                                          <p:spTgt spid="3">
                                            <p:txEl>
                                              <p:pRg st="1" end="1"/>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additive="base">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wipe(down)">
                                      <p:cBhvr>
                                        <p:cTn id="3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Continuación dinero bancario</a:t>
            </a:r>
            <a:endParaRPr lang="es-MX" dirty="0"/>
          </a:p>
        </p:txBody>
      </p:sp>
      <p:sp>
        <p:nvSpPr>
          <p:cNvPr id="3" name="Marcador de contenido 2"/>
          <p:cNvSpPr>
            <a:spLocks noGrp="1"/>
          </p:cNvSpPr>
          <p:nvPr>
            <p:ph idx="1"/>
          </p:nvPr>
        </p:nvSpPr>
        <p:spPr>
          <a:xfrm>
            <a:off x="2589212" y="2133599"/>
            <a:ext cx="6856124" cy="4204855"/>
          </a:xfrm>
        </p:spPr>
        <p:txBody>
          <a:bodyPr/>
          <a:lstStyle/>
          <a:p>
            <a:pPr algn="just"/>
            <a:r>
              <a:rPr lang="es-MX" dirty="0" smtClean="0"/>
              <a:t>Una parte importante de este tipo de depósitos no se moviliza globalmente y las retiradas de dinero legal por el público se compensan con nuevas entregas (los bancos confían en el mantenimiento de sus saldos y utilizan los fondos para adquirir otros activos rentables).</a:t>
            </a:r>
          </a:p>
          <a:p>
            <a:pPr algn="just"/>
            <a:endParaRPr lang="es-MX" dirty="0"/>
          </a:p>
          <a:p>
            <a:pPr algn="just"/>
            <a:r>
              <a:rPr lang="es-MX" dirty="0" smtClean="0"/>
              <a:t>Las entidades bancarias pueden expandir sus depósitos, manteniendo reservas de dinero legal, que serán solo una fracción de esos depósitos.</a:t>
            </a:r>
          </a:p>
          <a:p>
            <a:pPr algn="just"/>
            <a:endParaRPr lang="es-MX" dirty="0"/>
          </a:p>
        </p:txBody>
      </p:sp>
      <p:pic>
        <p:nvPicPr>
          <p:cNvPr id="4" name="Imagen 3"/>
          <p:cNvPicPr>
            <a:picLocks noChangeAspect="1"/>
          </p:cNvPicPr>
          <p:nvPr/>
        </p:nvPicPr>
        <p:blipFill>
          <a:blip r:embed="rId2" cstate="print"/>
          <a:stretch>
            <a:fillRect/>
          </a:stretch>
        </p:blipFill>
        <p:spPr>
          <a:xfrm>
            <a:off x="9632372" y="2303317"/>
            <a:ext cx="2183967" cy="2653145"/>
          </a:xfrm>
          <a:prstGeom prst="rect">
            <a:avLst/>
          </a:prstGeom>
        </p:spPr>
      </p:pic>
    </p:spTree>
    <p:extLst>
      <p:ext uri="{BB962C8B-B14F-4D97-AF65-F5344CB8AC3E}">
        <p14:creationId xmlns:p14="http://schemas.microsoft.com/office/powerpoint/2010/main" val="41153830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dirty="0" smtClean="0"/>
              <a:t>El dinero legal como bancario, es el activo plenamente líquido de la economía, ya que es el único que puede realizarse a corto plazo (se convierte en cualquier otro activo material).</a:t>
            </a:r>
          </a:p>
          <a:p>
            <a:pPr marL="0" indent="0" algn="just">
              <a:buNone/>
            </a:pPr>
            <a:r>
              <a:rPr lang="es-MX" b="1" dirty="0" smtClean="0"/>
              <a:t>Condiciones de liquidez:</a:t>
            </a:r>
          </a:p>
          <a:p>
            <a:pPr algn="just"/>
            <a:endParaRPr lang="es-MX" dirty="0" smtClean="0"/>
          </a:p>
          <a:p>
            <a:endParaRPr lang="es-MX" dirty="0"/>
          </a:p>
        </p:txBody>
      </p:sp>
      <p:graphicFrame>
        <p:nvGraphicFramePr>
          <p:cNvPr id="4" name="Diagrama 3"/>
          <p:cNvGraphicFramePr/>
          <p:nvPr>
            <p:extLst>
              <p:ext uri="{D42A27DB-BD31-4B8C-83A1-F6EECF244321}">
                <p14:modId xmlns:p14="http://schemas.microsoft.com/office/powerpoint/2010/main" val="568518672"/>
              </p:ext>
            </p:extLst>
          </p:nvPr>
        </p:nvGraphicFramePr>
        <p:xfrm>
          <a:off x="2458027" y="3636819"/>
          <a:ext cx="8275782" cy="29821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45447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80">
                                          <p:stCondLst>
                                            <p:cond delay="0"/>
                                          </p:stCondLst>
                                        </p:cTn>
                                        <p:tgtEl>
                                          <p:spTgt spid="4"/>
                                        </p:tgtEl>
                                      </p:cBhvr>
                                    </p:animEffect>
                                    <p:anim calcmode="lin" valueType="num">
                                      <p:cBhvr>
                                        <p:cTn id="1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4" dur="26">
                                          <p:stCondLst>
                                            <p:cond delay="650"/>
                                          </p:stCondLst>
                                        </p:cTn>
                                        <p:tgtEl>
                                          <p:spTgt spid="4"/>
                                        </p:tgtEl>
                                      </p:cBhvr>
                                      <p:to x="100000" y="60000"/>
                                    </p:animScale>
                                    <p:animScale>
                                      <p:cBhvr>
                                        <p:cTn id="25" dur="166" decel="50000">
                                          <p:stCondLst>
                                            <p:cond delay="676"/>
                                          </p:stCondLst>
                                        </p:cTn>
                                        <p:tgtEl>
                                          <p:spTgt spid="4"/>
                                        </p:tgtEl>
                                      </p:cBhvr>
                                      <p:to x="100000" y="100000"/>
                                    </p:animScale>
                                    <p:animScale>
                                      <p:cBhvr>
                                        <p:cTn id="26" dur="26">
                                          <p:stCondLst>
                                            <p:cond delay="1312"/>
                                          </p:stCondLst>
                                        </p:cTn>
                                        <p:tgtEl>
                                          <p:spTgt spid="4"/>
                                        </p:tgtEl>
                                      </p:cBhvr>
                                      <p:to x="100000" y="80000"/>
                                    </p:animScale>
                                    <p:animScale>
                                      <p:cBhvr>
                                        <p:cTn id="27" dur="166" decel="50000">
                                          <p:stCondLst>
                                            <p:cond delay="1338"/>
                                          </p:stCondLst>
                                        </p:cTn>
                                        <p:tgtEl>
                                          <p:spTgt spid="4"/>
                                        </p:tgtEl>
                                      </p:cBhvr>
                                      <p:to x="100000" y="100000"/>
                                    </p:animScale>
                                    <p:animScale>
                                      <p:cBhvr>
                                        <p:cTn id="28" dur="26">
                                          <p:stCondLst>
                                            <p:cond delay="1642"/>
                                          </p:stCondLst>
                                        </p:cTn>
                                        <p:tgtEl>
                                          <p:spTgt spid="4"/>
                                        </p:tgtEl>
                                      </p:cBhvr>
                                      <p:to x="100000" y="90000"/>
                                    </p:animScale>
                                    <p:animScale>
                                      <p:cBhvr>
                                        <p:cTn id="29" dur="166" decel="50000">
                                          <p:stCondLst>
                                            <p:cond delay="1668"/>
                                          </p:stCondLst>
                                        </p:cTn>
                                        <p:tgtEl>
                                          <p:spTgt spid="4"/>
                                        </p:tgtEl>
                                      </p:cBhvr>
                                      <p:to x="100000" y="100000"/>
                                    </p:animScale>
                                    <p:animScale>
                                      <p:cBhvr>
                                        <p:cTn id="30" dur="26">
                                          <p:stCondLst>
                                            <p:cond delay="1808"/>
                                          </p:stCondLst>
                                        </p:cTn>
                                        <p:tgtEl>
                                          <p:spTgt spid="4"/>
                                        </p:tgtEl>
                                      </p:cBhvr>
                                      <p:to x="100000" y="95000"/>
                                    </p:animScale>
                                    <p:animScale>
                                      <p:cBhvr>
                                        <p:cTn id="31"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dirty="0" smtClean="0"/>
              <a:t>Como activo, el dinero también es un pasivo de las instituciones monetarias, que lo generan cuando adquieren activos sobre los sectores no monetarios de la economía.</a:t>
            </a:r>
          </a:p>
          <a:p>
            <a:pPr algn="just"/>
            <a:r>
              <a:rPr lang="es-MX" dirty="0" smtClean="0"/>
              <a:t>Estos activos son títulos y créditos generados por el sector público, por el sector privado exterior, que son adquiridos por el banco emisor o por los intermediarios financieros bancarios.</a:t>
            </a:r>
          </a:p>
          <a:p>
            <a:pPr algn="just"/>
            <a:r>
              <a:rPr lang="es-MX" dirty="0" smtClean="0"/>
              <a:t>Los pasivos monetarios del banco emisor están constituidos por el dinero de curso legal en circulación y los depósitos de las entidades bancarias en dicho banco.</a:t>
            </a:r>
          </a:p>
          <a:p>
            <a:pPr algn="just"/>
            <a:r>
              <a:rPr lang="es-MX" dirty="0" smtClean="0"/>
              <a:t>Los pasivos monetarios del sistema bancario son depósitos a la vista, o dinero bancario.</a:t>
            </a:r>
          </a:p>
          <a:p>
            <a:pPr algn="just"/>
            <a:endParaRPr lang="es-MX" dirty="0"/>
          </a:p>
        </p:txBody>
      </p:sp>
    </p:spTree>
    <p:extLst>
      <p:ext uri="{BB962C8B-B14F-4D97-AF65-F5344CB8AC3E}">
        <p14:creationId xmlns:p14="http://schemas.microsoft.com/office/powerpoint/2010/main" val="92579089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580">
                                          <p:stCondLst>
                                            <p:cond delay="0"/>
                                          </p:stCondLst>
                                        </p:cTn>
                                        <p:tgtEl>
                                          <p:spTgt spid="3">
                                            <p:txEl>
                                              <p:pRg st="2" end="2"/>
                                            </p:txEl>
                                          </p:spTgt>
                                        </p:tgtEl>
                                      </p:cBhvr>
                                    </p:animEffect>
                                    <p:anim calcmode="lin" valueType="num">
                                      <p:cBhvr>
                                        <p:cTn id="21"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6" dur="26">
                                          <p:stCondLst>
                                            <p:cond delay="650"/>
                                          </p:stCondLst>
                                        </p:cTn>
                                        <p:tgtEl>
                                          <p:spTgt spid="3">
                                            <p:txEl>
                                              <p:pRg st="2" end="2"/>
                                            </p:txEl>
                                          </p:spTgt>
                                        </p:tgtEl>
                                      </p:cBhvr>
                                      <p:to x="100000" y="60000"/>
                                    </p:animScale>
                                    <p:animScale>
                                      <p:cBhvr>
                                        <p:cTn id="27" dur="166" decel="50000">
                                          <p:stCondLst>
                                            <p:cond delay="676"/>
                                          </p:stCondLst>
                                        </p:cTn>
                                        <p:tgtEl>
                                          <p:spTgt spid="3">
                                            <p:txEl>
                                              <p:pRg st="2" end="2"/>
                                            </p:txEl>
                                          </p:spTgt>
                                        </p:tgtEl>
                                      </p:cBhvr>
                                      <p:to x="100000" y="100000"/>
                                    </p:animScale>
                                    <p:animScale>
                                      <p:cBhvr>
                                        <p:cTn id="28" dur="26">
                                          <p:stCondLst>
                                            <p:cond delay="1312"/>
                                          </p:stCondLst>
                                        </p:cTn>
                                        <p:tgtEl>
                                          <p:spTgt spid="3">
                                            <p:txEl>
                                              <p:pRg st="2" end="2"/>
                                            </p:txEl>
                                          </p:spTgt>
                                        </p:tgtEl>
                                      </p:cBhvr>
                                      <p:to x="100000" y="80000"/>
                                    </p:animScale>
                                    <p:animScale>
                                      <p:cBhvr>
                                        <p:cTn id="29" dur="166" decel="50000">
                                          <p:stCondLst>
                                            <p:cond delay="1338"/>
                                          </p:stCondLst>
                                        </p:cTn>
                                        <p:tgtEl>
                                          <p:spTgt spid="3">
                                            <p:txEl>
                                              <p:pRg st="2" end="2"/>
                                            </p:txEl>
                                          </p:spTgt>
                                        </p:tgtEl>
                                      </p:cBhvr>
                                      <p:to x="100000" y="100000"/>
                                    </p:animScale>
                                    <p:animScale>
                                      <p:cBhvr>
                                        <p:cTn id="30" dur="26">
                                          <p:stCondLst>
                                            <p:cond delay="1642"/>
                                          </p:stCondLst>
                                        </p:cTn>
                                        <p:tgtEl>
                                          <p:spTgt spid="3">
                                            <p:txEl>
                                              <p:pRg st="2" end="2"/>
                                            </p:txEl>
                                          </p:spTgt>
                                        </p:tgtEl>
                                      </p:cBhvr>
                                      <p:to x="100000" y="90000"/>
                                    </p:animScale>
                                    <p:animScale>
                                      <p:cBhvr>
                                        <p:cTn id="31" dur="166" decel="50000">
                                          <p:stCondLst>
                                            <p:cond delay="1668"/>
                                          </p:stCondLst>
                                        </p:cTn>
                                        <p:tgtEl>
                                          <p:spTgt spid="3">
                                            <p:txEl>
                                              <p:pRg st="2" end="2"/>
                                            </p:txEl>
                                          </p:spTgt>
                                        </p:tgtEl>
                                      </p:cBhvr>
                                      <p:to x="100000" y="100000"/>
                                    </p:animScale>
                                    <p:animScale>
                                      <p:cBhvr>
                                        <p:cTn id="32" dur="26">
                                          <p:stCondLst>
                                            <p:cond delay="1808"/>
                                          </p:stCondLst>
                                        </p:cTn>
                                        <p:tgtEl>
                                          <p:spTgt spid="3">
                                            <p:txEl>
                                              <p:pRg st="2" end="2"/>
                                            </p:txEl>
                                          </p:spTgt>
                                        </p:tgtEl>
                                      </p:cBhvr>
                                      <p:to x="100000" y="95000"/>
                                    </p:animScale>
                                    <p:animScale>
                                      <p:cBhvr>
                                        <p:cTn id="33" dur="166" decel="50000">
                                          <p:stCondLst>
                                            <p:cond delay="1834"/>
                                          </p:stCondLst>
                                        </p:cTn>
                                        <p:tgtEl>
                                          <p:spTgt spid="3">
                                            <p:txEl>
                                              <p:pRg st="2" end="2"/>
                                            </p:txEl>
                                          </p:spTgt>
                                        </p:tgtEl>
                                      </p:cBhvr>
                                      <p:to x="100000" y="100000"/>
                                    </p:animScale>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1000"/>
                                        <p:tgtEl>
                                          <p:spTgt spid="3">
                                            <p:txEl>
                                              <p:pRg st="3" end="3"/>
                                            </p:txEl>
                                          </p:spTgt>
                                        </p:tgtEl>
                                      </p:cBhvr>
                                    </p:animEffect>
                                    <p:anim calcmode="lin" valueType="num">
                                      <p:cBhvr>
                                        <p:cTn id="3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smtClean="0"/>
              <a:t>Definición e </a:t>
            </a:r>
            <a:r>
              <a:rPr lang="es-MX" b="1" dirty="0" smtClean="0"/>
              <a:t>la oferta monetaria</a:t>
            </a:r>
            <a:endParaRPr lang="es-MX" b="1" dirty="0"/>
          </a:p>
        </p:txBody>
      </p:sp>
      <p:sp>
        <p:nvSpPr>
          <p:cNvPr id="3" name="Marcador de contenido 2"/>
          <p:cNvSpPr>
            <a:spLocks noGrp="1"/>
          </p:cNvSpPr>
          <p:nvPr>
            <p:ph idx="1"/>
          </p:nvPr>
        </p:nvSpPr>
        <p:spPr/>
        <p:txBody>
          <a:bodyPr/>
          <a:lstStyle/>
          <a:p>
            <a:r>
              <a:rPr lang="es-MX" dirty="0" smtClean="0"/>
              <a:t>Es la cantidad de dinero legal y bancario en manos del público, esto es, la suma del efectivo en manos del público y los depósitos bancarios a la vista.</a:t>
            </a:r>
          </a:p>
          <a:p>
            <a:endParaRPr lang="es-MX" dirty="0"/>
          </a:p>
          <a:p>
            <a:r>
              <a:rPr lang="es-MX" dirty="0" smtClean="0"/>
              <a:t>Constituye la parte líquida del conjunto de activos en poder del público.</a:t>
            </a:r>
            <a:endParaRPr lang="es-MX" dirty="0"/>
          </a:p>
        </p:txBody>
      </p:sp>
      <p:pic>
        <p:nvPicPr>
          <p:cNvPr id="4" name="Imagen 3"/>
          <p:cNvPicPr>
            <a:picLocks noChangeAspect="1"/>
          </p:cNvPicPr>
          <p:nvPr/>
        </p:nvPicPr>
        <p:blipFill>
          <a:blip r:embed="rId2" cstate="print"/>
          <a:stretch>
            <a:fillRect/>
          </a:stretch>
        </p:blipFill>
        <p:spPr>
          <a:xfrm>
            <a:off x="5443971" y="4301837"/>
            <a:ext cx="2114550" cy="2057400"/>
          </a:xfrm>
          <a:prstGeom prst="rect">
            <a:avLst/>
          </a:prstGeom>
        </p:spPr>
      </p:pic>
    </p:spTree>
    <p:extLst>
      <p:ext uri="{BB962C8B-B14F-4D97-AF65-F5344CB8AC3E}">
        <p14:creationId xmlns:p14="http://schemas.microsoft.com/office/powerpoint/2010/main" val="32913639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t>Proceso de creación del dinero</a:t>
            </a:r>
            <a:endParaRPr lang="es-MX" b="1" dirty="0"/>
          </a:p>
        </p:txBody>
      </p:sp>
      <p:sp>
        <p:nvSpPr>
          <p:cNvPr id="3" name="Marcador de contenido 2"/>
          <p:cNvSpPr>
            <a:spLocks noGrp="1"/>
          </p:cNvSpPr>
          <p:nvPr>
            <p:ph idx="1"/>
          </p:nvPr>
        </p:nvSpPr>
        <p:spPr/>
        <p:txBody>
          <a:bodyPr/>
          <a:lstStyle/>
          <a:p>
            <a:pPr algn="just"/>
            <a:r>
              <a:rPr lang="es-MX" dirty="0" smtClean="0"/>
              <a:t>El dinero se genera básicamente a consecuencia de la adquisición, por parte de las instituciones monetarias, de activos frente al sector público, privado y exterior.</a:t>
            </a:r>
          </a:p>
          <a:p>
            <a:pPr algn="just"/>
            <a:endParaRPr lang="es-MX" dirty="0" smtClean="0"/>
          </a:p>
          <a:p>
            <a:pPr algn="just"/>
            <a:r>
              <a:rPr lang="es-MX" dirty="0" smtClean="0"/>
              <a:t>El proceso de creación del dinero legal por parte del banco emisor se realiza, al adquirir estos activos frente a los tres sectores.</a:t>
            </a:r>
          </a:p>
          <a:p>
            <a:pPr algn="just"/>
            <a:endParaRPr lang="es-MX" dirty="0" smtClean="0"/>
          </a:p>
          <a:p>
            <a:pPr algn="just"/>
            <a:r>
              <a:rPr lang="es-MX" dirty="0" smtClean="0"/>
              <a:t>Las entidades bancarias mantienen en forma de dinero legal (encaje) una fracción de los depósitos de sus clientes, prestando el resto y generando así una expansión de los depósitos.</a:t>
            </a:r>
          </a:p>
          <a:p>
            <a:pPr algn="just"/>
            <a:endParaRPr lang="es-MX" dirty="0"/>
          </a:p>
        </p:txBody>
      </p:sp>
    </p:spTree>
    <p:extLst>
      <p:ext uri="{BB962C8B-B14F-4D97-AF65-F5344CB8AC3E}">
        <p14:creationId xmlns:p14="http://schemas.microsoft.com/office/powerpoint/2010/main" val="117644278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p:cTn id="2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t>Índice</a:t>
            </a:r>
            <a:endParaRPr lang="es-MX"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266741607"/>
              </p:ext>
            </p:extLst>
          </p:nvPr>
        </p:nvGraphicFramePr>
        <p:xfrm>
          <a:off x="2984738" y="2242868"/>
          <a:ext cx="7381187" cy="2995475"/>
        </p:xfrm>
        <a:graphic>
          <a:graphicData uri="http://schemas.openxmlformats.org/drawingml/2006/table">
            <a:tbl>
              <a:tblPr firstRow="1" bandRow="1">
                <a:tableStyleId>{69CF1AB2-1976-4502-BF36-3FF5EA218861}</a:tableStyleId>
              </a:tblPr>
              <a:tblGrid>
                <a:gridCol w="6581956"/>
                <a:gridCol w="799231"/>
              </a:tblGrid>
              <a:tr h="399595">
                <a:tc>
                  <a:txBody>
                    <a:bodyPr/>
                    <a:lstStyle/>
                    <a:p>
                      <a:r>
                        <a:rPr lang="es-MX" b="0" dirty="0" smtClean="0">
                          <a:hlinkClick r:id="rId2" action="ppaction://hlinksldjump"/>
                        </a:rPr>
                        <a:t>Introducción</a:t>
                      </a:r>
                      <a:endParaRPr lang="es-MX" b="0" dirty="0"/>
                    </a:p>
                  </a:txBody>
                  <a:tcPr/>
                </a:tc>
                <a:tc>
                  <a:txBody>
                    <a:bodyPr/>
                    <a:lstStyle/>
                    <a:p>
                      <a:pPr algn="r"/>
                      <a:r>
                        <a:rPr lang="es-MX" b="0" dirty="0" smtClean="0"/>
                        <a:t>3</a:t>
                      </a:r>
                      <a:endParaRPr lang="es-MX" b="0" dirty="0"/>
                    </a:p>
                  </a:txBody>
                  <a:tcPr/>
                </a:tc>
              </a:tr>
              <a:tr h="370840">
                <a:tc>
                  <a:txBody>
                    <a:bodyPr/>
                    <a:lstStyle/>
                    <a:p>
                      <a:r>
                        <a:rPr lang="es-MX" b="0" dirty="0" smtClean="0">
                          <a:hlinkClick r:id="rId3" action="ppaction://hlinksldjump"/>
                        </a:rPr>
                        <a:t>Objetivo</a:t>
                      </a:r>
                      <a:endParaRPr lang="es-MX" b="0" dirty="0"/>
                    </a:p>
                  </a:txBody>
                  <a:tcPr/>
                </a:tc>
                <a:tc>
                  <a:txBody>
                    <a:bodyPr/>
                    <a:lstStyle/>
                    <a:p>
                      <a:pPr algn="r"/>
                      <a:r>
                        <a:rPr lang="es-MX" b="0" dirty="0" smtClean="0"/>
                        <a:t>4</a:t>
                      </a:r>
                      <a:endParaRPr lang="es-MX" b="0" dirty="0"/>
                    </a:p>
                  </a:txBody>
                  <a:tcPr/>
                </a:tc>
              </a:tr>
              <a:tr h="370840">
                <a:tc>
                  <a:txBody>
                    <a:bodyPr/>
                    <a:lstStyle/>
                    <a:p>
                      <a:r>
                        <a:rPr lang="es-MX" b="0" dirty="0" smtClean="0">
                          <a:hlinkClick r:id="rId4" action="ppaction://hlinksldjump"/>
                        </a:rPr>
                        <a:t>Concepto de dinero</a:t>
                      </a:r>
                      <a:endParaRPr lang="es-MX" b="0" dirty="0"/>
                    </a:p>
                  </a:txBody>
                  <a:tcPr/>
                </a:tc>
                <a:tc>
                  <a:txBody>
                    <a:bodyPr/>
                    <a:lstStyle/>
                    <a:p>
                      <a:pPr algn="r"/>
                      <a:r>
                        <a:rPr lang="es-MX" b="0" dirty="0" smtClean="0"/>
                        <a:t>5</a:t>
                      </a:r>
                      <a:endParaRPr lang="es-MX" b="0" dirty="0"/>
                    </a:p>
                  </a:txBody>
                  <a:tcPr/>
                </a:tc>
              </a:tr>
              <a:tr h="370840">
                <a:tc>
                  <a:txBody>
                    <a:bodyPr/>
                    <a:lstStyle/>
                    <a:p>
                      <a:r>
                        <a:rPr lang="es-MX" b="0" dirty="0" smtClean="0">
                          <a:hlinkClick r:id="rId5" action="ppaction://hlinksldjump"/>
                        </a:rPr>
                        <a:t>Funciones del dinero</a:t>
                      </a:r>
                      <a:endParaRPr lang="es-MX" b="0" dirty="0"/>
                    </a:p>
                  </a:txBody>
                  <a:tcPr/>
                </a:tc>
                <a:tc>
                  <a:txBody>
                    <a:bodyPr/>
                    <a:lstStyle/>
                    <a:p>
                      <a:pPr algn="r"/>
                      <a:r>
                        <a:rPr lang="es-MX" b="0" dirty="0" smtClean="0"/>
                        <a:t>6</a:t>
                      </a:r>
                      <a:endParaRPr lang="es-MX" b="0" dirty="0"/>
                    </a:p>
                  </a:txBody>
                  <a:tcPr/>
                </a:tc>
              </a:tr>
              <a:tr h="370840">
                <a:tc>
                  <a:txBody>
                    <a:bodyPr/>
                    <a:lstStyle/>
                    <a:p>
                      <a:r>
                        <a:rPr lang="es-MX" b="0" dirty="0" smtClean="0">
                          <a:hlinkClick r:id="rId6" action="ppaction://hlinksldjump"/>
                        </a:rPr>
                        <a:t>La</a:t>
                      </a:r>
                      <a:r>
                        <a:rPr lang="es-MX" b="0" baseline="0" dirty="0" smtClean="0">
                          <a:hlinkClick r:id="rId6" action="ppaction://hlinksldjump"/>
                        </a:rPr>
                        <a:t> o</a:t>
                      </a:r>
                      <a:r>
                        <a:rPr lang="es-MX" b="0" dirty="0" smtClean="0">
                          <a:hlinkClick r:id="rId6" action="ppaction://hlinksldjump"/>
                        </a:rPr>
                        <a:t>ferta monetaria</a:t>
                      </a:r>
                      <a:endParaRPr lang="es-MX" b="0" dirty="0"/>
                    </a:p>
                  </a:txBody>
                  <a:tcPr/>
                </a:tc>
                <a:tc>
                  <a:txBody>
                    <a:bodyPr/>
                    <a:lstStyle/>
                    <a:p>
                      <a:pPr algn="r"/>
                      <a:r>
                        <a:rPr lang="es-MX" b="0" dirty="0" smtClean="0"/>
                        <a:t>13</a:t>
                      </a:r>
                      <a:endParaRPr lang="es-MX" b="0" dirty="0"/>
                    </a:p>
                  </a:txBody>
                  <a:tcPr/>
                </a:tc>
              </a:tr>
              <a:tr h="370840">
                <a:tc>
                  <a:txBody>
                    <a:bodyPr/>
                    <a:lstStyle/>
                    <a:p>
                      <a:r>
                        <a:rPr lang="es-MX" b="0" dirty="0" smtClean="0">
                          <a:hlinkClick r:id="rId7" action="ppaction://hlinksldjump"/>
                        </a:rPr>
                        <a:t>Proceso de creación del dinero</a:t>
                      </a:r>
                      <a:endParaRPr lang="es-MX" b="0" dirty="0"/>
                    </a:p>
                  </a:txBody>
                  <a:tcPr/>
                </a:tc>
                <a:tc>
                  <a:txBody>
                    <a:bodyPr/>
                    <a:lstStyle/>
                    <a:p>
                      <a:pPr algn="r"/>
                      <a:r>
                        <a:rPr lang="es-MX" b="0" dirty="0" smtClean="0"/>
                        <a:t>19</a:t>
                      </a:r>
                      <a:endParaRPr lang="es-MX" b="0" dirty="0"/>
                    </a:p>
                  </a:txBody>
                  <a:tcPr/>
                </a:tc>
              </a:tr>
              <a:tr h="370840">
                <a:tc>
                  <a:txBody>
                    <a:bodyPr/>
                    <a:lstStyle/>
                    <a:p>
                      <a:r>
                        <a:rPr lang="es-MX" b="0" dirty="0" smtClean="0">
                          <a:hlinkClick r:id="rId8" action="ppaction://hlinksldjump"/>
                        </a:rPr>
                        <a:t>La función de oferta monetaria</a:t>
                      </a:r>
                      <a:endParaRPr lang="es-MX" b="0" dirty="0"/>
                    </a:p>
                  </a:txBody>
                  <a:tcPr/>
                </a:tc>
                <a:tc>
                  <a:txBody>
                    <a:bodyPr/>
                    <a:lstStyle/>
                    <a:p>
                      <a:pPr algn="r"/>
                      <a:r>
                        <a:rPr lang="es-MX" b="0" dirty="0" smtClean="0"/>
                        <a:t>22</a:t>
                      </a:r>
                      <a:endParaRPr lang="es-MX" b="0" dirty="0"/>
                    </a:p>
                  </a:txBody>
                  <a:tcPr/>
                </a:tc>
              </a:tr>
              <a:tr h="370840">
                <a:tc>
                  <a:txBody>
                    <a:bodyPr/>
                    <a:lstStyle/>
                    <a:p>
                      <a:r>
                        <a:rPr lang="es-MX" b="0" dirty="0" smtClean="0">
                          <a:hlinkClick r:id="rId9" action="ppaction://hlinksldjump"/>
                        </a:rPr>
                        <a:t>Multiplicador del dinero</a:t>
                      </a:r>
                      <a:endParaRPr lang="es-MX" b="0" dirty="0"/>
                    </a:p>
                  </a:txBody>
                  <a:tcPr/>
                </a:tc>
                <a:tc>
                  <a:txBody>
                    <a:bodyPr/>
                    <a:lstStyle/>
                    <a:p>
                      <a:pPr algn="r"/>
                      <a:r>
                        <a:rPr lang="es-MX" b="0" dirty="0" smtClean="0"/>
                        <a:t>35</a:t>
                      </a:r>
                      <a:endParaRPr lang="es-MX" b="0" dirty="0"/>
                    </a:p>
                  </a:txBody>
                  <a:tcPr/>
                </a:tc>
              </a:tr>
            </a:tbl>
          </a:graphicData>
        </a:graphic>
      </p:graphicFrame>
    </p:spTree>
    <p:extLst>
      <p:ext uri="{BB962C8B-B14F-4D97-AF65-F5344CB8AC3E}">
        <p14:creationId xmlns:p14="http://schemas.microsoft.com/office/powerpoint/2010/main" val="30700658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lnSpcReduction="10000"/>
          </a:bodyPr>
          <a:lstStyle/>
          <a:p>
            <a:pPr marL="0" indent="0" algn="just">
              <a:buNone/>
            </a:pPr>
            <a:r>
              <a:rPr lang="es-MX" dirty="0" smtClean="0"/>
              <a:t>Suponiendo que se genera un exceso de liquidez en el conjunto del sistema bancario:</a:t>
            </a:r>
          </a:p>
          <a:p>
            <a:pPr marL="0" indent="0" algn="just">
              <a:buNone/>
            </a:pPr>
            <a:endParaRPr lang="es-MX" dirty="0"/>
          </a:p>
          <a:p>
            <a:pPr algn="just"/>
            <a:r>
              <a:rPr lang="es-MX" dirty="0" smtClean="0"/>
              <a:t>Ocasionará en el sistema bancario un volumen de encaje superior al deseado.</a:t>
            </a:r>
          </a:p>
          <a:p>
            <a:pPr algn="just"/>
            <a:r>
              <a:rPr lang="es-MX" dirty="0" smtClean="0"/>
              <a:t>El exceso de encaje va a parar al público, en forma de depósitos de las entidades bancarias (en forma de dinero legal).</a:t>
            </a:r>
          </a:p>
          <a:p>
            <a:pPr algn="just"/>
            <a:r>
              <a:rPr lang="es-MX" dirty="0" smtClean="0"/>
              <a:t>El público a su vez retiene una parte de esos fondos en forma de dinero legal.</a:t>
            </a:r>
          </a:p>
          <a:p>
            <a:pPr lvl="1" algn="just"/>
            <a:r>
              <a:rPr lang="es-MX" dirty="0" smtClean="0"/>
              <a:t>En una proporción aproximadamente estable y el resto lo deposita de nuevo en cualquiera de las entidades del sistema bancario, naciendo así un nuevo depósito.</a:t>
            </a:r>
            <a:endParaRPr lang="es-MX" dirty="0"/>
          </a:p>
        </p:txBody>
      </p:sp>
    </p:spTree>
    <p:extLst>
      <p:ext uri="{BB962C8B-B14F-4D97-AF65-F5344CB8AC3E}">
        <p14:creationId xmlns:p14="http://schemas.microsoft.com/office/powerpoint/2010/main" val="18712960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endParaRPr lang="es-MX" dirty="0" smtClean="0"/>
          </a:p>
          <a:p>
            <a:pPr algn="just"/>
            <a:endParaRPr lang="es-MX" dirty="0"/>
          </a:p>
          <a:p>
            <a:pPr algn="just"/>
            <a:endParaRPr lang="es-MX" dirty="0" smtClean="0"/>
          </a:p>
          <a:p>
            <a:pPr algn="just"/>
            <a:r>
              <a:rPr lang="es-MX" dirty="0" smtClean="0"/>
              <a:t>El proceso finaliza cuando se haya eliminado el exceso de encaje bien en forma de dinero legal que queda en manos del público, bien como retención necesaria por parte de las entidades bancarias para hacer frente al incremento de los depósitos y su posible retira por los clientes.</a:t>
            </a:r>
          </a:p>
          <a:p>
            <a:pPr algn="just"/>
            <a:endParaRPr lang="es-MX" dirty="0"/>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b="1" dirty="0" smtClean="0"/>
              <a:t>La función de oferta monetaria</a:t>
            </a:r>
            <a:endParaRPr lang="es-MX" b="1" dirty="0"/>
          </a:p>
        </p:txBody>
      </p:sp>
      <p:sp>
        <p:nvSpPr>
          <p:cNvPr id="3" name="2 Marcador de contenido"/>
          <p:cNvSpPr>
            <a:spLocks noGrp="1"/>
          </p:cNvSpPr>
          <p:nvPr>
            <p:ph idx="1"/>
          </p:nvPr>
        </p:nvSpPr>
        <p:spPr/>
        <p:txBody>
          <a:bodyPr/>
          <a:lstStyle/>
          <a:p>
            <a:r>
              <a:rPr lang="es-MX" dirty="0" smtClean="0"/>
              <a:t>Depende de tres factores:</a:t>
            </a:r>
          </a:p>
          <a:p>
            <a:endParaRPr lang="es-MX" dirty="0"/>
          </a:p>
        </p:txBody>
      </p:sp>
      <p:graphicFrame>
        <p:nvGraphicFramePr>
          <p:cNvPr id="4" name="3 Diagrama"/>
          <p:cNvGraphicFramePr/>
          <p:nvPr>
            <p:extLst>
              <p:ext uri="{D42A27DB-BD31-4B8C-83A1-F6EECF244321}">
                <p14:modId xmlns:p14="http://schemas.microsoft.com/office/powerpoint/2010/main" val="3950061113"/>
              </p:ext>
            </p:extLst>
          </p:nvPr>
        </p:nvGraphicFramePr>
        <p:xfrm>
          <a:off x="1894115" y="1789612"/>
          <a:ext cx="9940834" cy="50683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80">
                                          <p:stCondLst>
                                            <p:cond delay="0"/>
                                          </p:stCondLst>
                                        </p:cTn>
                                        <p:tgtEl>
                                          <p:spTgt spid="4"/>
                                        </p:tgtEl>
                                      </p:cBhvr>
                                    </p:animEffect>
                                    <p:anim calcmode="lin" valueType="num">
                                      <p:cBhvr>
                                        <p:cTn id="1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1" dur="26">
                                          <p:stCondLst>
                                            <p:cond delay="650"/>
                                          </p:stCondLst>
                                        </p:cTn>
                                        <p:tgtEl>
                                          <p:spTgt spid="4"/>
                                        </p:tgtEl>
                                      </p:cBhvr>
                                      <p:to x="100000" y="60000"/>
                                    </p:animScale>
                                    <p:animScale>
                                      <p:cBhvr>
                                        <p:cTn id="22" dur="166" decel="50000">
                                          <p:stCondLst>
                                            <p:cond delay="676"/>
                                          </p:stCondLst>
                                        </p:cTn>
                                        <p:tgtEl>
                                          <p:spTgt spid="4"/>
                                        </p:tgtEl>
                                      </p:cBhvr>
                                      <p:to x="100000" y="100000"/>
                                    </p:animScale>
                                    <p:animScale>
                                      <p:cBhvr>
                                        <p:cTn id="23" dur="26">
                                          <p:stCondLst>
                                            <p:cond delay="1312"/>
                                          </p:stCondLst>
                                        </p:cTn>
                                        <p:tgtEl>
                                          <p:spTgt spid="4"/>
                                        </p:tgtEl>
                                      </p:cBhvr>
                                      <p:to x="100000" y="80000"/>
                                    </p:animScale>
                                    <p:animScale>
                                      <p:cBhvr>
                                        <p:cTn id="24" dur="166" decel="50000">
                                          <p:stCondLst>
                                            <p:cond delay="1338"/>
                                          </p:stCondLst>
                                        </p:cTn>
                                        <p:tgtEl>
                                          <p:spTgt spid="4"/>
                                        </p:tgtEl>
                                      </p:cBhvr>
                                      <p:to x="100000" y="100000"/>
                                    </p:animScale>
                                    <p:animScale>
                                      <p:cBhvr>
                                        <p:cTn id="25" dur="26">
                                          <p:stCondLst>
                                            <p:cond delay="1642"/>
                                          </p:stCondLst>
                                        </p:cTn>
                                        <p:tgtEl>
                                          <p:spTgt spid="4"/>
                                        </p:tgtEl>
                                      </p:cBhvr>
                                      <p:to x="100000" y="90000"/>
                                    </p:animScale>
                                    <p:animScale>
                                      <p:cBhvr>
                                        <p:cTn id="26" dur="166" decel="50000">
                                          <p:stCondLst>
                                            <p:cond delay="1668"/>
                                          </p:stCondLst>
                                        </p:cTn>
                                        <p:tgtEl>
                                          <p:spTgt spid="4"/>
                                        </p:tgtEl>
                                      </p:cBhvr>
                                      <p:to x="100000" y="100000"/>
                                    </p:animScale>
                                    <p:animScale>
                                      <p:cBhvr>
                                        <p:cTn id="27" dur="26">
                                          <p:stCondLst>
                                            <p:cond delay="1808"/>
                                          </p:stCondLst>
                                        </p:cTn>
                                        <p:tgtEl>
                                          <p:spTgt spid="4"/>
                                        </p:tgtEl>
                                      </p:cBhvr>
                                      <p:to x="100000" y="95000"/>
                                    </p:animScale>
                                    <p:animScale>
                                      <p:cBhvr>
                                        <p:cTn id="2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i="1" dirty="0"/>
          </a:p>
        </p:txBody>
      </p:sp>
      <p:sp>
        <p:nvSpPr>
          <p:cNvPr id="3" name="2 Marcador de contenido"/>
          <p:cNvSpPr>
            <a:spLocks noGrp="1"/>
          </p:cNvSpPr>
          <p:nvPr>
            <p:ph idx="1"/>
          </p:nvPr>
        </p:nvSpPr>
        <p:spPr/>
        <p:txBody>
          <a:bodyPr/>
          <a:lstStyle/>
          <a:p>
            <a:pPr algn="just"/>
            <a:r>
              <a:rPr lang="es-MX" dirty="0" smtClean="0"/>
              <a:t>La teoría monetaria ortodoxa tradicional se hacia la hipótesis de constancia de los coeficientes </a:t>
            </a:r>
            <a:r>
              <a:rPr lang="es-MX" i="1" dirty="0" smtClean="0"/>
              <a:t>c</a:t>
            </a:r>
            <a:r>
              <a:rPr lang="es-MX" dirty="0" smtClean="0"/>
              <a:t> y </a:t>
            </a:r>
            <a:r>
              <a:rPr lang="es-MX" i="1" dirty="0" smtClean="0"/>
              <a:t>r</a:t>
            </a:r>
            <a:r>
              <a:rPr lang="es-MX" dirty="0" smtClean="0"/>
              <a:t>, por lo que los cambios en la oferta de dinero dependían exclusivamente de los cambios en la base monetaria.</a:t>
            </a:r>
          </a:p>
          <a:p>
            <a:pPr algn="just"/>
            <a:endParaRPr lang="es-MX" dirty="0" smtClean="0"/>
          </a:p>
          <a:p>
            <a:pPr lvl="1" algn="just"/>
            <a:r>
              <a:rPr lang="es-MX" dirty="0" smtClean="0"/>
              <a:t>La oferta de dinero se consideraba una variable exógena , sometida a dicho control.</a:t>
            </a:r>
          </a:p>
          <a:p>
            <a:pPr lvl="1" algn="just"/>
            <a:r>
              <a:rPr lang="es-MX" dirty="0" smtClean="0"/>
              <a:t>Sin embargo, mi c ni r pueden considerarse realmente constantes. Su variación depende del comportamiento del público y del sistema bancario que, reaccionarán ante los cambios que se produzcan en una serie de factores de diversa naturaleza.</a:t>
            </a: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4"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5"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a:bodyPr>
          <a:lstStyle/>
          <a:p>
            <a:pPr marL="342900" lvl="1" indent="-342900" algn="just"/>
            <a:r>
              <a:rPr lang="es-MX" sz="1800" dirty="0" smtClean="0"/>
              <a:t>El coeficiente de dinero legal/dinero total mantenido por el público </a:t>
            </a:r>
            <a:r>
              <a:rPr lang="es-MX" sz="1800" i="1" dirty="0" smtClean="0"/>
              <a:t>c</a:t>
            </a:r>
            <a:r>
              <a:rPr lang="es-MX" sz="1800" dirty="0" smtClean="0"/>
              <a:t> se verá afectado:</a:t>
            </a:r>
          </a:p>
          <a:p>
            <a:pPr marL="742950" lvl="2" indent="-342900" algn="just">
              <a:buNone/>
            </a:pPr>
            <a:r>
              <a:rPr lang="es-MX" sz="1600" dirty="0" smtClean="0"/>
              <a:t>A) por los cambios en el nivel de renta. Un incremento de dicho nivel hará subir la demanda tanto de dinero legal como de dinero bancario.</a:t>
            </a:r>
          </a:p>
          <a:p>
            <a:pPr marL="1200150" lvl="3" indent="-342900" algn="just"/>
            <a:r>
              <a:rPr lang="es-MX" sz="1500" dirty="0" smtClean="0"/>
              <a:t>Es probable que el incremento de la renta provoque un mayor uso del cheque y otras formas de pago alternativas al dinero lega,  lo que indica un descenso del coeficiente </a:t>
            </a:r>
            <a:r>
              <a:rPr lang="es-MX" sz="1500" i="1" dirty="0" smtClean="0"/>
              <a:t>c</a:t>
            </a:r>
            <a:r>
              <a:rPr lang="es-MX" sz="1500" dirty="0" smtClean="0"/>
              <a:t> a medida que aumenta la renta.</a:t>
            </a:r>
          </a:p>
          <a:p>
            <a:pPr marL="742950" lvl="2" indent="-342900" algn="just">
              <a:buNone/>
            </a:pPr>
            <a:r>
              <a:rPr lang="es-MX" sz="1600" dirty="0" smtClean="0"/>
              <a:t>B) El tipo de interés satisfecho por los depósitos , a medida que aumenta el interés lo hará también el costos de oportunidad de mantener el dinero legal, sin remuneración frente a otros activos líquidos remunerados, con lo que el coeficiente </a:t>
            </a:r>
            <a:r>
              <a:rPr lang="es-MX" sz="1600" i="1" dirty="0" smtClean="0"/>
              <a:t>c</a:t>
            </a:r>
            <a:r>
              <a:rPr lang="es-MX" sz="1600" dirty="0" smtClean="0"/>
              <a:t> tenderá a disminuir.</a:t>
            </a:r>
          </a:p>
          <a:p>
            <a:pPr algn="just"/>
            <a:endParaRPr lang="es-MX"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wipe(down)">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8"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9"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lnSpcReduction="10000"/>
          </a:bodyPr>
          <a:lstStyle/>
          <a:p>
            <a:pPr marL="400050" lvl="1" indent="0" algn="just">
              <a:buNone/>
            </a:pPr>
            <a:r>
              <a:rPr lang="es-MX" dirty="0"/>
              <a:t>C) Incremento de la presión fiscal , a medida que la misma aumenta mayores incentivos se generarán para evadir impuestos y los evasores tenderán a realizar un mayor volumen de transacciones en el dinero legal.</a:t>
            </a:r>
          </a:p>
          <a:p>
            <a:pPr lvl="1" algn="just"/>
            <a:endParaRPr lang="es-MX" dirty="0" smtClean="0"/>
          </a:p>
          <a:p>
            <a:pPr marL="400050" lvl="1" indent="0" algn="just">
              <a:buNone/>
            </a:pPr>
            <a:r>
              <a:rPr lang="es-MX" dirty="0" smtClean="0"/>
              <a:t>E) Una modificación en los precios relativos de los productos de consumo ordinario frente a los de consumo duradero, puede alterar la proporción del dinero legal deseada por el público.</a:t>
            </a:r>
          </a:p>
          <a:p>
            <a:pPr marL="400050" lvl="1" indent="0" algn="just">
              <a:buNone/>
            </a:pPr>
            <a:endParaRPr lang="es-MX" dirty="0" smtClean="0"/>
          </a:p>
          <a:p>
            <a:pPr marL="400050" lvl="1" indent="0" algn="just">
              <a:buNone/>
            </a:pPr>
            <a:r>
              <a:rPr lang="es-MX" dirty="0" smtClean="0"/>
              <a:t>F) Otros factores como el uso de tarjetas bancarias y del crédito o los hábitos sociales respecto al uso del cheque, o la forma de pago de los sueldos y salarios:</a:t>
            </a:r>
          </a:p>
          <a:p>
            <a:pPr lvl="1" algn="just"/>
            <a:endParaRPr lang="es-MX" dirty="0" smtClean="0"/>
          </a:p>
          <a:p>
            <a:pPr algn="ctr">
              <a:buNone/>
            </a:pPr>
            <a:r>
              <a:rPr lang="es-MX" dirty="0" smtClean="0"/>
              <a:t>	</a:t>
            </a:r>
            <a:r>
              <a:rPr lang="es-MX" b="1" dirty="0" smtClean="0"/>
              <a:t>C=f(Y, i,</a:t>
            </a:r>
            <a:r>
              <a:rPr lang="es-MX" b="1" dirty="0" smtClean="0">
                <a:sym typeface="Symbol"/>
              </a:rPr>
              <a:t>)</a:t>
            </a:r>
          </a:p>
          <a:p>
            <a:pPr lvl="1" algn="ctr">
              <a:buNone/>
            </a:pPr>
            <a:r>
              <a:rPr lang="es-MX" b="1" dirty="0" smtClean="0">
                <a:sym typeface="Symbol"/>
              </a:rPr>
              <a:t>       (-) (-)</a:t>
            </a:r>
            <a:endParaRPr lang="es-MX" b="1" dirty="0" smtClean="0"/>
          </a:p>
          <a:p>
            <a:pPr algn="just"/>
            <a:endParaRPr lang="es-MX" dirty="0"/>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down)">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barn(inVertical)">
                                      <p:cBhvr>
                                        <p:cTn id="26" dur="500"/>
                                        <p:tgtEl>
                                          <p:spTgt spid="3">
                                            <p:txEl>
                                              <p:pRg st="6" end="6"/>
                                            </p:txEl>
                                          </p:spTgt>
                                        </p:tgtEl>
                                      </p:cBhvr>
                                    </p:animEffect>
                                  </p:childTnLst>
                                </p:cTn>
                              </p:par>
                              <p:par>
                                <p:cTn id="27" presetID="16" presetClass="entr" presetSubtype="21"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barn(inVertical)">
                                      <p:cBhvr>
                                        <p:cTn id="2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r>
              <a:rPr lang="es-MX" dirty="0" smtClean="0"/>
              <a:t>El coeficiente c disminuye a medida que aumenta el nivel de renta y los tipos de interés  y variará en uno u otro sentido a consecuencia de la modificación de otros factores.</a:t>
            </a:r>
          </a:p>
          <a:p>
            <a:pPr algn="just"/>
            <a:endParaRPr lang="es-MX" dirty="0" smtClean="0"/>
          </a:p>
          <a:p>
            <a:pPr algn="just"/>
            <a:r>
              <a:rPr lang="es-MX" dirty="0" smtClean="0"/>
              <a:t>El coeficiente r, o de reserva de caja de las entidades bancarias respecto a su depósitos, éste está determinado por dos circunstancias:</a:t>
            </a:r>
          </a:p>
          <a:p>
            <a:pPr lvl="1" algn="just"/>
            <a:r>
              <a:rPr lang="es-MX" dirty="0" smtClean="0"/>
              <a:t>Por el nivel mínimo del mismo, impuesta por las autoridades monetarias a través del establecimiento de un coeficiente legal de caja.</a:t>
            </a:r>
          </a:p>
          <a:p>
            <a:pPr lvl="1" algn="just"/>
            <a:r>
              <a:rPr lang="es-MX" dirty="0" smtClean="0"/>
              <a:t>Por el exceso de activos de caja que las entidades bancarias quieran mantener respecto al nivel mínimo requerido.</a:t>
            </a:r>
            <a:endParaRPr lang="es-MX"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r>
              <a:rPr lang="es-MX" dirty="0"/>
              <a:t>La tendencia </a:t>
            </a:r>
            <a:r>
              <a:rPr lang="es-MX" dirty="0" smtClean="0"/>
              <a:t>de exceso de activos </a:t>
            </a:r>
            <a:r>
              <a:rPr lang="es-MX" dirty="0"/>
              <a:t>o reservas de caja es consecuencia de la posible demanda de efectivo que pueden realizar los depositantes, o de los pagos </a:t>
            </a:r>
            <a:r>
              <a:rPr lang="es-MX" dirty="0" smtClean="0"/>
              <a:t>que sean necesarios realizar otras entidades bancarias a causa del proceso de compensación bancaria</a:t>
            </a:r>
          </a:p>
          <a:p>
            <a:pPr algn="just"/>
            <a:endParaRPr lang="es-MX" dirty="0"/>
          </a:p>
          <a:p>
            <a:pPr algn="just"/>
            <a:r>
              <a:rPr lang="es-MX" dirty="0" smtClean="0"/>
              <a:t>Ante la carencia o insuficiencia de fondos, se tendrá que pedir prestamos al banco emisor, o a otras entidades bancarias a través del mercado interbancario (con el tipo de interés correspondientes).</a:t>
            </a:r>
          </a:p>
          <a:p>
            <a:pPr lvl="1" algn="just"/>
            <a:r>
              <a:rPr lang="es-MX" dirty="0" smtClean="0"/>
              <a:t>A medida que el tipo de interés aumenta, deberá aumentar también el exceso de reservas de casa y, el coeficiente </a:t>
            </a:r>
            <a:r>
              <a:rPr lang="es-MX" i="1" dirty="0" smtClean="0"/>
              <a:t>r</a:t>
            </a:r>
            <a:r>
              <a:rPr lang="es-MX" dirty="0" smtClean="0"/>
              <a:t>, con el fin de reducir el costo.</a:t>
            </a:r>
            <a:endParaRPr lang="es-MX" dirty="0"/>
          </a:p>
          <a:p>
            <a:pPr algn="just"/>
            <a:endParaRPr lang="es-MX" dirty="0"/>
          </a:p>
          <a:p>
            <a:pPr algn="just">
              <a:buNone/>
            </a:pPr>
            <a:endParaRPr lang="es-MX" dirty="0"/>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dirty="0" smtClean="0"/>
              <a:t>Existe otro elemento que actúa en sentido contrario, y este es el costo de mantener esas reservas de caja, que no producen interés frente a otros activos, préstamos u otras inversiones, cuya remuneración será mayor a medida que aumenta los tipos de interés del mercado.</a:t>
            </a:r>
          </a:p>
          <a:p>
            <a:pPr algn="just"/>
            <a:endParaRPr lang="es-MX" dirty="0" smtClean="0"/>
          </a:p>
          <a:p>
            <a:pPr algn="just"/>
            <a:r>
              <a:rPr lang="es-MX" dirty="0" smtClean="0"/>
              <a:t>Un exceso de activos o reservas de caja supone un costo de oportunidad para las entidades bancarias, una reducción de su nivel adecuado aumenta  los tipos de interés y siempre que exista facilidad para obtener dinero en el mercado interbancario.</a:t>
            </a:r>
            <a:endParaRPr lang="es-MX" dirty="0"/>
          </a:p>
        </p:txBody>
      </p:sp>
    </p:spTree>
    <p:extLst>
      <p:ext uri="{BB962C8B-B14F-4D97-AF65-F5344CB8AC3E}">
        <p14:creationId xmlns:p14="http://schemas.microsoft.com/office/powerpoint/2010/main" val="6880947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dirty="0" smtClean="0"/>
              <a:t>El coeficiente </a:t>
            </a:r>
            <a:r>
              <a:rPr lang="es-MX" b="1" i="1" dirty="0" smtClean="0"/>
              <a:t>r</a:t>
            </a:r>
            <a:r>
              <a:rPr lang="es-MX" dirty="0" smtClean="0"/>
              <a:t> puede considerarse como la siguiente función:</a:t>
            </a:r>
          </a:p>
          <a:p>
            <a:pPr marL="0" indent="0" algn="ctr">
              <a:buNone/>
            </a:pPr>
            <a:r>
              <a:rPr lang="es-MX" b="1" i="1" dirty="0" smtClean="0"/>
              <a:t>r</a:t>
            </a:r>
            <a:r>
              <a:rPr lang="es-MX" b="1" dirty="0" smtClean="0"/>
              <a:t>=f(</a:t>
            </a:r>
            <a:r>
              <a:rPr lang="es-MX" b="1" dirty="0" err="1" smtClean="0"/>
              <a:t>r</a:t>
            </a:r>
            <a:r>
              <a:rPr lang="es-MX" b="1" baseline="-25000" dirty="0" err="1" smtClean="0"/>
              <a:t>L</a:t>
            </a:r>
            <a:r>
              <a:rPr lang="es-MX" b="1" dirty="0" smtClean="0"/>
              <a:t>, i</a:t>
            </a:r>
            <a:r>
              <a:rPr lang="es-MX" b="1" baseline="-25000" dirty="0" smtClean="0"/>
              <a:t>i</a:t>
            </a:r>
            <a:r>
              <a:rPr lang="es-MX" b="1" dirty="0" smtClean="0"/>
              <a:t>, </a:t>
            </a:r>
            <a:r>
              <a:rPr lang="es-MX" b="1" dirty="0" err="1" smtClean="0"/>
              <a:t>i</a:t>
            </a:r>
            <a:r>
              <a:rPr lang="es-MX" b="1" baseline="-25000" dirty="0" err="1" smtClean="0"/>
              <a:t>a</a:t>
            </a:r>
            <a:r>
              <a:rPr lang="es-MX" b="1" dirty="0" smtClean="0"/>
              <a:t>, </a:t>
            </a:r>
            <a:r>
              <a:rPr lang="el-GR" b="1" dirty="0" smtClean="0"/>
              <a:t>σ</a:t>
            </a:r>
            <a:r>
              <a:rPr lang="es-MX" b="1" dirty="0" smtClean="0"/>
              <a:t>)</a:t>
            </a:r>
          </a:p>
          <a:p>
            <a:pPr marL="0" indent="0" algn="just">
              <a:buNone/>
            </a:pPr>
            <a:endParaRPr lang="es-MX" b="1" dirty="0"/>
          </a:p>
          <a:p>
            <a:pPr marL="0" indent="0" algn="just">
              <a:buNone/>
            </a:pPr>
            <a:r>
              <a:rPr lang="es-MX" dirty="0" smtClean="0"/>
              <a:t>Donde:</a:t>
            </a:r>
          </a:p>
          <a:p>
            <a:pPr marL="0" indent="0" algn="just">
              <a:buNone/>
            </a:pPr>
            <a:r>
              <a:rPr lang="es-MX" b="1" dirty="0" err="1" smtClean="0"/>
              <a:t>r</a:t>
            </a:r>
            <a:r>
              <a:rPr lang="es-MX" b="1" baseline="-25000" dirty="0" err="1" smtClean="0"/>
              <a:t>L</a:t>
            </a:r>
            <a:r>
              <a:rPr lang="es-MX" b="1" dirty="0" smtClean="0"/>
              <a:t>= </a:t>
            </a:r>
            <a:r>
              <a:rPr lang="es-MX" dirty="0" smtClean="0"/>
              <a:t>Coeficiente legal </a:t>
            </a:r>
          </a:p>
          <a:p>
            <a:pPr marL="0" indent="0" algn="just">
              <a:buNone/>
            </a:pPr>
            <a:r>
              <a:rPr lang="es-MX" b="1" dirty="0" smtClean="0"/>
              <a:t>i</a:t>
            </a:r>
            <a:r>
              <a:rPr lang="es-MX" b="1" baseline="-25000" dirty="0" smtClean="0"/>
              <a:t>i</a:t>
            </a:r>
            <a:r>
              <a:rPr lang="es-MX" b="1" dirty="0" smtClean="0"/>
              <a:t>= </a:t>
            </a:r>
            <a:r>
              <a:rPr lang="es-MX" dirty="0" smtClean="0"/>
              <a:t>Interés interbancario</a:t>
            </a:r>
          </a:p>
          <a:p>
            <a:pPr marL="0" indent="0" algn="just">
              <a:buNone/>
            </a:pPr>
            <a:r>
              <a:rPr lang="es-MX" b="1" dirty="0" err="1" smtClean="0"/>
              <a:t>i</a:t>
            </a:r>
            <a:r>
              <a:rPr lang="es-MX" b="1" baseline="-25000" dirty="0" err="1" smtClean="0"/>
              <a:t>a</a:t>
            </a:r>
            <a:r>
              <a:rPr lang="es-MX" b="1" dirty="0" smtClean="0"/>
              <a:t>= </a:t>
            </a:r>
            <a:r>
              <a:rPr lang="es-MX" dirty="0" smtClean="0"/>
              <a:t>Otros activos</a:t>
            </a:r>
          </a:p>
          <a:p>
            <a:pPr marL="0" indent="0" algn="just">
              <a:buNone/>
            </a:pPr>
            <a:r>
              <a:rPr lang="el-GR" b="1" dirty="0" smtClean="0"/>
              <a:t>σ</a:t>
            </a:r>
            <a:r>
              <a:rPr lang="es-MX" b="1" dirty="0" smtClean="0"/>
              <a:t>= </a:t>
            </a:r>
            <a:r>
              <a:rPr lang="es-MX" dirty="0" smtClean="0"/>
              <a:t>grado de incertidumbre de la entidad bancaria</a:t>
            </a:r>
          </a:p>
          <a:p>
            <a:pPr marL="0" indent="0" algn="just">
              <a:buNone/>
            </a:pPr>
            <a:endParaRPr lang="es-MX" dirty="0" smtClean="0"/>
          </a:p>
          <a:p>
            <a:endParaRPr lang="es-MX" dirty="0"/>
          </a:p>
        </p:txBody>
      </p:sp>
    </p:spTree>
    <p:extLst>
      <p:ext uri="{BB962C8B-B14F-4D97-AF65-F5344CB8AC3E}">
        <p14:creationId xmlns:p14="http://schemas.microsoft.com/office/powerpoint/2010/main" val="3828444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t>Introducción</a:t>
            </a:r>
            <a:endParaRPr lang="es-MX" b="1" dirty="0"/>
          </a:p>
        </p:txBody>
      </p:sp>
      <p:sp>
        <p:nvSpPr>
          <p:cNvPr id="3" name="Marcador de contenido 2"/>
          <p:cNvSpPr>
            <a:spLocks noGrp="1"/>
          </p:cNvSpPr>
          <p:nvPr>
            <p:ph idx="1"/>
          </p:nvPr>
        </p:nvSpPr>
        <p:spPr/>
        <p:txBody>
          <a:bodyPr/>
          <a:lstStyle/>
          <a:p>
            <a:pPr algn="just"/>
            <a:r>
              <a:rPr lang="es-MX" sz="2000" dirty="0" smtClean="0"/>
              <a:t>La definición de dinero y sus funciones han evolucionado a lo largo de los años. Las posturas de las escuelas monetarista y , keynesiana le han dado un giro importante al desarrollo de la teoría monetaria.</a:t>
            </a:r>
          </a:p>
          <a:p>
            <a:pPr algn="just"/>
            <a:endParaRPr lang="es-MX" sz="2000" dirty="0" smtClean="0"/>
          </a:p>
          <a:p>
            <a:pPr algn="just"/>
            <a:r>
              <a:rPr lang="es-MX" sz="2000" dirty="0" smtClean="0"/>
              <a:t>El análisis del comportamiento de la oferta monetaria será de gran relevancia para el alumno, pues entenderá como es que el Banco Central hace uso de los diferentes instrumentos en apoyo a la mejora económica de un país.</a:t>
            </a:r>
            <a:endParaRPr lang="es-MX" sz="2000" dirty="0"/>
          </a:p>
          <a:p>
            <a:pPr algn="just"/>
            <a:endParaRPr lang="es-MX" dirty="0"/>
          </a:p>
        </p:txBody>
      </p:sp>
    </p:spTree>
    <p:extLst>
      <p:ext uri="{BB962C8B-B14F-4D97-AF65-F5344CB8AC3E}">
        <p14:creationId xmlns:p14="http://schemas.microsoft.com/office/powerpoint/2010/main" val="21215421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MX" sz="3500" dirty="0" smtClean="0">
                <a:solidFill>
                  <a:srgbClr val="000000"/>
                </a:solidFill>
                <a:latin typeface="Arial"/>
              </a:rPr>
              <a:t>La base monetaria y la ecuación del cambio en el stock de base monetaria</a:t>
            </a:r>
            <a:endParaRPr lang="es-MX" sz="3500" dirty="0"/>
          </a:p>
        </p:txBody>
      </p:sp>
      <p:sp>
        <p:nvSpPr>
          <p:cNvPr id="3" name="2 Marcador de contenido"/>
          <p:cNvSpPr>
            <a:spLocks noGrp="1"/>
          </p:cNvSpPr>
          <p:nvPr>
            <p:ph idx="1"/>
          </p:nvPr>
        </p:nvSpPr>
        <p:spPr>
          <a:xfrm>
            <a:off x="2318756" y="2107842"/>
            <a:ext cx="5408568" cy="4151290"/>
          </a:xfrm>
        </p:spPr>
        <p:txBody>
          <a:bodyPr/>
          <a:lstStyle/>
          <a:p>
            <a:pPr marL="0" indent="0">
              <a:buNone/>
            </a:pPr>
            <a:r>
              <a:rPr lang="es-MX" dirty="0" smtClean="0"/>
              <a:t>Base monetaria o dinero de alta potencia</a:t>
            </a:r>
          </a:p>
          <a:p>
            <a:pPr marL="0" indent="0">
              <a:buNone/>
            </a:pPr>
            <a:endParaRPr lang="es-MX" dirty="0" smtClean="0"/>
          </a:p>
          <a:p>
            <a:pPr algn="just"/>
            <a:r>
              <a:rPr lang="es-MX" dirty="0" smtClean="0"/>
              <a:t>Suma total de efectivo (billetes y monedas) más los depósitos de los bancos en el Banco Central.</a:t>
            </a:r>
            <a:endParaRPr lang="es-MX" dirty="0"/>
          </a:p>
          <a:p>
            <a:pPr algn="just"/>
            <a:r>
              <a:rPr lang="es-MX" dirty="0" smtClean="0"/>
              <a:t>Suma de efectivo en manos del público más reservas o activos líquidos del sistema bancario.</a:t>
            </a:r>
          </a:p>
          <a:p>
            <a:pPr algn="just"/>
            <a:r>
              <a:rPr lang="es-MX" dirty="0" smtClean="0"/>
              <a:t>La base monetaria se integra por los pasivos del Banco Central en poder de particulares y bancos.</a:t>
            </a:r>
          </a:p>
          <a:p>
            <a:pPr algn="just"/>
            <a:endParaRPr lang="es-MX" dirty="0" smtClean="0"/>
          </a:p>
        </p:txBody>
      </p:sp>
      <p:sp>
        <p:nvSpPr>
          <p:cNvPr id="4" name="3 CuadroTexto"/>
          <p:cNvSpPr txBox="1"/>
          <p:nvPr/>
        </p:nvSpPr>
        <p:spPr>
          <a:xfrm>
            <a:off x="8319752" y="3451538"/>
            <a:ext cx="3206840" cy="861774"/>
          </a:xfrm>
          <a:prstGeom prst="rect">
            <a:avLst/>
          </a:prstGeom>
          <a:noFill/>
          <a:ln w="25400">
            <a:solidFill>
              <a:schemeClr val="accent1"/>
            </a:solidFill>
            <a:prstDash val="sysDash"/>
          </a:ln>
        </p:spPr>
        <p:txBody>
          <a:bodyPr wrap="square" rtlCol="0">
            <a:spAutoFit/>
          </a:bodyPr>
          <a:lstStyle/>
          <a:p>
            <a:r>
              <a:rPr lang="es-MX" sz="1500" dirty="0" smtClean="0"/>
              <a:t>Base monetaria=total activos del Banco Central </a:t>
            </a:r>
            <a:r>
              <a:rPr lang="es-MX" sz="2000" b="1" dirty="0" smtClean="0"/>
              <a:t>–</a:t>
            </a:r>
            <a:r>
              <a:rPr lang="es-MX" sz="1500" dirty="0" smtClean="0"/>
              <a:t> pasivos no monetarios del Banco Central</a:t>
            </a:r>
            <a:endParaRPr lang="es-MX" sz="1500" dirty="0"/>
          </a:p>
        </p:txBody>
      </p:sp>
    </p:spTree>
    <p:extLst>
      <p:ext uri="{BB962C8B-B14F-4D97-AF65-F5344CB8AC3E}">
        <p14:creationId xmlns:p14="http://schemas.microsoft.com/office/powerpoint/2010/main" val="289508448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wipe(down)">
                                      <p:cBhvr>
                                        <p:cTn id="14" dur="500"/>
                                        <p:tgtEl>
                                          <p:spTgt spid="3">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Definición analítica de base monetaria</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2589212" y="2133600"/>
                <a:ext cx="8915400" cy="1014549"/>
              </a:xfrm>
            </p:spPr>
            <p:txBody>
              <a:bodyPr/>
              <a:lstStyle/>
              <a:p>
                <a:pPr marL="0" indent="0">
                  <a:buNone/>
                </a:pPr>
                <a14:m>
                  <m:oMathPara xmlns:m="http://schemas.openxmlformats.org/officeDocument/2006/math">
                    <m:oMathParaPr>
                      <m:jc m:val="centerGroup"/>
                    </m:oMathParaPr>
                    <m:oMath xmlns:m="http://schemas.openxmlformats.org/officeDocument/2006/math">
                      <m:r>
                        <a:rPr lang="es-MX" i="1">
                          <a:latin typeface="Cambria Math"/>
                        </a:rPr>
                        <m:t>𝐵𝑎𝑠𝑒</m:t>
                      </m:r>
                      <m:r>
                        <a:rPr lang="es-MX" i="1">
                          <a:latin typeface="Cambria Math"/>
                        </a:rPr>
                        <m:t> </m:t>
                      </m:r>
                      <m:r>
                        <a:rPr lang="es-MX" i="1">
                          <a:latin typeface="Cambria Math"/>
                        </a:rPr>
                        <m:t>𝑚𝑜𝑛𝑒𝑡𝑎𝑟𝑖𝑎</m:t>
                      </m:r>
                      <m:r>
                        <a:rPr lang="es-MX" i="1">
                          <a:latin typeface="Cambria Math"/>
                        </a:rPr>
                        <m:t>≡</m:t>
                      </m:r>
                      <m:r>
                        <a:rPr lang="es-MX" i="1">
                          <a:latin typeface="Cambria Math"/>
                        </a:rPr>
                        <m:t>𝐸𝑓𝑒𝑐𝑡𝑖𝑣𝑜</m:t>
                      </m:r>
                      <m:r>
                        <a:rPr lang="es-MX" i="1">
                          <a:latin typeface="Cambria Math"/>
                        </a:rPr>
                        <m:t> </m:t>
                      </m:r>
                      <m:r>
                        <a:rPr lang="es-MX" i="1">
                          <a:latin typeface="Cambria Math"/>
                        </a:rPr>
                        <m:t>𝑒𝑛</m:t>
                      </m:r>
                      <m:r>
                        <a:rPr lang="es-MX" i="1">
                          <a:latin typeface="Cambria Math"/>
                        </a:rPr>
                        <m:t> </m:t>
                      </m:r>
                      <m:r>
                        <a:rPr lang="es-MX" i="1">
                          <a:latin typeface="Cambria Math"/>
                        </a:rPr>
                        <m:t>𝑚𝑎𝑛𝑜𝑠</m:t>
                      </m:r>
                      <m:r>
                        <a:rPr lang="es-MX" i="1">
                          <a:latin typeface="Cambria Math"/>
                        </a:rPr>
                        <m:t> </m:t>
                      </m:r>
                      <m:r>
                        <a:rPr lang="es-MX" i="1">
                          <a:latin typeface="Cambria Math"/>
                        </a:rPr>
                        <m:t>𝑑𝑒𝑙</m:t>
                      </m:r>
                      <m:r>
                        <a:rPr lang="es-MX" i="1">
                          <a:latin typeface="Cambria Math"/>
                        </a:rPr>
                        <m:t> </m:t>
                      </m:r>
                      <m:r>
                        <a:rPr lang="es-MX" i="1">
                          <a:latin typeface="Cambria Math"/>
                        </a:rPr>
                        <m:t>𝑝</m:t>
                      </m:r>
                      <m:r>
                        <a:rPr lang="es-MX" i="1">
                          <a:latin typeface="Cambria Math"/>
                        </a:rPr>
                        <m:t>ú</m:t>
                      </m:r>
                      <m:r>
                        <a:rPr lang="es-MX" i="1">
                          <a:latin typeface="Cambria Math"/>
                        </a:rPr>
                        <m:t>𝑏𝑙𝑖𝑐𝑜</m:t>
                      </m:r>
                      <m:r>
                        <a:rPr lang="es-MX" i="1">
                          <a:latin typeface="Cambria Math"/>
                        </a:rPr>
                        <m:t>+</m:t>
                      </m:r>
                      <m:r>
                        <a:rPr lang="es-MX" i="1">
                          <a:latin typeface="Cambria Math"/>
                        </a:rPr>
                        <m:t>𝑟𝑒𝑠𝑒𝑟𝑣𝑎𝑠</m:t>
                      </m:r>
                      <m:r>
                        <a:rPr lang="es-MX" i="1">
                          <a:latin typeface="Cambria Math"/>
                        </a:rPr>
                        <m:t> </m:t>
                      </m:r>
                      <m:r>
                        <a:rPr lang="es-MX" i="1">
                          <a:latin typeface="Cambria Math"/>
                        </a:rPr>
                        <m:t>𝑑𝑒</m:t>
                      </m:r>
                      <m:r>
                        <a:rPr lang="es-MX" i="1">
                          <a:latin typeface="Cambria Math"/>
                        </a:rPr>
                        <m:t> </m:t>
                      </m:r>
                      <m:r>
                        <a:rPr lang="es-MX" i="1">
                          <a:latin typeface="Cambria Math"/>
                        </a:rPr>
                        <m:t>𝑙𝑜𝑠</m:t>
                      </m:r>
                      <m:r>
                        <a:rPr lang="es-MX" i="1">
                          <a:latin typeface="Cambria Math"/>
                        </a:rPr>
                        <m:t> </m:t>
                      </m:r>
                      <m:r>
                        <a:rPr lang="es-MX" i="1">
                          <a:latin typeface="Cambria Math"/>
                        </a:rPr>
                        <m:t>𝑏𝑎𝑛𝑐𝑜𝑠</m:t>
                      </m:r>
                      <m:r>
                        <a:rPr lang="es-MX" i="1">
                          <a:latin typeface="Cambria Math"/>
                        </a:rPr>
                        <m:t>≡</m:t>
                      </m:r>
                      <m:r>
                        <a:rPr lang="es-MX" i="1">
                          <a:latin typeface="Cambria Math"/>
                        </a:rPr>
                        <m:t>𝑅𝑒𝑠𝑒𝑟𝑣𝑎𝑠</m:t>
                      </m:r>
                      <m:r>
                        <a:rPr lang="es-MX" i="1">
                          <a:latin typeface="Cambria Math"/>
                        </a:rPr>
                        <m:t> </m:t>
                      </m:r>
                      <m:r>
                        <a:rPr lang="es-MX" i="1">
                          <a:latin typeface="Cambria Math"/>
                        </a:rPr>
                        <m:t>𝑒𝑥𝑡𝑒𝑟𝑖𝑜𝑟𝑒𝑠</m:t>
                      </m:r>
                      <m:r>
                        <a:rPr lang="es-MX" i="1">
                          <a:latin typeface="Cambria Math"/>
                        </a:rPr>
                        <m:t> </m:t>
                      </m:r>
                      <m:r>
                        <a:rPr lang="es-MX" i="1">
                          <a:latin typeface="Cambria Math"/>
                        </a:rPr>
                        <m:t>𝑑𝑒</m:t>
                      </m:r>
                      <m:r>
                        <a:rPr lang="es-MX" i="1">
                          <a:latin typeface="Cambria Math"/>
                        </a:rPr>
                        <m:t> </m:t>
                      </m:r>
                      <m:r>
                        <a:rPr lang="es-MX" i="1">
                          <a:latin typeface="Cambria Math"/>
                        </a:rPr>
                        <m:t>𝑜𝑟𝑜</m:t>
                      </m:r>
                      <m:r>
                        <a:rPr lang="es-MX" i="1">
                          <a:latin typeface="Cambria Math"/>
                        </a:rPr>
                        <m:t> </m:t>
                      </m:r>
                      <m:r>
                        <a:rPr lang="es-MX" i="1">
                          <a:latin typeface="Cambria Math"/>
                        </a:rPr>
                        <m:t>𝑦</m:t>
                      </m:r>
                      <m:r>
                        <a:rPr lang="es-MX" i="1">
                          <a:latin typeface="Cambria Math"/>
                        </a:rPr>
                        <m:t> </m:t>
                      </m:r>
                      <m:r>
                        <a:rPr lang="es-MX" i="1">
                          <a:latin typeface="Cambria Math"/>
                        </a:rPr>
                        <m:t>𝑑𝑖𝑣𝑖𝑠𝑎𝑠</m:t>
                      </m:r>
                      <m:r>
                        <a:rPr lang="es-MX" i="1">
                          <a:latin typeface="Cambria Math"/>
                        </a:rPr>
                        <m:t>+</m:t>
                      </m:r>
                      <m:r>
                        <a:rPr lang="es-MX" i="1">
                          <a:latin typeface="Cambria Math"/>
                        </a:rPr>
                        <m:t>𝐶𝑟</m:t>
                      </m:r>
                      <m:r>
                        <a:rPr lang="es-MX" i="1">
                          <a:latin typeface="Cambria Math"/>
                        </a:rPr>
                        <m:t>é</m:t>
                      </m:r>
                      <m:r>
                        <a:rPr lang="es-MX" i="1">
                          <a:latin typeface="Cambria Math"/>
                        </a:rPr>
                        <m:t>𝑑𝑖𝑡𝑜</m:t>
                      </m:r>
                      <m:r>
                        <a:rPr lang="es-MX" i="1">
                          <a:latin typeface="Cambria Math"/>
                        </a:rPr>
                        <m:t> </m:t>
                      </m:r>
                      <m:r>
                        <a:rPr lang="es-MX" i="1">
                          <a:latin typeface="Cambria Math"/>
                        </a:rPr>
                        <m:t>𝑎𝑙</m:t>
                      </m:r>
                      <m:r>
                        <a:rPr lang="es-MX" i="1">
                          <a:latin typeface="Cambria Math"/>
                        </a:rPr>
                        <m:t> </m:t>
                      </m:r>
                      <m:r>
                        <a:rPr lang="es-MX" i="1">
                          <a:latin typeface="Cambria Math"/>
                        </a:rPr>
                        <m:t>𝑠𝑒𝑐𝑡𝑜𝑟</m:t>
                      </m:r>
                      <m:r>
                        <a:rPr lang="es-MX" i="1">
                          <a:latin typeface="Cambria Math"/>
                        </a:rPr>
                        <m:t> </m:t>
                      </m:r>
                      <m:r>
                        <a:rPr lang="es-MX" i="1">
                          <a:latin typeface="Cambria Math"/>
                        </a:rPr>
                        <m:t>𝑝</m:t>
                      </m:r>
                      <m:r>
                        <a:rPr lang="es-MX" i="1">
                          <a:latin typeface="Cambria Math"/>
                        </a:rPr>
                        <m:t>ú</m:t>
                      </m:r>
                      <m:r>
                        <a:rPr lang="es-MX" i="1">
                          <a:latin typeface="Cambria Math"/>
                        </a:rPr>
                        <m:t>𝑏𝑙𝑖𝑐𝑜</m:t>
                      </m:r>
                      <m:r>
                        <a:rPr lang="es-MX" i="1">
                          <a:latin typeface="Cambria Math"/>
                        </a:rPr>
                        <m:t>+</m:t>
                      </m:r>
                      <m:r>
                        <a:rPr lang="es-MX" i="1">
                          <a:latin typeface="Cambria Math"/>
                        </a:rPr>
                        <m:t>𝑝𝑟𝑒𝑠𝑡𝑎𝑠</m:t>
                      </m:r>
                      <m:r>
                        <a:rPr lang="es-MX" i="1">
                          <a:latin typeface="Cambria Math"/>
                        </a:rPr>
                        <m:t> </m:t>
                      </m:r>
                      <m:r>
                        <a:rPr lang="es-MX" i="1">
                          <a:latin typeface="Cambria Math"/>
                        </a:rPr>
                        <m:t>𝑎𝑙</m:t>
                      </m:r>
                      <m:r>
                        <a:rPr lang="es-MX" i="1">
                          <a:latin typeface="Cambria Math"/>
                        </a:rPr>
                        <m:t> </m:t>
                      </m:r>
                      <m:r>
                        <a:rPr lang="es-MX" i="1">
                          <a:latin typeface="Cambria Math"/>
                        </a:rPr>
                        <m:t>𝑠𝑖𝑠𝑡𝑒𝑚𝑎</m:t>
                      </m:r>
                      <m:r>
                        <a:rPr lang="es-MX" i="1">
                          <a:latin typeface="Cambria Math"/>
                        </a:rPr>
                        <m:t> </m:t>
                      </m:r>
                      <m:r>
                        <a:rPr lang="es-MX" i="1">
                          <a:latin typeface="Cambria Math"/>
                        </a:rPr>
                        <m:t>𝑏𝑎𝑛𝑐𝑎𝑟𝑖𝑜</m:t>
                      </m:r>
                      <m:r>
                        <a:rPr lang="es-MX" i="1">
                          <a:latin typeface="Cambria Math"/>
                        </a:rPr>
                        <m:t>±</m:t>
                      </m:r>
                      <m:r>
                        <a:rPr lang="es-MX" i="1">
                          <a:latin typeface="Cambria Math"/>
                        </a:rPr>
                        <m:t>𝑜𝑡𝑟𝑎𝑠</m:t>
                      </m:r>
                      <m:r>
                        <a:rPr lang="es-MX" i="1">
                          <a:latin typeface="Cambria Math"/>
                        </a:rPr>
                        <m:t> </m:t>
                      </m:r>
                      <m:r>
                        <a:rPr lang="es-MX" i="1">
                          <a:latin typeface="Cambria Math"/>
                        </a:rPr>
                        <m:t>𝑑𝑒𝑢𝑑𝑎𝑠</m:t>
                      </m:r>
                    </m:oMath>
                  </m:oMathPara>
                </a14:m>
                <a:endParaRPr lang="es-MX" dirty="0"/>
              </a:p>
              <a:p>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2589212" y="2133600"/>
                <a:ext cx="8915400" cy="1014549"/>
              </a:xfrm>
              <a:blipFill rotWithShape="1">
                <a:blip r:embed="rId2"/>
                <a:stretch>
                  <a:fillRect/>
                </a:stretch>
              </a:blipFill>
            </p:spPr>
            <p:txBody>
              <a:bodyPr/>
              <a:lstStyle/>
              <a:p>
                <a:r>
                  <a:rPr lang="es-MX">
                    <a:noFill/>
                  </a:rPr>
                  <a:t> </a:t>
                </a:r>
              </a:p>
            </p:txBody>
          </p:sp>
        </mc:Fallback>
      </mc:AlternateContent>
      <p:graphicFrame>
        <p:nvGraphicFramePr>
          <p:cNvPr id="5" name="4 Diagrama"/>
          <p:cNvGraphicFramePr/>
          <p:nvPr>
            <p:extLst>
              <p:ext uri="{D42A27DB-BD31-4B8C-83A1-F6EECF244321}">
                <p14:modId xmlns:p14="http://schemas.microsoft.com/office/powerpoint/2010/main" val="2678867524"/>
              </p:ext>
            </p:extLst>
          </p:nvPr>
        </p:nvGraphicFramePr>
        <p:xfrm>
          <a:off x="3332949" y="143933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CuadroTexto"/>
          <p:cNvSpPr txBox="1"/>
          <p:nvPr/>
        </p:nvSpPr>
        <p:spPr>
          <a:xfrm>
            <a:off x="1764405" y="5750006"/>
            <a:ext cx="4610637" cy="923330"/>
          </a:xfrm>
          <a:prstGeom prst="rect">
            <a:avLst/>
          </a:prstGeom>
          <a:noFill/>
          <a:ln w="31750">
            <a:solidFill>
              <a:schemeClr val="accent1"/>
            </a:solidFill>
            <a:prstDash val="dash"/>
          </a:ln>
        </p:spPr>
        <p:txBody>
          <a:bodyPr wrap="square" rtlCol="0">
            <a:spAutoFit/>
          </a:bodyPr>
          <a:lstStyle/>
          <a:p>
            <a:pPr algn="just"/>
            <a:r>
              <a:rPr lang="es-MX" dirty="0" smtClean="0"/>
              <a:t>Sin variación de los pasivos no monetarios conduce a una expansión de la base monetaria.</a:t>
            </a:r>
            <a:endParaRPr lang="es-MX" dirty="0"/>
          </a:p>
        </p:txBody>
      </p:sp>
      <p:cxnSp>
        <p:nvCxnSpPr>
          <p:cNvPr id="8" name="7 Conector angular"/>
          <p:cNvCxnSpPr/>
          <p:nvPr/>
        </p:nvCxnSpPr>
        <p:spPr>
          <a:xfrm rot="10800000" flipV="1">
            <a:off x="6375043" y="5550793"/>
            <a:ext cx="3734873" cy="660877"/>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49974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AsOne/>
      </p:bldGraphic>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algn="just"/>
            <a:r>
              <a:rPr lang="es-MX" dirty="0" smtClean="0"/>
              <a:t>La disminución de los pasivos no monetarios del Banco Central sin modificación de los activos en su poder conduce a una expansión de la base monetaria.</a:t>
            </a:r>
          </a:p>
          <a:p>
            <a:pPr algn="just"/>
            <a:endParaRPr lang="es-MX" dirty="0" smtClean="0"/>
          </a:p>
          <a:p>
            <a:pPr lvl="1" algn="just"/>
            <a:r>
              <a:rPr lang="es-MX" dirty="0" smtClean="0"/>
              <a:t>Bajo el supuesto de que el sector público convierte parte de sus depósitos en el Banco Central en dinero legal para hacer frente a compromisos de pago.</a:t>
            </a:r>
          </a:p>
          <a:p>
            <a:pPr lvl="1" algn="just"/>
            <a:endParaRPr lang="es-MX" dirty="0" smtClean="0"/>
          </a:p>
          <a:p>
            <a:pPr lvl="2" algn="just"/>
            <a:r>
              <a:rPr lang="es-MX" dirty="0" smtClean="0"/>
              <a:t>Parte de ese dinero quedará en manos del público y otra parte se depositará en las cajas del sistema bancario aumentando la base monetaria.</a:t>
            </a:r>
          </a:p>
          <a:p>
            <a:pPr marL="457200" lvl="1" indent="0" algn="just">
              <a:buNone/>
            </a:pPr>
            <a:endParaRPr lang="es-MX" dirty="0"/>
          </a:p>
        </p:txBody>
      </p:sp>
    </p:spTree>
    <p:extLst>
      <p:ext uri="{BB962C8B-B14F-4D97-AF65-F5344CB8AC3E}">
        <p14:creationId xmlns:p14="http://schemas.microsoft.com/office/powerpoint/2010/main" val="265113602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p:cTn id="1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MX" sz="2500" b="1" dirty="0" smtClean="0"/>
              <a:t>Factores de creación y absorción de la base monetaria</a:t>
            </a:r>
            <a:endParaRPr lang="es-MX" sz="2500"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86607855"/>
              </p:ext>
            </p:extLst>
          </p:nvPr>
        </p:nvGraphicFramePr>
        <p:xfrm>
          <a:off x="2589213" y="2133600"/>
          <a:ext cx="8915400" cy="3205480"/>
        </p:xfrm>
        <a:graphic>
          <a:graphicData uri="http://schemas.openxmlformats.org/drawingml/2006/table">
            <a:tbl>
              <a:tblPr firstRow="1" bandRow="1">
                <a:tableStyleId>{21E4AEA4-8DFA-4A89-87EB-49C32662AFE0}</a:tableStyleId>
              </a:tblPr>
              <a:tblGrid>
                <a:gridCol w="4457700"/>
                <a:gridCol w="4457700"/>
              </a:tblGrid>
              <a:tr h="370840">
                <a:tc>
                  <a:txBody>
                    <a:bodyPr/>
                    <a:lstStyle/>
                    <a:p>
                      <a:pPr algn="ctr"/>
                      <a:r>
                        <a:rPr lang="es-MX" dirty="0" smtClean="0"/>
                        <a:t>Factores</a:t>
                      </a:r>
                      <a:r>
                        <a:rPr lang="es-MX" baseline="0" dirty="0" smtClean="0"/>
                        <a:t> de creación</a:t>
                      </a:r>
                      <a:endParaRPr lang="es-MX" dirty="0"/>
                    </a:p>
                  </a:txBody>
                  <a:tcPr/>
                </a:tc>
                <a:tc>
                  <a:txBody>
                    <a:bodyPr/>
                    <a:lstStyle/>
                    <a:p>
                      <a:pPr algn="ctr"/>
                      <a:r>
                        <a:rPr lang="es-MX" dirty="0" smtClean="0"/>
                        <a:t>Factores de absorción</a:t>
                      </a:r>
                      <a:endParaRPr lang="es-MX" dirty="0"/>
                    </a:p>
                  </a:txBody>
                  <a:tcPr/>
                </a:tc>
              </a:tr>
              <a:tr h="370840">
                <a:tc>
                  <a:txBody>
                    <a:bodyPr/>
                    <a:lstStyle/>
                    <a:p>
                      <a:pPr algn="just"/>
                      <a:r>
                        <a:rPr lang="es-MX" b="1" dirty="0" smtClean="0"/>
                        <a:t>Superávit de la balanza de pagos </a:t>
                      </a:r>
                      <a:r>
                        <a:rPr lang="es-MX" dirty="0" smtClean="0"/>
                        <a:t>(aumento de las</a:t>
                      </a:r>
                      <a:r>
                        <a:rPr lang="es-MX" baseline="0" dirty="0" smtClean="0"/>
                        <a:t> reservas exteriores) </a:t>
                      </a:r>
                      <a:endParaRPr lang="es-MX" dirty="0"/>
                    </a:p>
                  </a:txBody>
                  <a:tcPr/>
                </a:tc>
                <a:tc>
                  <a:txBody>
                    <a:bodyPr/>
                    <a:lstStyle/>
                    <a:p>
                      <a:r>
                        <a:rPr lang="es-MX" b="1" dirty="0" smtClean="0"/>
                        <a:t>Déficit de la balanza de pagos</a:t>
                      </a:r>
                      <a:r>
                        <a:rPr lang="es-MX" b="1" baseline="0" dirty="0" smtClean="0"/>
                        <a:t> </a:t>
                      </a:r>
                      <a:r>
                        <a:rPr lang="es-MX" baseline="0" dirty="0" smtClean="0"/>
                        <a:t>(salida de divisas)</a:t>
                      </a:r>
                      <a:endParaRPr lang="es-MX" dirty="0"/>
                    </a:p>
                  </a:txBody>
                  <a:tcPr/>
                </a:tc>
              </a:tr>
              <a:tr h="370840">
                <a:tc>
                  <a:txBody>
                    <a:bodyPr/>
                    <a:lstStyle/>
                    <a:p>
                      <a:pPr algn="just"/>
                      <a:r>
                        <a:rPr lang="es-MX" b="1" dirty="0" smtClean="0"/>
                        <a:t>Déficit presupuestarios </a:t>
                      </a:r>
                      <a:r>
                        <a:rPr lang="es-MX" dirty="0" smtClean="0"/>
                        <a:t>(financiamiento por emisión de billetes)</a:t>
                      </a:r>
                      <a:endParaRPr lang="es-MX" dirty="0"/>
                    </a:p>
                  </a:txBody>
                  <a:tcPr/>
                </a:tc>
                <a:tc>
                  <a:txBody>
                    <a:bodyPr/>
                    <a:lstStyle/>
                    <a:p>
                      <a:r>
                        <a:rPr lang="es-MX" b="1" dirty="0" smtClean="0"/>
                        <a:t>Venta de títulos de deuda pública</a:t>
                      </a:r>
                      <a:endParaRPr lang="es-MX" b="1" dirty="0"/>
                    </a:p>
                  </a:txBody>
                  <a:tcPr/>
                </a:tc>
              </a:tr>
              <a:tr h="370840">
                <a:tc>
                  <a:txBody>
                    <a:bodyPr/>
                    <a:lstStyle/>
                    <a:p>
                      <a:pPr algn="just"/>
                      <a:r>
                        <a:rPr lang="es-MX" b="1" dirty="0" smtClean="0"/>
                        <a:t>Compra de títulos de deuda pública</a:t>
                      </a:r>
                      <a:r>
                        <a:rPr lang="es-MX" dirty="0" smtClean="0"/>
                        <a:t> (operaciones de mercado abierto)</a:t>
                      </a:r>
                      <a:endParaRPr lang="es-MX" dirty="0"/>
                    </a:p>
                  </a:txBody>
                  <a:tcPr/>
                </a:tc>
                <a:tc>
                  <a:txBody>
                    <a:bodyPr/>
                    <a:lstStyle/>
                    <a:p>
                      <a:r>
                        <a:rPr lang="es-MX" b="1" dirty="0" smtClean="0"/>
                        <a:t>Disminución del</a:t>
                      </a:r>
                      <a:r>
                        <a:rPr lang="es-MX" b="1" baseline="0" dirty="0" smtClean="0"/>
                        <a:t> crédito al sistema bancario</a:t>
                      </a:r>
                      <a:endParaRPr lang="es-MX" b="1" dirty="0"/>
                    </a:p>
                  </a:txBody>
                  <a:tcPr/>
                </a:tc>
              </a:tr>
              <a:tr h="370840">
                <a:tc>
                  <a:txBody>
                    <a:bodyPr/>
                    <a:lstStyle/>
                    <a:p>
                      <a:pPr algn="just"/>
                      <a:r>
                        <a:rPr lang="es-MX" b="1" dirty="0" smtClean="0"/>
                        <a:t>Aumentos</a:t>
                      </a:r>
                      <a:r>
                        <a:rPr lang="es-MX" b="1" baseline="0" dirty="0" smtClean="0"/>
                        <a:t> del crédito al sistema bancario</a:t>
                      </a:r>
                      <a:endParaRPr lang="es-MX" b="1"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62485565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MX" sz="2500" b="1" dirty="0" smtClean="0"/>
              <a:t>Factores autónomos y controlables de la base monetaria</a:t>
            </a:r>
            <a:endParaRPr lang="es-MX" sz="2500" b="1" dirty="0"/>
          </a:p>
        </p:txBody>
      </p:sp>
      <p:sp>
        <p:nvSpPr>
          <p:cNvPr id="3" name="2 Marcador de contenido"/>
          <p:cNvSpPr>
            <a:spLocks noGrp="1"/>
          </p:cNvSpPr>
          <p:nvPr>
            <p:ph idx="1"/>
          </p:nvPr>
        </p:nvSpPr>
        <p:spPr/>
        <p:txBody>
          <a:bodyPr>
            <a:normAutofit/>
          </a:bodyPr>
          <a:lstStyle/>
          <a:p>
            <a:r>
              <a:rPr lang="es-MX" dirty="0" smtClean="0"/>
              <a:t>Factores autónomos:</a:t>
            </a:r>
          </a:p>
          <a:p>
            <a:pPr marL="400050" lvl="1" indent="0" algn="just">
              <a:buNone/>
            </a:pPr>
            <a:r>
              <a:rPr lang="es-MX" dirty="0"/>
              <a:t>S</a:t>
            </a:r>
            <a:r>
              <a:rPr lang="es-MX" dirty="0" smtClean="0"/>
              <a:t>ector público y sector exterior ( no se controlan directamente por el Banco Central).</a:t>
            </a:r>
          </a:p>
          <a:p>
            <a:pPr marL="0" indent="0">
              <a:buNone/>
            </a:pPr>
            <a:r>
              <a:rPr lang="es-MX" dirty="0" smtClean="0"/>
              <a:t>El banco central tiene una posición pasiva.</a:t>
            </a:r>
          </a:p>
          <a:p>
            <a:pPr marL="400050" lvl="1" indent="0">
              <a:buNone/>
            </a:pPr>
            <a:endParaRPr lang="es-MX" dirty="0"/>
          </a:p>
          <a:p>
            <a:r>
              <a:rPr lang="es-MX" dirty="0"/>
              <a:t>Factores controlables:</a:t>
            </a:r>
          </a:p>
          <a:p>
            <a:pPr marL="400050" lvl="1" indent="0" algn="just">
              <a:buNone/>
            </a:pPr>
            <a:r>
              <a:rPr lang="es-MX" dirty="0" smtClean="0"/>
              <a:t>Mediante manipulación, la autoridad monetaria puede influir sobre la evolución de la base monetarias:</a:t>
            </a:r>
          </a:p>
          <a:p>
            <a:pPr lvl="1" algn="just">
              <a:buFont typeface="Wingdings" panose="05000000000000000000" pitchFamily="2" charset="2"/>
              <a:buChar char="ü"/>
            </a:pPr>
            <a:r>
              <a:rPr lang="es-MX" dirty="0" smtClean="0"/>
              <a:t>Crédito al sistema bancario (</a:t>
            </a:r>
            <a:r>
              <a:rPr lang="es-MX" dirty="0"/>
              <a:t>El banco central influye </a:t>
            </a:r>
            <a:r>
              <a:rPr lang="es-MX" dirty="0" smtClean="0"/>
              <a:t> sobre éste para mantener la base monetaria en los niveles que considera adecuados).</a:t>
            </a:r>
          </a:p>
          <a:p>
            <a:pPr lvl="1" algn="just">
              <a:buFont typeface="Wingdings" panose="05000000000000000000" pitchFamily="2" charset="2"/>
              <a:buChar char="ü"/>
            </a:pPr>
            <a:r>
              <a:rPr lang="es-MX" dirty="0" smtClean="0"/>
              <a:t>Compra o venta de Pagarés del Tesoro (títulos de deuda a corto plazo)</a:t>
            </a:r>
          </a:p>
          <a:p>
            <a:pPr marL="0" indent="0">
              <a:buNone/>
            </a:pPr>
            <a:endParaRPr lang="es-MX" dirty="0" smtClean="0"/>
          </a:p>
          <a:p>
            <a:pPr marL="0" indent="0">
              <a:buNone/>
            </a:pPr>
            <a:endParaRPr lang="es-MX" dirty="0" smtClean="0"/>
          </a:p>
          <a:p>
            <a:pPr marL="0" indent="0">
              <a:buNone/>
            </a:pPr>
            <a:endParaRPr lang="es-MX" dirty="0" smtClean="0"/>
          </a:p>
        </p:txBody>
      </p:sp>
    </p:spTree>
    <p:extLst>
      <p:ext uri="{BB962C8B-B14F-4D97-AF65-F5344CB8AC3E}">
        <p14:creationId xmlns:p14="http://schemas.microsoft.com/office/powerpoint/2010/main" val="250315667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p:cTn id="2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wipe(down)">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6" presetClass="entr" presetSubtype="0"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wipe(down)">
                                      <p:cBhvr>
                                        <p:cTn id="36" dur="580">
                                          <p:stCondLst>
                                            <p:cond delay="0"/>
                                          </p:stCondLst>
                                        </p:cTn>
                                        <p:tgtEl>
                                          <p:spTgt spid="3">
                                            <p:txEl>
                                              <p:pRg st="6" end="6"/>
                                            </p:txEl>
                                          </p:spTgt>
                                        </p:tgtEl>
                                      </p:cBhvr>
                                    </p:animEffect>
                                    <p:anim calcmode="lin" valueType="num">
                                      <p:cBhvr>
                                        <p:cTn id="37"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42" dur="26">
                                          <p:stCondLst>
                                            <p:cond delay="650"/>
                                          </p:stCondLst>
                                        </p:cTn>
                                        <p:tgtEl>
                                          <p:spTgt spid="3">
                                            <p:txEl>
                                              <p:pRg st="6" end="6"/>
                                            </p:txEl>
                                          </p:spTgt>
                                        </p:tgtEl>
                                      </p:cBhvr>
                                      <p:to x="100000" y="60000"/>
                                    </p:animScale>
                                    <p:animScale>
                                      <p:cBhvr>
                                        <p:cTn id="43" dur="166" decel="50000">
                                          <p:stCondLst>
                                            <p:cond delay="676"/>
                                          </p:stCondLst>
                                        </p:cTn>
                                        <p:tgtEl>
                                          <p:spTgt spid="3">
                                            <p:txEl>
                                              <p:pRg st="6" end="6"/>
                                            </p:txEl>
                                          </p:spTgt>
                                        </p:tgtEl>
                                      </p:cBhvr>
                                      <p:to x="100000" y="100000"/>
                                    </p:animScale>
                                    <p:animScale>
                                      <p:cBhvr>
                                        <p:cTn id="44" dur="26">
                                          <p:stCondLst>
                                            <p:cond delay="1312"/>
                                          </p:stCondLst>
                                        </p:cTn>
                                        <p:tgtEl>
                                          <p:spTgt spid="3">
                                            <p:txEl>
                                              <p:pRg st="6" end="6"/>
                                            </p:txEl>
                                          </p:spTgt>
                                        </p:tgtEl>
                                      </p:cBhvr>
                                      <p:to x="100000" y="80000"/>
                                    </p:animScale>
                                    <p:animScale>
                                      <p:cBhvr>
                                        <p:cTn id="45" dur="166" decel="50000">
                                          <p:stCondLst>
                                            <p:cond delay="1338"/>
                                          </p:stCondLst>
                                        </p:cTn>
                                        <p:tgtEl>
                                          <p:spTgt spid="3">
                                            <p:txEl>
                                              <p:pRg st="6" end="6"/>
                                            </p:txEl>
                                          </p:spTgt>
                                        </p:tgtEl>
                                      </p:cBhvr>
                                      <p:to x="100000" y="100000"/>
                                    </p:animScale>
                                    <p:animScale>
                                      <p:cBhvr>
                                        <p:cTn id="46" dur="26">
                                          <p:stCondLst>
                                            <p:cond delay="1642"/>
                                          </p:stCondLst>
                                        </p:cTn>
                                        <p:tgtEl>
                                          <p:spTgt spid="3">
                                            <p:txEl>
                                              <p:pRg st="6" end="6"/>
                                            </p:txEl>
                                          </p:spTgt>
                                        </p:tgtEl>
                                      </p:cBhvr>
                                      <p:to x="100000" y="90000"/>
                                    </p:animScale>
                                    <p:animScale>
                                      <p:cBhvr>
                                        <p:cTn id="47" dur="166" decel="50000">
                                          <p:stCondLst>
                                            <p:cond delay="1668"/>
                                          </p:stCondLst>
                                        </p:cTn>
                                        <p:tgtEl>
                                          <p:spTgt spid="3">
                                            <p:txEl>
                                              <p:pRg st="6" end="6"/>
                                            </p:txEl>
                                          </p:spTgt>
                                        </p:tgtEl>
                                      </p:cBhvr>
                                      <p:to x="100000" y="100000"/>
                                    </p:animScale>
                                    <p:animScale>
                                      <p:cBhvr>
                                        <p:cTn id="48" dur="26">
                                          <p:stCondLst>
                                            <p:cond delay="1808"/>
                                          </p:stCondLst>
                                        </p:cTn>
                                        <p:tgtEl>
                                          <p:spTgt spid="3">
                                            <p:txEl>
                                              <p:pRg st="6" end="6"/>
                                            </p:txEl>
                                          </p:spTgt>
                                        </p:tgtEl>
                                      </p:cBhvr>
                                      <p:to x="100000" y="95000"/>
                                    </p:animScale>
                                    <p:animScale>
                                      <p:cBhvr>
                                        <p:cTn id="49" dur="166" decel="50000">
                                          <p:stCondLst>
                                            <p:cond delay="1834"/>
                                          </p:stCondLst>
                                        </p:cTn>
                                        <p:tgtEl>
                                          <p:spTgt spid="3">
                                            <p:txEl>
                                              <p:pRg st="6" end="6"/>
                                            </p:txEl>
                                          </p:spTgt>
                                        </p:tgtEl>
                                      </p:cBhvr>
                                      <p:to x="100000" y="100000"/>
                                    </p:animScale>
                                  </p:childTnLst>
                                </p:cTn>
                              </p:par>
                              <p:par>
                                <p:cTn id="50" presetID="26" presetClass="entr" presetSubtype="0" fill="hold" nodeType="with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wipe(down)">
                                      <p:cBhvr>
                                        <p:cTn id="52" dur="580">
                                          <p:stCondLst>
                                            <p:cond delay="0"/>
                                          </p:stCondLst>
                                        </p:cTn>
                                        <p:tgtEl>
                                          <p:spTgt spid="3">
                                            <p:txEl>
                                              <p:pRg st="7" end="7"/>
                                            </p:txEl>
                                          </p:spTgt>
                                        </p:tgtEl>
                                      </p:cBhvr>
                                    </p:animEffect>
                                    <p:anim calcmode="lin" valueType="num">
                                      <p:cBhvr>
                                        <p:cTn id="53"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54"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55"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56"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57"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58" dur="26">
                                          <p:stCondLst>
                                            <p:cond delay="650"/>
                                          </p:stCondLst>
                                        </p:cTn>
                                        <p:tgtEl>
                                          <p:spTgt spid="3">
                                            <p:txEl>
                                              <p:pRg st="7" end="7"/>
                                            </p:txEl>
                                          </p:spTgt>
                                        </p:tgtEl>
                                      </p:cBhvr>
                                      <p:to x="100000" y="60000"/>
                                    </p:animScale>
                                    <p:animScale>
                                      <p:cBhvr>
                                        <p:cTn id="59" dur="166" decel="50000">
                                          <p:stCondLst>
                                            <p:cond delay="676"/>
                                          </p:stCondLst>
                                        </p:cTn>
                                        <p:tgtEl>
                                          <p:spTgt spid="3">
                                            <p:txEl>
                                              <p:pRg st="7" end="7"/>
                                            </p:txEl>
                                          </p:spTgt>
                                        </p:tgtEl>
                                      </p:cBhvr>
                                      <p:to x="100000" y="100000"/>
                                    </p:animScale>
                                    <p:animScale>
                                      <p:cBhvr>
                                        <p:cTn id="60" dur="26">
                                          <p:stCondLst>
                                            <p:cond delay="1312"/>
                                          </p:stCondLst>
                                        </p:cTn>
                                        <p:tgtEl>
                                          <p:spTgt spid="3">
                                            <p:txEl>
                                              <p:pRg st="7" end="7"/>
                                            </p:txEl>
                                          </p:spTgt>
                                        </p:tgtEl>
                                      </p:cBhvr>
                                      <p:to x="100000" y="80000"/>
                                    </p:animScale>
                                    <p:animScale>
                                      <p:cBhvr>
                                        <p:cTn id="61" dur="166" decel="50000">
                                          <p:stCondLst>
                                            <p:cond delay="1338"/>
                                          </p:stCondLst>
                                        </p:cTn>
                                        <p:tgtEl>
                                          <p:spTgt spid="3">
                                            <p:txEl>
                                              <p:pRg st="7" end="7"/>
                                            </p:txEl>
                                          </p:spTgt>
                                        </p:tgtEl>
                                      </p:cBhvr>
                                      <p:to x="100000" y="100000"/>
                                    </p:animScale>
                                    <p:animScale>
                                      <p:cBhvr>
                                        <p:cTn id="62" dur="26">
                                          <p:stCondLst>
                                            <p:cond delay="1642"/>
                                          </p:stCondLst>
                                        </p:cTn>
                                        <p:tgtEl>
                                          <p:spTgt spid="3">
                                            <p:txEl>
                                              <p:pRg st="7" end="7"/>
                                            </p:txEl>
                                          </p:spTgt>
                                        </p:tgtEl>
                                      </p:cBhvr>
                                      <p:to x="100000" y="90000"/>
                                    </p:animScale>
                                    <p:animScale>
                                      <p:cBhvr>
                                        <p:cTn id="63" dur="166" decel="50000">
                                          <p:stCondLst>
                                            <p:cond delay="1668"/>
                                          </p:stCondLst>
                                        </p:cTn>
                                        <p:tgtEl>
                                          <p:spTgt spid="3">
                                            <p:txEl>
                                              <p:pRg st="7" end="7"/>
                                            </p:txEl>
                                          </p:spTgt>
                                        </p:tgtEl>
                                      </p:cBhvr>
                                      <p:to x="100000" y="100000"/>
                                    </p:animScale>
                                    <p:animScale>
                                      <p:cBhvr>
                                        <p:cTn id="64" dur="26">
                                          <p:stCondLst>
                                            <p:cond delay="1808"/>
                                          </p:stCondLst>
                                        </p:cTn>
                                        <p:tgtEl>
                                          <p:spTgt spid="3">
                                            <p:txEl>
                                              <p:pRg st="7" end="7"/>
                                            </p:txEl>
                                          </p:spTgt>
                                        </p:tgtEl>
                                      </p:cBhvr>
                                      <p:to x="100000" y="95000"/>
                                    </p:animScale>
                                    <p:animScale>
                                      <p:cBhvr>
                                        <p:cTn id="65" dur="166" decel="50000">
                                          <p:stCondLst>
                                            <p:cond delay="1834"/>
                                          </p:stCondLst>
                                        </p:cTn>
                                        <p:tgtEl>
                                          <p:spTgt spid="3">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b="1" dirty="0"/>
              <a:t>Multiplicador del dinero</a:t>
            </a:r>
            <a:endParaRPr lang="es-MX" dirty="0"/>
          </a:p>
        </p:txBody>
      </p:sp>
      <p:sp>
        <p:nvSpPr>
          <p:cNvPr id="3" name="2 Marcador de contenido"/>
          <p:cNvSpPr>
            <a:spLocks noGrp="1"/>
          </p:cNvSpPr>
          <p:nvPr>
            <p:ph idx="1"/>
          </p:nvPr>
        </p:nvSpPr>
        <p:spPr/>
        <p:txBody>
          <a:bodyPr/>
          <a:lstStyle/>
          <a:p>
            <a:r>
              <a:rPr lang="es-MX" dirty="0" smtClean="0"/>
              <a:t>Donde:</a:t>
            </a:r>
          </a:p>
          <a:p>
            <a:endParaRPr lang="es-MX" dirty="0"/>
          </a:p>
        </p:txBody>
      </p:sp>
      <p:graphicFrame>
        <p:nvGraphicFramePr>
          <p:cNvPr id="4" name="3 Diagrama"/>
          <p:cNvGraphicFramePr/>
          <p:nvPr>
            <p:extLst>
              <p:ext uri="{D42A27DB-BD31-4B8C-83A1-F6EECF244321}">
                <p14:modId xmlns:p14="http://schemas.microsoft.com/office/powerpoint/2010/main" val="278663649"/>
              </p:ext>
            </p:extLst>
          </p:nvPr>
        </p:nvGraphicFramePr>
        <p:xfrm>
          <a:off x="2031999" y="2664823"/>
          <a:ext cx="8653417" cy="3775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21420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b="1" dirty="0"/>
              <a:t>Ecuaciones</a:t>
            </a:r>
            <a:endParaRPr lang="es-MX" dirty="0"/>
          </a:p>
        </p:txBody>
      </p:sp>
      <p:sp>
        <p:nvSpPr>
          <p:cNvPr id="3" name="2 Marcador de contenido"/>
          <p:cNvSpPr>
            <a:spLocks noGrp="1"/>
          </p:cNvSpPr>
          <p:nvPr>
            <p:ph idx="1"/>
          </p:nvPr>
        </p:nvSpPr>
        <p:spPr>
          <a:xfrm>
            <a:off x="2589212" y="2133600"/>
            <a:ext cx="4412479" cy="3875314"/>
          </a:xfrm>
        </p:spPr>
        <p:txBody>
          <a:bodyPr/>
          <a:lstStyle/>
          <a:p>
            <a:pPr algn="just"/>
            <a:r>
              <a:rPr lang="es-MX" b="1" dirty="0"/>
              <a:t>Oferta monetaria</a:t>
            </a:r>
            <a:r>
              <a:rPr lang="es-MX" dirty="0"/>
              <a:t>= efectivo en manos del público </a:t>
            </a:r>
            <a:r>
              <a:rPr lang="es-MX" b="1" dirty="0"/>
              <a:t>+</a:t>
            </a:r>
            <a:r>
              <a:rPr lang="es-MX" dirty="0"/>
              <a:t> depósitos en el sistema </a:t>
            </a:r>
            <a:r>
              <a:rPr lang="es-MX" dirty="0" smtClean="0"/>
              <a:t>bancario</a:t>
            </a:r>
          </a:p>
          <a:p>
            <a:pPr algn="just"/>
            <a:endParaRPr lang="es-MX" dirty="0" smtClean="0"/>
          </a:p>
          <a:p>
            <a:pPr algn="just"/>
            <a:endParaRPr lang="es-MX" dirty="0"/>
          </a:p>
          <a:p>
            <a:pPr algn="just"/>
            <a:endParaRPr lang="es-MX" dirty="0" smtClean="0"/>
          </a:p>
          <a:p>
            <a:pPr algn="just"/>
            <a:r>
              <a:rPr lang="es-MX" b="1" dirty="0"/>
              <a:t>Base monetaria </a:t>
            </a:r>
            <a:r>
              <a:rPr lang="es-MX" dirty="0"/>
              <a:t>= efectivo en manos del público </a:t>
            </a:r>
            <a:r>
              <a:rPr lang="es-MX" b="1" dirty="0"/>
              <a:t>+</a:t>
            </a:r>
            <a:r>
              <a:rPr lang="es-MX" dirty="0"/>
              <a:t> reservas de los bancos</a:t>
            </a:r>
          </a:p>
          <a:p>
            <a:endParaRPr lang="es-MX" dirty="0" smtClean="0"/>
          </a:p>
          <a:p>
            <a:endParaRPr lang="es-MX" dirty="0"/>
          </a:p>
          <a:p>
            <a:endParaRPr lang="es-MX" dirty="0" smtClean="0"/>
          </a:p>
          <a:p>
            <a:endParaRPr lang="es-MX" dirty="0"/>
          </a:p>
        </p:txBody>
      </p:sp>
      <p:sp>
        <p:nvSpPr>
          <p:cNvPr id="4" name="3 Rectángulo"/>
          <p:cNvSpPr/>
          <p:nvPr/>
        </p:nvSpPr>
        <p:spPr>
          <a:xfrm>
            <a:off x="9137190" y="2279515"/>
            <a:ext cx="2121094" cy="477054"/>
          </a:xfrm>
          <a:prstGeom prst="rect">
            <a:avLst/>
          </a:prstGeom>
        </p:spPr>
        <p:txBody>
          <a:bodyPr wrap="none">
            <a:spAutoFit/>
          </a:bodyPr>
          <a:lstStyle/>
          <a:p>
            <a:pPr algn="ctr"/>
            <a:r>
              <a:rPr lang="es-MX" sz="2500" b="1" dirty="0"/>
              <a:t>M = E + D (1)</a:t>
            </a:r>
          </a:p>
        </p:txBody>
      </p:sp>
      <p:sp>
        <p:nvSpPr>
          <p:cNvPr id="5" name="4 Rectángulo"/>
          <p:cNvSpPr/>
          <p:nvPr/>
        </p:nvSpPr>
        <p:spPr>
          <a:xfrm>
            <a:off x="9451378" y="4449428"/>
            <a:ext cx="1755610" cy="477054"/>
          </a:xfrm>
          <a:prstGeom prst="rect">
            <a:avLst/>
          </a:prstGeom>
        </p:spPr>
        <p:txBody>
          <a:bodyPr wrap="none">
            <a:spAutoFit/>
          </a:bodyPr>
          <a:lstStyle/>
          <a:p>
            <a:pPr algn="ctr"/>
            <a:r>
              <a:rPr lang="es-MX" sz="2500" b="1" dirty="0"/>
              <a:t>B= E+ L (2)</a:t>
            </a:r>
          </a:p>
        </p:txBody>
      </p:sp>
      <p:sp>
        <p:nvSpPr>
          <p:cNvPr id="6" name="5 Flecha derecha"/>
          <p:cNvSpPr/>
          <p:nvPr/>
        </p:nvSpPr>
        <p:spPr>
          <a:xfrm>
            <a:off x="7628708" y="2292838"/>
            <a:ext cx="1031965" cy="463731"/>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MX"/>
          </a:p>
        </p:txBody>
      </p:sp>
      <p:sp>
        <p:nvSpPr>
          <p:cNvPr id="7" name="6 Flecha derecha"/>
          <p:cNvSpPr/>
          <p:nvPr/>
        </p:nvSpPr>
        <p:spPr>
          <a:xfrm>
            <a:off x="7781109" y="4462751"/>
            <a:ext cx="1031965" cy="463731"/>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82653813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barn(inVertical)">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r>
                  <a:rPr lang="es-MX" dirty="0" smtClean="0"/>
                  <a:t>Dividiendo la ecuación 1 por la 2 y multiplicando ambos miembros por la B:</a:t>
                </a:r>
              </a:p>
              <a:p>
                <a:endParaRPr lang="es-MX" dirty="0"/>
              </a:p>
              <a:p>
                <a:pPr marL="0" indent="0">
                  <a:buNone/>
                </a:pPr>
                <a14:m>
                  <m:oMathPara xmlns:m="http://schemas.openxmlformats.org/officeDocument/2006/math">
                    <m:oMathParaPr>
                      <m:jc m:val="centerGroup"/>
                    </m:oMathParaPr>
                    <m:oMath xmlns:m="http://schemas.openxmlformats.org/officeDocument/2006/math">
                      <m:r>
                        <a:rPr lang="es-MX" b="1" i="1">
                          <a:latin typeface="Cambria Math" panose="02040503050406030204" pitchFamily="18" charset="0"/>
                        </a:rPr>
                        <m:t>𝑴</m:t>
                      </m:r>
                      <m:r>
                        <a:rPr lang="es-MX" b="1" i="1">
                          <a:latin typeface="Cambria Math" panose="02040503050406030204" pitchFamily="18" charset="0"/>
                        </a:rPr>
                        <m:t>=</m:t>
                      </m:r>
                      <m:f>
                        <m:fPr>
                          <m:ctrlPr>
                            <a:rPr lang="es-MX" b="1" i="1">
                              <a:latin typeface="Cambria Math"/>
                            </a:rPr>
                          </m:ctrlPr>
                        </m:fPr>
                        <m:num>
                          <m:r>
                            <a:rPr lang="es-MX" b="1" i="1">
                              <a:latin typeface="Cambria Math" panose="02040503050406030204" pitchFamily="18" charset="0"/>
                            </a:rPr>
                            <m:t>𝑬</m:t>
                          </m:r>
                          <m:r>
                            <a:rPr lang="es-MX" b="1" i="1">
                              <a:latin typeface="Cambria Math" panose="02040503050406030204" pitchFamily="18" charset="0"/>
                            </a:rPr>
                            <m:t>+</m:t>
                          </m:r>
                          <m:r>
                            <a:rPr lang="es-MX" b="1" i="1">
                              <a:latin typeface="Cambria Math" panose="02040503050406030204" pitchFamily="18" charset="0"/>
                            </a:rPr>
                            <m:t>𝑫</m:t>
                          </m:r>
                        </m:num>
                        <m:den>
                          <m:r>
                            <a:rPr lang="es-MX" b="1" i="1">
                              <a:latin typeface="Cambria Math" panose="02040503050406030204" pitchFamily="18" charset="0"/>
                            </a:rPr>
                            <m:t>𝑬</m:t>
                          </m:r>
                          <m:r>
                            <a:rPr lang="es-MX" b="1" i="1">
                              <a:latin typeface="Cambria Math" panose="02040503050406030204" pitchFamily="18" charset="0"/>
                            </a:rPr>
                            <m:t>+</m:t>
                          </m:r>
                          <m:r>
                            <a:rPr lang="es-MX" b="1" i="1">
                              <a:latin typeface="Cambria Math" panose="02040503050406030204" pitchFamily="18" charset="0"/>
                            </a:rPr>
                            <m:t>𝑳</m:t>
                          </m:r>
                        </m:den>
                      </m:f>
                      <m:r>
                        <a:rPr lang="es-MX" b="1" i="1">
                          <a:latin typeface="Cambria Math" panose="02040503050406030204" pitchFamily="18" charset="0"/>
                        </a:rPr>
                        <m:t>∗</m:t>
                      </m:r>
                      <m:r>
                        <a:rPr lang="es-MX" b="1" i="1">
                          <a:latin typeface="Cambria Math" panose="02040503050406030204" pitchFamily="18" charset="0"/>
                        </a:rPr>
                        <m:t>𝑩</m:t>
                      </m:r>
                    </m:oMath>
                  </m:oMathPara>
                </a14:m>
                <a:endParaRPr lang="es-MX" b="1" dirty="0"/>
              </a:p>
              <a:p>
                <a:endParaRPr lang="es-MX" dirty="0" smtClean="0"/>
              </a:p>
              <a:p>
                <a:r>
                  <a:rPr lang="es-MX" dirty="0" smtClean="0"/>
                  <a:t>Si el numerador y el denominador de la ecuación anterior se dividen por D y se denota la proporción de E/D por </a:t>
                </a:r>
                <a:r>
                  <a:rPr lang="es-MX" b="1" i="1" dirty="0" smtClean="0"/>
                  <a:t>e</a:t>
                </a:r>
                <a:r>
                  <a:rPr lang="es-MX" dirty="0" smtClean="0"/>
                  <a:t> y </a:t>
                </a:r>
                <a:r>
                  <a:rPr lang="es-MX" b="1" i="1" dirty="0" smtClean="0"/>
                  <a:t>l</a:t>
                </a:r>
                <a:r>
                  <a:rPr lang="es-MX" dirty="0" smtClean="0"/>
                  <a:t> como el coeficiente de reservas del sistema bancario L/D se tiene.</a:t>
                </a:r>
              </a:p>
              <a:p>
                <a:pPr marL="0" indent="0">
                  <a:buNone/>
                </a:pPr>
                <a14:m>
                  <m:oMathPara xmlns:m="http://schemas.openxmlformats.org/officeDocument/2006/math">
                    <m:oMathParaPr>
                      <m:jc m:val="centerGroup"/>
                    </m:oMathParaPr>
                    <m:oMath xmlns:m="http://schemas.openxmlformats.org/officeDocument/2006/math">
                      <m:r>
                        <a:rPr lang="es-MX" b="1" i="1">
                          <a:latin typeface="Cambria Math" panose="02040503050406030204" pitchFamily="18" charset="0"/>
                        </a:rPr>
                        <m:t>𝑴</m:t>
                      </m:r>
                      <m:r>
                        <a:rPr lang="es-MX" b="1" i="1">
                          <a:latin typeface="Cambria Math" panose="02040503050406030204" pitchFamily="18" charset="0"/>
                        </a:rPr>
                        <m:t>=</m:t>
                      </m:r>
                      <m:f>
                        <m:fPr>
                          <m:ctrlPr>
                            <a:rPr lang="es-MX" b="1" i="1">
                              <a:latin typeface="Cambria Math"/>
                            </a:rPr>
                          </m:ctrlPr>
                        </m:fPr>
                        <m:num>
                          <m:f>
                            <m:fPr>
                              <m:ctrlPr>
                                <a:rPr lang="es-MX" b="1" i="1">
                                  <a:latin typeface="Cambria Math"/>
                                </a:rPr>
                              </m:ctrlPr>
                            </m:fPr>
                            <m:num>
                              <m:r>
                                <a:rPr lang="es-MX" b="1" i="1">
                                  <a:latin typeface="Cambria Math" panose="02040503050406030204" pitchFamily="18" charset="0"/>
                                </a:rPr>
                                <m:t>𝑬</m:t>
                              </m:r>
                            </m:num>
                            <m:den>
                              <m:r>
                                <a:rPr lang="es-MX" b="1" i="1">
                                  <a:latin typeface="Cambria Math" panose="02040503050406030204" pitchFamily="18" charset="0"/>
                                </a:rPr>
                                <m:t>𝑫</m:t>
                              </m:r>
                            </m:den>
                          </m:f>
                          <m:r>
                            <a:rPr lang="es-MX" b="1" i="1">
                              <a:latin typeface="Cambria Math" panose="02040503050406030204" pitchFamily="18" charset="0"/>
                            </a:rPr>
                            <m:t>+</m:t>
                          </m:r>
                          <m:r>
                            <a:rPr lang="es-MX" b="1" i="1">
                              <a:latin typeface="Cambria Math" panose="02040503050406030204" pitchFamily="18" charset="0"/>
                            </a:rPr>
                            <m:t>𝟏</m:t>
                          </m:r>
                        </m:num>
                        <m:den>
                          <m:f>
                            <m:fPr>
                              <m:ctrlPr>
                                <a:rPr lang="es-MX" b="1" i="1">
                                  <a:latin typeface="Cambria Math"/>
                                </a:rPr>
                              </m:ctrlPr>
                            </m:fPr>
                            <m:num>
                              <m:r>
                                <a:rPr lang="es-MX" b="1" i="1">
                                  <a:latin typeface="Cambria Math" panose="02040503050406030204" pitchFamily="18" charset="0"/>
                                </a:rPr>
                                <m:t>𝑬</m:t>
                              </m:r>
                            </m:num>
                            <m:den>
                              <m:r>
                                <a:rPr lang="es-MX" b="1" i="1">
                                  <a:latin typeface="Cambria Math" panose="02040503050406030204" pitchFamily="18" charset="0"/>
                                </a:rPr>
                                <m:t>𝑳</m:t>
                              </m:r>
                            </m:den>
                          </m:f>
                          <m:r>
                            <a:rPr lang="es-MX" b="1" i="1">
                              <a:latin typeface="Cambria Math" panose="02040503050406030204" pitchFamily="18" charset="0"/>
                            </a:rPr>
                            <m:t>+</m:t>
                          </m:r>
                          <m:r>
                            <a:rPr lang="es-MX" b="1" i="1">
                              <a:latin typeface="Cambria Math" panose="02040503050406030204" pitchFamily="18" charset="0"/>
                            </a:rPr>
                            <m:t>𝑳</m:t>
                          </m:r>
                          <m:r>
                            <a:rPr lang="es-MX" b="1" i="1">
                              <a:latin typeface="Cambria Math" panose="02040503050406030204" pitchFamily="18" charset="0"/>
                            </a:rPr>
                            <m:t>/</m:t>
                          </m:r>
                          <m:r>
                            <a:rPr lang="es-MX" b="1" i="1">
                              <a:latin typeface="Cambria Math" panose="02040503050406030204" pitchFamily="18" charset="0"/>
                            </a:rPr>
                            <m:t>𝑫</m:t>
                          </m:r>
                        </m:den>
                      </m:f>
                      <m:r>
                        <a:rPr lang="es-MX" b="1" i="1">
                          <a:latin typeface="Cambria Math" panose="02040503050406030204" pitchFamily="18" charset="0"/>
                        </a:rPr>
                        <m:t>∗</m:t>
                      </m:r>
                      <m:r>
                        <a:rPr lang="es-MX" b="1" i="1">
                          <a:latin typeface="Cambria Math" panose="02040503050406030204" pitchFamily="18" charset="0"/>
                        </a:rPr>
                        <m:t>𝑩</m:t>
                      </m:r>
                      <m:r>
                        <a:rPr lang="es-MX" b="1" i="1">
                          <a:latin typeface="Cambria Math" panose="02040503050406030204" pitchFamily="18" charset="0"/>
                        </a:rPr>
                        <m:t>=</m:t>
                      </m:r>
                      <m:f>
                        <m:fPr>
                          <m:ctrlPr>
                            <a:rPr lang="es-MX" b="1" i="1">
                              <a:latin typeface="Cambria Math"/>
                            </a:rPr>
                          </m:ctrlPr>
                        </m:fPr>
                        <m:num>
                          <m:r>
                            <a:rPr lang="es-MX" b="1" i="1">
                              <a:latin typeface="Cambria Math" panose="02040503050406030204" pitchFamily="18" charset="0"/>
                            </a:rPr>
                            <m:t>𝒆</m:t>
                          </m:r>
                          <m:r>
                            <a:rPr lang="es-MX" b="1" i="1">
                              <a:latin typeface="Cambria Math" panose="02040503050406030204" pitchFamily="18" charset="0"/>
                            </a:rPr>
                            <m:t>+</m:t>
                          </m:r>
                          <m:r>
                            <a:rPr lang="es-MX" b="1" i="1">
                              <a:latin typeface="Cambria Math" panose="02040503050406030204" pitchFamily="18" charset="0"/>
                            </a:rPr>
                            <m:t>𝟏</m:t>
                          </m:r>
                        </m:num>
                        <m:den>
                          <m:r>
                            <a:rPr lang="es-MX" b="1" i="1">
                              <a:latin typeface="Cambria Math" panose="02040503050406030204" pitchFamily="18" charset="0"/>
                            </a:rPr>
                            <m:t>𝒆</m:t>
                          </m:r>
                          <m:r>
                            <a:rPr lang="es-MX" b="1" i="1">
                              <a:latin typeface="Cambria Math" panose="02040503050406030204" pitchFamily="18" charset="0"/>
                            </a:rPr>
                            <m:t>+</m:t>
                          </m:r>
                          <m:r>
                            <a:rPr lang="es-MX" b="1" i="1">
                              <a:latin typeface="Cambria Math" panose="02040503050406030204" pitchFamily="18" charset="0"/>
                            </a:rPr>
                            <m:t>𝒍</m:t>
                          </m:r>
                        </m:den>
                      </m:f>
                      <m:r>
                        <a:rPr lang="es-MX" b="1" i="1">
                          <a:latin typeface="Cambria Math" panose="02040503050406030204" pitchFamily="18" charset="0"/>
                        </a:rPr>
                        <m:t>∗</m:t>
                      </m:r>
                      <m:r>
                        <a:rPr lang="es-MX" b="1" i="1">
                          <a:latin typeface="Cambria Math" panose="02040503050406030204" pitchFamily="18" charset="0"/>
                        </a:rPr>
                        <m:t>𝑩</m:t>
                      </m:r>
                    </m:oMath>
                  </m:oMathPara>
                </a14:m>
                <a:endParaRPr lang="es-MX" b="1" dirty="0"/>
              </a:p>
              <a:p>
                <a:endParaRPr lang="es-MX" dirty="0" smtClean="0"/>
              </a:p>
              <a:p>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479" t="-806" r="-547"/>
                </a:stretch>
              </a:blipFill>
            </p:spPr>
            <p:txBody>
              <a:bodyPr/>
              <a:lstStyle/>
              <a:p>
                <a:r>
                  <a:rPr lang="es-MX">
                    <a:noFill/>
                  </a:rPr>
                  <a:t> </a:t>
                </a:r>
              </a:p>
            </p:txBody>
          </p:sp>
        </mc:Fallback>
      </mc:AlternateContent>
    </p:spTree>
    <p:extLst>
      <p:ext uri="{BB962C8B-B14F-4D97-AF65-F5344CB8AC3E}">
        <p14:creationId xmlns:p14="http://schemas.microsoft.com/office/powerpoint/2010/main" val="349176969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wipe(down)">
                                      <p:cBhvr>
                                        <p:cTn id="14" dur="580">
                                          <p:stCondLst>
                                            <p:cond delay="0"/>
                                          </p:stCondLst>
                                        </p:cTn>
                                        <p:tgtEl>
                                          <p:spTgt spid="3">
                                            <p:txEl>
                                              <p:pRg st="5" end="5"/>
                                            </p:txEl>
                                          </p:spTgt>
                                        </p:tgtEl>
                                      </p:cBhvr>
                                    </p:animEffect>
                                    <p:anim calcmode="lin" valueType="num">
                                      <p:cBhvr>
                                        <p:cTn id="15"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5" end="5"/>
                                            </p:txEl>
                                          </p:spTgt>
                                        </p:tgtEl>
                                      </p:cBhvr>
                                      <p:to x="100000" y="60000"/>
                                    </p:animScale>
                                    <p:animScale>
                                      <p:cBhvr>
                                        <p:cTn id="21" dur="166" decel="50000">
                                          <p:stCondLst>
                                            <p:cond delay="676"/>
                                          </p:stCondLst>
                                        </p:cTn>
                                        <p:tgtEl>
                                          <p:spTgt spid="3">
                                            <p:txEl>
                                              <p:pRg st="5" end="5"/>
                                            </p:txEl>
                                          </p:spTgt>
                                        </p:tgtEl>
                                      </p:cBhvr>
                                      <p:to x="100000" y="100000"/>
                                    </p:animScale>
                                    <p:animScale>
                                      <p:cBhvr>
                                        <p:cTn id="22" dur="26">
                                          <p:stCondLst>
                                            <p:cond delay="1312"/>
                                          </p:stCondLst>
                                        </p:cTn>
                                        <p:tgtEl>
                                          <p:spTgt spid="3">
                                            <p:txEl>
                                              <p:pRg st="5" end="5"/>
                                            </p:txEl>
                                          </p:spTgt>
                                        </p:tgtEl>
                                      </p:cBhvr>
                                      <p:to x="100000" y="80000"/>
                                    </p:animScale>
                                    <p:animScale>
                                      <p:cBhvr>
                                        <p:cTn id="23" dur="166" decel="50000">
                                          <p:stCondLst>
                                            <p:cond delay="1338"/>
                                          </p:stCondLst>
                                        </p:cTn>
                                        <p:tgtEl>
                                          <p:spTgt spid="3">
                                            <p:txEl>
                                              <p:pRg st="5" end="5"/>
                                            </p:txEl>
                                          </p:spTgt>
                                        </p:tgtEl>
                                      </p:cBhvr>
                                      <p:to x="100000" y="100000"/>
                                    </p:animScale>
                                    <p:animScale>
                                      <p:cBhvr>
                                        <p:cTn id="24" dur="26">
                                          <p:stCondLst>
                                            <p:cond delay="1642"/>
                                          </p:stCondLst>
                                        </p:cTn>
                                        <p:tgtEl>
                                          <p:spTgt spid="3">
                                            <p:txEl>
                                              <p:pRg st="5" end="5"/>
                                            </p:txEl>
                                          </p:spTgt>
                                        </p:tgtEl>
                                      </p:cBhvr>
                                      <p:to x="100000" y="90000"/>
                                    </p:animScale>
                                    <p:animScale>
                                      <p:cBhvr>
                                        <p:cTn id="25" dur="166" decel="50000">
                                          <p:stCondLst>
                                            <p:cond delay="1668"/>
                                          </p:stCondLst>
                                        </p:cTn>
                                        <p:tgtEl>
                                          <p:spTgt spid="3">
                                            <p:txEl>
                                              <p:pRg st="5" end="5"/>
                                            </p:txEl>
                                          </p:spTgt>
                                        </p:tgtEl>
                                      </p:cBhvr>
                                      <p:to x="100000" y="100000"/>
                                    </p:animScale>
                                    <p:animScale>
                                      <p:cBhvr>
                                        <p:cTn id="26" dur="26">
                                          <p:stCondLst>
                                            <p:cond delay="1808"/>
                                          </p:stCondLst>
                                        </p:cTn>
                                        <p:tgtEl>
                                          <p:spTgt spid="3">
                                            <p:txEl>
                                              <p:pRg st="5" end="5"/>
                                            </p:txEl>
                                          </p:spTgt>
                                        </p:tgtEl>
                                      </p:cBhvr>
                                      <p:to x="100000" y="95000"/>
                                    </p:animScale>
                                    <p:animScale>
                                      <p:cBhvr>
                                        <p:cTn id="27"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r"/>
            <a:r>
              <a:rPr lang="es-MX" sz="2500" b="1" dirty="0" smtClean="0"/>
              <a:t>Factores determinantes del multiplicador del dinero</a:t>
            </a:r>
            <a:endParaRPr lang="es-MX" sz="2500" b="1" dirty="0"/>
          </a:p>
        </p:txBody>
      </p:sp>
      <p:sp>
        <p:nvSpPr>
          <p:cNvPr id="3" name="2 Marcador de contenido"/>
          <p:cNvSpPr>
            <a:spLocks noGrp="1"/>
          </p:cNvSpPr>
          <p:nvPr>
            <p:ph idx="1"/>
          </p:nvPr>
        </p:nvSpPr>
        <p:spPr/>
        <p:txBody>
          <a:bodyPr/>
          <a:lstStyle/>
          <a:p>
            <a:pPr algn="just"/>
            <a:r>
              <a:rPr lang="es-MX" b="1" i="1" dirty="0" smtClean="0"/>
              <a:t>m</a:t>
            </a:r>
            <a:r>
              <a:rPr lang="es-MX" dirty="0" smtClean="0"/>
              <a:t> es mayor cuanto menor sea el coeficiente de reservas de los bancos y menor se al cociente entre el efectivo y los depósitos que quieran tener los individuos.</a:t>
            </a:r>
          </a:p>
          <a:p>
            <a:pPr algn="just"/>
            <a:endParaRPr lang="es-MX" dirty="0" smtClean="0"/>
          </a:p>
          <a:p>
            <a:pPr algn="just"/>
            <a:r>
              <a:rPr lang="es-MX" dirty="0" smtClean="0"/>
              <a:t>Cuanto mayo sea el multiplicador mayor será e efecto sobre la cantidad de dinero de un incremento de la base monetaria.</a:t>
            </a:r>
          </a:p>
          <a:p>
            <a:pPr algn="just"/>
            <a:endParaRPr lang="es-MX" dirty="0" smtClean="0"/>
          </a:p>
          <a:p>
            <a:pPr algn="just"/>
            <a:r>
              <a:rPr lang="es-MX" dirty="0" smtClean="0"/>
              <a:t>El banco central pone la base sobre la que se edifica un volumen de dinero y crédito mucho mayor dependiendo el resultado del multiplicador, esto es los coeficientes </a:t>
            </a:r>
            <a:r>
              <a:rPr lang="es-MX" b="1" i="1" dirty="0" smtClean="0"/>
              <a:t>e</a:t>
            </a:r>
            <a:r>
              <a:rPr lang="es-MX" dirty="0" smtClean="0"/>
              <a:t> (efectivo/depósitos) y </a:t>
            </a:r>
            <a:r>
              <a:rPr lang="es-MX" b="1" i="1" dirty="0" smtClean="0"/>
              <a:t>l</a:t>
            </a:r>
            <a:r>
              <a:rPr lang="es-MX" dirty="0" smtClean="0"/>
              <a:t> (reservas/depósitos)</a:t>
            </a:r>
          </a:p>
          <a:p>
            <a:endParaRPr lang="es-MX" dirty="0"/>
          </a:p>
        </p:txBody>
      </p:sp>
    </p:spTree>
    <p:extLst>
      <p:ext uri="{BB962C8B-B14F-4D97-AF65-F5344CB8AC3E}">
        <p14:creationId xmlns:p14="http://schemas.microsoft.com/office/powerpoint/2010/main" val="30340602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down)">
                                      <p:cBhvr>
                                        <p:cTn id="20" dur="580">
                                          <p:stCondLst>
                                            <p:cond delay="0"/>
                                          </p:stCondLst>
                                        </p:cTn>
                                        <p:tgtEl>
                                          <p:spTgt spid="3">
                                            <p:txEl>
                                              <p:pRg st="4" end="4"/>
                                            </p:txEl>
                                          </p:spTgt>
                                        </p:tgtEl>
                                      </p:cBhvr>
                                    </p:animEffect>
                                    <p:anim calcmode="lin" valueType="num">
                                      <p:cBhvr>
                                        <p:cTn id="21"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26" dur="26">
                                          <p:stCondLst>
                                            <p:cond delay="650"/>
                                          </p:stCondLst>
                                        </p:cTn>
                                        <p:tgtEl>
                                          <p:spTgt spid="3">
                                            <p:txEl>
                                              <p:pRg st="4" end="4"/>
                                            </p:txEl>
                                          </p:spTgt>
                                        </p:tgtEl>
                                      </p:cBhvr>
                                      <p:to x="100000" y="60000"/>
                                    </p:animScale>
                                    <p:animScale>
                                      <p:cBhvr>
                                        <p:cTn id="27" dur="166" decel="50000">
                                          <p:stCondLst>
                                            <p:cond delay="676"/>
                                          </p:stCondLst>
                                        </p:cTn>
                                        <p:tgtEl>
                                          <p:spTgt spid="3">
                                            <p:txEl>
                                              <p:pRg st="4" end="4"/>
                                            </p:txEl>
                                          </p:spTgt>
                                        </p:tgtEl>
                                      </p:cBhvr>
                                      <p:to x="100000" y="100000"/>
                                    </p:animScale>
                                    <p:animScale>
                                      <p:cBhvr>
                                        <p:cTn id="28" dur="26">
                                          <p:stCondLst>
                                            <p:cond delay="1312"/>
                                          </p:stCondLst>
                                        </p:cTn>
                                        <p:tgtEl>
                                          <p:spTgt spid="3">
                                            <p:txEl>
                                              <p:pRg st="4" end="4"/>
                                            </p:txEl>
                                          </p:spTgt>
                                        </p:tgtEl>
                                      </p:cBhvr>
                                      <p:to x="100000" y="80000"/>
                                    </p:animScale>
                                    <p:animScale>
                                      <p:cBhvr>
                                        <p:cTn id="29" dur="166" decel="50000">
                                          <p:stCondLst>
                                            <p:cond delay="1338"/>
                                          </p:stCondLst>
                                        </p:cTn>
                                        <p:tgtEl>
                                          <p:spTgt spid="3">
                                            <p:txEl>
                                              <p:pRg st="4" end="4"/>
                                            </p:txEl>
                                          </p:spTgt>
                                        </p:tgtEl>
                                      </p:cBhvr>
                                      <p:to x="100000" y="100000"/>
                                    </p:animScale>
                                    <p:animScale>
                                      <p:cBhvr>
                                        <p:cTn id="30" dur="26">
                                          <p:stCondLst>
                                            <p:cond delay="1642"/>
                                          </p:stCondLst>
                                        </p:cTn>
                                        <p:tgtEl>
                                          <p:spTgt spid="3">
                                            <p:txEl>
                                              <p:pRg st="4" end="4"/>
                                            </p:txEl>
                                          </p:spTgt>
                                        </p:tgtEl>
                                      </p:cBhvr>
                                      <p:to x="100000" y="90000"/>
                                    </p:animScale>
                                    <p:animScale>
                                      <p:cBhvr>
                                        <p:cTn id="31" dur="166" decel="50000">
                                          <p:stCondLst>
                                            <p:cond delay="1668"/>
                                          </p:stCondLst>
                                        </p:cTn>
                                        <p:tgtEl>
                                          <p:spTgt spid="3">
                                            <p:txEl>
                                              <p:pRg st="4" end="4"/>
                                            </p:txEl>
                                          </p:spTgt>
                                        </p:tgtEl>
                                      </p:cBhvr>
                                      <p:to x="100000" y="100000"/>
                                    </p:animScale>
                                    <p:animScale>
                                      <p:cBhvr>
                                        <p:cTn id="32" dur="26">
                                          <p:stCondLst>
                                            <p:cond delay="1808"/>
                                          </p:stCondLst>
                                        </p:cTn>
                                        <p:tgtEl>
                                          <p:spTgt spid="3">
                                            <p:txEl>
                                              <p:pRg st="4" end="4"/>
                                            </p:txEl>
                                          </p:spTgt>
                                        </p:tgtEl>
                                      </p:cBhvr>
                                      <p:to x="100000" y="95000"/>
                                    </p:animScale>
                                    <p:animScale>
                                      <p:cBhvr>
                                        <p:cTn id="33"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2299063" y="1201783"/>
                <a:ext cx="8996544" cy="4767943"/>
              </a:xfrm>
            </p:spPr>
            <p:txBody>
              <a:bodyPr>
                <a:normAutofit fontScale="92500" lnSpcReduction="20000"/>
              </a:bodyPr>
              <a:lstStyle/>
              <a:p>
                <a:pPr algn="just"/>
                <a:r>
                  <a:rPr lang="es-MX" sz="2200" dirty="0" smtClean="0"/>
                  <a:t>El stock y la base monetaria están relacionados funcionalmente dependiendo la cuantificación de dicha relación de los hábitos del público, a través del cociente entre efectivo y los depósitos que desean tener los individuos (coeficiente </a:t>
                </a:r>
                <a:r>
                  <a:rPr lang="es-MX" sz="2200" b="1" i="1" dirty="0" smtClean="0"/>
                  <a:t>e</a:t>
                </a:r>
                <a:r>
                  <a:rPr lang="es-MX" sz="2200" dirty="0" smtClean="0"/>
                  <a:t>)y de la conducta de los bancos (coeficiente de reservas).</a:t>
                </a:r>
              </a:p>
              <a:p>
                <a:pPr algn="just"/>
                <a:endParaRPr lang="es-MX" sz="2200" dirty="0"/>
              </a:p>
              <a:p>
                <a:pPr algn="just"/>
                <a:r>
                  <a:rPr lang="es-MX" sz="2200" dirty="0" smtClean="0"/>
                  <a:t>La cantidad de dinero es el resultado de multiplica la base monetaria, esto es:</a:t>
                </a:r>
              </a:p>
              <a:p>
                <a:pPr marL="0" indent="0" algn="ctr">
                  <a:buNone/>
                </a:pPr>
                <a:r>
                  <a:rPr lang="es-MX" sz="2200" b="1" dirty="0" smtClean="0"/>
                  <a:t>Cambiar de M=m*B por ∆M=m*∆B</a:t>
                </a:r>
              </a:p>
              <a:p>
                <a:pPr algn="just"/>
                <a:r>
                  <a:rPr lang="es-MX" sz="2200" dirty="0" smtClean="0"/>
                  <a:t>Una variación de la base monetaria influye en la cantidad de dinero (multiplicador monetario)</a:t>
                </a:r>
              </a:p>
              <a:p>
                <a:pPr lvl="1" algn="just"/>
                <a:r>
                  <a:rPr lang="es-MX" dirty="0" smtClean="0"/>
                  <a:t>Indica </a:t>
                </a:r>
                <a:r>
                  <a:rPr lang="es-MX" dirty="0"/>
                  <a:t>cuánto varía la cantidad de dinero por cada peso de variación en la base monetaria.</a:t>
                </a:r>
              </a:p>
              <a:p>
                <a:endParaRPr lang="es-MX" dirty="0"/>
              </a:p>
              <a:p>
                <a:pPr marL="0" indent="0">
                  <a:buNone/>
                </a:pPr>
                <a14:m>
                  <m:oMathPara xmlns:m="http://schemas.openxmlformats.org/officeDocument/2006/math">
                    <m:oMathParaPr>
                      <m:jc m:val="center"/>
                    </m:oMathParaPr>
                    <m:oMath xmlns:m="http://schemas.openxmlformats.org/officeDocument/2006/math">
                      <m:r>
                        <a:rPr lang="es-MX" b="1" i="1">
                          <a:latin typeface="Cambria Math"/>
                        </a:rPr>
                        <m:t>𝑪𝒂𝒏𝒕𝒊𝒅𝒂𝒅</m:t>
                      </m:r>
                      <m:r>
                        <a:rPr lang="es-MX" b="1" i="1">
                          <a:latin typeface="Cambria Math"/>
                        </a:rPr>
                        <m:t> </m:t>
                      </m:r>
                      <m:r>
                        <a:rPr lang="es-MX" b="1" i="1">
                          <a:latin typeface="Cambria Math"/>
                        </a:rPr>
                        <m:t>𝒅𝒆</m:t>
                      </m:r>
                      <m:r>
                        <a:rPr lang="es-MX" b="1" i="1">
                          <a:latin typeface="Cambria Math"/>
                        </a:rPr>
                        <m:t> </m:t>
                      </m:r>
                      <m:r>
                        <a:rPr lang="es-MX" b="1" i="1">
                          <a:latin typeface="Cambria Math"/>
                        </a:rPr>
                        <m:t>𝒅𝒊𝒏𝒆𝒓𝒐</m:t>
                      </m:r>
                      <m:r>
                        <a:rPr lang="es-MX" b="1" i="1">
                          <a:latin typeface="Cambria Math"/>
                        </a:rPr>
                        <m:t>=</m:t>
                      </m:r>
                      <m:r>
                        <a:rPr lang="es-MX" b="1" i="1">
                          <a:latin typeface="Cambria Math"/>
                        </a:rPr>
                        <m:t>𝑴𝒖𝒍𝒕𝒊𝒑𝒍𝒊𝒄𝒂𝒅𝒐𝒓</m:t>
                      </m:r>
                      <m:r>
                        <a:rPr lang="es-MX" b="1" i="1">
                          <a:latin typeface="Cambria Math"/>
                        </a:rPr>
                        <m:t> </m:t>
                      </m:r>
                      <m:r>
                        <a:rPr lang="es-MX" b="1" i="1">
                          <a:latin typeface="Cambria Math"/>
                        </a:rPr>
                        <m:t>𝒅𝒆</m:t>
                      </m:r>
                      <m:r>
                        <a:rPr lang="es-MX" b="1" i="1">
                          <a:latin typeface="Cambria Math"/>
                        </a:rPr>
                        <m:t> </m:t>
                      </m:r>
                      <m:r>
                        <a:rPr lang="es-MX" b="1" i="1">
                          <a:latin typeface="Cambria Math"/>
                        </a:rPr>
                        <m:t>𝒅𝒊𝒏𝒆𝒓𝒐</m:t>
                      </m:r>
                      <m:r>
                        <a:rPr lang="es-MX" b="1" i="1">
                          <a:latin typeface="Cambria Math"/>
                        </a:rPr>
                        <m:t>∗</m:t>
                      </m:r>
                      <m:r>
                        <a:rPr lang="es-MX" b="1" i="1">
                          <a:latin typeface="Cambria Math"/>
                        </a:rPr>
                        <m:t>𝑩𝒂𝒔𝒆</m:t>
                      </m:r>
                      <m:r>
                        <a:rPr lang="es-MX" b="1" i="1">
                          <a:latin typeface="Cambria Math"/>
                        </a:rPr>
                        <m:t> </m:t>
                      </m:r>
                      <m:r>
                        <a:rPr lang="es-MX" b="1" i="1">
                          <a:latin typeface="Cambria Math"/>
                        </a:rPr>
                        <m:t>𝒎𝒐𝒆𝒏𝒕𝒂𝒓𝒊𝒂</m:t>
                      </m:r>
                    </m:oMath>
                  </m:oMathPara>
                </a14:m>
                <a:endParaRPr lang="es-MX" b="1" dirty="0"/>
              </a:p>
              <a:p>
                <a:pPr marL="0" indent="0">
                  <a:buNone/>
                </a:pPr>
                <a:endParaRPr lang="es-MX" b="1" dirty="0"/>
              </a:p>
              <a:p>
                <a:pPr lvl="1" algn="just"/>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2299063" y="1201783"/>
                <a:ext cx="8996544" cy="4767943"/>
              </a:xfrm>
              <a:blipFill rotWithShape="1">
                <a:blip r:embed="rId2"/>
                <a:stretch>
                  <a:fillRect l="-610" t="-1918" r="-745"/>
                </a:stretch>
              </a:blipFill>
            </p:spPr>
            <p:txBody>
              <a:bodyPr/>
              <a:lstStyle/>
              <a:p>
                <a:r>
                  <a:rPr lang="es-MX">
                    <a:noFill/>
                  </a:rPr>
                  <a:t> </a:t>
                </a:r>
              </a:p>
            </p:txBody>
          </p:sp>
        </mc:Fallback>
      </mc:AlternateContent>
    </p:spTree>
    <p:extLst>
      <p:ext uri="{BB962C8B-B14F-4D97-AF65-F5344CB8AC3E}">
        <p14:creationId xmlns:p14="http://schemas.microsoft.com/office/powerpoint/2010/main" val="52462572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1000"/>
                                        <p:tgtEl>
                                          <p:spTgt spid="3">
                                            <p:txEl>
                                              <p:pRg st="4" end="4"/>
                                            </p:txEl>
                                          </p:spTgt>
                                        </p:tgtEl>
                                      </p:cBhvr>
                                    </p:animEffect>
                                    <p:anim calcmode="lin" valueType="num">
                                      <p:cBhvr>
                                        <p:cTn id="1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1000"/>
                                        <p:tgtEl>
                                          <p:spTgt spid="3">
                                            <p:txEl>
                                              <p:pRg st="5" end="5"/>
                                            </p:txEl>
                                          </p:spTgt>
                                        </p:tgtEl>
                                      </p:cBhvr>
                                    </p:animEffect>
                                    <p:anim calcmode="lin" valueType="num">
                                      <p:cBhvr>
                                        <p:cTn id="2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wipe(down)">
                                      <p:cBhvr>
                                        <p:cTn id="30" dur="580">
                                          <p:stCondLst>
                                            <p:cond delay="0"/>
                                          </p:stCondLst>
                                        </p:cTn>
                                        <p:tgtEl>
                                          <p:spTgt spid="3">
                                            <p:txEl>
                                              <p:pRg st="7" end="7"/>
                                            </p:txEl>
                                          </p:spTgt>
                                        </p:tgtEl>
                                      </p:cBhvr>
                                    </p:animEffect>
                                    <p:anim calcmode="lin" valueType="num">
                                      <p:cBhvr>
                                        <p:cTn id="31"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3">
                                            <p:txEl>
                                              <p:pRg st="7" end="7"/>
                                            </p:txEl>
                                          </p:spTgt>
                                        </p:tgtEl>
                                      </p:cBhvr>
                                      <p:to x="100000" y="60000"/>
                                    </p:animScale>
                                    <p:animScale>
                                      <p:cBhvr>
                                        <p:cTn id="37" dur="166" decel="50000">
                                          <p:stCondLst>
                                            <p:cond delay="676"/>
                                          </p:stCondLst>
                                        </p:cTn>
                                        <p:tgtEl>
                                          <p:spTgt spid="3">
                                            <p:txEl>
                                              <p:pRg st="7" end="7"/>
                                            </p:txEl>
                                          </p:spTgt>
                                        </p:tgtEl>
                                      </p:cBhvr>
                                      <p:to x="100000" y="100000"/>
                                    </p:animScale>
                                    <p:animScale>
                                      <p:cBhvr>
                                        <p:cTn id="38" dur="26">
                                          <p:stCondLst>
                                            <p:cond delay="1312"/>
                                          </p:stCondLst>
                                        </p:cTn>
                                        <p:tgtEl>
                                          <p:spTgt spid="3">
                                            <p:txEl>
                                              <p:pRg st="7" end="7"/>
                                            </p:txEl>
                                          </p:spTgt>
                                        </p:tgtEl>
                                      </p:cBhvr>
                                      <p:to x="100000" y="80000"/>
                                    </p:animScale>
                                    <p:animScale>
                                      <p:cBhvr>
                                        <p:cTn id="39" dur="166" decel="50000">
                                          <p:stCondLst>
                                            <p:cond delay="1338"/>
                                          </p:stCondLst>
                                        </p:cTn>
                                        <p:tgtEl>
                                          <p:spTgt spid="3">
                                            <p:txEl>
                                              <p:pRg st="7" end="7"/>
                                            </p:txEl>
                                          </p:spTgt>
                                        </p:tgtEl>
                                      </p:cBhvr>
                                      <p:to x="100000" y="100000"/>
                                    </p:animScale>
                                    <p:animScale>
                                      <p:cBhvr>
                                        <p:cTn id="40" dur="26">
                                          <p:stCondLst>
                                            <p:cond delay="1642"/>
                                          </p:stCondLst>
                                        </p:cTn>
                                        <p:tgtEl>
                                          <p:spTgt spid="3">
                                            <p:txEl>
                                              <p:pRg st="7" end="7"/>
                                            </p:txEl>
                                          </p:spTgt>
                                        </p:tgtEl>
                                      </p:cBhvr>
                                      <p:to x="100000" y="90000"/>
                                    </p:animScale>
                                    <p:animScale>
                                      <p:cBhvr>
                                        <p:cTn id="41" dur="166" decel="50000">
                                          <p:stCondLst>
                                            <p:cond delay="1668"/>
                                          </p:stCondLst>
                                        </p:cTn>
                                        <p:tgtEl>
                                          <p:spTgt spid="3">
                                            <p:txEl>
                                              <p:pRg st="7" end="7"/>
                                            </p:txEl>
                                          </p:spTgt>
                                        </p:tgtEl>
                                      </p:cBhvr>
                                      <p:to x="100000" y="100000"/>
                                    </p:animScale>
                                    <p:animScale>
                                      <p:cBhvr>
                                        <p:cTn id="42" dur="26">
                                          <p:stCondLst>
                                            <p:cond delay="1808"/>
                                          </p:stCondLst>
                                        </p:cTn>
                                        <p:tgtEl>
                                          <p:spTgt spid="3">
                                            <p:txEl>
                                              <p:pRg st="7" end="7"/>
                                            </p:txEl>
                                          </p:spTgt>
                                        </p:tgtEl>
                                      </p:cBhvr>
                                      <p:to x="100000" y="95000"/>
                                    </p:animScale>
                                    <p:animScale>
                                      <p:cBhvr>
                                        <p:cTn id="43" dur="166" decel="50000">
                                          <p:stCondLst>
                                            <p:cond delay="1834"/>
                                          </p:stCondLst>
                                        </p:cTn>
                                        <p:tgtEl>
                                          <p:spTgt spid="3">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t>Objetivo</a:t>
            </a:r>
            <a:endParaRPr lang="es-MX" b="1" dirty="0"/>
          </a:p>
        </p:txBody>
      </p:sp>
      <p:sp>
        <p:nvSpPr>
          <p:cNvPr id="3" name="Marcador de contenido 2"/>
          <p:cNvSpPr>
            <a:spLocks noGrp="1"/>
          </p:cNvSpPr>
          <p:nvPr>
            <p:ph idx="1"/>
          </p:nvPr>
        </p:nvSpPr>
        <p:spPr/>
        <p:txBody>
          <a:bodyPr/>
          <a:lstStyle/>
          <a:p>
            <a:endParaRPr lang="es-MX" dirty="0" smtClean="0"/>
          </a:p>
          <a:p>
            <a:endParaRPr lang="es-MX" dirty="0"/>
          </a:p>
          <a:p>
            <a:pPr algn="just"/>
            <a:r>
              <a:rPr lang="es-MX" sz="2500" dirty="0" smtClean="0"/>
              <a:t>Dar a conocer la definición del dinero y su principales funciones, así como revisar los componentes de la oferta monetaria y sus implicaciones en la teoría monetaria.</a:t>
            </a:r>
          </a:p>
          <a:p>
            <a:endParaRPr lang="es-MX" dirty="0"/>
          </a:p>
        </p:txBody>
      </p:sp>
    </p:spTree>
    <p:extLst>
      <p:ext uri="{BB962C8B-B14F-4D97-AF65-F5344CB8AC3E}">
        <p14:creationId xmlns:p14="http://schemas.microsoft.com/office/powerpoint/2010/main" val="112277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Concepto de dinero</a:t>
            </a:r>
            <a:endParaRPr lang="es-MX" dirty="0"/>
          </a:p>
        </p:txBody>
      </p:sp>
      <p:sp>
        <p:nvSpPr>
          <p:cNvPr id="3" name="Marcador de contenido 2"/>
          <p:cNvSpPr>
            <a:spLocks noGrp="1"/>
          </p:cNvSpPr>
          <p:nvPr>
            <p:ph idx="1"/>
          </p:nvPr>
        </p:nvSpPr>
        <p:spPr/>
        <p:txBody>
          <a:bodyPr/>
          <a:lstStyle/>
          <a:p>
            <a:endParaRPr lang="es-MX" dirty="0" smtClean="0"/>
          </a:p>
          <a:p>
            <a:endParaRPr lang="es-MX" dirty="0"/>
          </a:p>
          <a:p>
            <a:endParaRPr lang="es-MX" dirty="0" smtClean="0"/>
          </a:p>
          <a:p>
            <a:pPr algn="just"/>
            <a:r>
              <a:rPr lang="es-MX" dirty="0" smtClean="0"/>
              <a:t>Bien jurídico sancionado normativamente por una comunidad social, en cuanto moneda que se intercambia, como una unidad de cuenta con poder adquisitivo y de pago en las relaciones patrimoniales.</a:t>
            </a:r>
          </a:p>
          <a:p>
            <a:endParaRPr lang="es-MX" dirty="0"/>
          </a:p>
        </p:txBody>
      </p:sp>
    </p:spTree>
    <p:extLst>
      <p:ext uri="{BB962C8B-B14F-4D97-AF65-F5344CB8AC3E}">
        <p14:creationId xmlns:p14="http://schemas.microsoft.com/office/powerpoint/2010/main" val="389124423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Funciones del dinero</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69421626"/>
              </p:ext>
            </p:extLst>
          </p:nvPr>
        </p:nvGraphicFramePr>
        <p:xfrm>
          <a:off x="1818410" y="1506682"/>
          <a:ext cx="9758940" cy="48104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81134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Medio de pago</a:t>
            </a:r>
            <a:endParaRPr lang="es-MX" dirty="0"/>
          </a:p>
        </p:txBody>
      </p:sp>
      <p:sp>
        <p:nvSpPr>
          <p:cNvPr id="3" name="Marcador de contenido 2"/>
          <p:cNvSpPr>
            <a:spLocks noGrp="1"/>
          </p:cNvSpPr>
          <p:nvPr>
            <p:ph idx="1"/>
          </p:nvPr>
        </p:nvSpPr>
        <p:spPr/>
        <p:txBody>
          <a:bodyPr>
            <a:normAutofit/>
          </a:bodyPr>
          <a:lstStyle/>
          <a:p>
            <a:pPr algn="just"/>
            <a:r>
              <a:rPr lang="es-MX" dirty="0" smtClean="0"/>
              <a:t>Instrumento que se usa normalmente en los intercambios.</a:t>
            </a:r>
          </a:p>
          <a:p>
            <a:pPr lvl="1" algn="just"/>
            <a:r>
              <a:rPr lang="es-MX" dirty="0" smtClean="0"/>
              <a:t>Hace innecesaria la existencia de coincidencia en los deseos de los individuos, ya que estos están dispuestos a recibir dinero a cambio de un bien porque saben que podrían cambiarlo por otros bienes.</a:t>
            </a:r>
          </a:p>
          <a:p>
            <a:pPr lvl="1" algn="just"/>
            <a:endParaRPr lang="es-MX" dirty="0"/>
          </a:p>
          <a:p>
            <a:pPr algn="just"/>
            <a:r>
              <a:rPr lang="es-MX" dirty="0" smtClean="0"/>
              <a:t>El dinero es un bien intermedio en el proceso de transacciones de los demás bienes y servicios, y su propiedad básica es su aceptación general, que se deriva de la confianza del público y de la costumbre más que de su propio valor.</a:t>
            </a:r>
          </a:p>
          <a:p>
            <a:pPr algn="just"/>
            <a:r>
              <a:rPr lang="es-MX" dirty="0" smtClean="0"/>
              <a:t>Poseer </a:t>
            </a:r>
            <a:r>
              <a:rPr lang="es-MX" dirty="0"/>
              <a:t>dinero supone, tener un poder general de compra de bienes y servicios que se podrá hacer efectivo a voluntad del poseedor y en las condiciones determinadas en el mercado.</a:t>
            </a:r>
          </a:p>
          <a:p>
            <a:pPr lvl="1" algn="just"/>
            <a:endParaRPr lang="es-MX" dirty="0"/>
          </a:p>
        </p:txBody>
      </p:sp>
    </p:spTree>
    <p:extLst>
      <p:ext uri="{BB962C8B-B14F-4D97-AF65-F5344CB8AC3E}">
        <p14:creationId xmlns:p14="http://schemas.microsoft.com/office/powerpoint/2010/main" val="405853069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arn(inVertical)">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p:cTn id="2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dirty="0" smtClean="0"/>
              <a:t>Depósito de valor</a:t>
            </a:r>
            <a:endParaRPr lang="es-MX" dirty="0"/>
          </a:p>
        </p:txBody>
      </p:sp>
      <p:sp>
        <p:nvSpPr>
          <p:cNvPr id="3" name="Marcador de contenido 2"/>
          <p:cNvSpPr>
            <a:spLocks noGrp="1"/>
          </p:cNvSpPr>
          <p:nvPr>
            <p:ph idx="1"/>
          </p:nvPr>
        </p:nvSpPr>
        <p:spPr/>
        <p:txBody>
          <a:bodyPr/>
          <a:lstStyle/>
          <a:p>
            <a:pPr algn="just"/>
            <a:r>
              <a:rPr lang="es-MX" dirty="0" smtClean="0"/>
              <a:t>El dinero es un bien que mantiene el valor a lo largo del tiempo.</a:t>
            </a:r>
          </a:p>
          <a:p>
            <a:pPr algn="just"/>
            <a:endParaRPr lang="es-MX" dirty="0" smtClean="0"/>
          </a:p>
          <a:p>
            <a:pPr algn="just"/>
            <a:r>
              <a:rPr lang="es-MX" dirty="0" smtClean="0"/>
              <a:t>Es una forma de mantener riqueza que permite demorar el gasto, puede ser utilizado para realizar compras en el futuro.</a:t>
            </a:r>
          </a:p>
          <a:p>
            <a:pPr algn="just"/>
            <a:endParaRPr lang="es-MX" dirty="0" smtClean="0"/>
          </a:p>
          <a:p>
            <a:pPr algn="just"/>
            <a:r>
              <a:rPr lang="es-MX" dirty="0" smtClean="0"/>
              <a:t>Diferentes bienes pueden ser utilizados como depósito de valor, pero solo el dinero es, as u vez, medio de pago.</a:t>
            </a:r>
          </a:p>
          <a:p>
            <a:endParaRPr lang="es-MX" dirty="0"/>
          </a:p>
        </p:txBody>
      </p:sp>
    </p:spTree>
    <p:extLst>
      <p:ext uri="{BB962C8B-B14F-4D97-AF65-F5344CB8AC3E}">
        <p14:creationId xmlns:p14="http://schemas.microsoft.com/office/powerpoint/2010/main" val="23864973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 calcmode="lin" valueType="num">
                                      <p:cBhvr additive="base">
                                        <p:cTn id="2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algn="just"/>
            <a:r>
              <a:rPr lang="es-MX" dirty="0"/>
              <a:t>El dinero es el único bien que permite realizar esas compras futuras en el momento deseado debido a su liquidez, que se deriva en su aceptación general y de la constancia de su valor nominal</a:t>
            </a:r>
            <a:r>
              <a:rPr lang="es-MX" dirty="0" smtClean="0"/>
              <a:t>.</a:t>
            </a:r>
          </a:p>
          <a:p>
            <a:pPr algn="just"/>
            <a:endParaRPr lang="es-MX" dirty="0"/>
          </a:p>
          <a:p>
            <a:pPr lvl="1"/>
            <a:r>
              <a:rPr lang="es-MX" dirty="0"/>
              <a:t>Lo anterior no significa que el dinero sea el mejor depósito de valor ya que, al cambiarlo por otros bienes, el valor del dinero es variable e inversamente proporcional al precio de dichos bienes.</a:t>
            </a:r>
          </a:p>
          <a:p>
            <a:endParaRPr lang="es-MX" dirty="0"/>
          </a:p>
        </p:txBody>
      </p:sp>
    </p:spTree>
    <p:extLst>
      <p:ext uri="{BB962C8B-B14F-4D97-AF65-F5344CB8AC3E}">
        <p14:creationId xmlns:p14="http://schemas.microsoft.com/office/powerpoint/2010/main" val="8769066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spiral">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1003</TotalTime>
  <Words>2979</Words>
  <Application>Microsoft Office PowerPoint</Application>
  <PresentationFormat>Personalizado</PresentationFormat>
  <Paragraphs>248</Paragraphs>
  <Slides>39</Slides>
  <Notes>0</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Espiral</vt:lpstr>
      <vt:lpstr>Universidad Autónoma del Estado de México Facultad de Economía </vt:lpstr>
      <vt:lpstr>Índice</vt:lpstr>
      <vt:lpstr>Introducción</vt:lpstr>
      <vt:lpstr>Objetivo</vt:lpstr>
      <vt:lpstr>Concepto de dinero</vt:lpstr>
      <vt:lpstr>Funciones del dinero</vt:lpstr>
      <vt:lpstr>Medio de pago</vt:lpstr>
      <vt:lpstr>Depósito de valor</vt:lpstr>
      <vt:lpstr>Presentación de PowerPoint</vt:lpstr>
      <vt:lpstr>Unidad de cuenta</vt:lpstr>
      <vt:lpstr>Unidad de pagos diferidos</vt:lpstr>
      <vt:lpstr>Presentación de PowerPoint</vt:lpstr>
      <vt:lpstr>La oferta monetaria</vt:lpstr>
      <vt:lpstr>Dinero bancario</vt:lpstr>
      <vt:lpstr>Continuación dinero bancario</vt:lpstr>
      <vt:lpstr>Presentación de PowerPoint</vt:lpstr>
      <vt:lpstr>Presentación de PowerPoint</vt:lpstr>
      <vt:lpstr>Definición e la oferta monetaria</vt:lpstr>
      <vt:lpstr>Proceso de creación del dinero</vt:lpstr>
      <vt:lpstr>Presentación de PowerPoint</vt:lpstr>
      <vt:lpstr>Presentación de PowerPoint</vt:lpstr>
      <vt:lpstr>La función de oferta monetaria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base monetaria y la ecuación del cambio en el stock de base monetaria</vt:lpstr>
      <vt:lpstr>Definición analítica de base monetaria</vt:lpstr>
      <vt:lpstr>Presentación de PowerPoint</vt:lpstr>
      <vt:lpstr>Factores de creación y absorción de la base monetaria</vt:lpstr>
      <vt:lpstr>Factores autónomos y controlables de la base monetaria</vt:lpstr>
      <vt:lpstr>Multiplicador del dinero</vt:lpstr>
      <vt:lpstr>Ecuaciones</vt:lpstr>
      <vt:lpstr>Presentación de PowerPoint</vt:lpstr>
      <vt:lpstr>Factores determinantes del multiplicador del dinero</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III</dc:title>
  <dc:creator>Sandra Ochoa</dc:creator>
  <cp:lastModifiedBy>luz</cp:lastModifiedBy>
  <cp:revision>209</cp:revision>
  <dcterms:created xsi:type="dcterms:W3CDTF">2016-09-07T19:16:59Z</dcterms:created>
  <dcterms:modified xsi:type="dcterms:W3CDTF">2016-10-13T03:52:53Z</dcterms:modified>
</cp:coreProperties>
</file>