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64" r:id="rId1"/>
  </p:sldMasterIdLst>
  <p:notesMasterIdLst>
    <p:notesMasterId r:id="rId50"/>
  </p:notesMasterIdLst>
  <p:sldIdLst>
    <p:sldId id="660" r:id="rId2"/>
    <p:sldId id="681" r:id="rId3"/>
    <p:sldId id="682" r:id="rId4"/>
    <p:sldId id="683" r:id="rId5"/>
    <p:sldId id="583" r:id="rId6"/>
    <p:sldId id="584" r:id="rId7"/>
    <p:sldId id="585" r:id="rId8"/>
    <p:sldId id="586" r:id="rId9"/>
    <p:sldId id="587" r:id="rId10"/>
    <p:sldId id="588" r:id="rId11"/>
    <p:sldId id="589" r:id="rId12"/>
    <p:sldId id="590" r:id="rId13"/>
    <p:sldId id="591" r:id="rId14"/>
    <p:sldId id="592" r:id="rId15"/>
    <p:sldId id="593" r:id="rId16"/>
    <p:sldId id="594" r:id="rId17"/>
    <p:sldId id="595" r:id="rId18"/>
    <p:sldId id="677" r:id="rId19"/>
    <p:sldId id="598" r:id="rId20"/>
    <p:sldId id="599" r:id="rId21"/>
    <p:sldId id="600" r:id="rId22"/>
    <p:sldId id="601" r:id="rId23"/>
    <p:sldId id="602" r:id="rId24"/>
    <p:sldId id="603" r:id="rId25"/>
    <p:sldId id="604" r:id="rId26"/>
    <p:sldId id="605" r:id="rId27"/>
    <p:sldId id="606" r:id="rId28"/>
    <p:sldId id="678" r:id="rId29"/>
    <p:sldId id="608" r:id="rId30"/>
    <p:sldId id="679" r:id="rId31"/>
    <p:sldId id="609" r:id="rId32"/>
    <p:sldId id="610" r:id="rId33"/>
    <p:sldId id="644" r:id="rId34"/>
    <p:sldId id="645" r:id="rId35"/>
    <p:sldId id="646" r:id="rId36"/>
    <p:sldId id="647" r:id="rId37"/>
    <p:sldId id="648" r:id="rId38"/>
    <p:sldId id="649" r:id="rId39"/>
    <p:sldId id="650" r:id="rId40"/>
    <p:sldId id="651" r:id="rId41"/>
    <p:sldId id="652" r:id="rId42"/>
    <p:sldId id="653" r:id="rId43"/>
    <p:sldId id="654" r:id="rId44"/>
    <p:sldId id="655" r:id="rId45"/>
    <p:sldId id="656" r:id="rId46"/>
    <p:sldId id="657" r:id="rId47"/>
    <p:sldId id="658" r:id="rId48"/>
    <p:sldId id="659" r:id="rId49"/>
  </p:sldIdLst>
  <p:sldSz cx="9144000" cy="6858000" type="screen4x3"/>
  <p:notesSz cx="6950075" cy="9236075"/>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09" userDrawn="1">
          <p15:clr>
            <a:srgbClr val="A4A3A4"/>
          </p15:clr>
        </p15:guide>
        <p15:guide id="2" pos="218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80433"/>
    <a:srgbClr val="FF0066"/>
    <a:srgbClr val="CC99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Estilo medio 4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10" autoAdjust="0"/>
    <p:restoredTop sz="94660"/>
  </p:normalViewPr>
  <p:slideViewPr>
    <p:cSldViewPr>
      <p:cViewPr varScale="1">
        <p:scale>
          <a:sx n="83" d="100"/>
          <a:sy n="83" d="100"/>
        </p:scale>
        <p:origin x="-1392" y="-77"/>
      </p:cViewPr>
      <p:guideLst>
        <p:guide orient="horz" pos="2160"/>
        <p:guide pos="2880"/>
      </p:guideLst>
    </p:cSldViewPr>
  </p:slideViewPr>
  <p:notesTextViewPr>
    <p:cViewPr>
      <p:scale>
        <a:sx n="75" d="100"/>
        <a:sy n="75" d="100"/>
      </p:scale>
      <p:origin x="0" y="0"/>
    </p:cViewPr>
  </p:notesTextViewPr>
  <p:sorterViewPr>
    <p:cViewPr>
      <p:scale>
        <a:sx n="66" d="100"/>
        <a:sy n="66" d="100"/>
      </p:scale>
      <p:origin x="0" y="24822"/>
    </p:cViewPr>
  </p:sorterViewPr>
  <p:notesViewPr>
    <p:cSldViewPr>
      <p:cViewPr varScale="1">
        <p:scale>
          <a:sx n="56" d="100"/>
          <a:sy n="56" d="100"/>
        </p:scale>
        <p:origin x="-1812" y="-102"/>
      </p:cViewPr>
      <p:guideLst>
        <p:guide orient="horz" pos="2909"/>
        <p:guide pos="2189"/>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951B2C-65CA-4214-920F-52FA2E12E23C}" type="doc">
      <dgm:prSet loTypeId="urn:microsoft.com/office/officeart/2005/8/layout/hierarchy2" loCatId="hierarchy" qsTypeId="urn:microsoft.com/office/officeart/2005/8/quickstyle/simple1" qsCatId="simple" csTypeId="urn:microsoft.com/office/officeart/2005/8/colors/colorful5" csCatId="colorful" phldr="1"/>
      <dgm:spPr/>
      <dgm:t>
        <a:bodyPr/>
        <a:lstStyle/>
        <a:p>
          <a:endParaRPr lang="es-MX"/>
        </a:p>
      </dgm:t>
    </dgm:pt>
    <dgm:pt modelId="{02EA3FEA-9D16-4B07-BEE6-7143C93219F1}">
      <dgm:prSet phldrT="[Texto]" custT="1"/>
      <dgm:spPr/>
      <dgm:t>
        <a:bodyPr/>
        <a:lstStyle/>
        <a:p>
          <a:r>
            <a:rPr kumimoji="0" lang="es-MX" sz="2600" kern="1200" dirty="0" smtClean="0">
              <a:solidFill>
                <a:schemeClr val="bg1"/>
              </a:solidFill>
              <a:effectLst>
                <a:outerShdw blurRad="50000" dist="30000" dir="5400000" algn="tl" rotWithShape="0">
                  <a:srgbClr val="000000">
                    <a:alpha val="30000"/>
                  </a:srgbClr>
                </a:outerShdw>
              </a:effectLst>
              <a:latin typeface="Tw Cen MT" pitchFamily="34" charset="0"/>
              <a:ea typeface="+mn-ea"/>
              <a:cs typeface="+mn-cs"/>
            </a:rPr>
            <a:t>Bienes públicos</a:t>
          </a:r>
        </a:p>
      </dgm:t>
    </dgm:pt>
    <dgm:pt modelId="{BB3BC38D-2136-459E-97D0-5B15260F2E14}" type="parTrans" cxnId="{EDFF2675-DE5A-4DFB-A43A-F2AECF640F3F}">
      <dgm:prSet/>
      <dgm:spPr/>
      <dgm:t>
        <a:bodyPr/>
        <a:lstStyle/>
        <a:p>
          <a:endParaRPr lang="es-MX"/>
        </a:p>
      </dgm:t>
    </dgm:pt>
    <dgm:pt modelId="{48489CBA-1688-46D4-8CC7-C2911F2FEFA1}" type="sibTrans" cxnId="{EDFF2675-DE5A-4DFB-A43A-F2AECF640F3F}">
      <dgm:prSet/>
      <dgm:spPr/>
      <dgm:t>
        <a:bodyPr/>
        <a:lstStyle/>
        <a:p>
          <a:endParaRPr lang="es-MX"/>
        </a:p>
      </dgm:t>
    </dgm:pt>
    <dgm:pt modelId="{0687481A-5A24-43B1-A475-F2553D6C1A35}">
      <dgm:prSet phldrT="[Texto]" custT="1"/>
      <dgm:spPr/>
      <dgm:t>
        <a:bodyPr/>
        <a:lstStyle/>
        <a:p>
          <a:r>
            <a:rPr kumimoji="0" lang="es-MX" sz="2600" kern="1200" dirty="0" smtClean="0">
              <a:solidFill>
                <a:schemeClr val="bg1"/>
              </a:solidFill>
              <a:effectLst>
                <a:outerShdw blurRad="50000" dist="30000" dir="5400000" algn="tl" rotWithShape="0">
                  <a:srgbClr val="000000">
                    <a:alpha val="30000"/>
                  </a:srgbClr>
                </a:outerShdw>
              </a:effectLst>
              <a:latin typeface="Tw Cen MT" pitchFamily="34" charset="0"/>
              <a:ea typeface="+mn-ea"/>
              <a:cs typeface="+mn-cs"/>
            </a:rPr>
            <a:t>Puros</a:t>
          </a:r>
          <a:r>
            <a:rPr lang="es-MX" sz="6500" kern="1200" dirty="0" smtClean="0">
              <a:solidFill>
                <a:schemeClr val="bg1"/>
              </a:solidFill>
            </a:rPr>
            <a:t> </a:t>
          </a:r>
          <a:endParaRPr lang="es-MX" sz="6500" kern="1200" dirty="0">
            <a:solidFill>
              <a:schemeClr val="bg1"/>
            </a:solidFill>
          </a:endParaRPr>
        </a:p>
      </dgm:t>
    </dgm:pt>
    <dgm:pt modelId="{156EAE35-2DEB-4D2A-AF06-43AFEF5B0ED2}" type="parTrans" cxnId="{7B215113-1512-4FA5-90C2-41B624361655}">
      <dgm:prSet/>
      <dgm:spPr/>
      <dgm:t>
        <a:bodyPr/>
        <a:lstStyle/>
        <a:p>
          <a:endParaRPr lang="es-MX"/>
        </a:p>
      </dgm:t>
    </dgm:pt>
    <dgm:pt modelId="{0EEAB128-1E53-482F-94C1-5E8FFCF0960F}" type="sibTrans" cxnId="{7B215113-1512-4FA5-90C2-41B624361655}">
      <dgm:prSet/>
      <dgm:spPr/>
      <dgm:t>
        <a:bodyPr/>
        <a:lstStyle/>
        <a:p>
          <a:endParaRPr lang="es-MX"/>
        </a:p>
      </dgm:t>
    </dgm:pt>
    <dgm:pt modelId="{5442E7BA-8071-4624-A042-BA89E1474B2A}">
      <dgm:prSet phldrT="[Texto]" custT="1"/>
      <dgm:spPr/>
      <dgm:t>
        <a:bodyPr/>
        <a:lstStyle/>
        <a:p>
          <a:r>
            <a:rPr kumimoji="0" lang="es-MX" sz="2600" kern="1200" dirty="0" smtClean="0">
              <a:solidFill>
                <a:schemeClr val="bg1"/>
              </a:solidFill>
              <a:effectLst>
                <a:outerShdw blurRad="50000" dist="30000" dir="5400000" algn="tl" rotWithShape="0">
                  <a:srgbClr val="000000">
                    <a:alpha val="30000"/>
                  </a:srgbClr>
                </a:outerShdw>
              </a:effectLst>
              <a:latin typeface="Tw Cen MT" pitchFamily="34" charset="0"/>
              <a:ea typeface="+mn-ea"/>
              <a:cs typeface="+mn-cs"/>
            </a:rPr>
            <a:t>Impuros</a:t>
          </a:r>
        </a:p>
      </dgm:t>
    </dgm:pt>
    <dgm:pt modelId="{51B76CBD-BD53-4FD9-B43F-DFCD91B3DD48}" type="parTrans" cxnId="{56493B5C-1703-4E2A-8D27-ACBFAB129E87}">
      <dgm:prSet/>
      <dgm:spPr/>
      <dgm:t>
        <a:bodyPr/>
        <a:lstStyle/>
        <a:p>
          <a:endParaRPr lang="es-MX"/>
        </a:p>
      </dgm:t>
    </dgm:pt>
    <dgm:pt modelId="{8FE05BDF-00DD-438C-BC04-77E001274DBB}" type="sibTrans" cxnId="{56493B5C-1703-4E2A-8D27-ACBFAB129E87}">
      <dgm:prSet/>
      <dgm:spPr/>
      <dgm:t>
        <a:bodyPr/>
        <a:lstStyle/>
        <a:p>
          <a:endParaRPr lang="es-MX"/>
        </a:p>
      </dgm:t>
    </dgm:pt>
    <dgm:pt modelId="{2AFA231E-A7A0-4459-B1E6-1D47F02ED685}" type="pres">
      <dgm:prSet presAssocID="{B5951B2C-65CA-4214-920F-52FA2E12E23C}" presName="diagram" presStyleCnt="0">
        <dgm:presLayoutVars>
          <dgm:chPref val="1"/>
          <dgm:dir/>
          <dgm:animOne val="branch"/>
          <dgm:animLvl val="lvl"/>
          <dgm:resizeHandles val="exact"/>
        </dgm:presLayoutVars>
      </dgm:prSet>
      <dgm:spPr/>
      <dgm:t>
        <a:bodyPr/>
        <a:lstStyle/>
        <a:p>
          <a:endParaRPr lang="es-MX"/>
        </a:p>
      </dgm:t>
    </dgm:pt>
    <dgm:pt modelId="{1A6A24EB-359F-45DF-8C18-0718DCD42CA3}" type="pres">
      <dgm:prSet presAssocID="{02EA3FEA-9D16-4B07-BEE6-7143C93219F1}" presName="root1" presStyleCnt="0"/>
      <dgm:spPr/>
    </dgm:pt>
    <dgm:pt modelId="{90EB9162-9F00-4646-BCB5-9D9F4ADB8F6D}" type="pres">
      <dgm:prSet presAssocID="{02EA3FEA-9D16-4B07-BEE6-7143C93219F1}" presName="LevelOneTextNode" presStyleLbl="node0" presStyleIdx="0" presStyleCnt="1">
        <dgm:presLayoutVars>
          <dgm:chPref val="3"/>
        </dgm:presLayoutVars>
      </dgm:prSet>
      <dgm:spPr/>
      <dgm:t>
        <a:bodyPr/>
        <a:lstStyle/>
        <a:p>
          <a:endParaRPr lang="es-MX"/>
        </a:p>
      </dgm:t>
    </dgm:pt>
    <dgm:pt modelId="{9CF4BD63-D6E5-49B9-B265-E7A6DB1A48CE}" type="pres">
      <dgm:prSet presAssocID="{02EA3FEA-9D16-4B07-BEE6-7143C93219F1}" presName="level2hierChild" presStyleCnt="0"/>
      <dgm:spPr/>
    </dgm:pt>
    <dgm:pt modelId="{27C97FF0-D7B0-40BA-ADE1-35360C63D66F}" type="pres">
      <dgm:prSet presAssocID="{156EAE35-2DEB-4D2A-AF06-43AFEF5B0ED2}" presName="conn2-1" presStyleLbl="parChTrans1D2" presStyleIdx="0" presStyleCnt="2"/>
      <dgm:spPr/>
      <dgm:t>
        <a:bodyPr/>
        <a:lstStyle/>
        <a:p>
          <a:endParaRPr lang="es-MX"/>
        </a:p>
      </dgm:t>
    </dgm:pt>
    <dgm:pt modelId="{2102FAFF-4B58-4C6A-890B-6B5C0387FE18}" type="pres">
      <dgm:prSet presAssocID="{156EAE35-2DEB-4D2A-AF06-43AFEF5B0ED2}" presName="connTx" presStyleLbl="parChTrans1D2" presStyleIdx="0" presStyleCnt="2"/>
      <dgm:spPr/>
      <dgm:t>
        <a:bodyPr/>
        <a:lstStyle/>
        <a:p>
          <a:endParaRPr lang="es-MX"/>
        </a:p>
      </dgm:t>
    </dgm:pt>
    <dgm:pt modelId="{E03B19AA-618F-4552-8C53-E9524DD44C9F}" type="pres">
      <dgm:prSet presAssocID="{0687481A-5A24-43B1-A475-F2553D6C1A35}" presName="root2" presStyleCnt="0"/>
      <dgm:spPr/>
    </dgm:pt>
    <dgm:pt modelId="{35A9176E-9378-45E5-B3B2-F70437426C8A}" type="pres">
      <dgm:prSet presAssocID="{0687481A-5A24-43B1-A475-F2553D6C1A35}" presName="LevelTwoTextNode" presStyleLbl="node2" presStyleIdx="0" presStyleCnt="2">
        <dgm:presLayoutVars>
          <dgm:chPref val="3"/>
        </dgm:presLayoutVars>
      </dgm:prSet>
      <dgm:spPr/>
      <dgm:t>
        <a:bodyPr/>
        <a:lstStyle/>
        <a:p>
          <a:endParaRPr lang="es-MX"/>
        </a:p>
      </dgm:t>
    </dgm:pt>
    <dgm:pt modelId="{2B3F3A7B-0568-4025-BF9D-8FE575951F00}" type="pres">
      <dgm:prSet presAssocID="{0687481A-5A24-43B1-A475-F2553D6C1A35}" presName="level3hierChild" presStyleCnt="0"/>
      <dgm:spPr/>
    </dgm:pt>
    <dgm:pt modelId="{992910B6-0F19-4C77-A389-AAF2ACEB1296}" type="pres">
      <dgm:prSet presAssocID="{51B76CBD-BD53-4FD9-B43F-DFCD91B3DD48}" presName="conn2-1" presStyleLbl="parChTrans1D2" presStyleIdx="1" presStyleCnt="2"/>
      <dgm:spPr/>
      <dgm:t>
        <a:bodyPr/>
        <a:lstStyle/>
        <a:p>
          <a:endParaRPr lang="es-MX"/>
        </a:p>
      </dgm:t>
    </dgm:pt>
    <dgm:pt modelId="{D1CF35E9-8F07-475C-9BC1-B215EE5CA9ED}" type="pres">
      <dgm:prSet presAssocID="{51B76CBD-BD53-4FD9-B43F-DFCD91B3DD48}" presName="connTx" presStyleLbl="parChTrans1D2" presStyleIdx="1" presStyleCnt="2"/>
      <dgm:spPr/>
      <dgm:t>
        <a:bodyPr/>
        <a:lstStyle/>
        <a:p>
          <a:endParaRPr lang="es-MX"/>
        </a:p>
      </dgm:t>
    </dgm:pt>
    <dgm:pt modelId="{5F1E61FE-24EC-4CC7-B762-8820CAB416DA}" type="pres">
      <dgm:prSet presAssocID="{5442E7BA-8071-4624-A042-BA89E1474B2A}" presName="root2" presStyleCnt="0"/>
      <dgm:spPr/>
    </dgm:pt>
    <dgm:pt modelId="{9212F532-3921-4F96-9058-066380BF92E9}" type="pres">
      <dgm:prSet presAssocID="{5442E7BA-8071-4624-A042-BA89E1474B2A}" presName="LevelTwoTextNode" presStyleLbl="node2" presStyleIdx="1" presStyleCnt="2">
        <dgm:presLayoutVars>
          <dgm:chPref val="3"/>
        </dgm:presLayoutVars>
      </dgm:prSet>
      <dgm:spPr/>
      <dgm:t>
        <a:bodyPr/>
        <a:lstStyle/>
        <a:p>
          <a:endParaRPr lang="es-MX"/>
        </a:p>
      </dgm:t>
    </dgm:pt>
    <dgm:pt modelId="{ECA0B9DE-68BF-4A0E-9C23-9F6E3AF5CB54}" type="pres">
      <dgm:prSet presAssocID="{5442E7BA-8071-4624-A042-BA89E1474B2A}" presName="level3hierChild" presStyleCnt="0"/>
      <dgm:spPr/>
    </dgm:pt>
  </dgm:ptLst>
  <dgm:cxnLst>
    <dgm:cxn modelId="{56493B5C-1703-4E2A-8D27-ACBFAB129E87}" srcId="{02EA3FEA-9D16-4B07-BEE6-7143C93219F1}" destId="{5442E7BA-8071-4624-A042-BA89E1474B2A}" srcOrd="1" destOrd="0" parTransId="{51B76CBD-BD53-4FD9-B43F-DFCD91B3DD48}" sibTransId="{8FE05BDF-00DD-438C-BC04-77E001274DBB}"/>
    <dgm:cxn modelId="{97D0654A-EA69-4275-AE7F-3BF26EC857FF}" type="presOf" srcId="{B5951B2C-65CA-4214-920F-52FA2E12E23C}" destId="{2AFA231E-A7A0-4459-B1E6-1D47F02ED685}" srcOrd="0" destOrd="0" presId="urn:microsoft.com/office/officeart/2005/8/layout/hierarchy2"/>
    <dgm:cxn modelId="{1E6EFB64-D912-4FCB-A2BA-14B6EF2C0E6E}" type="presOf" srcId="{51B76CBD-BD53-4FD9-B43F-DFCD91B3DD48}" destId="{992910B6-0F19-4C77-A389-AAF2ACEB1296}" srcOrd="0" destOrd="0" presId="urn:microsoft.com/office/officeart/2005/8/layout/hierarchy2"/>
    <dgm:cxn modelId="{E1D04A0C-A591-4E18-AFAD-0F3702AE83C3}" type="presOf" srcId="{0687481A-5A24-43B1-A475-F2553D6C1A35}" destId="{35A9176E-9378-45E5-B3B2-F70437426C8A}" srcOrd="0" destOrd="0" presId="urn:microsoft.com/office/officeart/2005/8/layout/hierarchy2"/>
    <dgm:cxn modelId="{D8E3FCB8-511F-4C76-BB59-22FC289A3F34}" type="presOf" srcId="{156EAE35-2DEB-4D2A-AF06-43AFEF5B0ED2}" destId="{27C97FF0-D7B0-40BA-ADE1-35360C63D66F}" srcOrd="0" destOrd="0" presId="urn:microsoft.com/office/officeart/2005/8/layout/hierarchy2"/>
    <dgm:cxn modelId="{B14D4ED5-8DDE-405F-948B-E0972935E5CA}" type="presOf" srcId="{51B76CBD-BD53-4FD9-B43F-DFCD91B3DD48}" destId="{D1CF35E9-8F07-475C-9BC1-B215EE5CA9ED}" srcOrd="1" destOrd="0" presId="urn:microsoft.com/office/officeart/2005/8/layout/hierarchy2"/>
    <dgm:cxn modelId="{EDFF2675-DE5A-4DFB-A43A-F2AECF640F3F}" srcId="{B5951B2C-65CA-4214-920F-52FA2E12E23C}" destId="{02EA3FEA-9D16-4B07-BEE6-7143C93219F1}" srcOrd="0" destOrd="0" parTransId="{BB3BC38D-2136-459E-97D0-5B15260F2E14}" sibTransId="{48489CBA-1688-46D4-8CC7-C2911F2FEFA1}"/>
    <dgm:cxn modelId="{F34C15D0-B964-4CCD-8451-140C823D7F63}" type="presOf" srcId="{156EAE35-2DEB-4D2A-AF06-43AFEF5B0ED2}" destId="{2102FAFF-4B58-4C6A-890B-6B5C0387FE18}" srcOrd="1" destOrd="0" presId="urn:microsoft.com/office/officeart/2005/8/layout/hierarchy2"/>
    <dgm:cxn modelId="{C5A4384C-1153-45C8-9A21-776A18281294}" type="presOf" srcId="{5442E7BA-8071-4624-A042-BA89E1474B2A}" destId="{9212F532-3921-4F96-9058-066380BF92E9}" srcOrd="0" destOrd="0" presId="urn:microsoft.com/office/officeart/2005/8/layout/hierarchy2"/>
    <dgm:cxn modelId="{464ABE4E-1B85-4323-BC5A-13FEFB0973E3}" type="presOf" srcId="{02EA3FEA-9D16-4B07-BEE6-7143C93219F1}" destId="{90EB9162-9F00-4646-BCB5-9D9F4ADB8F6D}" srcOrd="0" destOrd="0" presId="urn:microsoft.com/office/officeart/2005/8/layout/hierarchy2"/>
    <dgm:cxn modelId="{7B215113-1512-4FA5-90C2-41B624361655}" srcId="{02EA3FEA-9D16-4B07-BEE6-7143C93219F1}" destId="{0687481A-5A24-43B1-A475-F2553D6C1A35}" srcOrd="0" destOrd="0" parTransId="{156EAE35-2DEB-4D2A-AF06-43AFEF5B0ED2}" sibTransId="{0EEAB128-1E53-482F-94C1-5E8FFCF0960F}"/>
    <dgm:cxn modelId="{3797BDBB-4A77-4262-BDEF-A0DD82111D3D}" type="presParOf" srcId="{2AFA231E-A7A0-4459-B1E6-1D47F02ED685}" destId="{1A6A24EB-359F-45DF-8C18-0718DCD42CA3}" srcOrd="0" destOrd="0" presId="urn:microsoft.com/office/officeart/2005/8/layout/hierarchy2"/>
    <dgm:cxn modelId="{23E6B934-F62C-4564-8924-88F880FA29C0}" type="presParOf" srcId="{1A6A24EB-359F-45DF-8C18-0718DCD42CA3}" destId="{90EB9162-9F00-4646-BCB5-9D9F4ADB8F6D}" srcOrd="0" destOrd="0" presId="urn:microsoft.com/office/officeart/2005/8/layout/hierarchy2"/>
    <dgm:cxn modelId="{02B2C578-E320-4C53-9D32-24794F0B4424}" type="presParOf" srcId="{1A6A24EB-359F-45DF-8C18-0718DCD42CA3}" destId="{9CF4BD63-D6E5-49B9-B265-E7A6DB1A48CE}" srcOrd="1" destOrd="0" presId="urn:microsoft.com/office/officeart/2005/8/layout/hierarchy2"/>
    <dgm:cxn modelId="{FEC7A291-9059-4EB5-BD63-C3BB9AFCAB4A}" type="presParOf" srcId="{9CF4BD63-D6E5-49B9-B265-E7A6DB1A48CE}" destId="{27C97FF0-D7B0-40BA-ADE1-35360C63D66F}" srcOrd="0" destOrd="0" presId="urn:microsoft.com/office/officeart/2005/8/layout/hierarchy2"/>
    <dgm:cxn modelId="{9FF37466-E67C-4C96-8675-9D44A390BD3C}" type="presParOf" srcId="{27C97FF0-D7B0-40BA-ADE1-35360C63D66F}" destId="{2102FAFF-4B58-4C6A-890B-6B5C0387FE18}" srcOrd="0" destOrd="0" presId="urn:microsoft.com/office/officeart/2005/8/layout/hierarchy2"/>
    <dgm:cxn modelId="{93605B1B-4BB0-4669-B47B-4A7D8B3012F7}" type="presParOf" srcId="{9CF4BD63-D6E5-49B9-B265-E7A6DB1A48CE}" destId="{E03B19AA-618F-4552-8C53-E9524DD44C9F}" srcOrd="1" destOrd="0" presId="urn:microsoft.com/office/officeart/2005/8/layout/hierarchy2"/>
    <dgm:cxn modelId="{3367C0A8-3052-4304-9E6F-B7EF14F8523D}" type="presParOf" srcId="{E03B19AA-618F-4552-8C53-E9524DD44C9F}" destId="{35A9176E-9378-45E5-B3B2-F70437426C8A}" srcOrd="0" destOrd="0" presId="urn:microsoft.com/office/officeart/2005/8/layout/hierarchy2"/>
    <dgm:cxn modelId="{5D1D3645-EC5A-44DD-B129-EACDC4E09A00}" type="presParOf" srcId="{E03B19AA-618F-4552-8C53-E9524DD44C9F}" destId="{2B3F3A7B-0568-4025-BF9D-8FE575951F00}" srcOrd="1" destOrd="0" presId="urn:microsoft.com/office/officeart/2005/8/layout/hierarchy2"/>
    <dgm:cxn modelId="{02C24EBB-10A2-4C23-8182-F5FB98113F7F}" type="presParOf" srcId="{9CF4BD63-D6E5-49B9-B265-E7A6DB1A48CE}" destId="{992910B6-0F19-4C77-A389-AAF2ACEB1296}" srcOrd="2" destOrd="0" presId="urn:microsoft.com/office/officeart/2005/8/layout/hierarchy2"/>
    <dgm:cxn modelId="{1E1D056F-C999-444F-8C87-2EC3C7BCDC89}" type="presParOf" srcId="{992910B6-0F19-4C77-A389-AAF2ACEB1296}" destId="{D1CF35E9-8F07-475C-9BC1-B215EE5CA9ED}" srcOrd="0" destOrd="0" presId="urn:microsoft.com/office/officeart/2005/8/layout/hierarchy2"/>
    <dgm:cxn modelId="{0183090F-4C5D-43DB-9B40-CFA8B348ABD3}" type="presParOf" srcId="{9CF4BD63-D6E5-49B9-B265-E7A6DB1A48CE}" destId="{5F1E61FE-24EC-4CC7-B762-8820CAB416DA}" srcOrd="3" destOrd="0" presId="urn:microsoft.com/office/officeart/2005/8/layout/hierarchy2"/>
    <dgm:cxn modelId="{7A120171-84FB-4784-BEEF-34BF1D2CB840}" type="presParOf" srcId="{5F1E61FE-24EC-4CC7-B762-8820CAB416DA}" destId="{9212F532-3921-4F96-9058-066380BF92E9}" srcOrd="0" destOrd="0" presId="urn:microsoft.com/office/officeart/2005/8/layout/hierarchy2"/>
    <dgm:cxn modelId="{2B6AB5A3-1A7E-4764-A118-15F08376AE83}" type="presParOf" srcId="{5F1E61FE-24EC-4CC7-B762-8820CAB416DA}" destId="{ECA0B9DE-68BF-4A0E-9C23-9F6E3AF5CB54}"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5E53C31-A124-4E93-A67C-8781A17CBDAC}" type="doc">
      <dgm:prSet loTypeId="urn:microsoft.com/office/officeart/2005/8/layout/hierarchy1" loCatId="hierarchy" qsTypeId="urn:microsoft.com/office/officeart/2005/8/quickstyle/simple1" qsCatId="simple" csTypeId="urn:microsoft.com/office/officeart/2005/8/colors/colorful2" csCatId="colorful" phldr="1"/>
      <dgm:spPr/>
      <dgm:t>
        <a:bodyPr/>
        <a:lstStyle/>
        <a:p>
          <a:endParaRPr lang="es-MX"/>
        </a:p>
      </dgm:t>
    </dgm:pt>
    <dgm:pt modelId="{B797EE81-9CE5-4ADC-A31C-2C92099B41C3}">
      <dgm:prSet phldrT="[Texto]" custT="1"/>
      <dgm:spPr/>
      <dgm:t>
        <a:bodyPr/>
        <a:lstStyle/>
        <a:p>
          <a:r>
            <a:rPr kumimoji="0" lang="es-MX" sz="2600" kern="1200" dirty="0" smtClean="0">
              <a:effectLst>
                <a:outerShdw blurRad="50000" dist="30000" dir="5400000" algn="tl" rotWithShape="0">
                  <a:srgbClr val="000000">
                    <a:alpha val="30000"/>
                  </a:srgbClr>
                </a:outerShdw>
              </a:effectLst>
              <a:latin typeface="Tw Cen MT" pitchFamily="34" charset="0"/>
              <a:ea typeface="+mn-ea"/>
              <a:cs typeface="+mn-cs"/>
            </a:rPr>
            <a:t>Características</a:t>
          </a:r>
        </a:p>
      </dgm:t>
    </dgm:pt>
    <dgm:pt modelId="{6AE0A851-7A47-4299-B1CE-4BF9BFE72C9B}" type="parTrans" cxnId="{35D85F07-BBAD-4DFB-BD31-4F8720B3001B}">
      <dgm:prSet/>
      <dgm:spPr/>
      <dgm:t>
        <a:bodyPr/>
        <a:lstStyle/>
        <a:p>
          <a:endParaRPr lang="es-MX"/>
        </a:p>
      </dgm:t>
    </dgm:pt>
    <dgm:pt modelId="{2A4AA536-8226-430E-B34B-837FE6B165CA}" type="sibTrans" cxnId="{35D85F07-BBAD-4DFB-BD31-4F8720B3001B}">
      <dgm:prSet/>
      <dgm:spPr/>
      <dgm:t>
        <a:bodyPr/>
        <a:lstStyle/>
        <a:p>
          <a:endParaRPr lang="es-MX"/>
        </a:p>
      </dgm:t>
    </dgm:pt>
    <dgm:pt modelId="{B8EF193F-047A-4516-8692-BAF93CFC3A83}">
      <dgm:prSet phldrT="[Texto]" custT="1"/>
      <dgm:spPr/>
      <dgm:t>
        <a:bodyPr/>
        <a:lstStyle/>
        <a:p>
          <a:r>
            <a:rPr kumimoji="0" lang="es-MX" sz="2600" kern="1200" smtClean="0">
              <a:effectLst>
                <a:outerShdw blurRad="50000" dist="30000" dir="5400000" algn="tl" rotWithShape="0">
                  <a:srgbClr val="000000">
                    <a:alpha val="30000"/>
                  </a:srgbClr>
                </a:outerShdw>
              </a:effectLst>
              <a:latin typeface="Tw Cen MT" pitchFamily="34" charset="0"/>
              <a:ea typeface="+mn-ea"/>
              <a:cs typeface="+mn-cs"/>
            </a:rPr>
            <a:t>No rivalidad</a:t>
          </a:r>
          <a:endParaRPr kumimoji="0" lang="es-MX" sz="2600" kern="1200" dirty="0" smtClean="0">
            <a:effectLst>
              <a:outerShdw blurRad="50000" dist="30000" dir="5400000" algn="tl" rotWithShape="0">
                <a:srgbClr val="000000">
                  <a:alpha val="30000"/>
                </a:srgbClr>
              </a:outerShdw>
            </a:effectLst>
            <a:latin typeface="Tw Cen MT" pitchFamily="34" charset="0"/>
            <a:ea typeface="+mn-ea"/>
            <a:cs typeface="+mn-cs"/>
          </a:endParaRPr>
        </a:p>
      </dgm:t>
    </dgm:pt>
    <dgm:pt modelId="{962BEEA2-622F-43EF-83AB-AC4A35961D0E}" type="parTrans" cxnId="{46627BAE-5AE6-470B-8E31-0044AAEC8BE1}">
      <dgm:prSet/>
      <dgm:spPr/>
      <dgm:t>
        <a:bodyPr/>
        <a:lstStyle/>
        <a:p>
          <a:endParaRPr lang="es-MX"/>
        </a:p>
      </dgm:t>
    </dgm:pt>
    <dgm:pt modelId="{23E63FA7-EF72-4F50-9E37-4F38AF5412FA}" type="sibTrans" cxnId="{46627BAE-5AE6-470B-8E31-0044AAEC8BE1}">
      <dgm:prSet/>
      <dgm:spPr/>
      <dgm:t>
        <a:bodyPr/>
        <a:lstStyle/>
        <a:p>
          <a:endParaRPr lang="es-MX"/>
        </a:p>
      </dgm:t>
    </dgm:pt>
    <dgm:pt modelId="{E2117365-CB9C-4A56-BFC2-62BC1061F9EF}">
      <dgm:prSet phldrT="[Texto]" custT="1"/>
      <dgm:spPr/>
      <dgm:t>
        <a:bodyPr/>
        <a:lstStyle/>
        <a:p>
          <a:r>
            <a:rPr kumimoji="0" lang="es-MX" sz="2600" kern="1200" smtClean="0">
              <a:effectLst>
                <a:outerShdw blurRad="50000" dist="30000" dir="5400000" algn="tl" rotWithShape="0">
                  <a:srgbClr val="000000">
                    <a:alpha val="30000"/>
                  </a:srgbClr>
                </a:outerShdw>
              </a:effectLst>
              <a:latin typeface="Tw Cen MT" pitchFamily="34" charset="0"/>
              <a:ea typeface="+mn-ea"/>
              <a:cs typeface="+mn-cs"/>
            </a:rPr>
            <a:t>No exclusividad</a:t>
          </a:r>
          <a:endParaRPr kumimoji="0" lang="es-MX" sz="2600" kern="1200" dirty="0" smtClean="0">
            <a:effectLst>
              <a:outerShdw blurRad="50000" dist="30000" dir="5400000" algn="tl" rotWithShape="0">
                <a:srgbClr val="000000">
                  <a:alpha val="30000"/>
                </a:srgbClr>
              </a:outerShdw>
            </a:effectLst>
            <a:latin typeface="Tw Cen MT" pitchFamily="34" charset="0"/>
            <a:ea typeface="+mn-ea"/>
            <a:cs typeface="+mn-cs"/>
          </a:endParaRPr>
        </a:p>
      </dgm:t>
    </dgm:pt>
    <dgm:pt modelId="{F3DB619D-FB7E-4CB7-8056-5506F65C8AEB}" type="parTrans" cxnId="{2A2FCF25-413A-46D8-9C39-67FDA97EC368}">
      <dgm:prSet/>
      <dgm:spPr/>
      <dgm:t>
        <a:bodyPr/>
        <a:lstStyle/>
        <a:p>
          <a:endParaRPr lang="es-MX"/>
        </a:p>
      </dgm:t>
    </dgm:pt>
    <dgm:pt modelId="{E014B68A-AB6F-4580-95CE-1218F15C27E6}" type="sibTrans" cxnId="{2A2FCF25-413A-46D8-9C39-67FDA97EC368}">
      <dgm:prSet/>
      <dgm:spPr/>
      <dgm:t>
        <a:bodyPr/>
        <a:lstStyle/>
        <a:p>
          <a:endParaRPr lang="es-MX"/>
        </a:p>
      </dgm:t>
    </dgm:pt>
    <dgm:pt modelId="{F22F1899-654F-4272-99CB-7D4C265D66C5}" type="pres">
      <dgm:prSet presAssocID="{95E53C31-A124-4E93-A67C-8781A17CBDAC}" presName="hierChild1" presStyleCnt="0">
        <dgm:presLayoutVars>
          <dgm:chPref val="1"/>
          <dgm:dir/>
          <dgm:animOne val="branch"/>
          <dgm:animLvl val="lvl"/>
          <dgm:resizeHandles/>
        </dgm:presLayoutVars>
      </dgm:prSet>
      <dgm:spPr/>
      <dgm:t>
        <a:bodyPr/>
        <a:lstStyle/>
        <a:p>
          <a:endParaRPr lang="es-MX"/>
        </a:p>
      </dgm:t>
    </dgm:pt>
    <dgm:pt modelId="{F35285A1-0DA9-411E-BFD5-EFB9F118CFE7}" type="pres">
      <dgm:prSet presAssocID="{B797EE81-9CE5-4ADC-A31C-2C92099B41C3}" presName="hierRoot1" presStyleCnt="0"/>
      <dgm:spPr/>
      <dgm:t>
        <a:bodyPr/>
        <a:lstStyle/>
        <a:p>
          <a:endParaRPr lang="es-MX"/>
        </a:p>
      </dgm:t>
    </dgm:pt>
    <dgm:pt modelId="{6E5B2D44-0B6E-4B12-9C1B-3D66E633EEC6}" type="pres">
      <dgm:prSet presAssocID="{B797EE81-9CE5-4ADC-A31C-2C92099B41C3}" presName="composite" presStyleCnt="0"/>
      <dgm:spPr/>
      <dgm:t>
        <a:bodyPr/>
        <a:lstStyle/>
        <a:p>
          <a:endParaRPr lang="es-MX"/>
        </a:p>
      </dgm:t>
    </dgm:pt>
    <dgm:pt modelId="{7DBF49FF-AD27-4E46-8DC5-2FEF0F24A7D8}" type="pres">
      <dgm:prSet presAssocID="{B797EE81-9CE5-4ADC-A31C-2C92099B41C3}" presName="background" presStyleLbl="node0" presStyleIdx="0" presStyleCnt="1"/>
      <dgm:spPr/>
      <dgm:t>
        <a:bodyPr/>
        <a:lstStyle/>
        <a:p>
          <a:endParaRPr lang="es-MX"/>
        </a:p>
      </dgm:t>
    </dgm:pt>
    <dgm:pt modelId="{6388D6CE-BA44-496D-8F0E-231F604D67C9}" type="pres">
      <dgm:prSet presAssocID="{B797EE81-9CE5-4ADC-A31C-2C92099B41C3}" presName="text" presStyleLbl="fgAcc0" presStyleIdx="0" presStyleCnt="1">
        <dgm:presLayoutVars>
          <dgm:chPref val="3"/>
        </dgm:presLayoutVars>
      </dgm:prSet>
      <dgm:spPr/>
      <dgm:t>
        <a:bodyPr/>
        <a:lstStyle/>
        <a:p>
          <a:endParaRPr lang="es-MX"/>
        </a:p>
      </dgm:t>
    </dgm:pt>
    <dgm:pt modelId="{F6D3F8B4-0496-48A7-AFFB-A0BF3ABA3299}" type="pres">
      <dgm:prSet presAssocID="{B797EE81-9CE5-4ADC-A31C-2C92099B41C3}" presName="hierChild2" presStyleCnt="0"/>
      <dgm:spPr/>
      <dgm:t>
        <a:bodyPr/>
        <a:lstStyle/>
        <a:p>
          <a:endParaRPr lang="es-MX"/>
        </a:p>
      </dgm:t>
    </dgm:pt>
    <dgm:pt modelId="{FBD09008-221C-4DA6-AD6A-F0DE2C70B9C7}" type="pres">
      <dgm:prSet presAssocID="{962BEEA2-622F-43EF-83AB-AC4A35961D0E}" presName="Name10" presStyleLbl="parChTrans1D2" presStyleIdx="0" presStyleCnt="2"/>
      <dgm:spPr/>
      <dgm:t>
        <a:bodyPr/>
        <a:lstStyle/>
        <a:p>
          <a:endParaRPr lang="es-MX"/>
        </a:p>
      </dgm:t>
    </dgm:pt>
    <dgm:pt modelId="{696A6427-E3CF-4C84-9E24-727E06FB3135}" type="pres">
      <dgm:prSet presAssocID="{B8EF193F-047A-4516-8692-BAF93CFC3A83}" presName="hierRoot2" presStyleCnt="0"/>
      <dgm:spPr/>
      <dgm:t>
        <a:bodyPr/>
        <a:lstStyle/>
        <a:p>
          <a:endParaRPr lang="es-MX"/>
        </a:p>
      </dgm:t>
    </dgm:pt>
    <dgm:pt modelId="{F51DB52E-B1BA-41FA-A748-6295D210817F}" type="pres">
      <dgm:prSet presAssocID="{B8EF193F-047A-4516-8692-BAF93CFC3A83}" presName="composite2" presStyleCnt="0"/>
      <dgm:spPr/>
      <dgm:t>
        <a:bodyPr/>
        <a:lstStyle/>
        <a:p>
          <a:endParaRPr lang="es-MX"/>
        </a:p>
      </dgm:t>
    </dgm:pt>
    <dgm:pt modelId="{0153B6B2-E20F-4FBA-B200-B6290886F333}" type="pres">
      <dgm:prSet presAssocID="{B8EF193F-047A-4516-8692-BAF93CFC3A83}" presName="background2" presStyleLbl="node2" presStyleIdx="0" presStyleCnt="2"/>
      <dgm:spPr/>
      <dgm:t>
        <a:bodyPr/>
        <a:lstStyle/>
        <a:p>
          <a:endParaRPr lang="es-MX"/>
        </a:p>
      </dgm:t>
    </dgm:pt>
    <dgm:pt modelId="{63415E93-6D50-49F3-B37B-A5584C45B3A2}" type="pres">
      <dgm:prSet presAssocID="{B8EF193F-047A-4516-8692-BAF93CFC3A83}" presName="text2" presStyleLbl="fgAcc2" presStyleIdx="0" presStyleCnt="2">
        <dgm:presLayoutVars>
          <dgm:chPref val="3"/>
        </dgm:presLayoutVars>
      </dgm:prSet>
      <dgm:spPr/>
      <dgm:t>
        <a:bodyPr/>
        <a:lstStyle/>
        <a:p>
          <a:endParaRPr lang="es-MX"/>
        </a:p>
      </dgm:t>
    </dgm:pt>
    <dgm:pt modelId="{BD101EDC-6680-4FE7-83F4-9BE23AE7BFF2}" type="pres">
      <dgm:prSet presAssocID="{B8EF193F-047A-4516-8692-BAF93CFC3A83}" presName="hierChild3" presStyleCnt="0"/>
      <dgm:spPr/>
      <dgm:t>
        <a:bodyPr/>
        <a:lstStyle/>
        <a:p>
          <a:endParaRPr lang="es-MX"/>
        </a:p>
      </dgm:t>
    </dgm:pt>
    <dgm:pt modelId="{68243898-42B5-4C46-9D45-E10F16016F8F}" type="pres">
      <dgm:prSet presAssocID="{F3DB619D-FB7E-4CB7-8056-5506F65C8AEB}" presName="Name10" presStyleLbl="parChTrans1D2" presStyleIdx="1" presStyleCnt="2"/>
      <dgm:spPr/>
      <dgm:t>
        <a:bodyPr/>
        <a:lstStyle/>
        <a:p>
          <a:endParaRPr lang="es-MX"/>
        </a:p>
      </dgm:t>
    </dgm:pt>
    <dgm:pt modelId="{B44B1EDA-347C-446B-B8AB-A5ABC9112612}" type="pres">
      <dgm:prSet presAssocID="{E2117365-CB9C-4A56-BFC2-62BC1061F9EF}" presName="hierRoot2" presStyleCnt="0"/>
      <dgm:spPr/>
      <dgm:t>
        <a:bodyPr/>
        <a:lstStyle/>
        <a:p>
          <a:endParaRPr lang="es-MX"/>
        </a:p>
      </dgm:t>
    </dgm:pt>
    <dgm:pt modelId="{62F75779-6469-4D5A-ABC1-224A44323AED}" type="pres">
      <dgm:prSet presAssocID="{E2117365-CB9C-4A56-BFC2-62BC1061F9EF}" presName="composite2" presStyleCnt="0"/>
      <dgm:spPr/>
      <dgm:t>
        <a:bodyPr/>
        <a:lstStyle/>
        <a:p>
          <a:endParaRPr lang="es-MX"/>
        </a:p>
      </dgm:t>
    </dgm:pt>
    <dgm:pt modelId="{FF8C449D-965A-4820-AD72-F6931199F4FF}" type="pres">
      <dgm:prSet presAssocID="{E2117365-CB9C-4A56-BFC2-62BC1061F9EF}" presName="background2" presStyleLbl="node2" presStyleIdx="1" presStyleCnt="2"/>
      <dgm:spPr/>
      <dgm:t>
        <a:bodyPr/>
        <a:lstStyle/>
        <a:p>
          <a:endParaRPr lang="es-MX"/>
        </a:p>
      </dgm:t>
    </dgm:pt>
    <dgm:pt modelId="{506FAFB6-7317-470B-9786-750AD4767FF9}" type="pres">
      <dgm:prSet presAssocID="{E2117365-CB9C-4A56-BFC2-62BC1061F9EF}" presName="text2" presStyleLbl="fgAcc2" presStyleIdx="1" presStyleCnt="2">
        <dgm:presLayoutVars>
          <dgm:chPref val="3"/>
        </dgm:presLayoutVars>
      </dgm:prSet>
      <dgm:spPr/>
      <dgm:t>
        <a:bodyPr/>
        <a:lstStyle/>
        <a:p>
          <a:endParaRPr lang="es-MX"/>
        </a:p>
      </dgm:t>
    </dgm:pt>
    <dgm:pt modelId="{A521EA63-DC10-4C14-96FF-30C060973471}" type="pres">
      <dgm:prSet presAssocID="{E2117365-CB9C-4A56-BFC2-62BC1061F9EF}" presName="hierChild3" presStyleCnt="0"/>
      <dgm:spPr/>
      <dgm:t>
        <a:bodyPr/>
        <a:lstStyle/>
        <a:p>
          <a:endParaRPr lang="es-MX"/>
        </a:p>
      </dgm:t>
    </dgm:pt>
  </dgm:ptLst>
  <dgm:cxnLst>
    <dgm:cxn modelId="{44A98EF8-2FBD-4DE2-B838-F739FD46930C}" type="presOf" srcId="{F3DB619D-FB7E-4CB7-8056-5506F65C8AEB}" destId="{68243898-42B5-4C46-9D45-E10F16016F8F}" srcOrd="0" destOrd="0" presId="urn:microsoft.com/office/officeart/2005/8/layout/hierarchy1"/>
    <dgm:cxn modelId="{1B0C9AB9-4A22-4B6E-B7C7-3214C23B6CB0}" type="presOf" srcId="{E2117365-CB9C-4A56-BFC2-62BC1061F9EF}" destId="{506FAFB6-7317-470B-9786-750AD4767FF9}" srcOrd="0" destOrd="0" presId="urn:microsoft.com/office/officeart/2005/8/layout/hierarchy1"/>
    <dgm:cxn modelId="{DA7F0692-454A-49A6-A522-9543A8363B3D}" type="presOf" srcId="{962BEEA2-622F-43EF-83AB-AC4A35961D0E}" destId="{FBD09008-221C-4DA6-AD6A-F0DE2C70B9C7}" srcOrd="0" destOrd="0" presId="urn:microsoft.com/office/officeart/2005/8/layout/hierarchy1"/>
    <dgm:cxn modelId="{46627BAE-5AE6-470B-8E31-0044AAEC8BE1}" srcId="{B797EE81-9CE5-4ADC-A31C-2C92099B41C3}" destId="{B8EF193F-047A-4516-8692-BAF93CFC3A83}" srcOrd="0" destOrd="0" parTransId="{962BEEA2-622F-43EF-83AB-AC4A35961D0E}" sibTransId="{23E63FA7-EF72-4F50-9E37-4F38AF5412FA}"/>
    <dgm:cxn modelId="{6504333A-BA4F-4D12-B9CD-B52931C7A8AD}" type="presOf" srcId="{B797EE81-9CE5-4ADC-A31C-2C92099B41C3}" destId="{6388D6CE-BA44-496D-8F0E-231F604D67C9}" srcOrd="0" destOrd="0" presId="urn:microsoft.com/office/officeart/2005/8/layout/hierarchy1"/>
    <dgm:cxn modelId="{0B546676-E933-48C9-B66E-AACCAAB6C14A}" type="presOf" srcId="{95E53C31-A124-4E93-A67C-8781A17CBDAC}" destId="{F22F1899-654F-4272-99CB-7D4C265D66C5}" srcOrd="0" destOrd="0" presId="urn:microsoft.com/office/officeart/2005/8/layout/hierarchy1"/>
    <dgm:cxn modelId="{2A2FCF25-413A-46D8-9C39-67FDA97EC368}" srcId="{B797EE81-9CE5-4ADC-A31C-2C92099B41C3}" destId="{E2117365-CB9C-4A56-BFC2-62BC1061F9EF}" srcOrd="1" destOrd="0" parTransId="{F3DB619D-FB7E-4CB7-8056-5506F65C8AEB}" sibTransId="{E014B68A-AB6F-4580-95CE-1218F15C27E6}"/>
    <dgm:cxn modelId="{C7CF3ABD-80DB-4C6B-B0DD-3B697211E978}" type="presOf" srcId="{B8EF193F-047A-4516-8692-BAF93CFC3A83}" destId="{63415E93-6D50-49F3-B37B-A5584C45B3A2}" srcOrd="0" destOrd="0" presId="urn:microsoft.com/office/officeart/2005/8/layout/hierarchy1"/>
    <dgm:cxn modelId="{35D85F07-BBAD-4DFB-BD31-4F8720B3001B}" srcId="{95E53C31-A124-4E93-A67C-8781A17CBDAC}" destId="{B797EE81-9CE5-4ADC-A31C-2C92099B41C3}" srcOrd="0" destOrd="0" parTransId="{6AE0A851-7A47-4299-B1CE-4BF9BFE72C9B}" sibTransId="{2A4AA536-8226-430E-B34B-837FE6B165CA}"/>
    <dgm:cxn modelId="{DEA04F83-EB11-4C06-B23E-3768A3FDFF64}" type="presParOf" srcId="{F22F1899-654F-4272-99CB-7D4C265D66C5}" destId="{F35285A1-0DA9-411E-BFD5-EFB9F118CFE7}" srcOrd="0" destOrd="0" presId="urn:microsoft.com/office/officeart/2005/8/layout/hierarchy1"/>
    <dgm:cxn modelId="{E8E2E760-9425-48CD-99BB-AC80F271BAE4}" type="presParOf" srcId="{F35285A1-0DA9-411E-BFD5-EFB9F118CFE7}" destId="{6E5B2D44-0B6E-4B12-9C1B-3D66E633EEC6}" srcOrd="0" destOrd="0" presId="urn:microsoft.com/office/officeart/2005/8/layout/hierarchy1"/>
    <dgm:cxn modelId="{691ADB94-47EC-40B4-82CB-F90490F32B5E}" type="presParOf" srcId="{6E5B2D44-0B6E-4B12-9C1B-3D66E633EEC6}" destId="{7DBF49FF-AD27-4E46-8DC5-2FEF0F24A7D8}" srcOrd="0" destOrd="0" presId="urn:microsoft.com/office/officeart/2005/8/layout/hierarchy1"/>
    <dgm:cxn modelId="{0EB69D69-77D3-4730-80A9-1836D2C58957}" type="presParOf" srcId="{6E5B2D44-0B6E-4B12-9C1B-3D66E633EEC6}" destId="{6388D6CE-BA44-496D-8F0E-231F604D67C9}" srcOrd="1" destOrd="0" presId="urn:microsoft.com/office/officeart/2005/8/layout/hierarchy1"/>
    <dgm:cxn modelId="{E8A222CB-6537-4541-A3DE-66C3079B9B8F}" type="presParOf" srcId="{F35285A1-0DA9-411E-BFD5-EFB9F118CFE7}" destId="{F6D3F8B4-0496-48A7-AFFB-A0BF3ABA3299}" srcOrd="1" destOrd="0" presId="urn:microsoft.com/office/officeart/2005/8/layout/hierarchy1"/>
    <dgm:cxn modelId="{D210853F-9F4D-46CF-94E1-C7FCEBE74C17}" type="presParOf" srcId="{F6D3F8B4-0496-48A7-AFFB-A0BF3ABA3299}" destId="{FBD09008-221C-4DA6-AD6A-F0DE2C70B9C7}" srcOrd="0" destOrd="0" presId="urn:microsoft.com/office/officeart/2005/8/layout/hierarchy1"/>
    <dgm:cxn modelId="{5C3E76E4-C5AE-473C-AEB6-F2532087EBF5}" type="presParOf" srcId="{F6D3F8B4-0496-48A7-AFFB-A0BF3ABA3299}" destId="{696A6427-E3CF-4C84-9E24-727E06FB3135}" srcOrd="1" destOrd="0" presId="urn:microsoft.com/office/officeart/2005/8/layout/hierarchy1"/>
    <dgm:cxn modelId="{9D204171-D1D2-49C0-88F8-8E7DE7D620FC}" type="presParOf" srcId="{696A6427-E3CF-4C84-9E24-727E06FB3135}" destId="{F51DB52E-B1BA-41FA-A748-6295D210817F}" srcOrd="0" destOrd="0" presId="urn:microsoft.com/office/officeart/2005/8/layout/hierarchy1"/>
    <dgm:cxn modelId="{9E03AB03-B3C5-4498-82DD-5022B4CF5923}" type="presParOf" srcId="{F51DB52E-B1BA-41FA-A748-6295D210817F}" destId="{0153B6B2-E20F-4FBA-B200-B6290886F333}" srcOrd="0" destOrd="0" presId="urn:microsoft.com/office/officeart/2005/8/layout/hierarchy1"/>
    <dgm:cxn modelId="{710B221E-3C38-4591-BD1F-60BF18FEB7CD}" type="presParOf" srcId="{F51DB52E-B1BA-41FA-A748-6295D210817F}" destId="{63415E93-6D50-49F3-B37B-A5584C45B3A2}" srcOrd="1" destOrd="0" presId="urn:microsoft.com/office/officeart/2005/8/layout/hierarchy1"/>
    <dgm:cxn modelId="{B686866A-EFF9-40D1-B0D9-16ECB7B7E090}" type="presParOf" srcId="{696A6427-E3CF-4C84-9E24-727E06FB3135}" destId="{BD101EDC-6680-4FE7-83F4-9BE23AE7BFF2}" srcOrd="1" destOrd="0" presId="urn:microsoft.com/office/officeart/2005/8/layout/hierarchy1"/>
    <dgm:cxn modelId="{22900A2A-FA9A-4C00-A6EF-B5F057D5F24A}" type="presParOf" srcId="{F6D3F8B4-0496-48A7-AFFB-A0BF3ABA3299}" destId="{68243898-42B5-4C46-9D45-E10F16016F8F}" srcOrd="2" destOrd="0" presId="urn:microsoft.com/office/officeart/2005/8/layout/hierarchy1"/>
    <dgm:cxn modelId="{C5FCAF98-A3CB-48C3-B1F4-12F117C9A6FC}" type="presParOf" srcId="{F6D3F8B4-0496-48A7-AFFB-A0BF3ABA3299}" destId="{B44B1EDA-347C-446B-B8AB-A5ABC9112612}" srcOrd="3" destOrd="0" presId="urn:microsoft.com/office/officeart/2005/8/layout/hierarchy1"/>
    <dgm:cxn modelId="{3DE10F45-56DC-4A90-8988-A0EB0A656E99}" type="presParOf" srcId="{B44B1EDA-347C-446B-B8AB-A5ABC9112612}" destId="{62F75779-6469-4D5A-ABC1-224A44323AED}" srcOrd="0" destOrd="0" presId="urn:microsoft.com/office/officeart/2005/8/layout/hierarchy1"/>
    <dgm:cxn modelId="{129CBD97-4CAE-44E4-B186-5B3A03D141E2}" type="presParOf" srcId="{62F75779-6469-4D5A-ABC1-224A44323AED}" destId="{FF8C449D-965A-4820-AD72-F6931199F4FF}" srcOrd="0" destOrd="0" presId="urn:microsoft.com/office/officeart/2005/8/layout/hierarchy1"/>
    <dgm:cxn modelId="{9D6424B8-84DC-4A55-85DF-2F9AC0E7ED1E}" type="presParOf" srcId="{62F75779-6469-4D5A-ABC1-224A44323AED}" destId="{506FAFB6-7317-470B-9786-750AD4767FF9}" srcOrd="1" destOrd="0" presId="urn:microsoft.com/office/officeart/2005/8/layout/hierarchy1"/>
    <dgm:cxn modelId="{6BC8C379-8A9E-4198-B911-2FB837DAE20E}" type="presParOf" srcId="{B44B1EDA-347C-446B-B8AB-A5ABC9112612}" destId="{A521EA63-DC10-4C14-96FF-30C060973471}"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57D53C9-B346-4870-8705-6852F28DF6A1}" type="doc">
      <dgm:prSet loTypeId="urn:microsoft.com/office/officeart/2005/8/layout/cycle3" loCatId="cycle" qsTypeId="urn:microsoft.com/office/officeart/2005/8/quickstyle/3d2" qsCatId="3D" csTypeId="urn:microsoft.com/office/officeart/2005/8/colors/colorful5" csCatId="colorful" phldr="1"/>
      <dgm:spPr/>
      <dgm:t>
        <a:bodyPr/>
        <a:lstStyle/>
        <a:p>
          <a:endParaRPr lang="es-MX"/>
        </a:p>
      </dgm:t>
    </dgm:pt>
    <dgm:pt modelId="{AC05940A-9468-43C2-95E0-D1BAD761F7F6}">
      <dgm:prSet phldrT="[Texto]"/>
      <dgm:spPr/>
      <dgm:t>
        <a:bodyPr/>
        <a:lstStyle/>
        <a:p>
          <a:r>
            <a:rPr lang="es-ES" dirty="0" smtClean="0">
              <a:effectLst>
                <a:outerShdw blurRad="50000" dist="30000" dir="5400000" algn="tl" rotWithShape="0">
                  <a:srgbClr val="000000">
                    <a:alpha val="30000"/>
                  </a:srgbClr>
                </a:outerShdw>
              </a:effectLst>
              <a:latin typeface="Tw Cen MT" pitchFamily="34" charset="0"/>
            </a:rPr>
            <a:t>Necesidad de instituciones sociales (sistema jurídico, intervención del Estado)</a:t>
          </a:r>
          <a:endParaRPr lang="es-MX" dirty="0"/>
        </a:p>
      </dgm:t>
    </dgm:pt>
    <dgm:pt modelId="{2770F26B-FFF3-45FD-A598-A31491197A3B}" type="parTrans" cxnId="{4D7AF51D-4DE9-4F9B-9C40-4E75E3222057}">
      <dgm:prSet/>
      <dgm:spPr/>
      <dgm:t>
        <a:bodyPr/>
        <a:lstStyle/>
        <a:p>
          <a:endParaRPr lang="es-MX"/>
        </a:p>
      </dgm:t>
    </dgm:pt>
    <dgm:pt modelId="{5E7A4272-451A-4370-B413-49C4555E26F8}" type="sibTrans" cxnId="{4D7AF51D-4DE9-4F9B-9C40-4E75E3222057}">
      <dgm:prSet/>
      <dgm:spPr/>
      <dgm:t>
        <a:bodyPr/>
        <a:lstStyle/>
        <a:p>
          <a:endParaRPr lang="es-MX"/>
        </a:p>
      </dgm:t>
    </dgm:pt>
    <dgm:pt modelId="{DF4B87A0-EB85-458C-8FEC-513D4E391E74}">
      <dgm:prSet phldrT="[Texto]"/>
      <dgm:spPr/>
      <dgm:t>
        <a:bodyPr/>
        <a:lstStyle/>
        <a:p>
          <a:r>
            <a:rPr lang="es-ES" dirty="0" smtClean="0">
              <a:effectLst>
                <a:outerShdw blurRad="50000" dist="30000" dir="5400000" algn="tl" rotWithShape="0">
                  <a:srgbClr val="000000">
                    <a:alpha val="30000"/>
                  </a:srgbClr>
                </a:outerShdw>
              </a:effectLst>
              <a:latin typeface="Tw Cen MT" pitchFamily="34" charset="0"/>
            </a:rPr>
            <a:t>Mecanismo de mercado</a:t>
          </a:r>
          <a:endParaRPr lang="es-MX" dirty="0"/>
        </a:p>
      </dgm:t>
    </dgm:pt>
    <dgm:pt modelId="{4EBA4A65-2536-445D-94FF-F3863ECDE4F9}" type="parTrans" cxnId="{6D13D20D-A3DE-41CD-B328-9FA31B88C949}">
      <dgm:prSet/>
      <dgm:spPr/>
      <dgm:t>
        <a:bodyPr/>
        <a:lstStyle/>
        <a:p>
          <a:endParaRPr lang="es-MX"/>
        </a:p>
      </dgm:t>
    </dgm:pt>
    <dgm:pt modelId="{AAB503F2-5E77-4982-BCBD-4AADDFD53493}" type="sibTrans" cxnId="{6D13D20D-A3DE-41CD-B328-9FA31B88C949}">
      <dgm:prSet/>
      <dgm:spPr/>
      <dgm:t>
        <a:bodyPr/>
        <a:lstStyle/>
        <a:p>
          <a:endParaRPr lang="es-MX"/>
        </a:p>
      </dgm:t>
    </dgm:pt>
    <dgm:pt modelId="{0AC4A658-AF1A-4421-8D61-74706F58DF51}" type="pres">
      <dgm:prSet presAssocID="{857D53C9-B346-4870-8705-6852F28DF6A1}" presName="Name0" presStyleCnt="0">
        <dgm:presLayoutVars>
          <dgm:dir/>
          <dgm:resizeHandles val="exact"/>
        </dgm:presLayoutVars>
      </dgm:prSet>
      <dgm:spPr/>
      <dgm:t>
        <a:bodyPr/>
        <a:lstStyle/>
        <a:p>
          <a:endParaRPr lang="es-MX"/>
        </a:p>
      </dgm:t>
    </dgm:pt>
    <dgm:pt modelId="{BD2883A4-5CF1-453B-A064-E102FE94E997}" type="pres">
      <dgm:prSet presAssocID="{857D53C9-B346-4870-8705-6852F28DF6A1}" presName="node1" presStyleLbl="node1" presStyleIdx="0" presStyleCnt="2">
        <dgm:presLayoutVars>
          <dgm:bulletEnabled val="1"/>
        </dgm:presLayoutVars>
      </dgm:prSet>
      <dgm:spPr/>
      <dgm:t>
        <a:bodyPr/>
        <a:lstStyle/>
        <a:p>
          <a:endParaRPr lang="es-MX"/>
        </a:p>
      </dgm:t>
    </dgm:pt>
    <dgm:pt modelId="{F9173C33-CFB5-4DA8-9533-472B986A16F4}" type="pres">
      <dgm:prSet presAssocID="{857D53C9-B346-4870-8705-6852F28DF6A1}" presName="sibTrans" presStyleLbl="bgShp" presStyleIdx="0" presStyleCnt="1"/>
      <dgm:spPr/>
      <dgm:t>
        <a:bodyPr/>
        <a:lstStyle/>
        <a:p>
          <a:endParaRPr lang="es-MX"/>
        </a:p>
      </dgm:t>
    </dgm:pt>
    <dgm:pt modelId="{DDC36875-A6DB-445C-BAAF-2643000CB60D}" type="pres">
      <dgm:prSet presAssocID="{857D53C9-B346-4870-8705-6852F28DF6A1}" presName="node2" presStyleLbl="node1" presStyleIdx="1" presStyleCnt="2">
        <dgm:presLayoutVars>
          <dgm:bulletEnabled val="1"/>
        </dgm:presLayoutVars>
      </dgm:prSet>
      <dgm:spPr/>
      <dgm:t>
        <a:bodyPr/>
        <a:lstStyle/>
        <a:p>
          <a:endParaRPr lang="es-MX"/>
        </a:p>
      </dgm:t>
    </dgm:pt>
    <dgm:pt modelId="{E6216D3B-856D-4E0A-A5B2-CD64FDA9C334}" type="pres">
      <dgm:prSet presAssocID="{857D53C9-B346-4870-8705-6852F28DF6A1}" presName="sp1" presStyleCnt="0"/>
      <dgm:spPr/>
    </dgm:pt>
    <dgm:pt modelId="{DF1BD5AF-D8E2-4D0A-9FDD-1FCA942B0B20}" type="pres">
      <dgm:prSet presAssocID="{857D53C9-B346-4870-8705-6852F28DF6A1}" presName="sp2" presStyleCnt="0"/>
      <dgm:spPr/>
    </dgm:pt>
  </dgm:ptLst>
  <dgm:cxnLst>
    <dgm:cxn modelId="{4D7AF51D-4DE9-4F9B-9C40-4E75E3222057}" srcId="{857D53C9-B346-4870-8705-6852F28DF6A1}" destId="{AC05940A-9468-43C2-95E0-D1BAD761F7F6}" srcOrd="0" destOrd="0" parTransId="{2770F26B-FFF3-45FD-A598-A31491197A3B}" sibTransId="{5E7A4272-451A-4370-B413-49C4555E26F8}"/>
    <dgm:cxn modelId="{D3D68C0D-B672-4833-B443-51D64793182C}" type="presOf" srcId="{5E7A4272-451A-4370-B413-49C4555E26F8}" destId="{F9173C33-CFB5-4DA8-9533-472B986A16F4}" srcOrd="0" destOrd="0" presId="urn:microsoft.com/office/officeart/2005/8/layout/cycle3"/>
    <dgm:cxn modelId="{BDF56628-4470-4001-844F-B0F08ABD1C56}" type="presOf" srcId="{857D53C9-B346-4870-8705-6852F28DF6A1}" destId="{0AC4A658-AF1A-4421-8D61-74706F58DF51}" srcOrd="0" destOrd="0" presId="urn:microsoft.com/office/officeart/2005/8/layout/cycle3"/>
    <dgm:cxn modelId="{A145E6DB-ACAA-4D9F-B414-9050DBD08C44}" type="presOf" srcId="{AC05940A-9468-43C2-95E0-D1BAD761F7F6}" destId="{BD2883A4-5CF1-453B-A064-E102FE94E997}" srcOrd="0" destOrd="0" presId="urn:microsoft.com/office/officeart/2005/8/layout/cycle3"/>
    <dgm:cxn modelId="{6D13D20D-A3DE-41CD-B328-9FA31B88C949}" srcId="{857D53C9-B346-4870-8705-6852F28DF6A1}" destId="{DF4B87A0-EB85-458C-8FEC-513D4E391E74}" srcOrd="1" destOrd="0" parTransId="{4EBA4A65-2536-445D-94FF-F3863ECDE4F9}" sibTransId="{AAB503F2-5E77-4982-BCBD-4AADDFD53493}"/>
    <dgm:cxn modelId="{FC017978-9703-4927-A042-74E2FB2CEA75}" type="presOf" srcId="{DF4B87A0-EB85-458C-8FEC-513D4E391E74}" destId="{DDC36875-A6DB-445C-BAAF-2643000CB60D}" srcOrd="0" destOrd="0" presId="urn:microsoft.com/office/officeart/2005/8/layout/cycle3"/>
    <dgm:cxn modelId="{57A4535E-6886-4308-8F77-18A8761A48BC}" type="presParOf" srcId="{0AC4A658-AF1A-4421-8D61-74706F58DF51}" destId="{BD2883A4-5CF1-453B-A064-E102FE94E997}" srcOrd="0" destOrd="0" presId="urn:microsoft.com/office/officeart/2005/8/layout/cycle3"/>
    <dgm:cxn modelId="{30723842-28B1-4A3C-BF4C-E46055C394EB}" type="presParOf" srcId="{0AC4A658-AF1A-4421-8D61-74706F58DF51}" destId="{F9173C33-CFB5-4DA8-9533-472B986A16F4}" srcOrd="1" destOrd="0" presId="urn:microsoft.com/office/officeart/2005/8/layout/cycle3"/>
    <dgm:cxn modelId="{3F672E3E-5093-4DC2-8447-225F9F083CA0}" type="presParOf" srcId="{0AC4A658-AF1A-4421-8D61-74706F58DF51}" destId="{DDC36875-A6DB-445C-BAAF-2643000CB60D}" srcOrd="2" destOrd="0" presId="urn:microsoft.com/office/officeart/2005/8/layout/cycle3"/>
    <dgm:cxn modelId="{C1CEC83D-FA28-46DC-B458-F3C3319ABD74}" type="presParOf" srcId="{0AC4A658-AF1A-4421-8D61-74706F58DF51}" destId="{E6216D3B-856D-4E0A-A5B2-CD64FDA9C334}" srcOrd="3" destOrd="0" presId="urn:microsoft.com/office/officeart/2005/8/layout/cycle3"/>
    <dgm:cxn modelId="{50FA9DAF-7500-4FE2-861B-0DD5D4CCD1A7}" type="presParOf" srcId="{0AC4A658-AF1A-4421-8D61-74706F58DF51}" destId="{DF1BD5AF-D8E2-4D0A-9FDD-1FCA942B0B20}" srcOrd="4"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7EFDB01-4881-40F6-A667-783947DE1B8B}" type="doc">
      <dgm:prSet loTypeId="urn:microsoft.com/office/officeart/2005/8/layout/arrow5" loCatId="relationship" qsTypeId="urn:microsoft.com/office/officeart/2005/8/quickstyle/simple2" qsCatId="simple" csTypeId="urn:microsoft.com/office/officeart/2005/8/colors/colorful3" csCatId="colorful" phldr="1"/>
      <dgm:spPr/>
      <dgm:t>
        <a:bodyPr/>
        <a:lstStyle/>
        <a:p>
          <a:endParaRPr lang="es-ES"/>
        </a:p>
      </dgm:t>
    </dgm:pt>
    <dgm:pt modelId="{0616E0CE-CED9-43EB-B199-7F579C92FBF9}">
      <dgm:prSet custT="1"/>
      <dgm:spPr/>
      <dgm:t>
        <a:bodyPr/>
        <a:lstStyle/>
        <a:p>
          <a:pPr rtl="0"/>
          <a:r>
            <a:rPr kumimoji="0" lang="es-ES" sz="2600" kern="1200" dirty="0" smtClean="0">
              <a:effectLst>
                <a:outerShdw blurRad="50000" dist="30000" dir="5400000" algn="tl" rotWithShape="0">
                  <a:srgbClr val="000000">
                    <a:alpha val="30000"/>
                  </a:srgbClr>
                </a:outerShdw>
              </a:effectLst>
              <a:latin typeface="Tw Cen MT" pitchFamily="34" charset="0"/>
              <a:ea typeface="+mn-ea"/>
              <a:cs typeface="+mn-cs"/>
            </a:rPr>
            <a:t>La externalidad se debe:</a:t>
          </a:r>
          <a:endParaRPr kumimoji="0" lang="es-ES" sz="2600" kern="1200" dirty="0">
            <a:effectLst>
              <a:outerShdw blurRad="50000" dist="30000" dir="5400000" algn="tl" rotWithShape="0">
                <a:srgbClr val="000000">
                  <a:alpha val="30000"/>
                </a:srgbClr>
              </a:outerShdw>
            </a:effectLst>
            <a:latin typeface="Tw Cen MT" pitchFamily="34" charset="0"/>
            <a:ea typeface="+mn-ea"/>
            <a:cs typeface="+mn-cs"/>
          </a:endParaRPr>
        </a:p>
      </dgm:t>
    </dgm:pt>
    <dgm:pt modelId="{ACC339D4-B0EE-4B68-BB72-C37471C9086F}" type="parTrans" cxnId="{0AE06420-66CB-4623-BF86-E80BB47D9169}">
      <dgm:prSet/>
      <dgm:spPr/>
      <dgm:t>
        <a:bodyPr/>
        <a:lstStyle/>
        <a:p>
          <a:endParaRPr lang="es-ES"/>
        </a:p>
      </dgm:t>
    </dgm:pt>
    <dgm:pt modelId="{D222B870-100A-4B6D-859B-9805A3D6BC9F}" type="sibTrans" cxnId="{0AE06420-66CB-4623-BF86-E80BB47D9169}">
      <dgm:prSet/>
      <dgm:spPr/>
      <dgm:t>
        <a:bodyPr/>
        <a:lstStyle/>
        <a:p>
          <a:endParaRPr lang="es-ES"/>
        </a:p>
      </dgm:t>
    </dgm:pt>
    <dgm:pt modelId="{50BAE16D-4797-4E7C-B9D9-D07679DBAA92}">
      <dgm:prSet custT="1"/>
      <dgm:spPr/>
      <dgm:t>
        <a:bodyPr/>
        <a:lstStyle/>
        <a:p>
          <a:pPr rtl="0"/>
          <a:r>
            <a:rPr kumimoji="0" lang="es-ES" sz="2000" kern="1200" dirty="0" smtClean="0">
              <a:effectLst>
                <a:outerShdw blurRad="50000" dist="30000" dir="5400000" algn="tl" rotWithShape="0">
                  <a:srgbClr val="000000">
                    <a:alpha val="30000"/>
                  </a:srgbClr>
                </a:outerShdw>
              </a:effectLst>
              <a:latin typeface="Tw Cen MT" pitchFamily="34" charset="0"/>
              <a:ea typeface="+mn-ea"/>
              <a:cs typeface="+mn-cs"/>
            </a:rPr>
            <a:t>Los costos de la empresa acuícola dependen de la cantidad de contaminación de la empresa papelera.</a:t>
          </a:r>
          <a:endParaRPr kumimoji="0" lang="es-ES" sz="2000" kern="1200" dirty="0">
            <a:effectLst>
              <a:outerShdw blurRad="50000" dist="30000" dir="5400000" algn="tl" rotWithShape="0">
                <a:srgbClr val="000000">
                  <a:alpha val="30000"/>
                </a:srgbClr>
              </a:outerShdw>
            </a:effectLst>
            <a:latin typeface="Tw Cen MT" pitchFamily="34" charset="0"/>
            <a:ea typeface="+mn-ea"/>
            <a:cs typeface="+mn-cs"/>
          </a:endParaRPr>
        </a:p>
      </dgm:t>
    </dgm:pt>
    <dgm:pt modelId="{A07225D9-4C4B-4418-9AC4-73644BF41EDB}" type="parTrans" cxnId="{80BDDD5C-65BA-4F37-86BD-363908F0207B}">
      <dgm:prSet/>
      <dgm:spPr/>
      <dgm:t>
        <a:bodyPr/>
        <a:lstStyle/>
        <a:p>
          <a:endParaRPr lang="es-ES"/>
        </a:p>
      </dgm:t>
    </dgm:pt>
    <dgm:pt modelId="{81212DB3-B175-4A16-BF6F-E4741563A761}" type="sibTrans" cxnId="{80BDDD5C-65BA-4F37-86BD-363908F0207B}">
      <dgm:prSet/>
      <dgm:spPr/>
      <dgm:t>
        <a:bodyPr/>
        <a:lstStyle/>
        <a:p>
          <a:endParaRPr lang="es-ES"/>
        </a:p>
      </dgm:t>
    </dgm:pt>
    <dgm:pt modelId="{891F1652-228B-473B-AC0C-AE79F9B2CDD3}" type="pres">
      <dgm:prSet presAssocID="{C7EFDB01-4881-40F6-A667-783947DE1B8B}" presName="diagram" presStyleCnt="0">
        <dgm:presLayoutVars>
          <dgm:dir/>
          <dgm:resizeHandles val="exact"/>
        </dgm:presLayoutVars>
      </dgm:prSet>
      <dgm:spPr/>
      <dgm:t>
        <a:bodyPr/>
        <a:lstStyle/>
        <a:p>
          <a:endParaRPr lang="es-ES"/>
        </a:p>
      </dgm:t>
    </dgm:pt>
    <dgm:pt modelId="{10DDD879-4562-4066-BFA0-D510B08616A1}" type="pres">
      <dgm:prSet presAssocID="{0616E0CE-CED9-43EB-B199-7F579C92FBF9}" presName="arrow" presStyleLbl="node1" presStyleIdx="0" presStyleCnt="2" custRadScaleRad="96902" custRadScaleInc="118">
        <dgm:presLayoutVars>
          <dgm:bulletEnabled val="1"/>
        </dgm:presLayoutVars>
      </dgm:prSet>
      <dgm:spPr/>
      <dgm:t>
        <a:bodyPr/>
        <a:lstStyle/>
        <a:p>
          <a:endParaRPr lang="es-ES"/>
        </a:p>
      </dgm:t>
    </dgm:pt>
    <dgm:pt modelId="{427B13FE-0B6B-4B06-8D7C-389A7CE4D3C4}" type="pres">
      <dgm:prSet presAssocID="{50BAE16D-4797-4E7C-B9D9-D07679DBAA92}" presName="arrow" presStyleLbl="node1" presStyleIdx="1" presStyleCnt="2">
        <dgm:presLayoutVars>
          <dgm:bulletEnabled val="1"/>
        </dgm:presLayoutVars>
      </dgm:prSet>
      <dgm:spPr/>
      <dgm:t>
        <a:bodyPr/>
        <a:lstStyle/>
        <a:p>
          <a:endParaRPr lang="es-ES"/>
        </a:p>
      </dgm:t>
    </dgm:pt>
  </dgm:ptLst>
  <dgm:cxnLst>
    <dgm:cxn modelId="{0AE06420-66CB-4623-BF86-E80BB47D9169}" srcId="{C7EFDB01-4881-40F6-A667-783947DE1B8B}" destId="{0616E0CE-CED9-43EB-B199-7F579C92FBF9}" srcOrd="0" destOrd="0" parTransId="{ACC339D4-B0EE-4B68-BB72-C37471C9086F}" sibTransId="{D222B870-100A-4B6D-859B-9805A3D6BC9F}"/>
    <dgm:cxn modelId="{5F12D84D-0730-4EDE-8A10-473BCADF3B68}" type="presOf" srcId="{50BAE16D-4797-4E7C-B9D9-D07679DBAA92}" destId="{427B13FE-0B6B-4B06-8D7C-389A7CE4D3C4}" srcOrd="0" destOrd="0" presId="urn:microsoft.com/office/officeart/2005/8/layout/arrow5"/>
    <dgm:cxn modelId="{9B850D9A-C3BA-48F8-8004-91AC607CCED9}" type="presOf" srcId="{C7EFDB01-4881-40F6-A667-783947DE1B8B}" destId="{891F1652-228B-473B-AC0C-AE79F9B2CDD3}" srcOrd="0" destOrd="0" presId="urn:microsoft.com/office/officeart/2005/8/layout/arrow5"/>
    <dgm:cxn modelId="{80BDDD5C-65BA-4F37-86BD-363908F0207B}" srcId="{C7EFDB01-4881-40F6-A667-783947DE1B8B}" destId="{50BAE16D-4797-4E7C-B9D9-D07679DBAA92}" srcOrd="1" destOrd="0" parTransId="{A07225D9-4C4B-4418-9AC4-73644BF41EDB}" sibTransId="{81212DB3-B175-4A16-BF6F-E4741563A761}"/>
    <dgm:cxn modelId="{8A6661B9-0EFC-4032-8BD4-A7686AA4DBAD}" type="presOf" srcId="{0616E0CE-CED9-43EB-B199-7F579C92FBF9}" destId="{10DDD879-4562-4066-BFA0-D510B08616A1}" srcOrd="0" destOrd="0" presId="urn:microsoft.com/office/officeart/2005/8/layout/arrow5"/>
    <dgm:cxn modelId="{BD4CCC05-1E20-4DDC-9463-A5EF4AFC3A6E}" type="presParOf" srcId="{891F1652-228B-473B-AC0C-AE79F9B2CDD3}" destId="{10DDD879-4562-4066-BFA0-D510B08616A1}" srcOrd="0" destOrd="0" presId="urn:microsoft.com/office/officeart/2005/8/layout/arrow5"/>
    <dgm:cxn modelId="{6BD22374-5574-4A5C-8835-A74F1BFCD02D}" type="presParOf" srcId="{891F1652-228B-473B-AC0C-AE79F9B2CDD3}" destId="{427B13FE-0B6B-4B06-8D7C-389A7CE4D3C4}" srcOrd="1" destOrd="0" presId="urn:microsoft.com/office/officeart/2005/8/layout/arrow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E9C76CC-58A3-436A-A97E-663DCE8C9B3C}" type="doc">
      <dgm:prSet loTypeId="urn:microsoft.com/office/officeart/2005/8/layout/arrow1" loCatId="process" qsTypeId="urn:microsoft.com/office/officeart/2005/8/quickstyle/3d2" qsCatId="3D" csTypeId="urn:microsoft.com/office/officeart/2005/8/colors/colorful3" csCatId="colorful" phldr="1"/>
      <dgm:spPr/>
      <dgm:t>
        <a:bodyPr/>
        <a:lstStyle/>
        <a:p>
          <a:endParaRPr lang="es-MX"/>
        </a:p>
      </dgm:t>
    </dgm:pt>
    <dgm:pt modelId="{1F6B81A9-3EF1-4D43-A800-001840B6F7C5}">
      <dgm:prSet phldrT="[Texto]"/>
      <dgm:spPr/>
      <dgm:t>
        <a:bodyPr/>
        <a:lstStyle/>
        <a:p>
          <a:r>
            <a:rPr lang="es-ES" dirty="0" smtClean="0">
              <a:effectLst>
                <a:outerShdw blurRad="50000" dist="30000" dir="5400000" algn="tl" rotWithShape="0">
                  <a:srgbClr val="000000">
                    <a:alpha val="30000"/>
                  </a:srgbClr>
                </a:outerShdw>
              </a:effectLst>
              <a:latin typeface="Tw Cen MT" pitchFamily="34" charset="0"/>
            </a:rPr>
            <a:t>Por otro lado la empresa de acuicultura le importa la contaminación, pero no puede controlarla.</a:t>
          </a:r>
          <a:endParaRPr lang="es-MX" dirty="0"/>
        </a:p>
      </dgm:t>
    </dgm:pt>
    <dgm:pt modelId="{939B72CA-D714-44A5-AC8C-080EE9D1A870}" type="parTrans" cxnId="{FB413315-B9A5-4D8A-89A0-69B498EC81D7}">
      <dgm:prSet/>
      <dgm:spPr/>
      <dgm:t>
        <a:bodyPr/>
        <a:lstStyle/>
        <a:p>
          <a:endParaRPr lang="es-MX"/>
        </a:p>
      </dgm:t>
    </dgm:pt>
    <dgm:pt modelId="{082A35EE-63C5-47B6-BEB8-0B914304867F}" type="sibTrans" cxnId="{FB413315-B9A5-4D8A-89A0-69B498EC81D7}">
      <dgm:prSet/>
      <dgm:spPr/>
      <dgm:t>
        <a:bodyPr/>
        <a:lstStyle/>
        <a:p>
          <a:endParaRPr lang="es-MX"/>
        </a:p>
      </dgm:t>
    </dgm:pt>
    <dgm:pt modelId="{0F85ED30-231F-476D-9F34-8B5D13CBCBE4}">
      <dgm:prSet phldrT="[Texto]"/>
      <dgm:spPr/>
      <dgm:t>
        <a:bodyPr/>
        <a:lstStyle/>
        <a:p>
          <a:r>
            <a:rPr lang="es-ES" dirty="0" smtClean="0">
              <a:effectLst>
                <a:outerShdw blurRad="50000" dist="30000" dir="5400000" algn="tl" rotWithShape="0">
                  <a:srgbClr val="000000">
                    <a:alpha val="30000"/>
                  </a:srgbClr>
                </a:outerShdw>
              </a:effectLst>
              <a:latin typeface="Tw Cen MT" pitchFamily="34" charset="0"/>
            </a:rPr>
            <a:t>La producción de papel no toma en cuenta el costo ocasionado en la acuicultura al tomar sus decisiones de producción, por lo que lleva al nivel de contaminación hasta que el </a:t>
          </a:r>
          <a:r>
            <a:rPr lang="es-ES" dirty="0" err="1" smtClean="0">
              <a:effectLst>
                <a:outerShdw blurRad="50000" dist="30000" dir="5400000" algn="tl" rotWithShape="0">
                  <a:srgbClr val="000000">
                    <a:alpha val="30000"/>
                  </a:srgbClr>
                </a:outerShdw>
              </a:effectLst>
              <a:latin typeface="Tw Cen MT" pitchFamily="34" charset="0"/>
            </a:rPr>
            <a:t>CMg</a:t>
          </a:r>
          <a:r>
            <a:rPr lang="es-ES" dirty="0" smtClean="0">
              <a:effectLst>
                <a:outerShdw blurRad="50000" dist="30000" dir="5400000" algn="tl" rotWithShape="0">
                  <a:srgbClr val="000000">
                    <a:alpha val="30000"/>
                  </a:srgbClr>
                </a:outerShdw>
              </a:effectLst>
              <a:latin typeface="Tw Cen MT" pitchFamily="34" charset="0"/>
            </a:rPr>
            <a:t> es cero.</a:t>
          </a:r>
          <a:endParaRPr lang="es-MX" dirty="0"/>
        </a:p>
      </dgm:t>
    </dgm:pt>
    <dgm:pt modelId="{743676AD-1B65-446E-B0DA-98DC448F6628}" type="parTrans" cxnId="{89D6AD92-1D7C-46EB-9D19-DE51B71818AB}">
      <dgm:prSet/>
      <dgm:spPr/>
      <dgm:t>
        <a:bodyPr/>
        <a:lstStyle/>
        <a:p>
          <a:endParaRPr lang="es-MX"/>
        </a:p>
      </dgm:t>
    </dgm:pt>
    <dgm:pt modelId="{67FB4667-321E-4CE8-BCDB-811801BA5B48}" type="sibTrans" cxnId="{89D6AD92-1D7C-46EB-9D19-DE51B71818AB}">
      <dgm:prSet/>
      <dgm:spPr/>
      <dgm:t>
        <a:bodyPr/>
        <a:lstStyle/>
        <a:p>
          <a:endParaRPr lang="es-MX"/>
        </a:p>
      </dgm:t>
    </dgm:pt>
    <dgm:pt modelId="{96C88B8F-920E-4E16-81EF-31693A1775B7}" type="pres">
      <dgm:prSet presAssocID="{CE9C76CC-58A3-436A-A97E-663DCE8C9B3C}" presName="cycle" presStyleCnt="0">
        <dgm:presLayoutVars>
          <dgm:dir/>
          <dgm:resizeHandles val="exact"/>
        </dgm:presLayoutVars>
      </dgm:prSet>
      <dgm:spPr/>
      <dgm:t>
        <a:bodyPr/>
        <a:lstStyle/>
        <a:p>
          <a:endParaRPr lang="es-MX"/>
        </a:p>
      </dgm:t>
    </dgm:pt>
    <dgm:pt modelId="{A25E0001-91E9-4776-A7D2-0271B4B34B86}" type="pres">
      <dgm:prSet presAssocID="{1F6B81A9-3EF1-4D43-A800-001840B6F7C5}" presName="arrow" presStyleLbl="node1" presStyleIdx="0" presStyleCnt="2">
        <dgm:presLayoutVars>
          <dgm:bulletEnabled val="1"/>
        </dgm:presLayoutVars>
      </dgm:prSet>
      <dgm:spPr/>
      <dgm:t>
        <a:bodyPr/>
        <a:lstStyle/>
        <a:p>
          <a:endParaRPr lang="es-MX"/>
        </a:p>
      </dgm:t>
    </dgm:pt>
    <dgm:pt modelId="{0DE7F2D7-C53A-4266-8213-A2C8BE6E207E}" type="pres">
      <dgm:prSet presAssocID="{0F85ED30-231F-476D-9F34-8B5D13CBCBE4}" presName="arrow" presStyleLbl="node1" presStyleIdx="1" presStyleCnt="2">
        <dgm:presLayoutVars>
          <dgm:bulletEnabled val="1"/>
        </dgm:presLayoutVars>
      </dgm:prSet>
      <dgm:spPr/>
      <dgm:t>
        <a:bodyPr/>
        <a:lstStyle/>
        <a:p>
          <a:endParaRPr lang="es-MX"/>
        </a:p>
      </dgm:t>
    </dgm:pt>
  </dgm:ptLst>
  <dgm:cxnLst>
    <dgm:cxn modelId="{1129910F-A55C-4B8F-8FEB-27AE07A2ABA0}" type="presOf" srcId="{1F6B81A9-3EF1-4D43-A800-001840B6F7C5}" destId="{A25E0001-91E9-4776-A7D2-0271B4B34B86}" srcOrd="0" destOrd="0" presId="urn:microsoft.com/office/officeart/2005/8/layout/arrow1"/>
    <dgm:cxn modelId="{D684CADD-9EB0-432F-862E-7ED05029A8C6}" type="presOf" srcId="{0F85ED30-231F-476D-9F34-8B5D13CBCBE4}" destId="{0DE7F2D7-C53A-4266-8213-A2C8BE6E207E}" srcOrd="0" destOrd="0" presId="urn:microsoft.com/office/officeart/2005/8/layout/arrow1"/>
    <dgm:cxn modelId="{89D6AD92-1D7C-46EB-9D19-DE51B71818AB}" srcId="{CE9C76CC-58A3-436A-A97E-663DCE8C9B3C}" destId="{0F85ED30-231F-476D-9F34-8B5D13CBCBE4}" srcOrd="1" destOrd="0" parTransId="{743676AD-1B65-446E-B0DA-98DC448F6628}" sibTransId="{67FB4667-321E-4CE8-BCDB-811801BA5B48}"/>
    <dgm:cxn modelId="{FB413315-B9A5-4D8A-89A0-69B498EC81D7}" srcId="{CE9C76CC-58A3-436A-A97E-663DCE8C9B3C}" destId="{1F6B81A9-3EF1-4D43-A800-001840B6F7C5}" srcOrd="0" destOrd="0" parTransId="{939B72CA-D714-44A5-AC8C-080EE9D1A870}" sibTransId="{082A35EE-63C5-47B6-BEB8-0B914304867F}"/>
    <dgm:cxn modelId="{4519885A-3097-4E6C-B187-DF2159269B87}" type="presOf" srcId="{CE9C76CC-58A3-436A-A97E-663DCE8C9B3C}" destId="{96C88B8F-920E-4E16-81EF-31693A1775B7}" srcOrd="0" destOrd="0" presId="urn:microsoft.com/office/officeart/2005/8/layout/arrow1"/>
    <dgm:cxn modelId="{D1F03BA7-9DFD-448E-808B-B690D2CE7A79}" type="presParOf" srcId="{96C88B8F-920E-4E16-81EF-31693A1775B7}" destId="{A25E0001-91E9-4776-A7D2-0271B4B34B86}" srcOrd="0" destOrd="0" presId="urn:microsoft.com/office/officeart/2005/8/layout/arrow1"/>
    <dgm:cxn modelId="{CB0B0EA9-B8D7-44D0-A742-7003EE88545A}" type="presParOf" srcId="{96C88B8F-920E-4E16-81EF-31693A1775B7}" destId="{0DE7F2D7-C53A-4266-8213-A2C8BE6E207E}"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11699" cy="461804"/>
          </a:xfrm>
          <a:prstGeom prst="rect">
            <a:avLst/>
          </a:prstGeom>
        </p:spPr>
        <p:txBody>
          <a:bodyPr vert="horz" lIns="92488" tIns="46244" rIns="92488" bIns="46244" rtlCol="0"/>
          <a:lstStyle>
            <a:lvl1pPr algn="l">
              <a:defRPr sz="1200"/>
            </a:lvl1pPr>
          </a:lstStyle>
          <a:p>
            <a:endParaRPr lang="es-ES"/>
          </a:p>
        </p:txBody>
      </p:sp>
      <p:sp>
        <p:nvSpPr>
          <p:cNvPr id="3" name="2 Marcador de fecha"/>
          <p:cNvSpPr>
            <a:spLocks noGrp="1"/>
          </p:cNvSpPr>
          <p:nvPr>
            <p:ph type="dt" idx="1"/>
          </p:nvPr>
        </p:nvSpPr>
        <p:spPr>
          <a:xfrm>
            <a:off x="3936768" y="0"/>
            <a:ext cx="3011699" cy="461804"/>
          </a:xfrm>
          <a:prstGeom prst="rect">
            <a:avLst/>
          </a:prstGeom>
        </p:spPr>
        <p:txBody>
          <a:bodyPr vert="horz" lIns="92488" tIns="46244" rIns="92488" bIns="46244" rtlCol="0"/>
          <a:lstStyle>
            <a:lvl1pPr algn="r">
              <a:defRPr sz="1200"/>
            </a:lvl1pPr>
          </a:lstStyle>
          <a:p>
            <a:fld id="{75450897-DA2C-4DB2-B355-5C7CE948B812}" type="datetimeFigureOut">
              <a:rPr lang="es-ES" smtClean="0"/>
              <a:pPr/>
              <a:t>12/10/2016</a:t>
            </a:fld>
            <a:endParaRPr lang="es-ES"/>
          </a:p>
        </p:txBody>
      </p:sp>
      <p:sp>
        <p:nvSpPr>
          <p:cNvPr id="4" name="3 Marcador de imagen de diapositiva"/>
          <p:cNvSpPr>
            <a:spLocks noGrp="1" noRot="1" noChangeAspect="1"/>
          </p:cNvSpPr>
          <p:nvPr>
            <p:ph type="sldImg" idx="2"/>
          </p:nvPr>
        </p:nvSpPr>
        <p:spPr>
          <a:xfrm>
            <a:off x="1166813" y="693738"/>
            <a:ext cx="4616450" cy="3462337"/>
          </a:xfrm>
          <a:prstGeom prst="rect">
            <a:avLst/>
          </a:prstGeom>
          <a:noFill/>
          <a:ln w="12700">
            <a:solidFill>
              <a:prstClr val="black"/>
            </a:solidFill>
          </a:ln>
        </p:spPr>
        <p:txBody>
          <a:bodyPr vert="horz" lIns="92488" tIns="46244" rIns="92488" bIns="46244" rtlCol="0" anchor="ctr"/>
          <a:lstStyle/>
          <a:p>
            <a:endParaRPr lang="es-ES"/>
          </a:p>
        </p:txBody>
      </p:sp>
      <p:sp>
        <p:nvSpPr>
          <p:cNvPr id="5" name="4 Marcador de notas"/>
          <p:cNvSpPr>
            <a:spLocks noGrp="1"/>
          </p:cNvSpPr>
          <p:nvPr>
            <p:ph type="body" sz="quarter" idx="3"/>
          </p:nvPr>
        </p:nvSpPr>
        <p:spPr>
          <a:xfrm>
            <a:off x="695008" y="4387135"/>
            <a:ext cx="5560060" cy="4156234"/>
          </a:xfrm>
          <a:prstGeom prst="rect">
            <a:avLst/>
          </a:prstGeom>
        </p:spPr>
        <p:txBody>
          <a:bodyPr vert="horz" lIns="92488" tIns="46244" rIns="92488" bIns="46244"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772669"/>
            <a:ext cx="3011699" cy="461804"/>
          </a:xfrm>
          <a:prstGeom prst="rect">
            <a:avLst/>
          </a:prstGeom>
        </p:spPr>
        <p:txBody>
          <a:bodyPr vert="horz" lIns="92488" tIns="46244" rIns="92488" bIns="46244"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936768" y="8772669"/>
            <a:ext cx="3011699" cy="461804"/>
          </a:xfrm>
          <a:prstGeom prst="rect">
            <a:avLst/>
          </a:prstGeom>
        </p:spPr>
        <p:txBody>
          <a:bodyPr vert="horz" lIns="92488" tIns="46244" rIns="92488" bIns="46244" rtlCol="0" anchor="b"/>
          <a:lstStyle>
            <a:lvl1pPr algn="r">
              <a:defRPr sz="1200"/>
            </a:lvl1pPr>
          </a:lstStyle>
          <a:p>
            <a:fld id="{E6E9736E-5A9F-4E38-A05C-07AECC1F67BC}" type="slidenum">
              <a:rPr lang="es-ES" smtClean="0"/>
              <a:pPr/>
              <a:t>‹Nº›</a:t>
            </a:fld>
            <a:endParaRPr lang="es-ES"/>
          </a:p>
        </p:txBody>
      </p:sp>
    </p:spTree>
    <p:extLst>
      <p:ext uri="{BB962C8B-B14F-4D97-AF65-F5344CB8AC3E}">
        <p14:creationId xmlns:p14="http://schemas.microsoft.com/office/powerpoint/2010/main" val="8161244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5</a:t>
            </a:fld>
            <a:endParaRPr lang="es-ES"/>
          </a:p>
        </p:txBody>
      </p:sp>
    </p:spTree>
    <p:extLst>
      <p:ext uri="{BB962C8B-B14F-4D97-AF65-F5344CB8AC3E}">
        <p14:creationId xmlns:p14="http://schemas.microsoft.com/office/powerpoint/2010/main" val="17839755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16</a:t>
            </a:fld>
            <a:endParaRPr lang="es-ES"/>
          </a:p>
        </p:txBody>
      </p:sp>
    </p:spTree>
    <p:extLst>
      <p:ext uri="{BB962C8B-B14F-4D97-AF65-F5344CB8AC3E}">
        <p14:creationId xmlns:p14="http://schemas.microsoft.com/office/powerpoint/2010/main" val="23697154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17</a:t>
            </a:fld>
            <a:endParaRPr lang="es-ES"/>
          </a:p>
        </p:txBody>
      </p:sp>
    </p:spTree>
    <p:extLst>
      <p:ext uri="{BB962C8B-B14F-4D97-AF65-F5344CB8AC3E}">
        <p14:creationId xmlns:p14="http://schemas.microsoft.com/office/powerpoint/2010/main" val="10964488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19</a:t>
            </a:fld>
            <a:endParaRPr lang="es-ES"/>
          </a:p>
        </p:txBody>
      </p:sp>
    </p:spTree>
    <p:extLst>
      <p:ext uri="{BB962C8B-B14F-4D97-AF65-F5344CB8AC3E}">
        <p14:creationId xmlns:p14="http://schemas.microsoft.com/office/powerpoint/2010/main" val="7671518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20</a:t>
            </a:fld>
            <a:endParaRPr lang="es-ES"/>
          </a:p>
        </p:txBody>
      </p:sp>
    </p:spTree>
    <p:extLst>
      <p:ext uri="{BB962C8B-B14F-4D97-AF65-F5344CB8AC3E}">
        <p14:creationId xmlns:p14="http://schemas.microsoft.com/office/powerpoint/2010/main" val="40877299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21</a:t>
            </a:fld>
            <a:endParaRPr lang="es-ES"/>
          </a:p>
        </p:txBody>
      </p:sp>
    </p:spTree>
    <p:extLst>
      <p:ext uri="{BB962C8B-B14F-4D97-AF65-F5344CB8AC3E}">
        <p14:creationId xmlns:p14="http://schemas.microsoft.com/office/powerpoint/2010/main" val="4682816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22</a:t>
            </a:fld>
            <a:endParaRPr lang="es-ES"/>
          </a:p>
        </p:txBody>
      </p:sp>
    </p:spTree>
    <p:extLst>
      <p:ext uri="{BB962C8B-B14F-4D97-AF65-F5344CB8AC3E}">
        <p14:creationId xmlns:p14="http://schemas.microsoft.com/office/powerpoint/2010/main" val="32023809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23</a:t>
            </a:fld>
            <a:endParaRPr lang="es-ES"/>
          </a:p>
        </p:txBody>
      </p:sp>
    </p:spTree>
    <p:extLst>
      <p:ext uri="{BB962C8B-B14F-4D97-AF65-F5344CB8AC3E}">
        <p14:creationId xmlns:p14="http://schemas.microsoft.com/office/powerpoint/2010/main" val="18474385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24</a:t>
            </a:fld>
            <a:endParaRPr lang="es-ES"/>
          </a:p>
        </p:txBody>
      </p:sp>
    </p:spTree>
    <p:extLst>
      <p:ext uri="{BB962C8B-B14F-4D97-AF65-F5344CB8AC3E}">
        <p14:creationId xmlns:p14="http://schemas.microsoft.com/office/powerpoint/2010/main" val="9912502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25</a:t>
            </a:fld>
            <a:endParaRPr lang="es-ES"/>
          </a:p>
        </p:txBody>
      </p:sp>
    </p:spTree>
    <p:extLst>
      <p:ext uri="{BB962C8B-B14F-4D97-AF65-F5344CB8AC3E}">
        <p14:creationId xmlns:p14="http://schemas.microsoft.com/office/powerpoint/2010/main" val="1790724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26</a:t>
            </a:fld>
            <a:endParaRPr lang="es-ES"/>
          </a:p>
        </p:txBody>
      </p:sp>
    </p:spTree>
    <p:extLst>
      <p:ext uri="{BB962C8B-B14F-4D97-AF65-F5344CB8AC3E}">
        <p14:creationId xmlns:p14="http://schemas.microsoft.com/office/powerpoint/2010/main" val="746500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6</a:t>
            </a:fld>
            <a:endParaRPr lang="es-ES"/>
          </a:p>
        </p:txBody>
      </p:sp>
    </p:spTree>
    <p:extLst>
      <p:ext uri="{BB962C8B-B14F-4D97-AF65-F5344CB8AC3E}">
        <p14:creationId xmlns:p14="http://schemas.microsoft.com/office/powerpoint/2010/main" val="42125217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27</a:t>
            </a:fld>
            <a:endParaRPr lang="es-ES"/>
          </a:p>
        </p:txBody>
      </p:sp>
    </p:spTree>
    <p:extLst>
      <p:ext uri="{BB962C8B-B14F-4D97-AF65-F5344CB8AC3E}">
        <p14:creationId xmlns:p14="http://schemas.microsoft.com/office/powerpoint/2010/main" val="15021932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29</a:t>
            </a:fld>
            <a:endParaRPr lang="es-ES"/>
          </a:p>
        </p:txBody>
      </p:sp>
    </p:spTree>
    <p:extLst>
      <p:ext uri="{BB962C8B-B14F-4D97-AF65-F5344CB8AC3E}">
        <p14:creationId xmlns:p14="http://schemas.microsoft.com/office/powerpoint/2010/main" val="11271266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31</a:t>
            </a:fld>
            <a:endParaRPr lang="es-ES"/>
          </a:p>
        </p:txBody>
      </p:sp>
    </p:spTree>
    <p:extLst>
      <p:ext uri="{BB962C8B-B14F-4D97-AF65-F5344CB8AC3E}">
        <p14:creationId xmlns:p14="http://schemas.microsoft.com/office/powerpoint/2010/main" val="7149859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32</a:t>
            </a:fld>
            <a:endParaRPr lang="es-ES"/>
          </a:p>
        </p:txBody>
      </p:sp>
    </p:spTree>
    <p:extLst>
      <p:ext uri="{BB962C8B-B14F-4D97-AF65-F5344CB8AC3E}">
        <p14:creationId xmlns:p14="http://schemas.microsoft.com/office/powerpoint/2010/main" val="23099412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33</a:t>
            </a:fld>
            <a:endParaRPr lang="es-ES"/>
          </a:p>
        </p:txBody>
      </p:sp>
    </p:spTree>
    <p:extLst>
      <p:ext uri="{BB962C8B-B14F-4D97-AF65-F5344CB8AC3E}">
        <p14:creationId xmlns:p14="http://schemas.microsoft.com/office/powerpoint/2010/main" val="4999771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34</a:t>
            </a:fld>
            <a:endParaRPr lang="es-ES"/>
          </a:p>
        </p:txBody>
      </p:sp>
    </p:spTree>
    <p:extLst>
      <p:ext uri="{BB962C8B-B14F-4D97-AF65-F5344CB8AC3E}">
        <p14:creationId xmlns:p14="http://schemas.microsoft.com/office/powerpoint/2010/main" val="18725537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35</a:t>
            </a:fld>
            <a:endParaRPr lang="es-ES"/>
          </a:p>
        </p:txBody>
      </p:sp>
    </p:spTree>
    <p:extLst>
      <p:ext uri="{BB962C8B-B14F-4D97-AF65-F5344CB8AC3E}">
        <p14:creationId xmlns:p14="http://schemas.microsoft.com/office/powerpoint/2010/main" val="12465406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36</a:t>
            </a:fld>
            <a:endParaRPr lang="es-ES"/>
          </a:p>
        </p:txBody>
      </p:sp>
    </p:spTree>
    <p:extLst>
      <p:ext uri="{BB962C8B-B14F-4D97-AF65-F5344CB8AC3E}">
        <p14:creationId xmlns:p14="http://schemas.microsoft.com/office/powerpoint/2010/main" val="29793003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37</a:t>
            </a:fld>
            <a:endParaRPr lang="es-ES"/>
          </a:p>
        </p:txBody>
      </p:sp>
    </p:spTree>
    <p:extLst>
      <p:ext uri="{BB962C8B-B14F-4D97-AF65-F5344CB8AC3E}">
        <p14:creationId xmlns:p14="http://schemas.microsoft.com/office/powerpoint/2010/main" val="11157924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38</a:t>
            </a:fld>
            <a:endParaRPr lang="es-ES"/>
          </a:p>
        </p:txBody>
      </p:sp>
    </p:spTree>
    <p:extLst>
      <p:ext uri="{BB962C8B-B14F-4D97-AF65-F5344CB8AC3E}">
        <p14:creationId xmlns:p14="http://schemas.microsoft.com/office/powerpoint/2010/main" val="22164876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7</a:t>
            </a:fld>
            <a:endParaRPr lang="es-ES"/>
          </a:p>
        </p:txBody>
      </p:sp>
    </p:spTree>
    <p:extLst>
      <p:ext uri="{BB962C8B-B14F-4D97-AF65-F5344CB8AC3E}">
        <p14:creationId xmlns:p14="http://schemas.microsoft.com/office/powerpoint/2010/main" val="904803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39</a:t>
            </a:fld>
            <a:endParaRPr lang="es-ES"/>
          </a:p>
        </p:txBody>
      </p:sp>
    </p:spTree>
    <p:extLst>
      <p:ext uri="{BB962C8B-B14F-4D97-AF65-F5344CB8AC3E}">
        <p14:creationId xmlns:p14="http://schemas.microsoft.com/office/powerpoint/2010/main" val="28656999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40</a:t>
            </a:fld>
            <a:endParaRPr lang="es-ES"/>
          </a:p>
        </p:txBody>
      </p:sp>
    </p:spTree>
    <p:extLst>
      <p:ext uri="{BB962C8B-B14F-4D97-AF65-F5344CB8AC3E}">
        <p14:creationId xmlns:p14="http://schemas.microsoft.com/office/powerpoint/2010/main" val="2060485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41</a:t>
            </a:fld>
            <a:endParaRPr lang="es-ES"/>
          </a:p>
        </p:txBody>
      </p:sp>
    </p:spTree>
    <p:extLst>
      <p:ext uri="{BB962C8B-B14F-4D97-AF65-F5344CB8AC3E}">
        <p14:creationId xmlns:p14="http://schemas.microsoft.com/office/powerpoint/2010/main" val="32473197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42</a:t>
            </a:fld>
            <a:endParaRPr lang="es-ES"/>
          </a:p>
        </p:txBody>
      </p:sp>
    </p:spTree>
    <p:extLst>
      <p:ext uri="{BB962C8B-B14F-4D97-AF65-F5344CB8AC3E}">
        <p14:creationId xmlns:p14="http://schemas.microsoft.com/office/powerpoint/2010/main" val="3448071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43</a:t>
            </a:fld>
            <a:endParaRPr lang="es-ES"/>
          </a:p>
        </p:txBody>
      </p:sp>
    </p:spTree>
    <p:extLst>
      <p:ext uri="{BB962C8B-B14F-4D97-AF65-F5344CB8AC3E}">
        <p14:creationId xmlns:p14="http://schemas.microsoft.com/office/powerpoint/2010/main" val="3683727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44</a:t>
            </a:fld>
            <a:endParaRPr lang="es-ES"/>
          </a:p>
        </p:txBody>
      </p:sp>
    </p:spTree>
    <p:extLst>
      <p:ext uri="{BB962C8B-B14F-4D97-AF65-F5344CB8AC3E}">
        <p14:creationId xmlns:p14="http://schemas.microsoft.com/office/powerpoint/2010/main" val="425006990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46</a:t>
            </a:fld>
            <a:endParaRPr lang="es-ES"/>
          </a:p>
        </p:txBody>
      </p:sp>
    </p:spTree>
    <p:extLst>
      <p:ext uri="{BB962C8B-B14F-4D97-AF65-F5344CB8AC3E}">
        <p14:creationId xmlns:p14="http://schemas.microsoft.com/office/powerpoint/2010/main" val="29893319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47</a:t>
            </a:fld>
            <a:endParaRPr lang="es-ES"/>
          </a:p>
        </p:txBody>
      </p:sp>
    </p:spTree>
    <p:extLst>
      <p:ext uri="{BB962C8B-B14F-4D97-AF65-F5344CB8AC3E}">
        <p14:creationId xmlns:p14="http://schemas.microsoft.com/office/powerpoint/2010/main" val="6000705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48</a:t>
            </a:fld>
            <a:endParaRPr lang="es-ES"/>
          </a:p>
        </p:txBody>
      </p:sp>
    </p:spTree>
    <p:extLst>
      <p:ext uri="{BB962C8B-B14F-4D97-AF65-F5344CB8AC3E}">
        <p14:creationId xmlns:p14="http://schemas.microsoft.com/office/powerpoint/2010/main" val="1901103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8</a:t>
            </a:fld>
            <a:endParaRPr lang="es-ES"/>
          </a:p>
        </p:txBody>
      </p:sp>
    </p:spTree>
    <p:extLst>
      <p:ext uri="{BB962C8B-B14F-4D97-AF65-F5344CB8AC3E}">
        <p14:creationId xmlns:p14="http://schemas.microsoft.com/office/powerpoint/2010/main" val="85172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9</a:t>
            </a:fld>
            <a:endParaRPr lang="es-ES"/>
          </a:p>
        </p:txBody>
      </p:sp>
    </p:spTree>
    <p:extLst>
      <p:ext uri="{BB962C8B-B14F-4D97-AF65-F5344CB8AC3E}">
        <p14:creationId xmlns:p14="http://schemas.microsoft.com/office/powerpoint/2010/main" val="14913990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10</a:t>
            </a:fld>
            <a:endParaRPr lang="es-ES"/>
          </a:p>
        </p:txBody>
      </p:sp>
    </p:spTree>
    <p:extLst>
      <p:ext uri="{BB962C8B-B14F-4D97-AF65-F5344CB8AC3E}">
        <p14:creationId xmlns:p14="http://schemas.microsoft.com/office/powerpoint/2010/main" val="1908946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13</a:t>
            </a:fld>
            <a:endParaRPr lang="es-ES"/>
          </a:p>
        </p:txBody>
      </p:sp>
    </p:spTree>
    <p:extLst>
      <p:ext uri="{BB962C8B-B14F-4D97-AF65-F5344CB8AC3E}">
        <p14:creationId xmlns:p14="http://schemas.microsoft.com/office/powerpoint/2010/main" val="9130217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14</a:t>
            </a:fld>
            <a:endParaRPr lang="es-ES"/>
          </a:p>
        </p:txBody>
      </p:sp>
    </p:spTree>
    <p:extLst>
      <p:ext uri="{BB962C8B-B14F-4D97-AF65-F5344CB8AC3E}">
        <p14:creationId xmlns:p14="http://schemas.microsoft.com/office/powerpoint/2010/main" val="37622545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6E9736E-5A9F-4E38-A05C-07AECC1F67BC}" type="slidenum">
              <a:rPr lang="es-ES" smtClean="0"/>
              <a:pPr/>
              <a:t>15</a:t>
            </a:fld>
            <a:endParaRPr lang="es-ES"/>
          </a:p>
        </p:txBody>
      </p:sp>
    </p:spTree>
    <p:extLst>
      <p:ext uri="{BB962C8B-B14F-4D97-AF65-F5344CB8AC3E}">
        <p14:creationId xmlns:p14="http://schemas.microsoft.com/office/powerpoint/2010/main" val="22511515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6065417" y="5054602"/>
            <a:ext cx="673276" cy="279400"/>
          </a:xfrm>
        </p:spPr>
        <p:txBody>
          <a:bodyPr/>
          <a:lstStyle/>
          <a:p>
            <a:fld id="{1BECD243-71F0-4B1D-998E-94417967B17D}" type="datetime1">
              <a:rPr lang="es-ES" smtClean="0"/>
              <a:t>12/10/2016</a:t>
            </a:fld>
            <a:endParaRPr lang="es-ES"/>
          </a:p>
        </p:txBody>
      </p:sp>
      <p:sp>
        <p:nvSpPr>
          <p:cNvPr id="5" name="Footer Placeholder 4"/>
          <p:cNvSpPr>
            <a:spLocks noGrp="1"/>
          </p:cNvSpPr>
          <p:nvPr>
            <p:ph type="ftr" sz="quarter" idx="11"/>
          </p:nvPr>
        </p:nvSpPr>
        <p:spPr>
          <a:xfrm>
            <a:off x="1921934" y="5054602"/>
            <a:ext cx="4064860" cy="279400"/>
          </a:xfrm>
        </p:spPr>
        <p:txBody>
          <a:bodyPr/>
          <a:lstStyle/>
          <a:p>
            <a:endParaRPr lang="es-ES"/>
          </a:p>
        </p:txBody>
      </p:sp>
      <p:sp>
        <p:nvSpPr>
          <p:cNvPr id="6" name="Slide Number Placeholder 5"/>
          <p:cNvSpPr>
            <a:spLocks noGrp="1"/>
          </p:cNvSpPr>
          <p:nvPr>
            <p:ph type="sldNum" sz="quarter" idx="12"/>
          </p:nvPr>
        </p:nvSpPr>
        <p:spPr>
          <a:xfrm>
            <a:off x="6817317" y="5054602"/>
            <a:ext cx="413483" cy="279400"/>
          </a:xfrm>
        </p:spPr>
        <p:txBody>
          <a:bodyPr/>
          <a:lstStyle/>
          <a:p>
            <a:fld id="{67D55FCC-1372-4E47-8642-BB8DCD90789C}" type="slidenum">
              <a:rPr lang="es-ES" smtClean="0"/>
              <a:pPr/>
              <a:t>‹Nº›</a:t>
            </a:fld>
            <a:endParaRPr lang="es-ES"/>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87321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60F0F34-297E-4B1E-91D9-E045D324C594}" type="datetime1">
              <a:rPr lang="es-ES" smtClean="0"/>
              <a:t>12/10/2016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67D55FCC-1372-4E47-8642-BB8DCD90789C}" type="slidenum">
              <a:rPr lang="es-ES" smtClean="0"/>
              <a:pPr/>
              <a:t>‹Nº›</a:t>
            </a:fld>
            <a:endParaRPr lang="es-ES"/>
          </a:p>
        </p:txBody>
      </p:sp>
    </p:spTree>
    <p:extLst>
      <p:ext uri="{BB962C8B-B14F-4D97-AF65-F5344CB8AC3E}">
        <p14:creationId xmlns:p14="http://schemas.microsoft.com/office/powerpoint/2010/main" val="4245261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6EDCF7E-5E2F-4853-A441-FCE73020655B}" type="datetime1">
              <a:rPr lang="es-ES" smtClean="0"/>
              <a:t>12/10/2016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7D55FCC-1372-4E47-8642-BB8DCD90789C}" type="slidenum">
              <a:rPr lang="es-ES" smtClean="0"/>
              <a:pPr/>
              <a:t>‹Nº›</a:t>
            </a:fld>
            <a:endParaRPr lang="es-ES"/>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872537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9A6AF8B-AC62-46F5-9186-21FB57C74A79}" type="datetime1">
              <a:rPr lang="es-ES" smtClean="0"/>
              <a:t>12/10/2016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7D55FCC-1372-4E47-8642-BB8DCD90789C}" type="slidenum">
              <a:rPr lang="es-ES" smtClean="0"/>
              <a:pPr/>
              <a:t>‹Nº›</a:t>
            </a:fld>
            <a:endParaRPr lang="es-ES"/>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615483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F004848-F3DC-4B02-B5B0-C8FA5327FEB0}" type="datetime1">
              <a:rPr lang="es-ES" smtClean="0"/>
              <a:t>12/10/2016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7D55FCC-1372-4E47-8642-BB8DCD90789C}" type="slidenum">
              <a:rPr lang="es-ES" smtClean="0"/>
              <a:pPr/>
              <a:t>‹Nº›</a:t>
            </a:fld>
            <a:endParaRPr lang="es-ES"/>
          </a:p>
        </p:txBody>
      </p:sp>
    </p:spTree>
    <p:extLst>
      <p:ext uri="{BB962C8B-B14F-4D97-AF65-F5344CB8AC3E}">
        <p14:creationId xmlns:p14="http://schemas.microsoft.com/office/powerpoint/2010/main" val="27848317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2F403CF-A5CE-47D5-85BA-C7104810D4B7}" type="datetime1">
              <a:rPr lang="es-ES" smtClean="0"/>
              <a:t>12/10/2016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7D55FCC-1372-4E47-8642-BB8DCD90789C}" type="slidenum">
              <a:rPr lang="es-ES" smtClean="0"/>
              <a:pPr/>
              <a:t>‹Nº›</a:t>
            </a:fld>
            <a:endParaRPr lang="es-ES"/>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835085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s-ES" smtClean="0"/>
              <a:t>Haga clic para modificar el estilo de título del patrón</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56DA425-514A-472D-BB7A-2A2703EBF797}" type="datetime1">
              <a:rPr lang="es-ES" smtClean="0"/>
              <a:t>12/10/2016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7D55FCC-1372-4E47-8642-BB8DCD90789C}" type="slidenum">
              <a:rPr lang="es-ES" smtClean="0"/>
              <a:pPr/>
              <a:t>‹Nº›</a:t>
            </a:fld>
            <a:endParaRPr lang="es-ES"/>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530631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3CFE818-B656-479F-98D0-83B0F2A824FD}" type="datetime1">
              <a:rPr lang="es-ES" smtClean="0"/>
              <a:t>12/10/2016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7D55FCC-1372-4E47-8642-BB8DCD90789C}" type="slidenum">
              <a:rPr lang="es-ES" smtClean="0"/>
              <a:pPr/>
              <a:t>‹Nº›</a:t>
            </a:fld>
            <a:endParaRPr lang="es-ES"/>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30537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B97006-D0A7-43FA-BA82-EA5E9A88C14B}" type="datetime1">
              <a:rPr lang="es-ES" smtClean="0"/>
              <a:t>12/10/2016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7D55FCC-1372-4E47-8642-BB8DCD90789C}" type="slidenum">
              <a:rPr lang="es-ES" smtClean="0"/>
              <a:pPr/>
              <a:t>‹Nº›</a:t>
            </a:fld>
            <a:endParaRPr lang="es-ES"/>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48858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74C3CE7-D2DB-4EFE-AC2C-F4FF42EF807C}" type="datetime1">
              <a:rPr lang="es-ES" smtClean="0"/>
              <a:t>12/10/2016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7D55FCC-1372-4E47-8642-BB8DCD90789C}" type="slidenum">
              <a:rPr lang="es-ES" smtClean="0"/>
              <a:pPr/>
              <a:t>‹Nº›</a:t>
            </a:fld>
            <a:endParaRPr lang="es-ES"/>
          </a:p>
        </p:txBody>
      </p:sp>
    </p:spTree>
    <p:extLst>
      <p:ext uri="{BB962C8B-B14F-4D97-AF65-F5344CB8AC3E}">
        <p14:creationId xmlns:p14="http://schemas.microsoft.com/office/powerpoint/2010/main" val="93543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8B596FC-F5BE-4227-BC23-FC3BA3747703}" type="datetime1">
              <a:rPr lang="es-ES" smtClean="0"/>
              <a:t>12/10/2016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7D55FCC-1372-4E47-8642-BB8DCD90789C}" type="slidenum">
              <a:rPr lang="es-ES" smtClean="0"/>
              <a:pPr/>
              <a:t>‹Nº›</a:t>
            </a:fld>
            <a:endParaRPr lang="es-ES"/>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344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0A14F59-87AC-4674-83CD-4D95399025BE}" type="datetime1">
              <a:rPr lang="es-ES" smtClean="0"/>
              <a:t>12/10/2016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67D55FCC-1372-4E47-8642-BB8DCD90789C}" type="slidenum">
              <a:rPr lang="es-ES" smtClean="0"/>
              <a:pPr/>
              <a:t>‹Nº›</a:t>
            </a:fld>
            <a:endParaRPr lang="es-ES"/>
          </a:p>
        </p:txBody>
      </p:sp>
    </p:spTree>
    <p:extLst>
      <p:ext uri="{BB962C8B-B14F-4D97-AF65-F5344CB8AC3E}">
        <p14:creationId xmlns:p14="http://schemas.microsoft.com/office/powerpoint/2010/main" val="19447148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5D638DA-AEAC-41C3-A696-42CC62812FFA}" type="datetime1">
              <a:rPr lang="es-ES" smtClean="0"/>
              <a:t>12/10/2016</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67D55FCC-1372-4E47-8642-BB8DCD90789C}" type="slidenum">
              <a:rPr lang="es-ES" smtClean="0"/>
              <a:pPr/>
              <a:t>‹Nº›</a:t>
            </a:fld>
            <a:endParaRPr lang="es-ES"/>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07478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CB87648B-E85A-4169-A2C8-71035F0DF11C}" type="datetime1">
              <a:rPr lang="es-ES" smtClean="0"/>
              <a:t>12/10/2016</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67D55FCC-1372-4E47-8642-BB8DCD90789C}" type="slidenum">
              <a:rPr lang="es-ES" smtClean="0"/>
              <a:pPr/>
              <a:t>‹Nº›</a:t>
            </a:fld>
            <a:endParaRPr lang="es-ES"/>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56624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D40082-9642-4A41-867E-E1CC3BBF00A4}" type="datetime1">
              <a:rPr lang="es-ES" smtClean="0"/>
              <a:t>12/10/2016</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67D55FCC-1372-4E47-8642-BB8DCD90789C}" type="slidenum">
              <a:rPr lang="es-ES" smtClean="0"/>
              <a:pPr/>
              <a:t>‹Nº›</a:t>
            </a:fld>
            <a:endParaRPr lang="es-ES"/>
          </a:p>
        </p:txBody>
      </p:sp>
    </p:spTree>
    <p:extLst>
      <p:ext uri="{BB962C8B-B14F-4D97-AF65-F5344CB8AC3E}">
        <p14:creationId xmlns:p14="http://schemas.microsoft.com/office/powerpoint/2010/main" val="1291128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A4CE26D-6CD7-4DC0-A8A3-57658E971FA1}" type="datetime1">
              <a:rPr lang="es-ES" smtClean="0"/>
              <a:t>12/10/2016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67D55FCC-1372-4E47-8642-BB8DCD90789C}" type="slidenum">
              <a:rPr lang="es-ES" smtClean="0"/>
              <a:pPr/>
              <a:t>‹Nº›</a:t>
            </a:fld>
            <a:endParaRPr lang="es-ES"/>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08452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078BDC0-8B88-4082-8367-9E2547CB68BB}" type="datetime1">
              <a:rPr lang="es-ES" smtClean="0"/>
              <a:t>12/10/2016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67D55FCC-1372-4E47-8642-BB8DCD90789C}" type="slidenum">
              <a:rPr lang="es-ES" smtClean="0"/>
              <a:pPr/>
              <a:t>‹Nº›</a:t>
            </a:fld>
            <a:endParaRPr lang="es-ES"/>
          </a:p>
        </p:txBody>
      </p:sp>
    </p:spTree>
    <p:extLst>
      <p:ext uri="{BB962C8B-B14F-4D97-AF65-F5344CB8AC3E}">
        <p14:creationId xmlns:p14="http://schemas.microsoft.com/office/powerpoint/2010/main" val="2639442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FAC77E4-367A-42F4-9356-1E2F78E636E7}" type="datetime1">
              <a:rPr lang="es-ES" smtClean="0"/>
              <a:t>12/10/2016</a:t>
            </a:fld>
            <a:endParaRPr lang="es-ES"/>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ES"/>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7D55FCC-1372-4E47-8642-BB8DCD90789C}" type="slidenum">
              <a:rPr lang="es-ES" smtClean="0"/>
              <a:pPr/>
              <a:t>‹Nº›</a:t>
            </a:fld>
            <a:endParaRPr lang="es-ES"/>
          </a:p>
        </p:txBody>
      </p:sp>
    </p:spTree>
    <p:extLst>
      <p:ext uri="{BB962C8B-B14F-4D97-AF65-F5344CB8AC3E}">
        <p14:creationId xmlns:p14="http://schemas.microsoft.com/office/powerpoint/2010/main" val="3190207812"/>
      </p:ext>
    </p:extLst>
  </p:cSld>
  <p:clrMap bg1="lt1" tx1="dk1" bg2="lt2" tx2="dk2" accent1="accent1" accent2="accent2" accent3="accent3" accent4="accent4" accent5="accent5" accent6="accent6" hlink="hlink" folHlink="folHlink"/>
  <p:sldLayoutIdLst>
    <p:sldLayoutId id="2147484465" r:id="rId1"/>
    <p:sldLayoutId id="2147484466" r:id="rId2"/>
    <p:sldLayoutId id="2147484467" r:id="rId3"/>
    <p:sldLayoutId id="2147484468" r:id="rId4"/>
    <p:sldLayoutId id="2147484469" r:id="rId5"/>
    <p:sldLayoutId id="2147484470" r:id="rId6"/>
    <p:sldLayoutId id="2147484471" r:id="rId7"/>
    <p:sldLayoutId id="2147484472" r:id="rId8"/>
    <p:sldLayoutId id="2147484473" r:id="rId9"/>
    <p:sldLayoutId id="2147484474" r:id="rId10"/>
    <p:sldLayoutId id="2147484475" r:id="rId11"/>
    <p:sldLayoutId id="2147484476" r:id="rId12"/>
    <p:sldLayoutId id="2147484477" r:id="rId13"/>
    <p:sldLayoutId id="2147484478" r:id="rId14"/>
    <p:sldLayoutId id="2147484479" r:id="rId15"/>
    <p:sldLayoutId id="2147484480" r:id="rId16"/>
    <p:sldLayoutId id="2147484481" r:id="rId17"/>
  </p:sldLayoutIdLst>
  <p:hf hdr="0" ftr="0" dt="0"/>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48.xml"/><Relationship Id="rId3" Type="http://schemas.openxmlformats.org/officeDocument/2006/relationships/slide" Target="slide4.xml"/><Relationship Id="rId7" Type="http://schemas.openxmlformats.org/officeDocument/2006/relationships/slide" Target="slide19.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1.xml"/><Relationship Id="rId5" Type="http://schemas.openxmlformats.org/officeDocument/2006/relationships/slide" Target="slide6.xml"/><Relationship Id="rId4" Type="http://schemas.openxmlformats.org/officeDocument/2006/relationships/slide" Target="slide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2.emf"/><Relationship Id="rId5" Type="http://schemas.openxmlformats.org/officeDocument/2006/relationships/package" Target="../embeddings/Documento_de_Microsoft_Word1.docx"/><Relationship Id="rId4" Type="http://schemas.openxmlformats.org/officeDocument/2006/relationships/oleObject" Target="../embeddings/oleObject1.bin"/></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85852" y="1071546"/>
            <a:ext cx="7358114" cy="5357850"/>
          </a:xfrm>
        </p:spPr>
        <p:txBody>
          <a:bodyPr>
            <a:normAutofit fontScale="77500" lnSpcReduction="20000"/>
          </a:bodyPr>
          <a:lstStyle/>
          <a:p>
            <a:pPr algn="ctr">
              <a:buNone/>
            </a:pPr>
            <a:r>
              <a:rPr lang="es-MX" sz="2600" dirty="0" smtClean="0"/>
              <a:t>Universidad Autónoma del Estado de México</a:t>
            </a:r>
          </a:p>
          <a:p>
            <a:pPr algn="ctr"/>
            <a:endParaRPr lang="es-MX" dirty="0" smtClean="0"/>
          </a:p>
          <a:p>
            <a:pPr algn="ctr">
              <a:buNone/>
            </a:pPr>
            <a:r>
              <a:rPr lang="es-MX" dirty="0" smtClean="0"/>
              <a:t>Facultad de Economía</a:t>
            </a:r>
          </a:p>
          <a:p>
            <a:pPr algn="ctr"/>
            <a:endParaRPr lang="es-MX" dirty="0" smtClean="0"/>
          </a:p>
          <a:p>
            <a:pPr algn="ctr"/>
            <a:endParaRPr lang="es-MX" dirty="0" smtClean="0"/>
          </a:p>
          <a:p>
            <a:pPr algn="ctr">
              <a:buNone/>
            </a:pPr>
            <a:r>
              <a:rPr lang="es-MX" sz="2200" dirty="0" smtClean="0"/>
              <a:t>Licenciatura: Relaciones Económicas Internacionales</a:t>
            </a:r>
          </a:p>
          <a:p>
            <a:pPr algn="ctr">
              <a:buNone/>
            </a:pPr>
            <a:r>
              <a:rPr lang="es-MX" sz="2200" dirty="0" smtClean="0"/>
              <a:t>Unidad </a:t>
            </a:r>
            <a:r>
              <a:rPr lang="es-MX" sz="2200" dirty="0" smtClean="0"/>
              <a:t>de Aprendizaje: </a:t>
            </a:r>
          </a:p>
          <a:p>
            <a:pPr algn="ctr">
              <a:buNone/>
            </a:pPr>
            <a:r>
              <a:rPr lang="es-MX" sz="2200" b="1" dirty="0" smtClean="0"/>
              <a:t>Economía del Medio Ambiente</a:t>
            </a:r>
          </a:p>
          <a:p>
            <a:pPr algn="ctr">
              <a:buNone/>
            </a:pPr>
            <a:r>
              <a:rPr lang="es-MX" sz="2200" b="1" dirty="0" smtClean="0"/>
              <a:t>Tema: </a:t>
            </a:r>
            <a:r>
              <a:rPr lang="es-ES" sz="1800" b="1" dirty="0"/>
              <a:t>Galería de Externalidades y su internalización (Teorema de </a:t>
            </a:r>
            <a:r>
              <a:rPr lang="es-ES" sz="1800" b="1" dirty="0" err="1"/>
              <a:t>Coase</a:t>
            </a:r>
            <a:r>
              <a:rPr lang="es-ES" sz="1800" b="1" dirty="0"/>
              <a:t>)</a:t>
            </a:r>
            <a:endParaRPr lang="es-MX" sz="2200" b="1" dirty="0" smtClean="0"/>
          </a:p>
          <a:p>
            <a:pPr algn="ctr">
              <a:buNone/>
            </a:pPr>
            <a:endParaRPr lang="es-MX" sz="2200" b="1" dirty="0"/>
          </a:p>
          <a:p>
            <a:pPr algn="ctr">
              <a:buNone/>
            </a:pPr>
            <a:r>
              <a:rPr lang="es-MX" sz="2200" b="1" dirty="0" smtClean="0"/>
              <a:t>Por: Sandra Ochoa Díaz</a:t>
            </a:r>
          </a:p>
          <a:p>
            <a:pPr algn="ctr">
              <a:buNone/>
            </a:pPr>
            <a:endParaRPr lang="es-MX" dirty="0" smtClean="0"/>
          </a:p>
          <a:p>
            <a:pPr algn="r">
              <a:buNone/>
            </a:pPr>
            <a:endParaRPr lang="es-MX" dirty="0" smtClean="0"/>
          </a:p>
          <a:p>
            <a:pPr algn="r">
              <a:buNone/>
            </a:pPr>
            <a:endParaRPr lang="es-MX" dirty="0" smtClean="0"/>
          </a:p>
          <a:p>
            <a:pPr algn="r">
              <a:buNone/>
            </a:pPr>
            <a:r>
              <a:rPr lang="es-MX" sz="2100" dirty="0" smtClean="0"/>
              <a:t>Primavera 2016</a:t>
            </a:r>
            <a:endParaRPr lang="es-MX" sz="2100" dirty="0"/>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5786" y="1142984"/>
            <a:ext cx="785818" cy="642942"/>
          </a:xfrm>
          <a:prstGeom prst="rect">
            <a:avLst/>
          </a:prstGeom>
          <a:noFill/>
          <a:ln>
            <a:noFill/>
          </a:ln>
        </p:spPr>
      </p:pic>
      <p:pic>
        <p:nvPicPr>
          <p:cNvPr id="5" name="4 Imagen"/>
          <p:cNvPicPr/>
          <p:nvPr/>
        </p:nvPicPr>
        <p:blipFill>
          <a:blip r:embed="rId3">
            <a:extLst>
              <a:ext uri="{28A0092B-C50C-407E-A947-70E740481C1C}">
                <a14:useLocalDpi xmlns:a14="http://schemas.microsoft.com/office/drawing/2010/main" val="0"/>
              </a:ext>
            </a:extLst>
          </a:blip>
          <a:srcRect/>
          <a:stretch>
            <a:fillRect/>
          </a:stretch>
        </p:blipFill>
        <p:spPr bwMode="auto">
          <a:xfrm>
            <a:off x="785786" y="1928802"/>
            <a:ext cx="714380" cy="642942"/>
          </a:xfrm>
          <a:prstGeom prst="rect">
            <a:avLst/>
          </a:prstGeom>
          <a:noFill/>
          <a:ln>
            <a:noFill/>
          </a:ln>
        </p:spPr>
      </p:pic>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971600" y="692696"/>
            <a:ext cx="7139136" cy="5530619"/>
          </a:xfrm>
        </p:spPr>
        <p:txBody>
          <a:bodyPr>
            <a:normAutofit/>
          </a:bodyPr>
          <a:lstStyle/>
          <a:p>
            <a:pPr algn="just">
              <a:buNone/>
            </a:pPr>
            <a:r>
              <a:rPr lang="es-ES" sz="3000" b="1" dirty="0" smtClean="0">
                <a:effectLst>
                  <a:outerShdw blurRad="50000" dist="30000" dir="5400000" algn="tl" rotWithShape="0">
                    <a:srgbClr val="000000">
                      <a:alpha val="30000"/>
                    </a:srgbClr>
                  </a:outerShdw>
                </a:effectLst>
                <a:latin typeface="Tw Cen MT" pitchFamily="34" charset="0"/>
              </a:rPr>
              <a:t>c) Entre consumidores y productores:</a:t>
            </a:r>
          </a:p>
          <a:p>
            <a:pPr algn="just"/>
            <a:endParaRPr lang="es-ES" sz="2600" dirty="0" smtClean="0">
              <a:effectLst>
                <a:outerShdw blurRad="50000" dist="30000" dir="5400000" algn="tl" rotWithShape="0">
                  <a:srgbClr val="000000">
                    <a:alpha val="30000"/>
                  </a:srgbClr>
                </a:outerShdw>
              </a:effectLst>
              <a:latin typeface="Tw Cen MT" pitchFamily="34" charset="0"/>
            </a:endParaRPr>
          </a:p>
          <a:p>
            <a:pPr algn="just">
              <a:buNone/>
            </a:pPr>
            <a:r>
              <a:rPr lang="es-ES" sz="2600" dirty="0" smtClean="0">
                <a:effectLst>
                  <a:outerShdw blurRad="50000" dist="30000" dir="5400000" algn="tl" rotWithShape="0">
                    <a:srgbClr val="000000">
                      <a:alpha val="30000"/>
                    </a:srgbClr>
                  </a:outerShdw>
                </a:effectLst>
                <a:latin typeface="Tw Cen MT" pitchFamily="34" charset="0"/>
              </a:rPr>
              <a:t>La utilidad de los individuos va a depender del nivel de producción de alguna empresa, (externalidad de consumo) o bien las posibilidades de producción van a depender del consumo de acciones de algunos individuos (externalidad del productor.) </a:t>
            </a:r>
            <a:endParaRPr lang="es-ES" sz="2600" dirty="0">
              <a:effectLst>
                <a:outerShdw blurRad="50000" dist="30000" dir="5400000" algn="tl" rotWithShape="0">
                  <a:srgbClr val="000000">
                    <a:alpha val="30000"/>
                  </a:srgbClr>
                </a:outerShdw>
              </a:effectLst>
              <a:latin typeface="Tw Cen MT" pitchFamily="34" charset="0"/>
            </a:endParaRPr>
          </a:p>
        </p:txBody>
      </p:sp>
      <p:sp>
        <p:nvSpPr>
          <p:cNvPr id="3" name="2 Marcador de número de diapositiva"/>
          <p:cNvSpPr>
            <a:spLocks noGrp="1"/>
          </p:cNvSpPr>
          <p:nvPr>
            <p:ph type="sldNum" sz="quarter" idx="12"/>
          </p:nvPr>
        </p:nvSpPr>
        <p:spPr/>
        <p:txBody>
          <a:bodyPr/>
          <a:lstStyle/>
          <a:p>
            <a:fld id="{67D55FCC-1372-4E47-8642-BB8DCD90789C}" type="slidenum">
              <a:rPr lang="es-ES" smtClean="0"/>
              <a:pPr/>
              <a:t>10</a:t>
            </a:fld>
            <a:endParaRPr lang="es-ES"/>
          </a:p>
        </p:txBody>
      </p:sp>
    </p:spTree>
    <p:extLst>
      <p:ext uri="{BB962C8B-B14F-4D97-AF65-F5344CB8AC3E}">
        <p14:creationId xmlns:p14="http://schemas.microsoft.com/office/powerpoint/2010/main" val="220749678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checkerboard(across)">
                                      <p:cBhvr>
                                        <p:cTn id="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903022687"/>
              </p:ext>
            </p:extLst>
          </p:nvPr>
        </p:nvGraphicFramePr>
        <p:xfrm>
          <a:off x="899592" y="980728"/>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Marcador de número de diapositiva"/>
          <p:cNvSpPr>
            <a:spLocks noGrp="1"/>
          </p:cNvSpPr>
          <p:nvPr>
            <p:ph type="sldNum" sz="quarter" idx="12"/>
          </p:nvPr>
        </p:nvSpPr>
        <p:spPr/>
        <p:txBody>
          <a:bodyPr/>
          <a:lstStyle/>
          <a:p>
            <a:fld id="{67D55FCC-1372-4E47-8642-BB8DCD90789C}" type="slidenum">
              <a:rPr lang="es-ES" smtClean="0"/>
              <a:pPr/>
              <a:t>11</a:t>
            </a:fld>
            <a:endParaRPr lang="es-ES"/>
          </a:p>
        </p:txBody>
      </p:sp>
    </p:spTree>
    <p:extLst>
      <p:ext uri="{BB962C8B-B14F-4D97-AF65-F5344CB8AC3E}">
        <p14:creationId xmlns:p14="http://schemas.microsoft.com/office/powerpoint/2010/main" val="1279803107"/>
      </p:ext>
    </p:extLst>
  </p:cSld>
  <p:clrMapOvr>
    <a:masterClrMapping/>
  </p:clrMapOvr>
  <p:transition spd="slow">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692696"/>
            <a:ext cx="6696862" cy="529128"/>
          </a:xfrm>
        </p:spPr>
        <p:txBody>
          <a:bodyPr>
            <a:normAutofit fontScale="90000"/>
          </a:bodyPr>
          <a:lstStyle/>
          <a:p>
            <a:pPr algn="r"/>
            <a:r>
              <a:rPr lang="es-MX" sz="3500" b="1" dirty="0" smtClean="0">
                <a:solidFill>
                  <a:schemeClr val="tx1"/>
                </a:solidFill>
                <a:latin typeface="Tw Cen MT" pitchFamily="34" charset="0"/>
                <a:ea typeface="+mn-ea"/>
                <a:cs typeface="+mn-cs"/>
              </a:rPr>
              <a:t>Bienes públicos puros</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784619575"/>
              </p:ext>
            </p:extLst>
          </p:nvPr>
        </p:nvGraphicFramePr>
        <p:xfrm>
          <a:off x="1259632" y="2564904"/>
          <a:ext cx="5904656" cy="32164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número de diapositiva"/>
          <p:cNvSpPr>
            <a:spLocks noGrp="1"/>
          </p:cNvSpPr>
          <p:nvPr>
            <p:ph type="sldNum" sz="quarter" idx="12"/>
          </p:nvPr>
        </p:nvSpPr>
        <p:spPr/>
        <p:txBody>
          <a:bodyPr/>
          <a:lstStyle/>
          <a:p>
            <a:fld id="{67D55FCC-1372-4E47-8642-BB8DCD90789C}" type="slidenum">
              <a:rPr lang="es-ES" smtClean="0"/>
              <a:pPr/>
              <a:t>12</a:t>
            </a:fld>
            <a:endParaRPr lang="es-ES"/>
          </a:p>
        </p:txBody>
      </p:sp>
    </p:spTree>
    <p:extLst>
      <p:ext uri="{BB962C8B-B14F-4D97-AF65-F5344CB8AC3E}">
        <p14:creationId xmlns:p14="http://schemas.microsoft.com/office/powerpoint/2010/main" val="984806491"/>
      </p:ext>
    </p:extLst>
  </p:cSld>
  <p:clrMapOvr>
    <a:masterClrMapping/>
  </p:clrMapOvr>
  <p:transition spd="slow">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03648" y="836712"/>
            <a:ext cx="6120680" cy="5508848"/>
          </a:xfrm>
        </p:spPr>
        <p:txBody>
          <a:bodyPr>
            <a:normAutofit lnSpcReduction="10000"/>
          </a:bodyPr>
          <a:lstStyle/>
          <a:p>
            <a:pPr algn="ctr">
              <a:buNone/>
            </a:pPr>
            <a:r>
              <a:rPr lang="es-ES" sz="2800" b="1" dirty="0">
                <a:effectLst>
                  <a:outerShdw blurRad="50000" dist="30000" dir="5400000" algn="tl" rotWithShape="0">
                    <a:srgbClr val="000000">
                      <a:alpha val="30000"/>
                    </a:srgbClr>
                  </a:outerShdw>
                </a:effectLst>
                <a:latin typeface="Tw Cen MT" pitchFamily="34" charset="0"/>
              </a:rPr>
              <a:t>Las características anteriores hacen posible distinguir un bien público de un bien </a:t>
            </a:r>
            <a:r>
              <a:rPr lang="es-ES" sz="2800" b="1" dirty="0" smtClean="0">
                <a:effectLst>
                  <a:outerShdw blurRad="50000" dist="30000" dir="5400000" algn="tl" rotWithShape="0">
                    <a:srgbClr val="000000">
                      <a:alpha val="30000"/>
                    </a:srgbClr>
                  </a:outerShdw>
                </a:effectLst>
                <a:latin typeface="Tw Cen MT" pitchFamily="34" charset="0"/>
              </a:rPr>
              <a:t>privado</a:t>
            </a:r>
          </a:p>
          <a:p>
            <a:pPr algn="ctr"/>
            <a:endParaRPr lang="es-ES" sz="2600" dirty="0">
              <a:effectLst>
                <a:outerShdw blurRad="50000" dist="30000" dir="5400000" algn="tl" rotWithShape="0">
                  <a:srgbClr val="000000">
                    <a:alpha val="30000"/>
                  </a:srgbClr>
                </a:outerShdw>
              </a:effectLst>
              <a:latin typeface="Tw Cen MT" pitchFamily="34" charset="0"/>
            </a:endParaRPr>
          </a:p>
          <a:p>
            <a:pPr>
              <a:buNone/>
            </a:pPr>
            <a:endParaRPr lang="es-ES" sz="2600" dirty="0" smtClean="0">
              <a:effectLst>
                <a:outerShdw blurRad="50000" dist="30000" dir="5400000" algn="tl" rotWithShape="0">
                  <a:srgbClr val="000000">
                    <a:alpha val="30000"/>
                  </a:srgbClr>
                </a:outerShdw>
              </a:effectLst>
              <a:latin typeface="Tw Cen MT" pitchFamily="34" charset="0"/>
            </a:endParaRPr>
          </a:p>
          <a:p>
            <a:pPr>
              <a:buNone/>
            </a:pPr>
            <a:r>
              <a:rPr lang="es-ES" sz="2600" dirty="0" smtClean="0">
                <a:effectLst>
                  <a:outerShdw blurRad="50000" dist="30000" dir="5400000" algn="tl" rotWithShape="0">
                    <a:srgbClr val="000000">
                      <a:alpha val="30000"/>
                    </a:srgbClr>
                  </a:outerShdw>
                </a:effectLst>
                <a:latin typeface="Tw Cen MT" pitchFamily="34" charset="0"/>
              </a:rPr>
              <a:t>Ejemplo </a:t>
            </a:r>
            <a:r>
              <a:rPr lang="es-ES" sz="2600" dirty="0">
                <a:effectLst>
                  <a:outerShdw blurRad="50000" dist="30000" dir="5400000" algn="tl" rotWithShape="0">
                    <a:srgbClr val="000000">
                      <a:alpha val="30000"/>
                    </a:srgbClr>
                  </a:outerShdw>
                </a:effectLst>
                <a:latin typeface="Tw Cen MT" pitchFamily="34" charset="0"/>
              </a:rPr>
              <a:t>de bienes públicos</a:t>
            </a:r>
          </a:p>
          <a:p>
            <a:pPr lvl="1">
              <a:buFont typeface="Wingdings" pitchFamily="2" charset="2"/>
              <a:buChar char="v"/>
            </a:pPr>
            <a:r>
              <a:rPr lang="es-ES" sz="2600" dirty="0">
                <a:effectLst>
                  <a:outerShdw blurRad="50000" dist="30000" dir="5400000" algn="tl" rotWithShape="0">
                    <a:srgbClr val="000000">
                      <a:alpha val="30000"/>
                    </a:srgbClr>
                  </a:outerShdw>
                </a:effectLst>
                <a:latin typeface="Tw Cen MT" pitchFamily="34" charset="0"/>
              </a:rPr>
              <a:t>Aire</a:t>
            </a:r>
          </a:p>
          <a:p>
            <a:pPr lvl="2">
              <a:buFont typeface="Wingdings" pitchFamily="2" charset="2"/>
              <a:buChar char="v"/>
            </a:pPr>
            <a:r>
              <a:rPr lang="es-ES" sz="2600" dirty="0">
                <a:effectLst>
                  <a:outerShdw blurRad="50000" dist="30000" dir="5400000" algn="tl" rotWithShape="0">
                    <a:srgbClr val="000000">
                      <a:alpha val="30000"/>
                    </a:srgbClr>
                  </a:outerShdw>
                </a:effectLst>
                <a:latin typeface="Tw Cen MT" pitchFamily="34" charset="0"/>
              </a:rPr>
              <a:t>Mares</a:t>
            </a:r>
          </a:p>
          <a:p>
            <a:pPr lvl="3">
              <a:buFont typeface="Wingdings" pitchFamily="2" charset="2"/>
              <a:buChar char="v"/>
            </a:pPr>
            <a:r>
              <a:rPr lang="es-ES" sz="2600" dirty="0">
                <a:effectLst>
                  <a:outerShdw blurRad="50000" dist="30000" dir="5400000" algn="tl" rotWithShape="0">
                    <a:srgbClr val="000000">
                      <a:alpha val="30000"/>
                    </a:srgbClr>
                  </a:outerShdw>
                </a:effectLst>
                <a:latin typeface="Tw Cen MT" pitchFamily="34" charset="0"/>
              </a:rPr>
              <a:t>Lagos</a:t>
            </a:r>
          </a:p>
          <a:p>
            <a:pPr lvl="4">
              <a:buFont typeface="Wingdings" pitchFamily="2" charset="2"/>
              <a:buChar char="v"/>
            </a:pPr>
            <a:r>
              <a:rPr lang="es-ES" sz="2600" dirty="0">
                <a:effectLst>
                  <a:outerShdw blurRad="50000" dist="30000" dir="5400000" algn="tl" rotWithShape="0">
                    <a:srgbClr val="000000">
                      <a:alpha val="30000"/>
                    </a:srgbClr>
                  </a:outerShdw>
                </a:effectLst>
                <a:latin typeface="Tw Cen MT" pitchFamily="34" charset="0"/>
              </a:rPr>
              <a:t>Capa de ozono</a:t>
            </a:r>
          </a:p>
          <a:p>
            <a:pPr lvl="5">
              <a:buFont typeface="Wingdings" pitchFamily="2" charset="2"/>
              <a:buChar char="v"/>
            </a:pPr>
            <a:r>
              <a:rPr lang="es-ES" sz="2600" dirty="0">
                <a:effectLst>
                  <a:outerShdw blurRad="50000" dist="30000" dir="5400000" algn="tl" rotWithShape="0">
                    <a:srgbClr val="000000">
                      <a:alpha val="30000"/>
                    </a:srgbClr>
                  </a:outerShdw>
                </a:effectLst>
                <a:latin typeface="Tw Cen MT" pitchFamily="34" charset="0"/>
              </a:rPr>
              <a:t>Clima</a:t>
            </a:r>
          </a:p>
          <a:p>
            <a:pPr algn="ctr"/>
            <a:endParaRPr lang="es-ES" dirty="0">
              <a:latin typeface="Century Gothic" pitchFamily="34" charset="0"/>
            </a:endParaRPr>
          </a:p>
        </p:txBody>
      </p:sp>
      <p:sp>
        <p:nvSpPr>
          <p:cNvPr id="2" name="1 Marcador de número de diapositiva"/>
          <p:cNvSpPr>
            <a:spLocks noGrp="1"/>
          </p:cNvSpPr>
          <p:nvPr>
            <p:ph type="sldNum" sz="quarter" idx="12"/>
          </p:nvPr>
        </p:nvSpPr>
        <p:spPr/>
        <p:txBody>
          <a:bodyPr/>
          <a:lstStyle/>
          <a:p>
            <a:fld id="{67D55FCC-1372-4E47-8642-BB8DCD90789C}" type="slidenum">
              <a:rPr lang="es-ES" smtClean="0"/>
              <a:pPr/>
              <a:t>13</a:t>
            </a:fld>
            <a:endParaRPr lang="es-ES"/>
          </a:p>
        </p:txBody>
      </p:sp>
    </p:spTree>
    <p:extLst>
      <p:ext uri="{BB962C8B-B14F-4D97-AF65-F5344CB8AC3E}">
        <p14:creationId xmlns:p14="http://schemas.microsoft.com/office/powerpoint/2010/main" val="190940524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slide(fromBottom)">
                                      <p:cBhvr>
                                        <p:cTn id="7" dur="500"/>
                                        <p:tgtEl>
                                          <p:spTgt spid="3">
                                            <p:txEl>
                                              <p:pRg st="4" end="4"/>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slide(fromBottom)">
                                      <p:cBhvr>
                                        <p:cTn id="10" dur="500"/>
                                        <p:tgtEl>
                                          <p:spTgt spid="3">
                                            <p:txEl>
                                              <p:pRg st="5" end="5"/>
                                            </p:txEl>
                                          </p:spTgt>
                                        </p:tgtEl>
                                      </p:cBhvr>
                                    </p:animEffect>
                                  </p:childTnLst>
                                </p:cTn>
                              </p:par>
                              <p:par>
                                <p:cTn id="11" presetID="12" presetClass="entr" presetSubtype="4"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Effect transition="in" filter="slide(fromBottom)">
                                      <p:cBhvr>
                                        <p:cTn id="13" dur="500"/>
                                        <p:tgtEl>
                                          <p:spTgt spid="3">
                                            <p:txEl>
                                              <p:pRg st="6" end="6"/>
                                            </p:txEl>
                                          </p:spTgt>
                                        </p:tgtEl>
                                      </p:cBhvr>
                                    </p:animEffect>
                                  </p:childTnLst>
                                </p:cTn>
                              </p:par>
                              <p:par>
                                <p:cTn id="14" presetID="12" presetClass="entr" presetSubtype="4" fill="hold" nodeType="withEffect">
                                  <p:stCondLst>
                                    <p:cond delay="0"/>
                                  </p:stCondLst>
                                  <p:childTnLst>
                                    <p:set>
                                      <p:cBhvr>
                                        <p:cTn id="15" dur="1" fill="hold">
                                          <p:stCondLst>
                                            <p:cond delay="0"/>
                                          </p:stCondLst>
                                        </p:cTn>
                                        <p:tgtEl>
                                          <p:spTgt spid="3">
                                            <p:txEl>
                                              <p:pRg st="7" end="7"/>
                                            </p:txEl>
                                          </p:spTgt>
                                        </p:tgtEl>
                                        <p:attrNameLst>
                                          <p:attrName>style.visibility</p:attrName>
                                        </p:attrNameLst>
                                      </p:cBhvr>
                                      <p:to>
                                        <p:strVal val="visible"/>
                                      </p:to>
                                    </p:set>
                                    <p:animEffect transition="in" filter="slide(fromBottom)">
                                      <p:cBhvr>
                                        <p:cTn id="16" dur="500"/>
                                        <p:tgtEl>
                                          <p:spTgt spid="3">
                                            <p:txEl>
                                              <p:pRg st="7" end="7"/>
                                            </p:txEl>
                                          </p:spTgt>
                                        </p:tgtEl>
                                      </p:cBhvr>
                                    </p:animEffect>
                                  </p:childTnLst>
                                </p:cTn>
                              </p:par>
                              <p:par>
                                <p:cTn id="17" presetID="12" presetClass="entr" presetSubtype="4"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Effect transition="in" filter="slide(fromBottom)">
                                      <p:cBhvr>
                                        <p:cTn id="1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1124744"/>
            <a:ext cx="7272808" cy="4608512"/>
          </a:xfrm>
        </p:spPr>
        <p:txBody>
          <a:bodyPr>
            <a:normAutofit/>
          </a:bodyPr>
          <a:lstStyle/>
          <a:p>
            <a:pPr algn="just">
              <a:buNone/>
            </a:pPr>
            <a:r>
              <a:rPr lang="es-ES" sz="2600" dirty="0">
                <a:effectLst>
                  <a:outerShdw blurRad="50000" dist="30000" dir="5400000" algn="tl" rotWithShape="0">
                    <a:srgbClr val="000000">
                      <a:alpha val="30000"/>
                    </a:srgbClr>
                  </a:outerShdw>
                </a:effectLst>
                <a:latin typeface="Tw Cen MT" pitchFamily="34" charset="0"/>
              </a:rPr>
              <a:t>Para el caso de bienes públicos impuros es posible excluir algunos individuos, esto es, el consumo implica </a:t>
            </a:r>
            <a:r>
              <a:rPr lang="es-ES" sz="2600" dirty="0" smtClean="0">
                <a:effectLst>
                  <a:outerShdw blurRad="50000" dist="30000" dir="5400000" algn="tl" rotWithShape="0">
                    <a:srgbClr val="000000">
                      <a:alpha val="30000"/>
                    </a:srgbClr>
                  </a:outerShdw>
                </a:effectLst>
                <a:latin typeface="Tw Cen MT" pitchFamily="34" charset="0"/>
              </a:rPr>
              <a:t>rivalidad</a:t>
            </a:r>
          </a:p>
          <a:p>
            <a:pPr algn="just">
              <a:buNone/>
            </a:pPr>
            <a:endParaRPr lang="es-ES" sz="2600" dirty="0">
              <a:effectLst>
                <a:outerShdw blurRad="50000" dist="30000" dir="5400000" algn="tl" rotWithShape="0">
                  <a:srgbClr val="000000">
                    <a:alpha val="30000"/>
                  </a:srgbClr>
                </a:outerShdw>
              </a:effectLst>
              <a:latin typeface="Tw Cen MT" pitchFamily="34" charset="0"/>
            </a:endParaRPr>
          </a:p>
          <a:p>
            <a:pPr>
              <a:buNone/>
            </a:pPr>
            <a:r>
              <a:rPr lang="es-ES" sz="2600" dirty="0" smtClean="0">
                <a:effectLst>
                  <a:outerShdw blurRad="50000" dist="30000" dir="5400000" algn="tl" rotWithShape="0">
                    <a:srgbClr val="000000">
                      <a:alpha val="30000"/>
                    </a:srgbClr>
                  </a:outerShdw>
                </a:effectLst>
                <a:latin typeface="Tw Cen MT" pitchFamily="34" charset="0"/>
              </a:rPr>
              <a:t>Ejemplo:</a:t>
            </a:r>
          </a:p>
          <a:p>
            <a:pPr>
              <a:buNone/>
            </a:pPr>
            <a:endParaRPr lang="es-ES" sz="2600" dirty="0">
              <a:effectLst>
                <a:outerShdw blurRad="50000" dist="30000" dir="5400000" algn="tl" rotWithShape="0">
                  <a:srgbClr val="000000">
                    <a:alpha val="30000"/>
                  </a:srgbClr>
                </a:outerShdw>
              </a:effectLst>
              <a:latin typeface="Tw Cen MT" pitchFamily="34" charset="0"/>
            </a:endParaRPr>
          </a:p>
          <a:p>
            <a:pPr lvl="3"/>
            <a:r>
              <a:rPr lang="es-ES" sz="2600" dirty="0" smtClean="0">
                <a:effectLst>
                  <a:outerShdw blurRad="50000" dist="30000" dir="5400000" algn="tl" rotWithShape="0">
                    <a:srgbClr val="000000">
                      <a:alpha val="30000"/>
                    </a:srgbClr>
                  </a:outerShdw>
                </a:effectLst>
                <a:latin typeface="Tw Cen MT" pitchFamily="34" charset="0"/>
              </a:rPr>
              <a:t>Acceso a espacios naturales </a:t>
            </a:r>
          </a:p>
          <a:p>
            <a:pPr lvl="6"/>
            <a:r>
              <a:rPr lang="es-ES" sz="2600" dirty="0" smtClean="0">
                <a:effectLst>
                  <a:outerShdw blurRad="50000" dist="30000" dir="5400000" algn="tl" rotWithShape="0">
                    <a:srgbClr val="000000">
                      <a:alpha val="30000"/>
                    </a:srgbClr>
                  </a:outerShdw>
                </a:effectLst>
                <a:latin typeface="Tw Cen MT" pitchFamily="34" charset="0"/>
              </a:rPr>
              <a:t>playas.</a:t>
            </a:r>
            <a:endParaRPr lang="es-ES" sz="2600" dirty="0">
              <a:effectLst>
                <a:outerShdw blurRad="50000" dist="30000" dir="5400000" algn="tl" rotWithShape="0">
                  <a:srgbClr val="000000">
                    <a:alpha val="30000"/>
                  </a:srgbClr>
                </a:outerShdw>
              </a:effectLst>
              <a:latin typeface="Tw Cen MT" pitchFamily="34" charset="0"/>
            </a:endParaRPr>
          </a:p>
        </p:txBody>
      </p:sp>
      <p:sp>
        <p:nvSpPr>
          <p:cNvPr id="2" name="1 Marcador de número de diapositiva"/>
          <p:cNvSpPr>
            <a:spLocks noGrp="1"/>
          </p:cNvSpPr>
          <p:nvPr>
            <p:ph type="sldNum" sz="quarter" idx="12"/>
          </p:nvPr>
        </p:nvSpPr>
        <p:spPr/>
        <p:txBody>
          <a:bodyPr/>
          <a:lstStyle/>
          <a:p>
            <a:fld id="{67D55FCC-1372-4E47-8642-BB8DCD90789C}" type="slidenum">
              <a:rPr lang="es-ES" smtClean="0"/>
              <a:pPr/>
              <a:t>14</a:t>
            </a:fld>
            <a:endParaRPr lang="es-ES"/>
          </a:p>
        </p:txBody>
      </p:sp>
    </p:spTree>
    <p:extLst>
      <p:ext uri="{BB962C8B-B14F-4D97-AF65-F5344CB8AC3E}">
        <p14:creationId xmlns:p14="http://schemas.microsoft.com/office/powerpoint/2010/main" val="334582702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blinds(horizontal)">
                                      <p:cBhvr>
                                        <p:cTn id="10" dur="500"/>
                                        <p:tgtEl>
                                          <p:spTgt spid="3">
                                            <p:txEl>
                                              <p:pRg st="4" end="4"/>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blinds(horizontal)">
                                      <p:cBhvr>
                                        <p:cTn id="1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980728"/>
            <a:ext cx="7128792" cy="5076800"/>
          </a:xfrm>
        </p:spPr>
        <p:txBody>
          <a:bodyPr>
            <a:normAutofit fontScale="92500"/>
          </a:bodyPr>
          <a:lstStyle/>
          <a:p>
            <a:pPr algn="just"/>
            <a:r>
              <a:rPr lang="es-ES" sz="2600" dirty="0">
                <a:effectLst>
                  <a:outerShdw blurRad="50000" dist="30000" dir="5400000" algn="tl" rotWithShape="0">
                    <a:srgbClr val="000000">
                      <a:alpha val="30000"/>
                    </a:srgbClr>
                  </a:outerShdw>
                </a:effectLst>
                <a:latin typeface="Tw Cen MT" pitchFamily="34" charset="0"/>
              </a:rPr>
              <a:t>B</a:t>
            </a:r>
            <a:r>
              <a:rPr lang="es-ES" sz="2600" dirty="0" smtClean="0">
                <a:effectLst>
                  <a:outerShdw blurRad="50000" dist="30000" dir="5400000" algn="tl" rotWithShape="0">
                    <a:srgbClr val="000000">
                      <a:alpha val="30000"/>
                    </a:srgbClr>
                  </a:outerShdw>
                </a:effectLst>
                <a:latin typeface="Tw Cen MT" pitchFamily="34" charset="0"/>
              </a:rPr>
              <a:t>ienes </a:t>
            </a:r>
            <a:r>
              <a:rPr lang="es-ES" sz="2600" dirty="0">
                <a:effectLst>
                  <a:outerShdw blurRad="50000" dist="30000" dir="5400000" algn="tl" rotWithShape="0">
                    <a:srgbClr val="000000">
                      <a:alpha val="30000"/>
                    </a:srgbClr>
                  </a:outerShdw>
                </a:effectLst>
                <a:latin typeface="Tw Cen MT" pitchFamily="34" charset="0"/>
              </a:rPr>
              <a:t>públicos y las externalidades generan </a:t>
            </a:r>
            <a:r>
              <a:rPr lang="es-ES" sz="2600" dirty="0" smtClean="0">
                <a:effectLst>
                  <a:outerShdw blurRad="50000" dist="30000" dir="5400000" algn="tl" rotWithShape="0">
                    <a:srgbClr val="000000">
                      <a:alpha val="30000"/>
                    </a:srgbClr>
                  </a:outerShdw>
                </a:effectLst>
                <a:latin typeface="Tw Cen MT" pitchFamily="34" charset="0"/>
              </a:rPr>
              <a:t>problemas.</a:t>
            </a:r>
          </a:p>
          <a:p>
            <a:pPr algn="just"/>
            <a:endParaRPr lang="es-ES" sz="2600" dirty="0">
              <a:effectLst>
                <a:outerShdw blurRad="50000" dist="30000" dir="5400000" algn="tl" rotWithShape="0">
                  <a:srgbClr val="000000">
                    <a:alpha val="30000"/>
                  </a:srgbClr>
                </a:outerShdw>
              </a:effectLst>
              <a:latin typeface="Tw Cen MT" pitchFamily="34" charset="0"/>
            </a:endParaRPr>
          </a:p>
          <a:p>
            <a:pPr lvl="2" algn="just"/>
            <a:endParaRPr lang="es-ES" sz="2600" dirty="0" smtClean="0">
              <a:effectLst>
                <a:outerShdw blurRad="50000" dist="30000" dir="5400000" algn="tl" rotWithShape="0">
                  <a:srgbClr val="000000">
                    <a:alpha val="30000"/>
                  </a:srgbClr>
                </a:outerShdw>
              </a:effectLst>
              <a:latin typeface="Tw Cen MT" pitchFamily="34" charset="0"/>
            </a:endParaRPr>
          </a:p>
          <a:p>
            <a:pPr lvl="3" algn="just"/>
            <a:r>
              <a:rPr lang="es-ES" sz="2600" dirty="0" smtClean="0">
                <a:effectLst>
                  <a:outerShdw blurRad="50000" dist="30000" dir="5400000" algn="tl" rotWithShape="0">
                    <a:srgbClr val="000000">
                      <a:alpha val="30000"/>
                    </a:srgbClr>
                  </a:outerShdw>
                </a:effectLst>
                <a:latin typeface="Tw Cen MT" pitchFamily="34" charset="0"/>
              </a:rPr>
              <a:t>Asignación </a:t>
            </a:r>
            <a:r>
              <a:rPr lang="es-ES" sz="2600" dirty="0">
                <a:effectLst>
                  <a:outerShdw blurRad="50000" dist="30000" dir="5400000" algn="tl" rotWithShape="0">
                    <a:srgbClr val="000000">
                      <a:alpha val="30000"/>
                    </a:srgbClr>
                  </a:outerShdw>
                </a:effectLst>
                <a:latin typeface="Tw Cen MT" pitchFamily="34" charset="0"/>
              </a:rPr>
              <a:t>eficiente de los recursos a través del </a:t>
            </a:r>
            <a:r>
              <a:rPr lang="es-ES" sz="2600" dirty="0" smtClean="0">
                <a:effectLst>
                  <a:outerShdw blurRad="50000" dist="30000" dir="5400000" algn="tl" rotWithShape="0">
                    <a:srgbClr val="000000">
                      <a:alpha val="30000"/>
                    </a:srgbClr>
                  </a:outerShdw>
                </a:effectLst>
                <a:latin typeface="Tw Cen MT" pitchFamily="34" charset="0"/>
              </a:rPr>
              <a:t>mercado.</a:t>
            </a:r>
          </a:p>
          <a:p>
            <a:pPr lvl="3" algn="just"/>
            <a:endParaRPr lang="es-ES" sz="2600" dirty="0">
              <a:effectLst>
                <a:outerShdw blurRad="50000" dist="30000" dir="5400000" algn="tl" rotWithShape="0">
                  <a:srgbClr val="000000">
                    <a:alpha val="30000"/>
                  </a:srgbClr>
                </a:outerShdw>
              </a:effectLst>
              <a:latin typeface="Tw Cen MT" pitchFamily="34" charset="0"/>
            </a:endParaRPr>
          </a:p>
          <a:p>
            <a:pPr lvl="3" algn="just"/>
            <a:endParaRPr lang="es-ES" sz="2600" dirty="0" smtClean="0">
              <a:effectLst>
                <a:outerShdw blurRad="50000" dist="30000" dir="5400000" algn="tl" rotWithShape="0">
                  <a:srgbClr val="000000">
                    <a:alpha val="30000"/>
                  </a:srgbClr>
                </a:outerShdw>
              </a:effectLst>
              <a:latin typeface="Tw Cen MT" pitchFamily="34" charset="0"/>
            </a:endParaRPr>
          </a:p>
          <a:p>
            <a:pPr lvl="5" algn="ctr"/>
            <a:r>
              <a:rPr lang="es-ES" sz="2600" dirty="0">
                <a:effectLst>
                  <a:outerShdw blurRad="50000" dist="30000" dir="5400000" algn="tl" rotWithShape="0">
                    <a:srgbClr val="000000">
                      <a:alpha val="30000"/>
                    </a:srgbClr>
                  </a:outerShdw>
                </a:effectLst>
                <a:latin typeface="Tw Cen MT" pitchFamily="34" charset="0"/>
              </a:rPr>
              <a:t>L</a:t>
            </a:r>
            <a:r>
              <a:rPr lang="es-ES" sz="2600" dirty="0" smtClean="0">
                <a:effectLst>
                  <a:outerShdw blurRad="50000" dist="30000" dir="5400000" algn="tl" rotWithShape="0">
                    <a:srgbClr val="000000">
                      <a:alpha val="30000"/>
                    </a:srgbClr>
                  </a:outerShdw>
                </a:effectLst>
                <a:latin typeface="Tw Cen MT" pitchFamily="34" charset="0"/>
              </a:rPr>
              <a:t>ibre </a:t>
            </a:r>
            <a:r>
              <a:rPr lang="es-ES" sz="2600" dirty="0">
                <a:effectLst>
                  <a:outerShdw blurRad="50000" dist="30000" dir="5400000" algn="tl" rotWithShape="0">
                    <a:srgbClr val="000000">
                      <a:alpha val="30000"/>
                    </a:srgbClr>
                  </a:outerShdw>
                </a:effectLst>
                <a:latin typeface="Tw Cen MT" pitchFamily="34" charset="0"/>
              </a:rPr>
              <a:t>funcionamiento del mercado no garantiza la obtención del máximo bienestar colectivo</a:t>
            </a:r>
          </a:p>
        </p:txBody>
      </p:sp>
      <p:sp>
        <p:nvSpPr>
          <p:cNvPr id="2" name="1 Marcador de número de diapositiva"/>
          <p:cNvSpPr>
            <a:spLocks noGrp="1"/>
          </p:cNvSpPr>
          <p:nvPr>
            <p:ph type="sldNum" sz="quarter" idx="12"/>
          </p:nvPr>
        </p:nvSpPr>
        <p:spPr/>
        <p:txBody>
          <a:bodyPr/>
          <a:lstStyle/>
          <a:p>
            <a:fld id="{67D55FCC-1372-4E47-8642-BB8DCD90789C}" type="slidenum">
              <a:rPr lang="es-ES" smtClean="0"/>
              <a:pPr/>
              <a:t>15</a:t>
            </a:fld>
            <a:endParaRPr lang="es-ES"/>
          </a:p>
        </p:txBody>
      </p:sp>
    </p:spTree>
    <p:extLst>
      <p:ext uri="{BB962C8B-B14F-4D97-AF65-F5344CB8AC3E}">
        <p14:creationId xmlns:p14="http://schemas.microsoft.com/office/powerpoint/2010/main" val="27057770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linds(horizontal)">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checkerboard(across)">
                                      <p:cBhvr>
                                        <p:cTn id="1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836712"/>
            <a:ext cx="7007696" cy="5472608"/>
          </a:xfrm>
        </p:spPr>
        <p:txBody>
          <a:bodyPr>
            <a:normAutofit lnSpcReduction="10000"/>
          </a:bodyPr>
          <a:lstStyle/>
          <a:p>
            <a:pPr algn="r">
              <a:buNone/>
            </a:pPr>
            <a:r>
              <a:rPr lang="es-ES" sz="2600" dirty="0">
                <a:effectLst>
                  <a:outerShdw blurRad="50000" dist="30000" dir="5400000" algn="tl" rotWithShape="0">
                    <a:srgbClr val="000000">
                      <a:alpha val="30000"/>
                    </a:srgbClr>
                  </a:outerShdw>
                </a:effectLst>
                <a:latin typeface="Tw Cen MT" pitchFamily="34" charset="0"/>
              </a:rPr>
              <a:t>E</a:t>
            </a:r>
            <a:r>
              <a:rPr lang="es-ES" sz="2600" dirty="0" smtClean="0">
                <a:effectLst>
                  <a:outerShdw blurRad="50000" dist="30000" dir="5400000" algn="tl" rotWithShape="0">
                    <a:srgbClr val="000000">
                      <a:alpha val="30000"/>
                    </a:srgbClr>
                  </a:outerShdw>
                </a:effectLst>
                <a:latin typeface="Tw Cen MT" pitchFamily="34" charset="0"/>
              </a:rPr>
              <a:t>xisten externalidades</a:t>
            </a:r>
          </a:p>
          <a:p>
            <a:pPr>
              <a:buNone/>
            </a:pPr>
            <a:endParaRPr lang="es-ES" sz="2600" dirty="0" smtClean="0">
              <a:effectLst>
                <a:outerShdw blurRad="50000" dist="30000" dir="5400000" algn="tl" rotWithShape="0">
                  <a:srgbClr val="000000">
                    <a:alpha val="30000"/>
                  </a:srgbClr>
                </a:outerShdw>
              </a:effectLst>
              <a:latin typeface="Tw Cen MT" pitchFamily="34" charset="0"/>
            </a:endParaRPr>
          </a:p>
          <a:p>
            <a:pPr>
              <a:buNone/>
            </a:pPr>
            <a:endParaRPr lang="es-ES" sz="2600" dirty="0">
              <a:effectLst>
                <a:outerShdw blurRad="50000" dist="30000" dir="5400000" algn="tl" rotWithShape="0">
                  <a:srgbClr val="000000">
                    <a:alpha val="30000"/>
                  </a:srgbClr>
                </a:outerShdw>
              </a:effectLst>
              <a:latin typeface="Tw Cen MT" pitchFamily="34" charset="0"/>
            </a:endParaRPr>
          </a:p>
          <a:p>
            <a:pPr>
              <a:buNone/>
            </a:pPr>
            <a:r>
              <a:rPr lang="es-ES" sz="2600" dirty="0" smtClean="0">
                <a:effectLst>
                  <a:outerShdw blurRad="50000" dist="30000" dir="5400000" algn="tl" rotWithShape="0">
                    <a:srgbClr val="000000">
                      <a:alpha val="30000"/>
                    </a:srgbClr>
                  </a:outerShdw>
                </a:effectLst>
                <a:latin typeface="Tw Cen MT" pitchFamily="34" charset="0"/>
              </a:rPr>
              <a:t>			Se </a:t>
            </a:r>
            <a:r>
              <a:rPr lang="es-ES" sz="2600" dirty="0">
                <a:effectLst>
                  <a:outerShdw blurRad="50000" dist="30000" dir="5400000" algn="tl" rotWithShape="0">
                    <a:srgbClr val="000000">
                      <a:alpha val="30000"/>
                    </a:srgbClr>
                  </a:outerShdw>
                </a:effectLst>
                <a:latin typeface="Tw Cen MT" pitchFamily="34" charset="0"/>
              </a:rPr>
              <a:t>puede </a:t>
            </a:r>
            <a:r>
              <a:rPr lang="es-ES" sz="2600" dirty="0" smtClean="0">
                <a:effectLst>
                  <a:outerShdw blurRad="50000" dist="30000" dir="5400000" algn="tl" rotWithShape="0">
                    <a:srgbClr val="000000">
                      <a:alpha val="30000"/>
                    </a:srgbClr>
                  </a:outerShdw>
                </a:effectLst>
                <a:latin typeface="Tw Cen MT" pitchFamily="34" charset="0"/>
              </a:rPr>
              <a:t>demostrar</a:t>
            </a:r>
          </a:p>
          <a:p>
            <a:pPr>
              <a:buNone/>
            </a:pPr>
            <a:endParaRPr lang="es-ES" sz="2600" dirty="0">
              <a:effectLst>
                <a:outerShdw blurRad="50000" dist="30000" dir="5400000" algn="tl" rotWithShape="0">
                  <a:srgbClr val="000000">
                    <a:alpha val="30000"/>
                  </a:srgbClr>
                </a:outerShdw>
              </a:effectLst>
              <a:latin typeface="Tw Cen MT" pitchFamily="34" charset="0"/>
            </a:endParaRPr>
          </a:p>
          <a:p>
            <a:pPr>
              <a:buNone/>
            </a:pPr>
            <a:r>
              <a:rPr lang="es-ES" sz="2600" dirty="0" smtClean="0">
                <a:effectLst>
                  <a:outerShdw blurRad="50000" dist="30000" dir="5400000" algn="tl" rotWithShape="0">
                    <a:srgbClr val="000000">
                      <a:alpha val="30000"/>
                    </a:srgbClr>
                  </a:outerShdw>
                </a:effectLst>
                <a:latin typeface="Tw Cen MT" pitchFamily="34" charset="0"/>
              </a:rPr>
              <a:t>				</a:t>
            </a:r>
          </a:p>
          <a:p>
            <a:pPr>
              <a:buNone/>
            </a:pPr>
            <a:endParaRPr lang="es-ES" sz="2600" dirty="0">
              <a:effectLst>
                <a:outerShdw blurRad="50000" dist="30000" dir="5400000" algn="tl" rotWithShape="0">
                  <a:srgbClr val="000000">
                    <a:alpha val="30000"/>
                  </a:srgbClr>
                </a:outerShdw>
              </a:effectLst>
              <a:latin typeface="Tw Cen MT" pitchFamily="34" charset="0"/>
            </a:endParaRPr>
          </a:p>
          <a:p>
            <a:pPr algn="ctr">
              <a:buNone/>
            </a:pPr>
            <a:endParaRPr lang="es-ES" sz="2600" dirty="0" smtClean="0">
              <a:effectLst>
                <a:outerShdw blurRad="50000" dist="30000" dir="5400000" algn="tl" rotWithShape="0">
                  <a:srgbClr val="000000">
                    <a:alpha val="30000"/>
                  </a:srgbClr>
                </a:outerShdw>
              </a:effectLst>
              <a:latin typeface="Tw Cen MT" pitchFamily="34" charset="0"/>
            </a:endParaRPr>
          </a:p>
          <a:p>
            <a:pPr algn="ctr">
              <a:buNone/>
            </a:pPr>
            <a:endParaRPr lang="es-ES" sz="2600" dirty="0" smtClean="0">
              <a:effectLst>
                <a:outerShdw blurRad="50000" dist="30000" dir="5400000" algn="tl" rotWithShape="0">
                  <a:srgbClr val="000000">
                    <a:alpha val="30000"/>
                  </a:srgbClr>
                </a:outerShdw>
              </a:effectLst>
              <a:latin typeface="Tw Cen MT" pitchFamily="34" charset="0"/>
            </a:endParaRPr>
          </a:p>
          <a:p>
            <a:pPr algn="ctr">
              <a:buNone/>
            </a:pPr>
            <a:r>
              <a:rPr lang="es-ES" sz="2600" dirty="0" smtClean="0">
                <a:effectLst>
                  <a:outerShdw blurRad="50000" dist="30000" dir="5400000" algn="tl" rotWithShape="0">
                    <a:srgbClr val="000000">
                      <a:alpha val="30000"/>
                    </a:srgbClr>
                  </a:outerShdw>
                </a:effectLst>
                <a:latin typeface="Tw Cen MT" pitchFamily="34" charset="0"/>
              </a:rPr>
              <a:t>equilibrio </a:t>
            </a:r>
            <a:r>
              <a:rPr lang="es-ES" sz="2600" dirty="0">
                <a:effectLst>
                  <a:outerShdw blurRad="50000" dist="30000" dir="5400000" algn="tl" rotWithShape="0">
                    <a:srgbClr val="000000">
                      <a:alpha val="30000"/>
                    </a:srgbClr>
                  </a:outerShdw>
                </a:effectLst>
                <a:latin typeface="Tw Cen MT" pitchFamily="34" charset="0"/>
              </a:rPr>
              <a:t>competitivo es ineficiente en el sentido de </a:t>
            </a:r>
            <a:r>
              <a:rPr lang="es-ES" sz="2600" dirty="0" err="1">
                <a:effectLst>
                  <a:outerShdw blurRad="50000" dist="30000" dir="5400000" algn="tl" rotWithShape="0">
                    <a:srgbClr val="000000">
                      <a:alpha val="30000"/>
                    </a:srgbClr>
                  </a:outerShdw>
                </a:effectLst>
                <a:latin typeface="Tw Cen MT" pitchFamily="34" charset="0"/>
              </a:rPr>
              <a:t>Pareto</a:t>
            </a:r>
            <a:endParaRPr lang="es-ES" sz="2600" dirty="0">
              <a:effectLst>
                <a:outerShdw blurRad="50000" dist="30000" dir="5400000" algn="tl" rotWithShape="0">
                  <a:srgbClr val="000000">
                    <a:alpha val="30000"/>
                  </a:srgbClr>
                </a:outerShdw>
              </a:effectLst>
              <a:latin typeface="Tw Cen MT" pitchFamily="34" charset="0"/>
            </a:endParaRPr>
          </a:p>
        </p:txBody>
      </p:sp>
      <p:sp>
        <p:nvSpPr>
          <p:cNvPr id="5" name="4 Flecha abajo"/>
          <p:cNvSpPr/>
          <p:nvPr/>
        </p:nvSpPr>
        <p:spPr bwMode="auto">
          <a:xfrm>
            <a:off x="4211960" y="2780928"/>
            <a:ext cx="1428760" cy="1785950"/>
          </a:xfrm>
          <a:prstGeom prst="downArrow">
            <a:avLst/>
          </a:prstGeom>
          <a:ln>
            <a:headEnd type="none" w="sm" len="sm"/>
            <a:tailEnd type="none" w="sm" len="sm"/>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2" name="1 Marcador de número de diapositiva"/>
          <p:cNvSpPr>
            <a:spLocks noGrp="1"/>
          </p:cNvSpPr>
          <p:nvPr>
            <p:ph type="sldNum" sz="quarter" idx="12"/>
          </p:nvPr>
        </p:nvSpPr>
        <p:spPr/>
        <p:txBody>
          <a:bodyPr/>
          <a:lstStyle/>
          <a:p>
            <a:fld id="{67D55FCC-1372-4E47-8642-BB8DCD90789C}" type="slidenum">
              <a:rPr lang="es-ES" smtClean="0"/>
              <a:pPr/>
              <a:t>16</a:t>
            </a:fld>
            <a:endParaRPr lang="es-ES"/>
          </a:p>
        </p:txBody>
      </p:sp>
    </p:spTree>
    <p:extLst>
      <p:ext uri="{BB962C8B-B14F-4D97-AF65-F5344CB8AC3E}">
        <p14:creationId xmlns:p14="http://schemas.microsoft.com/office/powerpoint/2010/main" val="3405120667"/>
      </p:ext>
    </p:extLst>
  </p:cSld>
  <p:clrMapOvr>
    <a:masterClrMapping/>
  </p:clrMapOvr>
  <p:transition spd="slow">
    <p:cov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576" y="836712"/>
            <a:ext cx="7151712" cy="5508848"/>
          </a:xfrm>
        </p:spPr>
        <p:txBody>
          <a:bodyPr>
            <a:normAutofit fontScale="92500" lnSpcReduction="10000"/>
          </a:bodyPr>
          <a:lstStyle/>
          <a:p>
            <a:pPr algn="ctr"/>
            <a:r>
              <a:rPr lang="es-ES" sz="2600" dirty="0" smtClean="0">
                <a:effectLst>
                  <a:outerShdw blurRad="50000" dist="30000" dir="5400000" algn="tl" rotWithShape="0">
                    <a:srgbClr val="000000">
                      <a:alpha val="30000"/>
                    </a:srgbClr>
                  </a:outerShdw>
                </a:effectLst>
                <a:latin typeface="Tw Cen MT" pitchFamily="34" charset="0"/>
              </a:rPr>
              <a:t>No </a:t>
            </a:r>
            <a:r>
              <a:rPr lang="es-ES" sz="2600" dirty="0">
                <a:effectLst>
                  <a:outerShdw blurRad="50000" dist="30000" dir="5400000" algn="tl" rotWithShape="0">
                    <a:srgbClr val="000000">
                      <a:alpha val="30000"/>
                    </a:srgbClr>
                  </a:outerShdw>
                </a:effectLst>
                <a:latin typeface="Tw Cen MT" pitchFamily="34" charset="0"/>
              </a:rPr>
              <a:t>se cumple el primer teorema de la economía del </a:t>
            </a:r>
            <a:r>
              <a:rPr lang="es-ES" sz="2600" dirty="0" smtClean="0">
                <a:effectLst>
                  <a:outerShdw blurRad="50000" dist="30000" dir="5400000" algn="tl" rotWithShape="0">
                    <a:srgbClr val="000000">
                      <a:alpha val="30000"/>
                    </a:srgbClr>
                  </a:outerShdw>
                </a:effectLst>
                <a:latin typeface="Tw Cen MT" pitchFamily="34" charset="0"/>
              </a:rPr>
              <a:t>bienestar</a:t>
            </a:r>
          </a:p>
          <a:p>
            <a:pPr algn="ctr"/>
            <a:endParaRPr lang="es-ES" sz="2600" dirty="0">
              <a:effectLst>
                <a:outerShdw blurRad="50000" dist="30000" dir="5400000" algn="tl" rotWithShape="0">
                  <a:srgbClr val="000000">
                    <a:alpha val="30000"/>
                  </a:srgbClr>
                </a:outerShdw>
              </a:effectLst>
              <a:latin typeface="Tw Cen MT" pitchFamily="34" charset="0"/>
            </a:endParaRPr>
          </a:p>
          <a:p>
            <a:pPr algn="ctr"/>
            <a:endParaRPr lang="es-ES" sz="2600" dirty="0" smtClean="0">
              <a:effectLst>
                <a:outerShdw blurRad="50000" dist="30000" dir="5400000" algn="tl" rotWithShape="0">
                  <a:srgbClr val="000000">
                    <a:alpha val="30000"/>
                  </a:srgbClr>
                </a:outerShdw>
              </a:effectLst>
              <a:latin typeface="Tw Cen MT" pitchFamily="34" charset="0"/>
            </a:endParaRPr>
          </a:p>
          <a:p>
            <a:pPr algn="ctr"/>
            <a:endParaRPr lang="es-ES" sz="2600" dirty="0" smtClean="0">
              <a:effectLst>
                <a:outerShdw blurRad="50000" dist="30000" dir="5400000" algn="tl" rotWithShape="0">
                  <a:srgbClr val="000000">
                    <a:alpha val="30000"/>
                  </a:srgbClr>
                </a:outerShdw>
              </a:effectLst>
              <a:latin typeface="Tw Cen MT" pitchFamily="34" charset="0"/>
            </a:endParaRPr>
          </a:p>
          <a:p>
            <a:pPr algn="ctr">
              <a:buNone/>
            </a:pPr>
            <a:r>
              <a:rPr lang="es-ES" sz="2600" dirty="0" smtClean="0">
                <a:effectLst>
                  <a:outerShdw blurRad="50000" dist="30000" dir="5400000" algn="tl" rotWithShape="0">
                    <a:srgbClr val="000000">
                      <a:alpha val="30000"/>
                    </a:srgbClr>
                  </a:outerShdw>
                </a:effectLst>
                <a:latin typeface="Tw Cen MT" pitchFamily="34" charset="0"/>
              </a:rPr>
              <a:t>La </a:t>
            </a:r>
            <a:r>
              <a:rPr lang="es-ES" sz="2600" dirty="0">
                <a:effectLst>
                  <a:outerShdw blurRad="50000" dist="30000" dir="5400000" algn="tl" rotWithShape="0">
                    <a:srgbClr val="000000">
                      <a:alpha val="30000"/>
                    </a:srgbClr>
                  </a:outerShdw>
                </a:effectLst>
                <a:latin typeface="Tw Cen MT" pitchFamily="34" charset="0"/>
              </a:rPr>
              <a:t>ineficiencia </a:t>
            </a:r>
            <a:endParaRPr lang="es-ES" sz="2600" dirty="0" smtClean="0">
              <a:effectLst>
                <a:outerShdw blurRad="50000" dist="30000" dir="5400000" algn="tl" rotWithShape="0">
                  <a:srgbClr val="000000">
                    <a:alpha val="30000"/>
                  </a:srgbClr>
                </a:outerShdw>
              </a:effectLst>
              <a:latin typeface="Tw Cen MT" pitchFamily="34" charset="0"/>
            </a:endParaRPr>
          </a:p>
          <a:p>
            <a:pPr algn="ctr"/>
            <a:endParaRPr lang="es-ES" sz="2600" dirty="0">
              <a:effectLst>
                <a:outerShdw blurRad="50000" dist="30000" dir="5400000" algn="tl" rotWithShape="0">
                  <a:srgbClr val="000000">
                    <a:alpha val="30000"/>
                  </a:srgbClr>
                </a:outerShdw>
              </a:effectLst>
              <a:latin typeface="Tw Cen MT" pitchFamily="34" charset="0"/>
            </a:endParaRPr>
          </a:p>
          <a:p>
            <a:pPr algn="ctr"/>
            <a:r>
              <a:rPr lang="es-ES" sz="2600" dirty="0" smtClean="0">
                <a:effectLst>
                  <a:outerShdw blurRad="50000" dist="30000" dir="5400000" algn="tl" rotWithShape="0">
                    <a:srgbClr val="000000">
                      <a:alpha val="30000"/>
                    </a:srgbClr>
                  </a:outerShdw>
                </a:effectLst>
                <a:latin typeface="Tw Cen MT" pitchFamily="34" charset="0"/>
              </a:rPr>
              <a:t>Existen </a:t>
            </a:r>
            <a:r>
              <a:rPr lang="es-ES" sz="2600" dirty="0">
                <a:effectLst>
                  <a:outerShdw blurRad="50000" dist="30000" dir="5400000" algn="tl" rotWithShape="0">
                    <a:srgbClr val="000000">
                      <a:alpha val="30000"/>
                    </a:srgbClr>
                  </a:outerShdw>
                </a:effectLst>
                <a:latin typeface="Tw Cen MT" pitchFamily="34" charset="0"/>
              </a:rPr>
              <a:t>relaciones entre los agentes que no están adecuadamente </a:t>
            </a:r>
            <a:r>
              <a:rPr lang="es-ES" sz="2600" dirty="0" smtClean="0">
                <a:effectLst>
                  <a:outerShdw blurRad="50000" dist="30000" dir="5400000" algn="tl" rotWithShape="0">
                    <a:srgbClr val="000000">
                      <a:alpha val="30000"/>
                    </a:srgbClr>
                  </a:outerShdw>
                </a:effectLst>
                <a:latin typeface="Tw Cen MT" pitchFamily="34" charset="0"/>
              </a:rPr>
              <a:t>valoradas</a:t>
            </a:r>
          </a:p>
          <a:p>
            <a:pPr algn="ctr"/>
            <a:endParaRPr lang="es-ES" sz="2600" dirty="0" smtClean="0">
              <a:effectLst>
                <a:outerShdw blurRad="50000" dist="30000" dir="5400000" algn="tl" rotWithShape="0">
                  <a:srgbClr val="000000">
                    <a:alpha val="30000"/>
                  </a:srgbClr>
                </a:outerShdw>
              </a:effectLst>
              <a:latin typeface="Tw Cen MT" pitchFamily="34" charset="0"/>
            </a:endParaRPr>
          </a:p>
          <a:p>
            <a:pPr algn="ctr"/>
            <a:r>
              <a:rPr lang="es-ES" sz="2600" dirty="0" smtClean="0">
                <a:effectLst>
                  <a:outerShdw blurRad="50000" dist="30000" dir="5400000" algn="tl" rotWithShape="0">
                    <a:srgbClr val="000000">
                      <a:alpha val="30000"/>
                    </a:srgbClr>
                  </a:outerShdw>
                </a:effectLst>
                <a:latin typeface="Tw Cen MT" pitchFamily="34" charset="0"/>
              </a:rPr>
              <a:t>Cada </a:t>
            </a:r>
            <a:r>
              <a:rPr lang="es-ES" sz="2600" dirty="0">
                <a:effectLst>
                  <a:outerShdw blurRad="50000" dist="30000" dir="5400000" algn="tl" rotWithShape="0">
                    <a:srgbClr val="000000">
                      <a:alpha val="30000"/>
                    </a:srgbClr>
                  </a:outerShdw>
                </a:effectLst>
                <a:latin typeface="Tw Cen MT" pitchFamily="34" charset="0"/>
              </a:rPr>
              <a:t>agente se </a:t>
            </a:r>
            <a:r>
              <a:rPr lang="es-ES" sz="2600" dirty="0" smtClean="0">
                <a:effectLst>
                  <a:outerShdw blurRad="50000" dist="30000" dir="5400000" algn="tl" rotWithShape="0">
                    <a:srgbClr val="000000">
                      <a:alpha val="30000"/>
                    </a:srgbClr>
                  </a:outerShdw>
                </a:effectLst>
                <a:latin typeface="Tw Cen MT" pitchFamily="34" charset="0"/>
              </a:rPr>
              <a:t>enfrenta </a:t>
            </a:r>
            <a:r>
              <a:rPr lang="es-ES" sz="2600" dirty="0">
                <a:effectLst>
                  <a:outerShdw blurRad="50000" dist="30000" dir="5400000" algn="tl" rotWithShape="0">
                    <a:srgbClr val="000000">
                      <a:alpha val="30000"/>
                    </a:srgbClr>
                  </a:outerShdw>
                </a:effectLst>
                <a:latin typeface="Tw Cen MT" pitchFamily="34" charset="0"/>
              </a:rPr>
              <a:t>con los precios correctos de sus acciones</a:t>
            </a:r>
            <a:endParaRPr lang="es-ES" sz="2600" dirty="0" smtClean="0">
              <a:effectLst>
                <a:outerShdw blurRad="50000" dist="30000" dir="5400000" algn="tl" rotWithShape="0">
                  <a:srgbClr val="000000">
                    <a:alpha val="30000"/>
                  </a:srgbClr>
                </a:outerShdw>
              </a:effectLst>
              <a:latin typeface="Tw Cen MT" pitchFamily="34" charset="0"/>
            </a:endParaRPr>
          </a:p>
          <a:p>
            <a:pPr algn="ctr"/>
            <a:endParaRPr lang="es-ES" b="1" dirty="0"/>
          </a:p>
          <a:p>
            <a:pPr algn="ctr"/>
            <a:endParaRPr lang="es-ES" dirty="0"/>
          </a:p>
        </p:txBody>
      </p:sp>
      <p:cxnSp>
        <p:nvCxnSpPr>
          <p:cNvPr id="5" name="4 Conector curvado"/>
          <p:cNvCxnSpPr/>
          <p:nvPr/>
        </p:nvCxnSpPr>
        <p:spPr bwMode="auto">
          <a:xfrm rot="16200000" flipH="1">
            <a:off x="3890489" y="2166295"/>
            <a:ext cx="1357322" cy="714380"/>
          </a:xfrm>
          <a:prstGeom prst="curvedConnector3">
            <a:avLst>
              <a:gd name="adj1" fmla="val 50000"/>
            </a:avLst>
          </a:prstGeom>
          <a:ln>
            <a:headEnd type="none" w="sm" len="sm"/>
            <a:tailEnd type="arrow"/>
          </a:ln>
        </p:spPr>
        <p:style>
          <a:lnRef idx="2">
            <a:schemeClr val="accent2"/>
          </a:lnRef>
          <a:fillRef idx="0">
            <a:schemeClr val="accent2"/>
          </a:fillRef>
          <a:effectRef idx="1">
            <a:schemeClr val="accent2"/>
          </a:effectRef>
          <a:fontRef idx="minor">
            <a:schemeClr val="tx1"/>
          </a:fontRef>
        </p:style>
      </p:cxnSp>
      <p:sp>
        <p:nvSpPr>
          <p:cNvPr id="2" name="1 Marcador de número de diapositiva"/>
          <p:cNvSpPr>
            <a:spLocks noGrp="1"/>
          </p:cNvSpPr>
          <p:nvPr>
            <p:ph type="sldNum" sz="quarter" idx="12"/>
          </p:nvPr>
        </p:nvSpPr>
        <p:spPr/>
        <p:txBody>
          <a:bodyPr/>
          <a:lstStyle/>
          <a:p>
            <a:fld id="{67D55FCC-1372-4E47-8642-BB8DCD90789C}" type="slidenum">
              <a:rPr lang="es-ES" smtClean="0"/>
              <a:pPr/>
              <a:t>17</a:t>
            </a:fld>
            <a:endParaRPr lang="es-ES"/>
          </a:p>
        </p:txBody>
      </p:sp>
    </p:spTree>
    <p:extLst>
      <p:ext uri="{BB962C8B-B14F-4D97-AF65-F5344CB8AC3E}">
        <p14:creationId xmlns:p14="http://schemas.microsoft.com/office/powerpoint/2010/main" val="336316883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wipe(down)">
                                      <p:cBhvr>
                                        <p:cTn id="7" dur="500"/>
                                        <p:tgtEl>
                                          <p:spTgt spid="3">
                                            <p:txEl>
                                              <p:pRg st="6" end="6"/>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8" end="8"/>
                                            </p:txEl>
                                          </p:spTgt>
                                        </p:tgtEl>
                                        <p:attrNameLst>
                                          <p:attrName>style.visibility</p:attrName>
                                        </p:attrNameLst>
                                      </p:cBhvr>
                                      <p:to>
                                        <p:strVal val="visible"/>
                                      </p:to>
                                    </p:set>
                                    <p:animEffect transition="in" filter="wipe(down)">
                                      <p:cBhvr>
                                        <p:cTn id="10"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r"/>
            <a:r>
              <a:rPr lang="es-ES" dirty="0" smtClean="0"/>
              <a:t>Eficiencia </a:t>
            </a:r>
            <a:r>
              <a:rPr lang="es-ES" dirty="0"/>
              <a:t>en el sentido de Pareto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908880550"/>
              </p:ext>
            </p:extLst>
          </p:nvPr>
        </p:nvGraphicFramePr>
        <p:xfrm>
          <a:off x="1176338" y="2490788"/>
          <a:ext cx="6799262" cy="3444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número de diapositiva"/>
          <p:cNvSpPr>
            <a:spLocks noGrp="1"/>
          </p:cNvSpPr>
          <p:nvPr>
            <p:ph type="sldNum" sz="quarter" idx="12"/>
          </p:nvPr>
        </p:nvSpPr>
        <p:spPr/>
        <p:txBody>
          <a:bodyPr/>
          <a:lstStyle/>
          <a:p>
            <a:fld id="{67D55FCC-1372-4E47-8642-BB8DCD90789C}" type="slidenum">
              <a:rPr lang="es-ES" smtClean="0"/>
              <a:pPr/>
              <a:t>18</a:t>
            </a:fld>
            <a:endParaRPr lang="es-ES"/>
          </a:p>
        </p:txBody>
      </p:sp>
    </p:spTree>
    <p:extLst>
      <p:ext uri="{BB962C8B-B14F-4D97-AF65-F5344CB8AC3E}">
        <p14:creationId xmlns:p14="http://schemas.microsoft.com/office/powerpoint/2010/main" val="3351758081"/>
      </p:ext>
    </p:extLst>
  </p:cSld>
  <p:clrMapOvr>
    <a:masterClrMapping/>
  </p:clrMapOvr>
  <p:transition spd="slow">
    <p:cov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71600" y="1052736"/>
            <a:ext cx="6768752" cy="5292824"/>
          </a:xfrm>
        </p:spPr>
        <p:txBody>
          <a:bodyPr>
            <a:normAutofit fontScale="92500"/>
          </a:bodyPr>
          <a:lstStyle/>
          <a:p>
            <a:pPr algn="just"/>
            <a:r>
              <a:rPr lang="es-ES" sz="2600" dirty="0">
                <a:effectLst>
                  <a:outerShdw blurRad="50000" dist="30000" dir="5400000" algn="tl" rotWithShape="0">
                    <a:srgbClr val="000000">
                      <a:alpha val="30000"/>
                    </a:srgbClr>
                  </a:outerShdw>
                </a:effectLst>
                <a:latin typeface="Tw Cen MT" pitchFamily="34" charset="0"/>
              </a:rPr>
              <a:t>Considerando una externalidad entre productores causada por emisiones contaminantes que determinan la calidad ambiental</a:t>
            </a:r>
            <a:r>
              <a:rPr lang="es-ES" sz="2600" dirty="0" smtClean="0">
                <a:effectLst>
                  <a:outerShdw blurRad="50000" dist="30000" dir="5400000" algn="tl" rotWithShape="0">
                    <a:srgbClr val="000000">
                      <a:alpha val="30000"/>
                    </a:srgbClr>
                  </a:outerShdw>
                </a:effectLst>
                <a:latin typeface="Tw Cen MT" pitchFamily="34" charset="0"/>
              </a:rPr>
              <a:t>.</a:t>
            </a:r>
          </a:p>
          <a:p>
            <a:pPr algn="just"/>
            <a:endParaRPr lang="es-ES" sz="2600" dirty="0" smtClean="0">
              <a:effectLst>
                <a:outerShdw blurRad="50000" dist="30000" dir="5400000" algn="tl" rotWithShape="0">
                  <a:srgbClr val="000000">
                    <a:alpha val="30000"/>
                  </a:srgbClr>
                </a:outerShdw>
              </a:effectLst>
              <a:latin typeface="Tw Cen MT" pitchFamily="34" charset="0"/>
            </a:endParaRPr>
          </a:p>
          <a:p>
            <a:pPr algn="just"/>
            <a:endParaRPr lang="es-ES" sz="2600" dirty="0">
              <a:effectLst>
                <a:outerShdw blurRad="50000" dist="30000" dir="5400000" algn="tl" rotWithShape="0">
                  <a:srgbClr val="000000">
                    <a:alpha val="30000"/>
                  </a:srgbClr>
                </a:outerShdw>
              </a:effectLst>
              <a:latin typeface="Tw Cen MT" pitchFamily="34" charset="0"/>
            </a:endParaRPr>
          </a:p>
          <a:p>
            <a:pPr algn="just">
              <a:buNone/>
            </a:pPr>
            <a:r>
              <a:rPr lang="es-ES" sz="2600" dirty="0" smtClean="0">
                <a:effectLst>
                  <a:outerShdw blurRad="50000" dist="30000" dir="5400000" algn="tl" rotWithShape="0">
                    <a:srgbClr val="000000">
                      <a:alpha val="30000"/>
                    </a:srgbClr>
                  </a:outerShdw>
                </a:effectLst>
                <a:latin typeface="Tw Cen MT" pitchFamily="34" charset="0"/>
              </a:rPr>
              <a:t>		Ejemplo:</a:t>
            </a:r>
          </a:p>
          <a:p>
            <a:pPr algn="just">
              <a:buNone/>
            </a:pPr>
            <a:endParaRPr lang="es-ES" sz="2600" dirty="0" smtClean="0">
              <a:effectLst>
                <a:outerShdw blurRad="50000" dist="30000" dir="5400000" algn="tl" rotWithShape="0">
                  <a:srgbClr val="000000">
                    <a:alpha val="30000"/>
                  </a:srgbClr>
                </a:outerShdw>
              </a:effectLst>
              <a:latin typeface="Tw Cen MT" pitchFamily="34" charset="0"/>
            </a:endParaRPr>
          </a:p>
          <a:p>
            <a:pPr algn="just">
              <a:buNone/>
            </a:pPr>
            <a:endParaRPr lang="es-ES" sz="2600" dirty="0">
              <a:effectLst>
                <a:outerShdw blurRad="50000" dist="30000" dir="5400000" algn="tl" rotWithShape="0">
                  <a:srgbClr val="000000">
                    <a:alpha val="30000"/>
                  </a:srgbClr>
                </a:outerShdw>
              </a:effectLst>
              <a:latin typeface="Tw Cen MT" pitchFamily="34" charset="0"/>
            </a:endParaRPr>
          </a:p>
          <a:p>
            <a:pPr algn="just"/>
            <a:r>
              <a:rPr lang="es-ES" sz="2600" dirty="0" smtClean="0">
                <a:effectLst>
                  <a:outerShdw blurRad="50000" dist="30000" dir="5400000" algn="tl" rotWithShape="0">
                    <a:srgbClr val="000000">
                      <a:alpha val="30000"/>
                    </a:srgbClr>
                  </a:outerShdw>
                </a:effectLst>
                <a:latin typeface="Tw Cen MT" pitchFamily="34" charset="0"/>
              </a:rPr>
              <a:t>Empresa </a:t>
            </a:r>
            <a:r>
              <a:rPr lang="es-ES" sz="2600" dirty="0">
                <a:effectLst>
                  <a:outerShdw blurRad="50000" dist="30000" dir="5400000" algn="tl" rotWithShape="0">
                    <a:srgbClr val="000000">
                      <a:alpha val="30000"/>
                    </a:srgbClr>
                  </a:outerShdw>
                </a:effectLst>
                <a:latin typeface="Tw Cen MT" pitchFamily="34" charset="0"/>
              </a:rPr>
              <a:t>de fabricación de papel que contamina el aire y realiza vertidos a un río donde existe una empresa de acuicultura.</a:t>
            </a:r>
          </a:p>
          <a:p>
            <a:pPr algn="just"/>
            <a:endParaRPr lang="es-ES" sz="2800" dirty="0">
              <a:latin typeface="Century Gothic" pitchFamily="34" charset="0"/>
            </a:endParaRPr>
          </a:p>
        </p:txBody>
      </p:sp>
      <p:sp>
        <p:nvSpPr>
          <p:cNvPr id="2" name="1 Marcador de número de diapositiva"/>
          <p:cNvSpPr>
            <a:spLocks noGrp="1"/>
          </p:cNvSpPr>
          <p:nvPr>
            <p:ph type="sldNum" sz="quarter" idx="12"/>
          </p:nvPr>
        </p:nvSpPr>
        <p:spPr/>
        <p:txBody>
          <a:bodyPr/>
          <a:lstStyle/>
          <a:p>
            <a:fld id="{67D55FCC-1372-4E47-8642-BB8DCD90789C}" type="slidenum">
              <a:rPr lang="es-ES" smtClean="0"/>
              <a:pPr/>
              <a:t>19</a:t>
            </a:fld>
            <a:endParaRPr lang="es-ES"/>
          </a:p>
        </p:txBody>
      </p:sp>
    </p:spTree>
    <p:extLst>
      <p:ext uri="{BB962C8B-B14F-4D97-AF65-F5344CB8AC3E}">
        <p14:creationId xmlns:p14="http://schemas.microsoft.com/office/powerpoint/2010/main" val="306640028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 calcmode="lin" valueType="num">
                                      <p:cBhvr additive="base">
                                        <p:cTn id="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r"/>
            <a:r>
              <a:rPr lang="es-MX" dirty="0" smtClean="0"/>
              <a:t>Índice</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477490436"/>
              </p:ext>
            </p:extLst>
          </p:nvPr>
        </p:nvGraphicFramePr>
        <p:xfrm>
          <a:off x="1176338" y="2490788"/>
          <a:ext cx="6799264" cy="2595880"/>
        </p:xfrm>
        <a:graphic>
          <a:graphicData uri="http://schemas.openxmlformats.org/drawingml/2006/table">
            <a:tbl>
              <a:tblPr firstRow="1" bandRow="1">
                <a:tableStyleId>{C4B1156A-380E-4F78-BDF5-A606A8083BF9}</a:tableStyleId>
              </a:tblPr>
              <a:tblGrid>
                <a:gridCol w="5987950"/>
                <a:gridCol w="811314"/>
              </a:tblGrid>
              <a:tr h="370840">
                <a:tc>
                  <a:txBody>
                    <a:bodyPr/>
                    <a:lstStyle/>
                    <a:p>
                      <a:r>
                        <a:rPr lang="es-MX" b="0" u="none" dirty="0" smtClean="0">
                          <a:hlinkClick r:id="rId2" action="ppaction://hlinksldjump"/>
                        </a:rPr>
                        <a:t>Introducción</a:t>
                      </a:r>
                      <a:endParaRPr lang="es-MX" b="0" u="none" dirty="0">
                        <a:solidFill>
                          <a:schemeClr val="tx1"/>
                        </a:solidFill>
                      </a:endParaRPr>
                    </a:p>
                  </a:txBody>
                  <a:tcPr marL="91740" marR="91740"/>
                </a:tc>
                <a:tc>
                  <a:txBody>
                    <a:bodyPr/>
                    <a:lstStyle/>
                    <a:p>
                      <a:pPr algn="r"/>
                      <a:r>
                        <a:rPr lang="es-MX" b="0" dirty="0" smtClean="0"/>
                        <a:t>3</a:t>
                      </a:r>
                      <a:endParaRPr lang="es-MX" b="0" dirty="0"/>
                    </a:p>
                  </a:txBody>
                  <a:tcPr marL="91740" marR="91740"/>
                </a:tc>
              </a:tr>
              <a:tr h="370840">
                <a:tc>
                  <a:txBody>
                    <a:bodyPr/>
                    <a:lstStyle/>
                    <a:p>
                      <a:r>
                        <a:rPr lang="es-MX" u="none" smtClean="0">
                          <a:hlinkClick r:id="rId3" action="ppaction://hlinksldjump"/>
                        </a:rPr>
                        <a:t>Objetivo</a:t>
                      </a:r>
                      <a:endParaRPr lang="es-MX" u="none" dirty="0">
                        <a:solidFill>
                          <a:schemeClr val="tx1"/>
                        </a:solidFill>
                      </a:endParaRPr>
                    </a:p>
                  </a:txBody>
                  <a:tcPr marL="91740" marR="91740"/>
                </a:tc>
                <a:tc>
                  <a:txBody>
                    <a:bodyPr/>
                    <a:lstStyle/>
                    <a:p>
                      <a:pPr algn="r"/>
                      <a:r>
                        <a:rPr lang="es-MX" b="0" dirty="0" smtClean="0"/>
                        <a:t>4</a:t>
                      </a:r>
                      <a:endParaRPr lang="es-MX" b="0" dirty="0"/>
                    </a:p>
                  </a:txBody>
                  <a:tcPr marL="91740" marR="91740"/>
                </a:tc>
              </a:tr>
              <a:tr h="370840">
                <a:tc>
                  <a:txBody>
                    <a:bodyPr/>
                    <a:lstStyle/>
                    <a:p>
                      <a:r>
                        <a:rPr lang="es-MX" u="none" dirty="0" smtClean="0">
                          <a:hlinkClick r:id="rId4" action="ppaction://hlinksldjump"/>
                        </a:rPr>
                        <a:t>Externalidades ambientales</a:t>
                      </a:r>
                      <a:endParaRPr lang="es-MX" u="none" dirty="0">
                        <a:solidFill>
                          <a:schemeClr val="tx1"/>
                        </a:solidFill>
                      </a:endParaRPr>
                    </a:p>
                  </a:txBody>
                  <a:tcPr marL="91740" marR="91740"/>
                </a:tc>
                <a:tc>
                  <a:txBody>
                    <a:bodyPr/>
                    <a:lstStyle/>
                    <a:p>
                      <a:pPr algn="r"/>
                      <a:r>
                        <a:rPr lang="es-MX" b="0" dirty="0" smtClean="0"/>
                        <a:t>5</a:t>
                      </a:r>
                      <a:endParaRPr lang="es-MX" b="0" dirty="0"/>
                    </a:p>
                  </a:txBody>
                  <a:tcPr marL="91740" marR="91740"/>
                </a:tc>
              </a:tr>
              <a:tr h="370840">
                <a:tc>
                  <a:txBody>
                    <a:bodyPr/>
                    <a:lstStyle/>
                    <a:p>
                      <a:r>
                        <a:rPr lang="es-ES" sz="1800" u="none" smtClean="0">
                          <a:hlinkClick r:id="rId5" action="ppaction://hlinksldjump"/>
                        </a:rPr>
                        <a:t>Clasificación de externalidades</a:t>
                      </a:r>
                      <a:endParaRPr lang="es-MX" u="none" dirty="0">
                        <a:solidFill>
                          <a:schemeClr val="tx1"/>
                        </a:solidFill>
                      </a:endParaRPr>
                    </a:p>
                  </a:txBody>
                  <a:tcPr marL="91740" marR="91740"/>
                </a:tc>
                <a:tc>
                  <a:txBody>
                    <a:bodyPr/>
                    <a:lstStyle/>
                    <a:p>
                      <a:pPr algn="r"/>
                      <a:r>
                        <a:rPr lang="es-MX" b="0" dirty="0" smtClean="0"/>
                        <a:t>6</a:t>
                      </a:r>
                      <a:endParaRPr lang="es-MX" b="0" dirty="0"/>
                    </a:p>
                  </a:txBody>
                  <a:tcPr marL="91740" marR="91740"/>
                </a:tc>
              </a:tr>
              <a:tr h="370840">
                <a:tc>
                  <a:txBody>
                    <a:bodyPr/>
                    <a:lstStyle/>
                    <a:p>
                      <a:r>
                        <a:rPr lang="es-MX" u="none" smtClean="0">
                          <a:hlinkClick r:id="rId6" action="ppaction://hlinksldjump"/>
                        </a:rPr>
                        <a:t>Bienes públicos</a:t>
                      </a:r>
                      <a:endParaRPr lang="es-MX" u="none" dirty="0">
                        <a:solidFill>
                          <a:schemeClr val="tx1"/>
                        </a:solidFill>
                      </a:endParaRPr>
                    </a:p>
                  </a:txBody>
                  <a:tcPr marL="91740" marR="91740"/>
                </a:tc>
                <a:tc>
                  <a:txBody>
                    <a:bodyPr/>
                    <a:lstStyle/>
                    <a:p>
                      <a:pPr algn="r"/>
                      <a:r>
                        <a:rPr lang="es-MX" b="0" dirty="0" smtClean="0"/>
                        <a:t>11</a:t>
                      </a:r>
                      <a:endParaRPr lang="es-MX" b="0" dirty="0"/>
                    </a:p>
                  </a:txBody>
                  <a:tcPr marL="91740" marR="91740"/>
                </a:tc>
              </a:tr>
              <a:tr h="370840">
                <a:tc>
                  <a:txBody>
                    <a:bodyPr/>
                    <a:lstStyle/>
                    <a:p>
                      <a:r>
                        <a:rPr lang="es-MX" u="none" smtClean="0">
                          <a:hlinkClick r:id="rId7" action="ppaction://hlinksldjump"/>
                        </a:rPr>
                        <a:t>Ejemplo de externalidad</a:t>
                      </a:r>
                      <a:endParaRPr lang="es-MX" u="none" dirty="0">
                        <a:solidFill>
                          <a:schemeClr val="tx1"/>
                        </a:solidFill>
                      </a:endParaRPr>
                    </a:p>
                  </a:txBody>
                  <a:tcPr marL="91740" marR="91740"/>
                </a:tc>
                <a:tc>
                  <a:txBody>
                    <a:bodyPr/>
                    <a:lstStyle/>
                    <a:p>
                      <a:pPr algn="r"/>
                      <a:r>
                        <a:rPr lang="es-MX" b="0" dirty="0" smtClean="0"/>
                        <a:t>19</a:t>
                      </a:r>
                      <a:endParaRPr lang="es-MX" b="0" dirty="0"/>
                    </a:p>
                  </a:txBody>
                  <a:tcPr marL="91740" marR="91740"/>
                </a:tc>
              </a:tr>
              <a:tr h="370840">
                <a:tc>
                  <a:txBody>
                    <a:bodyPr/>
                    <a:lstStyle/>
                    <a:p>
                      <a:r>
                        <a:rPr lang="es-MX" u="none" dirty="0" smtClean="0">
                          <a:hlinkClick r:id="rId8" action="ppaction://hlinksldjump"/>
                        </a:rPr>
                        <a:t>Teorema de </a:t>
                      </a:r>
                      <a:r>
                        <a:rPr lang="es-MX" u="none" dirty="0" err="1" smtClean="0">
                          <a:hlinkClick r:id="rId8" action="ppaction://hlinksldjump"/>
                        </a:rPr>
                        <a:t>Coase</a:t>
                      </a:r>
                      <a:endParaRPr lang="es-MX" u="none" dirty="0">
                        <a:solidFill>
                          <a:schemeClr val="tx1"/>
                        </a:solidFill>
                      </a:endParaRPr>
                    </a:p>
                  </a:txBody>
                  <a:tcPr marL="91740" marR="91740"/>
                </a:tc>
                <a:tc>
                  <a:txBody>
                    <a:bodyPr/>
                    <a:lstStyle/>
                    <a:p>
                      <a:pPr algn="r"/>
                      <a:r>
                        <a:rPr lang="es-MX" smtClean="0"/>
                        <a:t>48</a:t>
                      </a:r>
                      <a:endParaRPr lang="es-MX" dirty="0"/>
                    </a:p>
                  </a:txBody>
                  <a:tcPr marL="91740" marR="91740"/>
                </a:tc>
              </a:tr>
            </a:tbl>
          </a:graphicData>
        </a:graphic>
      </p:graphicFrame>
      <p:sp>
        <p:nvSpPr>
          <p:cNvPr id="3" name="2 Marcador de número de diapositiva"/>
          <p:cNvSpPr>
            <a:spLocks noGrp="1"/>
          </p:cNvSpPr>
          <p:nvPr>
            <p:ph type="sldNum" sz="quarter" idx="12"/>
          </p:nvPr>
        </p:nvSpPr>
        <p:spPr/>
        <p:txBody>
          <a:bodyPr/>
          <a:lstStyle/>
          <a:p>
            <a:fld id="{67D55FCC-1372-4E47-8642-BB8DCD90789C}" type="slidenum">
              <a:rPr lang="es-ES" smtClean="0"/>
              <a:pPr/>
              <a:t>2</a:t>
            </a:fld>
            <a:endParaRPr lang="es-ES"/>
          </a:p>
        </p:txBody>
      </p:sp>
    </p:spTree>
    <p:extLst>
      <p:ext uri="{BB962C8B-B14F-4D97-AF65-F5344CB8AC3E}">
        <p14:creationId xmlns:p14="http://schemas.microsoft.com/office/powerpoint/2010/main" val="2324903140"/>
      </p:ext>
    </p:extLst>
  </p:cSld>
  <p:clrMapOvr>
    <a:masterClrMapping/>
  </p:clrMapOvr>
  <p:transition spd="slow">
    <p:cove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547664" y="908720"/>
            <a:ext cx="7128792" cy="5364832"/>
          </a:xfrm>
        </p:spPr>
        <p:txBody>
          <a:bodyPr>
            <a:normAutofit fontScale="92500"/>
          </a:bodyPr>
          <a:lstStyle/>
          <a:p>
            <a:pPr algn="ctr"/>
            <a:r>
              <a:rPr lang="es-ES" sz="2600" dirty="0" smtClean="0">
                <a:effectLst>
                  <a:outerShdw blurRad="50000" dist="30000" dir="5400000" algn="tl" rotWithShape="0">
                    <a:srgbClr val="000000">
                      <a:alpha val="30000"/>
                    </a:srgbClr>
                  </a:outerShdw>
                </a:effectLst>
                <a:latin typeface="Tw Cen MT" pitchFamily="34" charset="0"/>
              </a:rPr>
              <a:t>Función de costos empresa papelera:</a:t>
            </a:r>
          </a:p>
          <a:p>
            <a:endParaRPr lang="es-ES" sz="2600" dirty="0">
              <a:effectLst>
                <a:outerShdw blurRad="50000" dist="30000" dir="5400000" algn="tl" rotWithShape="0">
                  <a:srgbClr val="000000">
                    <a:alpha val="30000"/>
                  </a:srgbClr>
                </a:outerShdw>
              </a:effectLst>
              <a:latin typeface="Tw Cen MT" pitchFamily="34" charset="0"/>
            </a:endParaRPr>
          </a:p>
          <a:p>
            <a:endParaRPr lang="es-ES" sz="2600" dirty="0" smtClean="0">
              <a:effectLst>
                <a:outerShdw blurRad="50000" dist="30000" dir="5400000" algn="tl" rotWithShape="0">
                  <a:srgbClr val="000000">
                    <a:alpha val="30000"/>
                  </a:srgbClr>
                </a:outerShdw>
              </a:effectLst>
              <a:latin typeface="Tw Cen MT" pitchFamily="34" charset="0"/>
            </a:endParaRPr>
          </a:p>
          <a:p>
            <a:pPr algn="ctr">
              <a:buNone/>
            </a:pPr>
            <a:r>
              <a:rPr lang="es-ES" sz="2600" dirty="0" err="1">
                <a:effectLst>
                  <a:outerShdw blurRad="50000" dist="30000" dir="5400000" algn="tl" rotWithShape="0">
                    <a:srgbClr val="000000">
                      <a:alpha val="30000"/>
                    </a:srgbClr>
                  </a:outerShdw>
                </a:effectLst>
                <a:latin typeface="Tw Cen MT" pitchFamily="34" charset="0"/>
              </a:rPr>
              <a:t>Cb</a:t>
            </a:r>
            <a:r>
              <a:rPr lang="es-ES" sz="2600" dirty="0">
                <a:effectLst>
                  <a:outerShdw blurRad="50000" dist="30000" dir="5400000" algn="tl" rotWithShape="0">
                    <a:srgbClr val="000000">
                      <a:alpha val="30000"/>
                    </a:srgbClr>
                  </a:outerShdw>
                </a:effectLst>
                <a:latin typeface="Tw Cen MT" pitchFamily="34" charset="0"/>
              </a:rPr>
              <a:t> (b, </a:t>
            </a:r>
            <a:r>
              <a:rPr lang="es-ES" sz="2600" dirty="0" err="1">
                <a:effectLst>
                  <a:outerShdw blurRad="50000" dist="30000" dir="5400000" algn="tl" rotWithShape="0">
                    <a:srgbClr val="000000">
                      <a:alpha val="30000"/>
                    </a:srgbClr>
                  </a:outerShdw>
                </a:effectLst>
                <a:latin typeface="Tw Cen MT" pitchFamily="34" charset="0"/>
              </a:rPr>
              <a:t>zr</a:t>
            </a:r>
            <a:r>
              <a:rPr lang="es-ES" sz="2600" dirty="0">
                <a:effectLst>
                  <a:outerShdw blurRad="50000" dist="30000" dir="5400000" algn="tl" rotWithShape="0">
                    <a:srgbClr val="000000">
                      <a:alpha val="30000"/>
                    </a:srgbClr>
                  </a:outerShdw>
                </a:effectLst>
                <a:latin typeface="Tw Cen MT" pitchFamily="34" charset="0"/>
              </a:rPr>
              <a:t>, </a:t>
            </a:r>
            <a:r>
              <a:rPr lang="es-ES" sz="2600" dirty="0" err="1">
                <a:effectLst>
                  <a:outerShdw blurRad="50000" dist="30000" dir="5400000" algn="tl" rotWithShape="0">
                    <a:srgbClr val="000000">
                      <a:alpha val="30000"/>
                    </a:srgbClr>
                  </a:outerShdw>
                </a:effectLst>
                <a:latin typeface="Tw Cen MT" pitchFamily="34" charset="0"/>
              </a:rPr>
              <a:t>zh</a:t>
            </a:r>
            <a:r>
              <a:rPr lang="es-ES" sz="2600" dirty="0">
                <a:effectLst>
                  <a:outerShdw blurRad="50000" dist="30000" dir="5400000" algn="tl" rotWithShape="0">
                    <a:srgbClr val="000000">
                      <a:alpha val="30000"/>
                    </a:srgbClr>
                  </a:outerShdw>
                </a:effectLst>
                <a:latin typeface="Tw Cen MT" pitchFamily="34" charset="0"/>
              </a:rPr>
              <a:t>)</a:t>
            </a:r>
            <a:endParaRPr lang="es-ES" sz="2600" dirty="0" smtClean="0">
              <a:effectLst>
                <a:outerShdw blurRad="50000" dist="30000" dir="5400000" algn="tl" rotWithShape="0">
                  <a:srgbClr val="000000">
                    <a:alpha val="30000"/>
                  </a:srgbClr>
                </a:outerShdw>
              </a:effectLst>
              <a:latin typeface="Tw Cen MT" pitchFamily="34" charset="0"/>
            </a:endParaRPr>
          </a:p>
          <a:p>
            <a:endParaRPr lang="es-ES" sz="2600" dirty="0" smtClean="0">
              <a:effectLst>
                <a:outerShdw blurRad="50000" dist="30000" dir="5400000" algn="tl" rotWithShape="0">
                  <a:srgbClr val="000000">
                    <a:alpha val="30000"/>
                  </a:srgbClr>
                </a:outerShdw>
              </a:effectLst>
              <a:latin typeface="Tw Cen MT" pitchFamily="34" charset="0"/>
            </a:endParaRPr>
          </a:p>
          <a:p>
            <a:pPr>
              <a:buNone/>
            </a:pPr>
            <a:r>
              <a:rPr lang="es-ES" sz="2600" dirty="0" smtClean="0">
                <a:effectLst>
                  <a:outerShdw blurRad="50000" dist="30000" dir="5400000" algn="tl" rotWithShape="0">
                    <a:srgbClr val="000000">
                      <a:alpha val="30000"/>
                    </a:srgbClr>
                  </a:outerShdw>
                </a:effectLst>
                <a:latin typeface="Tw Cen MT" pitchFamily="34" charset="0"/>
              </a:rPr>
              <a:t>Donde</a:t>
            </a:r>
            <a:r>
              <a:rPr lang="es-ES" sz="2600" dirty="0">
                <a:effectLst>
                  <a:outerShdw blurRad="50000" dist="30000" dir="5400000" algn="tl" rotWithShape="0">
                    <a:srgbClr val="000000">
                      <a:alpha val="30000"/>
                    </a:srgbClr>
                  </a:outerShdw>
                </a:effectLst>
                <a:latin typeface="Tw Cen MT" pitchFamily="34" charset="0"/>
              </a:rPr>
              <a:t>:</a:t>
            </a:r>
          </a:p>
          <a:p>
            <a:endParaRPr lang="es-ES" sz="2600" dirty="0" smtClean="0">
              <a:effectLst>
                <a:outerShdw blurRad="50000" dist="30000" dir="5400000" algn="tl" rotWithShape="0">
                  <a:srgbClr val="000000">
                    <a:alpha val="30000"/>
                  </a:srgbClr>
                </a:outerShdw>
              </a:effectLst>
              <a:latin typeface="Tw Cen MT" pitchFamily="34" charset="0"/>
            </a:endParaRPr>
          </a:p>
          <a:p>
            <a:pPr>
              <a:buNone/>
            </a:pPr>
            <a:r>
              <a:rPr lang="es-ES" sz="2600" dirty="0" smtClean="0">
                <a:effectLst>
                  <a:outerShdw blurRad="50000" dist="30000" dir="5400000" algn="tl" rotWithShape="0">
                    <a:srgbClr val="000000">
                      <a:alpha val="30000"/>
                    </a:srgbClr>
                  </a:outerShdw>
                </a:effectLst>
                <a:latin typeface="Tw Cen MT" pitchFamily="34" charset="0"/>
              </a:rPr>
              <a:t>b </a:t>
            </a:r>
            <a:r>
              <a:rPr lang="es-ES" sz="2600" dirty="0">
                <a:effectLst>
                  <a:outerShdw blurRad="50000" dist="30000" dir="5400000" algn="tl" rotWithShape="0">
                    <a:srgbClr val="000000">
                      <a:alpha val="30000"/>
                    </a:srgbClr>
                  </a:outerShdw>
                </a:effectLst>
                <a:latin typeface="Tw Cen MT" pitchFamily="34" charset="0"/>
              </a:rPr>
              <a:t>= es la producción de papel.</a:t>
            </a:r>
          </a:p>
          <a:p>
            <a:pPr>
              <a:buNone/>
            </a:pPr>
            <a:endParaRPr lang="es-ES" sz="2600" dirty="0" smtClean="0">
              <a:effectLst>
                <a:outerShdw blurRad="50000" dist="30000" dir="5400000" algn="tl" rotWithShape="0">
                  <a:srgbClr val="000000">
                    <a:alpha val="30000"/>
                  </a:srgbClr>
                </a:outerShdw>
              </a:effectLst>
              <a:latin typeface="Tw Cen MT" pitchFamily="34" charset="0"/>
            </a:endParaRPr>
          </a:p>
          <a:p>
            <a:pPr>
              <a:buNone/>
            </a:pPr>
            <a:r>
              <a:rPr lang="es-ES" sz="2600" dirty="0" err="1" smtClean="0">
                <a:effectLst>
                  <a:outerShdw blurRad="50000" dist="30000" dir="5400000" algn="tl" rotWithShape="0">
                    <a:srgbClr val="000000">
                      <a:alpha val="30000"/>
                    </a:srgbClr>
                  </a:outerShdw>
                </a:effectLst>
                <a:latin typeface="Tw Cen MT" pitchFamily="34" charset="0"/>
              </a:rPr>
              <a:t>zr</a:t>
            </a:r>
            <a:r>
              <a:rPr lang="es-ES" sz="2600" dirty="0">
                <a:effectLst>
                  <a:outerShdw blurRad="50000" dist="30000" dir="5400000" algn="tl" rotWithShape="0">
                    <a:srgbClr val="000000">
                      <a:alpha val="30000"/>
                    </a:srgbClr>
                  </a:outerShdw>
                </a:effectLst>
                <a:latin typeface="Tw Cen MT" pitchFamily="34" charset="0"/>
              </a:rPr>
              <a:t>, </a:t>
            </a:r>
            <a:r>
              <a:rPr lang="es-ES" sz="2600" dirty="0" err="1">
                <a:effectLst>
                  <a:outerShdw blurRad="50000" dist="30000" dir="5400000" algn="tl" rotWithShape="0">
                    <a:srgbClr val="000000">
                      <a:alpha val="30000"/>
                    </a:srgbClr>
                  </a:outerShdw>
                </a:effectLst>
                <a:latin typeface="Tw Cen MT" pitchFamily="34" charset="0"/>
              </a:rPr>
              <a:t>zh</a:t>
            </a:r>
            <a:r>
              <a:rPr lang="es-ES" sz="2600" dirty="0">
                <a:effectLst>
                  <a:outerShdw blurRad="50000" dist="30000" dir="5400000" algn="tl" rotWithShape="0">
                    <a:srgbClr val="000000">
                      <a:alpha val="30000"/>
                    </a:srgbClr>
                  </a:outerShdw>
                </a:effectLst>
                <a:latin typeface="Tw Cen MT" pitchFamily="34" charset="0"/>
              </a:rPr>
              <a:t> = son los vertidos al río y al aire respectivamente.</a:t>
            </a:r>
          </a:p>
          <a:p>
            <a:endParaRPr lang="es-ES" sz="2600" dirty="0">
              <a:effectLst>
                <a:outerShdw blurRad="50000" dist="30000" dir="5400000" algn="tl" rotWithShape="0">
                  <a:srgbClr val="000000">
                    <a:alpha val="30000"/>
                  </a:srgbClr>
                </a:outerShdw>
              </a:effectLst>
              <a:latin typeface="Tw Cen MT" pitchFamily="34" charset="0"/>
            </a:endParaRPr>
          </a:p>
        </p:txBody>
      </p:sp>
      <p:sp>
        <p:nvSpPr>
          <p:cNvPr id="5" name="4 Flecha a la derecha con bandas"/>
          <p:cNvSpPr/>
          <p:nvPr/>
        </p:nvSpPr>
        <p:spPr bwMode="auto">
          <a:xfrm>
            <a:off x="2555776" y="2420888"/>
            <a:ext cx="785818" cy="500066"/>
          </a:xfrm>
          <a:prstGeom prst="stripedRightArrow">
            <a:avLst/>
          </a:prstGeom>
          <a:ln>
            <a:solidFill>
              <a:schemeClr val="accent3"/>
            </a:solidFill>
            <a:headEnd type="none" w="sm" len="sm"/>
            <a:tailEnd type="none" w="sm" len="sm"/>
          </a:ln>
        </p:spPr>
        <p:style>
          <a:lnRef idx="0">
            <a:schemeClr val="accent5"/>
          </a:lnRef>
          <a:fillRef idx="3">
            <a:schemeClr val="accent5"/>
          </a:fillRef>
          <a:effectRef idx="3">
            <a:schemeClr val="accent5"/>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2" name="1 Marcador de número de diapositiva"/>
          <p:cNvSpPr>
            <a:spLocks noGrp="1"/>
          </p:cNvSpPr>
          <p:nvPr>
            <p:ph type="sldNum" sz="quarter" idx="12"/>
          </p:nvPr>
        </p:nvSpPr>
        <p:spPr/>
        <p:txBody>
          <a:bodyPr/>
          <a:lstStyle/>
          <a:p>
            <a:fld id="{67D55FCC-1372-4E47-8642-BB8DCD90789C}" type="slidenum">
              <a:rPr lang="es-ES" smtClean="0"/>
              <a:pPr/>
              <a:t>20</a:t>
            </a:fld>
            <a:endParaRPr lang="es-ES"/>
          </a:p>
        </p:txBody>
      </p:sp>
    </p:spTree>
    <p:extLst>
      <p:ext uri="{BB962C8B-B14F-4D97-AF65-F5344CB8AC3E}">
        <p14:creationId xmlns:p14="http://schemas.microsoft.com/office/powerpoint/2010/main" val="2753972781"/>
      </p:ext>
    </p:extLst>
  </p:cSld>
  <p:clrMapOvr>
    <a:masterClrMapping/>
  </p:clrMapOvr>
  <p:transition spd="slow">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1196752"/>
            <a:ext cx="7024744" cy="1143000"/>
          </a:xfrm>
        </p:spPr>
        <p:txBody>
          <a:bodyPr>
            <a:normAutofit fontScale="90000"/>
          </a:bodyPr>
          <a:lstStyle/>
          <a:p>
            <a:pPr algn="r"/>
            <a:r>
              <a:rPr lang="es-ES" sz="4000" b="0" i="1" dirty="0" smtClean="0"/>
              <a:t/>
            </a:r>
            <a:br>
              <a:rPr lang="es-ES" sz="4000" b="0" i="1" dirty="0" smtClean="0"/>
            </a:br>
            <a:r>
              <a:rPr lang="es-ES" sz="3900" b="1" dirty="0" smtClean="0">
                <a:solidFill>
                  <a:schemeClr val="tx1"/>
                </a:solidFill>
                <a:latin typeface="Tw Cen MT" pitchFamily="34" charset="0"/>
                <a:ea typeface="+mn-ea"/>
                <a:cs typeface="+mn-cs"/>
              </a:rPr>
              <a:t>Función </a:t>
            </a:r>
            <a:r>
              <a:rPr lang="es-ES" sz="3900" b="1" dirty="0">
                <a:solidFill>
                  <a:schemeClr val="tx1"/>
                </a:solidFill>
                <a:latin typeface="Tw Cen MT" pitchFamily="34" charset="0"/>
                <a:ea typeface="+mn-ea"/>
                <a:cs typeface="+mn-cs"/>
              </a:rPr>
              <a:t>de costos de la empresa de acuicultura</a:t>
            </a:r>
            <a:r>
              <a:rPr lang="es-ES" dirty="0"/>
              <a:t/>
            </a:r>
            <a:br>
              <a:rPr lang="es-ES" dirty="0"/>
            </a:br>
            <a:endParaRPr lang="es-ES" dirty="0"/>
          </a:p>
        </p:txBody>
      </p:sp>
      <p:sp>
        <p:nvSpPr>
          <p:cNvPr id="3" name="2 Marcador de contenido"/>
          <p:cNvSpPr>
            <a:spLocks noGrp="1"/>
          </p:cNvSpPr>
          <p:nvPr>
            <p:ph idx="1"/>
          </p:nvPr>
        </p:nvSpPr>
        <p:spPr/>
        <p:txBody>
          <a:bodyPr/>
          <a:lstStyle/>
          <a:p>
            <a:pPr>
              <a:buNone/>
            </a:pPr>
            <a:endParaRPr lang="es-ES" b="1" dirty="0" smtClean="0"/>
          </a:p>
          <a:p>
            <a:pPr algn="ctr">
              <a:buNone/>
            </a:pPr>
            <a:r>
              <a:rPr lang="es-ES" sz="2600" dirty="0" smtClean="0">
                <a:effectLst>
                  <a:outerShdw blurRad="50000" dist="30000" dir="5400000" algn="tl" rotWithShape="0">
                    <a:srgbClr val="000000">
                      <a:alpha val="30000"/>
                    </a:srgbClr>
                  </a:outerShdw>
                </a:effectLst>
                <a:latin typeface="Tw Cen MT" pitchFamily="34" charset="0"/>
              </a:rPr>
              <a:t>Ca </a:t>
            </a:r>
            <a:r>
              <a:rPr lang="es-ES" sz="2600" dirty="0">
                <a:effectLst>
                  <a:outerShdw blurRad="50000" dist="30000" dir="5400000" algn="tl" rotWithShape="0">
                    <a:srgbClr val="000000">
                      <a:alpha val="30000"/>
                    </a:srgbClr>
                  </a:outerShdw>
                </a:effectLst>
                <a:latin typeface="Tw Cen MT" pitchFamily="34" charset="0"/>
              </a:rPr>
              <a:t>(a, </a:t>
            </a:r>
            <a:r>
              <a:rPr lang="es-ES" sz="2600" dirty="0" err="1">
                <a:effectLst>
                  <a:outerShdw blurRad="50000" dist="30000" dir="5400000" algn="tl" rotWithShape="0">
                    <a:srgbClr val="000000">
                      <a:alpha val="30000"/>
                    </a:srgbClr>
                  </a:outerShdw>
                </a:effectLst>
                <a:latin typeface="Tw Cen MT" pitchFamily="34" charset="0"/>
              </a:rPr>
              <a:t>zr</a:t>
            </a:r>
            <a:r>
              <a:rPr lang="es-ES" sz="2600" dirty="0">
                <a:effectLst>
                  <a:outerShdw blurRad="50000" dist="30000" dir="5400000" algn="tl" rotWithShape="0">
                    <a:srgbClr val="000000">
                      <a:alpha val="30000"/>
                    </a:srgbClr>
                  </a:outerShdw>
                </a:effectLst>
                <a:latin typeface="Tw Cen MT" pitchFamily="34" charset="0"/>
              </a:rPr>
              <a:t>)</a:t>
            </a:r>
          </a:p>
          <a:p>
            <a:pPr>
              <a:buNone/>
            </a:pPr>
            <a:endParaRPr lang="es-ES" sz="2600" dirty="0" smtClean="0">
              <a:effectLst>
                <a:outerShdw blurRad="50000" dist="30000" dir="5400000" algn="tl" rotWithShape="0">
                  <a:srgbClr val="000000">
                    <a:alpha val="30000"/>
                  </a:srgbClr>
                </a:outerShdw>
              </a:effectLst>
              <a:latin typeface="Tw Cen MT" pitchFamily="34" charset="0"/>
            </a:endParaRPr>
          </a:p>
          <a:p>
            <a:pPr>
              <a:buNone/>
            </a:pPr>
            <a:r>
              <a:rPr lang="es-ES" sz="2600" dirty="0" smtClean="0">
                <a:effectLst>
                  <a:outerShdw blurRad="50000" dist="30000" dir="5400000" algn="tl" rotWithShape="0">
                    <a:srgbClr val="000000">
                      <a:alpha val="30000"/>
                    </a:srgbClr>
                  </a:outerShdw>
                </a:effectLst>
                <a:latin typeface="Tw Cen MT" pitchFamily="34" charset="0"/>
              </a:rPr>
              <a:t>Donde</a:t>
            </a:r>
            <a:r>
              <a:rPr lang="es-ES" sz="2600" dirty="0">
                <a:effectLst>
                  <a:outerShdw blurRad="50000" dist="30000" dir="5400000" algn="tl" rotWithShape="0">
                    <a:srgbClr val="000000">
                      <a:alpha val="30000"/>
                    </a:srgbClr>
                  </a:outerShdw>
                </a:effectLst>
                <a:latin typeface="Tw Cen MT" pitchFamily="34" charset="0"/>
              </a:rPr>
              <a:t>:</a:t>
            </a:r>
          </a:p>
          <a:p>
            <a:pPr>
              <a:buNone/>
            </a:pPr>
            <a:endParaRPr lang="es-ES" sz="2600" dirty="0" smtClean="0">
              <a:effectLst>
                <a:outerShdw blurRad="50000" dist="30000" dir="5400000" algn="tl" rotWithShape="0">
                  <a:srgbClr val="000000">
                    <a:alpha val="30000"/>
                  </a:srgbClr>
                </a:outerShdw>
              </a:effectLst>
              <a:latin typeface="Tw Cen MT" pitchFamily="34" charset="0"/>
            </a:endParaRPr>
          </a:p>
          <a:p>
            <a:pPr>
              <a:buNone/>
            </a:pPr>
            <a:r>
              <a:rPr lang="es-ES" sz="2600" dirty="0" smtClean="0">
                <a:effectLst>
                  <a:outerShdw blurRad="50000" dist="30000" dir="5400000" algn="tl" rotWithShape="0">
                    <a:srgbClr val="000000">
                      <a:alpha val="30000"/>
                    </a:srgbClr>
                  </a:outerShdw>
                </a:effectLst>
                <a:latin typeface="Tw Cen MT" pitchFamily="34" charset="0"/>
              </a:rPr>
              <a:t>a </a:t>
            </a:r>
            <a:r>
              <a:rPr lang="es-ES" sz="2600" dirty="0">
                <a:effectLst>
                  <a:outerShdw blurRad="50000" dist="30000" dir="5400000" algn="tl" rotWithShape="0">
                    <a:srgbClr val="000000">
                      <a:alpha val="30000"/>
                    </a:srgbClr>
                  </a:outerShdw>
                </a:effectLst>
                <a:latin typeface="Tw Cen MT" pitchFamily="34" charset="0"/>
              </a:rPr>
              <a:t>= producción de pescado.</a:t>
            </a:r>
          </a:p>
          <a:p>
            <a:endParaRPr lang="es-ES" sz="2600" dirty="0">
              <a:effectLst>
                <a:outerShdw blurRad="50000" dist="30000" dir="5400000" algn="tl" rotWithShape="0">
                  <a:srgbClr val="000000">
                    <a:alpha val="30000"/>
                  </a:srgbClr>
                </a:outerShdw>
              </a:effectLst>
              <a:latin typeface="Tw Cen MT" pitchFamily="34" charset="0"/>
            </a:endParaRPr>
          </a:p>
        </p:txBody>
      </p:sp>
      <p:sp>
        <p:nvSpPr>
          <p:cNvPr id="4" name="3 Marcador de número de diapositiva"/>
          <p:cNvSpPr>
            <a:spLocks noGrp="1"/>
          </p:cNvSpPr>
          <p:nvPr>
            <p:ph type="sldNum" sz="quarter" idx="12"/>
          </p:nvPr>
        </p:nvSpPr>
        <p:spPr/>
        <p:txBody>
          <a:bodyPr/>
          <a:lstStyle/>
          <a:p>
            <a:fld id="{67D55FCC-1372-4E47-8642-BB8DCD90789C}" type="slidenum">
              <a:rPr lang="es-ES" smtClean="0"/>
              <a:pPr/>
              <a:t>21</a:t>
            </a:fld>
            <a:endParaRPr lang="es-ES"/>
          </a:p>
        </p:txBody>
      </p:sp>
    </p:spTree>
    <p:extLst>
      <p:ext uri="{BB962C8B-B14F-4D97-AF65-F5344CB8AC3E}">
        <p14:creationId xmlns:p14="http://schemas.microsoft.com/office/powerpoint/2010/main" val="1981805700"/>
      </p:ext>
    </p:extLst>
  </p:cSld>
  <p:clrMapOvr>
    <a:masterClrMapping/>
  </p:clrMapOvr>
  <p:transition spd="slow">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172038835"/>
              </p:ext>
            </p:extLst>
          </p:nvPr>
        </p:nvGraphicFramePr>
        <p:xfrm>
          <a:off x="1403648" y="1700808"/>
          <a:ext cx="6624736" cy="55088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1 Marcador de número de diapositiva"/>
          <p:cNvSpPr>
            <a:spLocks noGrp="1"/>
          </p:cNvSpPr>
          <p:nvPr>
            <p:ph type="sldNum" sz="quarter" idx="12"/>
          </p:nvPr>
        </p:nvSpPr>
        <p:spPr/>
        <p:txBody>
          <a:bodyPr/>
          <a:lstStyle/>
          <a:p>
            <a:fld id="{67D55FCC-1372-4E47-8642-BB8DCD90789C}" type="slidenum">
              <a:rPr lang="es-ES" smtClean="0"/>
              <a:pPr/>
              <a:t>22</a:t>
            </a:fld>
            <a:endParaRPr lang="es-ES"/>
          </a:p>
        </p:txBody>
      </p:sp>
    </p:spTree>
    <p:extLst>
      <p:ext uri="{BB962C8B-B14F-4D97-AF65-F5344CB8AC3E}">
        <p14:creationId xmlns:p14="http://schemas.microsoft.com/office/powerpoint/2010/main" val="3712901410"/>
      </p:ext>
    </p:extLst>
  </p:cSld>
  <p:clrMapOvr>
    <a:masterClrMapping/>
  </p:clrMapOvr>
  <p:transition spd="slow">
    <p:cov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r"/>
            <a:r>
              <a:rPr lang="es-ES" i="1" dirty="0" smtClean="0">
                <a:latin typeface="Century Gothic" pitchFamily="34" charset="0"/>
              </a:rPr>
              <a:t/>
            </a:r>
            <a:br>
              <a:rPr lang="es-ES" i="1" dirty="0" smtClean="0">
                <a:latin typeface="Century Gothic" pitchFamily="34" charset="0"/>
              </a:rPr>
            </a:br>
            <a:r>
              <a:rPr lang="es-ES" sz="3900" b="1" dirty="0" smtClean="0">
                <a:solidFill>
                  <a:schemeClr val="tx1"/>
                </a:solidFill>
                <a:latin typeface="Tw Cen MT" pitchFamily="34" charset="0"/>
                <a:ea typeface="+mn-ea"/>
                <a:cs typeface="+mn-cs"/>
              </a:rPr>
              <a:t>Supuesto  </a:t>
            </a:r>
            <a:r>
              <a:rPr lang="es-ES" sz="3900" b="1" dirty="0">
                <a:solidFill>
                  <a:schemeClr val="tx1"/>
                </a:solidFill>
                <a:latin typeface="Tw Cen MT" pitchFamily="34" charset="0"/>
                <a:ea typeface="+mn-ea"/>
                <a:cs typeface="+mn-cs"/>
              </a:rPr>
              <a:t/>
            </a:r>
            <a:br>
              <a:rPr lang="es-ES" sz="3900" b="1" dirty="0">
                <a:solidFill>
                  <a:schemeClr val="tx1"/>
                </a:solidFill>
                <a:latin typeface="Tw Cen MT" pitchFamily="34" charset="0"/>
                <a:ea typeface="+mn-ea"/>
                <a:cs typeface="+mn-cs"/>
              </a:rPr>
            </a:br>
            <a:endParaRPr lang="es-ES" sz="3900" b="1" dirty="0">
              <a:solidFill>
                <a:schemeClr val="tx1"/>
              </a:solidFill>
              <a:latin typeface="Tw Cen MT" pitchFamily="34" charset="0"/>
              <a:ea typeface="+mn-ea"/>
              <a:cs typeface="+mn-cs"/>
            </a:endParaRPr>
          </a:p>
        </p:txBody>
      </p:sp>
      <p:sp>
        <p:nvSpPr>
          <p:cNvPr id="3" name="2 Marcador de contenido"/>
          <p:cNvSpPr>
            <a:spLocks noGrp="1"/>
          </p:cNvSpPr>
          <p:nvPr>
            <p:ph idx="1"/>
          </p:nvPr>
        </p:nvSpPr>
        <p:spPr/>
        <p:txBody>
          <a:bodyPr/>
          <a:lstStyle/>
          <a:p>
            <a:pPr algn="just"/>
            <a:r>
              <a:rPr lang="es-ES" sz="2600" dirty="0">
                <a:effectLst>
                  <a:outerShdw blurRad="50000" dist="30000" dir="5400000" algn="tl" rotWithShape="0">
                    <a:srgbClr val="000000">
                      <a:alpha val="30000"/>
                    </a:srgbClr>
                  </a:outerShdw>
                </a:effectLst>
                <a:latin typeface="Tw Cen MT" pitchFamily="34" charset="0"/>
              </a:rPr>
              <a:t>La contaminación eleva el costo de producción de pescado y reduce el costo de producción del papel.</a:t>
            </a:r>
          </a:p>
          <a:p>
            <a:pPr algn="just"/>
            <a:endParaRPr lang="es-ES" dirty="0" smtClean="0"/>
          </a:p>
          <a:p>
            <a:pPr algn="just"/>
            <a:endParaRPr lang="es-ES" dirty="0"/>
          </a:p>
        </p:txBody>
      </p:sp>
      <p:sp>
        <p:nvSpPr>
          <p:cNvPr id="400386" name="Rectangle 2"/>
          <p:cNvSpPr>
            <a:spLocks noChangeArrowheads="1"/>
          </p:cNvSpPr>
          <p:nvPr/>
        </p:nvSpPr>
        <p:spPr bwMode="auto">
          <a:xfrm>
            <a:off x="0" y="0"/>
            <a:ext cx="9144000" cy="0"/>
          </a:xfrm>
          <a:prstGeom prst="rect">
            <a:avLst/>
          </a:prstGeom>
          <a:noFill/>
          <a:ln w="12700" cap="sq">
            <a:noFill/>
            <a:miter lim="800000"/>
            <a:headEnd type="none" w="sm" len="sm"/>
            <a:tailEnd type="none" w="sm" len="sm"/>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400387" name="Object 3"/>
          <p:cNvGraphicFramePr>
            <a:graphicFrameLocks noChangeAspect="1"/>
          </p:cNvGraphicFramePr>
          <p:nvPr/>
        </p:nvGraphicFramePr>
        <p:xfrm>
          <a:off x="1331640" y="3717032"/>
          <a:ext cx="7358114" cy="2000264"/>
        </p:xfrm>
        <a:graphic>
          <a:graphicData uri="http://schemas.openxmlformats.org/presentationml/2006/ole">
            <mc:AlternateContent xmlns:mc="http://schemas.openxmlformats.org/markup-compatibility/2006">
              <mc:Choice xmlns:v="urn:schemas-microsoft-com:vml" Requires="v">
                <p:oleObj spid="_x0000_s404565" name="Documento" r:id="rId5" imgW="5410124" imgH="532459" progId="Word.Document.12">
                  <p:embed/>
                </p:oleObj>
              </mc:Choice>
              <mc:Fallback>
                <p:oleObj name="Documento" r:id="rId5" imgW="5410124" imgH="532459" progId="Word.Document.12">
                  <p:embed/>
                  <p:pic>
                    <p:nvPicPr>
                      <p:cNvPr id="0"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31640" y="3717032"/>
                        <a:ext cx="7358114" cy="2000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3 Marcador de número de diapositiva"/>
          <p:cNvSpPr>
            <a:spLocks noGrp="1"/>
          </p:cNvSpPr>
          <p:nvPr>
            <p:ph type="sldNum" sz="quarter" idx="12"/>
          </p:nvPr>
        </p:nvSpPr>
        <p:spPr/>
        <p:txBody>
          <a:bodyPr/>
          <a:lstStyle/>
          <a:p>
            <a:fld id="{67D55FCC-1372-4E47-8642-BB8DCD90789C}" type="slidenum">
              <a:rPr lang="es-ES" smtClean="0"/>
              <a:pPr/>
              <a:t>23</a:t>
            </a:fld>
            <a:endParaRPr lang="es-ES"/>
          </a:p>
        </p:txBody>
      </p:sp>
    </p:spTree>
    <p:extLst>
      <p:ext uri="{BB962C8B-B14F-4D97-AF65-F5344CB8AC3E}">
        <p14:creationId xmlns:p14="http://schemas.microsoft.com/office/powerpoint/2010/main" val="1718945260"/>
      </p:ext>
    </p:extLst>
  </p:cSld>
  <p:clrMapOvr>
    <a:masterClrMapping/>
  </p:clrMapOvr>
  <p:transition spd="slow">
    <p:randomBa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60140" y="980728"/>
            <a:ext cx="7356276" cy="4968552"/>
          </a:xfrm>
        </p:spPr>
        <p:txBody>
          <a:bodyPr/>
          <a:lstStyle/>
          <a:p>
            <a:pPr algn="just"/>
            <a:r>
              <a:rPr lang="es-ES" sz="2600" dirty="0">
                <a:effectLst>
                  <a:outerShdw blurRad="50000" dist="30000" dir="5400000" algn="tl" rotWithShape="0">
                    <a:srgbClr val="000000">
                      <a:alpha val="30000"/>
                    </a:srgbClr>
                  </a:outerShdw>
                </a:effectLst>
                <a:latin typeface="Tw Cen MT" pitchFamily="34" charset="0"/>
              </a:rPr>
              <a:t>Dado que la empresa papelera elige tanto el nivel de producción como el de contaminación el problema de maximización del beneficio es</a:t>
            </a:r>
            <a:r>
              <a:rPr lang="es-ES" sz="2600" dirty="0" smtClean="0">
                <a:effectLst>
                  <a:outerShdw blurRad="50000" dist="30000" dir="5400000" algn="tl" rotWithShape="0">
                    <a:srgbClr val="000000">
                      <a:alpha val="30000"/>
                    </a:srgbClr>
                  </a:outerShdw>
                </a:effectLst>
                <a:latin typeface="Tw Cen MT" pitchFamily="34" charset="0"/>
              </a:rPr>
              <a:t>:</a:t>
            </a:r>
          </a:p>
          <a:p>
            <a:pPr algn="just"/>
            <a:endParaRPr lang="es-ES" sz="2600" dirty="0">
              <a:effectLst>
                <a:outerShdw blurRad="50000" dist="30000" dir="5400000" algn="tl" rotWithShape="0">
                  <a:srgbClr val="000000">
                    <a:alpha val="30000"/>
                  </a:srgbClr>
                </a:outerShdw>
              </a:effectLst>
              <a:latin typeface="Tw Cen MT" pitchFamily="34" charset="0"/>
            </a:endParaRPr>
          </a:p>
          <a:p>
            <a:pPr algn="just"/>
            <a:endParaRPr lang="es-ES" sz="2600" dirty="0" smtClean="0">
              <a:effectLst>
                <a:outerShdw blurRad="50000" dist="30000" dir="5400000" algn="tl" rotWithShape="0">
                  <a:srgbClr val="000000">
                    <a:alpha val="30000"/>
                  </a:srgbClr>
                </a:outerShdw>
              </a:effectLst>
              <a:latin typeface="Tw Cen MT" pitchFamily="34" charset="0"/>
            </a:endParaRPr>
          </a:p>
          <a:p>
            <a:pPr algn="just"/>
            <a:endParaRPr lang="es-ES" sz="2600" dirty="0">
              <a:effectLst>
                <a:outerShdw blurRad="50000" dist="30000" dir="5400000" algn="tl" rotWithShape="0">
                  <a:srgbClr val="000000">
                    <a:alpha val="30000"/>
                  </a:srgbClr>
                </a:outerShdw>
              </a:effectLst>
              <a:latin typeface="Tw Cen MT" pitchFamily="34" charset="0"/>
            </a:endParaRPr>
          </a:p>
          <a:p>
            <a:pPr algn="just">
              <a:buNone/>
            </a:pPr>
            <a:r>
              <a:rPr lang="es-ES" sz="2600" dirty="0">
                <a:effectLst>
                  <a:outerShdw blurRad="50000" dist="30000" dir="5400000" algn="tl" rotWithShape="0">
                    <a:srgbClr val="000000">
                      <a:alpha val="30000"/>
                    </a:srgbClr>
                  </a:outerShdw>
                </a:effectLst>
                <a:latin typeface="Tw Cen MT" pitchFamily="34" charset="0"/>
              </a:rPr>
              <a:t>La ecuación anterior conduce a las siguientes condiciones de máximo:</a:t>
            </a:r>
          </a:p>
          <a:p>
            <a:pPr algn="just"/>
            <a:endParaRPr lang="es-ES" dirty="0">
              <a:latin typeface="Century Gothic" pitchFamily="34" charset="0"/>
            </a:endParaRPr>
          </a:p>
          <a:p>
            <a:endParaRPr lang="es-ES" dirty="0"/>
          </a:p>
        </p:txBody>
      </p:sp>
      <p:sp>
        <p:nvSpPr>
          <p:cNvPr id="4874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8742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305743" y="2532216"/>
            <a:ext cx="5357850" cy="569433"/>
          </a:xfrm>
          <a:prstGeom prst="rect">
            <a:avLst/>
          </a:prstGeom>
          <a:noFill/>
        </p:spPr>
      </p:pic>
      <p:sp>
        <p:nvSpPr>
          <p:cNvPr id="4874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87427"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555776" y="4653136"/>
            <a:ext cx="4857784" cy="1049672"/>
          </a:xfrm>
          <a:prstGeom prst="rect">
            <a:avLst/>
          </a:prstGeom>
          <a:noFill/>
        </p:spPr>
      </p:pic>
      <p:sp>
        <p:nvSpPr>
          <p:cNvPr id="2" name="1 Marcador de número de diapositiva"/>
          <p:cNvSpPr>
            <a:spLocks noGrp="1"/>
          </p:cNvSpPr>
          <p:nvPr>
            <p:ph type="sldNum" sz="quarter" idx="12"/>
          </p:nvPr>
        </p:nvSpPr>
        <p:spPr/>
        <p:txBody>
          <a:bodyPr/>
          <a:lstStyle/>
          <a:p>
            <a:fld id="{67D55FCC-1372-4E47-8642-BB8DCD90789C}" type="slidenum">
              <a:rPr lang="es-ES" smtClean="0"/>
              <a:pPr/>
              <a:t>24</a:t>
            </a:fld>
            <a:endParaRPr lang="es-ES"/>
          </a:p>
        </p:txBody>
      </p:sp>
    </p:spTree>
    <p:extLst>
      <p:ext uri="{BB962C8B-B14F-4D97-AF65-F5344CB8AC3E}">
        <p14:creationId xmlns:p14="http://schemas.microsoft.com/office/powerpoint/2010/main" val="231521976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wipe(down)">
                                      <p:cBhvr>
                                        <p:cTn id="7" dur="580">
                                          <p:stCondLst>
                                            <p:cond delay="0"/>
                                          </p:stCondLst>
                                        </p:cTn>
                                        <p:tgtEl>
                                          <p:spTgt spid="3">
                                            <p:txEl>
                                              <p:pRg st="4" end="4"/>
                                            </p:txEl>
                                          </p:spTgt>
                                        </p:tgtEl>
                                      </p:cBhvr>
                                    </p:animEffect>
                                    <p:anim calcmode="lin" valueType="num">
                                      <p:cBhvr>
                                        <p:cTn id="8"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4" end="4"/>
                                            </p:txEl>
                                          </p:spTgt>
                                        </p:tgtEl>
                                      </p:cBhvr>
                                      <p:to x="100000" y="60000"/>
                                    </p:animScale>
                                    <p:animScale>
                                      <p:cBhvr>
                                        <p:cTn id="14" dur="166" decel="50000">
                                          <p:stCondLst>
                                            <p:cond delay="676"/>
                                          </p:stCondLst>
                                        </p:cTn>
                                        <p:tgtEl>
                                          <p:spTgt spid="3">
                                            <p:txEl>
                                              <p:pRg st="4" end="4"/>
                                            </p:txEl>
                                          </p:spTgt>
                                        </p:tgtEl>
                                      </p:cBhvr>
                                      <p:to x="100000" y="100000"/>
                                    </p:animScale>
                                    <p:animScale>
                                      <p:cBhvr>
                                        <p:cTn id="15" dur="26">
                                          <p:stCondLst>
                                            <p:cond delay="1312"/>
                                          </p:stCondLst>
                                        </p:cTn>
                                        <p:tgtEl>
                                          <p:spTgt spid="3">
                                            <p:txEl>
                                              <p:pRg st="4" end="4"/>
                                            </p:txEl>
                                          </p:spTgt>
                                        </p:tgtEl>
                                      </p:cBhvr>
                                      <p:to x="100000" y="80000"/>
                                    </p:animScale>
                                    <p:animScale>
                                      <p:cBhvr>
                                        <p:cTn id="16" dur="166" decel="50000">
                                          <p:stCondLst>
                                            <p:cond delay="1338"/>
                                          </p:stCondLst>
                                        </p:cTn>
                                        <p:tgtEl>
                                          <p:spTgt spid="3">
                                            <p:txEl>
                                              <p:pRg st="4" end="4"/>
                                            </p:txEl>
                                          </p:spTgt>
                                        </p:tgtEl>
                                      </p:cBhvr>
                                      <p:to x="100000" y="100000"/>
                                    </p:animScale>
                                    <p:animScale>
                                      <p:cBhvr>
                                        <p:cTn id="17" dur="26">
                                          <p:stCondLst>
                                            <p:cond delay="1642"/>
                                          </p:stCondLst>
                                        </p:cTn>
                                        <p:tgtEl>
                                          <p:spTgt spid="3">
                                            <p:txEl>
                                              <p:pRg st="4" end="4"/>
                                            </p:txEl>
                                          </p:spTgt>
                                        </p:tgtEl>
                                      </p:cBhvr>
                                      <p:to x="100000" y="90000"/>
                                    </p:animScale>
                                    <p:animScale>
                                      <p:cBhvr>
                                        <p:cTn id="18" dur="166" decel="50000">
                                          <p:stCondLst>
                                            <p:cond delay="1668"/>
                                          </p:stCondLst>
                                        </p:cTn>
                                        <p:tgtEl>
                                          <p:spTgt spid="3">
                                            <p:txEl>
                                              <p:pRg st="4" end="4"/>
                                            </p:txEl>
                                          </p:spTgt>
                                        </p:tgtEl>
                                      </p:cBhvr>
                                      <p:to x="100000" y="100000"/>
                                    </p:animScale>
                                    <p:animScale>
                                      <p:cBhvr>
                                        <p:cTn id="19" dur="26">
                                          <p:stCondLst>
                                            <p:cond delay="1808"/>
                                          </p:stCondLst>
                                        </p:cTn>
                                        <p:tgtEl>
                                          <p:spTgt spid="3">
                                            <p:txEl>
                                              <p:pRg st="4" end="4"/>
                                            </p:txEl>
                                          </p:spTgt>
                                        </p:tgtEl>
                                      </p:cBhvr>
                                      <p:to x="100000" y="95000"/>
                                    </p:animScale>
                                    <p:animScale>
                                      <p:cBhvr>
                                        <p:cTn id="20" dur="166" decel="50000">
                                          <p:stCondLst>
                                            <p:cond delay="1834"/>
                                          </p:stCondLst>
                                        </p:cTn>
                                        <p:tgtEl>
                                          <p:spTgt spid="3">
                                            <p:txEl>
                                              <p:pRg st="4" end="4"/>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87427"/>
                                        </p:tgtEl>
                                        <p:attrNameLst>
                                          <p:attrName>style.visibility</p:attrName>
                                        </p:attrNameLst>
                                      </p:cBhvr>
                                      <p:to>
                                        <p:strVal val="visible"/>
                                      </p:to>
                                    </p:set>
                                    <p:anim calcmode="lin" valueType="num">
                                      <p:cBhvr additive="base">
                                        <p:cTn id="25" dur="500" fill="hold"/>
                                        <p:tgtEl>
                                          <p:spTgt spid="487427"/>
                                        </p:tgtEl>
                                        <p:attrNameLst>
                                          <p:attrName>ppt_x</p:attrName>
                                        </p:attrNameLst>
                                      </p:cBhvr>
                                      <p:tavLst>
                                        <p:tav tm="0">
                                          <p:val>
                                            <p:strVal val="#ppt_x"/>
                                          </p:val>
                                        </p:tav>
                                        <p:tav tm="100000">
                                          <p:val>
                                            <p:strVal val="#ppt_x"/>
                                          </p:val>
                                        </p:tav>
                                      </p:tavLst>
                                    </p:anim>
                                    <p:anim calcmode="lin" valueType="num">
                                      <p:cBhvr additive="base">
                                        <p:cTn id="26" dur="500" fill="hold"/>
                                        <p:tgtEl>
                                          <p:spTgt spid="4874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1052736"/>
            <a:ext cx="7083896" cy="4883373"/>
          </a:xfrm>
        </p:spPr>
        <p:txBody>
          <a:bodyPr/>
          <a:lstStyle/>
          <a:p>
            <a:pPr algn="just"/>
            <a:r>
              <a:rPr lang="es-ES" sz="2600" dirty="0" smtClean="0">
                <a:effectLst>
                  <a:outerShdw blurRad="50000" dist="30000" dir="5400000" algn="tl" rotWithShape="0">
                    <a:srgbClr val="000000">
                      <a:alpha val="30000"/>
                    </a:srgbClr>
                  </a:outerShdw>
                </a:effectLst>
                <a:latin typeface="Tw Cen MT" pitchFamily="34" charset="0"/>
              </a:rPr>
              <a:t>Por lo tanto la producción de papel implica que las emisiones, tanto de aire como del río, se lleven hasta el nivel en que su </a:t>
            </a:r>
            <a:r>
              <a:rPr lang="es-ES" sz="2600" dirty="0" err="1" smtClean="0">
                <a:effectLst>
                  <a:outerShdw blurRad="50000" dist="30000" dir="5400000" algn="tl" rotWithShape="0">
                    <a:srgbClr val="000000">
                      <a:alpha val="30000"/>
                    </a:srgbClr>
                  </a:outerShdw>
                </a:effectLst>
                <a:latin typeface="Tw Cen MT" pitchFamily="34" charset="0"/>
              </a:rPr>
              <a:t>CMg</a:t>
            </a:r>
            <a:r>
              <a:rPr lang="es-ES" sz="2600" dirty="0" smtClean="0">
                <a:effectLst>
                  <a:outerShdw blurRad="50000" dist="30000" dir="5400000" algn="tl" rotWithShape="0">
                    <a:srgbClr val="000000">
                      <a:alpha val="30000"/>
                    </a:srgbClr>
                  </a:outerShdw>
                </a:effectLst>
                <a:latin typeface="Tw Cen MT" pitchFamily="34" charset="0"/>
              </a:rPr>
              <a:t> es cero.</a:t>
            </a:r>
          </a:p>
          <a:p>
            <a:pPr algn="just"/>
            <a:endParaRPr lang="es-ES" sz="2600" dirty="0" smtClean="0">
              <a:effectLst>
                <a:outerShdw blurRad="50000" dist="30000" dir="5400000" algn="tl" rotWithShape="0">
                  <a:srgbClr val="000000">
                    <a:alpha val="30000"/>
                  </a:srgbClr>
                </a:outerShdw>
              </a:effectLst>
              <a:latin typeface="Tw Cen MT" pitchFamily="34" charset="0"/>
            </a:endParaRPr>
          </a:p>
          <a:p>
            <a:pPr algn="just"/>
            <a:endParaRPr lang="es-ES" sz="2600" dirty="0" smtClean="0">
              <a:effectLst>
                <a:outerShdw blurRad="50000" dist="30000" dir="5400000" algn="tl" rotWithShape="0">
                  <a:srgbClr val="000000">
                    <a:alpha val="30000"/>
                  </a:srgbClr>
                </a:outerShdw>
              </a:effectLst>
              <a:latin typeface="Tw Cen MT" pitchFamily="34" charset="0"/>
            </a:endParaRPr>
          </a:p>
          <a:p>
            <a:pPr algn="just"/>
            <a:r>
              <a:rPr lang="es-ES" sz="2600" dirty="0" smtClean="0">
                <a:effectLst>
                  <a:outerShdw blurRad="50000" dist="30000" dir="5400000" algn="tl" rotWithShape="0">
                    <a:srgbClr val="000000">
                      <a:alpha val="30000"/>
                    </a:srgbClr>
                  </a:outerShdw>
                </a:effectLst>
                <a:latin typeface="Tw Cen MT" pitchFamily="34" charset="0"/>
              </a:rPr>
              <a:t>Este es el precio que en ausencia del mercado revela para estos servicios ambientales.</a:t>
            </a:r>
          </a:p>
          <a:p>
            <a:endParaRPr lang="es-ES" dirty="0"/>
          </a:p>
        </p:txBody>
      </p:sp>
      <p:sp>
        <p:nvSpPr>
          <p:cNvPr id="2" name="1 Marcador de número de diapositiva"/>
          <p:cNvSpPr>
            <a:spLocks noGrp="1"/>
          </p:cNvSpPr>
          <p:nvPr>
            <p:ph type="sldNum" sz="quarter" idx="12"/>
          </p:nvPr>
        </p:nvSpPr>
        <p:spPr/>
        <p:txBody>
          <a:bodyPr/>
          <a:lstStyle/>
          <a:p>
            <a:fld id="{67D55FCC-1372-4E47-8642-BB8DCD90789C}" type="slidenum">
              <a:rPr lang="es-ES" smtClean="0"/>
              <a:pPr/>
              <a:t>25</a:t>
            </a:fld>
            <a:endParaRPr lang="es-ES"/>
          </a:p>
        </p:txBody>
      </p:sp>
    </p:spTree>
    <p:extLst>
      <p:ext uri="{BB962C8B-B14F-4D97-AF65-F5344CB8AC3E}">
        <p14:creationId xmlns:p14="http://schemas.microsoft.com/office/powerpoint/2010/main" val="3455250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checkerboard(across)">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r"/>
            <a:r>
              <a:rPr lang="es-ES" sz="3500" i="1" dirty="0" smtClean="0">
                <a:latin typeface="Century Gothic" pitchFamily="34" charset="0"/>
              </a:rPr>
              <a:t/>
            </a:r>
            <a:br>
              <a:rPr lang="es-ES" sz="3500" i="1" dirty="0" smtClean="0">
                <a:latin typeface="Century Gothic" pitchFamily="34" charset="0"/>
              </a:rPr>
            </a:br>
            <a:r>
              <a:rPr lang="es-ES" sz="3900" b="1" dirty="0" smtClean="0">
                <a:solidFill>
                  <a:schemeClr val="tx1"/>
                </a:solidFill>
                <a:latin typeface="Tw Cen MT" pitchFamily="34" charset="0"/>
                <a:ea typeface="+mn-ea"/>
                <a:cs typeface="+mn-cs"/>
              </a:rPr>
              <a:t>Para la empresa de acuicultura se tiene</a:t>
            </a:r>
            <a:r>
              <a:rPr lang="es-ES" dirty="0" smtClean="0"/>
              <a:t/>
            </a:r>
            <a:br>
              <a:rPr lang="es-ES" dirty="0" smtClean="0"/>
            </a:br>
            <a:endParaRPr lang="es-ES" dirty="0"/>
          </a:p>
        </p:txBody>
      </p:sp>
      <p:sp>
        <p:nvSpPr>
          <p:cNvPr id="3" name="2 Marcador de contenido"/>
          <p:cNvSpPr>
            <a:spLocks noGrp="1"/>
          </p:cNvSpPr>
          <p:nvPr>
            <p:ph idx="1"/>
          </p:nvPr>
        </p:nvSpPr>
        <p:spPr/>
        <p:txBody>
          <a:bodyPr/>
          <a:lstStyle/>
          <a:p>
            <a:pPr algn="ctr">
              <a:buNone/>
            </a:pPr>
            <a:r>
              <a:rPr lang="es-ES" sz="3500" b="1" dirty="0" smtClean="0">
                <a:effectLst>
                  <a:outerShdw blurRad="50000" dist="30000" dir="5400000" algn="tl" rotWithShape="0">
                    <a:srgbClr val="000000">
                      <a:alpha val="30000"/>
                    </a:srgbClr>
                  </a:outerShdw>
                </a:effectLst>
                <a:latin typeface="Tw Cen MT" pitchFamily="34" charset="0"/>
              </a:rPr>
              <a:t>Max </a:t>
            </a:r>
            <a:r>
              <a:rPr lang="es-ES" sz="3500" b="1" dirty="0" err="1" smtClean="0">
                <a:effectLst>
                  <a:outerShdw blurRad="50000" dist="30000" dir="5400000" algn="tl" rotWithShape="0">
                    <a:srgbClr val="000000">
                      <a:alpha val="30000"/>
                    </a:srgbClr>
                  </a:outerShdw>
                </a:effectLst>
                <a:latin typeface="Tw Cen MT" pitchFamily="34" charset="0"/>
              </a:rPr>
              <a:t>pa</a:t>
            </a:r>
            <a:r>
              <a:rPr lang="es-ES" sz="3500" b="1" dirty="0" smtClean="0">
                <a:effectLst>
                  <a:outerShdw blurRad="50000" dist="30000" dir="5400000" algn="tl" rotWithShape="0">
                    <a:srgbClr val="000000">
                      <a:alpha val="30000"/>
                    </a:srgbClr>
                  </a:outerShdw>
                </a:effectLst>
                <a:latin typeface="Tw Cen MT" pitchFamily="34" charset="0"/>
              </a:rPr>
              <a:t> a-Ca(a, </a:t>
            </a:r>
            <a:r>
              <a:rPr lang="es-ES" sz="3500" b="1" dirty="0" err="1" smtClean="0">
                <a:effectLst>
                  <a:outerShdw blurRad="50000" dist="30000" dir="5400000" algn="tl" rotWithShape="0">
                    <a:srgbClr val="000000">
                      <a:alpha val="30000"/>
                    </a:srgbClr>
                  </a:outerShdw>
                </a:effectLst>
                <a:latin typeface="Tw Cen MT" pitchFamily="34" charset="0"/>
              </a:rPr>
              <a:t>zr</a:t>
            </a:r>
            <a:r>
              <a:rPr lang="es-ES" sz="3500" b="1" dirty="0" smtClean="0">
                <a:effectLst>
                  <a:outerShdw blurRad="50000" dist="30000" dir="5400000" algn="tl" rotWithShape="0">
                    <a:srgbClr val="000000">
                      <a:alpha val="30000"/>
                    </a:srgbClr>
                  </a:outerShdw>
                </a:effectLst>
                <a:latin typeface="Tw Cen MT" pitchFamily="34" charset="0"/>
              </a:rPr>
              <a:t>)</a:t>
            </a:r>
          </a:p>
          <a:p>
            <a:endParaRPr lang="es-ES" sz="2600" dirty="0" smtClean="0">
              <a:effectLst>
                <a:outerShdw blurRad="50000" dist="30000" dir="5400000" algn="tl" rotWithShape="0">
                  <a:srgbClr val="000000">
                    <a:alpha val="30000"/>
                  </a:srgbClr>
                </a:outerShdw>
              </a:effectLst>
              <a:latin typeface="Tw Cen MT" pitchFamily="34" charset="0"/>
            </a:endParaRPr>
          </a:p>
          <a:p>
            <a:pPr>
              <a:buNone/>
            </a:pPr>
            <a:r>
              <a:rPr lang="es-ES" sz="2600" dirty="0" smtClean="0">
                <a:effectLst>
                  <a:outerShdw blurRad="50000" dist="30000" dir="5400000" algn="tl" rotWithShape="0">
                    <a:srgbClr val="000000">
                      <a:alpha val="30000"/>
                    </a:srgbClr>
                  </a:outerShdw>
                </a:effectLst>
                <a:latin typeface="Tw Cen MT" pitchFamily="34" charset="0"/>
              </a:rPr>
              <a:t>La condición de máximo es:</a:t>
            </a:r>
          </a:p>
          <a:p>
            <a:endParaRPr lang="es-ES" dirty="0"/>
          </a:p>
        </p:txBody>
      </p:sp>
      <p:sp>
        <p:nvSpPr>
          <p:cNvPr id="4904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90497"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071802" y="3929066"/>
            <a:ext cx="2077197" cy="1285884"/>
          </a:xfrm>
          <a:prstGeom prst="rect">
            <a:avLst/>
          </a:prstGeom>
          <a:noFill/>
        </p:spPr>
      </p:pic>
      <p:sp>
        <p:nvSpPr>
          <p:cNvPr id="4" name="3 Marcador de número de diapositiva"/>
          <p:cNvSpPr>
            <a:spLocks noGrp="1"/>
          </p:cNvSpPr>
          <p:nvPr>
            <p:ph type="sldNum" sz="quarter" idx="12"/>
          </p:nvPr>
        </p:nvSpPr>
        <p:spPr/>
        <p:txBody>
          <a:bodyPr/>
          <a:lstStyle/>
          <a:p>
            <a:fld id="{67D55FCC-1372-4E47-8642-BB8DCD90789C}" type="slidenum">
              <a:rPr lang="es-ES" smtClean="0"/>
              <a:pPr/>
              <a:t>26</a:t>
            </a:fld>
            <a:endParaRPr lang="es-ES"/>
          </a:p>
        </p:txBody>
      </p:sp>
    </p:spTree>
    <p:extLst>
      <p:ext uri="{BB962C8B-B14F-4D97-AF65-F5344CB8AC3E}">
        <p14:creationId xmlns:p14="http://schemas.microsoft.com/office/powerpoint/2010/main" val="2177038266"/>
      </p:ext>
    </p:extLst>
  </p:cSld>
  <p:clrMapOvr>
    <a:masterClrMapping/>
  </p:clrMapOvr>
  <p:transition spd="slow">
    <p:cove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87624" y="1844824"/>
            <a:ext cx="6777317" cy="3508977"/>
          </a:xfrm>
        </p:spPr>
        <p:txBody>
          <a:bodyPr/>
          <a:lstStyle/>
          <a:p>
            <a:pPr>
              <a:buNone/>
            </a:pPr>
            <a:endParaRPr lang="es-ES" dirty="0" smtClean="0"/>
          </a:p>
          <a:p>
            <a:pPr>
              <a:buNone/>
            </a:pPr>
            <a:endParaRPr lang="es-ES" dirty="0" smtClean="0"/>
          </a:p>
          <a:p>
            <a:pPr algn="just">
              <a:buNone/>
            </a:pPr>
            <a:r>
              <a:rPr lang="es-ES" sz="2600" dirty="0" smtClean="0">
                <a:effectLst>
                  <a:outerShdw blurRad="50000" dist="30000" dir="5400000" algn="tl" rotWithShape="0">
                    <a:srgbClr val="000000">
                      <a:alpha val="30000"/>
                    </a:srgbClr>
                  </a:outerShdw>
                </a:effectLst>
                <a:latin typeface="Tw Cen MT" pitchFamily="34" charset="0"/>
              </a:rPr>
              <a:t>La empresa papelera tiene el punto de máximo beneficio donde el precio del papel sea igual al </a:t>
            </a:r>
            <a:r>
              <a:rPr lang="es-ES" sz="2600" dirty="0" err="1" smtClean="0">
                <a:effectLst>
                  <a:outerShdw blurRad="50000" dist="30000" dir="5400000" algn="tl" rotWithShape="0">
                    <a:srgbClr val="000000">
                      <a:alpha val="30000"/>
                    </a:srgbClr>
                  </a:outerShdw>
                </a:effectLst>
                <a:latin typeface="Tw Cen MT" pitchFamily="34" charset="0"/>
              </a:rPr>
              <a:t>CMg</a:t>
            </a:r>
            <a:r>
              <a:rPr lang="es-ES" sz="2600" dirty="0" smtClean="0">
                <a:effectLst>
                  <a:outerShdw blurRad="50000" dist="30000" dir="5400000" algn="tl" rotWithShape="0">
                    <a:srgbClr val="000000">
                      <a:alpha val="30000"/>
                    </a:srgbClr>
                  </a:outerShdw>
                </a:effectLst>
                <a:latin typeface="Tw Cen MT" pitchFamily="34" charset="0"/>
              </a:rPr>
              <a:t> de producción y los </a:t>
            </a:r>
            <a:r>
              <a:rPr lang="es-ES" sz="2600" dirty="0" err="1" smtClean="0">
                <a:effectLst>
                  <a:outerShdw blurRad="50000" dist="30000" dir="5400000" algn="tl" rotWithShape="0">
                    <a:srgbClr val="000000">
                      <a:alpha val="30000"/>
                    </a:srgbClr>
                  </a:outerShdw>
                </a:effectLst>
                <a:latin typeface="Tw Cen MT" pitchFamily="34" charset="0"/>
              </a:rPr>
              <a:t>CMg</a:t>
            </a:r>
            <a:r>
              <a:rPr lang="es-ES" sz="2600" dirty="0" smtClean="0">
                <a:effectLst>
                  <a:outerShdw blurRad="50000" dist="30000" dir="5400000" algn="tl" rotWithShape="0">
                    <a:srgbClr val="000000">
                      <a:alpha val="30000"/>
                    </a:srgbClr>
                  </a:outerShdw>
                </a:effectLst>
                <a:latin typeface="Tw Cen MT" pitchFamily="34" charset="0"/>
              </a:rPr>
              <a:t> de contaminación se anulen.</a:t>
            </a:r>
            <a:endParaRPr lang="es-ES" sz="2600" dirty="0">
              <a:effectLst>
                <a:outerShdw blurRad="50000" dist="30000" dir="5400000" algn="tl" rotWithShape="0">
                  <a:srgbClr val="000000">
                    <a:alpha val="30000"/>
                  </a:srgbClr>
                </a:outerShdw>
              </a:effectLst>
              <a:latin typeface="Tw Cen MT" pitchFamily="34" charset="0"/>
            </a:endParaRPr>
          </a:p>
        </p:txBody>
      </p:sp>
      <p:sp>
        <p:nvSpPr>
          <p:cNvPr id="2" name="1 Marcador de número de diapositiva"/>
          <p:cNvSpPr>
            <a:spLocks noGrp="1"/>
          </p:cNvSpPr>
          <p:nvPr>
            <p:ph type="sldNum" sz="quarter" idx="12"/>
          </p:nvPr>
        </p:nvSpPr>
        <p:spPr/>
        <p:txBody>
          <a:bodyPr/>
          <a:lstStyle/>
          <a:p>
            <a:fld id="{67D55FCC-1372-4E47-8642-BB8DCD90789C}" type="slidenum">
              <a:rPr lang="es-ES" smtClean="0"/>
              <a:pPr/>
              <a:t>27</a:t>
            </a:fld>
            <a:endParaRPr lang="es-ES"/>
          </a:p>
        </p:txBody>
      </p:sp>
    </p:spTree>
    <p:extLst>
      <p:ext uri="{BB962C8B-B14F-4D97-AF65-F5344CB8AC3E}">
        <p14:creationId xmlns:p14="http://schemas.microsoft.com/office/powerpoint/2010/main" val="717347333"/>
      </p:ext>
    </p:extLst>
  </p:cSld>
  <p:clrMapOvr>
    <a:masterClrMapping/>
  </p:clrMapOvr>
  <p:transition spd="slow">
    <p:randomBa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96642696"/>
              </p:ext>
            </p:extLst>
          </p:nvPr>
        </p:nvGraphicFramePr>
        <p:xfrm>
          <a:off x="1176338" y="2490788"/>
          <a:ext cx="6799262" cy="3444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número de diapositiva"/>
          <p:cNvSpPr>
            <a:spLocks noGrp="1"/>
          </p:cNvSpPr>
          <p:nvPr>
            <p:ph type="sldNum" sz="quarter" idx="12"/>
          </p:nvPr>
        </p:nvSpPr>
        <p:spPr/>
        <p:txBody>
          <a:bodyPr/>
          <a:lstStyle/>
          <a:p>
            <a:fld id="{67D55FCC-1372-4E47-8642-BB8DCD90789C}" type="slidenum">
              <a:rPr lang="es-ES" smtClean="0"/>
              <a:pPr/>
              <a:t>28</a:t>
            </a:fld>
            <a:endParaRPr lang="es-ES"/>
          </a:p>
        </p:txBody>
      </p:sp>
    </p:spTree>
    <p:extLst>
      <p:ext uri="{BB962C8B-B14F-4D97-AF65-F5344CB8AC3E}">
        <p14:creationId xmlns:p14="http://schemas.microsoft.com/office/powerpoint/2010/main" val="3431145896"/>
      </p:ext>
    </p:extLst>
  </p:cSld>
  <p:clrMapOvr>
    <a:masterClrMapping/>
  </p:clrMapOvr>
  <p:transition spd="slow">
    <p:cove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r"/>
            <a:r>
              <a:rPr lang="es-ES" sz="3500" dirty="0" smtClean="0"/>
              <a:t/>
            </a:r>
            <a:br>
              <a:rPr lang="es-ES" sz="3500" dirty="0" smtClean="0"/>
            </a:br>
            <a:r>
              <a:rPr lang="es-ES" sz="3900" dirty="0" smtClean="0">
                <a:solidFill>
                  <a:schemeClr val="tx1"/>
                </a:solidFill>
                <a:latin typeface="Tw Cen MT" pitchFamily="34" charset="0"/>
                <a:ea typeface="+mn-ea"/>
                <a:cs typeface="+mn-cs"/>
              </a:rPr>
              <a:t>Gráfica 1. Costos marginales y de descontaminación</a:t>
            </a:r>
            <a:r>
              <a:rPr lang="es-ES" sz="3500" dirty="0" smtClean="0"/>
              <a:t/>
            </a:r>
            <a:br>
              <a:rPr lang="es-ES" sz="3500" dirty="0" smtClean="0"/>
            </a:br>
            <a:endParaRPr lang="es-ES" sz="3500" dirty="0"/>
          </a:p>
        </p:txBody>
      </p:sp>
      <p:sp>
        <p:nvSpPr>
          <p:cNvPr id="4915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9152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9152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6" name="Imagen 5"/>
          <p:cNvPicPr>
            <a:picLocks noChangeAspect="1"/>
          </p:cNvPicPr>
          <p:nvPr/>
        </p:nvPicPr>
        <p:blipFill>
          <a:blip r:embed="rId3"/>
          <a:stretch>
            <a:fillRect/>
          </a:stretch>
        </p:blipFill>
        <p:spPr>
          <a:xfrm>
            <a:off x="1691680" y="2492896"/>
            <a:ext cx="5836260" cy="3676514"/>
          </a:xfrm>
          <a:prstGeom prst="rect">
            <a:avLst/>
          </a:prstGeom>
        </p:spPr>
      </p:pic>
      <p:sp>
        <p:nvSpPr>
          <p:cNvPr id="3" name="2 Marcador de número de diapositiva"/>
          <p:cNvSpPr>
            <a:spLocks noGrp="1"/>
          </p:cNvSpPr>
          <p:nvPr>
            <p:ph type="sldNum" sz="quarter" idx="12"/>
          </p:nvPr>
        </p:nvSpPr>
        <p:spPr/>
        <p:txBody>
          <a:bodyPr/>
          <a:lstStyle/>
          <a:p>
            <a:fld id="{67D55FCC-1372-4E47-8642-BB8DCD90789C}" type="slidenum">
              <a:rPr lang="es-ES" smtClean="0"/>
              <a:pPr/>
              <a:t>29</a:t>
            </a:fld>
            <a:endParaRPr lang="es-ES"/>
          </a:p>
        </p:txBody>
      </p:sp>
    </p:spTree>
    <p:extLst>
      <p:ext uri="{BB962C8B-B14F-4D97-AF65-F5344CB8AC3E}">
        <p14:creationId xmlns:p14="http://schemas.microsoft.com/office/powerpoint/2010/main" val="2801626363"/>
      </p:ext>
    </p:extLst>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b="1" dirty="0" smtClean="0"/>
              <a:t>Introducción</a:t>
            </a:r>
            <a:endParaRPr lang="es-MX" b="1" dirty="0"/>
          </a:p>
        </p:txBody>
      </p:sp>
      <p:sp>
        <p:nvSpPr>
          <p:cNvPr id="3" name="Marcador de contenido 2"/>
          <p:cNvSpPr>
            <a:spLocks noGrp="1"/>
          </p:cNvSpPr>
          <p:nvPr>
            <p:ph idx="1"/>
          </p:nvPr>
        </p:nvSpPr>
        <p:spPr/>
        <p:txBody>
          <a:bodyPr/>
          <a:lstStyle/>
          <a:p>
            <a:pPr algn="just"/>
            <a:r>
              <a:rPr lang="es-MX" dirty="0" smtClean="0"/>
              <a:t>El deterioro ambiental se ha generado por el proceso de consumo y producción que ha conducido a la generación de problemas ambientales que de manera directa e indirecta afecta a la sociedad. Dichos problemas se pueden clasificar en tres formas: a) consumidores, b) productores y c) productores-consumidores.</a:t>
            </a:r>
          </a:p>
        </p:txBody>
      </p:sp>
      <p:sp>
        <p:nvSpPr>
          <p:cNvPr id="4" name="3 Marcador de número de diapositiva"/>
          <p:cNvSpPr>
            <a:spLocks noGrp="1"/>
          </p:cNvSpPr>
          <p:nvPr>
            <p:ph type="sldNum" sz="quarter" idx="12"/>
          </p:nvPr>
        </p:nvSpPr>
        <p:spPr/>
        <p:txBody>
          <a:bodyPr/>
          <a:lstStyle/>
          <a:p>
            <a:fld id="{67D55FCC-1372-4E47-8642-BB8DCD90789C}" type="slidenum">
              <a:rPr lang="es-ES" smtClean="0"/>
              <a:pPr/>
              <a:t>3</a:t>
            </a:fld>
            <a:endParaRPr lang="es-ES"/>
          </a:p>
        </p:txBody>
      </p:sp>
    </p:spTree>
    <p:extLst>
      <p:ext uri="{BB962C8B-B14F-4D97-AF65-F5344CB8AC3E}">
        <p14:creationId xmlns:p14="http://schemas.microsoft.com/office/powerpoint/2010/main" val="3729175416"/>
      </p:ext>
    </p:extLst>
  </p:cSld>
  <p:clrMapOvr>
    <a:masterClrMapping/>
  </p:clrMapOvr>
  <p:transition spd="slow">
    <p:randomBa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contenido"/>
          <p:cNvSpPr>
            <a:spLocks noGrp="1"/>
          </p:cNvSpPr>
          <p:nvPr>
            <p:ph idx="1"/>
          </p:nvPr>
        </p:nvSpPr>
        <p:spPr>
          <a:xfrm>
            <a:off x="1043608" y="908720"/>
            <a:ext cx="7559130" cy="5301837"/>
          </a:xfrm>
        </p:spPr>
        <p:txBody>
          <a:bodyPr numCol="1">
            <a:normAutofit/>
          </a:bodyPr>
          <a:lstStyle/>
          <a:p>
            <a:pPr lvl="0" algn="just"/>
            <a:r>
              <a:rPr lang="es-ES" sz="2600" dirty="0" smtClean="0">
                <a:effectLst>
                  <a:outerShdw blurRad="50000" dist="30000" dir="5400000" algn="tl" rotWithShape="0">
                    <a:srgbClr val="000000">
                      <a:alpha val="30000"/>
                    </a:srgbClr>
                  </a:outerShdw>
                </a:effectLst>
                <a:latin typeface="Tw Cen MT" pitchFamily="34" charset="0"/>
              </a:rPr>
              <a:t>El resultado de la elección privado del nivel de emisiones al río se da en el punto .</a:t>
            </a:r>
          </a:p>
          <a:p>
            <a:pPr lvl="0" algn="just"/>
            <a:endParaRPr lang="es-ES" sz="2600" dirty="0" smtClean="0">
              <a:effectLst>
                <a:outerShdw blurRad="50000" dist="30000" dir="5400000" algn="tl" rotWithShape="0">
                  <a:srgbClr val="000000">
                    <a:alpha val="30000"/>
                  </a:srgbClr>
                </a:outerShdw>
              </a:effectLst>
              <a:latin typeface="Tw Cen MT" pitchFamily="34" charset="0"/>
            </a:endParaRPr>
          </a:p>
          <a:p>
            <a:pPr lvl="0" algn="just"/>
            <a:r>
              <a:rPr lang="es-ES" sz="2600" dirty="0" smtClean="0">
                <a:effectLst>
                  <a:outerShdw blurRad="50000" dist="30000" dir="5400000" algn="tl" rotWithShape="0">
                    <a:srgbClr val="000000">
                      <a:alpha val="30000"/>
                    </a:srgbClr>
                  </a:outerShdw>
                </a:effectLst>
                <a:latin typeface="Tw Cen MT" pitchFamily="34" charset="0"/>
              </a:rPr>
              <a:t>La curva de </a:t>
            </a:r>
            <a:r>
              <a:rPr lang="es-ES" sz="2600" dirty="0" err="1" smtClean="0">
                <a:effectLst>
                  <a:outerShdw blurRad="50000" dist="30000" dir="5400000" algn="tl" rotWithShape="0">
                    <a:srgbClr val="000000">
                      <a:alpha val="30000"/>
                    </a:srgbClr>
                  </a:outerShdw>
                </a:effectLst>
                <a:latin typeface="Tw Cen MT" pitchFamily="34" charset="0"/>
              </a:rPr>
              <a:t>CMg</a:t>
            </a:r>
            <a:r>
              <a:rPr lang="es-ES" sz="2600" dirty="0" smtClean="0">
                <a:effectLst>
                  <a:outerShdw blurRad="50000" dist="30000" dir="5400000" algn="tl" rotWithShape="0">
                    <a:srgbClr val="000000">
                      <a:alpha val="30000"/>
                    </a:srgbClr>
                  </a:outerShdw>
                </a:effectLst>
                <a:latin typeface="Tw Cen MT" pitchFamily="34" charset="0"/>
              </a:rPr>
              <a:t> de la descontaminación para la papelera se interpreta como el </a:t>
            </a:r>
            <a:r>
              <a:rPr lang="es-ES" sz="2600" dirty="0" err="1" smtClean="0">
                <a:effectLst>
                  <a:outerShdw blurRad="50000" dist="30000" dir="5400000" algn="tl" rotWithShape="0">
                    <a:srgbClr val="000000">
                      <a:alpha val="30000"/>
                    </a:srgbClr>
                  </a:outerShdw>
                </a:effectLst>
                <a:latin typeface="Tw Cen MT" pitchFamily="34" charset="0"/>
              </a:rPr>
              <a:t>BMg</a:t>
            </a:r>
            <a:r>
              <a:rPr lang="es-ES" sz="2600" dirty="0" smtClean="0">
                <a:effectLst>
                  <a:outerShdw blurRad="50000" dist="30000" dir="5400000" algn="tl" rotWithShape="0">
                    <a:srgbClr val="000000">
                      <a:alpha val="30000"/>
                    </a:srgbClr>
                  </a:outerShdw>
                </a:effectLst>
                <a:latin typeface="Tw Cen MT" pitchFamily="34" charset="0"/>
              </a:rPr>
              <a:t> privado de contaminar si se descompone el  </a:t>
            </a:r>
            <a:r>
              <a:rPr lang="es-ES" sz="2600" dirty="0" err="1" smtClean="0">
                <a:effectLst>
                  <a:outerShdw blurRad="50000" dist="30000" dir="5400000" algn="tl" rotWithShape="0">
                    <a:srgbClr val="000000">
                      <a:alpha val="30000"/>
                    </a:srgbClr>
                  </a:outerShdw>
                </a:effectLst>
                <a:latin typeface="Tw Cen MT" pitchFamily="34" charset="0"/>
              </a:rPr>
              <a:t>BMgP</a:t>
            </a:r>
            <a:r>
              <a:rPr lang="es-ES" sz="2600" dirty="0" smtClean="0">
                <a:effectLst>
                  <a:outerShdw blurRad="50000" dist="30000" dir="5400000" algn="tl" rotWithShape="0">
                    <a:srgbClr val="000000">
                      <a:alpha val="30000"/>
                    </a:srgbClr>
                  </a:outerShdw>
                </a:effectLst>
                <a:latin typeface="Tw Cen MT" pitchFamily="34" charset="0"/>
              </a:rPr>
              <a:t> en el beneficio resultante de la contaminación y el resultante de la producción.</a:t>
            </a:r>
          </a:p>
          <a:p>
            <a:pPr lvl="0" algn="just"/>
            <a:endParaRPr lang="es-ES" sz="2600" dirty="0" smtClean="0">
              <a:effectLst>
                <a:outerShdw blurRad="50000" dist="30000" dir="5400000" algn="tl" rotWithShape="0">
                  <a:srgbClr val="000000">
                    <a:alpha val="30000"/>
                  </a:srgbClr>
                </a:outerShdw>
              </a:effectLst>
              <a:latin typeface="Tw Cen MT" pitchFamily="34" charset="0"/>
            </a:endParaRPr>
          </a:p>
          <a:p>
            <a:pPr lvl="0" algn="just"/>
            <a:r>
              <a:rPr lang="es-ES" sz="2600" dirty="0" smtClean="0">
                <a:effectLst>
                  <a:outerShdw blurRad="50000" dist="30000" dir="5400000" algn="tl" rotWithShape="0">
                    <a:srgbClr val="000000">
                      <a:alpha val="30000"/>
                    </a:srgbClr>
                  </a:outerShdw>
                </a:effectLst>
                <a:latin typeface="Tw Cen MT" pitchFamily="34" charset="0"/>
              </a:rPr>
              <a:t>El costo neto de contaminación viene dado por el área </a:t>
            </a:r>
          </a:p>
          <a:p>
            <a:pPr algn="just"/>
            <a:endParaRPr lang="es-ES" dirty="0"/>
          </a:p>
        </p:txBody>
      </p:sp>
      <p:pic>
        <p:nvPicPr>
          <p:cNvPr id="5" name="Picture 8"/>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195736" y="5373216"/>
            <a:ext cx="357190" cy="291044"/>
          </a:xfrm>
          <a:prstGeom prst="rect">
            <a:avLst/>
          </a:prstGeom>
          <a:noFill/>
        </p:spPr>
      </p:pic>
      <p:sp>
        <p:nvSpPr>
          <p:cNvPr id="2" name="1 Marcador de número de diapositiva"/>
          <p:cNvSpPr>
            <a:spLocks noGrp="1"/>
          </p:cNvSpPr>
          <p:nvPr>
            <p:ph type="sldNum" sz="quarter" idx="12"/>
          </p:nvPr>
        </p:nvSpPr>
        <p:spPr/>
        <p:txBody>
          <a:bodyPr/>
          <a:lstStyle/>
          <a:p>
            <a:fld id="{67D55FCC-1372-4E47-8642-BB8DCD90789C}" type="slidenum">
              <a:rPr lang="es-ES" smtClean="0"/>
              <a:pPr/>
              <a:t>30</a:t>
            </a:fld>
            <a:endParaRPr lang="es-ES"/>
          </a:p>
        </p:txBody>
      </p:sp>
    </p:spTree>
    <p:extLst>
      <p:ext uri="{BB962C8B-B14F-4D97-AF65-F5344CB8AC3E}">
        <p14:creationId xmlns:p14="http://schemas.microsoft.com/office/powerpoint/2010/main" val="2462292583"/>
      </p:ext>
    </p:extLst>
  </p:cSld>
  <p:clrMapOvr>
    <a:masterClrMapping/>
  </p:clrMapOvr>
  <p:transition spd="slow">
    <p:cove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619672" y="908720"/>
            <a:ext cx="6552728" cy="5004792"/>
          </a:xfrm>
        </p:spPr>
        <p:txBody>
          <a:bodyPr/>
          <a:lstStyle/>
          <a:p>
            <a:r>
              <a:rPr lang="es-ES" sz="2200" dirty="0" smtClean="0">
                <a:effectLst>
                  <a:outerShdw blurRad="50000" dist="30000" dir="5400000" algn="tl" rotWithShape="0">
                    <a:srgbClr val="000000">
                      <a:alpha val="30000"/>
                    </a:srgbClr>
                  </a:outerShdw>
                </a:effectLst>
                <a:latin typeface="Tw Cen MT" pitchFamily="34" charset="0"/>
              </a:rPr>
              <a:t>Lo anterior se logra observar si se deriva la función de beneficio de la </a:t>
            </a:r>
            <a:r>
              <a:rPr lang="es-ES" sz="2200" dirty="0" err="1" smtClean="0">
                <a:effectLst>
                  <a:outerShdw blurRad="50000" dist="30000" dir="5400000" algn="tl" rotWithShape="0">
                    <a:srgbClr val="000000">
                      <a:alpha val="30000"/>
                    </a:srgbClr>
                  </a:outerShdw>
                </a:effectLst>
                <a:latin typeface="Tw Cen MT" pitchFamily="34" charset="0"/>
              </a:rPr>
              <a:t>pepelera</a:t>
            </a:r>
            <a:r>
              <a:rPr lang="es-ES" sz="2200" dirty="0" smtClean="0">
                <a:effectLst>
                  <a:outerShdw blurRad="50000" dist="30000" dir="5400000" algn="tl" rotWithShape="0">
                    <a:srgbClr val="000000">
                      <a:alpha val="30000"/>
                    </a:srgbClr>
                  </a:outerShdw>
                </a:effectLst>
                <a:latin typeface="Tw Cen MT" pitchFamily="34" charset="0"/>
              </a:rPr>
              <a:t>:</a:t>
            </a:r>
          </a:p>
          <a:p>
            <a:endParaRPr lang="es-ES" sz="2200" dirty="0" smtClean="0">
              <a:effectLst>
                <a:outerShdw blurRad="50000" dist="30000" dir="5400000" algn="tl" rotWithShape="0">
                  <a:srgbClr val="000000">
                    <a:alpha val="30000"/>
                  </a:srgbClr>
                </a:outerShdw>
              </a:effectLst>
              <a:latin typeface="Tw Cen MT" pitchFamily="34" charset="0"/>
            </a:endParaRPr>
          </a:p>
          <a:p>
            <a:endParaRPr lang="es-ES" sz="2200" dirty="0" smtClean="0">
              <a:effectLst>
                <a:outerShdw blurRad="50000" dist="30000" dir="5400000" algn="tl" rotWithShape="0">
                  <a:srgbClr val="000000">
                    <a:alpha val="30000"/>
                  </a:srgbClr>
                </a:outerShdw>
              </a:effectLst>
              <a:latin typeface="Tw Cen MT" pitchFamily="34" charset="0"/>
            </a:endParaRPr>
          </a:p>
          <a:p>
            <a:endParaRPr lang="es-ES" sz="2200" dirty="0" smtClean="0">
              <a:effectLst>
                <a:outerShdw blurRad="50000" dist="30000" dir="5400000" algn="tl" rotWithShape="0">
                  <a:srgbClr val="000000">
                    <a:alpha val="30000"/>
                  </a:srgbClr>
                </a:outerShdw>
              </a:effectLst>
              <a:latin typeface="Tw Cen MT" pitchFamily="34" charset="0"/>
            </a:endParaRPr>
          </a:p>
          <a:p>
            <a:endParaRPr lang="es-ES" sz="2200" dirty="0" smtClean="0">
              <a:effectLst>
                <a:outerShdw blurRad="50000" dist="30000" dir="5400000" algn="tl" rotWithShape="0">
                  <a:srgbClr val="000000">
                    <a:alpha val="30000"/>
                  </a:srgbClr>
                </a:outerShdw>
              </a:effectLst>
              <a:latin typeface="Tw Cen MT" pitchFamily="34" charset="0"/>
            </a:endParaRPr>
          </a:p>
          <a:p>
            <a:pPr>
              <a:buNone/>
            </a:pPr>
            <a:endParaRPr lang="es-ES" sz="2200" dirty="0" smtClean="0">
              <a:effectLst>
                <a:outerShdw blurRad="50000" dist="30000" dir="5400000" algn="tl" rotWithShape="0">
                  <a:srgbClr val="000000">
                    <a:alpha val="30000"/>
                  </a:srgbClr>
                </a:outerShdw>
              </a:effectLst>
              <a:latin typeface="Tw Cen MT" pitchFamily="34" charset="0"/>
            </a:endParaRPr>
          </a:p>
          <a:p>
            <a:pPr>
              <a:buNone/>
            </a:pPr>
            <a:endParaRPr lang="es-ES" sz="2200" dirty="0" smtClean="0">
              <a:effectLst>
                <a:outerShdw blurRad="50000" dist="30000" dir="5400000" algn="tl" rotWithShape="0">
                  <a:srgbClr val="000000">
                    <a:alpha val="30000"/>
                  </a:srgbClr>
                </a:outerShdw>
              </a:effectLst>
              <a:latin typeface="Tw Cen MT" pitchFamily="34" charset="0"/>
            </a:endParaRPr>
          </a:p>
          <a:p>
            <a:pPr>
              <a:buNone/>
            </a:pPr>
            <a:endParaRPr lang="es-ES" sz="2200" dirty="0" smtClean="0">
              <a:effectLst>
                <a:outerShdw blurRad="50000" dist="30000" dir="5400000" algn="tl" rotWithShape="0">
                  <a:srgbClr val="000000">
                    <a:alpha val="30000"/>
                  </a:srgbClr>
                </a:outerShdw>
              </a:effectLst>
              <a:latin typeface="Tw Cen MT" pitchFamily="34" charset="0"/>
            </a:endParaRPr>
          </a:p>
          <a:p>
            <a:pPr>
              <a:buNone/>
            </a:pPr>
            <a:r>
              <a:rPr lang="es-ES" sz="2200" dirty="0" smtClean="0">
                <a:effectLst>
                  <a:outerShdw blurRad="50000" dist="30000" dir="5400000" algn="tl" rotWithShape="0">
                    <a:srgbClr val="000000">
                      <a:alpha val="30000"/>
                    </a:srgbClr>
                  </a:outerShdw>
                </a:effectLst>
                <a:latin typeface="Tw Cen MT" pitchFamily="34" charset="0"/>
              </a:rPr>
              <a:t>Si            en el óptimo resulta</a:t>
            </a:r>
          </a:p>
          <a:p>
            <a:endParaRPr lang="es-ES" dirty="0" smtClean="0"/>
          </a:p>
          <a:p>
            <a:endParaRPr lang="es-ES" dirty="0"/>
          </a:p>
        </p:txBody>
      </p:sp>
      <p:sp>
        <p:nvSpPr>
          <p:cNvPr id="4935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93569"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117358" y="2754627"/>
            <a:ext cx="7055042" cy="724070"/>
          </a:xfrm>
          <a:prstGeom prst="rect">
            <a:avLst/>
          </a:prstGeom>
          <a:noFill/>
        </p:spPr>
      </p:pic>
      <p:sp>
        <p:nvSpPr>
          <p:cNvPr id="4935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93571"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195736" y="3933056"/>
            <a:ext cx="547688" cy="575076"/>
          </a:xfrm>
          <a:prstGeom prst="rect">
            <a:avLst/>
          </a:prstGeom>
          <a:noFill/>
        </p:spPr>
      </p:pic>
      <p:sp>
        <p:nvSpPr>
          <p:cNvPr id="4935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93573" name="Picture 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547664" y="5157192"/>
            <a:ext cx="6759133" cy="714380"/>
          </a:xfrm>
          <a:prstGeom prst="rect">
            <a:avLst/>
          </a:prstGeom>
          <a:noFill/>
        </p:spPr>
      </p:pic>
      <p:sp>
        <p:nvSpPr>
          <p:cNvPr id="2" name="1 Marcador de número de diapositiva"/>
          <p:cNvSpPr>
            <a:spLocks noGrp="1"/>
          </p:cNvSpPr>
          <p:nvPr>
            <p:ph type="sldNum" sz="quarter" idx="12"/>
          </p:nvPr>
        </p:nvSpPr>
        <p:spPr/>
        <p:txBody>
          <a:bodyPr/>
          <a:lstStyle/>
          <a:p>
            <a:fld id="{67D55FCC-1372-4E47-8642-BB8DCD90789C}" type="slidenum">
              <a:rPr lang="es-ES" smtClean="0"/>
              <a:pPr/>
              <a:t>31</a:t>
            </a:fld>
            <a:endParaRPr lang="es-ES"/>
          </a:p>
        </p:txBody>
      </p:sp>
    </p:spTree>
    <p:extLst>
      <p:ext uri="{BB962C8B-B14F-4D97-AF65-F5344CB8AC3E}">
        <p14:creationId xmlns:p14="http://schemas.microsoft.com/office/powerpoint/2010/main" val="2861345853"/>
      </p:ext>
    </p:extLst>
  </p:cSld>
  <p:clrMapOvr>
    <a:masterClrMapping/>
  </p:clrMapOvr>
  <p:transition spd="slow">
    <p:randomBar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31640" y="2492896"/>
            <a:ext cx="6120680" cy="3960440"/>
          </a:xfrm>
        </p:spPr>
        <p:txBody>
          <a:bodyPr/>
          <a:lstStyle/>
          <a:p>
            <a:pPr algn="just"/>
            <a:endParaRPr lang="es-ES" sz="2200" dirty="0" smtClean="0">
              <a:effectLst>
                <a:outerShdw blurRad="50000" dist="30000" dir="5400000" algn="tl" rotWithShape="0">
                  <a:srgbClr val="000000">
                    <a:alpha val="30000"/>
                  </a:srgbClr>
                </a:outerShdw>
              </a:effectLst>
              <a:latin typeface="Tw Cen MT" pitchFamily="34" charset="0"/>
            </a:endParaRPr>
          </a:p>
          <a:p>
            <a:pPr algn="just"/>
            <a:r>
              <a:rPr lang="es-ES" sz="2200" dirty="0" smtClean="0">
                <a:effectLst>
                  <a:outerShdw blurRad="50000" dist="30000" dir="5400000" algn="tl" rotWithShape="0">
                    <a:srgbClr val="000000">
                      <a:alpha val="30000"/>
                    </a:srgbClr>
                  </a:outerShdw>
                </a:effectLst>
                <a:latin typeface="Tw Cen MT" pitchFamily="34" charset="0"/>
              </a:rPr>
              <a:t>Por lo tanto el libre funcionamiento del mercado ha conducido a una situación  ineficiente, dado que para las unidades </a:t>
            </a:r>
            <a:r>
              <a:rPr lang="es-ES" sz="2200" dirty="0" err="1" smtClean="0">
                <a:effectLst>
                  <a:outerShdw blurRad="50000" dist="30000" dir="5400000" algn="tl" rotWithShape="0">
                    <a:srgbClr val="000000">
                      <a:alpha val="30000"/>
                    </a:srgbClr>
                  </a:outerShdw>
                </a:effectLst>
                <a:latin typeface="Tw Cen MT" pitchFamily="34" charset="0"/>
              </a:rPr>
              <a:t>intramarginales</a:t>
            </a:r>
            <a:r>
              <a:rPr lang="es-ES" sz="2200" dirty="0" smtClean="0">
                <a:effectLst>
                  <a:outerShdw blurRad="50000" dist="30000" dir="5400000" algn="tl" rotWithShape="0">
                    <a:srgbClr val="000000">
                      <a:alpha val="30000"/>
                    </a:srgbClr>
                  </a:outerShdw>
                </a:effectLst>
                <a:latin typeface="Tw Cen MT" pitchFamily="34" charset="0"/>
              </a:rPr>
              <a:t>, el costo marginal es mayor que el </a:t>
            </a:r>
            <a:r>
              <a:rPr lang="es-ES" sz="2200" dirty="0" err="1" smtClean="0">
                <a:effectLst>
                  <a:outerShdw blurRad="50000" dist="30000" dir="5400000" algn="tl" rotWithShape="0">
                    <a:srgbClr val="000000">
                      <a:alpha val="30000"/>
                    </a:srgbClr>
                  </a:outerShdw>
                </a:effectLst>
                <a:latin typeface="Tw Cen MT" pitchFamily="34" charset="0"/>
              </a:rPr>
              <a:t>BMg.</a:t>
            </a:r>
            <a:endParaRPr lang="es-ES" sz="2200" dirty="0" smtClean="0">
              <a:effectLst>
                <a:outerShdw blurRad="50000" dist="30000" dir="5400000" algn="tl" rotWithShape="0">
                  <a:srgbClr val="000000">
                    <a:alpha val="30000"/>
                  </a:srgbClr>
                </a:outerShdw>
              </a:effectLst>
              <a:latin typeface="Tw Cen MT" pitchFamily="34" charset="0"/>
            </a:endParaRPr>
          </a:p>
          <a:p>
            <a:pPr algn="just"/>
            <a:endParaRPr lang="es-ES" sz="2200" dirty="0" smtClean="0">
              <a:effectLst>
                <a:outerShdw blurRad="50000" dist="30000" dir="5400000" algn="tl" rotWithShape="0">
                  <a:srgbClr val="000000">
                    <a:alpha val="30000"/>
                  </a:srgbClr>
                </a:outerShdw>
              </a:effectLst>
              <a:latin typeface="Tw Cen MT" pitchFamily="34" charset="0"/>
            </a:endParaRPr>
          </a:p>
          <a:p>
            <a:pPr algn="just"/>
            <a:endParaRPr lang="es-ES" sz="2200" dirty="0" smtClean="0">
              <a:effectLst>
                <a:outerShdw blurRad="50000" dist="30000" dir="5400000" algn="tl" rotWithShape="0">
                  <a:srgbClr val="000000">
                    <a:alpha val="30000"/>
                  </a:srgbClr>
                </a:outerShdw>
              </a:effectLst>
              <a:latin typeface="Tw Cen MT" pitchFamily="34" charset="0"/>
            </a:endParaRPr>
          </a:p>
          <a:p>
            <a:pPr algn="just"/>
            <a:r>
              <a:rPr lang="es-ES" sz="2200" dirty="0" smtClean="0">
                <a:effectLst>
                  <a:outerShdw blurRad="50000" dist="30000" dir="5400000" algn="tl" rotWithShape="0">
                    <a:srgbClr val="000000">
                      <a:alpha val="30000"/>
                    </a:srgbClr>
                  </a:outerShdw>
                </a:effectLst>
                <a:latin typeface="Tw Cen MT" pitchFamily="34" charset="0"/>
              </a:rPr>
              <a:t>Por lo tanto la reducción de la contaminación podrá elevar el beneficio marginal.</a:t>
            </a:r>
          </a:p>
          <a:p>
            <a:endParaRPr lang="es-ES" dirty="0">
              <a:latin typeface="Century Gothic" pitchFamily="34" charset="0"/>
            </a:endParaRPr>
          </a:p>
        </p:txBody>
      </p:sp>
      <p:sp>
        <p:nvSpPr>
          <p:cNvPr id="2" name="1 Marcador de número de diapositiva"/>
          <p:cNvSpPr>
            <a:spLocks noGrp="1"/>
          </p:cNvSpPr>
          <p:nvPr>
            <p:ph type="sldNum" sz="quarter" idx="12"/>
          </p:nvPr>
        </p:nvSpPr>
        <p:spPr/>
        <p:txBody>
          <a:bodyPr/>
          <a:lstStyle/>
          <a:p>
            <a:fld id="{67D55FCC-1372-4E47-8642-BB8DCD90789C}" type="slidenum">
              <a:rPr lang="es-ES" smtClean="0"/>
              <a:pPr/>
              <a:t>32</a:t>
            </a:fld>
            <a:endParaRPr lang="es-ES"/>
          </a:p>
        </p:txBody>
      </p:sp>
    </p:spTree>
    <p:extLst>
      <p:ext uri="{BB962C8B-B14F-4D97-AF65-F5344CB8AC3E}">
        <p14:creationId xmlns:p14="http://schemas.microsoft.com/office/powerpoint/2010/main" val="215797795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blinds(horizontal)">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1268760"/>
            <a:ext cx="7024744" cy="1143000"/>
          </a:xfrm>
        </p:spPr>
        <p:txBody>
          <a:bodyPr>
            <a:normAutofit fontScale="90000"/>
          </a:bodyPr>
          <a:lstStyle/>
          <a:p>
            <a:pPr algn="r"/>
            <a:r>
              <a:rPr lang="es-ES" b="1" dirty="0" smtClean="0"/>
              <a:t/>
            </a:r>
            <a:br>
              <a:rPr lang="es-ES" b="1" dirty="0" smtClean="0"/>
            </a:br>
            <a:r>
              <a:rPr lang="es-ES" sz="3600" b="1" dirty="0" smtClean="0">
                <a:solidFill>
                  <a:schemeClr val="tx1"/>
                </a:solidFill>
                <a:latin typeface="Tw Cen MT" pitchFamily="34" charset="0"/>
                <a:ea typeface="+mn-ea"/>
                <a:cs typeface="+mn-cs"/>
              </a:rPr>
              <a:t>Funcionamiento del mercado para los bienes públicos ambientales</a:t>
            </a:r>
            <a:r>
              <a:rPr lang="es-ES" dirty="0" smtClean="0"/>
              <a:t/>
            </a:r>
            <a:br>
              <a:rPr lang="es-ES" dirty="0" smtClean="0"/>
            </a:br>
            <a:endParaRPr lang="es-ES" dirty="0"/>
          </a:p>
        </p:txBody>
      </p:sp>
      <p:sp>
        <p:nvSpPr>
          <p:cNvPr id="3" name="2 Marcador de contenido"/>
          <p:cNvSpPr>
            <a:spLocks noGrp="1"/>
          </p:cNvSpPr>
          <p:nvPr>
            <p:ph idx="1"/>
          </p:nvPr>
        </p:nvSpPr>
        <p:spPr/>
        <p:txBody>
          <a:bodyPr/>
          <a:lstStyle/>
          <a:p>
            <a:endParaRPr lang="es-ES" dirty="0" smtClean="0"/>
          </a:p>
          <a:p>
            <a:endParaRPr lang="es-ES" dirty="0" smtClean="0"/>
          </a:p>
          <a:p>
            <a:pPr algn="just"/>
            <a:r>
              <a:rPr lang="es-ES" dirty="0" smtClean="0">
                <a:effectLst>
                  <a:outerShdw blurRad="50000" dist="30000" dir="5400000" algn="tl" rotWithShape="0">
                    <a:srgbClr val="000000">
                      <a:alpha val="30000"/>
                    </a:srgbClr>
                  </a:outerShdw>
                </a:effectLst>
                <a:latin typeface="Tw Cen MT" pitchFamily="34" charset="0"/>
              </a:rPr>
              <a:t>De acuerdo a los casos discreto y continuo del comportamiento de los bienes ambientales se tiene la incertidumbre si funciona o no el mercado.</a:t>
            </a:r>
          </a:p>
          <a:p>
            <a:endParaRPr lang="es-ES" dirty="0"/>
          </a:p>
        </p:txBody>
      </p:sp>
      <p:sp>
        <p:nvSpPr>
          <p:cNvPr id="4" name="3 Marcador de número de diapositiva"/>
          <p:cNvSpPr>
            <a:spLocks noGrp="1"/>
          </p:cNvSpPr>
          <p:nvPr>
            <p:ph type="sldNum" sz="quarter" idx="12"/>
          </p:nvPr>
        </p:nvSpPr>
        <p:spPr/>
        <p:txBody>
          <a:bodyPr/>
          <a:lstStyle/>
          <a:p>
            <a:fld id="{67D55FCC-1372-4E47-8642-BB8DCD90789C}" type="slidenum">
              <a:rPr lang="es-ES" smtClean="0"/>
              <a:pPr/>
              <a:t>33</a:t>
            </a:fld>
            <a:endParaRPr lang="es-ES"/>
          </a:p>
        </p:txBody>
      </p:sp>
    </p:spTree>
    <p:extLst>
      <p:ext uri="{BB962C8B-B14F-4D97-AF65-F5344CB8AC3E}">
        <p14:creationId xmlns:p14="http://schemas.microsoft.com/office/powerpoint/2010/main" val="4224859341"/>
      </p:ext>
    </p:extLst>
  </p:cSld>
  <p:clrMapOvr>
    <a:masterClrMapping/>
  </p:clrMapOvr>
  <p:transition spd="slow">
    <p:randomBar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S" sz="3600" b="1" dirty="0" smtClean="0">
                <a:solidFill>
                  <a:schemeClr val="tx1"/>
                </a:solidFill>
                <a:latin typeface="Tw Cen MT" pitchFamily="34" charset="0"/>
                <a:ea typeface="+mn-ea"/>
                <a:cs typeface="+mn-cs"/>
              </a:rPr>
              <a:t>Existen 2 razones:</a:t>
            </a:r>
            <a:endParaRPr lang="es-ES" sz="3600" b="1" dirty="0">
              <a:solidFill>
                <a:schemeClr val="tx1"/>
              </a:solidFill>
              <a:latin typeface="Tw Cen MT" pitchFamily="34" charset="0"/>
              <a:ea typeface="+mn-ea"/>
              <a:cs typeface="+mn-cs"/>
            </a:endParaRPr>
          </a:p>
        </p:txBody>
      </p:sp>
      <p:sp>
        <p:nvSpPr>
          <p:cNvPr id="3" name="2 Marcador de contenido"/>
          <p:cNvSpPr>
            <a:spLocks noGrp="1"/>
          </p:cNvSpPr>
          <p:nvPr>
            <p:ph idx="1"/>
          </p:nvPr>
        </p:nvSpPr>
        <p:spPr/>
        <p:txBody>
          <a:bodyPr>
            <a:normAutofit lnSpcReduction="10000"/>
          </a:bodyPr>
          <a:lstStyle/>
          <a:p>
            <a:pPr marL="596646" lvl="0" indent="-514350" algn="just">
              <a:buNone/>
            </a:pPr>
            <a:r>
              <a:rPr lang="es-ES" b="1" dirty="0" smtClean="0">
                <a:effectLst>
                  <a:outerShdw blurRad="50000" dist="30000" dir="5400000" algn="tl" rotWithShape="0">
                    <a:srgbClr val="000000">
                      <a:alpha val="30000"/>
                    </a:srgbClr>
                  </a:outerShdw>
                </a:effectLst>
                <a:latin typeface="Tw Cen MT" pitchFamily="34" charset="0"/>
              </a:rPr>
              <a:t>1. No Exclusión: </a:t>
            </a:r>
          </a:p>
          <a:p>
            <a:pPr marL="596646" lvl="0" indent="-514350" algn="just">
              <a:buNone/>
            </a:pPr>
            <a:endParaRPr lang="es-ES" dirty="0" smtClean="0">
              <a:effectLst>
                <a:outerShdw blurRad="50000" dist="30000" dir="5400000" algn="tl" rotWithShape="0">
                  <a:srgbClr val="000000">
                    <a:alpha val="30000"/>
                  </a:srgbClr>
                </a:outerShdw>
              </a:effectLst>
              <a:latin typeface="Tw Cen MT" pitchFamily="34" charset="0"/>
            </a:endParaRPr>
          </a:p>
          <a:p>
            <a:pPr marL="596646" lvl="0" indent="-514350" algn="just">
              <a:buNone/>
            </a:pPr>
            <a:r>
              <a:rPr lang="es-ES" dirty="0" smtClean="0">
                <a:effectLst>
                  <a:outerShdw blurRad="50000" dist="30000" dir="5400000" algn="tl" rotWithShape="0">
                    <a:srgbClr val="000000">
                      <a:alpha val="30000"/>
                    </a:srgbClr>
                  </a:outerShdw>
                </a:effectLst>
                <a:latin typeface="Tw Cen MT" pitchFamily="34" charset="0"/>
              </a:rPr>
              <a:t>Si no es posible excluir a los individuos de los beneficios de un bien ambiental, las empresas privadas tendrían dificultades para obtener ingresos de los consumidores para financiar su actividad, pues habría consumidores sin que la empresa supiese y, por lo tanto, podrían librarse de pagar el precio que la empresa paga.</a:t>
            </a:r>
          </a:p>
          <a:p>
            <a:endParaRPr lang="es-ES" dirty="0"/>
          </a:p>
        </p:txBody>
      </p:sp>
      <p:sp>
        <p:nvSpPr>
          <p:cNvPr id="4" name="3 Marcador de número de diapositiva"/>
          <p:cNvSpPr>
            <a:spLocks noGrp="1"/>
          </p:cNvSpPr>
          <p:nvPr>
            <p:ph type="sldNum" sz="quarter" idx="12"/>
          </p:nvPr>
        </p:nvSpPr>
        <p:spPr/>
        <p:txBody>
          <a:bodyPr/>
          <a:lstStyle/>
          <a:p>
            <a:fld id="{67D55FCC-1372-4E47-8642-BB8DCD90789C}" type="slidenum">
              <a:rPr lang="es-ES" smtClean="0"/>
              <a:pPr/>
              <a:t>34</a:t>
            </a:fld>
            <a:endParaRPr lang="es-ES"/>
          </a:p>
        </p:txBody>
      </p:sp>
    </p:spTree>
    <p:extLst>
      <p:ext uri="{BB962C8B-B14F-4D97-AF65-F5344CB8AC3E}">
        <p14:creationId xmlns:p14="http://schemas.microsoft.com/office/powerpoint/2010/main" val="2883062117"/>
      </p:ext>
    </p:extLst>
  </p:cSld>
  <p:clrMapOvr>
    <a:masterClrMapping/>
  </p:clrMapOvr>
  <p:transition spd="slow">
    <p:cove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ES" dirty="0" smtClean="0"/>
          </a:p>
          <a:p>
            <a:pPr algn="just">
              <a:buNone/>
            </a:pPr>
            <a:r>
              <a:rPr lang="es-ES" dirty="0" smtClean="0">
                <a:effectLst>
                  <a:outerShdw blurRad="50000" dist="30000" dir="5400000" algn="tl" rotWithShape="0">
                    <a:srgbClr val="000000">
                      <a:alpha val="30000"/>
                    </a:srgbClr>
                  </a:outerShdw>
                </a:effectLst>
                <a:latin typeface="Tw Cen MT" pitchFamily="34" charset="0"/>
              </a:rPr>
              <a:t>De lo anterior los precios cargados por la empresa no sería una medida adecuada de los beneficios marginales del bien y se producirá una producción inferior a la eficiente.</a:t>
            </a:r>
          </a:p>
          <a:p>
            <a:endParaRPr lang="es-ES" dirty="0"/>
          </a:p>
        </p:txBody>
      </p:sp>
      <p:sp>
        <p:nvSpPr>
          <p:cNvPr id="2" name="1 Marcador de número de diapositiva"/>
          <p:cNvSpPr>
            <a:spLocks noGrp="1"/>
          </p:cNvSpPr>
          <p:nvPr>
            <p:ph type="sldNum" sz="quarter" idx="12"/>
          </p:nvPr>
        </p:nvSpPr>
        <p:spPr/>
        <p:txBody>
          <a:bodyPr/>
          <a:lstStyle/>
          <a:p>
            <a:fld id="{67D55FCC-1372-4E47-8642-BB8DCD90789C}" type="slidenum">
              <a:rPr lang="es-ES" smtClean="0"/>
              <a:pPr/>
              <a:t>35</a:t>
            </a:fld>
            <a:endParaRPr lang="es-ES"/>
          </a:p>
        </p:txBody>
      </p:sp>
    </p:spTree>
    <p:extLst>
      <p:ext uri="{BB962C8B-B14F-4D97-AF65-F5344CB8AC3E}">
        <p14:creationId xmlns:p14="http://schemas.microsoft.com/office/powerpoint/2010/main" val="1306752629"/>
      </p:ext>
    </p:extLst>
  </p:cSld>
  <p:clrMapOvr>
    <a:masterClrMapping/>
  </p:clrMapOvr>
  <p:transition spd="slow">
    <p:randomBar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03648" y="764704"/>
            <a:ext cx="6552728" cy="5315421"/>
          </a:xfrm>
        </p:spPr>
        <p:txBody>
          <a:bodyPr>
            <a:normAutofit/>
          </a:bodyPr>
          <a:lstStyle/>
          <a:p>
            <a:pPr lvl="0" algn="just">
              <a:buNone/>
            </a:pPr>
            <a:r>
              <a:rPr lang="es-ES" b="1" dirty="0" smtClean="0">
                <a:effectLst>
                  <a:outerShdw blurRad="50000" dist="30000" dir="5400000" algn="tl" rotWithShape="0">
                    <a:srgbClr val="000000">
                      <a:alpha val="30000"/>
                    </a:srgbClr>
                  </a:outerShdw>
                </a:effectLst>
                <a:latin typeface="Tw Cen MT" pitchFamily="34" charset="0"/>
              </a:rPr>
              <a:t>2. Inclusión: </a:t>
            </a:r>
          </a:p>
          <a:p>
            <a:pPr lvl="0" algn="just">
              <a:buNone/>
            </a:pPr>
            <a:r>
              <a:rPr lang="es-ES" dirty="0" smtClean="0">
                <a:effectLst>
                  <a:outerShdw blurRad="50000" dist="30000" dir="5400000" algn="tl" rotWithShape="0">
                    <a:srgbClr val="000000">
                      <a:alpha val="30000"/>
                    </a:srgbClr>
                  </a:outerShdw>
                </a:effectLst>
                <a:latin typeface="Tw Cen MT" pitchFamily="34" charset="0"/>
              </a:rPr>
              <a:t>Para los bienes públicos que son excluibles a bajo costo (característica de la no rivalidad).</a:t>
            </a:r>
          </a:p>
          <a:p>
            <a:pPr lvl="0" algn="just">
              <a:buNone/>
            </a:pPr>
            <a:endParaRPr lang="es-ES" dirty="0" smtClean="0">
              <a:effectLst>
                <a:outerShdw blurRad="50000" dist="30000" dir="5400000" algn="tl" rotWithShape="0">
                  <a:srgbClr val="000000">
                    <a:alpha val="30000"/>
                  </a:srgbClr>
                </a:outerShdw>
              </a:effectLst>
              <a:latin typeface="Tw Cen MT" pitchFamily="34" charset="0"/>
            </a:endParaRPr>
          </a:p>
          <a:p>
            <a:pPr algn="just">
              <a:buNone/>
            </a:pPr>
            <a:r>
              <a:rPr lang="es-ES" dirty="0" smtClean="0">
                <a:effectLst>
                  <a:outerShdw blurRad="50000" dist="30000" dir="5400000" algn="tl" rotWithShape="0">
                    <a:srgbClr val="000000">
                      <a:alpha val="30000"/>
                    </a:srgbClr>
                  </a:outerShdw>
                </a:effectLst>
                <a:latin typeface="Tw Cen MT" pitchFamily="34" charset="0"/>
              </a:rPr>
              <a:t>Para un bien público ambiental la no rivalidad implica que el costo de oportunidad de una unidad vendida a un consumidor adicional es cero. Lo que significa que los consumidores no compiten entre ellos por lo que el mercado no es competitivo.</a:t>
            </a:r>
          </a:p>
          <a:p>
            <a:endParaRPr lang="es-ES" dirty="0"/>
          </a:p>
        </p:txBody>
      </p:sp>
      <p:sp>
        <p:nvSpPr>
          <p:cNvPr id="2" name="1 Marcador de número de diapositiva"/>
          <p:cNvSpPr>
            <a:spLocks noGrp="1"/>
          </p:cNvSpPr>
          <p:nvPr>
            <p:ph type="sldNum" sz="quarter" idx="12"/>
          </p:nvPr>
        </p:nvSpPr>
        <p:spPr/>
        <p:txBody>
          <a:bodyPr/>
          <a:lstStyle/>
          <a:p>
            <a:fld id="{67D55FCC-1372-4E47-8642-BB8DCD90789C}" type="slidenum">
              <a:rPr lang="es-ES" smtClean="0"/>
              <a:pPr/>
              <a:t>36</a:t>
            </a:fld>
            <a:endParaRPr lang="es-ES"/>
          </a:p>
        </p:txBody>
      </p:sp>
    </p:spTree>
    <p:extLst>
      <p:ext uri="{BB962C8B-B14F-4D97-AF65-F5344CB8AC3E}">
        <p14:creationId xmlns:p14="http://schemas.microsoft.com/office/powerpoint/2010/main" val="212812697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checkerboard(across)">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9632" y="908720"/>
            <a:ext cx="6696744" cy="5171405"/>
          </a:xfrm>
        </p:spPr>
        <p:txBody>
          <a:bodyPr>
            <a:normAutofit/>
          </a:bodyPr>
          <a:lstStyle/>
          <a:p>
            <a:pPr algn="just">
              <a:buNone/>
            </a:pPr>
            <a:r>
              <a:rPr lang="es-ES" dirty="0" smtClean="0">
                <a:effectLst>
                  <a:outerShdw blurRad="50000" dist="30000" dir="5400000" algn="tl" rotWithShape="0">
                    <a:srgbClr val="000000">
                      <a:alpha val="30000"/>
                    </a:srgbClr>
                  </a:outerShdw>
                </a:effectLst>
                <a:latin typeface="Tw Cen MT" pitchFamily="34" charset="0"/>
              </a:rPr>
              <a:t>Dado que el consumidor percibe que el </a:t>
            </a:r>
            <a:r>
              <a:rPr lang="es-ES" dirty="0" err="1" smtClean="0">
                <a:effectLst>
                  <a:outerShdw blurRad="50000" dist="30000" dir="5400000" algn="tl" rotWithShape="0">
                    <a:srgbClr val="000000">
                      <a:alpha val="30000"/>
                    </a:srgbClr>
                  </a:outerShdw>
                </a:effectLst>
                <a:latin typeface="Tw Cen MT" pitchFamily="34" charset="0"/>
              </a:rPr>
              <a:t>CMg</a:t>
            </a:r>
            <a:r>
              <a:rPr lang="es-ES" dirty="0" smtClean="0">
                <a:effectLst>
                  <a:outerShdw blurRad="50000" dist="30000" dir="5400000" algn="tl" rotWithShape="0">
                    <a:srgbClr val="000000">
                      <a:alpha val="30000"/>
                    </a:srgbClr>
                  </a:outerShdw>
                </a:effectLst>
                <a:latin typeface="Tw Cen MT" pitchFamily="34" charset="0"/>
              </a:rPr>
              <a:t> de su consumo es cero, esté ofrecerá al productor un pago bajo por el derecho al consumo.</a:t>
            </a:r>
          </a:p>
          <a:p>
            <a:pPr algn="just">
              <a:buNone/>
            </a:pPr>
            <a:endParaRPr lang="es-ES" dirty="0" smtClean="0">
              <a:effectLst>
                <a:outerShdw blurRad="50000" dist="30000" dir="5400000" algn="tl" rotWithShape="0">
                  <a:srgbClr val="000000">
                    <a:alpha val="30000"/>
                  </a:srgbClr>
                </a:outerShdw>
              </a:effectLst>
              <a:latin typeface="Tw Cen MT" pitchFamily="34" charset="0"/>
            </a:endParaRPr>
          </a:p>
          <a:p>
            <a:pPr algn="just">
              <a:buNone/>
            </a:pPr>
            <a:endParaRPr lang="es-ES" dirty="0" smtClean="0">
              <a:effectLst>
                <a:outerShdw blurRad="50000" dist="30000" dir="5400000" algn="tl" rotWithShape="0">
                  <a:srgbClr val="000000">
                    <a:alpha val="30000"/>
                  </a:srgbClr>
                </a:outerShdw>
              </a:effectLst>
              <a:latin typeface="Tw Cen MT" pitchFamily="34" charset="0"/>
            </a:endParaRPr>
          </a:p>
          <a:p>
            <a:pPr algn="just"/>
            <a:r>
              <a:rPr lang="es-ES" dirty="0" smtClean="0">
                <a:effectLst>
                  <a:outerShdw blurRad="50000" dist="30000" dir="5400000" algn="tl" rotWithShape="0">
                    <a:srgbClr val="000000">
                      <a:alpha val="30000"/>
                    </a:srgbClr>
                  </a:outerShdw>
                </a:effectLst>
                <a:latin typeface="Tw Cen MT" pitchFamily="34" charset="0"/>
              </a:rPr>
              <a:t>Si todos los consumidores se comportan de esta manera, entonces la calidad pagada será insuficiente para cubrir los costos de producción.</a:t>
            </a:r>
            <a:endParaRPr lang="es-ES" dirty="0">
              <a:effectLst>
                <a:outerShdw blurRad="50000" dist="30000" dir="5400000" algn="tl" rotWithShape="0">
                  <a:srgbClr val="000000">
                    <a:alpha val="30000"/>
                  </a:srgbClr>
                </a:outerShdw>
              </a:effectLst>
              <a:latin typeface="Tw Cen MT" pitchFamily="34" charset="0"/>
            </a:endParaRPr>
          </a:p>
        </p:txBody>
      </p:sp>
      <p:sp>
        <p:nvSpPr>
          <p:cNvPr id="2" name="1 Marcador de número de diapositiva"/>
          <p:cNvSpPr>
            <a:spLocks noGrp="1"/>
          </p:cNvSpPr>
          <p:nvPr>
            <p:ph type="sldNum" sz="quarter" idx="12"/>
          </p:nvPr>
        </p:nvSpPr>
        <p:spPr/>
        <p:txBody>
          <a:bodyPr/>
          <a:lstStyle/>
          <a:p>
            <a:fld id="{67D55FCC-1372-4E47-8642-BB8DCD90789C}" type="slidenum">
              <a:rPr lang="es-ES" smtClean="0"/>
              <a:pPr/>
              <a:t>37</a:t>
            </a:fld>
            <a:endParaRPr lang="es-ES"/>
          </a:p>
        </p:txBody>
      </p:sp>
    </p:spTree>
    <p:extLst>
      <p:ext uri="{BB962C8B-B14F-4D97-AF65-F5344CB8AC3E}">
        <p14:creationId xmlns:p14="http://schemas.microsoft.com/office/powerpoint/2010/main" val="429321862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365760" indent="-283464" algn="r">
              <a:spcBef>
                <a:spcPts val="600"/>
              </a:spcBef>
              <a:buClr>
                <a:schemeClr val="accent1"/>
              </a:buClr>
              <a:buSzPct val="80000"/>
            </a:pPr>
            <a:r>
              <a:rPr lang="es-ES" sz="3200" b="1" dirty="0" smtClean="0">
                <a:solidFill>
                  <a:schemeClr val="tx1"/>
                </a:solidFill>
                <a:latin typeface="Tw Cen MT" pitchFamily="34" charset="0"/>
                <a:ea typeface="+mn-ea"/>
                <a:cs typeface="+mn-cs"/>
              </a:rPr>
              <a:t>CONCLUSIONES</a:t>
            </a:r>
            <a:endParaRPr lang="es-ES" sz="3200" b="1" dirty="0">
              <a:solidFill>
                <a:schemeClr val="tx1"/>
              </a:solidFill>
              <a:latin typeface="Tw Cen MT" pitchFamily="34" charset="0"/>
              <a:ea typeface="+mn-ea"/>
              <a:cs typeface="+mn-cs"/>
            </a:endParaRPr>
          </a:p>
        </p:txBody>
      </p:sp>
      <p:sp>
        <p:nvSpPr>
          <p:cNvPr id="3" name="2 Marcador de contenido"/>
          <p:cNvSpPr>
            <a:spLocks noGrp="1"/>
          </p:cNvSpPr>
          <p:nvPr>
            <p:ph idx="1"/>
          </p:nvPr>
        </p:nvSpPr>
        <p:spPr/>
        <p:txBody>
          <a:bodyPr/>
          <a:lstStyle/>
          <a:p>
            <a:pPr lvl="0" algn="just"/>
            <a:endParaRPr lang="es-ES" dirty="0" smtClean="0">
              <a:effectLst>
                <a:outerShdw blurRad="50000" dist="30000" dir="5400000" algn="tl" rotWithShape="0">
                  <a:srgbClr val="000000">
                    <a:alpha val="30000"/>
                  </a:srgbClr>
                </a:outerShdw>
              </a:effectLst>
              <a:latin typeface="Tw Cen MT" pitchFamily="34" charset="0"/>
            </a:endParaRPr>
          </a:p>
          <a:p>
            <a:pPr lvl="0" algn="just"/>
            <a:r>
              <a:rPr lang="es-ES" dirty="0" smtClean="0">
                <a:effectLst>
                  <a:outerShdw blurRad="50000" dist="30000" dir="5400000" algn="tl" rotWithShape="0">
                    <a:srgbClr val="000000">
                      <a:alpha val="30000"/>
                    </a:srgbClr>
                  </a:outerShdw>
                </a:effectLst>
                <a:latin typeface="Tw Cen MT" pitchFamily="34" charset="0"/>
              </a:rPr>
              <a:t>En el caso de un bien público ambiental los consumidores no tienen un incentivo  para revelar a través del mercado sus verdaderas preferencias, reflejadas en la valoración marginal o en </a:t>
            </a:r>
            <a:r>
              <a:rPr lang="es-ES" b="1" dirty="0" smtClean="0">
                <a:effectLst>
                  <a:outerShdw blurRad="50000" dist="30000" dir="5400000" algn="tl" rotWithShape="0">
                    <a:srgbClr val="000000">
                      <a:alpha val="30000"/>
                    </a:srgbClr>
                  </a:outerShdw>
                </a:effectLst>
                <a:latin typeface="Tw Cen MT" pitchFamily="34" charset="0"/>
              </a:rPr>
              <a:t>RMS</a:t>
            </a:r>
            <a:r>
              <a:rPr lang="es-ES" dirty="0" smtClean="0">
                <a:effectLst>
                  <a:outerShdw blurRad="50000" dist="30000" dir="5400000" algn="tl" rotWithShape="0">
                    <a:srgbClr val="000000">
                      <a:alpha val="30000"/>
                    </a:srgbClr>
                  </a:outerShdw>
                </a:effectLst>
                <a:latin typeface="Tw Cen MT" pitchFamily="34" charset="0"/>
              </a:rPr>
              <a:t>.</a:t>
            </a:r>
          </a:p>
          <a:p>
            <a:endParaRPr lang="es-ES" dirty="0"/>
          </a:p>
        </p:txBody>
      </p:sp>
      <p:sp>
        <p:nvSpPr>
          <p:cNvPr id="4" name="3 Marcador de número de diapositiva"/>
          <p:cNvSpPr>
            <a:spLocks noGrp="1"/>
          </p:cNvSpPr>
          <p:nvPr>
            <p:ph type="sldNum" sz="quarter" idx="12"/>
          </p:nvPr>
        </p:nvSpPr>
        <p:spPr/>
        <p:txBody>
          <a:bodyPr/>
          <a:lstStyle/>
          <a:p>
            <a:fld id="{67D55FCC-1372-4E47-8642-BB8DCD90789C}" type="slidenum">
              <a:rPr lang="es-ES" smtClean="0"/>
              <a:pPr/>
              <a:t>38</a:t>
            </a:fld>
            <a:endParaRPr lang="es-ES"/>
          </a:p>
        </p:txBody>
      </p:sp>
    </p:spTree>
    <p:extLst>
      <p:ext uri="{BB962C8B-B14F-4D97-AF65-F5344CB8AC3E}">
        <p14:creationId xmlns:p14="http://schemas.microsoft.com/office/powerpoint/2010/main" val="604642691"/>
      </p:ext>
    </p:extLst>
  </p:cSld>
  <p:clrMapOvr>
    <a:masterClrMapping/>
  </p:clrMapOvr>
  <p:transition spd="slow">
    <p:cove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ES" dirty="0" smtClean="0">
                <a:effectLst>
                  <a:outerShdw blurRad="50000" dist="30000" dir="5400000" algn="tl" rotWithShape="0">
                    <a:srgbClr val="000000">
                      <a:alpha val="30000"/>
                    </a:srgbClr>
                  </a:outerShdw>
                </a:effectLst>
                <a:latin typeface="Tw Cen MT" pitchFamily="34" charset="0"/>
              </a:rPr>
              <a:t>En el caso de un bien privado en un mercado competitivo, en que los consumidores se dan cuenta de que no pueden afectar el precio, de forma que todas las variaciones marginales se igualen al costo marginal y al precio.</a:t>
            </a:r>
            <a:endParaRPr lang="es-ES" dirty="0">
              <a:effectLst>
                <a:outerShdw blurRad="50000" dist="30000" dir="5400000" algn="tl" rotWithShape="0">
                  <a:srgbClr val="000000">
                    <a:alpha val="30000"/>
                  </a:srgbClr>
                </a:outerShdw>
              </a:effectLst>
              <a:latin typeface="Tw Cen MT" pitchFamily="34" charset="0"/>
            </a:endParaRPr>
          </a:p>
        </p:txBody>
      </p:sp>
      <p:sp>
        <p:nvSpPr>
          <p:cNvPr id="2" name="1 Marcador de número de diapositiva"/>
          <p:cNvSpPr>
            <a:spLocks noGrp="1"/>
          </p:cNvSpPr>
          <p:nvPr>
            <p:ph type="sldNum" sz="quarter" idx="12"/>
          </p:nvPr>
        </p:nvSpPr>
        <p:spPr/>
        <p:txBody>
          <a:bodyPr/>
          <a:lstStyle/>
          <a:p>
            <a:fld id="{67D55FCC-1372-4E47-8642-BB8DCD90789C}" type="slidenum">
              <a:rPr lang="es-ES" smtClean="0"/>
              <a:pPr/>
              <a:t>39</a:t>
            </a:fld>
            <a:endParaRPr lang="es-ES"/>
          </a:p>
        </p:txBody>
      </p:sp>
    </p:spTree>
    <p:extLst>
      <p:ext uri="{BB962C8B-B14F-4D97-AF65-F5344CB8AC3E}">
        <p14:creationId xmlns:p14="http://schemas.microsoft.com/office/powerpoint/2010/main" val="513450606"/>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b="1" dirty="0" smtClean="0"/>
              <a:t>Objetivo</a:t>
            </a:r>
            <a:endParaRPr lang="es-MX" b="1" dirty="0"/>
          </a:p>
        </p:txBody>
      </p:sp>
      <p:sp>
        <p:nvSpPr>
          <p:cNvPr id="3" name="Marcador de contenido 2"/>
          <p:cNvSpPr>
            <a:spLocks noGrp="1"/>
          </p:cNvSpPr>
          <p:nvPr>
            <p:ph idx="1"/>
          </p:nvPr>
        </p:nvSpPr>
        <p:spPr/>
        <p:txBody>
          <a:bodyPr/>
          <a:lstStyle/>
          <a:p>
            <a:pPr algn="just"/>
            <a:endParaRPr lang="es-MX" dirty="0" smtClean="0"/>
          </a:p>
          <a:p>
            <a:pPr marL="0" indent="0" algn="just">
              <a:buNone/>
            </a:pPr>
            <a:endParaRPr lang="es-MX" dirty="0"/>
          </a:p>
          <a:p>
            <a:pPr marL="0" indent="0" algn="just">
              <a:buNone/>
            </a:pPr>
            <a:r>
              <a:rPr lang="es-MX" dirty="0" smtClean="0"/>
              <a:t>Dar a conocer la galería de externalidades y su funcionamiento así como su posible solución a través del Teorema de </a:t>
            </a:r>
            <a:r>
              <a:rPr lang="es-MX" dirty="0" err="1" smtClean="0"/>
              <a:t>Cosase</a:t>
            </a:r>
            <a:r>
              <a:rPr lang="es-MX" dirty="0" smtClean="0"/>
              <a:t>.</a:t>
            </a:r>
            <a:endParaRPr lang="es-MX" dirty="0"/>
          </a:p>
        </p:txBody>
      </p:sp>
      <p:sp>
        <p:nvSpPr>
          <p:cNvPr id="4" name="3 Marcador de número de diapositiva"/>
          <p:cNvSpPr>
            <a:spLocks noGrp="1"/>
          </p:cNvSpPr>
          <p:nvPr>
            <p:ph type="sldNum" sz="quarter" idx="12"/>
          </p:nvPr>
        </p:nvSpPr>
        <p:spPr/>
        <p:txBody>
          <a:bodyPr/>
          <a:lstStyle/>
          <a:p>
            <a:fld id="{67D55FCC-1372-4E47-8642-BB8DCD90789C}" type="slidenum">
              <a:rPr lang="es-ES" smtClean="0"/>
              <a:pPr/>
              <a:t>4</a:t>
            </a:fld>
            <a:endParaRPr lang="es-ES"/>
          </a:p>
        </p:txBody>
      </p:sp>
    </p:spTree>
    <p:extLst>
      <p:ext uri="{BB962C8B-B14F-4D97-AF65-F5344CB8AC3E}">
        <p14:creationId xmlns:p14="http://schemas.microsoft.com/office/powerpoint/2010/main" val="3226643527"/>
      </p:ext>
    </p:extLst>
  </p:cSld>
  <p:clrMapOvr>
    <a:masterClrMapping/>
  </p:clrMapOvr>
  <p:transition spd="slow">
    <p:cove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1772816"/>
            <a:ext cx="6777317" cy="3508977"/>
          </a:xfrm>
        </p:spPr>
        <p:txBody>
          <a:bodyPr/>
          <a:lstStyle/>
          <a:p>
            <a:pPr algn="just"/>
            <a:r>
              <a:rPr lang="es-ES" b="1" dirty="0" smtClean="0">
                <a:effectLst>
                  <a:outerShdw blurRad="50000" dist="30000" dir="5400000" algn="tl" rotWithShape="0">
                    <a:srgbClr val="000000">
                      <a:alpha val="30000"/>
                    </a:srgbClr>
                  </a:outerShdw>
                </a:effectLst>
                <a:latin typeface="Tw Cen MT" pitchFamily="34" charset="0"/>
              </a:rPr>
              <a:t>Nota</a:t>
            </a:r>
            <a:r>
              <a:rPr lang="es-ES" dirty="0" smtClean="0">
                <a:effectLst>
                  <a:outerShdw blurRad="50000" dist="30000" dir="5400000" algn="tl" rotWithShape="0">
                    <a:srgbClr val="000000">
                      <a:alpha val="30000"/>
                    </a:srgbClr>
                  </a:outerShdw>
                </a:effectLst>
                <a:latin typeface="Tw Cen MT" pitchFamily="34" charset="0"/>
              </a:rPr>
              <a:t>: </a:t>
            </a:r>
          </a:p>
          <a:p>
            <a:pPr algn="just"/>
            <a:endParaRPr lang="es-ES" dirty="0" smtClean="0">
              <a:effectLst>
                <a:outerShdw blurRad="50000" dist="30000" dir="5400000" algn="tl" rotWithShape="0">
                  <a:srgbClr val="000000">
                    <a:alpha val="30000"/>
                  </a:srgbClr>
                </a:outerShdw>
              </a:effectLst>
              <a:latin typeface="Tw Cen MT" pitchFamily="34" charset="0"/>
            </a:endParaRPr>
          </a:p>
          <a:p>
            <a:pPr algn="just">
              <a:buNone/>
            </a:pPr>
            <a:r>
              <a:rPr lang="es-ES" dirty="0" smtClean="0">
                <a:effectLst>
                  <a:outerShdw blurRad="50000" dist="30000" dir="5400000" algn="tl" rotWithShape="0">
                    <a:srgbClr val="000000">
                      <a:alpha val="30000"/>
                    </a:srgbClr>
                  </a:outerShdw>
                </a:effectLst>
                <a:latin typeface="Tw Cen MT" pitchFamily="34" charset="0"/>
              </a:rPr>
              <a:t>El comportamiento de los individuos  para no revelar sus preferencias se denomina </a:t>
            </a:r>
            <a:r>
              <a:rPr lang="es-ES" b="1" dirty="0" smtClean="0">
                <a:effectLst>
                  <a:outerShdw blurRad="50000" dist="30000" dir="5400000" algn="tl" rotWithShape="0">
                    <a:srgbClr val="000000">
                      <a:alpha val="30000"/>
                    </a:srgbClr>
                  </a:outerShdw>
                </a:effectLst>
                <a:latin typeface="Tw Cen MT" pitchFamily="34" charset="0"/>
              </a:rPr>
              <a:t>“polizón”</a:t>
            </a:r>
            <a:r>
              <a:rPr lang="es-ES" dirty="0" smtClean="0">
                <a:effectLst>
                  <a:outerShdw blurRad="50000" dist="30000" dir="5400000" algn="tl" rotWithShape="0">
                    <a:srgbClr val="000000">
                      <a:alpha val="30000"/>
                    </a:srgbClr>
                  </a:outerShdw>
                </a:effectLst>
                <a:latin typeface="Tw Cen MT" pitchFamily="34" charset="0"/>
              </a:rPr>
              <a:t>, pues se trata de individuos que quieren experimentar los beneficios del bien público sin contribuir a su financiación.</a:t>
            </a:r>
          </a:p>
          <a:p>
            <a:endParaRPr lang="es-ES" dirty="0"/>
          </a:p>
        </p:txBody>
      </p:sp>
      <p:sp>
        <p:nvSpPr>
          <p:cNvPr id="2" name="1 Marcador de número de diapositiva"/>
          <p:cNvSpPr>
            <a:spLocks noGrp="1"/>
          </p:cNvSpPr>
          <p:nvPr>
            <p:ph type="sldNum" sz="quarter" idx="12"/>
          </p:nvPr>
        </p:nvSpPr>
        <p:spPr/>
        <p:txBody>
          <a:bodyPr/>
          <a:lstStyle/>
          <a:p>
            <a:fld id="{67D55FCC-1372-4E47-8642-BB8DCD90789C}" type="slidenum">
              <a:rPr lang="es-ES" smtClean="0"/>
              <a:pPr/>
              <a:t>40</a:t>
            </a:fld>
            <a:endParaRPr lang="es-ES"/>
          </a:p>
        </p:txBody>
      </p:sp>
    </p:spTree>
    <p:extLst>
      <p:ext uri="{BB962C8B-B14F-4D97-AF65-F5344CB8AC3E}">
        <p14:creationId xmlns:p14="http://schemas.microsoft.com/office/powerpoint/2010/main" val="3691381474"/>
      </p:ext>
    </p:extLst>
  </p:cSld>
  <p:clrMapOvr>
    <a:masterClrMapping/>
  </p:clrMapOvr>
  <p:transition spd="slow">
    <p:cove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764704"/>
            <a:ext cx="7024744" cy="1143000"/>
          </a:xfrm>
        </p:spPr>
        <p:txBody>
          <a:bodyPr>
            <a:normAutofit/>
          </a:bodyPr>
          <a:lstStyle/>
          <a:p>
            <a:pPr algn="r"/>
            <a:r>
              <a:rPr lang="es-ES" sz="3600" b="1" dirty="0" smtClean="0">
                <a:solidFill>
                  <a:schemeClr val="tx1"/>
                </a:solidFill>
                <a:latin typeface="Tw Cen MT" pitchFamily="34" charset="0"/>
                <a:ea typeface="+mn-ea"/>
                <a:cs typeface="+mn-cs"/>
              </a:rPr>
              <a:t>Dilema del prisionero</a:t>
            </a:r>
            <a:endParaRPr lang="es-ES" sz="3600" b="1" dirty="0">
              <a:solidFill>
                <a:schemeClr val="tx1"/>
              </a:solidFill>
              <a:latin typeface="Tw Cen MT" pitchFamily="34" charset="0"/>
              <a:ea typeface="+mn-ea"/>
              <a:cs typeface="+mn-cs"/>
            </a:endParaRPr>
          </a:p>
        </p:txBody>
      </p:sp>
      <p:sp>
        <p:nvSpPr>
          <p:cNvPr id="3" name="2 Marcador de contenido"/>
          <p:cNvSpPr>
            <a:spLocks noGrp="1"/>
          </p:cNvSpPr>
          <p:nvPr>
            <p:ph idx="1"/>
          </p:nvPr>
        </p:nvSpPr>
        <p:spPr/>
        <p:txBody>
          <a:bodyPr/>
          <a:lstStyle/>
          <a:p>
            <a:pPr algn="just">
              <a:buNone/>
            </a:pPr>
            <a:r>
              <a:rPr lang="es-ES" dirty="0" smtClean="0">
                <a:effectLst>
                  <a:outerShdw blurRad="50000" dist="30000" dir="5400000" algn="tl" rotWithShape="0">
                    <a:srgbClr val="000000">
                      <a:alpha val="30000"/>
                    </a:srgbClr>
                  </a:outerShdw>
                </a:effectLst>
                <a:latin typeface="Tw Cen MT" pitchFamily="34" charset="0"/>
              </a:rPr>
              <a:t>En el caso de un bien discreto para dos individuos.</a:t>
            </a:r>
          </a:p>
          <a:p>
            <a:pPr algn="just"/>
            <a:endParaRPr lang="es-ES" dirty="0" smtClean="0">
              <a:effectLst>
                <a:outerShdw blurRad="50000" dist="30000" dir="5400000" algn="tl" rotWithShape="0">
                  <a:srgbClr val="000000">
                    <a:alpha val="30000"/>
                  </a:srgbClr>
                </a:outerShdw>
              </a:effectLst>
              <a:latin typeface="Tw Cen MT" pitchFamily="34" charset="0"/>
            </a:endParaRPr>
          </a:p>
          <a:p>
            <a:pPr algn="just">
              <a:buNone/>
            </a:pPr>
            <a:r>
              <a:rPr lang="es-ES" dirty="0" smtClean="0">
                <a:effectLst>
                  <a:outerShdw blurRad="50000" dist="30000" dir="5400000" algn="tl" rotWithShape="0">
                    <a:srgbClr val="000000">
                      <a:alpha val="30000"/>
                    </a:srgbClr>
                  </a:outerShdw>
                </a:effectLst>
                <a:latin typeface="Tw Cen MT" pitchFamily="34" charset="0"/>
              </a:rPr>
              <a:t>Cada uno puede esperar que el otro compre el bien público, dado que los dos utilizarán los servicios del bien público cuando sea suministrado.</a:t>
            </a:r>
          </a:p>
          <a:p>
            <a:endParaRPr lang="es-ES" dirty="0"/>
          </a:p>
        </p:txBody>
      </p:sp>
      <p:sp>
        <p:nvSpPr>
          <p:cNvPr id="4" name="3 Marcador de número de diapositiva"/>
          <p:cNvSpPr>
            <a:spLocks noGrp="1"/>
          </p:cNvSpPr>
          <p:nvPr>
            <p:ph type="sldNum" sz="quarter" idx="12"/>
          </p:nvPr>
        </p:nvSpPr>
        <p:spPr/>
        <p:txBody>
          <a:bodyPr/>
          <a:lstStyle/>
          <a:p>
            <a:fld id="{67D55FCC-1372-4E47-8642-BB8DCD90789C}" type="slidenum">
              <a:rPr lang="es-ES" smtClean="0"/>
              <a:pPr/>
              <a:t>41</a:t>
            </a:fld>
            <a:endParaRPr lang="es-ES"/>
          </a:p>
        </p:txBody>
      </p:sp>
    </p:spTree>
    <p:extLst>
      <p:ext uri="{BB962C8B-B14F-4D97-AF65-F5344CB8AC3E}">
        <p14:creationId xmlns:p14="http://schemas.microsoft.com/office/powerpoint/2010/main" val="25918965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slide(fromBottom)">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dirty="0" smtClean="0">
                <a:effectLst>
                  <a:outerShdw blurRad="50000" dist="30000" dir="5400000" algn="tl" rotWithShape="0">
                    <a:srgbClr val="000000">
                      <a:alpha val="30000"/>
                    </a:srgbClr>
                  </a:outerShdw>
                </a:effectLst>
                <a:latin typeface="Tw Cen MT" pitchFamily="34" charset="0"/>
              </a:rPr>
              <a:t>Ambos pueden tener incentivos para no decir la verdad, para tratar de adoptar la menor cantidad posible </a:t>
            </a:r>
            <a:r>
              <a:rPr lang="es-ES" b="1" dirty="0" smtClean="0">
                <a:effectLst>
                  <a:outerShdw blurRad="50000" dist="30000" dir="5400000" algn="tl" rotWithShape="0">
                    <a:srgbClr val="000000">
                      <a:alpha val="30000"/>
                    </a:srgbClr>
                  </a:outerShdw>
                </a:effectLst>
                <a:latin typeface="Tw Cen MT" pitchFamily="34" charset="0"/>
              </a:rPr>
              <a:t>(DP)</a:t>
            </a:r>
            <a:r>
              <a:rPr lang="es-ES" dirty="0" smtClean="0">
                <a:effectLst>
                  <a:outerShdw blurRad="50000" dist="30000" dir="5400000" algn="tl" rotWithShape="0">
                    <a:srgbClr val="000000">
                      <a:alpha val="30000"/>
                    </a:srgbClr>
                  </a:outerShdw>
                </a:effectLst>
                <a:latin typeface="Tw Cen MT" pitchFamily="34" charset="0"/>
              </a:rPr>
              <a:t>. Lo anterior se aplica con generalidad a los problemas surgidos con respecto a la gestión colectiva de los bienes ambientales.</a:t>
            </a:r>
          </a:p>
          <a:p>
            <a:endParaRPr lang="es-ES" dirty="0"/>
          </a:p>
        </p:txBody>
      </p:sp>
      <p:sp>
        <p:nvSpPr>
          <p:cNvPr id="2" name="1 Marcador de número de diapositiva"/>
          <p:cNvSpPr>
            <a:spLocks noGrp="1"/>
          </p:cNvSpPr>
          <p:nvPr>
            <p:ph type="sldNum" sz="quarter" idx="12"/>
          </p:nvPr>
        </p:nvSpPr>
        <p:spPr/>
        <p:txBody>
          <a:bodyPr/>
          <a:lstStyle/>
          <a:p>
            <a:fld id="{67D55FCC-1372-4E47-8642-BB8DCD90789C}" type="slidenum">
              <a:rPr lang="es-ES" smtClean="0"/>
              <a:pPr/>
              <a:t>42</a:t>
            </a:fld>
            <a:endParaRPr lang="es-ES"/>
          </a:p>
        </p:txBody>
      </p:sp>
    </p:spTree>
    <p:extLst>
      <p:ext uri="{BB962C8B-B14F-4D97-AF65-F5344CB8AC3E}">
        <p14:creationId xmlns:p14="http://schemas.microsoft.com/office/powerpoint/2010/main" val="2129990909"/>
      </p:ext>
    </p:extLst>
  </p:cSld>
  <p:clrMapOvr>
    <a:masterClrMapping/>
  </p:clrMapOvr>
  <p:transition spd="slow">
    <p:cove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S" sz="4000" b="1" dirty="0" smtClean="0">
                <a:solidFill>
                  <a:schemeClr val="tx1"/>
                </a:solidFill>
                <a:latin typeface="Tw Cen MT" pitchFamily="34" charset="0"/>
                <a:ea typeface="+mn-ea"/>
                <a:cs typeface="+mn-cs"/>
              </a:rPr>
              <a:t>Ejemplo </a:t>
            </a:r>
            <a:endParaRPr lang="es-ES" b="1" dirty="0">
              <a:latin typeface="Century Gothic" pitchFamily="34" charset="0"/>
            </a:endParaRPr>
          </a:p>
        </p:txBody>
      </p:sp>
      <p:sp>
        <p:nvSpPr>
          <p:cNvPr id="3" name="2 Marcador de contenido"/>
          <p:cNvSpPr>
            <a:spLocks noGrp="1"/>
          </p:cNvSpPr>
          <p:nvPr>
            <p:ph idx="1"/>
          </p:nvPr>
        </p:nvSpPr>
        <p:spPr/>
        <p:txBody>
          <a:bodyPr>
            <a:normAutofit/>
          </a:bodyPr>
          <a:lstStyle/>
          <a:p>
            <a:pPr algn="just">
              <a:lnSpc>
                <a:spcPct val="110000"/>
              </a:lnSpc>
            </a:pPr>
            <a:r>
              <a:rPr lang="es-ES" dirty="0" smtClean="0">
                <a:effectLst>
                  <a:outerShdw blurRad="50000" dist="30000" dir="5400000" algn="tl" rotWithShape="0">
                    <a:srgbClr val="000000">
                      <a:alpha val="30000"/>
                    </a:srgbClr>
                  </a:outerShdw>
                </a:effectLst>
                <a:latin typeface="Tw Cen MT" pitchFamily="34" charset="0"/>
              </a:rPr>
              <a:t>La estrategia dominante para los jugadores es:</a:t>
            </a:r>
          </a:p>
          <a:p>
            <a:pPr algn="just">
              <a:lnSpc>
                <a:spcPct val="110000"/>
              </a:lnSpc>
            </a:pPr>
            <a:endParaRPr lang="es-ES" dirty="0" smtClean="0">
              <a:effectLst>
                <a:outerShdw blurRad="50000" dist="30000" dir="5400000" algn="tl" rotWithShape="0">
                  <a:srgbClr val="000000">
                    <a:alpha val="30000"/>
                  </a:srgbClr>
                </a:outerShdw>
              </a:effectLst>
              <a:latin typeface="Tw Cen MT" pitchFamily="34" charset="0"/>
            </a:endParaRPr>
          </a:p>
          <a:p>
            <a:pPr algn="just">
              <a:lnSpc>
                <a:spcPct val="110000"/>
              </a:lnSpc>
              <a:buFont typeface="Wingdings" pitchFamily="2" charset="2"/>
              <a:buChar char="v"/>
            </a:pPr>
            <a:r>
              <a:rPr lang="es-ES" b="1" dirty="0" smtClean="0">
                <a:effectLst>
                  <a:outerShdw blurRad="50000" dist="30000" dir="5400000" algn="tl" rotWithShape="0">
                    <a:srgbClr val="000000">
                      <a:alpha val="30000"/>
                    </a:srgbClr>
                  </a:outerShdw>
                </a:effectLst>
                <a:latin typeface="Tw Cen MT" pitchFamily="34" charset="0"/>
              </a:rPr>
              <a:t>No comprar el bien público</a:t>
            </a:r>
          </a:p>
          <a:p>
            <a:pPr algn="just">
              <a:lnSpc>
                <a:spcPct val="110000"/>
              </a:lnSpc>
              <a:buFont typeface="Wingdings" pitchFamily="2" charset="2"/>
              <a:buChar char="v"/>
            </a:pPr>
            <a:r>
              <a:rPr lang="es-ES" dirty="0" smtClean="0">
                <a:effectLst>
                  <a:outerShdw blurRad="50000" dist="30000" dir="5400000" algn="tl" rotWithShape="0">
                    <a:srgbClr val="000000">
                      <a:alpha val="30000"/>
                    </a:srgbClr>
                  </a:outerShdw>
                </a:effectLst>
                <a:latin typeface="Tw Cen MT" pitchFamily="34" charset="0"/>
              </a:rPr>
              <a:t>La riqueza de cada jugador es de 50.</a:t>
            </a:r>
          </a:p>
          <a:p>
            <a:pPr algn="just">
              <a:lnSpc>
                <a:spcPct val="110000"/>
              </a:lnSpc>
              <a:buFont typeface="Wingdings" pitchFamily="2" charset="2"/>
              <a:buChar char="v"/>
            </a:pPr>
            <a:r>
              <a:rPr lang="es-ES" dirty="0" smtClean="0">
                <a:effectLst>
                  <a:outerShdw blurRad="50000" dist="30000" dir="5400000" algn="tl" rotWithShape="0">
                    <a:srgbClr val="000000">
                      <a:alpha val="30000"/>
                    </a:srgbClr>
                  </a:outerShdw>
                </a:effectLst>
                <a:latin typeface="Tw Cen MT" pitchFamily="34" charset="0"/>
              </a:rPr>
              <a:t>Costo del bien público es de 40.</a:t>
            </a:r>
          </a:p>
          <a:p>
            <a:pPr algn="just">
              <a:lnSpc>
                <a:spcPct val="110000"/>
              </a:lnSpc>
              <a:buFont typeface="Wingdings" pitchFamily="2" charset="2"/>
              <a:buChar char="v"/>
            </a:pPr>
            <a:r>
              <a:rPr lang="es-ES" dirty="0" smtClean="0">
                <a:effectLst>
                  <a:outerShdw blurRad="50000" dist="30000" dir="5400000" algn="tl" rotWithShape="0">
                    <a:srgbClr val="000000">
                      <a:alpha val="30000"/>
                    </a:srgbClr>
                  </a:outerShdw>
                </a:effectLst>
                <a:latin typeface="Tw Cen MT" pitchFamily="34" charset="0"/>
              </a:rPr>
              <a:t>La variación de cada uno es de 30.</a:t>
            </a:r>
          </a:p>
          <a:p>
            <a:endParaRPr lang="es-ES" dirty="0"/>
          </a:p>
        </p:txBody>
      </p:sp>
      <p:sp>
        <p:nvSpPr>
          <p:cNvPr id="4" name="3 Marcador de número de diapositiva"/>
          <p:cNvSpPr>
            <a:spLocks noGrp="1"/>
          </p:cNvSpPr>
          <p:nvPr>
            <p:ph type="sldNum" sz="quarter" idx="12"/>
          </p:nvPr>
        </p:nvSpPr>
        <p:spPr/>
        <p:txBody>
          <a:bodyPr/>
          <a:lstStyle/>
          <a:p>
            <a:fld id="{67D55FCC-1372-4E47-8642-BB8DCD90789C}" type="slidenum">
              <a:rPr lang="es-ES" smtClean="0"/>
              <a:pPr/>
              <a:t>43</a:t>
            </a:fld>
            <a:endParaRPr lang="es-ES"/>
          </a:p>
        </p:txBody>
      </p:sp>
    </p:spTree>
    <p:extLst>
      <p:ext uri="{BB962C8B-B14F-4D97-AF65-F5344CB8AC3E}">
        <p14:creationId xmlns:p14="http://schemas.microsoft.com/office/powerpoint/2010/main" val="154476651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xEl>
                                              <p:pRg st="2" end="2"/>
                                            </p:txEl>
                                          </p:spTgt>
                                        </p:tgtEl>
                                        <p:attrNameLst>
                                          <p:attrName>r</p:attrName>
                                        </p:attrNameLst>
                                      </p:cBhvr>
                                    </p:animRot>
                                  </p:childTnLst>
                                </p:cTn>
                              </p:par>
                              <p:par>
                                <p:cTn id="7" presetID="8" presetClass="emph" presetSubtype="0" fill="hold" nodeType="withEffect">
                                  <p:stCondLst>
                                    <p:cond delay="0"/>
                                  </p:stCondLst>
                                  <p:childTnLst>
                                    <p:animRot by="21600000">
                                      <p:cBhvr>
                                        <p:cTn id="8" dur="2000" fill="hold"/>
                                        <p:tgtEl>
                                          <p:spTgt spid="3">
                                            <p:txEl>
                                              <p:pRg st="3" end="3"/>
                                            </p:txEl>
                                          </p:spTgt>
                                        </p:tgtEl>
                                        <p:attrNameLst>
                                          <p:attrName>r</p:attrName>
                                        </p:attrNameLst>
                                      </p:cBhvr>
                                    </p:animRot>
                                  </p:childTnLst>
                                </p:cTn>
                              </p:par>
                              <p:par>
                                <p:cTn id="9" presetID="8" presetClass="emph" presetSubtype="0" fill="hold" nodeType="withEffect">
                                  <p:stCondLst>
                                    <p:cond delay="0"/>
                                  </p:stCondLst>
                                  <p:childTnLst>
                                    <p:animRot by="21600000">
                                      <p:cBhvr>
                                        <p:cTn id="10" dur="2000" fill="hold"/>
                                        <p:tgtEl>
                                          <p:spTgt spid="3">
                                            <p:txEl>
                                              <p:pRg st="4" end="4"/>
                                            </p:txEl>
                                          </p:spTgt>
                                        </p:tgtEl>
                                        <p:attrNameLst>
                                          <p:attrName>r</p:attrName>
                                        </p:attrNameLst>
                                      </p:cBhvr>
                                    </p:animRot>
                                  </p:childTnLst>
                                </p:cTn>
                              </p:par>
                              <p:par>
                                <p:cTn id="11" presetID="8" presetClass="emph" presetSubtype="0" fill="hold" nodeType="withEffect">
                                  <p:stCondLst>
                                    <p:cond delay="0"/>
                                  </p:stCondLst>
                                  <p:childTnLst>
                                    <p:animRot by="21600000">
                                      <p:cBhvr>
                                        <p:cTn id="12" dur="2000" fill="hold"/>
                                        <p:tgtEl>
                                          <p:spTgt spid="3">
                                            <p:txEl>
                                              <p:pRg st="5" end="5"/>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S" sz="3800" b="1" dirty="0" smtClean="0">
                <a:solidFill>
                  <a:schemeClr val="tx1"/>
                </a:solidFill>
                <a:latin typeface="Tw Cen MT" pitchFamily="34" charset="0"/>
                <a:ea typeface="+mn-ea"/>
                <a:cs typeface="+mn-cs"/>
              </a:rPr>
              <a:t>Dos puntos</a:t>
            </a:r>
            <a:endParaRPr lang="es-ES" sz="3800" b="1" dirty="0">
              <a:latin typeface="Century Gothic" pitchFamily="34" charset="0"/>
            </a:endParaRPr>
          </a:p>
        </p:txBody>
      </p:sp>
      <p:sp>
        <p:nvSpPr>
          <p:cNvPr id="3" name="2 Marcador de contenido"/>
          <p:cNvSpPr>
            <a:spLocks noGrp="1"/>
          </p:cNvSpPr>
          <p:nvPr>
            <p:ph idx="1"/>
          </p:nvPr>
        </p:nvSpPr>
        <p:spPr/>
        <p:txBody>
          <a:bodyPr/>
          <a:lstStyle/>
          <a:p>
            <a:pPr lvl="0"/>
            <a:endParaRPr lang="es-ES" dirty="0" smtClean="0"/>
          </a:p>
          <a:p>
            <a:pPr lvl="0" algn="just"/>
            <a:r>
              <a:rPr lang="es-ES" dirty="0" smtClean="0">
                <a:effectLst>
                  <a:outerShdw blurRad="50000" dist="30000" dir="5400000" algn="tl" rotWithShape="0">
                    <a:srgbClr val="000000">
                      <a:alpha val="30000"/>
                    </a:srgbClr>
                  </a:outerShdw>
                </a:effectLst>
                <a:latin typeface="Tw Cen MT" pitchFamily="34" charset="0"/>
              </a:rPr>
              <a:t>Dejar que lo haga el otro puede ser óptimo desde el punto de vista individual.</a:t>
            </a:r>
          </a:p>
          <a:p>
            <a:pPr lvl="0" algn="just"/>
            <a:endParaRPr lang="es-ES" dirty="0" smtClean="0">
              <a:effectLst>
                <a:outerShdw blurRad="50000" dist="30000" dir="5400000" algn="tl" rotWithShape="0">
                  <a:srgbClr val="000000">
                    <a:alpha val="30000"/>
                  </a:srgbClr>
                </a:outerShdw>
              </a:effectLst>
              <a:latin typeface="Tw Cen MT" pitchFamily="34" charset="0"/>
            </a:endParaRPr>
          </a:p>
          <a:p>
            <a:pPr lvl="0" algn="just"/>
            <a:r>
              <a:rPr lang="es-ES" dirty="0" smtClean="0">
                <a:effectLst>
                  <a:outerShdw blurRad="50000" dist="30000" dir="5400000" algn="tl" rotWithShape="0">
                    <a:srgbClr val="000000">
                      <a:alpha val="30000"/>
                    </a:srgbClr>
                  </a:outerShdw>
                </a:effectLst>
                <a:latin typeface="Tw Cen MT" pitchFamily="34" charset="0"/>
              </a:rPr>
              <a:t>Ineficiente des el punto de vista social.</a:t>
            </a:r>
          </a:p>
          <a:p>
            <a:pPr algn="just"/>
            <a:endParaRPr lang="es-ES" dirty="0">
              <a:latin typeface="Century Gothic" pitchFamily="34" charset="0"/>
            </a:endParaRPr>
          </a:p>
        </p:txBody>
      </p:sp>
      <p:sp>
        <p:nvSpPr>
          <p:cNvPr id="4" name="3 Marcador de número de diapositiva"/>
          <p:cNvSpPr>
            <a:spLocks noGrp="1"/>
          </p:cNvSpPr>
          <p:nvPr>
            <p:ph type="sldNum" sz="quarter" idx="12"/>
          </p:nvPr>
        </p:nvSpPr>
        <p:spPr/>
        <p:txBody>
          <a:bodyPr/>
          <a:lstStyle/>
          <a:p>
            <a:fld id="{67D55FCC-1372-4E47-8642-BB8DCD90789C}" type="slidenum">
              <a:rPr lang="es-ES" smtClean="0"/>
              <a:pPr/>
              <a:t>44</a:t>
            </a:fld>
            <a:endParaRPr lang="es-ES"/>
          </a:p>
        </p:txBody>
      </p:sp>
    </p:spTree>
    <p:extLst>
      <p:ext uri="{BB962C8B-B14F-4D97-AF65-F5344CB8AC3E}">
        <p14:creationId xmlns:p14="http://schemas.microsoft.com/office/powerpoint/2010/main" val="3353590559"/>
      </p:ext>
    </p:extLst>
  </p:cSld>
  <p:clrMapOvr>
    <a:masterClrMapping/>
  </p:clrMapOvr>
  <p:transition spd="slow">
    <p:cove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S" sz="3200" b="1" dirty="0" smtClean="0">
                <a:solidFill>
                  <a:schemeClr val="tx1"/>
                </a:solidFill>
                <a:latin typeface="Tw Cen MT" pitchFamily="34" charset="0"/>
                <a:ea typeface="+mn-ea"/>
                <a:cs typeface="+mn-cs"/>
              </a:rPr>
              <a:t>Dilema del prisionero en la provisión de un bien público ambiental</a:t>
            </a:r>
            <a:endParaRPr lang="es-MX" sz="3200" b="1" dirty="0" smtClean="0">
              <a:solidFill>
                <a:schemeClr val="tx1"/>
              </a:solidFill>
              <a:latin typeface="Tw Cen MT" pitchFamily="34" charset="0"/>
              <a:ea typeface="+mn-ea"/>
              <a:cs typeface="+mn-cs"/>
            </a:endParaRPr>
          </a:p>
        </p:txBody>
      </p:sp>
      <p:graphicFrame>
        <p:nvGraphicFramePr>
          <p:cNvPr id="6" name="5 Tabla"/>
          <p:cNvGraphicFramePr>
            <a:graphicFrameLocks noGrp="1"/>
          </p:cNvGraphicFramePr>
          <p:nvPr>
            <p:extLst>
              <p:ext uri="{D42A27DB-BD31-4B8C-83A1-F6EECF244321}">
                <p14:modId xmlns:p14="http://schemas.microsoft.com/office/powerpoint/2010/main" val="2169378198"/>
              </p:ext>
            </p:extLst>
          </p:nvPr>
        </p:nvGraphicFramePr>
        <p:xfrm>
          <a:off x="1043608" y="2924944"/>
          <a:ext cx="7272808" cy="2088232"/>
        </p:xfrm>
        <a:graphic>
          <a:graphicData uri="http://schemas.openxmlformats.org/drawingml/2006/table">
            <a:tbl>
              <a:tblPr firstRow="1" firstCol="1" bandRow="1"/>
              <a:tblGrid>
                <a:gridCol w="2224418"/>
                <a:gridCol w="1231966"/>
                <a:gridCol w="1944216"/>
                <a:gridCol w="1872208"/>
              </a:tblGrid>
              <a:tr h="360040">
                <a:tc rowSpan="4">
                  <a:txBody>
                    <a:bodyPr/>
                    <a:lstStyle/>
                    <a:p>
                      <a:pPr algn="ctr">
                        <a:lnSpc>
                          <a:spcPct val="115000"/>
                        </a:lnSpc>
                        <a:spcAft>
                          <a:spcPts val="0"/>
                        </a:spcAft>
                      </a:pPr>
                      <a:r>
                        <a:rPr lang="es-MX" sz="1100" b="1" dirty="0">
                          <a:effectLst/>
                          <a:latin typeface="Calibri"/>
                          <a:ea typeface="Calibri"/>
                          <a:cs typeface="Times New Roman"/>
                        </a:rPr>
                        <a:t>Jugador A</a:t>
                      </a:r>
                      <a:endParaRPr lang="es-MX" sz="11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Aft>
                          <a:spcPts val="0"/>
                        </a:spcAft>
                      </a:pPr>
                      <a:r>
                        <a:rPr lang="es-MX" sz="1100" b="1">
                          <a:effectLst/>
                          <a:latin typeface="Calibri"/>
                          <a:ea typeface="Calibri"/>
                          <a:cs typeface="Times New Roman"/>
                        </a:rPr>
                        <a:t>Jugador B</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288032">
                <a:tc vMerge="1">
                  <a:txBody>
                    <a:bodyPr/>
                    <a:lstStyle/>
                    <a:p>
                      <a:endParaRPr lang="es-MX"/>
                    </a:p>
                  </a:txBody>
                  <a:tcPr/>
                </a:tc>
                <a:tc rowSpan="2">
                  <a:txBody>
                    <a:bodyPr/>
                    <a:lstStyle/>
                    <a:p>
                      <a:pPr algn="ctr">
                        <a:lnSpc>
                          <a:spcPct val="115000"/>
                        </a:lnSpc>
                        <a:spcAft>
                          <a:spcPts val="0"/>
                        </a:spcAft>
                      </a:pPr>
                      <a:r>
                        <a:rPr lang="es-MX" sz="1100">
                          <a:effectLst/>
                          <a:latin typeface="Calibri"/>
                          <a:ea typeface="Calibri"/>
                          <a:cs typeface="Times New Roman"/>
                        </a:rPr>
                        <a:t>Comprar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100" dirty="0">
                          <a:effectLst/>
                          <a:latin typeface="Calibri"/>
                          <a:ea typeface="Calibri"/>
                          <a:cs typeface="Times New Roman"/>
                        </a:rPr>
                        <a:t>Comprar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100">
                          <a:effectLst/>
                          <a:latin typeface="Calibri"/>
                          <a:ea typeface="Calibri"/>
                          <a:cs typeface="Times New Roman"/>
                        </a:rPr>
                        <a:t>No comprar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0080">
                <a:tc vMerge="1">
                  <a:txBody>
                    <a:bodyPr/>
                    <a:lstStyle/>
                    <a:p>
                      <a:endParaRPr lang="es-MX"/>
                    </a:p>
                  </a:txBody>
                  <a:tcPr/>
                </a:tc>
                <a:tc vMerge="1">
                  <a:txBody>
                    <a:bodyPr/>
                    <a:lstStyle/>
                    <a:p>
                      <a:endParaRPr lang="es-MX"/>
                    </a:p>
                  </a:txBody>
                  <a:tcPr/>
                </a:tc>
                <a:tc>
                  <a:txBody>
                    <a:bodyPr/>
                    <a:lstStyle/>
                    <a:p>
                      <a:pPr>
                        <a:lnSpc>
                          <a:spcPct val="115000"/>
                        </a:lnSpc>
                        <a:spcAft>
                          <a:spcPts val="0"/>
                        </a:spcAft>
                      </a:pPr>
                      <a:r>
                        <a:rPr lang="es-MX" sz="1100" b="1">
                          <a:effectLst/>
                          <a:latin typeface="Calibri"/>
                          <a:ea typeface="Calibri"/>
                          <a:cs typeface="Times New Roman"/>
                        </a:rPr>
                        <a:t>60</a:t>
                      </a:r>
                      <a:endParaRPr lang="es-MX" sz="1100">
                        <a:effectLst/>
                        <a:latin typeface="Calibri"/>
                        <a:ea typeface="Calibri"/>
                        <a:cs typeface="Times New Roman"/>
                      </a:endParaRPr>
                    </a:p>
                    <a:p>
                      <a:pPr algn="r">
                        <a:lnSpc>
                          <a:spcPct val="115000"/>
                        </a:lnSpc>
                        <a:spcAft>
                          <a:spcPts val="0"/>
                        </a:spcAft>
                      </a:pPr>
                      <a:r>
                        <a:rPr lang="es-MX" sz="1100" b="1">
                          <a:effectLst/>
                          <a:latin typeface="Calibri"/>
                          <a:ea typeface="Calibri"/>
                          <a:cs typeface="Times New Roman"/>
                        </a:rPr>
                        <a:t>60</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c>
                  <a:txBody>
                    <a:bodyPr/>
                    <a:lstStyle/>
                    <a:p>
                      <a:pPr>
                        <a:lnSpc>
                          <a:spcPct val="115000"/>
                        </a:lnSpc>
                        <a:spcAft>
                          <a:spcPts val="0"/>
                        </a:spcAft>
                      </a:pPr>
                      <a:r>
                        <a:rPr lang="es-MX" sz="1100" b="1">
                          <a:effectLst/>
                          <a:latin typeface="Calibri"/>
                          <a:ea typeface="Calibri"/>
                          <a:cs typeface="Times New Roman"/>
                        </a:rPr>
                        <a:t>40</a:t>
                      </a:r>
                      <a:endParaRPr lang="es-MX" sz="1100">
                        <a:effectLst/>
                        <a:latin typeface="Calibri"/>
                        <a:ea typeface="Calibri"/>
                        <a:cs typeface="Times New Roman"/>
                      </a:endParaRPr>
                    </a:p>
                    <a:p>
                      <a:pPr algn="r">
                        <a:lnSpc>
                          <a:spcPct val="115000"/>
                        </a:lnSpc>
                        <a:spcAft>
                          <a:spcPts val="0"/>
                        </a:spcAft>
                      </a:pPr>
                      <a:r>
                        <a:rPr lang="es-MX" sz="1100" b="1">
                          <a:effectLst/>
                          <a:latin typeface="Calibri"/>
                          <a:ea typeface="Calibri"/>
                          <a:cs typeface="Times New Roman"/>
                        </a:rPr>
                        <a:t>80</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r>
              <a:tr h="720080">
                <a:tc vMerge="1">
                  <a:txBody>
                    <a:bodyPr/>
                    <a:lstStyle/>
                    <a:p>
                      <a:endParaRPr lang="es-MX"/>
                    </a:p>
                  </a:txBody>
                  <a:tcPr/>
                </a:tc>
                <a:tc>
                  <a:txBody>
                    <a:bodyPr/>
                    <a:lstStyle/>
                    <a:p>
                      <a:pPr algn="ctr">
                        <a:lnSpc>
                          <a:spcPct val="115000"/>
                        </a:lnSpc>
                        <a:spcAft>
                          <a:spcPts val="0"/>
                        </a:spcAft>
                      </a:pPr>
                      <a:r>
                        <a:rPr lang="es-MX" sz="1100">
                          <a:effectLst/>
                          <a:latin typeface="Calibri"/>
                          <a:ea typeface="Calibri"/>
                          <a:cs typeface="Times New Roman"/>
                        </a:rPr>
                        <a:t>No comprar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MX" sz="1100" b="1">
                          <a:effectLst/>
                          <a:latin typeface="Calibri"/>
                          <a:ea typeface="Calibri"/>
                          <a:cs typeface="Times New Roman"/>
                        </a:rPr>
                        <a:t>80</a:t>
                      </a:r>
                      <a:endParaRPr lang="es-MX" sz="1100">
                        <a:effectLst/>
                        <a:latin typeface="Calibri"/>
                        <a:ea typeface="Calibri"/>
                        <a:cs typeface="Times New Roman"/>
                      </a:endParaRPr>
                    </a:p>
                    <a:p>
                      <a:pPr algn="r">
                        <a:lnSpc>
                          <a:spcPct val="115000"/>
                        </a:lnSpc>
                        <a:spcAft>
                          <a:spcPts val="0"/>
                        </a:spcAft>
                      </a:pPr>
                      <a:r>
                        <a:rPr lang="es-MX" sz="1100" b="1">
                          <a:effectLst/>
                          <a:latin typeface="Calibri"/>
                          <a:ea typeface="Calibri"/>
                          <a:cs typeface="Times New Roman"/>
                        </a:rPr>
                        <a:t>40</a:t>
                      </a:r>
                      <a:endParaRPr lang="es-MX"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a:lnSpc>
                          <a:spcPct val="115000"/>
                        </a:lnSpc>
                        <a:spcAft>
                          <a:spcPts val="0"/>
                        </a:spcAft>
                      </a:pPr>
                      <a:r>
                        <a:rPr lang="es-MX" sz="1100" b="1" dirty="0">
                          <a:effectLst/>
                          <a:latin typeface="Calibri"/>
                          <a:ea typeface="Calibri"/>
                          <a:cs typeface="Times New Roman"/>
                        </a:rPr>
                        <a:t>50</a:t>
                      </a:r>
                      <a:endParaRPr lang="es-MX" sz="1100" dirty="0">
                        <a:effectLst/>
                        <a:latin typeface="Calibri"/>
                        <a:ea typeface="Calibri"/>
                        <a:cs typeface="Times New Roman"/>
                      </a:endParaRPr>
                    </a:p>
                    <a:p>
                      <a:pPr algn="r">
                        <a:lnSpc>
                          <a:spcPct val="115000"/>
                        </a:lnSpc>
                        <a:spcAft>
                          <a:spcPts val="0"/>
                        </a:spcAft>
                      </a:pPr>
                      <a:r>
                        <a:rPr lang="es-MX" sz="1100" b="1" dirty="0">
                          <a:effectLst/>
                          <a:latin typeface="Calibri"/>
                          <a:ea typeface="Calibri"/>
                          <a:cs typeface="Times New Roman"/>
                        </a:rPr>
                        <a:t>50</a:t>
                      </a:r>
                      <a:endParaRPr lang="es-MX"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r>
            </a:tbl>
          </a:graphicData>
        </a:graphic>
      </p:graphicFrame>
      <p:sp>
        <p:nvSpPr>
          <p:cNvPr id="3" name="2 Marcador de número de diapositiva"/>
          <p:cNvSpPr>
            <a:spLocks noGrp="1"/>
          </p:cNvSpPr>
          <p:nvPr>
            <p:ph type="sldNum" sz="quarter" idx="12"/>
          </p:nvPr>
        </p:nvSpPr>
        <p:spPr/>
        <p:txBody>
          <a:bodyPr/>
          <a:lstStyle/>
          <a:p>
            <a:fld id="{67D55FCC-1372-4E47-8642-BB8DCD90789C}" type="slidenum">
              <a:rPr lang="es-ES" smtClean="0"/>
              <a:pPr/>
              <a:t>45</a:t>
            </a:fld>
            <a:endParaRPr lang="es-ES"/>
          </a:p>
        </p:txBody>
      </p:sp>
    </p:spTree>
    <p:extLst>
      <p:ext uri="{BB962C8B-B14F-4D97-AF65-F5344CB8AC3E}">
        <p14:creationId xmlns:p14="http://schemas.microsoft.com/office/powerpoint/2010/main" val="4016182680"/>
      </p:ext>
    </p:extLst>
  </p:cSld>
  <p:clrMapOvr>
    <a:masterClrMapping/>
  </p:clrMapOvr>
  <p:transition spd="slow">
    <p:randomBar dir="ver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endParaRPr lang="es-ES" dirty="0" smtClean="0">
              <a:latin typeface="Century Gothic" pitchFamily="34" charset="0"/>
            </a:endParaRPr>
          </a:p>
          <a:p>
            <a:pPr algn="just"/>
            <a:r>
              <a:rPr lang="es-ES" dirty="0" smtClean="0">
                <a:effectLst>
                  <a:outerShdw blurRad="50000" dist="30000" dir="5400000" algn="tl" rotWithShape="0">
                    <a:srgbClr val="000000">
                      <a:alpha val="30000"/>
                    </a:srgbClr>
                  </a:outerShdw>
                </a:effectLst>
                <a:latin typeface="Tw Cen MT" pitchFamily="34" charset="0"/>
              </a:rPr>
              <a:t>Por lo tanto debido a la dificultad de lograr una asignación eficiente a través del mercado de los bienes ambientales, se requieren otras instituciones sociales para decidir la cantidad que debe suministrarse.</a:t>
            </a:r>
          </a:p>
          <a:p>
            <a:endParaRPr lang="es-ES" dirty="0"/>
          </a:p>
        </p:txBody>
      </p:sp>
      <p:sp>
        <p:nvSpPr>
          <p:cNvPr id="2" name="1 Marcador de número de diapositiva"/>
          <p:cNvSpPr>
            <a:spLocks noGrp="1"/>
          </p:cNvSpPr>
          <p:nvPr>
            <p:ph type="sldNum" sz="quarter" idx="12"/>
          </p:nvPr>
        </p:nvSpPr>
        <p:spPr/>
        <p:txBody>
          <a:bodyPr/>
          <a:lstStyle/>
          <a:p>
            <a:fld id="{67D55FCC-1372-4E47-8642-BB8DCD90789C}" type="slidenum">
              <a:rPr lang="es-ES" smtClean="0"/>
              <a:pPr/>
              <a:t>46</a:t>
            </a:fld>
            <a:endParaRPr lang="es-ES"/>
          </a:p>
        </p:txBody>
      </p:sp>
    </p:spTree>
    <p:extLst>
      <p:ext uri="{BB962C8B-B14F-4D97-AF65-F5344CB8AC3E}">
        <p14:creationId xmlns:p14="http://schemas.microsoft.com/office/powerpoint/2010/main" val="1742587629"/>
      </p:ext>
    </p:extLst>
  </p:cSld>
  <p:clrMapOvr>
    <a:masterClrMapping/>
  </p:clrMapOvr>
  <p:transition spd="slow">
    <p:cove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ES" sz="3400" b="1" dirty="0" smtClean="0">
                <a:solidFill>
                  <a:schemeClr val="tx1"/>
                </a:solidFill>
                <a:latin typeface="Tw Cen MT" pitchFamily="34" charset="0"/>
                <a:ea typeface="+mn-ea"/>
                <a:cs typeface="+mn-cs"/>
              </a:rPr>
              <a:t>Solución de externalidades a través del mercado</a:t>
            </a:r>
            <a:endParaRPr lang="es-ES" sz="3400" b="1" dirty="0">
              <a:solidFill>
                <a:schemeClr val="tx1"/>
              </a:solidFill>
              <a:latin typeface="Tw Cen MT" pitchFamily="34" charset="0"/>
              <a:ea typeface="+mn-ea"/>
              <a:cs typeface="+mn-cs"/>
            </a:endParaRPr>
          </a:p>
        </p:txBody>
      </p:sp>
      <p:sp>
        <p:nvSpPr>
          <p:cNvPr id="3" name="2 Marcador de contenido"/>
          <p:cNvSpPr>
            <a:spLocks noGrp="1"/>
          </p:cNvSpPr>
          <p:nvPr>
            <p:ph idx="1"/>
          </p:nvPr>
        </p:nvSpPr>
        <p:spPr/>
        <p:txBody>
          <a:bodyPr/>
          <a:lstStyle/>
          <a:p>
            <a:pPr algn="just">
              <a:buNone/>
            </a:pPr>
            <a:endParaRPr lang="es-ES" dirty="0" smtClean="0">
              <a:effectLst>
                <a:outerShdw blurRad="50000" dist="30000" dir="5400000" algn="tl" rotWithShape="0">
                  <a:srgbClr val="000000">
                    <a:alpha val="30000"/>
                  </a:srgbClr>
                </a:outerShdw>
              </a:effectLst>
              <a:latin typeface="Tw Cen MT" pitchFamily="34" charset="0"/>
            </a:endParaRPr>
          </a:p>
          <a:p>
            <a:pPr algn="just">
              <a:buNone/>
            </a:pPr>
            <a:r>
              <a:rPr lang="es-ES" dirty="0" smtClean="0">
                <a:effectLst>
                  <a:outerShdw blurRad="50000" dist="30000" dir="5400000" algn="tl" rotWithShape="0">
                    <a:srgbClr val="000000">
                      <a:alpha val="30000"/>
                    </a:srgbClr>
                  </a:outerShdw>
                </a:effectLst>
                <a:latin typeface="Tw Cen MT" pitchFamily="34" charset="0"/>
              </a:rPr>
              <a:t>Una posible solución al problema de asignación eficiente del mercado son los estudios realizados por </a:t>
            </a:r>
            <a:r>
              <a:rPr lang="es-ES" dirty="0" err="1" smtClean="0">
                <a:effectLst>
                  <a:outerShdw blurRad="50000" dist="30000" dir="5400000" algn="tl" rotWithShape="0">
                    <a:srgbClr val="000000">
                      <a:alpha val="30000"/>
                    </a:srgbClr>
                  </a:outerShdw>
                </a:effectLst>
                <a:latin typeface="Tw Cen MT" pitchFamily="34" charset="0"/>
              </a:rPr>
              <a:t>Coase</a:t>
            </a:r>
            <a:r>
              <a:rPr lang="es-ES" dirty="0" smtClean="0">
                <a:effectLst>
                  <a:outerShdw blurRad="50000" dist="30000" dir="5400000" algn="tl" rotWithShape="0">
                    <a:srgbClr val="000000">
                      <a:alpha val="30000"/>
                    </a:srgbClr>
                  </a:outerShdw>
                </a:effectLst>
                <a:latin typeface="Tw Cen MT" pitchFamily="34" charset="0"/>
              </a:rPr>
              <a:t>, propone un mecanismo de negociación entre los agentes participantes en las externalidades, esta solución es conocida como el </a:t>
            </a:r>
            <a:r>
              <a:rPr lang="es-ES" b="1" dirty="0" smtClean="0">
                <a:effectLst>
                  <a:outerShdw blurRad="50000" dist="30000" dir="5400000" algn="tl" rotWithShape="0">
                    <a:srgbClr val="000000">
                      <a:alpha val="30000"/>
                    </a:srgbClr>
                  </a:outerShdw>
                </a:effectLst>
                <a:latin typeface="Tw Cen MT" pitchFamily="34" charset="0"/>
              </a:rPr>
              <a:t>“Teorema de </a:t>
            </a:r>
            <a:r>
              <a:rPr lang="es-ES" b="1" dirty="0" err="1" smtClean="0">
                <a:effectLst>
                  <a:outerShdw blurRad="50000" dist="30000" dir="5400000" algn="tl" rotWithShape="0">
                    <a:srgbClr val="000000">
                      <a:alpha val="30000"/>
                    </a:srgbClr>
                  </a:outerShdw>
                </a:effectLst>
                <a:latin typeface="Tw Cen MT" pitchFamily="34" charset="0"/>
              </a:rPr>
              <a:t>Coase</a:t>
            </a:r>
            <a:r>
              <a:rPr lang="es-ES" b="1" dirty="0" smtClean="0">
                <a:effectLst>
                  <a:outerShdw blurRad="50000" dist="30000" dir="5400000" algn="tl" rotWithShape="0">
                    <a:srgbClr val="000000">
                      <a:alpha val="30000"/>
                    </a:srgbClr>
                  </a:outerShdw>
                </a:effectLst>
                <a:latin typeface="Tw Cen MT" pitchFamily="34" charset="0"/>
              </a:rPr>
              <a:t>”</a:t>
            </a:r>
            <a:r>
              <a:rPr lang="es-ES" dirty="0" smtClean="0">
                <a:effectLst>
                  <a:outerShdw blurRad="50000" dist="30000" dir="5400000" algn="tl" rotWithShape="0">
                    <a:srgbClr val="000000">
                      <a:alpha val="30000"/>
                    </a:srgbClr>
                  </a:outerShdw>
                </a:effectLst>
                <a:latin typeface="Tw Cen MT" pitchFamily="34" charset="0"/>
              </a:rPr>
              <a:t>.</a:t>
            </a:r>
          </a:p>
          <a:p>
            <a:endParaRPr lang="es-ES" dirty="0"/>
          </a:p>
        </p:txBody>
      </p:sp>
      <p:sp>
        <p:nvSpPr>
          <p:cNvPr id="4" name="3 Marcador de número de diapositiva"/>
          <p:cNvSpPr>
            <a:spLocks noGrp="1"/>
          </p:cNvSpPr>
          <p:nvPr>
            <p:ph type="sldNum" sz="quarter" idx="12"/>
          </p:nvPr>
        </p:nvSpPr>
        <p:spPr/>
        <p:txBody>
          <a:bodyPr/>
          <a:lstStyle/>
          <a:p>
            <a:fld id="{67D55FCC-1372-4E47-8642-BB8DCD90789C}" type="slidenum">
              <a:rPr lang="es-ES" smtClean="0"/>
              <a:pPr/>
              <a:t>47</a:t>
            </a:fld>
            <a:endParaRPr lang="es-ES"/>
          </a:p>
        </p:txBody>
      </p:sp>
    </p:spTree>
    <p:extLst>
      <p:ext uri="{BB962C8B-B14F-4D97-AF65-F5344CB8AC3E}">
        <p14:creationId xmlns:p14="http://schemas.microsoft.com/office/powerpoint/2010/main" val="1308273073"/>
      </p:ext>
    </p:extLst>
  </p:cSld>
  <p:clrMapOvr>
    <a:masterClrMapping/>
  </p:clrMapOvr>
  <p:transition spd="slow">
    <p:randomBar dir="ver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365760" indent="-283464" algn="r">
              <a:spcBef>
                <a:spcPts val="600"/>
              </a:spcBef>
              <a:buClr>
                <a:schemeClr val="accent1"/>
              </a:buClr>
              <a:buSzPct val="80000"/>
              <a:buFont typeface="Wingdings 2"/>
            </a:pPr>
            <a:r>
              <a:rPr lang="es-ES" sz="3600" b="1" dirty="0" smtClean="0">
                <a:solidFill>
                  <a:schemeClr val="tx1"/>
                </a:solidFill>
                <a:latin typeface="Tw Cen MT" pitchFamily="34" charset="0"/>
                <a:ea typeface="+mn-ea"/>
                <a:cs typeface="+mn-cs"/>
              </a:rPr>
              <a:t>Teorema de </a:t>
            </a:r>
            <a:r>
              <a:rPr lang="es-ES" sz="3600" b="1" dirty="0" err="1" smtClean="0">
                <a:solidFill>
                  <a:schemeClr val="tx1"/>
                </a:solidFill>
                <a:latin typeface="Tw Cen MT" pitchFamily="34" charset="0"/>
                <a:ea typeface="+mn-ea"/>
                <a:cs typeface="+mn-cs"/>
              </a:rPr>
              <a:t>Coase</a:t>
            </a:r>
            <a:endParaRPr lang="es-ES" sz="3600" b="1" dirty="0">
              <a:solidFill>
                <a:schemeClr val="tx1"/>
              </a:solidFill>
              <a:latin typeface="Tw Cen MT" pitchFamily="34" charset="0"/>
              <a:ea typeface="+mn-ea"/>
              <a:cs typeface="+mn-cs"/>
            </a:endParaRPr>
          </a:p>
        </p:txBody>
      </p:sp>
      <p:sp>
        <p:nvSpPr>
          <p:cNvPr id="3" name="2 Marcador de contenido"/>
          <p:cNvSpPr>
            <a:spLocks noGrp="1"/>
          </p:cNvSpPr>
          <p:nvPr>
            <p:ph idx="1"/>
          </p:nvPr>
        </p:nvSpPr>
        <p:spPr/>
        <p:txBody>
          <a:bodyPr>
            <a:normAutofit/>
          </a:bodyPr>
          <a:lstStyle/>
          <a:p>
            <a:pPr algn="just">
              <a:buNone/>
            </a:pPr>
            <a:r>
              <a:rPr lang="es-ES" dirty="0" smtClean="0">
                <a:effectLst>
                  <a:outerShdw blurRad="50000" dist="30000" dir="5400000" algn="tl" rotWithShape="0">
                    <a:srgbClr val="000000">
                      <a:alpha val="30000"/>
                    </a:srgbClr>
                  </a:outerShdw>
                </a:effectLst>
                <a:latin typeface="Tw Cen MT" pitchFamily="34" charset="0"/>
              </a:rPr>
              <a:t>Dice que la negociación entre las partes, o el libre funcionamiento del mercado, conduce a una asignación en el sentido de </a:t>
            </a:r>
            <a:r>
              <a:rPr lang="es-ES" dirty="0" err="1" smtClean="0">
                <a:effectLst>
                  <a:outerShdw blurRad="50000" dist="30000" dir="5400000" algn="tl" rotWithShape="0">
                    <a:srgbClr val="000000">
                      <a:alpha val="30000"/>
                    </a:srgbClr>
                  </a:outerShdw>
                </a:effectLst>
                <a:latin typeface="Tw Cen MT" pitchFamily="34" charset="0"/>
              </a:rPr>
              <a:t>Pareto</a:t>
            </a:r>
            <a:r>
              <a:rPr lang="es-ES" dirty="0" smtClean="0">
                <a:effectLst>
                  <a:outerShdw blurRad="50000" dist="30000" dir="5400000" algn="tl" rotWithShape="0">
                    <a:srgbClr val="000000">
                      <a:alpha val="30000"/>
                    </a:srgbClr>
                  </a:outerShdw>
                </a:effectLst>
                <a:latin typeface="Tw Cen MT" pitchFamily="34" charset="0"/>
              </a:rPr>
              <a:t> si:</a:t>
            </a:r>
          </a:p>
          <a:p>
            <a:pPr lvl="0" algn="just">
              <a:buFont typeface="Wingdings" pitchFamily="2" charset="2"/>
              <a:buChar char="Ø"/>
            </a:pPr>
            <a:r>
              <a:rPr lang="es-ES" dirty="0" smtClean="0">
                <a:effectLst>
                  <a:outerShdw blurRad="50000" dist="30000" dir="5400000" algn="tl" rotWithShape="0">
                    <a:srgbClr val="000000">
                      <a:alpha val="30000"/>
                    </a:srgbClr>
                  </a:outerShdw>
                </a:effectLst>
                <a:latin typeface="Tw Cen MT" pitchFamily="34" charset="0"/>
              </a:rPr>
              <a:t>Los derechos de la propiedad están bien definidos</a:t>
            </a:r>
          </a:p>
          <a:p>
            <a:pPr lvl="0" algn="just">
              <a:buFont typeface="Wingdings" pitchFamily="2" charset="2"/>
              <a:buChar char="Ø"/>
            </a:pPr>
            <a:r>
              <a:rPr lang="es-ES" dirty="0" smtClean="0">
                <a:effectLst>
                  <a:outerShdw blurRad="50000" dist="30000" dir="5400000" algn="tl" rotWithShape="0">
                    <a:srgbClr val="000000">
                      <a:alpha val="30000"/>
                    </a:srgbClr>
                  </a:outerShdw>
                </a:effectLst>
                <a:latin typeface="Tw Cen MT" pitchFamily="34" charset="0"/>
              </a:rPr>
              <a:t>Los costos de transacción son nulos</a:t>
            </a:r>
          </a:p>
          <a:p>
            <a:pPr lvl="0" algn="just">
              <a:buFont typeface="Wingdings" pitchFamily="2" charset="2"/>
              <a:buChar char="Ø"/>
            </a:pPr>
            <a:r>
              <a:rPr lang="es-ES" dirty="0" smtClean="0">
                <a:effectLst>
                  <a:outerShdw blurRad="50000" dist="30000" dir="5400000" algn="tl" rotWithShape="0">
                    <a:srgbClr val="000000">
                      <a:alpha val="30000"/>
                    </a:srgbClr>
                  </a:outerShdw>
                </a:effectLst>
                <a:latin typeface="Tw Cen MT" pitchFamily="34" charset="0"/>
              </a:rPr>
              <a:t>El mercado es competitivo</a:t>
            </a:r>
          </a:p>
          <a:p>
            <a:endParaRPr lang="es-ES" dirty="0"/>
          </a:p>
        </p:txBody>
      </p:sp>
      <p:sp>
        <p:nvSpPr>
          <p:cNvPr id="4" name="3 Marcador de número de diapositiva"/>
          <p:cNvSpPr>
            <a:spLocks noGrp="1"/>
          </p:cNvSpPr>
          <p:nvPr>
            <p:ph type="sldNum" sz="quarter" idx="12"/>
          </p:nvPr>
        </p:nvSpPr>
        <p:spPr/>
        <p:txBody>
          <a:bodyPr/>
          <a:lstStyle/>
          <a:p>
            <a:fld id="{67D55FCC-1372-4E47-8642-BB8DCD90789C}" type="slidenum">
              <a:rPr lang="es-ES" smtClean="0"/>
              <a:pPr/>
              <a:t>48</a:t>
            </a:fld>
            <a:endParaRPr lang="es-ES"/>
          </a:p>
        </p:txBody>
      </p:sp>
    </p:spTree>
    <p:extLst>
      <p:ext uri="{BB962C8B-B14F-4D97-AF65-F5344CB8AC3E}">
        <p14:creationId xmlns:p14="http://schemas.microsoft.com/office/powerpoint/2010/main" val="1771446376"/>
      </p:ext>
    </p:extLst>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Autofit/>
          </a:bodyPr>
          <a:lstStyle/>
          <a:p>
            <a:pPr algn="r"/>
            <a:r>
              <a:rPr lang="es-ES" sz="3000" dirty="0" smtClean="0"/>
              <a:t>Galería de Externalidades y su internalización (Teorema de </a:t>
            </a:r>
            <a:r>
              <a:rPr lang="es-ES" sz="3000" dirty="0" err="1" smtClean="0"/>
              <a:t>Coase</a:t>
            </a:r>
            <a:r>
              <a:rPr lang="es-ES" sz="3000" dirty="0" smtClean="0"/>
              <a:t>)</a:t>
            </a:r>
            <a:endParaRPr lang="es-ES" sz="3000" dirty="0"/>
          </a:p>
        </p:txBody>
      </p:sp>
      <p:sp>
        <p:nvSpPr>
          <p:cNvPr id="2" name="1 Marcador de contenido"/>
          <p:cNvSpPr>
            <a:spLocks noGrp="1"/>
          </p:cNvSpPr>
          <p:nvPr>
            <p:ph idx="1"/>
          </p:nvPr>
        </p:nvSpPr>
        <p:spPr/>
        <p:txBody>
          <a:bodyPr>
            <a:noAutofit/>
          </a:bodyPr>
          <a:lstStyle/>
          <a:p>
            <a:pPr algn="just">
              <a:lnSpc>
                <a:spcPct val="110000"/>
              </a:lnSpc>
              <a:buNone/>
            </a:pPr>
            <a:r>
              <a:rPr lang="es-ES" sz="2200" b="1" dirty="0" smtClean="0">
                <a:effectLst>
                  <a:outerShdw blurRad="50000" dist="30000" dir="5400000" algn="tl" rotWithShape="0">
                    <a:srgbClr val="000000">
                      <a:alpha val="30000"/>
                    </a:srgbClr>
                  </a:outerShdw>
                </a:effectLst>
                <a:latin typeface="+mj-lt"/>
              </a:rPr>
              <a:t>Externalidades ambientales: </a:t>
            </a:r>
          </a:p>
          <a:p>
            <a:pPr algn="just">
              <a:lnSpc>
                <a:spcPct val="110000"/>
              </a:lnSpc>
            </a:pPr>
            <a:r>
              <a:rPr lang="es-ES" sz="2200" dirty="0" smtClean="0">
                <a:effectLst>
                  <a:outerShdw blurRad="50000" dist="30000" dir="5400000" algn="tl" rotWithShape="0">
                    <a:srgbClr val="000000">
                      <a:alpha val="30000"/>
                    </a:srgbClr>
                  </a:outerShdw>
                </a:effectLst>
                <a:latin typeface="+mj-lt"/>
              </a:rPr>
              <a:t>Son las interacciones que surgen entre consumidores y/o productores en el uso de los bienes que proporciona el medio ambiente.</a:t>
            </a:r>
          </a:p>
          <a:p>
            <a:pPr algn="just">
              <a:lnSpc>
                <a:spcPct val="110000"/>
              </a:lnSpc>
            </a:pPr>
            <a:r>
              <a:rPr lang="es-ES" sz="2200" dirty="0" smtClean="0">
                <a:effectLst>
                  <a:outerShdw blurRad="50000" dist="30000" dir="5400000" algn="tl" rotWithShape="0">
                    <a:srgbClr val="000000">
                      <a:alpha val="30000"/>
                    </a:srgbClr>
                  </a:outerShdw>
                </a:effectLst>
                <a:latin typeface="+mj-lt"/>
              </a:rPr>
              <a:t>Existen externalidades cuando las funciones de producción y/o utilidad de los agentes económicos dependen de las decisiones tomadas por otros agentes.</a:t>
            </a:r>
            <a:endParaRPr lang="es-ES" sz="2200" dirty="0">
              <a:effectLst>
                <a:outerShdw blurRad="50000" dist="30000" dir="5400000" algn="tl" rotWithShape="0">
                  <a:srgbClr val="000000">
                    <a:alpha val="30000"/>
                  </a:srgbClr>
                </a:outerShdw>
              </a:effectLst>
              <a:latin typeface="+mj-lt"/>
            </a:endParaRPr>
          </a:p>
        </p:txBody>
      </p:sp>
      <p:sp>
        <p:nvSpPr>
          <p:cNvPr id="4" name="3 Marcador de número de diapositiva"/>
          <p:cNvSpPr>
            <a:spLocks noGrp="1"/>
          </p:cNvSpPr>
          <p:nvPr>
            <p:ph type="sldNum" sz="quarter" idx="12"/>
          </p:nvPr>
        </p:nvSpPr>
        <p:spPr/>
        <p:txBody>
          <a:bodyPr/>
          <a:lstStyle/>
          <a:p>
            <a:fld id="{67D55FCC-1372-4E47-8642-BB8DCD90789C}" type="slidenum">
              <a:rPr lang="es-ES" smtClean="0"/>
              <a:pPr/>
              <a:t>5</a:t>
            </a:fld>
            <a:endParaRPr lang="es-ES"/>
          </a:p>
        </p:txBody>
      </p:sp>
    </p:spTree>
    <p:extLst>
      <p:ext uri="{BB962C8B-B14F-4D97-AF65-F5344CB8AC3E}">
        <p14:creationId xmlns:p14="http://schemas.microsoft.com/office/powerpoint/2010/main" val="132060498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blinds(horizontal)">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diamond(in)">
                                      <p:cBhvr>
                                        <p:cTn id="12"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059628" y="647700"/>
            <a:ext cx="7024744" cy="1143000"/>
          </a:xfrm>
        </p:spPr>
        <p:txBody>
          <a:bodyPr>
            <a:noAutofit/>
          </a:bodyPr>
          <a:lstStyle/>
          <a:p>
            <a:pPr algn="r"/>
            <a:r>
              <a:rPr lang="es-ES" sz="3500" dirty="0"/>
              <a:t>Clasificación de externalidades</a:t>
            </a:r>
          </a:p>
        </p:txBody>
      </p:sp>
      <p:sp>
        <p:nvSpPr>
          <p:cNvPr id="2" name="1 Marcador de contenido"/>
          <p:cNvSpPr>
            <a:spLocks noGrp="1"/>
          </p:cNvSpPr>
          <p:nvPr>
            <p:ph idx="1"/>
          </p:nvPr>
        </p:nvSpPr>
        <p:spPr>
          <a:xfrm>
            <a:off x="1043608" y="1847854"/>
            <a:ext cx="6777317" cy="3508977"/>
          </a:xfrm>
        </p:spPr>
        <p:txBody>
          <a:bodyPr>
            <a:normAutofit/>
          </a:bodyPr>
          <a:lstStyle/>
          <a:p>
            <a:pPr marL="596646" lvl="0" indent="-514350" algn="just">
              <a:buAutoNum type="alphaLcParenR"/>
            </a:pPr>
            <a:r>
              <a:rPr lang="es-ES" b="1" dirty="0" smtClean="0">
                <a:effectLst>
                  <a:outerShdw blurRad="50000" dist="30000" dir="5400000" algn="tl" rotWithShape="0">
                    <a:srgbClr val="000000">
                      <a:alpha val="30000"/>
                    </a:srgbClr>
                  </a:outerShdw>
                </a:effectLst>
                <a:latin typeface="+mj-lt"/>
              </a:rPr>
              <a:t>Entre productores: </a:t>
            </a:r>
          </a:p>
          <a:p>
            <a:pPr marL="596646" lvl="0" indent="-514350" algn="just">
              <a:buNone/>
            </a:pPr>
            <a:r>
              <a:rPr lang="es-ES" dirty="0" smtClean="0">
                <a:effectLst>
                  <a:outerShdw blurRad="50000" dist="30000" dir="5400000" algn="tl" rotWithShape="0">
                    <a:srgbClr val="000000">
                      <a:alpha val="30000"/>
                    </a:srgbClr>
                  </a:outerShdw>
                </a:effectLst>
                <a:latin typeface="+mj-lt"/>
              </a:rPr>
              <a:t>Cuando la producción y los beneficios de una empresa dependen de las acciones tomadas por otros productores.</a:t>
            </a:r>
          </a:p>
          <a:p>
            <a:pPr algn="just">
              <a:buNone/>
            </a:pPr>
            <a:endParaRPr lang="es-ES" dirty="0" smtClean="0">
              <a:effectLst>
                <a:outerShdw blurRad="50000" dist="30000" dir="5400000" algn="tl" rotWithShape="0">
                  <a:srgbClr val="000000">
                    <a:alpha val="30000"/>
                  </a:srgbClr>
                </a:outerShdw>
              </a:effectLst>
              <a:latin typeface="+mj-lt"/>
            </a:endParaRPr>
          </a:p>
          <a:p>
            <a:pPr algn="just">
              <a:buNone/>
            </a:pPr>
            <a:r>
              <a:rPr lang="es-ES" dirty="0" smtClean="0">
                <a:effectLst>
                  <a:outerShdw blurRad="50000" dist="30000" dir="5400000" algn="tl" rotWithShape="0">
                    <a:srgbClr val="000000">
                      <a:alpha val="30000"/>
                    </a:srgbClr>
                  </a:outerShdw>
                </a:effectLst>
                <a:latin typeface="+mj-lt"/>
              </a:rPr>
              <a:t>Ejemplo</a:t>
            </a:r>
          </a:p>
          <a:p>
            <a:pPr algn="just"/>
            <a:r>
              <a:rPr lang="es-ES" dirty="0" smtClean="0">
                <a:effectLst>
                  <a:outerShdw blurRad="50000" dist="30000" dir="5400000" algn="tl" rotWithShape="0">
                    <a:srgbClr val="000000">
                      <a:alpha val="30000"/>
                    </a:srgbClr>
                  </a:outerShdw>
                </a:effectLst>
                <a:latin typeface="+mj-lt"/>
              </a:rPr>
              <a:t>Se tiene la siguiente función de producción:</a:t>
            </a:r>
          </a:p>
          <a:p>
            <a:endParaRPr lang="es-ES" sz="3100" dirty="0" smtClean="0">
              <a:effectLst>
                <a:outerShdw blurRad="50000" dist="30000" dir="5400000" algn="tl" rotWithShape="0">
                  <a:srgbClr val="000000">
                    <a:alpha val="30000"/>
                  </a:srgbClr>
                </a:outerShdw>
              </a:effectLst>
              <a:latin typeface="Tw Cen MT" pitchFamily="34" charset="0"/>
            </a:endParaRPr>
          </a:p>
          <a:p>
            <a:endParaRPr lang="es-ES" dirty="0"/>
          </a:p>
        </p:txBody>
      </p:sp>
      <p:sp>
        <p:nvSpPr>
          <p:cNvPr id="4116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11649"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051720" y="5373216"/>
            <a:ext cx="6500858" cy="628102"/>
          </a:xfrm>
          <a:prstGeom prst="rect">
            <a:avLst/>
          </a:prstGeom>
          <a:noFill/>
        </p:spPr>
      </p:pic>
      <p:sp>
        <p:nvSpPr>
          <p:cNvPr id="4116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11651"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195736" y="6021288"/>
            <a:ext cx="1000132" cy="454605"/>
          </a:xfrm>
          <a:prstGeom prst="rect">
            <a:avLst/>
          </a:prstGeom>
          <a:noFill/>
        </p:spPr>
      </p:pic>
      <p:sp>
        <p:nvSpPr>
          <p:cNvPr id="411653" name="Rectangle 5"/>
          <p:cNvSpPr>
            <a:spLocks noChangeArrowheads="1"/>
          </p:cNvSpPr>
          <p:nvPr/>
        </p:nvSpPr>
        <p:spPr bwMode="auto">
          <a:xfrm>
            <a:off x="457200" y="6477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7D55FCC-1372-4E47-8642-BB8DCD90789C}" type="slidenum">
              <a:rPr lang="es-ES" smtClean="0"/>
              <a:pPr/>
              <a:t>6</a:t>
            </a:fld>
            <a:endParaRPr lang="es-ES"/>
          </a:p>
        </p:txBody>
      </p:sp>
    </p:spTree>
    <p:extLst>
      <p:ext uri="{BB962C8B-B14F-4D97-AF65-F5344CB8AC3E}">
        <p14:creationId xmlns:p14="http://schemas.microsoft.com/office/powerpoint/2010/main" val="62989520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 calcmode="lin" valueType="num">
                                      <p:cBhvr additive="base">
                                        <p:cTn id="1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 calcmode="lin" valueType="num">
                                      <p:cBhvr additive="base">
                                        <p:cTn id="1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755576" y="1052736"/>
            <a:ext cx="7427168" cy="4954555"/>
          </a:xfrm>
        </p:spPr>
        <p:txBody>
          <a:bodyPr>
            <a:normAutofit/>
          </a:bodyPr>
          <a:lstStyle/>
          <a:p>
            <a:pPr algn="just"/>
            <a:r>
              <a:rPr lang="es-ES" dirty="0" smtClean="0">
                <a:effectLst>
                  <a:outerShdw blurRad="50000" dist="30000" dir="5400000" algn="tl" rotWithShape="0">
                    <a:srgbClr val="000000">
                      <a:alpha val="30000"/>
                    </a:srgbClr>
                  </a:outerShdw>
                </a:effectLst>
                <a:latin typeface="+mj-lt"/>
              </a:rPr>
              <a:t>La empresa “A” va a depender de los niveles de los factores productivos de capital y trabajo utilizado.</a:t>
            </a:r>
          </a:p>
          <a:p>
            <a:pPr algn="just"/>
            <a:endParaRPr lang="es-ES" dirty="0" smtClean="0">
              <a:effectLst>
                <a:outerShdw blurRad="50000" dist="30000" dir="5400000" algn="tl" rotWithShape="0">
                  <a:srgbClr val="000000">
                    <a:alpha val="30000"/>
                  </a:srgbClr>
                </a:outerShdw>
              </a:effectLst>
              <a:latin typeface="+mj-lt"/>
            </a:endParaRPr>
          </a:p>
          <a:p>
            <a:pPr lvl="2" algn="just"/>
            <a:r>
              <a:rPr lang="es-ES" sz="2400" dirty="0" smtClean="0">
                <a:effectLst>
                  <a:outerShdw blurRad="50000" dist="30000" dir="5400000" algn="tl" rotWithShape="0">
                    <a:srgbClr val="000000">
                      <a:alpha val="30000"/>
                    </a:srgbClr>
                  </a:outerShdw>
                </a:effectLst>
                <a:latin typeface="+mj-lt"/>
              </a:rPr>
              <a:t>Va a ser una externalidad positiva si un aumento de la producción de “B” supone un aumento de la producción de “A”</a:t>
            </a:r>
          </a:p>
          <a:p>
            <a:pPr lvl="2" algn="just"/>
            <a:endParaRPr lang="es-ES" sz="2400" dirty="0" smtClean="0">
              <a:effectLst>
                <a:outerShdw blurRad="50000" dist="30000" dir="5400000" algn="tl" rotWithShape="0">
                  <a:srgbClr val="000000">
                    <a:alpha val="30000"/>
                  </a:srgbClr>
                </a:outerShdw>
              </a:effectLst>
              <a:latin typeface="+mj-lt"/>
            </a:endParaRPr>
          </a:p>
          <a:p>
            <a:pPr lvl="2" algn="just"/>
            <a:r>
              <a:rPr lang="es-ES" sz="2400" dirty="0" smtClean="0">
                <a:effectLst>
                  <a:outerShdw blurRad="50000" dist="30000" dir="5400000" algn="tl" rotWithShape="0">
                    <a:srgbClr val="000000">
                      <a:alpha val="30000"/>
                    </a:srgbClr>
                  </a:outerShdw>
                </a:effectLst>
                <a:latin typeface="+mj-lt"/>
              </a:rPr>
              <a:t>Va a ser una externalidad negativa en caso contrario.</a:t>
            </a:r>
          </a:p>
          <a:p>
            <a:endParaRPr lang="es-ES" dirty="0"/>
          </a:p>
        </p:txBody>
      </p:sp>
      <p:sp>
        <p:nvSpPr>
          <p:cNvPr id="3" name="2 Marcador de número de diapositiva"/>
          <p:cNvSpPr>
            <a:spLocks noGrp="1"/>
          </p:cNvSpPr>
          <p:nvPr>
            <p:ph type="sldNum" sz="quarter" idx="12"/>
          </p:nvPr>
        </p:nvSpPr>
        <p:spPr/>
        <p:txBody>
          <a:bodyPr/>
          <a:lstStyle/>
          <a:p>
            <a:fld id="{67D55FCC-1372-4E47-8642-BB8DCD90789C}" type="slidenum">
              <a:rPr lang="es-ES" smtClean="0"/>
              <a:pPr/>
              <a:t>7</a:t>
            </a:fld>
            <a:endParaRPr lang="es-ES"/>
          </a:p>
        </p:txBody>
      </p:sp>
    </p:spTree>
    <p:extLst>
      <p:ext uri="{BB962C8B-B14F-4D97-AF65-F5344CB8AC3E}">
        <p14:creationId xmlns:p14="http://schemas.microsoft.com/office/powerpoint/2010/main" val="30975072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wipe(down)">
                                      <p:cBhvr>
                                        <p:cTn id="7" dur="580">
                                          <p:stCondLst>
                                            <p:cond delay="0"/>
                                          </p:stCondLst>
                                        </p:cTn>
                                        <p:tgtEl>
                                          <p:spTgt spid="2">
                                            <p:txEl>
                                              <p:pRg st="2" end="2"/>
                                            </p:txEl>
                                          </p:spTgt>
                                        </p:tgtEl>
                                      </p:cBhvr>
                                    </p:animEffect>
                                    <p:anim calcmode="lin" valueType="num">
                                      <p:cBhvr>
                                        <p:cTn id="8" dur="1822"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2" end="2"/>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2" end="2"/>
                                            </p:txEl>
                                          </p:spTgt>
                                        </p:tgtEl>
                                      </p:cBhvr>
                                      <p:to x="100000" y="60000"/>
                                    </p:animScale>
                                    <p:animScale>
                                      <p:cBhvr>
                                        <p:cTn id="14" dur="166" decel="50000">
                                          <p:stCondLst>
                                            <p:cond delay="676"/>
                                          </p:stCondLst>
                                        </p:cTn>
                                        <p:tgtEl>
                                          <p:spTgt spid="2">
                                            <p:txEl>
                                              <p:pRg st="2" end="2"/>
                                            </p:txEl>
                                          </p:spTgt>
                                        </p:tgtEl>
                                      </p:cBhvr>
                                      <p:to x="100000" y="100000"/>
                                    </p:animScale>
                                    <p:animScale>
                                      <p:cBhvr>
                                        <p:cTn id="15" dur="26">
                                          <p:stCondLst>
                                            <p:cond delay="1312"/>
                                          </p:stCondLst>
                                        </p:cTn>
                                        <p:tgtEl>
                                          <p:spTgt spid="2">
                                            <p:txEl>
                                              <p:pRg st="2" end="2"/>
                                            </p:txEl>
                                          </p:spTgt>
                                        </p:tgtEl>
                                      </p:cBhvr>
                                      <p:to x="100000" y="80000"/>
                                    </p:animScale>
                                    <p:animScale>
                                      <p:cBhvr>
                                        <p:cTn id="16" dur="166" decel="50000">
                                          <p:stCondLst>
                                            <p:cond delay="1338"/>
                                          </p:stCondLst>
                                        </p:cTn>
                                        <p:tgtEl>
                                          <p:spTgt spid="2">
                                            <p:txEl>
                                              <p:pRg st="2" end="2"/>
                                            </p:txEl>
                                          </p:spTgt>
                                        </p:tgtEl>
                                      </p:cBhvr>
                                      <p:to x="100000" y="100000"/>
                                    </p:animScale>
                                    <p:animScale>
                                      <p:cBhvr>
                                        <p:cTn id="17" dur="26">
                                          <p:stCondLst>
                                            <p:cond delay="1642"/>
                                          </p:stCondLst>
                                        </p:cTn>
                                        <p:tgtEl>
                                          <p:spTgt spid="2">
                                            <p:txEl>
                                              <p:pRg st="2" end="2"/>
                                            </p:txEl>
                                          </p:spTgt>
                                        </p:tgtEl>
                                      </p:cBhvr>
                                      <p:to x="100000" y="90000"/>
                                    </p:animScale>
                                    <p:animScale>
                                      <p:cBhvr>
                                        <p:cTn id="18" dur="166" decel="50000">
                                          <p:stCondLst>
                                            <p:cond delay="1668"/>
                                          </p:stCondLst>
                                        </p:cTn>
                                        <p:tgtEl>
                                          <p:spTgt spid="2">
                                            <p:txEl>
                                              <p:pRg st="2" end="2"/>
                                            </p:txEl>
                                          </p:spTgt>
                                        </p:tgtEl>
                                      </p:cBhvr>
                                      <p:to x="100000" y="100000"/>
                                    </p:animScale>
                                    <p:animScale>
                                      <p:cBhvr>
                                        <p:cTn id="19" dur="26">
                                          <p:stCondLst>
                                            <p:cond delay="1808"/>
                                          </p:stCondLst>
                                        </p:cTn>
                                        <p:tgtEl>
                                          <p:spTgt spid="2">
                                            <p:txEl>
                                              <p:pRg st="2" end="2"/>
                                            </p:txEl>
                                          </p:spTgt>
                                        </p:tgtEl>
                                      </p:cBhvr>
                                      <p:to x="100000" y="95000"/>
                                    </p:animScale>
                                    <p:animScale>
                                      <p:cBhvr>
                                        <p:cTn id="20" dur="166" decel="50000">
                                          <p:stCondLst>
                                            <p:cond delay="1834"/>
                                          </p:stCondLst>
                                        </p:cTn>
                                        <p:tgtEl>
                                          <p:spTgt spid="2">
                                            <p:txEl>
                                              <p:pRg st="2" end="2"/>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Effect transition="in" filter="barn(inVertical)">
                                      <p:cBhvr>
                                        <p:cTn id="25"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002432" y="825500"/>
            <a:ext cx="7139136" cy="5507249"/>
          </a:xfrm>
        </p:spPr>
        <p:txBody>
          <a:bodyPr/>
          <a:lstStyle/>
          <a:p>
            <a:pPr lvl="0" algn="just">
              <a:buNone/>
            </a:pPr>
            <a:r>
              <a:rPr lang="es-ES" sz="2200" b="1" dirty="0" smtClean="0">
                <a:effectLst>
                  <a:outerShdw blurRad="50000" dist="30000" dir="5400000" algn="tl" rotWithShape="0">
                    <a:srgbClr val="000000">
                      <a:alpha val="30000"/>
                    </a:srgbClr>
                  </a:outerShdw>
                </a:effectLst>
                <a:latin typeface="+mj-lt"/>
              </a:rPr>
              <a:t>b) Entre consumidores: </a:t>
            </a:r>
          </a:p>
          <a:p>
            <a:pPr lvl="0" algn="just">
              <a:buNone/>
            </a:pPr>
            <a:r>
              <a:rPr lang="es-ES" sz="2200" dirty="0" smtClean="0">
                <a:effectLst>
                  <a:outerShdw blurRad="50000" dist="30000" dir="5400000" algn="tl" rotWithShape="0">
                    <a:srgbClr val="000000">
                      <a:alpha val="30000"/>
                    </a:srgbClr>
                  </a:outerShdw>
                </a:effectLst>
                <a:latin typeface="+mj-lt"/>
              </a:rPr>
              <a:t>Sucede cuando la utilidad de un consumidor depende de las decisiones de otro consumidor, conocidas también como externalidades de consumo al sufrirlas un productor.</a:t>
            </a:r>
          </a:p>
          <a:p>
            <a:pPr algn="just">
              <a:buNone/>
            </a:pPr>
            <a:endParaRPr lang="es-ES" sz="2200" dirty="0" smtClean="0">
              <a:effectLst>
                <a:outerShdw blurRad="50000" dist="30000" dir="5400000" algn="tl" rotWithShape="0">
                  <a:srgbClr val="000000">
                    <a:alpha val="30000"/>
                  </a:srgbClr>
                </a:outerShdw>
              </a:effectLst>
              <a:latin typeface="+mj-lt"/>
            </a:endParaRPr>
          </a:p>
          <a:p>
            <a:pPr algn="just">
              <a:buNone/>
            </a:pPr>
            <a:r>
              <a:rPr lang="es-ES" sz="2200" dirty="0" smtClean="0">
                <a:effectLst>
                  <a:outerShdw blurRad="50000" dist="30000" dir="5400000" algn="tl" rotWithShape="0">
                    <a:srgbClr val="000000">
                      <a:alpha val="30000"/>
                    </a:srgbClr>
                  </a:outerShdw>
                </a:effectLst>
                <a:latin typeface="+mj-lt"/>
              </a:rPr>
              <a:t>Ejemplo</a:t>
            </a:r>
          </a:p>
          <a:p>
            <a:pPr algn="just"/>
            <a:r>
              <a:rPr lang="es-ES" sz="2200" dirty="0" smtClean="0">
                <a:effectLst>
                  <a:outerShdw blurRad="50000" dist="30000" dir="5400000" algn="tl" rotWithShape="0">
                    <a:srgbClr val="000000">
                      <a:alpha val="30000"/>
                    </a:srgbClr>
                  </a:outerShdw>
                </a:effectLst>
                <a:latin typeface="+mj-lt"/>
              </a:rPr>
              <a:t>La siguiente función de utilidad del agente “C” es:</a:t>
            </a:r>
          </a:p>
          <a:p>
            <a:pPr algn="just"/>
            <a:endParaRPr lang="es-ES" dirty="0" smtClean="0"/>
          </a:p>
          <a:p>
            <a:pPr algn="just"/>
            <a:endParaRPr lang="es-ES" dirty="0" smtClean="0"/>
          </a:p>
          <a:p>
            <a:endParaRPr lang="es-ES" dirty="0"/>
          </a:p>
        </p:txBody>
      </p:sp>
      <p:sp>
        <p:nvSpPr>
          <p:cNvPr id="444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44417"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082514" y="4941168"/>
            <a:ext cx="3893371" cy="714380"/>
          </a:xfrm>
          <a:prstGeom prst="rect">
            <a:avLst/>
          </a:prstGeom>
          <a:noFill/>
        </p:spPr>
      </p:pic>
      <p:sp>
        <p:nvSpPr>
          <p:cNvPr id="444419" name="Rectangle 3"/>
          <p:cNvSpPr>
            <a:spLocks noChangeArrowheads="1"/>
          </p:cNvSpPr>
          <p:nvPr/>
        </p:nvSpPr>
        <p:spPr bwMode="auto">
          <a:xfrm>
            <a:off x="457200" y="6477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67D55FCC-1372-4E47-8642-BB8DCD90789C}" type="slidenum">
              <a:rPr lang="es-ES" smtClean="0"/>
              <a:pPr/>
              <a:t>8</a:t>
            </a:fld>
            <a:endParaRPr lang="es-ES"/>
          </a:p>
        </p:txBody>
      </p:sp>
    </p:spTree>
    <p:extLst>
      <p:ext uri="{BB962C8B-B14F-4D97-AF65-F5344CB8AC3E}">
        <p14:creationId xmlns:p14="http://schemas.microsoft.com/office/powerpoint/2010/main" val="213866787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wipe(down)">
                                      <p:cBhvr>
                                        <p:cTn id="13" dur="580">
                                          <p:stCondLst>
                                            <p:cond delay="0"/>
                                          </p:stCondLst>
                                        </p:cTn>
                                        <p:tgtEl>
                                          <p:spTgt spid="2">
                                            <p:txEl>
                                              <p:pRg st="3" end="3"/>
                                            </p:txEl>
                                          </p:spTgt>
                                        </p:tgtEl>
                                      </p:cBhvr>
                                    </p:animEffect>
                                    <p:anim calcmode="lin" valueType="num">
                                      <p:cBhvr>
                                        <p:cTn id="14" dur="1822" tmFilter="0,0; 0.14,0.36; 0.43,0.73; 0.71,0.91; 1.0,1.0">
                                          <p:stCondLst>
                                            <p:cond delay="0"/>
                                          </p:stCondLst>
                                        </p:cTn>
                                        <p:tgtEl>
                                          <p:spTgt spid="2">
                                            <p:txEl>
                                              <p:pRg st="3" end="3"/>
                                            </p:txEl>
                                          </p:spTgt>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2">
                                            <p:txEl>
                                              <p:pRg st="3" end="3"/>
                                            </p:txEl>
                                          </p:spTgt>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2">
                                            <p:txEl>
                                              <p:pRg st="3" end="3"/>
                                            </p:txEl>
                                          </p:spTgt>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2">
                                            <p:txEl>
                                              <p:pRg st="3" end="3"/>
                                            </p:txEl>
                                          </p:spTgt>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2">
                                            <p:txEl>
                                              <p:pRg st="3" end="3"/>
                                            </p:txEl>
                                          </p:spTgt>
                                        </p:tgtEl>
                                        <p:attrNameLst>
                                          <p:attrName>ppt_y</p:attrName>
                                        </p:attrNameLst>
                                      </p:cBhvr>
                                      <p:tavLst>
                                        <p:tav tm="0" fmla="#ppt_y-sin(pi*$)/81">
                                          <p:val>
                                            <p:fltVal val="0"/>
                                          </p:val>
                                        </p:tav>
                                        <p:tav tm="100000">
                                          <p:val>
                                            <p:fltVal val="1"/>
                                          </p:val>
                                        </p:tav>
                                      </p:tavLst>
                                    </p:anim>
                                    <p:animScale>
                                      <p:cBhvr>
                                        <p:cTn id="19" dur="26">
                                          <p:stCondLst>
                                            <p:cond delay="650"/>
                                          </p:stCondLst>
                                        </p:cTn>
                                        <p:tgtEl>
                                          <p:spTgt spid="2">
                                            <p:txEl>
                                              <p:pRg st="3" end="3"/>
                                            </p:txEl>
                                          </p:spTgt>
                                        </p:tgtEl>
                                      </p:cBhvr>
                                      <p:to x="100000" y="60000"/>
                                    </p:animScale>
                                    <p:animScale>
                                      <p:cBhvr>
                                        <p:cTn id="20" dur="166" decel="50000">
                                          <p:stCondLst>
                                            <p:cond delay="676"/>
                                          </p:stCondLst>
                                        </p:cTn>
                                        <p:tgtEl>
                                          <p:spTgt spid="2">
                                            <p:txEl>
                                              <p:pRg st="3" end="3"/>
                                            </p:txEl>
                                          </p:spTgt>
                                        </p:tgtEl>
                                      </p:cBhvr>
                                      <p:to x="100000" y="100000"/>
                                    </p:animScale>
                                    <p:animScale>
                                      <p:cBhvr>
                                        <p:cTn id="21" dur="26">
                                          <p:stCondLst>
                                            <p:cond delay="1312"/>
                                          </p:stCondLst>
                                        </p:cTn>
                                        <p:tgtEl>
                                          <p:spTgt spid="2">
                                            <p:txEl>
                                              <p:pRg st="3" end="3"/>
                                            </p:txEl>
                                          </p:spTgt>
                                        </p:tgtEl>
                                      </p:cBhvr>
                                      <p:to x="100000" y="80000"/>
                                    </p:animScale>
                                    <p:animScale>
                                      <p:cBhvr>
                                        <p:cTn id="22" dur="166" decel="50000">
                                          <p:stCondLst>
                                            <p:cond delay="1338"/>
                                          </p:stCondLst>
                                        </p:cTn>
                                        <p:tgtEl>
                                          <p:spTgt spid="2">
                                            <p:txEl>
                                              <p:pRg st="3" end="3"/>
                                            </p:txEl>
                                          </p:spTgt>
                                        </p:tgtEl>
                                      </p:cBhvr>
                                      <p:to x="100000" y="100000"/>
                                    </p:animScale>
                                    <p:animScale>
                                      <p:cBhvr>
                                        <p:cTn id="23" dur="26">
                                          <p:stCondLst>
                                            <p:cond delay="1642"/>
                                          </p:stCondLst>
                                        </p:cTn>
                                        <p:tgtEl>
                                          <p:spTgt spid="2">
                                            <p:txEl>
                                              <p:pRg st="3" end="3"/>
                                            </p:txEl>
                                          </p:spTgt>
                                        </p:tgtEl>
                                      </p:cBhvr>
                                      <p:to x="100000" y="90000"/>
                                    </p:animScale>
                                    <p:animScale>
                                      <p:cBhvr>
                                        <p:cTn id="24" dur="166" decel="50000">
                                          <p:stCondLst>
                                            <p:cond delay="1668"/>
                                          </p:stCondLst>
                                        </p:cTn>
                                        <p:tgtEl>
                                          <p:spTgt spid="2">
                                            <p:txEl>
                                              <p:pRg st="3" end="3"/>
                                            </p:txEl>
                                          </p:spTgt>
                                        </p:tgtEl>
                                      </p:cBhvr>
                                      <p:to x="100000" y="100000"/>
                                    </p:animScale>
                                    <p:animScale>
                                      <p:cBhvr>
                                        <p:cTn id="25" dur="26">
                                          <p:stCondLst>
                                            <p:cond delay="1808"/>
                                          </p:stCondLst>
                                        </p:cTn>
                                        <p:tgtEl>
                                          <p:spTgt spid="2">
                                            <p:txEl>
                                              <p:pRg st="3" end="3"/>
                                            </p:txEl>
                                          </p:spTgt>
                                        </p:tgtEl>
                                      </p:cBhvr>
                                      <p:to x="100000" y="95000"/>
                                    </p:animScale>
                                    <p:animScale>
                                      <p:cBhvr>
                                        <p:cTn id="26" dur="166" decel="50000">
                                          <p:stCondLst>
                                            <p:cond delay="1834"/>
                                          </p:stCondLst>
                                        </p:cTn>
                                        <p:tgtEl>
                                          <p:spTgt spid="2">
                                            <p:txEl>
                                              <p:pRg st="3" end="3"/>
                                            </p:txEl>
                                          </p:spTgt>
                                        </p:tgtEl>
                                      </p:cBhvr>
                                      <p:to x="100000" y="100000"/>
                                    </p:animScale>
                                  </p:childTnLst>
                                </p:cTn>
                              </p:par>
                              <p:par>
                                <p:cTn id="27" presetID="26" presetClass="entr" presetSubtype="0" fill="hold" nodeType="with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animEffect transition="in" filter="wipe(down)">
                                      <p:cBhvr>
                                        <p:cTn id="29" dur="580">
                                          <p:stCondLst>
                                            <p:cond delay="0"/>
                                          </p:stCondLst>
                                        </p:cTn>
                                        <p:tgtEl>
                                          <p:spTgt spid="2">
                                            <p:txEl>
                                              <p:pRg st="4" end="4"/>
                                            </p:txEl>
                                          </p:spTgt>
                                        </p:tgtEl>
                                      </p:cBhvr>
                                    </p:animEffect>
                                    <p:anim calcmode="lin" valueType="num">
                                      <p:cBhvr>
                                        <p:cTn id="30" dur="1822" tmFilter="0,0; 0.14,0.36; 0.43,0.73; 0.71,0.91; 1.0,1.0">
                                          <p:stCondLst>
                                            <p:cond delay="0"/>
                                          </p:stCondLst>
                                        </p:cTn>
                                        <p:tgtEl>
                                          <p:spTgt spid="2">
                                            <p:txEl>
                                              <p:pRg st="4" end="4"/>
                                            </p:txEl>
                                          </p:spTgt>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2">
                                            <p:txEl>
                                              <p:pRg st="4" end="4"/>
                                            </p:txEl>
                                          </p:spTgt>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2">
                                            <p:txEl>
                                              <p:pRg st="4" end="4"/>
                                            </p:txEl>
                                          </p:spTgt>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2">
                                            <p:txEl>
                                              <p:pRg st="4" end="4"/>
                                            </p:txEl>
                                          </p:spTgt>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2">
                                            <p:txEl>
                                              <p:pRg st="4" end="4"/>
                                            </p:txEl>
                                          </p:spTgt>
                                        </p:tgtEl>
                                        <p:attrNameLst>
                                          <p:attrName>ppt_y</p:attrName>
                                        </p:attrNameLst>
                                      </p:cBhvr>
                                      <p:tavLst>
                                        <p:tav tm="0" fmla="#ppt_y-sin(pi*$)/81">
                                          <p:val>
                                            <p:fltVal val="0"/>
                                          </p:val>
                                        </p:tav>
                                        <p:tav tm="100000">
                                          <p:val>
                                            <p:fltVal val="1"/>
                                          </p:val>
                                        </p:tav>
                                      </p:tavLst>
                                    </p:anim>
                                    <p:animScale>
                                      <p:cBhvr>
                                        <p:cTn id="35" dur="26">
                                          <p:stCondLst>
                                            <p:cond delay="650"/>
                                          </p:stCondLst>
                                        </p:cTn>
                                        <p:tgtEl>
                                          <p:spTgt spid="2">
                                            <p:txEl>
                                              <p:pRg st="4" end="4"/>
                                            </p:txEl>
                                          </p:spTgt>
                                        </p:tgtEl>
                                      </p:cBhvr>
                                      <p:to x="100000" y="60000"/>
                                    </p:animScale>
                                    <p:animScale>
                                      <p:cBhvr>
                                        <p:cTn id="36" dur="166" decel="50000">
                                          <p:stCondLst>
                                            <p:cond delay="676"/>
                                          </p:stCondLst>
                                        </p:cTn>
                                        <p:tgtEl>
                                          <p:spTgt spid="2">
                                            <p:txEl>
                                              <p:pRg st="4" end="4"/>
                                            </p:txEl>
                                          </p:spTgt>
                                        </p:tgtEl>
                                      </p:cBhvr>
                                      <p:to x="100000" y="100000"/>
                                    </p:animScale>
                                    <p:animScale>
                                      <p:cBhvr>
                                        <p:cTn id="37" dur="26">
                                          <p:stCondLst>
                                            <p:cond delay="1312"/>
                                          </p:stCondLst>
                                        </p:cTn>
                                        <p:tgtEl>
                                          <p:spTgt spid="2">
                                            <p:txEl>
                                              <p:pRg st="4" end="4"/>
                                            </p:txEl>
                                          </p:spTgt>
                                        </p:tgtEl>
                                      </p:cBhvr>
                                      <p:to x="100000" y="80000"/>
                                    </p:animScale>
                                    <p:animScale>
                                      <p:cBhvr>
                                        <p:cTn id="38" dur="166" decel="50000">
                                          <p:stCondLst>
                                            <p:cond delay="1338"/>
                                          </p:stCondLst>
                                        </p:cTn>
                                        <p:tgtEl>
                                          <p:spTgt spid="2">
                                            <p:txEl>
                                              <p:pRg st="4" end="4"/>
                                            </p:txEl>
                                          </p:spTgt>
                                        </p:tgtEl>
                                      </p:cBhvr>
                                      <p:to x="100000" y="100000"/>
                                    </p:animScale>
                                    <p:animScale>
                                      <p:cBhvr>
                                        <p:cTn id="39" dur="26">
                                          <p:stCondLst>
                                            <p:cond delay="1642"/>
                                          </p:stCondLst>
                                        </p:cTn>
                                        <p:tgtEl>
                                          <p:spTgt spid="2">
                                            <p:txEl>
                                              <p:pRg st="4" end="4"/>
                                            </p:txEl>
                                          </p:spTgt>
                                        </p:tgtEl>
                                      </p:cBhvr>
                                      <p:to x="100000" y="90000"/>
                                    </p:animScale>
                                    <p:animScale>
                                      <p:cBhvr>
                                        <p:cTn id="40" dur="166" decel="50000">
                                          <p:stCondLst>
                                            <p:cond delay="1668"/>
                                          </p:stCondLst>
                                        </p:cTn>
                                        <p:tgtEl>
                                          <p:spTgt spid="2">
                                            <p:txEl>
                                              <p:pRg st="4" end="4"/>
                                            </p:txEl>
                                          </p:spTgt>
                                        </p:tgtEl>
                                      </p:cBhvr>
                                      <p:to x="100000" y="100000"/>
                                    </p:animScale>
                                    <p:animScale>
                                      <p:cBhvr>
                                        <p:cTn id="41" dur="26">
                                          <p:stCondLst>
                                            <p:cond delay="1808"/>
                                          </p:stCondLst>
                                        </p:cTn>
                                        <p:tgtEl>
                                          <p:spTgt spid="2">
                                            <p:txEl>
                                              <p:pRg st="4" end="4"/>
                                            </p:txEl>
                                          </p:spTgt>
                                        </p:tgtEl>
                                      </p:cBhvr>
                                      <p:to x="100000" y="95000"/>
                                    </p:animScale>
                                    <p:animScale>
                                      <p:cBhvr>
                                        <p:cTn id="42" dur="166" decel="50000">
                                          <p:stCondLst>
                                            <p:cond delay="1834"/>
                                          </p:stCondLst>
                                        </p:cTn>
                                        <p:tgtEl>
                                          <p:spTgt spid="2">
                                            <p:txEl>
                                              <p:pRg st="4" end="4"/>
                                            </p:txEl>
                                          </p:spTgt>
                                        </p:tgtEl>
                                      </p:cBhvr>
                                      <p:to x="100000" y="100000"/>
                                    </p:animScale>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444417"/>
                                        </p:tgtEl>
                                        <p:attrNameLst>
                                          <p:attrName>style.visibility</p:attrName>
                                        </p:attrNameLst>
                                      </p:cBhvr>
                                      <p:to>
                                        <p:strVal val="visible"/>
                                      </p:to>
                                    </p:set>
                                    <p:anim calcmode="lin" valueType="num">
                                      <p:cBhvr additive="base">
                                        <p:cTn id="47" dur="500" fill="hold"/>
                                        <p:tgtEl>
                                          <p:spTgt spid="444417"/>
                                        </p:tgtEl>
                                        <p:attrNameLst>
                                          <p:attrName>ppt_x</p:attrName>
                                        </p:attrNameLst>
                                      </p:cBhvr>
                                      <p:tavLst>
                                        <p:tav tm="0">
                                          <p:val>
                                            <p:strVal val="#ppt_x"/>
                                          </p:val>
                                        </p:tav>
                                        <p:tav tm="100000">
                                          <p:val>
                                            <p:strVal val="#ppt_x"/>
                                          </p:val>
                                        </p:tav>
                                      </p:tavLst>
                                    </p:anim>
                                    <p:anim calcmode="lin" valueType="num">
                                      <p:cBhvr additive="base">
                                        <p:cTn id="48" dur="500" fill="hold"/>
                                        <p:tgtEl>
                                          <p:spTgt spid="4444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22960" y="836712"/>
            <a:ext cx="7498080" cy="4800600"/>
          </a:xfrm>
        </p:spPr>
        <p:txBody>
          <a:bodyPr>
            <a:normAutofit fontScale="55000" lnSpcReduction="20000"/>
          </a:bodyPr>
          <a:lstStyle/>
          <a:p>
            <a:pPr>
              <a:buNone/>
            </a:pPr>
            <a:r>
              <a:rPr lang="es-ES" sz="3700" b="1" dirty="0" smtClean="0">
                <a:effectLst>
                  <a:outerShdw blurRad="50000" dist="30000" dir="5400000" algn="tl" rotWithShape="0">
                    <a:srgbClr val="000000">
                      <a:alpha val="30000"/>
                    </a:srgbClr>
                  </a:outerShdw>
                </a:effectLst>
                <a:latin typeface="Tw Cen MT" pitchFamily="34" charset="0"/>
              </a:rPr>
              <a:t>Donde:</a:t>
            </a:r>
            <a:r>
              <a:rPr lang="es-ES" sz="3700" dirty="0" smtClean="0">
                <a:effectLst>
                  <a:outerShdw blurRad="50000" dist="30000" dir="5400000" algn="tl" rotWithShape="0">
                    <a:srgbClr val="000000">
                      <a:alpha val="30000"/>
                    </a:srgbClr>
                  </a:outerShdw>
                </a:effectLst>
                <a:latin typeface="Tw Cen MT" pitchFamily="34" charset="0"/>
              </a:rPr>
              <a:t> </a:t>
            </a:r>
          </a:p>
          <a:p>
            <a:endParaRPr lang="es-ES" sz="3700" dirty="0" smtClean="0">
              <a:effectLst>
                <a:outerShdw blurRad="50000" dist="30000" dir="5400000" algn="tl" rotWithShape="0">
                  <a:srgbClr val="000000">
                    <a:alpha val="30000"/>
                  </a:srgbClr>
                </a:outerShdw>
              </a:effectLst>
              <a:latin typeface="Tw Cen MT" pitchFamily="34" charset="0"/>
            </a:endParaRPr>
          </a:p>
          <a:p>
            <a:pPr>
              <a:buNone/>
            </a:pPr>
            <a:r>
              <a:rPr lang="es-ES" sz="3700" dirty="0" smtClean="0">
                <a:effectLst>
                  <a:outerShdw blurRad="50000" dist="30000" dir="5400000" algn="tl" rotWithShape="0">
                    <a:srgbClr val="000000">
                      <a:alpha val="30000"/>
                    </a:srgbClr>
                  </a:outerShdw>
                </a:effectLst>
                <a:latin typeface="Tw Cen MT" pitchFamily="34" charset="0"/>
              </a:rPr>
              <a:t>X = cestas de bienes consumidas por cada agente.</a:t>
            </a:r>
          </a:p>
          <a:p>
            <a:endParaRPr lang="es-ES" sz="3700" dirty="0" smtClean="0">
              <a:effectLst>
                <a:outerShdw blurRad="50000" dist="30000" dir="5400000" algn="tl" rotWithShape="0">
                  <a:srgbClr val="000000">
                    <a:alpha val="30000"/>
                  </a:srgbClr>
                </a:outerShdw>
              </a:effectLst>
              <a:latin typeface="Tw Cen MT" pitchFamily="34" charset="0"/>
            </a:endParaRPr>
          </a:p>
          <a:p>
            <a:endParaRPr lang="es-ES" sz="3700" dirty="0" smtClean="0">
              <a:effectLst>
                <a:outerShdw blurRad="50000" dist="30000" dir="5400000" algn="tl" rotWithShape="0">
                  <a:srgbClr val="000000">
                    <a:alpha val="30000"/>
                  </a:srgbClr>
                </a:outerShdw>
              </a:effectLst>
              <a:latin typeface="Tw Cen MT" pitchFamily="34" charset="0"/>
            </a:endParaRPr>
          </a:p>
          <a:p>
            <a:pPr marL="939546" indent="-857250" algn="just">
              <a:buFont typeface="+mj-lt"/>
              <a:buAutoNum type="romanLcPeriod"/>
            </a:pPr>
            <a:r>
              <a:rPr lang="es-ES" sz="3700" dirty="0" smtClean="0">
                <a:effectLst>
                  <a:outerShdw blurRad="50000" dist="30000" dir="5400000" algn="tl" rotWithShape="0">
                    <a:srgbClr val="000000">
                      <a:alpha val="30000"/>
                    </a:srgbClr>
                  </a:outerShdw>
                </a:effectLst>
                <a:latin typeface="Tw Cen MT" pitchFamily="34" charset="0"/>
              </a:rPr>
              <a:t>Por lo tanto la utilidad del agente “C” depende de las decisiones de consumo del agente “D”.</a:t>
            </a:r>
          </a:p>
          <a:p>
            <a:pPr marL="939546" lvl="0" indent="-857250" algn="just">
              <a:buFont typeface="+mj-lt"/>
              <a:buAutoNum type="romanLcPeriod"/>
            </a:pPr>
            <a:endParaRPr lang="es-ES" sz="3700" dirty="0" smtClean="0">
              <a:effectLst>
                <a:outerShdw blurRad="50000" dist="30000" dir="5400000" algn="tl" rotWithShape="0">
                  <a:srgbClr val="000000">
                    <a:alpha val="30000"/>
                  </a:srgbClr>
                </a:outerShdw>
              </a:effectLst>
              <a:latin typeface="Tw Cen MT" pitchFamily="34" charset="0"/>
            </a:endParaRPr>
          </a:p>
          <a:p>
            <a:pPr marL="939546" lvl="0" indent="-857250" algn="just">
              <a:buFont typeface="+mj-lt"/>
              <a:buAutoNum type="romanLcPeriod"/>
            </a:pPr>
            <a:r>
              <a:rPr lang="es-ES" sz="3700" dirty="0" smtClean="0">
                <a:effectLst>
                  <a:outerShdw blurRad="50000" dist="30000" dir="5400000" algn="tl" rotWithShape="0">
                    <a:srgbClr val="000000">
                      <a:alpha val="30000"/>
                    </a:srgbClr>
                  </a:outerShdw>
                </a:effectLst>
                <a:latin typeface="Tw Cen MT" pitchFamily="34" charset="0"/>
              </a:rPr>
              <a:t>La externalidad es positiva si un aumento del consumo de “D” aumenta la utilidad de “C”.</a:t>
            </a:r>
          </a:p>
          <a:p>
            <a:pPr marL="939546" lvl="0" indent="-857250" algn="just">
              <a:buFont typeface="+mj-lt"/>
              <a:buAutoNum type="romanLcPeriod"/>
            </a:pPr>
            <a:endParaRPr lang="es-ES" sz="3700" dirty="0" smtClean="0">
              <a:effectLst>
                <a:outerShdw blurRad="50000" dist="30000" dir="5400000" algn="tl" rotWithShape="0">
                  <a:srgbClr val="000000">
                    <a:alpha val="30000"/>
                  </a:srgbClr>
                </a:outerShdw>
              </a:effectLst>
              <a:latin typeface="Tw Cen MT" pitchFamily="34" charset="0"/>
            </a:endParaRPr>
          </a:p>
          <a:p>
            <a:pPr marL="939546" lvl="0" indent="-857250" algn="just">
              <a:buFont typeface="+mj-lt"/>
              <a:buAutoNum type="romanLcPeriod"/>
            </a:pPr>
            <a:r>
              <a:rPr lang="es-ES" sz="3700" dirty="0" smtClean="0">
                <a:effectLst>
                  <a:outerShdw blurRad="50000" dist="30000" dir="5400000" algn="tl" rotWithShape="0">
                    <a:srgbClr val="000000">
                      <a:alpha val="30000"/>
                    </a:srgbClr>
                  </a:outerShdw>
                </a:effectLst>
                <a:latin typeface="Tw Cen MT" pitchFamily="34" charset="0"/>
              </a:rPr>
              <a:t>La externalidad es negativa si la reduce.</a:t>
            </a:r>
          </a:p>
          <a:p>
            <a:endParaRPr lang="es-ES" sz="3700" dirty="0" smtClean="0">
              <a:effectLst>
                <a:outerShdw blurRad="50000" dist="30000" dir="5400000" algn="tl" rotWithShape="0">
                  <a:srgbClr val="000000">
                    <a:alpha val="30000"/>
                  </a:srgbClr>
                </a:outerShdw>
              </a:effectLst>
              <a:latin typeface="Tw Cen MT" pitchFamily="34" charset="0"/>
            </a:endParaRPr>
          </a:p>
          <a:p>
            <a:endParaRPr lang="es-ES" dirty="0" smtClean="0"/>
          </a:p>
          <a:p>
            <a:endParaRPr lang="es-ES" dirty="0"/>
          </a:p>
        </p:txBody>
      </p:sp>
      <p:sp>
        <p:nvSpPr>
          <p:cNvPr id="446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 name="2 Marcador de número de diapositiva"/>
          <p:cNvSpPr>
            <a:spLocks noGrp="1"/>
          </p:cNvSpPr>
          <p:nvPr>
            <p:ph type="sldNum" sz="quarter" idx="12"/>
          </p:nvPr>
        </p:nvSpPr>
        <p:spPr/>
        <p:txBody>
          <a:bodyPr/>
          <a:lstStyle/>
          <a:p>
            <a:fld id="{67D55FCC-1372-4E47-8642-BB8DCD90789C}" type="slidenum">
              <a:rPr lang="es-ES" smtClean="0"/>
              <a:pPr/>
              <a:t>9</a:t>
            </a:fld>
            <a:endParaRPr lang="es-ES"/>
          </a:p>
        </p:txBody>
      </p:sp>
    </p:spTree>
    <p:extLst>
      <p:ext uri="{BB962C8B-B14F-4D97-AF65-F5344CB8AC3E}">
        <p14:creationId xmlns:p14="http://schemas.microsoft.com/office/powerpoint/2010/main" val="3285104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Effect transition="in" filter="box(in)">
                                      <p:cBhvr>
                                        <p:cTn id="7" dur="500"/>
                                        <p:tgtEl>
                                          <p:spTgt spid="2">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xEl>
                                              <p:pRg st="7" end="7"/>
                                            </p:txEl>
                                          </p:spTgt>
                                        </p:tgtEl>
                                        <p:attrNameLst>
                                          <p:attrName>style.visibility</p:attrName>
                                        </p:attrNameLst>
                                      </p:cBhvr>
                                      <p:to>
                                        <p:strVal val="visible"/>
                                      </p:to>
                                    </p:set>
                                    <p:anim calcmode="lin" valueType="num">
                                      <p:cBhvr additive="base">
                                        <p:cTn id="12"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
                                            <p:txEl>
                                              <p:pRg st="9" end="9"/>
                                            </p:txEl>
                                          </p:spTgt>
                                        </p:tgtEl>
                                        <p:attrNameLst>
                                          <p:attrName>style.visibility</p:attrName>
                                        </p:attrNameLst>
                                      </p:cBhvr>
                                      <p:to>
                                        <p:strVal val="visible"/>
                                      </p:to>
                                    </p:set>
                                    <p:anim calcmode="lin" valueType="num">
                                      <p:cBhvr additive="base">
                                        <p:cTn id="1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ánico">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ánico">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Organic</Template>
  <TotalTime>3014</TotalTime>
  <Words>1746</Words>
  <Application>Microsoft Office PowerPoint</Application>
  <PresentationFormat>Presentación en pantalla (4:3)</PresentationFormat>
  <Paragraphs>340</Paragraphs>
  <Slides>48</Slides>
  <Notes>38</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48</vt:i4>
      </vt:variant>
    </vt:vector>
  </HeadingPairs>
  <TitlesOfParts>
    <vt:vector size="50" baseType="lpstr">
      <vt:lpstr>Orgánico</vt:lpstr>
      <vt:lpstr>Documento</vt:lpstr>
      <vt:lpstr>Presentación de PowerPoint</vt:lpstr>
      <vt:lpstr>Índice</vt:lpstr>
      <vt:lpstr>Introducción</vt:lpstr>
      <vt:lpstr>Objetivo</vt:lpstr>
      <vt:lpstr>Galería de Externalidades y su internalización (Teorema de Coase)</vt:lpstr>
      <vt:lpstr>Clasificación de externalidades</vt:lpstr>
      <vt:lpstr>Presentación de PowerPoint</vt:lpstr>
      <vt:lpstr>Presentación de PowerPoint</vt:lpstr>
      <vt:lpstr>Presentación de PowerPoint</vt:lpstr>
      <vt:lpstr>Presentación de PowerPoint</vt:lpstr>
      <vt:lpstr>Presentación de PowerPoint</vt:lpstr>
      <vt:lpstr>Bienes públicos puros</vt:lpstr>
      <vt:lpstr>Presentación de PowerPoint</vt:lpstr>
      <vt:lpstr>Presentación de PowerPoint</vt:lpstr>
      <vt:lpstr>Presentación de PowerPoint</vt:lpstr>
      <vt:lpstr>Presentación de PowerPoint</vt:lpstr>
      <vt:lpstr>Presentación de PowerPoint</vt:lpstr>
      <vt:lpstr>Eficiencia en el sentido de Pareto </vt:lpstr>
      <vt:lpstr>Presentación de PowerPoint</vt:lpstr>
      <vt:lpstr>Presentación de PowerPoint</vt:lpstr>
      <vt:lpstr> Función de costos de la empresa de acuicultura </vt:lpstr>
      <vt:lpstr>Presentación de PowerPoint</vt:lpstr>
      <vt:lpstr> Supuesto   </vt:lpstr>
      <vt:lpstr>Presentación de PowerPoint</vt:lpstr>
      <vt:lpstr>Presentación de PowerPoint</vt:lpstr>
      <vt:lpstr> Para la empresa de acuicultura se tiene </vt:lpstr>
      <vt:lpstr>Presentación de PowerPoint</vt:lpstr>
      <vt:lpstr>Presentación de PowerPoint</vt:lpstr>
      <vt:lpstr> Gráfica 1. Costos marginales y de descontaminación </vt:lpstr>
      <vt:lpstr>Presentación de PowerPoint</vt:lpstr>
      <vt:lpstr>Presentación de PowerPoint</vt:lpstr>
      <vt:lpstr>Presentación de PowerPoint</vt:lpstr>
      <vt:lpstr> Funcionamiento del mercado para los bienes públicos ambientales </vt:lpstr>
      <vt:lpstr>Existen 2 razones:</vt:lpstr>
      <vt:lpstr>Presentación de PowerPoint</vt:lpstr>
      <vt:lpstr>Presentación de PowerPoint</vt:lpstr>
      <vt:lpstr>Presentación de PowerPoint</vt:lpstr>
      <vt:lpstr>CONCLUSIONES</vt:lpstr>
      <vt:lpstr>Presentación de PowerPoint</vt:lpstr>
      <vt:lpstr>Presentación de PowerPoint</vt:lpstr>
      <vt:lpstr>Dilema del prisionero</vt:lpstr>
      <vt:lpstr>Presentación de PowerPoint</vt:lpstr>
      <vt:lpstr>Ejemplo </vt:lpstr>
      <vt:lpstr>Dos puntos</vt:lpstr>
      <vt:lpstr>Dilema del prisionero en la provisión de un bien público ambiental</vt:lpstr>
      <vt:lpstr>Presentación de PowerPoint</vt:lpstr>
      <vt:lpstr>Solución de externalidades a través del mercado</vt:lpstr>
      <vt:lpstr>Teorema de Coase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Sandra Ochoa Díaz</dc:creator>
  <cp:lastModifiedBy>luz</cp:lastModifiedBy>
  <cp:revision>332</cp:revision>
  <cp:lastPrinted>2016-03-14T19:27:38Z</cp:lastPrinted>
  <dcterms:created xsi:type="dcterms:W3CDTF">2010-02-11T04:39:58Z</dcterms:created>
  <dcterms:modified xsi:type="dcterms:W3CDTF">2016-10-13T03:56:17Z</dcterms:modified>
</cp:coreProperties>
</file>