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85" r:id="rId2"/>
    <p:sldId id="286" r:id="rId3"/>
    <p:sldId id="287" r:id="rId4"/>
    <p:sldId id="290" r:id="rId5"/>
    <p:sldId id="284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89" r:id="rId14"/>
    <p:sldId id="291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8" r:id="rId3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62A7D-512D-4143-BB7B-A13879D9DCE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1107E-75C8-4BBB-B65B-EB011B132D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4531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D1107E-75C8-4BBB-B65B-EB011B132D27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6841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B143-FBDB-49BF-AB99-36248D3D35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F8CBAC-4719-4DA6-A8A4-B72B00F3EC4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B143-FBDB-49BF-AB99-36248D3D35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CBAC-4719-4DA6-A8A4-B72B00F3EC4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B143-FBDB-49BF-AB99-36248D3D35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CBAC-4719-4DA6-A8A4-B72B00F3EC4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B143-FBDB-49BF-AB99-36248D3D35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F8CBAC-4719-4DA6-A8A4-B72B00F3EC4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B143-FBDB-49BF-AB99-36248D3D35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CBAC-4719-4DA6-A8A4-B72B00F3EC42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B143-FBDB-49BF-AB99-36248D3D35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CBAC-4719-4DA6-A8A4-B72B00F3EC4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B143-FBDB-49BF-AB99-36248D3D35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4F8CBAC-4719-4DA6-A8A4-B72B00F3EC42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B143-FBDB-49BF-AB99-36248D3D35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CBAC-4719-4DA6-A8A4-B72B00F3EC4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B143-FBDB-49BF-AB99-36248D3D35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CBAC-4719-4DA6-A8A4-B72B00F3EC4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B143-FBDB-49BF-AB99-36248D3D35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CBAC-4719-4DA6-A8A4-B72B00F3EC4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B143-FBDB-49BF-AB99-36248D3D35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CBAC-4719-4DA6-A8A4-B72B00F3EC42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F6CB143-FBDB-49BF-AB99-36248D3D35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F8CBAC-4719-4DA6-A8A4-B72B00F3EC42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.mx/url?sa=i&amp;rct=j&amp;q=&amp;esrc=s&amp;source=images&amp;cd=&amp;cad=rja&amp;uact=8&amp;ved=0ahUKEwisiNWaxrzPAhUD0WMKHY8bDGYQjRwIBw&amp;url=http://es.slideshare.net/RomiiniitaSantosss/historia-del-derecho-rs&amp;bvm=bv.134495766,d.cGc&amp;psig=AFQjCNGLzFcIW_ZclY0ylqWfjCDOWZhKlg&amp;ust=1475512368004223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.mx/url?sa=i&amp;rct=j&amp;q=&amp;esrc=s&amp;source=images&amp;cd=&amp;cad=rja&amp;uact=8&amp;ved=0ahUKEwi9j8SczrzPAhUBIGMKHcRTDrsQjRwIBw&amp;url=http://gavetasdemiescritorio.blogspot.com/p/gaveta-de-historia.html&amp;bvm=bv.134495766,d.cGc&amp;psig=AFQjCNGGAzo3rqPkjVlL3N4MJEj8yqVxVw&amp;ust=147551438219575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ahUKEwjp7rO6zrzPAhWDKGMKHVV2AaYQjRwIBw&amp;url=http://raguilarcubillos.galeon.com/&amp;bvm=bv.134495766,d.cGc&amp;psig=AFQjCNGGAzo3rqPkjVlL3N4MJEj8yqVxVw&amp;ust=147551438219575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google.com.mx/url?sa=i&amp;rct=j&amp;q=&amp;esrc=s&amp;source=images&amp;cd=&amp;cad=rja&amp;uact=8&amp;ved=0ahUKEwizl7yB5bzPAhVV9WMKHcn1ApoQjRwIBw&amp;url=http://fontsdret.blogs.uv.es/&amp;bvm=bv.134495766,d.cGc&amp;psig=AFQjCNGngCs1xBBm5iGf07ZB2HD2s09oGw&amp;ust=1475520735747423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google.com.mx/url?sa=i&amp;rct=j&amp;q=&amp;esrc=s&amp;source=images&amp;cd=&amp;cad=rja&amp;uact=8&amp;ved=0ahUKEwj83qfy5rzPAhVU6GMKHeUuACQQjRwIBw&amp;url=http://delaosada.es/contratos_y_derechos_reales.html&amp;bvm=bv.134495766,d.cGc&amp;psig=AFQjCNHs30SM9RbLmvm_DFcFWUThxZ_tKg&amp;ust=1475521130907957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google.com.mx/url?sa=i&amp;rct=j&amp;q=&amp;esrc=s&amp;source=images&amp;cd=&amp;cad=rja&amp;uact=8&amp;ved=&amp;url=http://www.canstockphoto.es/ilustraci%C3%B3n/leyes.html&amp;bvm=bv.134495766,d.cGc&amp;psig=AFQjCNE721S_JCxrcIsQoPgzzs6M4aC3AA&amp;ust=1475521278949787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oogle.com.mx/url?sa=i&amp;rct=j&amp;q=&amp;esrc=s&amp;source=images&amp;cd=&amp;cad=rja&amp;uact=8&amp;ved=0ahUKEwi70ayS6LzPAhUBIWMKHZhlCx0QjRwIBw&amp;url=http://www.3djuegos.com/comunidad-foros/tema/33467846/0/libros-ocultos-nocturnicon-y-papiros-magicos-griegos/&amp;bvm=bv.134495766,d.cGc&amp;psig=AFQjCNGR_GZlc6RSg_ozjqCrsgHOGqSmgA&amp;ust=147552151437590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www.google.com.mx/url?sa=i&amp;rct=j&amp;q=&amp;esrc=s&amp;source=images&amp;cd=&amp;cad=rja&amp;uact=8&amp;ved=0ahUKEwiD4fOk6LzPAhUN2mMKHQO-AasQjRwIBw&amp;url=http://monica-vidaysociedad.blogspot.com/2013/08/el-futuro-del-libro-en-la-era-digital.html&amp;bvm=bv.134495766,d.cGc&amp;psig=AFQjCNGR_GZlc6RSg_ozjqCrsgHOGqSmgA&amp;ust=1475521514375904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www.google.com.mx/url?sa=i&amp;rct=j&amp;q=&amp;esrc=s&amp;source=images&amp;cd=&amp;cad=rja&amp;uact=8&amp;ved=0ahUKEwju4IvH6LzPAhVI-mMKHQN_Ce4QjRwIBw&amp;url=https://es.dreamstime.com/imagen-de-archivo-caricatura-acadmica-del-xito-image25093551&amp;bvm=bv.134495766,d.cGc&amp;psig=AFQjCNHNyLGY2tBV5cRSCsaA15FigUy2Ig&amp;ust=147552162262556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www.google.com.mx/url?sa=i&amp;rct=j&amp;q=&amp;esrc=s&amp;source=images&amp;cd=&amp;cad=rja&amp;uact=8&amp;ved=&amp;url=http://breackdance2011.blogspot.com/p/trucos-de-internet.html&amp;psig=AFQjCNFTLS8pKuI0yxYfD3u8L_mSwypegA&amp;ust=1475521823991337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google.com.mx/url?sa=i&amp;rct=j&amp;q=&amp;esrc=s&amp;source=images&amp;cd=&amp;cad=rja&amp;uact=8&amp;ved=0ahUKEwimh-2e67zPAhUIz2MKHRBFB9IQjRwIBw&amp;url=http://www.longitudeonda.com/index.php/que-son-lentes-oftalmicos-gafas-graduadas/&amp;psig=AFQjCNH2r2eJkQwvCMyknBApukje5Zov2g&amp;ust=147552230891852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www.google.com.mx/url?sa=i&amp;rct=j&amp;q=&amp;esrc=s&amp;source=images&amp;cd=&amp;cad=rja&amp;uact=8&amp;ved=0ahUKEwjHvriN6rzPAhUUWmMKHSd6AMMQjRwIBw&amp;url=http://losatascaosmurcia.blogspot.com/2013_10_01_archive.html&amp;psig=AFQjCNFTLS8pKuI0yxYfD3u8L_mSwypegA&amp;ust=1475521823991337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www.google.com.mx/url?sa=i&amp;rct=j&amp;q=&amp;esrc=s&amp;source=images&amp;cd=&amp;cad=rja&amp;uact=8&amp;ved=0ahUKEwjknPGI7LzPAhVE2WMKHeS5BLoQjRwIBw&amp;url=http://conalep2010.blogspot.com/2010_05_01_archive.html&amp;psig=AFQjCNEj1G0YbM81px9gx36Y5LTswu0USg&amp;ust=1475522561840022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com.mx/url?sa=i&amp;rct=j&amp;q=&amp;esrc=s&amp;source=images&amp;cd=&amp;cad=rja&amp;uact=8&amp;ved=0ahUKEwjeztnk7LzPAhVC-2MKHWUaAf0QjRwIBw&amp;url=http://archivo.eluniversal.com.mx/graficos/online-2012/redpolitica/actualidad/mexicanos-opinan-que-es-necesario-renovar-la-constitucion/&amp;psig=AFQjCNE4i1cVMCP88-eQVqj_JoEFSIxBeQ&amp;ust=1475522709108030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s://www.google.com.mx/url?sa=i&amp;rct=j&amp;q=&amp;esrc=s&amp;source=images&amp;cd=&amp;cad=rja&amp;uact=8&amp;ved=0ahUKEwjf5c-47bzPAhUI1WMKHWVnDHUQjRwIBw&amp;url=https://www.mindomo.com/mindmap/ley-del-cicpc-y-la-denuncia-a1bc2bbb8c194779afc6ef9d2a88b97d&amp;psig=AFQjCNEVMO8TDumNmJb5H13APm_WSe8XlQ&amp;ust=1475522923642543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www.google.com.mx/url?sa=i&amp;rct=j&amp;q=&amp;esrc=s&amp;source=images&amp;cd=&amp;cad=rja&amp;uact=8&amp;ved=0ahUKEwjLj-bj7bzPAhVJHGMKHUJkDqIQjRwIBw&amp;url=http://www.cramoncalvillo.org/Entrena/Periodico&amp;psig=AFQjCNEw9t2Tnft5XEgQOGE3qRq3r6byow&amp;ust=147552302149444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hyperlink" Target="http://www.google.com.mx/url?sa=i&amp;rct=j&amp;q=&amp;esrc=s&amp;source=images&amp;cd=&amp;cad=rja&amp;uact=8&amp;ved=0ahUKEwjAkrCL7rzPAhUG32MKHRH9AiMQjRwIBw&amp;url=http://lenguajetema2.blogspot.com/&amp;psig=AFQjCNHBbgUost8WEWz_X4ycevoaN0hTig&amp;ust=1475523096785459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google.com.mx/url?sa=i&amp;rct=j&amp;q=&amp;esrc=s&amp;source=images&amp;cd=&amp;cad=rja&amp;uact=8&amp;ved=0ahUKEwjR6bL57rzPAhVG_WMKHV1KAi4QjRwIBw&amp;url=http://prevenblog.com/cuando-se-empezo-a-hablar-de-prevencion-de-riesgos-laborales/&amp;psig=AFQjCNEbRcl6GCzxFQbBy1ZPnVjaYTFB_g&amp;ust=147552329138405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hyperlink" Target="http://www.google.com.mx/url?sa=i&amp;rct=j&amp;q=&amp;esrc=s&amp;source=images&amp;cd=&amp;cad=rja&amp;uact=8&amp;ved=0ahUKEwjp9fTO77zPAhVP5WMKHWlJB7EQjRwIBw&amp;url=http://www.taringa.net/posts/apuntes-y-monografias/14818590/Nueva-Espana-Sahagun-y-la-fauna-mexicana-tapices.html&amp;psig=AFQjCNFZkcDcGsu4Ra3jLEQH12izGs1BZg&amp;ust=1475523461729905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google.com.mx/url?sa=i&amp;rct=j&amp;q=&amp;esrc=s&amp;source=images&amp;cd=&amp;cad=rja&amp;uact=8&amp;ved=0ahUKEwjfsKGs8LzPAhVN2WMKHVAaApgQjRwIBw&amp;url=http://es.123rf.com/photo_5433313_concepto-de-linea-de-tiempo--en-blanco-notas-adhesivas-de-colores-a-lo-largo-de-espesor-flecha-tiza-.html&amp;psig=AFQjCNFUgcHsh19WLG4bbQiiLwwfDXiTHA&amp;ust=1475523699593306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s://www.google.com.mx/url?sa=i&amp;rct=j&amp;q=&amp;esrc=s&amp;source=images&amp;cd=&amp;cad=rja&amp;uact=8&amp;ved=0ahUKEwjG9sPK8LzPAhVV7GMKHXTfCyQQjRwIBw&amp;url=https://www.youtube.com/watch?v=gIIff8wXmFk&amp;psig=AFQjCNE4GiSzabiRogtIZ1Jh3PZXbl7V_A&amp;ust=1475523771293946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www.google.com.mx/url?sa=i&amp;rct=j&amp;q=&amp;esrc=s&amp;source=images&amp;cd=&amp;cad=rja&amp;uact=8&amp;ved=0ahUKEwi7zq2n8bzPAhVMwGMKHdeAAOIQjRwIBw&amp;url=http://www.mixideas.com/inversion-personas-o-ideas/&amp;psig=AFQjCNHZTBxziPp17bvTS8_jPStT9Wp8VQ&amp;ust=147552395778802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s://www.google.com.mx/url?sa=i&amp;rct=j&amp;q=&amp;esrc=s&amp;source=images&amp;cd=&amp;cad=rja&amp;uact=8&amp;ved=0ahUKEwiR-5HK8bzPAhUL-mMKHWcSAsoQjRwIBw&amp;url=https://historiademexico2univiasec.wordpress.com/2012/05/17/clase-1-ubicacion-temporal-y-espacial-de-los-principales-hechos-y-procesos-historicos-del-mexico-independiente-a-la-revolucion-mexicana/&amp;psig=AFQjCNExKKD5WGCgf8iwK-hDqLXatcibrg&amp;ust=1475524035480903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www.google.com.mx/url?sa=i&amp;rct=j&amp;q=&amp;esrc=s&amp;source=images&amp;cd=&amp;cad=rja&amp;uact=8&amp;ved=0ahUKEwjUgI6z8rzPAhURxWMKHc8HB18QjRwIBw&amp;url=http://www.fjf.mx/defensa-penal-fiscal/&amp;psig=AFQjCNFZbGYkcRwvGXwoyZWV-vkwZifi8Q&amp;ust=1475524117696285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www.google.com.mx/url?sa=i&amp;rct=j&amp;q=&amp;esrc=s&amp;source=images&amp;cd=&amp;cad=rja&amp;uact=8&amp;ved=0ahUKEwi9p9Pm8rzPAhVBR2MKHXh_C3MQjRwIBw&amp;url=http://contenidosdigitales.ulp.edu.ar/exe/Derecho_Comercial/sociedad_civil.html&amp;psig=AFQjCNG1hu67YH-bHpV7HKJG2LkdjiSAxQ&amp;ust=1475524358960874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www.google.com.mx/url?sa=i&amp;rct=j&amp;q=&amp;esrc=s&amp;source=images&amp;cd=&amp;cad=rja&amp;uact=8&amp;ved=0ahUKEwiOr_KN87zPAhUS72MKHbakB9YQjRwIBw&amp;url=http://jcorrealegal.com/pagina.php?p_a=8&amp;psig=AFQjCNFEgkoSPZ7nchu_-z4UZF3S9QHpcg&amp;ust=147552444816952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hyperlink" Target="http://www.google.com.mx/url?sa=i&amp;rct=j&amp;q=&amp;esrc=s&amp;source=images&amp;cd=&amp;cad=rja&amp;uact=8&amp;ved=0ahUKEwj7xabA87zPAhUT-2MKHeyIDmwQjRwIBw&amp;url=http://unadeca.net/cwhite/index.php/es/article-category/investigaciones/historia-de-la-iglesia/58-story&amp;psig=AFQjCNGZiQUfzuRLYgb_ryohbkf9tvy9OA&amp;ust=1475524556557257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mx/url?sa=i&amp;rct=j&amp;q=&amp;esrc=s&amp;source=images&amp;cd=&amp;cad=rja&amp;uact=8&amp;ved=0ahUKEwie44WjvrzPAhUO3WMKHbc5B-MQjRwIBw&amp;url=http://educadoraspvm.webnode.mx/historia-de-la-educacion-basica-en-mexico/&amp;psig=AFQjCNGNoK2b12TLbcIvIahSSjQ8sz3-Vw&amp;ust=147551025554939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.mx/url?sa=i&amp;rct=j&amp;q=&amp;esrc=s&amp;source=images&amp;cd=&amp;cad=rja&amp;uact=8&amp;ved=0ahUKEwjb9daowLzPAhUP5mMKHScRAw8QjRwIBw&amp;url=http://sobrehistoria.com/que-es-la-historia/&amp;psig=AFQjCNGNoK2b12TLbcIvIahSSjQ8sz3-Vw&amp;ust=147551025554939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.mx/url?sa=i&amp;rct=j&amp;q=&amp;esrc=s&amp;source=images&amp;cd=&amp;cad=rja&amp;uact=8&amp;ved=0ahUKEwjelJvSwbzPAhVU6mMKHUZ5DV8QjRwIBw&amp;url=http://www.confemac.net/que-es-confemac/historia&amp;bvm=bv.134495766,d.cGc&amp;psig=AFQjCNFy8cEfobtiIk2TvrToGdV3nE2qnQ&amp;ust=147551117714779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google.com.mx/url?sa=i&amp;rct=j&amp;q=&amp;esrc=s&amp;source=images&amp;cd=&amp;cad=rja&amp;uact=8&amp;ved=0ahUKEwjl_YGewrzPAhUC2GMKHV5jBf8QjRwIBw&amp;url=http://www.taringa.net/post/ciencia-educacion/19224215/9-grandes-curiosidades-de-la-historia-que-quiza-no-conocias.html&amp;bvm=bv.134495766,d.cGc&amp;psig=AFQjCNFy8cEfobtiIk2TvrToGdV3nE2qnQ&amp;ust=147551117714779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com.mx/url?sa=i&amp;rct=j&amp;q=&amp;esrc=s&amp;source=images&amp;cd=&amp;cad=rja&amp;uact=8&amp;ved=0ahUKEwj_tISqxLzPAhVB1GMKHW_JAVUQjRwIBw&amp;url=https://historiadelderechomex.wordpress.com/&amp;bvm=bv.134495766,d.cGc&amp;psig=AFQjCNGSr7fJlajuNSU8BNXW0qwUereL8A&amp;ust=1475511888359247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uaem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6743798" cy="112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87439" y="3429000"/>
            <a:ext cx="8458200" cy="1440160"/>
          </a:xfrm>
        </p:spPr>
        <p:txBody>
          <a:bodyPr>
            <a:noAutofit/>
          </a:bodyPr>
          <a:lstStyle/>
          <a:p>
            <a:pPr algn="r"/>
            <a:r>
              <a:rPr lang="es-MX" sz="3000" dirty="0" smtClean="0"/>
              <a:t>LICENCIATURA EN DERECHO</a:t>
            </a:r>
            <a:br>
              <a:rPr lang="es-MX" sz="3000" dirty="0" smtClean="0"/>
            </a:br>
            <a:r>
              <a:rPr lang="es-MX" sz="3000" dirty="0" smtClean="0"/>
              <a:t>“HISTORIA DEL DERECHO”</a:t>
            </a:r>
            <a:br>
              <a:rPr lang="es-MX" sz="3000" dirty="0" smtClean="0"/>
            </a:br>
            <a:r>
              <a:rPr lang="es-MX" sz="3000" dirty="0" smtClean="0"/>
              <a:t>M.EN.D. NORMA LIZBET GONZÁLEZ CORONA</a:t>
            </a:r>
            <a:br>
              <a:rPr lang="es-MX" sz="3000" dirty="0" smtClean="0"/>
            </a:br>
            <a:r>
              <a:rPr lang="es-MX" sz="3000" dirty="0" smtClean="0"/>
              <a:t>clave: restructuración 2015</a:t>
            </a:r>
            <a:br>
              <a:rPr lang="es-MX" sz="3000" dirty="0" smtClean="0"/>
            </a:br>
            <a:r>
              <a:rPr lang="es-MX" sz="3000" dirty="0" smtClean="0"/>
              <a:t/>
            </a:r>
            <a:br>
              <a:rPr lang="es-MX" sz="3000" dirty="0" smtClean="0"/>
            </a:br>
            <a:r>
              <a:rPr lang="es-MX" sz="3000" dirty="0"/>
              <a:t/>
            </a:r>
            <a:br>
              <a:rPr lang="es-MX" sz="3000" dirty="0"/>
            </a:br>
            <a:r>
              <a:rPr lang="es-MX" sz="2000" dirty="0" smtClean="0"/>
              <a:t>Octubre de 2016</a:t>
            </a:r>
            <a:br>
              <a:rPr lang="es-MX" sz="20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endParaRPr lang="es-MX" sz="2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8458200" cy="914400"/>
          </a:xfrm>
        </p:spPr>
        <p:txBody>
          <a:bodyPr/>
          <a:lstStyle/>
          <a:p>
            <a:pPr algn="ctr"/>
            <a:r>
              <a:rPr lang="es-MX" dirty="0" smtClean="0"/>
              <a:t>Centro Universitario UAEM Valle de Teotihuacán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8362313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484784"/>
            <a:ext cx="4339208" cy="3816424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600" dirty="0" smtClean="0">
                <a:solidFill>
                  <a:schemeClr val="tx1"/>
                </a:solidFill>
              </a:rPr>
              <a:t>Disciplina que estudia de manera sistemática, critica e interpretativa los fenómenos jurídicos del pasado que han tenido verdadera importancia y trascendencia en la sociedad.</a:t>
            </a:r>
            <a:endParaRPr lang="es-MX" sz="26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79512" y="6165304"/>
            <a:ext cx="8964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SOBERANES Fernández</a:t>
            </a:r>
            <a:r>
              <a:rPr lang="es-MX" sz="1000" dirty="0"/>
              <a:t>, José Luis </a:t>
            </a:r>
            <a:r>
              <a:rPr lang="es-MX" sz="1000" i="1" dirty="0" smtClean="0"/>
              <a:t>Una aproximación a la historia del sistema mexicano, </a:t>
            </a:r>
            <a:r>
              <a:rPr lang="es-MX" sz="1000" dirty="0" smtClean="0"/>
              <a:t>Fondo de cultura económica, México. 1992, pág.. 10.</a:t>
            </a:r>
            <a:endParaRPr lang="es-MX" sz="1000" dirty="0"/>
          </a:p>
        </p:txBody>
      </p:sp>
      <p:pic>
        <p:nvPicPr>
          <p:cNvPr id="18434" name="Picture 2" descr="Resultado de imagen para historia del derech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628800"/>
            <a:ext cx="3542512" cy="309634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404664"/>
            <a:ext cx="8686800" cy="1298773"/>
          </a:xfrm>
        </p:spPr>
        <p:txBody>
          <a:bodyPr/>
          <a:lstStyle/>
          <a:p>
            <a:pPr algn="ctr">
              <a:buNone/>
            </a:pPr>
            <a:r>
              <a:rPr lang="es-MX" dirty="0" smtClean="0"/>
              <a:t>1.1.2 Concepto de Historia del Derecho en el plano universal.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2423517"/>
            <a:ext cx="302433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200" dirty="0" smtClean="0"/>
              <a:t>Conjunto de hechos históricos ocurridos desde la mas remota antigüedad hasta nuestros días; constituyen la historia.</a:t>
            </a:r>
          </a:p>
          <a:p>
            <a:pPr algn="just"/>
            <a:endParaRPr lang="es-MX" sz="2200" dirty="0"/>
          </a:p>
        </p:txBody>
      </p:sp>
      <p:sp>
        <p:nvSpPr>
          <p:cNvPr id="5" name="4 CuadroTexto"/>
          <p:cNvSpPr txBox="1"/>
          <p:nvPr/>
        </p:nvSpPr>
        <p:spPr>
          <a:xfrm>
            <a:off x="234372" y="6237312"/>
            <a:ext cx="8568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 MALET, </a:t>
            </a:r>
            <a:r>
              <a:rPr lang="es-MX" sz="1000" dirty="0"/>
              <a:t>Alberto Isaac J </a:t>
            </a:r>
            <a:r>
              <a:rPr lang="es-MX" sz="1000" i="1" dirty="0" smtClean="0"/>
              <a:t>Historia del Derecho, </a:t>
            </a:r>
            <a:r>
              <a:rPr lang="es-MX" sz="1000" dirty="0" smtClean="0"/>
              <a:t>Editora universal, México, 1968, pág.. 4.</a:t>
            </a:r>
            <a:endParaRPr lang="es-MX" sz="1000" dirty="0"/>
          </a:p>
        </p:txBody>
      </p:sp>
      <p:pic>
        <p:nvPicPr>
          <p:cNvPr id="23554" name="Picture 2" descr="Resultado de imagen para histo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r="2032" b="17873"/>
          <a:stretch>
            <a:fillRect/>
          </a:stretch>
        </p:blipFill>
        <p:spPr bwMode="auto">
          <a:xfrm>
            <a:off x="4139952" y="2276872"/>
            <a:ext cx="4429000" cy="3163571"/>
          </a:xfrm>
          <a:prstGeom prst="rect">
            <a:avLst/>
          </a:prstGeom>
          <a:noFill/>
          <a:effectLst>
            <a:softEdge rad="2413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88024" y="1988840"/>
            <a:ext cx="3672408" cy="3312368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600" dirty="0" smtClean="0">
                <a:solidFill>
                  <a:schemeClr val="tx1"/>
                </a:solidFill>
              </a:rPr>
              <a:t>Sin embargo no todos los hechos del pasado entran en la historia; solo los que han influido de algún modo en los acontecimientos posteriores.</a:t>
            </a:r>
            <a:endParaRPr lang="es-MX" sz="26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95536" y="6093296"/>
            <a:ext cx="8568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MALET, </a:t>
            </a:r>
            <a:r>
              <a:rPr lang="es-MX" sz="1000" dirty="0"/>
              <a:t>Alberto Isaac </a:t>
            </a:r>
            <a:r>
              <a:rPr lang="es-MX" sz="1000" dirty="0" smtClean="0"/>
              <a:t>J, </a:t>
            </a:r>
            <a:r>
              <a:rPr lang="es-MX" sz="1000" i="1" dirty="0" smtClean="0"/>
              <a:t>Historia </a:t>
            </a:r>
            <a:r>
              <a:rPr lang="es-MX" sz="1000" i="1" dirty="0" smtClean="0"/>
              <a:t>del Derecho, </a:t>
            </a:r>
            <a:r>
              <a:rPr lang="es-MX" sz="1000" dirty="0" smtClean="0"/>
              <a:t>Editora universal, México, 1968, pág.. 4.</a:t>
            </a:r>
            <a:endParaRPr lang="es-MX" sz="1000" dirty="0"/>
          </a:p>
        </p:txBody>
      </p:sp>
      <p:pic>
        <p:nvPicPr>
          <p:cNvPr id="22530" name="Picture 2" descr="Resultado de imagen para histori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772816"/>
            <a:ext cx="3672408" cy="3735725"/>
          </a:xfrm>
          <a:prstGeom prst="rect">
            <a:avLst/>
          </a:prstGeom>
          <a:noFill/>
          <a:effectLst>
            <a:softEdge rad="1143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 smtClean="0"/>
              <a:t>          ¡</a:t>
            </a:r>
            <a:r>
              <a:rPr lang="es-ES" sz="4000" dirty="0"/>
              <a:t>Que estudia la historia!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FENOMENO JURÍDICO</a:t>
            </a:r>
            <a:r>
              <a:rPr lang="es-ES" dirty="0">
                <a:solidFill>
                  <a:srgbClr val="FF0000"/>
                </a:solidFill>
              </a:rPr>
              <a:t>.</a:t>
            </a:r>
          </a:p>
          <a:p>
            <a:pPr algn="just"/>
            <a:endParaRPr lang="es-ES" dirty="0"/>
          </a:p>
          <a:p>
            <a:pPr algn="just"/>
            <a:endParaRPr lang="es-ES" dirty="0"/>
          </a:p>
          <a:p>
            <a:pPr marL="0" indent="0" algn="just">
              <a:buNone/>
            </a:pPr>
            <a:r>
              <a:rPr lang="es-ES" dirty="0" smtClean="0"/>
              <a:t>          </a:t>
            </a:r>
            <a:r>
              <a:rPr lang="es-ES" dirty="0"/>
              <a:t>S</a:t>
            </a:r>
            <a:r>
              <a:rPr lang="es-ES" dirty="0" smtClean="0"/>
              <a:t>ujeto </a:t>
            </a:r>
            <a:r>
              <a:rPr lang="es-ES" dirty="0"/>
              <a:t>y </a:t>
            </a:r>
            <a:r>
              <a:rPr lang="es-ES" dirty="0" smtClean="0"/>
              <a:t>objeto </a:t>
            </a:r>
            <a:r>
              <a:rPr lang="es-ES" dirty="0"/>
              <a:t>del quehacer </a:t>
            </a:r>
            <a:r>
              <a:rPr lang="es-ES" dirty="0" smtClean="0"/>
              <a:t>histórico</a:t>
            </a:r>
          </a:p>
          <a:p>
            <a:pPr algn="just"/>
            <a:endParaRPr lang="es-ES" dirty="0"/>
          </a:p>
        </p:txBody>
      </p:sp>
      <p:sp>
        <p:nvSpPr>
          <p:cNvPr id="4" name="Flecha abajo 3"/>
          <p:cNvSpPr/>
          <p:nvPr/>
        </p:nvSpPr>
        <p:spPr>
          <a:xfrm>
            <a:off x="4405884" y="220486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6" name="Picture 2" descr="Resultado de imagen para fenomeno jurid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845193"/>
            <a:ext cx="2112169" cy="2372574"/>
          </a:xfrm>
          <a:prstGeom prst="rect">
            <a:avLst/>
          </a:prstGeom>
          <a:noFill/>
          <a:effectLst>
            <a:softEdge rad="101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8687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Historiografía jurídica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317098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dirty="0" smtClean="0"/>
              <a:t>Podría </a:t>
            </a:r>
            <a:r>
              <a:rPr lang="es-MX" dirty="0"/>
              <a:t>ser comprendida como la ciencia que hace historia sobre cómo el ser humano ha hecho historia a lo largo del tiempo, especialmente si se tiene en cuenta que los métodos, las formas, los objetos de estudio y los intereses han variado en </a:t>
            </a:r>
            <a:r>
              <a:rPr lang="es-MX" dirty="0" smtClean="0"/>
              <a:t>cada época y espacio.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3076" name="Picture 4" descr="Resultado de imagen para historiograf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437112"/>
            <a:ext cx="1905000" cy="14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25289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548680"/>
            <a:ext cx="8686800" cy="108274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dirty="0" smtClean="0"/>
              <a:t>1.1.3 Fuentes y periodos en el que se divide la Historia del Derecho 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2276872"/>
            <a:ext cx="338437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/>
              <a:t>Fuentes del Derecho:</a:t>
            </a:r>
          </a:p>
          <a:p>
            <a:pPr algn="just"/>
            <a:endParaRPr lang="es-MX" sz="2800" dirty="0" smtClean="0"/>
          </a:p>
          <a:p>
            <a:pPr algn="just"/>
            <a:r>
              <a:rPr lang="es-MX" sz="2800" dirty="0" smtClean="0"/>
              <a:t>Se trata de toda entidad de donde brota o surge el Derecho y su conocimiento.</a:t>
            </a:r>
            <a:endParaRPr lang="es-MX" sz="2800" dirty="0"/>
          </a:p>
        </p:txBody>
      </p:sp>
      <p:sp>
        <p:nvSpPr>
          <p:cNvPr id="19458" name="AutoShape 2" descr="Resultado de imagen para fuentes del derecho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219200"/>
            <a:ext cx="3048000" cy="2552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9460" name="AutoShape 4" descr="Resultado de imagen para fuentes del derecho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219200"/>
            <a:ext cx="3048000" cy="2552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9462" name="Picture 6" descr="Resultado de imagen para fuentes del derech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348880"/>
            <a:ext cx="4127026" cy="3456384"/>
          </a:xfrm>
          <a:prstGeom prst="rect">
            <a:avLst/>
          </a:prstGeom>
          <a:noFill/>
          <a:effectLst>
            <a:softEdge rad="1524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548680"/>
            <a:ext cx="8686800" cy="1368152"/>
          </a:xfrm>
        </p:spPr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s-MX" sz="2800" dirty="0" smtClean="0"/>
              <a:t>Las fuentes jurídicas se han clasificado en tres grandes grupos:</a:t>
            </a:r>
            <a:endParaRPr lang="es-MX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67544" y="1916832"/>
            <a:ext cx="33123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/>
              <a:t>1° Fuentes reales:</a:t>
            </a:r>
          </a:p>
          <a:p>
            <a:pPr algn="just"/>
            <a:endParaRPr lang="es-MX" sz="2800" dirty="0" smtClean="0"/>
          </a:p>
          <a:p>
            <a:pPr algn="just"/>
            <a:r>
              <a:rPr lang="es-MX" sz="2800" dirty="0" smtClean="0"/>
              <a:t>Son fenómenos de la realidad que determinan el contenido o la modificación de las normas jurídicas;</a:t>
            </a:r>
            <a:endParaRPr lang="es-MX" sz="2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79512" y="6021288"/>
            <a:ext cx="8964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</a:t>
            </a:r>
            <a:r>
              <a:rPr lang="es-MX" sz="1000" dirty="0" smtClean="0"/>
              <a:t>De 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pic>
        <p:nvPicPr>
          <p:cNvPr id="41986" name="Picture 2" descr="Resultado de imagen para fuentes reales del derech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882159"/>
            <a:ext cx="3927980" cy="3384376"/>
          </a:xfrm>
          <a:prstGeom prst="rect">
            <a:avLst/>
          </a:prstGeom>
          <a:noFill/>
          <a:effectLst>
            <a:softEdge rad="1397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196752"/>
            <a:ext cx="3960440" cy="4680520"/>
          </a:xfrm>
        </p:spPr>
        <p:txBody>
          <a:bodyPr/>
          <a:lstStyle/>
          <a:p>
            <a:pPr algn="just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   2° Fuentes formales: </a:t>
            </a:r>
          </a:p>
          <a:p>
            <a:pPr algn="just">
              <a:buNone/>
            </a:pPr>
            <a:endParaRPr lang="es-MX" sz="2800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   Consisten en procesos de creación de la norma jurídica, como la legislación, la jurisprudencia y la costumbre, entre otras</a:t>
            </a:r>
            <a:r>
              <a:rPr lang="es-MX" sz="2800" dirty="0" smtClean="0"/>
              <a:t>. </a:t>
            </a:r>
            <a:endParaRPr lang="es-MX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5877272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De 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sp>
        <p:nvSpPr>
          <p:cNvPr id="40962" name="AutoShape 2" descr="Resultado de imagen para dibujo de una ley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630363"/>
            <a:ext cx="4286250" cy="3400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0964" name="AutoShape 4" descr="Resultado de imagen para dibujo de una ley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630363"/>
            <a:ext cx="4286250" cy="3400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0966" name="AutoShape 6" descr="Resultado de imagen para dibujo de una ley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630363"/>
            <a:ext cx="4286250" cy="3400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0968" name="Picture 8" descr="Resultado de imagen para dibujo de una ley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772816"/>
            <a:ext cx="3744416" cy="3744416"/>
          </a:xfrm>
          <a:prstGeom prst="rect">
            <a:avLst/>
          </a:prstGeom>
          <a:noFill/>
          <a:effectLst>
            <a:softEdge rad="1778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3968" y="1268760"/>
            <a:ext cx="4483224" cy="381905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    3° Fuentes históricas:</a:t>
            </a:r>
          </a:p>
          <a:p>
            <a:pPr algn="just">
              <a:buNone/>
            </a:pPr>
            <a:endParaRPr lang="es-MX" sz="2800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    Son testimonios que consignan la existencia y los contenidos de normas que ya no están vigentes, como las inscripciones, los papiros o los libros.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57452" y="6381328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De 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pic>
        <p:nvPicPr>
          <p:cNvPr id="39938" name="Picture 2" descr="Resultado de imagen para papiros y libro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764704"/>
            <a:ext cx="3312368" cy="2326833"/>
          </a:xfrm>
          <a:prstGeom prst="rect">
            <a:avLst/>
          </a:prstGeom>
          <a:noFill/>
        </p:spPr>
      </p:pic>
      <p:pic>
        <p:nvPicPr>
          <p:cNvPr id="39940" name="Picture 4" descr="Resultado de imagen para papiros y libro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284984"/>
            <a:ext cx="3600400" cy="236444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Resultado de imagen para dibujo de un historiado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r="6932" b="-611"/>
          <a:stretch>
            <a:fillRect/>
          </a:stretch>
        </p:blipFill>
        <p:spPr bwMode="auto">
          <a:xfrm>
            <a:off x="5148064" y="2420888"/>
            <a:ext cx="3240360" cy="3384376"/>
          </a:xfrm>
          <a:prstGeom prst="rect">
            <a:avLst/>
          </a:prstGeom>
          <a:noFill/>
          <a:effectLst>
            <a:softEdge rad="241300"/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672" y="656692"/>
            <a:ext cx="8686800" cy="20162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Clasificación de las fuentes históricas del Derecho</a:t>
            </a:r>
          </a:p>
          <a:p>
            <a:pPr algn="ctr">
              <a:buNone/>
            </a:pPr>
            <a:endParaRPr lang="es-MX" sz="28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    Las fuentes histórico – jurídicas pueden clasificarse de acuerdo con cuatro criterios: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39552" y="2924944"/>
            <a:ext cx="3600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/>
              <a:t>1° Por su relación con el historiador .</a:t>
            </a:r>
          </a:p>
          <a:p>
            <a:pPr algn="just"/>
            <a:r>
              <a:rPr lang="es-MX" sz="2800" dirty="0" smtClean="0"/>
              <a:t> </a:t>
            </a:r>
          </a:p>
          <a:p>
            <a:pPr algn="just"/>
            <a:r>
              <a:rPr lang="es-MX" sz="2800" dirty="0" smtClean="0"/>
              <a:t>Pueden ser directas o indirectas;</a:t>
            </a:r>
          </a:p>
          <a:p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463277" y="6381328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De 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600" dirty="0" smtClean="0"/>
              <a:t>El presente material audiovisual tiene como principal objeto proporcionar al alumno de la licenciatura en Derecho, los elementos necesarios para que le permita analizar e identificar los elementos de la historia que han sentado las bases de los documentos que en la actualidad nos rigen.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1419169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692528"/>
            <a:ext cx="4032448" cy="4165923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800" dirty="0" smtClean="0">
                <a:solidFill>
                  <a:schemeClr val="tx1"/>
                </a:solidFill>
              </a:rPr>
              <a:t>Directas:</a:t>
            </a:r>
          </a:p>
          <a:p>
            <a:pPr algn="just">
              <a:buFont typeface="Wingdings" pitchFamily="2" charset="2"/>
              <a:buChar char="ü"/>
            </a:pPr>
            <a:endParaRPr lang="es-MX" sz="2800" dirty="0" smtClean="0">
              <a:solidFill>
                <a:schemeClr val="tx1"/>
              </a:solidFill>
            </a:endParaRPr>
          </a:p>
          <a:p>
            <a:pPr marL="514350" indent="-514350" algn="just">
              <a:buAutoNum type="alphaUcParenR"/>
            </a:pPr>
            <a:r>
              <a:rPr lang="es-MX" sz="2800" dirty="0" smtClean="0">
                <a:solidFill>
                  <a:schemeClr val="tx1"/>
                </a:solidFill>
              </a:rPr>
              <a:t>Si el historiador es autor de lo que escribe.</a:t>
            </a:r>
          </a:p>
          <a:p>
            <a:pPr marL="514350" indent="-514350" algn="just">
              <a:buAutoNum type="alphaUcParenR"/>
            </a:pPr>
            <a:endParaRPr lang="es-MX" sz="2800" dirty="0" smtClean="0">
              <a:solidFill>
                <a:schemeClr val="tx1"/>
              </a:solidFill>
            </a:endParaRPr>
          </a:p>
          <a:p>
            <a:pPr marL="514350" indent="-514350" algn="just">
              <a:buAutoNum type="alphaUcParenR"/>
            </a:pPr>
            <a:r>
              <a:rPr lang="es-MX" sz="2800" dirty="0" smtClean="0">
                <a:solidFill>
                  <a:schemeClr val="tx1"/>
                </a:solidFill>
              </a:rPr>
              <a:t>Si fue testigo de lo que afirma.</a:t>
            </a:r>
          </a:p>
          <a:p>
            <a:pPr marL="514350" indent="-514350" algn="just">
              <a:buAutoNum type="alphaUcParenR"/>
            </a:pPr>
            <a:endParaRPr lang="es-MX" sz="2800" dirty="0" smtClean="0">
              <a:solidFill>
                <a:schemeClr val="tx1"/>
              </a:solidFill>
            </a:endParaRPr>
          </a:p>
          <a:p>
            <a:pPr marL="514350" indent="-514350" algn="just">
              <a:buAutoNum type="alphaUcParenR"/>
            </a:pPr>
            <a:r>
              <a:rPr lang="es-MX" sz="2800" dirty="0" smtClean="0">
                <a:solidFill>
                  <a:schemeClr val="tx1"/>
                </a:solidFill>
              </a:rPr>
              <a:t>Si fue contemporáneo de ese hecho. 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79512" y="6347082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De 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sp>
        <p:nvSpPr>
          <p:cNvPr id="37890" name="AutoShape 2" descr="Resultado de imagen para dibujo de historiador con libros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516063"/>
            <a:ext cx="38100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7892" name="AutoShape 4" descr="Resultado de imagen para dibujo de historiador con libros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516063"/>
            <a:ext cx="38100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7894" name="AutoShape 6" descr="Resultado de imagen para dibujo de historiador con libros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516063"/>
            <a:ext cx="38100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7896" name="AutoShape 8" descr="Resultado de imagen para dibujo de historiador con libros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516063"/>
            <a:ext cx="38100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7898" name="AutoShape 10" descr="Resultado de imagen para dibujo de historiador con libros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516063"/>
            <a:ext cx="38100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7900" name="AutoShape 12" descr="Resultado de imagen para dibujo de historiador con libros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516063"/>
            <a:ext cx="38100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7902" name="AutoShape 14" descr="Resultado de imagen para dibujo de historiador con libros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516063"/>
            <a:ext cx="38100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7904" name="AutoShape 16" descr="Resultado de imagen para dibujo de historiador con libros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516063"/>
            <a:ext cx="38100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7906" name="AutoShape 18" descr="Resultado de imagen para dibujo de historiador con libros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-108520" y="-919214"/>
            <a:ext cx="38100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7909" name="Picture 21" descr="C:\Users\EDITH\Pictures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340768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Resultado de imagen para dibujo de persona que es historiado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284984"/>
            <a:ext cx="2538113" cy="2736304"/>
          </a:xfrm>
          <a:prstGeom prst="rect">
            <a:avLst/>
          </a:prstGeom>
          <a:noFill/>
          <a:effectLst>
            <a:softEdge rad="88900"/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620688"/>
            <a:ext cx="3979168" cy="417909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Indirectas: </a:t>
            </a:r>
          </a:p>
          <a:p>
            <a:pPr algn="just">
              <a:buNone/>
            </a:pPr>
            <a:endParaRPr lang="es-MX" sz="2800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    A) Si emanan de estudios hechos generalmente con base en fuentes directas.</a:t>
            </a:r>
          </a:p>
          <a:p>
            <a:pPr algn="just">
              <a:buNone/>
            </a:pP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48886" y="6381328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</a:t>
            </a:r>
            <a:r>
              <a:rPr lang="es-MX" sz="1000" dirty="0" smtClean="0"/>
              <a:t>De 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pic>
        <p:nvPicPr>
          <p:cNvPr id="36866" name="Picture 2" descr="Resultado de imagen para dibujo de historiador con libro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988840"/>
            <a:ext cx="3641782" cy="316835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052736"/>
            <a:ext cx="3960440" cy="4608512"/>
          </a:xfrm>
        </p:spPr>
        <p:txBody>
          <a:bodyPr/>
          <a:lstStyle/>
          <a:p>
            <a:pPr algn="just">
              <a:buNone/>
            </a:pPr>
            <a:r>
              <a:rPr lang="es-MX" dirty="0" smtClean="0"/>
              <a:t>   </a:t>
            </a:r>
            <a:r>
              <a:rPr lang="es-MX" sz="2800" dirty="0" smtClean="0">
                <a:solidFill>
                  <a:schemeClr val="tx1"/>
                </a:solidFill>
              </a:rPr>
              <a:t>2° Por su inmediatez.</a:t>
            </a:r>
          </a:p>
          <a:p>
            <a:pPr algn="just">
              <a:buNone/>
            </a:pPr>
            <a:endParaRPr lang="es-MX" sz="2800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    A) Las fuentes son inmediatas si se trata de aquellas que permiten conocer de primera mano el dato histórico – jurídico que se investiga.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79512" y="6237312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</a:t>
            </a:r>
            <a:r>
              <a:rPr lang="es-MX" sz="1000" dirty="0"/>
              <a:t>d</a:t>
            </a:r>
            <a:r>
              <a:rPr lang="es-MX" sz="1000" dirty="0" smtClean="0"/>
              <a:t>e </a:t>
            </a:r>
            <a:r>
              <a:rPr lang="es-MX" sz="1000" dirty="0" smtClean="0"/>
              <a:t>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pic>
        <p:nvPicPr>
          <p:cNvPr id="35842" name="Picture 2" descr="Resultado de imagen para dibujo de constitucion de 1857 colorido y grand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340768"/>
            <a:ext cx="3040337" cy="4104456"/>
          </a:xfrm>
          <a:prstGeom prst="rect">
            <a:avLst/>
          </a:prstGeom>
          <a:noFill/>
          <a:effectLst>
            <a:softEdge rad="1016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754814"/>
            <a:ext cx="3600400" cy="347438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    B) Son fuentes mediatas las que deben ser interpretadas para conocer el dato histórico – jurídico que nos interesa.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31507" y="6237312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</a:t>
            </a:r>
            <a:r>
              <a:rPr lang="es-MX" sz="1000" dirty="0" smtClean="0"/>
              <a:t>De 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pic>
        <p:nvPicPr>
          <p:cNvPr id="34818" name="Picture 2" descr="Resultado de imagen para constitucio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970838"/>
            <a:ext cx="4344483" cy="3258362"/>
          </a:xfrm>
          <a:prstGeom prst="rect">
            <a:avLst/>
          </a:prstGeom>
          <a:noFill/>
          <a:effectLst>
            <a:softEdge rad="1524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548680"/>
            <a:ext cx="4032448" cy="453650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3°Por su naturaleza:</a:t>
            </a:r>
          </a:p>
          <a:p>
            <a:pPr algn="just">
              <a:buNone/>
            </a:pPr>
            <a:endParaRPr lang="es-MX" sz="2800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   a) Las fuentes pueden ser jurídicas si se trata de aquellas que en su tiempo fueron fuentes formales del Derecho, es decir, ley, costumbre, jurisprudencia.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79512" y="6237312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De 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pic>
        <p:nvPicPr>
          <p:cNvPr id="33796" name="Picture 4" descr="Resultado de imagen para dibujo de ley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772816"/>
            <a:ext cx="3246416" cy="2592288"/>
          </a:xfrm>
          <a:prstGeom prst="rect">
            <a:avLst/>
          </a:prstGeom>
          <a:noFill/>
          <a:effectLst>
            <a:softEdge rad="3302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124745"/>
            <a:ext cx="3979168" cy="273630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b) Son no jurídicas si jamás tuvieron ese rango; por ejemplo, un periódico, una obra literaria.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50793" y="6260245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De 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pic>
        <p:nvPicPr>
          <p:cNvPr id="32770" name="Picture 2" descr="Resultado de imagen para periodic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340768"/>
            <a:ext cx="2880320" cy="2419469"/>
          </a:xfrm>
          <a:prstGeom prst="rect">
            <a:avLst/>
          </a:prstGeom>
          <a:noFill/>
          <a:effectLst>
            <a:softEdge rad="241300"/>
          </a:effectLst>
        </p:spPr>
      </p:pic>
      <p:pic>
        <p:nvPicPr>
          <p:cNvPr id="32772" name="Picture 4" descr="Resultado de imagen para obra literari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501008"/>
            <a:ext cx="3816424" cy="2054998"/>
          </a:xfrm>
          <a:prstGeom prst="rect">
            <a:avLst/>
          </a:prstGeom>
          <a:noFill/>
          <a:effectLst>
            <a:softEdge rad="1524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196753"/>
            <a:ext cx="4536504" cy="403244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4° Por su presentación pueden ser: </a:t>
            </a:r>
          </a:p>
          <a:p>
            <a:pPr marL="514350" indent="-514350" algn="just">
              <a:buAutoNum type="alphaLcParenR"/>
            </a:pPr>
            <a:r>
              <a:rPr lang="es-MX" sz="2800" dirty="0" smtClean="0">
                <a:solidFill>
                  <a:schemeClr val="tx1"/>
                </a:solidFill>
              </a:rPr>
              <a:t>Graficas: si contienen signos o figuras que representan ideas o sonidos.</a:t>
            </a:r>
          </a:p>
          <a:p>
            <a:pPr marL="514350" indent="-514350" algn="just">
              <a:buAutoNum type="alphaLcParenR"/>
            </a:pPr>
            <a:endParaRPr lang="es-MX" sz="2800" dirty="0" smtClean="0">
              <a:solidFill>
                <a:schemeClr val="tx1"/>
              </a:solidFill>
            </a:endParaRPr>
          </a:p>
          <a:p>
            <a:pPr marL="514350" indent="-514350" algn="just">
              <a:buAutoNum type="alphaLcParenR"/>
            </a:pPr>
            <a:r>
              <a:rPr lang="es-MX" sz="2800" dirty="0" smtClean="0">
                <a:solidFill>
                  <a:schemeClr val="tx1"/>
                </a:solidFill>
              </a:rPr>
              <a:t>No graficas: folclore jurídico, fuentes orales.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7504" y="6165304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De 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pic>
        <p:nvPicPr>
          <p:cNvPr id="31746" name="Picture 2" descr="Resultado de imagen para codigo de hammurabi libr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773176"/>
            <a:ext cx="3240359" cy="2223776"/>
          </a:xfrm>
          <a:prstGeom prst="rect">
            <a:avLst/>
          </a:prstGeom>
          <a:noFill/>
          <a:effectLst>
            <a:softEdge rad="165100"/>
          </a:effectLst>
        </p:spPr>
      </p:pic>
      <p:pic>
        <p:nvPicPr>
          <p:cNvPr id="31748" name="Picture 4" descr="Resultado de imagen para dibujo de fuentes orale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r="41918" b="2767"/>
          <a:stretch>
            <a:fillRect/>
          </a:stretch>
        </p:blipFill>
        <p:spPr bwMode="auto">
          <a:xfrm>
            <a:off x="5742748" y="3284984"/>
            <a:ext cx="2915815" cy="2238723"/>
          </a:xfrm>
          <a:prstGeom prst="rect">
            <a:avLst/>
          </a:prstGeom>
          <a:noFill/>
          <a:effectLst>
            <a:softEdge rad="1778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1032" y="615310"/>
            <a:ext cx="8712968" cy="634618"/>
          </a:xfrm>
        </p:spPr>
        <p:txBody>
          <a:bodyPr/>
          <a:lstStyle/>
          <a:p>
            <a:pPr algn="ctr">
              <a:buNone/>
            </a:pPr>
            <a:r>
              <a:rPr lang="es-MX" sz="2800" dirty="0" smtClean="0"/>
              <a:t>Periodos en los que se divide la Historia del Derecho: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83568" y="1781151"/>
            <a:ext cx="453650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s-MX" sz="2400" dirty="0" smtClean="0"/>
              <a:t>1° </a:t>
            </a:r>
            <a:r>
              <a:rPr lang="es-MX" sz="2000" dirty="0" smtClean="0"/>
              <a:t>Derecho prehispánico: del horizonte preclásico, 1800 </a:t>
            </a:r>
            <a:r>
              <a:rPr lang="es-MX" sz="2000" dirty="0" err="1" smtClean="0"/>
              <a:t>a.c.</a:t>
            </a:r>
            <a:r>
              <a:rPr lang="es-MX" sz="2000" dirty="0" smtClean="0"/>
              <a:t> a 1521 </a:t>
            </a:r>
            <a:r>
              <a:rPr lang="es-MX" sz="2000" dirty="0" err="1" smtClean="0"/>
              <a:t>d.c.</a:t>
            </a:r>
            <a:endParaRPr lang="es-MX" sz="2000" dirty="0" smtClean="0"/>
          </a:p>
          <a:p>
            <a:pPr>
              <a:buNone/>
            </a:pPr>
            <a:endParaRPr lang="es-MX" sz="2000" dirty="0" smtClean="0"/>
          </a:p>
          <a:p>
            <a:pPr>
              <a:buNone/>
            </a:pPr>
            <a:r>
              <a:rPr lang="es-MX" sz="2000" dirty="0" smtClean="0"/>
              <a:t>2° Derecho indiano: De 1492 a 1821.</a:t>
            </a:r>
          </a:p>
          <a:p>
            <a:pPr>
              <a:buNone/>
            </a:pPr>
            <a:endParaRPr lang="es-MX" sz="2000" dirty="0" smtClean="0"/>
          </a:p>
          <a:p>
            <a:pPr>
              <a:buNone/>
            </a:pPr>
            <a:r>
              <a:rPr lang="es-MX" sz="2000" dirty="0" smtClean="0"/>
              <a:t>3° Derecho insurgente: De 1800 a 1821.</a:t>
            </a:r>
          </a:p>
          <a:p>
            <a:pPr>
              <a:buNone/>
            </a:pPr>
            <a:endParaRPr lang="es-MX" sz="2000" dirty="0" smtClean="0"/>
          </a:p>
          <a:p>
            <a:pPr>
              <a:buNone/>
            </a:pPr>
            <a:r>
              <a:rPr lang="es-MX" sz="2000" dirty="0" smtClean="0"/>
              <a:t>4° Derecho del México Independiente: De 1821 a 1876.</a:t>
            </a:r>
          </a:p>
          <a:p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539552" y="6021288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</a:t>
            </a:r>
            <a:r>
              <a:rPr lang="es-MX" sz="1000" dirty="0" smtClean="0"/>
              <a:t>De 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pic>
        <p:nvPicPr>
          <p:cNvPr id="30722" name="Picture 2" descr="Resultado de imagen para linea del tiempo en blanc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556792"/>
            <a:ext cx="3348074" cy="3716661"/>
          </a:xfrm>
          <a:prstGeom prst="rect">
            <a:avLst/>
          </a:prstGeom>
          <a:noFill/>
          <a:effectLst>
            <a:softEdge rad="889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554162"/>
            <a:ext cx="3763144" cy="4525963"/>
          </a:xfrm>
        </p:spPr>
        <p:txBody>
          <a:bodyPr/>
          <a:lstStyle/>
          <a:p>
            <a:pPr algn="just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   </a:t>
            </a:r>
            <a:r>
              <a:rPr lang="es-MX" sz="2600" dirty="0" smtClean="0">
                <a:solidFill>
                  <a:schemeClr val="tx1"/>
                </a:solidFill>
              </a:rPr>
              <a:t>5° Derecho Porfirista: de 1876 a 1911.</a:t>
            </a:r>
          </a:p>
          <a:p>
            <a:pPr algn="just">
              <a:buNone/>
            </a:pPr>
            <a:endParaRPr lang="es-MX" sz="2600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es-MX" sz="2600" dirty="0" smtClean="0">
                <a:solidFill>
                  <a:schemeClr val="tx1"/>
                </a:solidFill>
              </a:rPr>
              <a:t>    6°Derecho Revolucionario: De 1900 a nuestros días.</a:t>
            </a:r>
          </a:p>
          <a:p>
            <a:pPr>
              <a:buNone/>
            </a:pPr>
            <a:endParaRPr lang="es-MX" sz="2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6021288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</a:t>
            </a:r>
            <a:r>
              <a:rPr lang="es-MX" sz="1000" dirty="0" smtClean="0"/>
              <a:t>De 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pic>
        <p:nvPicPr>
          <p:cNvPr id="29698" name="Picture 2" descr="Resultado de imagen para historia del derecho mexicano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l="11201" r="11990"/>
          <a:stretch/>
        </p:blipFill>
        <p:spPr bwMode="auto">
          <a:xfrm>
            <a:off x="5076056" y="1554162"/>
            <a:ext cx="3456384" cy="34290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491193"/>
            <a:ext cx="8686800" cy="1425639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MX" dirty="0" smtClean="0">
                <a:solidFill>
                  <a:schemeClr val="tx1"/>
                </a:solidFill>
              </a:rPr>
              <a:t>1.2 </a:t>
            </a:r>
            <a:r>
              <a:rPr lang="es-MX" sz="2800" dirty="0" smtClean="0">
                <a:solidFill>
                  <a:schemeClr val="tx1"/>
                </a:solidFill>
              </a:rPr>
              <a:t>Objeto de estudio de la Historia del Derecho, influencia e importancia de la Historia del Derecho en México.</a:t>
            </a:r>
          </a:p>
          <a:p>
            <a:pPr>
              <a:buNone/>
            </a:pP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251520" y="6093296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de </a:t>
            </a:r>
            <a:r>
              <a:rPr lang="es-MX" sz="1000" dirty="0" smtClean="0"/>
              <a:t>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004048" y="2564904"/>
            <a:ext cx="33843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/>
              <a:t>Objeto de estudio:</a:t>
            </a:r>
          </a:p>
          <a:p>
            <a:pPr algn="just"/>
            <a:endParaRPr lang="es-MX" sz="2800" dirty="0" smtClean="0"/>
          </a:p>
          <a:p>
            <a:pPr algn="just"/>
            <a:r>
              <a:rPr lang="es-MX" sz="2800" dirty="0" smtClean="0"/>
              <a:t>Los hechos humanos pretéritos y trascendentes.</a:t>
            </a:r>
            <a:endParaRPr lang="es-MX" sz="2800" dirty="0"/>
          </a:p>
        </p:txBody>
      </p:sp>
      <p:pic>
        <p:nvPicPr>
          <p:cNvPr id="28674" name="Picture 2" descr="Resultado de imagen para persona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060848"/>
            <a:ext cx="4680520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justificación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600" dirty="0" smtClean="0"/>
              <a:t>A través de esta unidad de aprendizaje se pretende que el alumno conozca los antecedentes de la historia del derecho, de tal modo que comprenda acontecimientos </a:t>
            </a:r>
            <a:r>
              <a:rPr lang="es-MX" sz="2800" dirty="0" smtClean="0"/>
              <a:t>desde </a:t>
            </a:r>
            <a:r>
              <a:rPr lang="es-MX" sz="2800" dirty="0"/>
              <a:t>la época prehispánica hasta la actualidad</a:t>
            </a:r>
            <a:r>
              <a:rPr lang="es-MX" sz="2800" dirty="0" smtClean="0"/>
              <a:t>. De esta manera se trata de facilitar la </a:t>
            </a:r>
            <a:r>
              <a:rPr lang="es-MX" sz="2800" dirty="0"/>
              <a:t>comprensión de </a:t>
            </a:r>
            <a:r>
              <a:rPr lang="es-MX" sz="2800" dirty="0" smtClean="0"/>
              <a:t>instituciones </a:t>
            </a:r>
            <a:r>
              <a:rPr lang="es-MX" sz="2800" dirty="0"/>
              <a:t>actuales y </a:t>
            </a:r>
            <a:r>
              <a:rPr lang="es-MX" sz="2800" dirty="0" smtClean="0"/>
              <a:t>futuras</a:t>
            </a:r>
            <a:r>
              <a:rPr lang="es-MX" sz="2800" dirty="0"/>
              <a:t>, </a:t>
            </a:r>
            <a:r>
              <a:rPr lang="es-MX" sz="2800" dirty="0" smtClean="0"/>
              <a:t>para continuar con los estudios en esta unidad de aprendizaje.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381478411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476672"/>
            <a:ext cx="8363272" cy="1224136"/>
          </a:xfrm>
        </p:spPr>
        <p:txBody>
          <a:bodyPr/>
          <a:lstStyle/>
          <a:p>
            <a:pPr algn="ctr">
              <a:buNone/>
            </a:pPr>
            <a:r>
              <a:rPr lang="es-MX" dirty="0" smtClean="0">
                <a:solidFill>
                  <a:schemeClr val="tx1"/>
                </a:solidFill>
              </a:rPr>
              <a:t>   1.3 Influencia e importancia de la Historia del Derecho en México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51520" y="2132856"/>
            <a:ext cx="46805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400" dirty="0" smtClean="0"/>
              <a:t>Es informativa, ya que proporciona una cantidad impresionante de datos histórico – jurídicos que constituyen el acervo de la cultura jurídica del país desde los tiempos prehispánicos hasta fechas relativamente recientes.</a:t>
            </a:r>
            <a:endParaRPr lang="es-MX" sz="2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251520" y="6165304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</a:t>
            </a:r>
            <a:r>
              <a:rPr lang="es-MX" sz="1000" dirty="0" smtClean="0"/>
              <a:t>De 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pic>
        <p:nvPicPr>
          <p:cNvPr id="27650" name="Picture 2" descr="Resultado de imagen para historia hechos prehispanico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204864"/>
            <a:ext cx="3888432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132856"/>
            <a:ext cx="4716016" cy="3026966"/>
          </a:xfrm>
        </p:spPr>
        <p:txBody>
          <a:bodyPr>
            <a:normAutofit fontScale="92500"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800" dirty="0" smtClean="0">
                <a:solidFill>
                  <a:schemeClr val="tx1"/>
                </a:solidFill>
              </a:rPr>
              <a:t>Es vinculatoria: En un estudio panorámico o integral de la Historia del Derecho se analizan las historias jurídicas de todas las disciplinas normativas. Ejemplo: derecho penal, fiscal, etc.</a:t>
            </a:r>
          </a:p>
          <a:p>
            <a:pPr algn="just">
              <a:buFont typeface="Wingdings" pitchFamily="2" charset="2"/>
              <a:buChar char="ü"/>
            </a:pPr>
            <a:endParaRPr lang="es-MX" sz="2800" dirty="0" smtClean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79512" y="6165304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</a:t>
            </a:r>
            <a:r>
              <a:rPr lang="es-MX" sz="1000" dirty="0" smtClean="0"/>
              <a:t>De 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pic>
        <p:nvPicPr>
          <p:cNvPr id="26626" name="Picture 2" descr="Resultado de imagen para derecho penal, fisca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3269" y="1772816"/>
            <a:ext cx="3744416" cy="35718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628800"/>
            <a:ext cx="4320480" cy="36004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800" dirty="0" smtClean="0">
                <a:solidFill>
                  <a:schemeClr val="tx1"/>
                </a:solidFill>
              </a:rPr>
              <a:t>Es integral: El derecho es la formación en que se basa una sociedad. Al estudiarlo en una época y lugar determinado nos enteramos a la vez de su organización, limitaciones e ideologías.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79512" y="6381328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</a:t>
            </a:r>
            <a:r>
              <a:rPr lang="es-MX" sz="1000" dirty="0" smtClean="0"/>
              <a:t>De 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pic>
        <p:nvPicPr>
          <p:cNvPr id="25602" name="Picture 2" descr="Resultado de imagen para sociedad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888204"/>
            <a:ext cx="3456384" cy="337382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4502" y="1412776"/>
            <a:ext cx="5040560" cy="504056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200" dirty="0" smtClean="0">
                <a:solidFill>
                  <a:schemeClr val="tx1"/>
                </a:solidFill>
              </a:rPr>
              <a:t>Da a conocer los antecedentes del derecho actual.</a:t>
            </a:r>
          </a:p>
          <a:p>
            <a:pPr algn="just">
              <a:buFont typeface="Wingdings" pitchFamily="2" charset="2"/>
              <a:buChar char="ü"/>
            </a:pPr>
            <a:r>
              <a:rPr lang="es-MX" sz="2200" dirty="0" smtClean="0">
                <a:solidFill>
                  <a:schemeClr val="tx1"/>
                </a:solidFill>
              </a:rPr>
              <a:t>Contribuye a formar un criterio jurídico.</a:t>
            </a:r>
          </a:p>
          <a:p>
            <a:pPr algn="just">
              <a:buFont typeface="Wingdings" pitchFamily="2" charset="2"/>
              <a:buChar char="ü"/>
            </a:pPr>
            <a:r>
              <a:rPr lang="es-MX" sz="2200" dirty="0" smtClean="0">
                <a:solidFill>
                  <a:schemeClr val="tx1"/>
                </a:solidFill>
              </a:rPr>
              <a:t>El derecho en su conjunto necesita ser explicado y comprendido históricamente. Solo sabiendo como ha sido, podemos saber como es. </a:t>
            </a:r>
            <a:endParaRPr lang="es-MX" sz="22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97260" y="6374655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 </a:t>
            </a:r>
            <a:r>
              <a:rPr lang="es-MX" sz="1000" dirty="0"/>
              <a:t>d</a:t>
            </a:r>
            <a:r>
              <a:rPr lang="es-MX" sz="1000" dirty="0" smtClean="0"/>
              <a:t>e </a:t>
            </a:r>
            <a:r>
              <a:rPr lang="es-MX" sz="1000" dirty="0" smtClean="0"/>
              <a:t>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pic>
        <p:nvPicPr>
          <p:cNvPr id="24578" name="Picture 2" descr="Resultado de imagen para derecho e histo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6340" y="1556792"/>
            <a:ext cx="3563888" cy="1800200"/>
          </a:xfrm>
          <a:prstGeom prst="rect">
            <a:avLst/>
          </a:prstGeom>
          <a:noFill/>
        </p:spPr>
      </p:pic>
      <p:pic>
        <p:nvPicPr>
          <p:cNvPr id="24580" name="Picture 4" descr="Resultado de imagen para histori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r="24194" b="3448"/>
          <a:stretch>
            <a:fillRect/>
          </a:stretch>
        </p:blipFill>
        <p:spPr bwMode="auto">
          <a:xfrm>
            <a:off x="4716016" y="4293096"/>
            <a:ext cx="3096344" cy="184463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BIBLIOGRÁFICAS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000" dirty="0" smtClean="0"/>
              <a:t>SOBERANES </a:t>
            </a:r>
            <a:r>
              <a:rPr lang="es-MX" sz="2000" dirty="0"/>
              <a:t>Fernández, José Luis </a:t>
            </a:r>
            <a:r>
              <a:rPr lang="es-MX" sz="2000" i="1" dirty="0"/>
              <a:t>Una aproximación a la historia del sistema mexicano, </a:t>
            </a:r>
            <a:r>
              <a:rPr lang="es-MX" sz="2000" dirty="0"/>
              <a:t>Fondo de cultura económica, México. </a:t>
            </a:r>
            <a:r>
              <a:rPr lang="es-MX" sz="2000" dirty="0" smtClean="0"/>
              <a:t>1992. </a:t>
            </a:r>
          </a:p>
          <a:p>
            <a:pPr>
              <a:lnSpc>
                <a:spcPct val="150000"/>
              </a:lnSpc>
            </a:pPr>
            <a:r>
              <a:rPr lang="es-MX" sz="2000" dirty="0" smtClean="0"/>
              <a:t>CARR, </a:t>
            </a:r>
            <a:r>
              <a:rPr lang="es-MX" sz="2000" dirty="0"/>
              <a:t>Edward H. </a:t>
            </a:r>
            <a:r>
              <a:rPr lang="es-MX" sz="2000" i="1" dirty="0"/>
              <a:t>La Historia, </a:t>
            </a:r>
            <a:r>
              <a:rPr lang="es-MX" sz="2000" dirty="0"/>
              <a:t>Salvat, Barcelona, </a:t>
            </a:r>
            <a:r>
              <a:rPr lang="es-MX" sz="2000" dirty="0" smtClean="0"/>
              <a:t>1973. </a:t>
            </a:r>
          </a:p>
          <a:p>
            <a:pPr>
              <a:lnSpc>
                <a:spcPct val="150000"/>
              </a:lnSpc>
            </a:pPr>
            <a:r>
              <a:rPr lang="es-MX" sz="2000" dirty="0" smtClean="0"/>
              <a:t>BROM, </a:t>
            </a:r>
            <a:r>
              <a:rPr lang="es-MX" sz="2000" dirty="0"/>
              <a:t>Juan </a:t>
            </a:r>
            <a:r>
              <a:rPr lang="es-MX" sz="2000" i="1" dirty="0"/>
              <a:t>Para comprender la Historia, </a:t>
            </a:r>
            <a:r>
              <a:rPr lang="es-MX" sz="2000" dirty="0"/>
              <a:t>Nuestro tiempo, México, </a:t>
            </a:r>
            <a:r>
              <a:rPr lang="es-MX" sz="2000" dirty="0" smtClean="0"/>
              <a:t>1987</a:t>
            </a:r>
            <a:r>
              <a:rPr lang="es-MX" sz="2000" dirty="0"/>
              <a:t>.</a:t>
            </a:r>
            <a:endParaRPr lang="es-MX" sz="2000" dirty="0" smtClean="0"/>
          </a:p>
          <a:p>
            <a:pPr>
              <a:lnSpc>
                <a:spcPct val="150000"/>
              </a:lnSpc>
            </a:pPr>
            <a:r>
              <a:rPr lang="es-MX" sz="2000" dirty="0" smtClean="0"/>
              <a:t> MALET, </a:t>
            </a:r>
            <a:r>
              <a:rPr lang="es-MX" sz="2000" dirty="0"/>
              <a:t>Alberto Isaac J. </a:t>
            </a:r>
            <a:r>
              <a:rPr lang="es-MX" sz="2000" i="1" dirty="0" smtClean="0"/>
              <a:t>Historia </a:t>
            </a:r>
            <a:r>
              <a:rPr lang="es-MX" sz="2000" i="1" dirty="0"/>
              <a:t>del Derecho, </a:t>
            </a:r>
            <a:r>
              <a:rPr lang="es-MX" sz="2000" dirty="0"/>
              <a:t>Editora universal, México, </a:t>
            </a:r>
            <a:r>
              <a:rPr lang="es-MX" sz="2000" dirty="0" smtClean="0"/>
              <a:t>1968.</a:t>
            </a:r>
            <a:endParaRPr lang="es-MX" sz="2000" dirty="0"/>
          </a:p>
          <a:p>
            <a:pPr>
              <a:lnSpc>
                <a:spcPct val="150000"/>
              </a:lnSpc>
            </a:pPr>
            <a:r>
              <a:rPr lang="es-MX" sz="2000" dirty="0" smtClean="0"/>
              <a:t>PÉREZ </a:t>
            </a:r>
            <a:r>
              <a:rPr lang="es-MX" sz="2000" dirty="0"/>
              <a:t>De los Reyes Marco Antonio, </a:t>
            </a:r>
            <a:r>
              <a:rPr lang="es-MX" sz="2000" i="1" dirty="0" smtClean="0"/>
              <a:t>Historia </a:t>
            </a:r>
            <a:r>
              <a:rPr lang="es-MX" sz="2000" i="1" dirty="0"/>
              <a:t>del Derecho Mexicano, </a:t>
            </a:r>
            <a:r>
              <a:rPr lang="es-MX" sz="2000" dirty="0"/>
              <a:t>México, Oxford, (Colección textos Jurídicos Universitarios</a:t>
            </a:r>
            <a:r>
              <a:rPr lang="es-MX" sz="2000" dirty="0" smtClean="0"/>
              <a:t>), 2008.</a:t>
            </a:r>
          </a:p>
          <a:p>
            <a:endParaRPr lang="es-MX" sz="2000" dirty="0" smtClean="0"/>
          </a:p>
          <a:p>
            <a:pPr marL="0" indent="0">
              <a:buNone/>
            </a:pPr>
            <a:endParaRPr lang="es-MX" sz="2000" dirty="0" smtClean="0"/>
          </a:p>
          <a:p>
            <a:endParaRPr lang="es-MX" sz="20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705577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err="1" smtClean="0"/>
              <a:t>Guión</a:t>
            </a:r>
            <a:r>
              <a:rPr lang="es-MX" dirty="0" smtClean="0"/>
              <a:t> explicativo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El presente trabajo es de carácter visual para la cual se necesita una sala audiovisual, cañón o proyector.</a:t>
            </a:r>
          </a:p>
          <a:p>
            <a:pPr algn="just"/>
            <a:r>
              <a:rPr lang="es-MX" dirty="0" smtClean="0"/>
              <a:t>El presente trabajo es material de apoyo que permite al alumno tener una referencia sobre los temas a desarrollar.</a:t>
            </a:r>
          </a:p>
          <a:p>
            <a:pPr algn="just"/>
            <a:r>
              <a:rPr lang="es-MX" dirty="0" smtClean="0"/>
              <a:t>La presentación contiene los temas centrales de la Unidad de aprendizaje la cual permitirá al alumno abundar en los temas ya sea de manera individual o colaborativa.</a:t>
            </a:r>
          </a:p>
          <a:p>
            <a:endParaRPr lang="es-MX" dirty="0"/>
          </a:p>
        </p:txBody>
      </p:sp>
      <p:pic>
        <p:nvPicPr>
          <p:cNvPr id="2050" name="Picture 2" descr="Resultado de imagen para explicac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566266"/>
            <a:ext cx="1530896" cy="1027718"/>
          </a:xfrm>
          <a:prstGeom prst="rect">
            <a:avLst/>
          </a:prstGeom>
          <a:noFill/>
          <a:effectLst>
            <a:softEdge rad="76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36132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659" y="404664"/>
            <a:ext cx="8686800" cy="838200"/>
          </a:xfrm>
        </p:spPr>
        <p:txBody>
          <a:bodyPr>
            <a:noAutofit/>
          </a:bodyPr>
          <a:lstStyle/>
          <a:p>
            <a:r>
              <a:rPr lang="es-MX" sz="2800" dirty="0" smtClean="0"/>
              <a:t>Unidad I. elementos, fuentes, importancia y división de la historia del derecho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0061" y="1340768"/>
            <a:ext cx="8686800" cy="4595341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Objetivo: Analizar, conceptualizar e identificar  los elementos de la historia del derecho mexicano.</a:t>
            </a:r>
          </a:p>
          <a:p>
            <a:pPr marL="0" indent="0" algn="just">
              <a:buNone/>
            </a:pPr>
            <a:r>
              <a:rPr lang="es-MX" sz="2400" b="1" dirty="0" smtClean="0"/>
              <a:t>Contenidos</a:t>
            </a:r>
          </a:p>
          <a:p>
            <a:pPr marL="0" indent="0" algn="just">
              <a:buNone/>
            </a:pPr>
            <a:r>
              <a:rPr lang="es-MX" sz="2400" b="1" dirty="0" smtClean="0"/>
              <a:t>1.1 Concepto de Historia</a:t>
            </a:r>
          </a:p>
          <a:p>
            <a:pPr marL="400050" lvl="1" indent="0" algn="just">
              <a:buNone/>
            </a:pPr>
            <a:r>
              <a:rPr lang="es-MX" sz="1600" dirty="0" smtClean="0"/>
              <a:t>1.1.1 Concepto de Historia del Derecho</a:t>
            </a:r>
          </a:p>
          <a:p>
            <a:pPr marL="400050" lvl="1" indent="0" algn="just">
              <a:buNone/>
            </a:pPr>
            <a:r>
              <a:rPr lang="es-MX" sz="1600" dirty="0" smtClean="0"/>
              <a:t>1.1.2 Concepto de Historia del Derecho en el plano Universal</a:t>
            </a:r>
          </a:p>
          <a:p>
            <a:pPr marL="400050" lvl="1" indent="0" algn="just">
              <a:buNone/>
            </a:pPr>
            <a:r>
              <a:rPr lang="es-MX" sz="1600" dirty="0" smtClean="0"/>
              <a:t>1.1.3 Fuentes y periodos en los que se divide la Historia del Derecho</a:t>
            </a:r>
          </a:p>
          <a:p>
            <a:pPr marL="0" indent="0" algn="just">
              <a:buNone/>
            </a:pPr>
            <a:r>
              <a:rPr lang="es-MX" sz="2400" b="1" dirty="0" smtClean="0"/>
              <a:t>1.2 Objeto de estudio de la Historia del Derecho en la actualidad</a:t>
            </a:r>
          </a:p>
          <a:p>
            <a:pPr marL="0" indent="0" algn="just">
              <a:buNone/>
            </a:pPr>
            <a:r>
              <a:rPr lang="es-MX" sz="2400" b="1" dirty="0" smtClean="0"/>
              <a:t>1.3 Influencia e importancia de la Historia del Derecho en México.</a:t>
            </a:r>
          </a:p>
          <a:p>
            <a:pPr algn="just"/>
            <a:endParaRPr lang="es-MX" dirty="0" smtClean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3311391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404664"/>
            <a:ext cx="8596064" cy="14401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MX" dirty="0" smtClean="0"/>
              <a:t>   Unidad I: Importancia de la </a:t>
            </a:r>
            <a:r>
              <a:rPr lang="es-MX" dirty="0"/>
              <a:t>H</a:t>
            </a:r>
            <a:r>
              <a:rPr lang="es-MX" dirty="0" smtClean="0"/>
              <a:t>istoria del Derecho.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1.1 Concepto de Historia</a:t>
            </a:r>
          </a:p>
          <a:p>
            <a:pPr>
              <a:buNone/>
            </a:pPr>
            <a:endParaRPr lang="es-MX" dirty="0" smtClean="0"/>
          </a:p>
          <a:p>
            <a:pPr algn="just">
              <a:buFont typeface="Wingdings" pitchFamily="2" charset="2"/>
              <a:buChar char="ü"/>
            </a:pPr>
            <a:endParaRPr lang="es-MX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683568" y="2564904"/>
            <a:ext cx="38164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800" dirty="0" smtClean="0"/>
              <a:t> </a:t>
            </a:r>
            <a:r>
              <a:rPr lang="es-MX" sz="3200" dirty="0" smtClean="0"/>
              <a:t>Es la ciencia que estudia los hechos humanos, pretéritos y trascendentes.</a:t>
            </a:r>
            <a:endParaRPr lang="es-MX" sz="32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79512" y="6021288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PÉREZ, De los Reyes Marco Antonio, (2008), </a:t>
            </a:r>
            <a:r>
              <a:rPr lang="es-MX" sz="1000" i="1" dirty="0" smtClean="0"/>
              <a:t>Historia del </a:t>
            </a:r>
            <a:r>
              <a:rPr lang="es-MX" sz="1000" i="1" dirty="0"/>
              <a:t>D</a:t>
            </a:r>
            <a:r>
              <a:rPr lang="es-MX" sz="1000" i="1" dirty="0" smtClean="0"/>
              <a:t>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pic>
        <p:nvPicPr>
          <p:cNvPr id="1026" name="Picture 2" descr="Resultado de imagen para histo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916832"/>
            <a:ext cx="3717413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700808"/>
            <a:ext cx="3816424" cy="3888432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200" dirty="0" smtClean="0">
                <a:solidFill>
                  <a:schemeClr val="tx1"/>
                </a:solidFill>
              </a:rPr>
              <a:t>Es la ciencia que estudia y sistematiza los hechos mas importantes del pasado humano, analizados en función de sus antecedentes, causas y consecuencias.</a:t>
            </a:r>
            <a:endParaRPr lang="es-MX" sz="22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79512" y="6309320"/>
            <a:ext cx="6480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CARR, </a:t>
            </a:r>
            <a:r>
              <a:rPr lang="es-MX" sz="1000" dirty="0"/>
              <a:t>Edward H. </a:t>
            </a:r>
            <a:r>
              <a:rPr lang="es-MX" sz="1000" i="1" dirty="0" smtClean="0"/>
              <a:t>La Historia, </a:t>
            </a:r>
            <a:r>
              <a:rPr lang="es-MX" sz="1000" dirty="0" smtClean="0"/>
              <a:t>Salvat, Barcelona, 1973, pág.. 30</a:t>
            </a:r>
            <a:endParaRPr lang="es-MX" sz="1000" dirty="0"/>
          </a:p>
        </p:txBody>
      </p:sp>
      <p:pic>
        <p:nvPicPr>
          <p:cNvPr id="15362" name="Picture 2" descr="Resultado de imagen para histo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628800"/>
            <a:ext cx="3387066" cy="312063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440668"/>
            <a:ext cx="5004048" cy="1584176"/>
          </a:xfrm>
        </p:spPr>
        <p:txBody>
          <a:bodyPr/>
          <a:lstStyle/>
          <a:p>
            <a:pPr algn="ctr">
              <a:buFont typeface="Wingdings" pitchFamily="2" charset="2"/>
              <a:buChar char="ü"/>
            </a:pPr>
            <a:r>
              <a:rPr lang="es-MX" dirty="0" smtClean="0">
                <a:solidFill>
                  <a:schemeClr val="tx1"/>
                </a:solidFill>
              </a:rPr>
              <a:t>“</a:t>
            </a:r>
            <a:r>
              <a:rPr lang="es-MX" sz="2600" dirty="0" smtClean="0">
                <a:solidFill>
                  <a:schemeClr val="tx1"/>
                </a:solidFill>
              </a:rPr>
              <a:t>La ciencia de los hombres en el tiempo</a:t>
            </a:r>
            <a:r>
              <a:rPr lang="es-MX" dirty="0" smtClean="0">
                <a:solidFill>
                  <a:schemeClr val="tx1"/>
                </a:solidFill>
              </a:rPr>
              <a:t>”.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95536" y="6237312"/>
            <a:ext cx="8424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 BROM, Juan  </a:t>
            </a:r>
            <a:r>
              <a:rPr lang="es-MX" sz="1000" i="1" dirty="0" smtClean="0"/>
              <a:t>Para comprender la Historia, </a:t>
            </a:r>
            <a:r>
              <a:rPr lang="es-MX" sz="1000" dirty="0" smtClean="0"/>
              <a:t>Nuestro tiempo, México, 1987, pág. 17</a:t>
            </a:r>
            <a:endParaRPr lang="es-MX" sz="1000" dirty="0"/>
          </a:p>
        </p:txBody>
      </p:sp>
      <p:pic>
        <p:nvPicPr>
          <p:cNvPr id="16386" name="Picture 2" descr="Resultado de imagen para histo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5" y="1124744"/>
            <a:ext cx="3624963" cy="4536504"/>
          </a:xfrm>
          <a:prstGeom prst="rect">
            <a:avLst/>
          </a:prstGeom>
          <a:gradFill>
            <a:gsLst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pic>
        <p:nvPicPr>
          <p:cNvPr id="16388" name="Picture 4" descr="Resultado de imagen para histori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204864"/>
            <a:ext cx="4248471" cy="3672407"/>
          </a:xfrm>
          <a:prstGeom prst="rect">
            <a:avLst/>
          </a:prstGeom>
          <a:noFill/>
          <a:effectLst>
            <a:softEdge rad="2032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60649"/>
            <a:ext cx="8686800" cy="1008111"/>
          </a:xfrm>
        </p:spPr>
        <p:txBody>
          <a:bodyPr/>
          <a:lstStyle/>
          <a:p>
            <a:pPr>
              <a:buNone/>
            </a:pPr>
            <a:r>
              <a:rPr lang="es-MX" dirty="0" smtClean="0"/>
              <a:t>1.1.1 Concepto de Historia del Derecho</a:t>
            </a:r>
          </a:p>
          <a:p>
            <a:pPr>
              <a:buFont typeface="Wingdings" pitchFamily="2" charset="2"/>
              <a:buChar char="ü"/>
            </a:pPr>
            <a:endParaRPr lang="es-MX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611560" y="1772816"/>
            <a:ext cx="352839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600" dirty="0" smtClean="0"/>
              <a:t>Es la ciencia que estudia el origen, los elementos formativos y el desarrollo del sistema jurídico nacional.</a:t>
            </a:r>
          </a:p>
          <a:p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29010" y="6186733"/>
            <a:ext cx="84969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PÉREZ De los Reyes Marco Antonio, (2008), </a:t>
            </a:r>
            <a:r>
              <a:rPr lang="es-MX" sz="1000" i="1" dirty="0" smtClean="0"/>
              <a:t>Historia del Derecho Mexicano, </a:t>
            </a:r>
            <a:r>
              <a:rPr lang="es-MX" sz="1000" dirty="0" smtClean="0"/>
              <a:t>México, Oxford, (Colección textos Jurídicos Universitarios). </a:t>
            </a:r>
            <a:endParaRPr lang="es-MX" sz="1000" dirty="0"/>
          </a:p>
        </p:txBody>
      </p:sp>
      <p:pic>
        <p:nvPicPr>
          <p:cNvPr id="17410" name="Picture 2" descr="Resultado de imagen para historia del derech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12776"/>
            <a:ext cx="4184875" cy="424437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</TotalTime>
  <Words>1842</Words>
  <Application>Microsoft Office PowerPoint</Application>
  <PresentationFormat>Presentación en pantalla (4:3)</PresentationFormat>
  <Paragraphs>137</Paragraphs>
  <Slides>34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1" baseType="lpstr">
      <vt:lpstr>Calibri</vt:lpstr>
      <vt:lpstr>Courier New</vt:lpstr>
      <vt:lpstr>Franklin Gothic Book</vt:lpstr>
      <vt:lpstr>Franklin Gothic Medium</vt:lpstr>
      <vt:lpstr>Wingdings</vt:lpstr>
      <vt:lpstr>Wingdings 2</vt:lpstr>
      <vt:lpstr>Viajes</vt:lpstr>
      <vt:lpstr>LICENCIATURA EN DERECHO “HISTORIA DEL DERECHO” M.EN.D. NORMA LIZBET GONZÁLEZ CORONA clave: restructuración 2015   Octubre de 2016  </vt:lpstr>
      <vt:lpstr>INTRODUCCIÓN</vt:lpstr>
      <vt:lpstr>justificación </vt:lpstr>
      <vt:lpstr>Guión explicativo</vt:lpstr>
      <vt:lpstr>Unidad I. elementos, fuentes, importancia y división de la historia del derecho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      ¡Que estudia la historia!</vt:lpstr>
      <vt:lpstr>Historiografía jurídica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Referencias BIBLIOGRÁFICAS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HISTORIA DEL DERECHO</dc:title>
  <dc:creator>Usuario</dc:creator>
  <cp:lastModifiedBy>Usuario</cp:lastModifiedBy>
  <cp:revision>167</cp:revision>
  <dcterms:created xsi:type="dcterms:W3CDTF">2016-10-02T15:21:55Z</dcterms:created>
  <dcterms:modified xsi:type="dcterms:W3CDTF">2016-10-12T20:11:03Z</dcterms:modified>
</cp:coreProperties>
</file>