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5" r:id="rId1"/>
  </p:sldMasterIdLst>
  <p:notesMasterIdLst>
    <p:notesMasterId r:id="rId40"/>
  </p:notesMasterIdLst>
  <p:sldIdLst>
    <p:sldId id="270" r:id="rId2"/>
    <p:sldId id="271" r:id="rId3"/>
    <p:sldId id="272" r:id="rId4"/>
    <p:sldId id="300" r:id="rId5"/>
    <p:sldId id="273" r:id="rId6"/>
    <p:sldId id="301" r:id="rId7"/>
    <p:sldId id="278" r:id="rId8"/>
    <p:sldId id="259" r:id="rId9"/>
    <p:sldId id="260" r:id="rId10"/>
    <p:sldId id="309" r:id="rId11"/>
    <p:sldId id="257" r:id="rId12"/>
    <p:sldId id="263" r:id="rId13"/>
    <p:sldId id="308" r:id="rId14"/>
    <p:sldId id="265" r:id="rId15"/>
    <p:sldId id="266" r:id="rId16"/>
    <p:sldId id="269" r:id="rId17"/>
    <p:sldId id="267" r:id="rId18"/>
    <p:sldId id="279" r:id="rId19"/>
    <p:sldId id="281" r:id="rId20"/>
    <p:sldId id="283" r:id="rId21"/>
    <p:sldId id="302" r:id="rId22"/>
    <p:sldId id="303" r:id="rId23"/>
    <p:sldId id="286" r:id="rId24"/>
    <p:sldId id="287" r:id="rId25"/>
    <p:sldId id="304" r:id="rId26"/>
    <p:sldId id="305" r:id="rId27"/>
    <p:sldId id="289" r:id="rId28"/>
    <p:sldId id="290" r:id="rId29"/>
    <p:sldId id="291" r:id="rId30"/>
    <p:sldId id="292" r:id="rId31"/>
    <p:sldId id="293" r:id="rId32"/>
    <p:sldId id="294" r:id="rId33"/>
    <p:sldId id="296" r:id="rId34"/>
    <p:sldId id="295" r:id="rId35"/>
    <p:sldId id="306" r:id="rId36"/>
    <p:sldId id="268" r:id="rId37"/>
    <p:sldId id="298" r:id="rId38"/>
    <p:sldId id="299" r:id="rId39"/>
  </p:sldIdLst>
  <p:sldSz cx="9144000" cy="5715000" type="screen16x10"/>
  <p:notesSz cx="6858000" cy="9144000"/>
  <p:defaultTextStyle>
    <a:defPPr>
      <a:defRPr lang="en-US"/>
    </a:defPPr>
    <a:lvl1pPr marL="0" algn="l" defTabSz="356616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356616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356616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356616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356616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356616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356616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356616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356616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86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70" y="10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324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EE63E-61A2-422A-91D5-56AA83A7FA96}" type="datetimeFigureOut">
              <a:rPr lang="es-MX" smtClean="0"/>
              <a:t>10/10/2016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4DD5E-ECF4-4431-BBBC-058F809B525D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66150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4900" y="2571471"/>
            <a:ext cx="8447150" cy="2754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5894" y="850359"/>
            <a:ext cx="8245162" cy="1229178"/>
          </a:xfrm>
          <a:effectLst/>
        </p:spPr>
        <p:txBody>
          <a:bodyPr anchor="b">
            <a:normAutofit/>
          </a:bodyPr>
          <a:lstStyle>
            <a:lvl1pPr>
              <a:defRPr sz="27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5895" y="2079538"/>
            <a:ext cx="8245160" cy="491934"/>
          </a:xfrm>
        </p:spPr>
        <p:txBody>
          <a:bodyPr anchor="t">
            <a:normAutofit/>
          </a:bodyPr>
          <a:lstStyle>
            <a:lvl1pPr marL="0" indent="0" algn="l">
              <a:buNone/>
              <a:defRPr sz="1200" cap="all">
                <a:solidFill>
                  <a:schemeClr val="accent2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04463" y="4963448"/>
            <a:ext cx="2133600" cy="304271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5894" y="4959843"/>
            <a:ext cx="5187908" cy="304271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5" y="4963448"/>
            <a:ext cx="762330" cy="304271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63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330214" y="512006"/>
            <a:ext cx="8482004" cy="99108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35894" y="585130"/>
            <a:ext cx="8272212" cy="8448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1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1" y="499771"/>
            <a:ext cx="2180113" cy="484745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563105"/>
            <a:ext cx="1503123" cy="431922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3" y="563105"/>
            <a:ext cx="5922209" cy="4319228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4963448"/>
            <a:ext cx="996106" cy="304271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3" y="4959843"/>
            <a:ext cx="5922209" cy="30427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34962" y="4963448"/>
            <a:ext cx="873146" cy="304271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57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body" sz="quarter" idx="13"/>
          </p:nvPr>
        </p:nvSpPr>
        <p:spPr>
          <a:xfrm>
            <a:off x="401836" y="3274219"/>
            <a:ext cx="8350158" cy="2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>
            <a:lvl1pPr marL="0" indent="0" defTabSz="267873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cs typeface="Helvetica"/>
                <a:sym typeface="Helvetica"/>
              </a:defRPr>
            </a:lvl1pPr>
          </a:lstStyle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xfrm>
            <a:off x="401836" y="334863"/>
            <a:ext cx="8340328" cy="3036094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80000"/>
              </a:lnSpc>
              <a:spcBef>
                <a:spcPts val="0"/>
              </a:spcBef>
              <a:defRPr sz="7089">
                <a:solidFill>
                  <a:srgbClr val="5C5C5C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3" name="Shape 13"/>
          <p:cNvSpPr>
            <a:spLocks noGrp="1"/>
          </p:cNvSpPr>
          <p:nvPr>
            <p:ph type="body" sz="half" idx="1"/>
          </p:nvPr>
        </p:nvSpPr>
        <p:spPr>
          <a:xfrm>
            <a:off x="401836" y="3326309"/>
            <a:ext cx="8340328" cy="191244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2812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1pPr>
            <a:lvl2pPr marL="0" indent="133937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2812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2pPr>
            <a:lvl3pPr marL="0" indent="267873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2812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3pPr>
            <a:lvl4pPr marL="0" indent="40181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2812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4pPr>
            <a:lvl5pPr marL="0" indent="535747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2812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8499764" y="5384271"/>
            <a:ext cx="217522" cy="20091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8132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/>
          </p:cNvSpPr>
          <p:nvPr>
            <p:ph type="pic" idx="13"/>
          </p:nvPr>
        </p:nvSpPr>
        <p:spPr>
          <a:xfrm>
            <a:off x="0" y="0"/>
            <a:ext cx="4527352" cy="5715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72" name="Shape 72"/>
          <p:cNvSpPr>
            <a:spLocks noGrp="1"/>
          </p:cNvSpPr>
          <p:nvPr>
            <p:ph type="body" sz="quarter" idx="14"/>
          </p:nvPr>
        </p:nvSpPr>
        <p:spPr>
          <a:xfrm>
            <a:off x="4938117" y="922734"/>
            <a:ext cx="3795117" cy="0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>
            <a:lvl1pPr marL="0" indent="0" defTabSz="267873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cs typeface="Helvetica"/>
                <a:sym typeface="Helvetica"/>
              </a:defRPr>
            </a:lvl1pPr>
          </a:lstStyle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title"/>
          </p:nvPr>
        </p:nvSpPr>
        <p:spPr>
          <a:xfrm>
            <a:off x="4938117" y="424160"/>
            <a:ext cx="3795117" cy="424160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half" idx="1"/>
          </p:nvPr>
        </p:nvSpPr>
        <p:spPr>
          <a:xfrm>
            <a:off x="4938117" y="1056680"/>
            <a:ext cx="3795117" cy="4234160"/>
          </a:xfrm>
          <a:prstGeom prst="rect">
            <a:avLst/>
          </a:prstGeom>
        </p:spPr>
        <p:txBody>
          <a:bodyPr/>
          <a:lstStyle>
            <a:lvl1pPr marL="238110" indent="-238110">
              <a:defRPr sz="1641"/>
            </a:lvl1pPr>
            <a:lvl2pPr marL="476220" indent="-238110">
              <a:defRPr sz="1641"/>
            </a:lvl2pPr>
            <a:lvl3pPr marL="714329" indent="-238110">
              <a:defRPr sz="1641"/>
            </a:lvl3pPr>
            <a:lvl4pPr marL="952439" indent="-238110">
              <a:defRPr sz="1641"/>
            </a:lvl4pPr>
            <a:lvl5pPr marL="1190549" indent="-238110">
              <a:defRPr sz="1641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2744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body" sz="quarter" idx="13"/>
          </p:nvPr>
        </p:nvSpPr>
        <p:spPr>
          <a:xfrm>
            <a:off x="401836" y="922734"/>
            <a:ext cx="8340328" cy="0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>
            <a:lvl1pPr marL="0" indent="0" defTabSz="267873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cs typeface="Helvetica"/>
                <a:sym typeface="Helvetica"/>
              </a:defRPr>
            </a:lvl1pPr>
          </a:lstStyle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63" name="Shape 6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4" name="Shape 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34010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xfrm>
            <a:off x="401836" y="334863"/>
            <a:ext cx="8340328" cy="3036094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80000"/>
              </a:lnSpc>
              <a:spcBef>
                <a:spcPts val="0"/>
              </a:spcBef>
              <a:defRPr sz="7089">
                <a:solidFill>
                  <a:srgbClr val="5C5C5C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34" name="Shape 34"/>
          <p:cNvSpPr>
            <a:spLocks noGrp="1"/>
          </p:cNvSpPr>
          <p:nvPr>
            <p:ph type="sldNum" sz="quarter" idx="2"/>
          </p:nvPr>
        </p:nvSpPr>
        <p:spPr>
          <a:xfrm>
            <a:off x="8496187" y="5384271"/>
            <a:ext cx="217522" cy="20091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92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214" y="512006"/>
            <a:ext cx="8482004" cy="99108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585130"/>
            <a:ext cx="8272212" cy="8448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5" y="1817080"/>
            <a:ext cx="8272211" cy="306525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5" y="4963448"/>
            <a:ext cx="789381" cy="304271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27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335863" y="4284979"/>
            <a:ext cx="8468145" cy="104902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5" y="2536592"/>
            <a:ext cx="8272211" cy="1247923"/>
          </a:xfrm>
        </p:spPr>
        <p:txBody>
          <a:bodyPr anchor="b">
            <a:normAutofit/>
          </a:bodyPr>
          <a:lstStyle>
            <a:lvl1pPr algn="l">
              <a:defRPr sz="2700" b="0" cap="all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5895" y="3784514"/>
            <a:ext cx="8272211" cy="500463"/>
          </a:xfrm>
        </p:spPr>
        <p:txBody>
          <a:bodyPr anchor="t">
            <a:normAutofit/>
          </a:bodyPr>
          <a:lstStyle>
            <a:lvl1pPr marL="0" indent="0" algn="l">
              <a:buNone/>
              <a:defRPr sz="1350" cap="all">
                <a:solidFill>
                  <a:schemeClr val="accent2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70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334487" y="505462"/>
            <a:ext cx="8475027" cy="104902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5" y="608048"/>
            <a:ext cx="8272212" cy="82361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5895" y="1856670"/>
            <a:ext cx="4066793" cy="3027539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313" y="1856670"/>
            <a:ext cx="4066794" cy="3027539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85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334487" y="505462"/>
            <a:ext cx="8475027" cy="104902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35895" y="608048"/>
            <a:ext cx="8272212" cy="82361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5415" y="1875744"/>
            <a:ext cx="3815306" cy="446671"/>
          </a:xfrm>
        </p:spPr>
        <p:txBody>
          <a:bodyPr anchor="b">
            <a:noAutofit/>
          </a:bodyPr>
          <a:lstStyle>
            <a:lvl1pPr marL="0" indent="0">
              <a:buNone/>
              <a:defRPr sz="1650" b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896" y="2438377"/>
            <a:ext cx="4044825" cy="2445833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2802" y="1875744"/>
            <a:ext cx="3815305" cy="461144"/>
          </a:xfrm>
        </p:spPr>
        <p:txBody>
          <a:bodyPr anchor="b">
            <a:noAutofit/>
          </a:bodyPr>
          <a:lstStyle>
            <a:lvl1pPr marL="0" indent="0">
              <a:buNone/>
              <a:defRPr sz="1650" b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438377"/>
            <a:ext cx="4044825" cy="2445833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49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512" y="505462"/>
            <a:ext cx="8475027" cy="104902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31921" y="608048"/>
            <a:ext cx="8272212" cy="82361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847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704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335863" y="4284977"/>
            <a:ext cx="8473650" cy="106225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4385247"/>
            <a:ext cx="3682084" cy="574595"/>
          </a:xfrm>
        </p:spPr>
        <p:txBody>
          <a:bodyPr anchor="ctr"/>
          <a:lstStyle>
            <a:lvl1pPr algn="l">
              <a:defRPr sz="15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862" y="501000"/>
            <a:ext cx="8469630" cy="3504000"/>
          </a:xfrm>
        </p:spPr>
        <p:txBody>
          <a:bodyPr anchor="ctr">
            <a:normAutofit/>
          </a:bodyPr>
          <a:lstStyle>
            <a:lvl1pPr>
              <a:defRPr sz="1500">
                <a:solidFill>
                  <a:schemeClr val="tx2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 sz="1050">
                <a:solidFill>
                  <a:schemeClr val="tx2"/>
                </a:solidFill>
              </a:defRPr>
            </a:lvl4pPr>
            <a:lvl5pPr>
              <a:defRPr sz="1050">
                <a:solidFill>
                  <a:schemeClr val="tx2"/>
                </a:solidFill>
              </a:defRPr>
            </a:lvl5pPr>
            <a:lvl6pPr>
              <a:defRPr sz="1050">
                <a:solidFill>
                  <a:schemeClr val="tx2"/>
                </a:solidFill>
              </a:defRPr>
            </a:lvl6pPr>
            <a:lvl7pPr>
              <a:defRPr sz="1050">
                <a:solidFill>
                  <a:schemeClr val="tx2"/>
                </a:solidFill>
              </a:defRPr>
            </a:lvl7pPr>
            <a:lvl8pPr>
              <a:defRPr sz="1050">
                <a:solidFill>
                  <a:schemeClr val="tx2"/>
                </a:solidFill>
              </a:defRPr>
            </a:lvl8pPr>
            <a:lvl9pPr>
              <a:defRPr sz="1050">
                <a:solidFill>
                  <a:schemeClr val="tx2"/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8" y="4385247"/>
            <a:ext cx="4402490" cy="574596"/>
          </a:xfrm>
        </p:spPr>
        <p:txBody>
          <a:bodyPr anchor="ctr">
            <a:normAutofit/>
          </a:bodyPr>
          <a:lstStyle>
            <a:lvl1pPr marL="0" indent="0" algn="r">
              <a:buNone/>
              <a:defRPr sz="825">
                <a:solidFill>
                  <a:schemeClr val="bg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417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5" y="3911157"/>
            <a:ext cx="8272212" cy="472282"/>
          </a:xfrm>
        </p:spPr>
        <p:txBody>
          <a:bodyPr anchor="b">
            <a:normAutofit/>
          </a:bodyPr>
          <a:lstStyle>
            <a:lvl1pPr algn="l">
              <a:defRPr sz="1800" b="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5863" y="499771"/>
            <a:ext cx="8468144" cy="2964377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5894" y="4383439"/>
            <a:ext cx="8272213" cy="498893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68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5894" y="587603"/>
            <a:ext cx="8272212" cy="9912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5894" y="1946669"/>
            <a:ext cx="8272212" cy="2935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04464" y="4963448"/>
            <a:ext cx="2133599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5894" y="4959843"/>
            <a:ext cx="518790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18725" y="4963448"/>
            <a:ext cx="789383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34901" y="381000"/>
            <a:ext cx="2777490" cy="7916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031610" y="378036"/>
            <a:ext cx="2777490" cy="8212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181373" y="381000"/>
            <a:ext cx="2777490" cy="762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27978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9" r:id="rId13"/>
    <p:sldLayoutId id="2147483760" r:id="rId14"/>
    <p:sldLayoutId id="2147483761" r:id="rId15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342900" rtl="0" eaLnBrk="1" latinLnBrk="0" hangingPunct="1">
        <a:spcBef>
          <a:spcPct val="0"/>
        </a:spcBef>
        <a:buNone/>
        <a:defRPr sz="21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9500" indent="-229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350" kern="1200">
          <a:solidFill>
            <a:schemeClr val="tx2"/>
          </a:solidFill>
          <a:latin typeface="+mn-lt"/>
          <a:ea typeface="+mn-ea"/>
          <a:cs typeface="+mn-cs"/>
        </a:defRPr>
      </a:lvl1pPr>
      <a:lvl2pPr marL="472500" indent="-229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2pPr>
      <a:lvl3pPr marL="675000" indent="-202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050" kern="1200">
          <a:solidFill>
            <a:schemeClr val="tx2"/>
          </a:solidFill>
          <a:latin typeface="+mn-lt"/>
          <a:ea typeface="+mn-ea"/>
          <a:cs typeface="+mn-cs"/>
        </a:defRPr>
      </a:lvl3pPr>
      <a:lvl4pPr marL="931500" indent="-175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4pPr>
      <a:lvl5pPr marL="1201500" indent="-175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5pPr>
      <a:lvl6pPr marL="1425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6pPr>
      <a:lvl7pPr marL="165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875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8pPr>
      <a:lvl9pPr marL="210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://info6326.blogspot.mx/2015/04/linea-del-tiempo-del-internet.html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Relationship Id="rId4" Type="http://schemas.openxmlformats.org/officeDocument/2006/relationships/slide" Target="slide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Wb6ri3ePew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OwT2ZoqT8c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ff08As3siM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Relationship Id="rId6" Type="http://schemas.openxmlformats.org/officeDocument/2006/relationships/slide" Target="slide5.xml"/><Relationship Id="rId5" Type="http://schemas.openxmlformats.org/officeDocument/2006/relationships/image" Target="../media/image27.jpg"/><Relationship Id="rId4" Type="http://schemas.openxmlformats.org/officeDocument/2006/relationships/hyperlink" Target="https://www.youtube.com/watch?v=x66qGqEwGl8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alexander-munoz.webnode.com.co/products/ejemplo-de-web-1-0-2-0-y-3-0/" TargetMode="External"/><Relationship Id="rId2" Type="http://schemas.openxmlformats.org/officeDocument/2006/relationships/hyperlink" Target="http://www.internetsociety.org/es/breve-historia-de-internet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hyperlink" Target="http://www.cad.com.mx/" TargetMode="External"/><Relationship Id="rId4" Type="http://schemas.openxmlformats.org/officeDocument/2006/relationships/hyperlink" Target="http://www.internetsociety.org/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Programa%20Computacio&#769;n%202016A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7" Type="http://schemas.openxmlformats.org/officeDocument/2006/relationships/slide" Target="slide3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3.xml"/><Relationship Id="rId6" Type="http://schemas.openxmlformats.org/officeDocument/2006/relationships/slide" Target="slide37.xml"/><Relationship Id="rId5" Type="http://schemas.openxmlformats.org/officeDocument/2006/relationships/slide" Target="slide36.xml"/><Relationship Id="rId4" Type="http://schemas.openxmlformats.org/officeDocument/2006/relationships/slide" Target="slide3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3946" y="1389880"/>
            <a:ext cx="3868854" cy="158192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300" i="1" dirty="0" smtClean="0">
                <a:solidFill>
                  <a:schemeClr val="tx1"/>
                </a:solidFill>
              </a:rPr>
              <a:t>Universidad Autónoma del Estado de México</a:t>
            </a:r>
            <a:endParaRPr lang="es-ES" sz="3300" i="1" dirty="0">
              <a:solidFill>
                <a:schemeClr val="tx1"/>
              </a:solidFill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rcRect t="4883" b="4883"/>
          <a:stretch>
            <a:fillRect/>
          </a:stretch>
        </p:blipFill>
        <p:spPr>
          <a:xfrm>
            <a:off x="395111" y="548809"/>
            <a:ext cx="1073181" cy="937027"/>
          </a:xfr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325496" y="3089472"/>
            <a:ext cx="4310504" cy="1114227"/>
          </a:xfrm>
        </p:spPr>
        <p:txBody>
          <a:bodyPr>
            <a:noAutofit/>
          </a:bodyPr>
          <a:lstStyle/>
          <a:p>
            <a:pPr algn="ctr"/>
            <a:r>
              <a:rPr lang="es-ES" sz="3000" i="1" dirty="0" smtClean="0">
                <a:solidFill>
                  <a:schemeClr val="tx1"/>
                </a:solidFill>
              </a:rPr>
              <a:t>Facultad de Ciencias Políticas y Sociales</a:t>
            </a:r>
            <a:endParaRPr lang="es-ES" sz="3000" i="1" dirty="0">
              <a:solidFill>
                <a:schemeClr val="tx1"/>
              </a:solidFill>
            </a:endParaRPr>
          </a:p>
        </p:txBody>
      </p:sp>
      <p:pic>
        <p:nvPicPr>
          <p:cNvPr id="3" name="Imagen 2" descr="facultad ciiencias politica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099" y="517805"/>
            <a:ext cx="960967" cy="95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70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45" y="0"/>
            <a:ext cx="8843309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505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000" cap="none" dirty="0" smtClean="0"/>
              <a:t>¿Qué es la Internet?</a:t>
            </a:r>
            <a:endParaRPr lang="es-MX" sz="3000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5894" y="1698294"/>
            <a:ext cx="5562297" cy="3388056"/>
          </a:xfrm>
        </p:spPr>
        <p:txBody>
          <a:bodyPr>
            <a:normAutofit fontScale="92500" lnSpcReduction="20000"/>
          </a:bodyPr>
          <a:lstStyle/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ARPANET se convirtió en internet , basado en la idea de que habría múltiples redes independientes.</a:t>
            </a:r>
          </a:p>
          <a:p>
            <a:endParaRPr lang="es-MX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Sistema de redes informáticas interconectadas mediantes distintos medios de conexión.</a:t>
            </a: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8191" y="2240792"/>
            <a:ext cx="2730770" cy="254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22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cap="none" dirty="0" smtClean="0"/>
              <a:t>World  Wide  Web</a:t>
            </a:r>
            <a:endParaRPr lang="es-MX" sz="3200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700" dirty="0"/>
              <a:t>Abreviada como </a:t>
            </a:r>
            <a:r>
              <a:rPr lang="es-MX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</a:t>
            </a:r>
            <a:endParaRPr lang="es-MX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2700" dirty="0"/>
              <a:t>Es un servicio de </a:t>
            </a:r>
            <a:r>
              <a:rPr lang="es-MX" sz="2700" dirty="0" smtClean="0"/>
              <a:t>Internet </a:t>
            </a:r>
            <a:r>
              <a:rPr lang="es-MX" sz="2700" dirty="0"/>
              <a:t>que es un conjunto </a:t>
            </a:r>
            <a:r>
              <a:rPr lang="es-MX" sz="2700" dirty="0" smtClean="0"/>
              <a:t>de </a:t>
            </a:r>
            <a:r>
              <a:rPr lang="es-MX" sz="2700" dirty="0"/>
              <a:t>protocolos que permiten el acceso a distancia de archivos de hipertexto.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b="34357"/>
          <a:stretch/>
        </p:blipFill>
        <p:spPr>
          <a:xfrm>
            <a:off x="4937912" y="4520045"/>
            <a:ext cx="3020756" cy="963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37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cap="none" dirty="0" smtClean="0"/>
              <a:t>World  Wide  Web</a:t>
            </a:r>
            <a:endParaRPr lang="es-MX" sz="3200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689549" y="1817688"/>
            <a:ext cx="7615002" cy="37899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dirty="0"/>
              <a:t>Medios disponibles para que un usuario utilice los servicios que ofrece </a:t>
            </a:r>
            <a:r>
              <a:rPr lang="es-MX" sz="2400" dirty="0" smtClean="0"/>
              <a:t>Internet </a:t>
            </a:r>
            <a:r>
              <a:rPr lang="es-MX" sz="2400" dirty="0"/>
              <a:t>a través de dispositivos que utilizan tecnología informática</a:t>
            </a:r>
            <a:r>
              <a:rPr lang="es-MX" sz="2400" dirty="0" smtClean="0"/>
              <a:t>.</a:t>
            </a:r>
            <a:endParaRPr lang="es-MX" sz="2400" dirty="0"/>
          </a:p>
          <a:p>
            <a:pPr marL="342900" lvl="1" indent="0">
              <a:buNone/>
            </a:pPr>
            <a:r>
              <a:rPr lang="es-MX" sz="2400" dirty="0"/>
              <a:t>Formas de acceder a </a:t>
            </a:r>
            <a:r>
              <a:rPr lang="es-MX" sz="2400" dirty="0" smtClean="0"/>
              <a:t>Internet</a:t>
            </a:r>
            <a:r>
              <a:rPr lang="es-MX" sz="2400" dirty="0"/>
              <a:t>. </a:t>
            </a:r>
          </a:p>
          <a:p>
            <a:pPr marL="685800" lvl="1" indent="-342900">
              <a:buFont typeface="Wingdings" panose="05000000000000000000" pitchFamily="2" charset="2"/>
              <a:buChar char="ü"/>
            </a:pPr>
            <a:r>
              <a:rPr lang="es-MX" sz="2400" dirty="0"/>
              <a:t>Línea telefónica </a:t>
            </a:r>
          </a:p>
          <a:p>
            <a:pPr marL="685800" lvl="1" indent="-342900">
              <a:buFont typeface="Wingdings" panose="05000000000000000000" pitchFamily="2" charset="2"/>
              <a:buChar char="ü"/>
            </a:pPr>
            <a:r>
              <a:rPr lang="es-MX" sz="2400" dirty="0"/>
              <a:t>Conexión por cable</a:t>
            </a:r>
          </a:p>
          <a:p>
            <a:pPr marL="685800" lvl="1" indent="-342900">
              <a:buFont typeface="Wingdings" panose="05000000000000000000" pitchFamily="2" charset="2"/>
              <a:buChar char="ü"/>
            </a:pPr>
            <a:r>
              <a:rPr lang="es-MX" sz="2400" dirty="0"/>
              <a:t>Conexión vía satélite</a:t>
            </a:r>
          </a:p>
          <a:p>
            <a:pPr marL="685800" lvl="1" indent="-342900">
              <a:buFont typeface="Wingdings" panose="05000000000000000000" pitchFamily="2" charset="2"/>
              <a:buChar char="ü"/>
            </a:pPr>
            <a:r>
              <a:rPr lang="es-MX" sz="2400" dirty="0"/>
              <a:t>WIFI</a:t>
            </a:r>
          </a:p>
        </p:txBody>
      </p:sp>
      <p:pic>
        <p:nvPicPr>
          <p:cNvPr id="5" name="Imagen 4" descr="http://www.laprensalibre.cr/files/noticias/images/detail/508967583_47860710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218" y="4415202"/>
            <a:ext cx="1618938" cy="11924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255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cap="none" dirty="0" smtClean="0"/>
              <a:t>Ventajas del uso de </a:t>
            </a:r>
            <a:r>
              <a:rPr lang="es-MX" sz="3200" cap="none" dirty="0"/>
              <a:t>I</a:t>
            </a:r>
            <a:r>
              <a:rPr lang="es-MX" sz="3200" cap="none" dirty="0" smtClean="0"/>
              <a:t>nternet</a:t>
            </a:r>
            <a:endParaRPr lang="es-MX" sz="3200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9783" y="1759747"/>
            <a:ext cx="8378322" cy="3574501"/>
          </a:xfrm>
        </p:spPr>
        <p:txBody>
          <a:bodyPr>
            <a:normAutofit fontScale="85000" lnSpcReduction="20000"/>
          </a:bodyPr>
          <a:lstStyle/>
          <a:p>
            <a:endParaRPr lang="es-MX" sz="2100" dirty="0"/>
          </a:p>
          <a:p>
            <a:endParaRPr lang="es-MX" sz="2550" dirty="0"/>
          </a:p>
          <a:p>
            <a:r>
              <a:rPr lang="es-MX" sz="3600" dirty="0"/>
              <a:t>Facilita el proceso de comunicación</a:t>
            </a:r>
          </a:p>
          <a:p>
            <a:r>
              <a:rPr lang="es-MX" sz="3600" dirty="0"/>
              <a:t>Mayor comodidad</a:t>
            </a:r>
          </a:p>
          <a:p>
            <a:r>
              <a:rPr lang="es-MX" sz="3600" dirty="0"/>
              <a:t>Permite estar actualizados</a:t>
            </a:r>
          </a:p>
          <a:p>
            <a:r>
              <a:rPr lang="es-MX" sz="3600" dirty="0"/>
              <a:t>Permite buscar información más fácil</a:t>
            </a:r>
          </a:p>
          <a:p>
            <a:r>
              <a:rPr lang="es-MX" sz="3600" dirty="0"/>
              <a:t>Compras y transacciones</a:t>
            </a:r>
          </a:p>
          <a:p>
            <a:endParaRPr lang="es-MX" sz="2550" dirty="0"/>
          </a:p>
          <a:p>
            <a:endParaRPr lang="es-MX" sz="2100" dirty="0"/>
          </a:p>
          <a:p>
            <a:endParaRPr lang="es-MX" sz="2100" dirty="0"/>
          </a:p>
        </p:txBody>
      </p:sp>
      <p:pic>
        <p:nvPicPr>
          <p:cNvPr id="4" name="Imagen 3" descr="http://www.docaufutur.fr/wp-content/uploads/2014/02/Fotolia_58772153_X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730" y="2023482"/>
            <a:ext cx="2202375" cy="2278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699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cap="none" dirty="0" smtClean="0"/>
              <a:t>Desventajas del uso de Internet</a:t>
            </a:r>
            <a:endParaRPr lang="es-MX" sz="3200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5894" y="1561358"/>
            <a:ext cx="8272211" cy="3793877"/>
          </a:xfrm>
        </p:spPr>
        <p:txBody>
          <a:bodyPr>
            <a:noAutofit/>
          </a:bodyPr>
          <a:lstStyle/>
          <a:p>
            <a:r>
              <a:rPr lang="es-MX" sz="2800" dirty="0"/>
              <a:t>Es posible encontrar falsa información</a:t>
            </a:r>
          </a:p>
          <a:p>
            <a:r>
              <a:rPr lang="es-MX" sz="2800" dirty="0"/>
              <a:t>Dependencia</a:t>
            </a:r>
          </a:p>
          <a:p>
            <a:r>
              <a:rPr lang="es-MX" sz="2800" dirty="0"/>
              <a:t>Exceso de comodidad </a:t>
            </a:r>
          </a:p>
          <a:p>
            <a:r>
              <a:rPr lang="es-MX" sz="2800" dirty="0"/>
              <a:t>Piratería</a:t>
            </a:r>
          </a:p>
          <a:p>
            <a:r>
              <a:rPr lang="es-MX" sz="2800" dirty="0"/>
              <a:t>Distracción</a:t>
            </a:r>
          </a:p>
          <a:p>
            <a:r>
              <a:rPr lang="es-MX" sz="2800" dirty="0" smtClean="0"/>
              <a:t>Virus</a:t>
            </a:r>
            <a:r>
              <a:rPr lang="es-MX" sz="2800" dirty="0"/>
              <a:t>, pishing, etc.  </a:t>
            </a:r>
          </a:p>
          <a:p>
            <a:r>
              <a:rPr lang="es-MX" sz="2800" dirty="0"/>
              <a:t>Robos y delincuencia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2878" y="2533830"/>
            <a:ext cx="2021516" cy="153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969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770" y="615542"/>
            <a:ext cx="5830897" cy="445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681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cap="none" dirty="0" smtClean="0"/>
              <a:t>Resumen</a:t>
            </a:r>
            <a:endParaRPr lang="es-MX" sz="3200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5895" y="1572718"/>
            <a:ext cx="8272211" cy="27587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MX" sz="3200" dirty="0" smtClean="0"/>
          </a:p>
          <a:p>
            <a:pPr marL="0" indent="0">
              <a:buNone/>
            </a:pPr>
            <a:r>
              <a:rPr lang="es-MX" sz="3200" dirty="0" smtClean="0"/>
              <a:t>La Internet es </a:t>
            </a:r>
            <a:r>
              <a:rPr lang="es-MX" sz="3200" dirty="0"/>
              <a:t>una herramienta indispensable y cómoda para nuestra vida diaria</a:t>
            </a:r>
            <a:r>
              <a:rPr lang="es-MX" sz="3200" dirty="0" smtClean="0"/>
              <a:t>.</a:t>
            </a:r>
          </a:p>
          <a:p>
            <a:pPr marL="0" indent="0">
              <a:buNone/>
            </a:pPr>
            <a:r>
              <a:rPr lang="es-MX" sz="3200" dirty="0" smtClean="0"/>
              <a:t>Pero </a:t>
            </a:r>
            <a:r>
              <a:rPr lang="es-MX" sz="3200" dirty="0"/>
              <a:t>debe usarse de forma racional para generar </a:t>
            </a:r>
            <a:r>
              <a:rPr lang="es-MX" sz="3200" dirty="0" smtClean="0"/>
              <a:t>su efectividad.</a:t>
            </a:r>
            <a:endParaRPr lang="es-MX" sz="3200" dirty="0"/>
          </a:p>
          <a:p>
            <a:endParaRPr lang="es-MX" sz="2400" dirty="0"/>
          </a:p>
        </p:txBody>
      </p:sp>
      <p:pic>
        <p:nvPicPr>
          <p:cNvPr id="3074" name="Picture 2" descr="http://internetesmercadeo.com/wp-content/uploads/2014/09/articulo-movil-linkscomun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545" y="3843540"/>
            <a:ext cx="1872013" cy="16679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otón de acción: Inicio 3">
            <a:hlinkClick r:id="rId3" action="ppaction://hlinksldjump" highlightClick="1"/>
          </p:cNvPr>
          <p:cNvSpPr/>
          <p:nvPr/>
        </p:nvSpPr>
        <p:spPr>
          <a:xfrm>
            <a:off x="8542624" y="5188117"/>
            <a:ext cx="406504" cy="32340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477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accent2">
                <a:satOff val="-3676"/>
                <a:lumOff val="-1908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/>
          </p:cNvSpPr>
          <p:nvPr>
            <p:ph type="ctrTitle"/>
          </p:nvPr>
        </p:nvSpPr>
        <p:spPr>
          <a:xfrm>
            <a:off x="2054833" y="3790146"/>
            <a:ext cx="3821312" cy="122917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algn="ctr"/>
            <a:r>
              <a:rPr lang="es-MX" sz="4000" dirty="0" smtClean="0">
                <a:solidFill>
                  <a:schemeClr val="bg1"/>
                </a:solidFill>
              </a:rPr>
              <a:t>Web 1.0 – 2.0</a:t>
            </a:r>
            <a:endParaRPr sz="4000" dirty="0">
              <a:solidFill>
                <a:schemeClr val="bg1"/>
              </a:solidFill>
            </a:endParaRPr>
          </a:p>
        </p:txBody>
      </p:sp>
      <p:pic>
        <p:nvPicPr>
          <p:cNvPr id="128" name="Marcador de texto 127"/>
          <p:cNvPicPr>
            <a:picLocks noGrp="1"/>
          </p:cNvPicPr>
          <p:nvPr>
            <p:ph type="subTitle" idx="1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436563" y="2295057"/>
            <a:ext cx="8243887" cy="61260"/>
          </a:xfrm>
          <a:prstGeom prst="rect">
            <a:avLst/>
          </a:prstGeom>
          <a:ln w="9525" cap="flat">
            <a:noFill/>
            <a:prstDash val="solid"/>
          </a:ln>
        </p:spPr>
      </p:pic>
      <p:sp>
        <p:nvSpPr>
          <p:cNvPr id="131" name="Shape 131"/>
          <p:cNvSpPr>
            <a:spLocks noGrp="1"/>
          </p:cNvSpPr>
          <p:nvPr>
            <p:ph type="body" sz="quarter" idx="4294967295"/>
          </p:nvPr>
        </p:nvSpPr>
        <p:spPr>
          <a:xfrm>
            <a:off x="793750" y="3275013"/>
            <a:ext cx="8350250" cy="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>
              <a:defRPr>
                <a:solidFill>
                  <a:srgbClr val="093315"/>
                </a:solidFill>
              </a:defRPr>
            </a:lvl1pPr>
          </a:lstStyle>
          <a:p>
            <a:r>
              <a:rPr dirty="0"/>
              <a:t>Y NUEVAS VERSIONES </a:t>
            </a:r>
          </a:p>
        </p:txBody>
      </p:sp>
      <p:pic>
        <p:nvPicPr>
          <p:cNvPr id="133" name="pasted-image.png"/>
          <p:cNvPicPr>
            <a:picLocks noChangeAspect="1"/>
          </p:cNvPicPr>
          <p:nvPr/>
        </p:nvPicPr>
        <p:blipFill>
          <a:blip r:embed="rId3">
            <a:alphaModFix amt="9350"/>
            <a:extLst/>
          </a:blip>
          <a:stretch>
            <a:fillRect/>
          </a:stretch>
        </p:blipFill>
        <p:spPr>
          <a:xfrm>
            <a:off x="3690630" y="574237"/>
            <a:ext cx="1720820" cy="17208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 defTabSz="318322">
              <a:spcBef>
                <a:spcPts val="1230"/>
              </a:spcBef>
              <a:defRPr sz="4836"/>
            </a:pPr>
            <a:r>
              <a:rPr dirty="0" smtClean="0"/>
              <a:t>W</a:t>
            </a:r>
            <a:r>
              <a:rPr lang="es-MX" dirty="0" smtClean="0"/>
              <a:t>eb</a:t>
            </a:r>
            <a:r>
              <a:rPr dirty="0" smtClean="0"/>
              <a:t> </a:t>
            </a:r>
            <a:r>
              <a:rPr dirty="0"/>
              <a:t>1.0 </a:t>
            </a:r>
          </a:p>
        </p:txBody>
      </p:sp>
      <p:sp>
        <p:nvSpPr>
          <p:cNvPr id="144" name="Shape 144"/>
          <p:cNvSpPr>
            <a:spLocks noGrp="1"/>
          </p:cNvSpPr>
          <p:nvPr>
            <p:ph type="body" sz="half" idx="4294967295"/>
          </p:nvPr>
        </p:nvSpPr>
        <p:spPr>
          <a:xfrm>
            <a:off x="2116668" y="1779478"/>
            <a:ext cx="6790266" cy="3452922"/>
          </a:xfrm>
          <a:prstGeom prst="rect">
            <a:avLst/>
          </a:prstGeom>
        </p:spPr>
        <p:txBody>
          <a:bodyPr>
            <a:noAutofit/>
          </a:bodyPr>
          <a:lstStyle>
            <a:lvl1pPr algn="just">
              <a:defRPr>
                <a:solidFill>
                  <a:srgbClr val="000000"/>
                </a:solidFill>
              </a:defRPr>
            </a:lvl1pPr>
          </a:lstStyle>
          <a:p>
            <a:pPr marL="0" indent="0">
              <a:buNone/>
            </a:pPr>
            <a:r>
              <a:rPr sz="2800" dirty="0"/>
              <a:t>Un estado de la World Wide </a:t>
            </a:r>
            <a:r>
              <a:rPr sz="2800" dirty="0" smtClean="0"/>
              <a:t>Web </a:t>
            </a:r>
            <a:r>
              <a:rPr sz="2800" dirty="0"/>
              <a:t>y cualquier página web diseñada con un estilo anterior del fenómeno de la Web 2.0. </a:t>
            </a:r>
            <a:endParaRPr lang="es-ES_tradnl" sz="2800" dirty="0"/>
          </a:p>
          <a:p>
            <a:pPr marL="0" indent="0">
              <a:buNone/>
            </a:pPr>
            <a:r>
              <a:rPr sz="2800" dirty="0"/>
              <a:t>Describe la Web antes del impacto de la «fiebre punto com» en el 2001, que es visto por muchos como el momento en que el </a:t>
            </a:r>
            <a:r>
              <a:rPr lang="es-ES_tradnl" sz="2800" dirty="0"/>
              <a:t>I</a:t>
            </a:r>
            <a:r>
              <a:rPr sz="2800" dirty="0"/>
              <a:t>nternet dio un giro.</a:t>
            </a:r>
          </a:p>
        </p:txBody>
      </p:sp>
      <p:pic>
        <p:nvPicPr>
          <p:cNvPr id="140" name="pasted-image.png"/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/>
          </a:blip>
          <a:srcRect l="35558" r="35558"/>
          <a:stretch>
            <a:fillRect/>
          </a:stretch>
        </p:blipFill>
        <p:spPr>
          <a:xfrm>
            <a:off x="689548" y="2252112"/>
            <a:ext cx="1319135" cy="1664043"/>
          </a:xfrm>
          <a:prstGeom prst="rect">
            <a:avLst/>
          </a:prstGeom>
        </p:spPr>
      </p:pic>
      <p:pic>
        <p:nvPicPr>
          <p:cNvPr id="141" name="Marcador de texto 140"/>
          <p:cNvPicPr>
            <a:picLocks noGrp="1"/>
          </p:cNvPicPr>
          <p:nvPr>
            <p:ph type="body" sz="quarter" idx="4294967295"/>
          </p:nvPr>
        </p:nvPicPr>
        <p:blipFill>
          <a:blip r:embed="rId3">
            <a:extLst/>
          </a:blip>
          <a:stretch>
            <a:fillRect/>
          </a:stretch>
        </p:blipFill>
        <p:spPr>
          <a:xfrm>
            <a:off x="5918200" y="890588"/>
            <a:ext cx="3225800" cy="63500"/>
          </a:xfrm>
          <a:prstGeom prst="rect">
            <a:avLst/>
          </a:prstGeom>
          <a:ln w="9525" cap="flat">
            <a:noFill/>
            <a:prstDash val="solid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7383" y="0"/>
            <a:ext cx="8279296" cy="4072559"/>
          </a:xfrm>
        </p:spPr>
        <p:txBody>
          <a:bodyPr>
            <a:noAutofit/>
          </a:bodyPr>
          <a:lstStyle/>
          <a:p>
            <a:pPr lvl="0" algn="r"/>
            <a:r>
              <a:rPr lang="es-ES" sz="1800" dirty="0"/>
              <a:t/>
            </a:r>
            <a:br>
              <a:rPr lang="es-ES" sz="1800" dirty="0"/>
            </a:br>
            <a:r>
              <a:rPr lang="es-ES" sz="1800" dirty="0"/>
              <a:t> </a:t>
            </a:r>
            <a:br>
              <a:rPr lang="es-ES" sz="1800" dirty="0"/>
            </a:br>
            <a:r>
              <a:rPr lang="es-ES" sz="1800" dirty="0"/>
              <a:t>Licenciaturas en:</a:t>
            </a:r>
            <a:br>
              <a:rPr lang="es-ES" sz="1800" dirty="0"/>
            </a:br>
            <a:r>
              <a:rPr lang="es-ES" sz="1800" dirty="0"/>
              <a:t> ciencias políticas y administración pública</a:t>
            </a:r>
            <a:br>
              <a:rPr lang="es-ES" sz="1800" dirty="0"/>
            </a:br>
            <a:r>
              <a:rPr lang="es-ES" sz="1800" dirty="0"/>
              <a:t>comunicación</a:t>
            </a:r>
            <a:br>
              <a:rPr lang="es-ES" sz="1800" dirty="0"/>
            </a:br>
            <a:r>
              <a:rPr lang="es-ES" sz="1800" dirty="0"/>
              <a:t>sociología</a:t>
            </a:r>
            <a:br>
              <a:rPr lang="es-ES" sz="1800" dirty="0"/>
            </a:br>
            <a:r>
              <a:rPr lang="es-ES" sz="1800" dirty="0"/>
              <a:t/>
            </a:r>
            <a:br>
              <a:rPr lang="es-ES" sz="1800" dirty="0"/>
            </a:br>
            <a:r>
              <a:rPr lang="es-ES" sz="1800" dirty="0"/>
              <a:t/>
            </a:r>
            <a:br>
              <a:rPr lang="es-ES" sz="1800" dirty="0"/>
            </a:br>
            <a:r>
              <a:rPr lang="es-ES" sz="1800" dirty="0"/>
              <a:t>Unidad de aprendizaje: </a:t>
            </a:r>
            <a:r>
              <a:rPr lang="es-ES" sz="1800" dirty="0" smtClean="0"/>
              <a:t>COMPUTACIÓN</a:t>
            </a:r>
            <a:br>
              <a:rPr lang="es-ES" sz="1800" dirty="0" smtClean="0"/>
            </a:br>
            <a:r>
              <a:rPr lang="es-ES" sz="1800" dirty="0" smtClean="0"/>
              <a:t>clave:L42883</a:t>
            </a:r>
            <a:br>
              <a:rPr lang="es-ES" sz="1800" dirty="0" smtClean="0"/>
            </a:br>
            <a:r>
              <a:rPr lang="es-ES" sz="1800" dirty="0" smtClean="0"/>
              <a:t>Unidad III: Web 2.0 y Redes sociales</a:t>
            </a:r>
            <a:br>
              <a:rPr lang="es-ES" sz="1800" dirty="0" smtClean="0"/>
            </a:br>
            <a:r>
              <a:rPr lang="es-ES" sz="1400" dirty="0" smtClean="0"/>
              <a:t>Tema: Introducción: Internet  y Web</a:t>
            </a:r>
            <a:r>
              <a:rPr lang="es-MX" sz="1800" dirty="0"/>
              <a:t/>
            </a:r>
            <a:br>
              <a:rPr lang="es-MX" sz="1800" dirty="0"/>
            </a:br>
            <a:endParaRPr lang="es-ES" sz="1800" dirty="0"/>
          </a:p>
        </p:txBody>
      </p:sp>
      <p:pic>
        <p:nvPicPr>
          <p:cNvPr id="3" name="Imagen 2" descr="facultad ciiencias politica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67" y="534911"/>
            <a:ext cx="977900" cy="967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28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>
              <a:defRPr sz="6700"/>
            </a:pPr>
            <a:r>
              <a:rPr lang="es-ES_tradnl" cap="none" dirty="0"/>
              <a:t>C</a:t>
            </a:r>
            <a:r>
              <a:rPr lang="es-ES_tradnl" cap="none" dirty="0" smtClean="0"/>
              <a:t>aracterísticas</a:t>
            </a:r>
            <a:endParaRPr lang="es-ES_tradnl" cap="none" dirty="0"/>
          </a:p>
        </p:txBody>
      </p:sp>
      <p:sp>
        <p:nvSpPr>
          <p:cNvPr id="154" name="Shape 154"/>
          <p:cNvSpPr>
            <a:spLocks noGrp="1"/>
          </p:cNvSpPr>
          <p:nvPr>
            <p:ph type="body" idx="4294967295"/>
          </p:nvPr>
        </p:nvSpPr>
        <p:spPr>
          <a:xfrm>
            <a:off x="431921" y="1846264"/>
            <a:ext cx="8127463" cy="3520216"/>
          </a:xfrm>
          <a:prstGeom prst="rect">
            <a:avLst/>
          </a:prstGeom>
        </p:spPr>
        <p:txBody>
          <a:bodyPr>
            <a:noAutofit/>
          </a:bodyPr>
          <a:lstStyle/>
          <a:p>
            <a:pPr marL="200980" indent="-200980" algn="just" defTabSz="249866">
              <a:spcBef>
                <a:spcPts val="762"/>
              </a:spcBef>
              <a:defRPr sz="2336">
                <a:solidFill>
                  <a:srgbClr val="000000"/>
                </a:solidFill>
              </a:defRPr>
            </a:pPr>
            <a:r>
              <a:rPr sz="2400" dirty="0"/>
              <a:t>Páginas </a:t>
            </a:r>
            <a:r>
              <a:rPr lang="es-ES_tradnl" sz="2400" dirty="0" smtClean="0"/>
              <a:t>estáticas</a:t>
            </a:r>
            <a:endParaRPr lang="es-MX" sz="2400" dirty="0" smtClean="0"/>
          </a:p>
          <a:p>
            <a:pPr marL="200980" indent="-200980" algn="just" defTabSz="249866">
              <a:spcBef>
                <a:spcPts val="762"/>
              </a:spcBef>
              <a:defRPr sz="2336">
                <a:solidFill>
                  <a:srgbClr val="000000"/>
                </a:solidFill>
              </a:defRPr>
            </a:pPr>
            <a:r>
              <a:rPr sz="2400" dirty="0" smtClean="0"/>
              <a:t>El </a:t>
            </a:r>
            <a:r>
              <a:rPr sz="2400" dirty="0"/>
              <a:t>uso de framesets o </a:t>
            </a:r>
            <a:r>
              <a:rPr sz="2400" dirty="0" smtClean="0"/>
              <a:t>Ma</a:t>
            </a:r>
            <a:r>
              <a:rPr lang="es-ES_tradnl" sz="2400" dirty="0" smtClean="0"/>
              <a:t>cr</a:t>
            </a:r>
            <a:r>
              <a:rPr sz="2400" dirty="0" smtClean="0"/>
              <a:t>os</a:t>
            </a:r>
            <a:endParaRPr sz="2400" dirty="0"/>
          </a:p>
          <a:p>
            <a:pPr marL="200980" indent="-200980" algn="just" defTabSz="249866">
              <a:spcBef>
                <a:spcPts val="762"/>
              </a:spcBef>
              <a:defRPr sz="2336">
                <a:solidFill>
                  <a:srgbClr val="000000"/>
                </a:solidFill>
              </a:defRPr>
            </a:pPr>
            <a:r>
              <a:rPr sz="2400" dirty="0"/>
              <a:t>Extensiones propias del HTML </a:t>
            </a:r>
            <a:endParaRPr lang="es-MX" sz="2400" dirty="0" smtClean="0"/>
          </a:p>
          <a:p>
            <a:pPr marL="200980" indent="-200980" algn="just" defTabSz="249866">
              <a:spcBef>
                <a:spcPts val="762"/>
              </a:spcBef>
              <a:defRPr sz="2336">
                <a:solidFill>
                  <a:srgbClr val="000000"/>
                </a:solidFill>
              </a:defRPr>
            </a:pPr>
            <a:r>
              <a:rPr sz="2400" dirty="0" smtClean="0"/>
              <a:t>Libros </a:t>
            </a:r>
            <a:r>
              <a:rPr sz="2400" dirty="0"/>
              <a:t>de visitas en línea o guestbooks</a:t>
            </a:r>
          </a:p>
          <a:p>
            <a:pPr marL="200980" indent="-200980" algn="just" defTabSz="249866">
              <a:spcBef>
                <a:spcPts val="762"/>
              </a:spcBef>
              <a:defRPr sz="2336">
                <a:solidFill>
                  <a:srgbClr val="000000"/>
                </a:solidFill>
              </a:defRPr>
            </a:pPr>
            <a:r>
              <a:rPr sz="2400" dirty="0"/>
              <a:t>Botones GIF, casi siempre a una resolución típica de 88x31 píxeles en tamaño promocionando navegadores web u otros </a:t>
            </a:r>
            <a:r>
              <a:rPr sz="2400" dirty="0" smtClean="0"/>
              <a:t>productos</a:t>
            </a:r>
            <a:r>
              <a:rPr lang="es-ES_tradnl" sz="2400" dirty="0" smtClean="0"/>
              <a:t>.</a:t>
            </a:r>
            <a:endParaRPr sz="2400" dirty="0"/>
          </a:p>
        </p:txBody>
      </p:sp>
      <p:pic>
        <p:nvPicPr>
          <p:cNvPr id="151" name="Marcador de texto 150"/>
          <p:cNvPicPr>
            <a:picLocks noGrp="1"/>
          </p:cNvPicPr>
          <p:nvPr>
            <p:ph type="body" sz="quarter" idx="4294967295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22338"/>
            <a:ext cx="0" cy="0"/>
          </a:xfrm>
          <a:prstGeom prst="rect">
            <a:avLst/>
          </a:prstGeom>
          <a:ln w="9525" cap="flat">
            <a:noFill/>
            <a:prstDash val="solid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>
              <a:defRPr sz="6700"/>
            </a:pPr>
            <a:r>
              <a:rPr lang="es-ES_tradnl" cap="none" dirty="0"/>
              <a:t>C</a:t>
            </a:r>
            <a:r>
              <a:rPr lang="es-ES_tradnl" cap="none" dirty="0" smtClean="0"/>
              <a:t>aracterísticas</a:t>
            </a:r>
            <a:endParaRPr lang="es-ES_tradnl" cap="none" dirty="0"/>
          </a:p>
        </p:txBody>
      </p:sp>
      <p:sp>
        <p:nvSpPr>
          <p:cNvPr id="154" name="Shape 154"/>
          <p:cNvSpPr>
            <a:spLocks noGrp="1"/>
          </p:cNvSpPr>
          <p:nvPr>
            <p:ph type="body" idx="4294967295"/>
          </p:nvPr>
        </p:nvSpPr>
        <p:spPr>
          <a:xfrm>
            <a:off x="431921" y="1880130"/>
            <a:ext cx="8127463" cy="3520216"/>
          </a:xfrm>
          <a:prstGeom prst="rect">
            <a:avLst/>
          </a:prstGeom>
        </p:spPr>
        <p:txBody>
          <a:bodyPr>
            <a:noAutofit/>
          </a:bodyPr>
          <a:lstStyle/>
          <a:p>
            <a:pPr marL="200980" indent="-200980" algn="just" defTabSz="249866">
              <a:spcBef>
                <a:spcPts val="762"/>
              </a:spcBef>
              <a:defRPr sz="2336">
                <a:solidFill>
                  <a:srgbClr val="000000"/>
                </a:solidFill>
              </a:defRPr>
            </a:pPr>
            <a:r>
              <a:rPr lang="es-MX" sz="2400" dirty="0"/>
              <a:t>Formularios HTML enviados vía correo </a:t>
            </a:r>
            <a:r>
              <a:rPr lang="es-MX" sz="2400" dirty="0" smtClean="0"/>
              <a:t>electrónico. (Un </a:t>
            </a:r>
            <a:r>
              <a:rPr lang="es-MX" sz="2400" dirty="0"/>
              <a:t>usuario llenaba un formulario y después de hacer clic se enviaba a través de un cliente de correo electrónico, con el problema que en el código se podía observar los detalles del envío del correo </a:t>
            </a:r>
            <a:r>
              <a:rPr lang="es-MX" sz="2400" dirty="0" smtClean="0"/>
              <a:t>electrónico).</a:t>
            </a:r>
            <a:endParaRPr lang="es-MX" sz="2400" dirty="0"/>
          </a:p>
          <a:p>
            <a:pPr marL="200980" indent="-200980" algn="just" defTabSz="249866">
              <a:spcBef>
                <a:spcPts val="762"/>
              </a:spcBef>
              <a:defRPr sz="2336">
                <a:solidFill>
                  <a:srgbClr val="000000"/>
                </a:solidFill>
              </a:defRPr>
            </a:pPr>
            <a:r>
              <a:rPr lang="es-MX" sz="2400" dirty="0"/>
              <a:t>No se podían añadir comentarios ni nada </a:t>
            </a:r>
            <a:r>
              <a:rPr lang="es-MX" sz="2400" dirty="0" smtClean="0"/>
              <a:t>parecido.</a:t>
            </a:r>
            <a:endParaRPr lang="es-MX" sz="2400" dirty="0"/>
          </a:p>
        </p:txBody>
      </p:sp>
      <p:pic>
        <p:nvPicPr>
          <p:cNvPr id="151" name="Marcador de texto 150"/>
          <p:cNvPicPr>
            <a:picLocks noGrp="1"/>
          </p:cNvPicPr>
          <p:nvPr>
            <p:ph type="body" sz="quarter" idx="4294967295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22338"/>
            <a:ext cx="0" cy="0"/>
          </a:xfrm>
          <a:prstGeom prst="rect">
            <a:avLst/>
          </a:prstGeom>
          <a:ln w="9525" cap="flat">
            <a:noFill/>
            <a:prstDash val="solid"/>
          </a:ln>
        </p:spPr>
      </p:pic>
    </p:spTree>
    <p:extLst>
      <p:ext uri="{BB962C8B-B14F-4D97-AF65-F5344CB8AC3E}">
        <p14:creationId xmlns:p14="http://schemas.microsoft.com/office/powerpoint/2010/main" val="84195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>
              <a:defRPr sz="6700"/>
            </a:pPr>
            <a:r>
              <a:rPr lang="es-ES_tradnl" cap="none" dirty="0"/>
              <a:t>C</a:t>
            </a:r>
            <a:r>
              <a:rPr lang="es-ES_tradnl" cap="none" dirty="0" smtClean="0"/>
              <a:t>aracterísticas</a:t>
            </a:r>
            <a:endParaRPr lang="es-ES_tradnl" cap="none" dirty="0"/>
          </a:p>
        </p:txBody>
      </p:sp>
      <p:sp>
        <p:nvSpPr>
          <p:cNvPr id="154" name="Shape 154"/>
          <p:cNvSpPr>
            <a:spLocks noGrp="1"/>
          </p:cNvSpPr>
          <p:nvPr>
            <p:ph type="body" idx="4294967295"/>
          </p:nvPr>
        </p:nvSpPr>
        <p:spPr>
          <a:xfrm>
            <a:off x="431921" y="1846264"/>
            <a:ext cx="8127463" cy="3520216"/>
          </a:xfrm>
          <a:prstGeom prst="rect">
            <a:avLst/>
          </a:prstGeom>
        </p:spPr>
        <p:txBody>
          <a:bodyPr>
            <a:noAutofit/>
          </a:bodyPr>
          <a:lstStyle/>
          <a:p>
            <a:pPr marL="200980" indent="-200980" algn="just" defTabSz="249866">
              <a:spcBef>
                <a:spcPts val="762"/>
              </a:spcBef>
              <a:defRPr sz="2336">
                <a:solidFill>
                  <a:srgbClr val="000000"/>
                </a:solidFill>
              </a:defRPr>
            </a:pPr>
            <a:r>
              <a:rPr lang="es-MX" sz="2400" dirty="0" smtClean="0"/>
              <a:t>Todas </a:t>
            </a:r>
            <a:r>
              <a:rPr lang="es-MX" sz="2400" dirty="0"/>
              <a:t>sus páginas se creaban de forma fija y muy pocas veces se </a:t>
            </a:r>
            <a:r>
              <a:rPr lang="es-MX" sz="2400" dirty="0" smtClean="0"/>
              <a:t>actualizaban.</a:t>
            </a:r>
            <a:endParaRPr lang="es-MX" sz="2400" dirty="0"/>
          </a:p>
          <a:p>
            <a:pPr marL="200980" indent="-200980" algn="just" defTabSz="249866">
              <a:spcBef>
                <a:spcPts val="762"/>
              </a:spcBef>
              <a:defRPr sz="2336">
                <a:solidFill>
                  <a:srgbClr val="000000"/>
                </a:solidFill>
              </a:defRPr>
            </a:pPr>
            <a:r>
              <a:rPr lang="es-MX" sz="2400" dirty="0"/>
              <a:t>No se trata de una nueva versión, sino de una nueva forma de ver las </a:t>
            </a:r>
            <a:r>
              <a:rPr lang="es-MX" sz="2400" dirty="0" smtClean="0"/>
              <a:t>cosas.</a:t>
            </a:r>
            <a:endParaRPr lang="es-MX" sz="2400" dirty="0"/>
          </a:p>
        </p:txBody>
      </p:sp>
      <p:pic>
        <p:nvPicPr>
          <p:cNvPr id="151" name="Marcador de texto 150"/>
          <p:cNvPicPr>
            <a:picLocks noGrp="1"/>
          </p:cNvPicPr>
          <p:nvPr>
            <p:ph type="body" sz="quarter" idx="4294967295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22338"/>
            <a:ext cx="0" cy="0"/>
          </a:xfrm>
          <a:prstGeom prst="rect">
            <a:avLst/>
          </a:prstGeom>
          <a:ln w="9525" cap="flat">
            <a:noFill/>
            <a:prstDash val="solid"/>
          </a:ln>
        </p:spPr>
      </p:pic>
    </p:spTree>
    <p:extLst>
      <p:ext uri="{BB962C8B-B14F-4D97-AF65-F5344CB8AC3E}">
        <p14:creationId xmlns:p14="http://schemas.microsoft.com/office/powerpoint/2010/main" val="284014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6400">
                <a:solidFill>
                  <a:schemeClr val="accent5">
                    <a:lumOff val="-12830"/>
                  </a:schemeClr>
                </a:solidFill>
              </a:defRPr>
            </a:lvl1pPr>
          </a:lstStyle>
          <a:p>
            <a:pPr algn="ctr"/>
            <a:r>
              <a:rPr dirty="0">
                <a:solidFill>
                  <a:schemeClr val="bg1"/>
                </a:solidFill>
              </a:rPr>
              <a:t>WEB 2.0</a:t>
            </a:r>
          </a:p>
        </p:txBody>
      </p:sp>
      <p:sp>
        <p:nvSpPr>
          <p:cNvPr id="165" name="Shape 165"/>
          <p:cNvSpPr>
            <a:spLocks noGrp="1"/>
          </p:cNvSpPr>
          <p:nvPr>
            <p:ph type="body" sz="half" idx="4294967295"/>
          </p:nvPr>
        </p:nvSpPr>
        <p:spPr>
          <a:xfrm>
            <a:off x="2248525" y="1714199"/>
            <a:ext cx="6745573" cy="3386204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223823" indent="-223823" algn="just" defTabSz="321746">
              <a:spcBef>
                <a:spcPts val="937"/>
              </a:spcBef>
              <a:defRPr sz="2632">
                <a:solidFill>
                  <a:srgbClr val="000000"/>
                </a:solidFill>
              </a:defRPr>
            </a:pPr>
            <a:endParaRPr lang="es-ES_tradnl" dirty="0" smtClean="0"/>
          </a:p>
          <a:p>
            <a:pPr marL="223823" indent="-223823" algn="just" defTabSz="321746">
              <a:spcBef>
                <a:spcPts val="937"/>
              </a:spcBef>
              <a:defRPr sz="2632">
                <a:solidFill>
                  <a:srgbClr val="000000"/>
                </a:solidFill>
              </a:defRPr>
            </a:pPr>
            <a:r>
              <a:rPr dirty="0" smtClean="0"/>
              <a:t>Comprende </a:t>
            </a:r>
            <a:r>
              <a:rPr dirty="0"/>
              <a:t>aquellos sitios web que facilitan el compartir información, la interoperabilidad, el diseño centrado en el usuario y la colaboración en la World Wide Web. </a:t>
            </a:r>
          </a:p>
          <a:p>
            <a:pPr marL="223823" indent="-223823" algn="just" defTabSz="321746">
              <a:spcBef>
                <a:spcPts val="937"/>
              </a:spcBef>
              <a:defRPr sz="2632">
                <a:solidFill>
                  <a:srgbClr val="000000"/>
                </a:solidFill>
              </a:defRPr>
            </a:pPr>
            <a:r>
              <a:rPr dirty="0"/>
              <a:t>Un sitio Web 2.0 permite a los usuarios interactuar y colaborar entre sí como creadores de contenido generado por usuarios en una comunidad virtual.</a:t>
            </a:r>
          </a:p>
        </p:txBody>
      </p:sp>
      <p:pic>
        <p:nvPicPr>
          <p:cNvPr id="161" name="pasted-image.png"/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/>
          </a:blip>
          <a:srcRect l="20821" r="20821"/>
          <a:stretch>
            <a:fillRect/>
          </a:stretch>
        </p:blipFill>
        <p:spPr>
          <a:xfrm>
            <a:off x="431921" y="2521168"/>
            <a:ext cx="1681692" cy="2122753"/>
          </a:xfrm>
          <a:prstGeom prst="rect">
            <a:avLst/>
          </a:prstGeom>
        </p:spPr>
      </p:pic>
      <p:pic>
        <p:nvPicPr>
          <p:cNvPr id="162" name="Marcador de texto 161"/>
          <p:cNvPicPr>
            <a:picLocks noGrp="1"/>
          </p:cNvPicPr>
          <p:nvPr>
            <p:ph type="body" sz="quarter" idx="4294967295"/>
          </p:nvPr>
        </p:nvPicPr>
        <p:blipFill>
          <a:blip r:embed="rId3">
            <a:extLst/>
          </a:blip>
          <a:stretch>
            <a:fillRect/>
          </a:stretch>
        </p:blipFill>
        <p:spPr>
          <a:xfrm>
            <a:off x="5918200" y="890588"/>
            <a:ext cx="3225800" cy="63500"/>
          </a:xfrm>
          <a:prstGeom prst="rect">
            <a:avLst/>
          </a:prstGeom>
          <a:ln w="9525" cap="flat">
            <a:noFill/>
            <a:prstDash val="solid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543305">
              <a:spcBef>
                <a:spcPts val="2100"/>
              </a:spcBef>
              <a:defRPr sz="4836">
                <a:solidFill>
                  <a:schemeClr val="accent5">
                    <a:lumOff val="-12830"/>
                  </a:schemeClr>
                </a:solidFill>
              </a:defRPr>
            </a:lvl1pPr>
          </a:lstStyle>
          <a:p>
            <a:pPr algn="ctr"/>
            <a:r>
              <a:rPr lang="es-MX" cap="none" dirty="0" smtClean="0">
                <a:solidFill>
                  <a:schemeClr val="bg1"/>
                </a:solidFill>
              </a:rPr>
              <a:t>Características</a:t>
            </a:r>
            <a:endParaRPr lang="es-MX" cap="none" dirty="0">
              <a:solidFill>
                <a:schemeClr val="bg1"/>
              </a:solidFill>
            </a:endParaRPr>
          </a:p>
        </p:txBody>
      </p:sp>
      <p:sp>
        <p:nvSpPr>
          <p:cNvPr id="170" name="Shape 170"/>
          <p:cNvSpPr>
            <a:spLocks noGrp="1"/>
          </p:cNvSpPr>
          <p:nvPr>
            <p:ph type="body" idx="4294967295"/>
          </p:nvPr>
        </p:nvSpPr>
        <p:spPr>
          <a:xfrm>
            <a:off x="629587" y="1676452"/>
            <a:ext cx="7615003" cy="3660046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0" indent="0" algn="just" defTabSz="273826">
              <a:spcBef>
                <a:spcPts val="820"/>
              </a:spcBef>
              <a:buNone/>
              <a:defRPr sz="2560">
                <a:solidFill>
                  <a:srgbClr val="000000"/>
                </a:solidFill>
              </a:defRPr>
            </a:pPr>
            <a:r>
              <a:rPr dirty="0"/>
              <a:t>La Web 2.0 se caracteriza principalmente por la participación del usuario como contribuidor activo y no solo como espectador de los contenidos de la Web (usuario pasivo). Esto queda reflejado en aspectos como:</a:t>
            </a:r>
          </a:p>
          <a:p>
            <a:pPr marL="220252" indent="-220252" algn="just" defTabSz="273826">
              <a:spcBef>
                <a:spcPts val="820"/>
              </a:spcBef>
              <a:defRPr sz="2560">
                <a:solidFill>
                  <a:srgbClr val="000000"/>
                </a:solidFill>
              </a:defRPr>
            </a:pPr>
            <a:r>
              <a:rPr dirty="0"/>
              <a:t>El auge de los </a:t>
            </a:r>
            <a:r>
              <a:rPr dirty="0" smtClean="0"/>
              <a:t>blogs</a:t>
            </a:r>
            <a:r>
              <a:rPr lang="es-ES_tradnl" dirty="0" smtClean="0"/>
              <a:t>.</a:t>
            </a:r>
            <a:endParaRPr dirty="0"/>
          </a:p>
          <a:p>
            <a:pPr marL="220252" indent="-220252" algn="just" defTabSz="273826">
              <a:spcBef>
                <a:spcPts val="820"/>
              </a:spcBef>
              <a:defRPr sz="2560">
                <a:solidFill>
                  <a:srgbClr val="000000"/>
                </a:solidFill>
              </a:defRPr>
            </a:pPr>
            <a:r>
              <a:rPr dirty="0"/>
              <a:t>El auge de las redes </a:t>
            </a:r>
            <a:r>
              <a:rPr dirty="0" smtClean="0"/>
              <a:t>sociales</a:t>
            </a:r>
            <a:r>
              <a:rPr lang="es-ES_tradnl" dirty="0" smtClean="0"/>
              <a:t>.</a:t>
            </a:r>
            <a:endParaRPr dirty="0"/>
          </a:p>
          <a:p>
            <a:pPr marL="220252" indent="-220252" algn="just" defTabSz="273826">
              <a:spcBef>
                <a:spcPts val="820"/>
              </a:spcBef>
              <a:defRPr sz="2560">
                <a:solidFill>
                  <a:srgbClr val="000000"/>
                </a:solidFill>
              </a:defRPr>
            </a:pPr>
            <a:r>
              <a:rPr dirty="0"/>
              <a:t>Las webs creadas por los usuarios, usando plataformas de </a:t>
            </a:r>
            <a:r>
              <a:rPr dirty="0" smtClean="0"/>
              <a:t>autoedición</a:t>
            </a:r>
            <a:r>
              <a:rPr lang="es-ES_tradnl" dirty="0" smtClean="0"/>
              <a:t>.</a:t>
            </a:r>
            <a:endParaRPr dirty="0"/>
          </a:p>
        </p:txBody>
      </p:sp>
      <p:pic>
        <p:nvPicPr>
          <p:cNvPr id="167" name="Marcador de texto 166"/>
          <p:cNvPicPr>
            <a:picLocks noGrp="1"/>
          </p:cNvPicPr>
          <p:nvPr>
            <p:ph type="body" sz="quarter" idx="4294967295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22338"/>
            <a:ext cx="0" cy="0"/>
          </a:xfrm>
          <a:prstGeom prst="rect">
            <a:avLst/>
          </a:prstGeom>
          <a:ln w="9525" cap="flat">
            <a:noFill/>
            <a:prstDash val="solid"/>
          </a:ln>
        </p:spPr>
      </p:pic>
      <p:pic>
        <p:nvPicPr>
          <p:cNvPr id="171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44932" y="4715932"/>
            <a:ext cx="999067" cy="9990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543305">
              <a:spcBef>
                <a:spcPts val="2100"/>
              </a:spcBef>
              <a:defRPr sz="4836">
                <a:solidFill>
                  <a:schemeClr val="accent5">
                    <a:lumOff val="-12830"/>
                  </a:schemeClr>
                </a:solidFill>
              </a:defRPr>
            </a:lvl1pPr>
          </a:lstStyle>
          <a:p>
            <a:pPr algn="ctr"/>
            <a:r>
              <a:rPr lang="es-MX" cap="none" dirty="0">
                <a:solidFill>
                  <a:schemeClr val="bg1"/>
                </a:solidFill>
              </a:rPr>
              <a:t>Características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167" name="Marcador de texto 166"/>
          <p:cNvPicPr>
            <a:picLocks noGrp="1"/>
          </p:cNvPicPr>
          <p:nvPr>
            <p:ph type="body" sz="quarter" idx="4294967295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22338"/>
            <a:ext cx="0" cy="0"/>
          </a:xfrm>
          <a:prstGeom prst="rect">
            <a:avLst/>
          </a:prstGeom>
          <a:ln w="9525" cap="flat">
            <a:noFill/>
            <a:prstDash val="solid"/>
          </a:ln>
        </p:spPr>
      </p:pic>
      <p:sp>
        <p:nvSpPr>
          <p:cNvPr id="170" name="Shape 170"/>
          <p:cNvSpPr>
            <a:spLocks noGrp="1"/>
          </p:cNvSpPr>
          <p:nvPr>
            <p:ph type="body" idx="4294967295"/>
          </p:nvPr>
        </p:nvSpPr>
        <p:spPr>
          <a:xfrm>
            <a:off x="1364105" y="1931284"/>
            <a:ext cx="6906770" cy="267069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0252" indent="-220252" algn="just" defTabSz="273826">
              <a:spcBef>
                <a:spcPts val="820"/>
              </a:spcBef>
              <a:defRPr sz="2560">
                <a:solidFill>
                  <a:srgbClr val="000000"/>
                </a:solidFill>
              </a:defRPr>
            </a:pPr>
            <a:r>
              <a:rPr dirty="0" smtClean="0"/>
              <a:t>El contenido agregado por los usuarios como valor clave de la Web.</a:t>
            </a:r>
          </a:p>
          <a:p>
            <a:pPr marL="220252" indent="-220252" algn="just" defTabSz="273826">
              <a:spcBef>
                <a:spcPts val="820"/>
              </a:spcBef>
              <a:defRPr sz="2560">
                <a:solidFill>
                  <a:srgbClr val="000000"/>
                </a:solidFill>
              </a:defRPr>
            </a:pPr>
            <a:r>
              <a:rPr dirty="0" smtClean="0"/>
              <a:t>El </a:t>
            </a:r>
            <a:r>
              <a:rPr dirty="0"/>
              <a:t>etiquetado colectivo (folcsonomía, marcadores </a:t>
            </a:r>
            <a:r>
              <a:rPr dirty="0" smtClean="0"/>
              <a:t>sociales)</a:t>
            </a:r>
            <a:r>
              <a:rPr lang="es-ES_tradnl" dirty="0" smtClean="0"/>
              <a:t>.</a:t>
            </a:r>
            <a:endParaRPr dirty="0"/>
          </a:p>
          <a:p>
            <a:pPr marL="220252" indent="-220252" algn="just" defTabSz="273826">
              <a:spcBef>
                <a:spcPts val="820"/>
              </a:spcBef>
              <a:defRPr sz="2560">
                <a:solidFill>
                  <a:srgbClr val="000000"/>
                </a:solidFill>
              </a:defRPr>
            </a:pPr>
            <a:r>
              <a:rPr dirty="0"/>
              <a:t>La importancia del long </a:t>
            </a:r>
            <a:r>
              <a:rPr dirty="0" smtClean="0"/>
              <a:t>tail</a:t>
            </a:r>
            <a:r>
              <a:rPr lang="es-ES_tradnl" dirty="0" smtClean="0"/>
              <a:t>.</a:t>
            </a:r>
            <a:endParaRPr dirty="0"/>
          </a:p>
        </p:txBody>
      </p:sp>
      <p:pic>
        <p:nvPicPr>
          <p:cNvPr id="171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57156" y="3839765"/>
            <a:ext cx="1687882" cy="168788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24394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543305">
              <a:spcBef>
                <a:spcPts val="2100"/>
              </a:spcBef>
              <a:defRPr sz="4836">
                <a:solidFill>
                  <a:schemeClr val="accent5">
                    <a:lumOff val="-12830"/>
                  </a:schemeClr>
                </a:solidFill>
              </a:defRPr>
            </a:lvl1pPr>
          </a:lstStyle>
          <a:p>
            <a:pPr algn="ctr"/>
            <a:r>
              <a:rPr lang="es-MX" cap="none" dirty="0">
                <a:solidFill>
                  <a:schemeClr val="bg1"/>
                </a:solidFill>
              </a:rPr>
              <a:t>Características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167" name="Marcador de texto 166"/>
          <p:cNvPicPr>
            <a:picLocks noGrp="1"/>
          </p:cNvPicPr>
          <p:nvPr>
            <p:ph type="body" sz="quarter" idx="4294967295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22338"/>
            <a:ext cx="0" cy="0"/>
          </a:xfrm>
          <a:prstGeom prst="rect">
            <a:avLst/>
          </a:prstGeom>
          <a:ln w="9525" cap="flat">
            <a:noFill/>
            <a:prstDash val="solid"/>
          </a:ln>
        </p:spPr>
      </p:pic>
      <p:sp>
        <p:nvSpPr>
          <p:cNvPr id="170" name="Shape 170"/>
          <p:cNvSpPr>
            <a:spLocks noGrp="1"/>
          </p:cNvSpPr>
          <p:nvPr>
            <p:ph type="body" idx="4294967295"/>
          </p:nvPr>
        </p:nvSpPr>
        <p:spPr>
          <a:xfrm>
            <a:off x="779489" y="1946275"/>
            <a:ext cx="7491386" cy="268568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0252" indent="-220252" algn="just" defTabSz="273826">
              <a:spcBef>
                <a:spcPts val="820"/>
              </a:spcBef>
              <a:defRPr sz="2560">
                <a:solidFill>
                  <a:srgbClr val="000000"/>
                </a:solidFill>
              </a:defRPr>
            </a:pPr>
            <a:r>
              <a:rPr dirty="0" smtClean="0"/>
              <a:t>El </a:t>
            </a:r>
            <a:r>
              <a:rPr dirty="0"/>
              <a:t>beta perpetuo: la Web 2.0 se inventa permanentemente.</a:t>
            </a:r>
          </a:p>
          <a:p>
            <a:pPr marL="220252" indent="-220252" algn="just" defTabSz="273826">
              <a:spcBef>
                <a:spcPts val="820"/>
              </a:spcBef>
              <a:defRPr sz="2560">
                <a:solidFill>
                  <a:srgbClr val="000000"/>
                </a:solidFill>
              </a:defRPr>
            </a:pPr>
            <a:r>
              <a:rPr dirty="0"/>
              <a:t>Aplicaciones web </a:t>
            </a:r>
            <a:r>
              <a:rPr dirty="0" smtClean="0"/>
              <a:t>dinámicas</a:t>
            </a:r>
            <a:r>
              <a:rPr lang="es-ES_tradnl" dirty="0" smtClean="0"/>
              <a:t>.</a:t>
            </a:r>
            <a:endParaRPr dirty="0"/>
          </a:p>
          <a:p>
            <a:pPr marL="220252" indent="-220252" algn="just" defTabSz="273826">
              <a:spcBef>
                <a:spcPts val="820"/>
              </a:spcBef>
              <a:defRPr sz="2560">
                <a:solidFill>
                  <a:srgbClr val="000000"/>
                </a:solidFill>
              </a:defRPr>
            </a:pPr>
            <a:r>
              <a:rPr dirty="0"/>
              <a:t>La World </a:t>
            </a:r>
            <a:r>
              <a:rPr lang="es-ES_tradnl" dirty="0" smtClean="0"/>
              <a:t> </a:t>
            </a:r>
            <a:r>
              <a:rPr dirty="0" smtClean="0"/>
              <a:t>Wide </a:t>
            </a:r>
            <a:r>
              <a:rPr lang="es-ES_tradnl" dirty="0" smtClean="0"/>
              <a:t> </a:t>
            </a:r>
            <a:r>
              <a:rPr dirty="0" smtClean="0"/>
              <a:t>Web </a:t>
            </a:r>
            <a:r>
              <a:rPr dirty="0"/>
              <a:t>como </a:t>
            </a:r>
            <a:r>
              <a:rPr dirty="0" smtClean="0"/>
              <a:t>plataforma</a:t>
            </a:r>
            <a:r>
              <a:rPr lang="es-ES_tradnl" dirty="0" smtClean="0"/>
              <a:t>.</a:t>
            </a:r>
            <a:endParaRPr dirty="0"/>
          </a:p>
        </p:txBody>
      </p:sp>
      <p:pic>
        <p:nvPicPr>
          <p:cNvPr id="171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57156" y="3839765"/>
            <a:ext cx="1687882" cy="168788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12121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/>
          </p:cNvSpPr>
          <p:nvPr>
            <p:ph type="ctrTitle"/>
          </p:nvPr>
        </p:nvSpPr>
        <p:spPr>
          <a:xfrm>
            <a:off x="300983" y="3263776"/>
            <a:ext cx="8245162" cy="122917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2">
                    <a:satOff val="-3676"/>
                    <a:lumOff val="-19080"/>
                  </a:schemeClr>
                </a:solidFill>
              </a:defRPr>
            </a:lvl1pPr>
          </a:lstStyle>
          <a:p>
            <a:pPr algn="ctr"/>
            <a:r>
              <a:rPr lang="es-MX" sz="4400" cap="none" dirty="0" smtClean="0">
                <a:solidFill>
                  <a:schemeClr val="bg1"/>
                </a:solidFill>
              </a:rPr>
              <a:t>Servicios Asociados</a:t>
            </a:r>
            <a:endParaRPr sz="4400" dirty="0">
              <a:solidFill>
                <a:schemeClr val="bg1"/>
              </a:solidFill>
            </a:endParaRPr>
          </a:p>
        </p:txBody>
      </p:sp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5900">
                <a:solidFill>
                  <a:schemeClr val="accent5">
                    <a:lumOff val="-12830"/>
                  </a:schemeClr>
                </a:solidFill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BLOGS</a:t>
            </a:r>
          </a:p>
        </p:txBody>
      </p:sp>
      <p:sp>
        <p:nvSpPr>
          <p:cNvPr id="184" name="Shape 184"/>
          <p:cNvSpPr>
            <a:spLocks noGrp="1"/>
          </p:cNvSpPr>
          <p:nvPr>
            <p:ph type="body" sz="half" idx="4294967295"/>
          </p:nvPr>
        </p:nvSpPr>
        <p:spPr>
          <a:xfrm>
            <a:off x="1828800" y="1514475"/>
            <a:ext cx="7315200" cy="4200525"/>
          </a:xfrm>
          <a:prstGeom prst="rect">
            <a:avLst/>
          </a:prstGeom>
        </p:spPr>
        <p:txBody>
          <a:bodyPr>
            <a:noAutofit/>
          </a:bodyPr>
          <a:lstStyle>
            <a:lvl1pPr algn="just">
              <a:defRPr>
                <a:solidFill>
                  <a:srgbClr val="000000"/>
                </a:solidFill>
              </a:defRPr>
            </a:lvl1pPr>
          </a:lstStyle>
          <a:p>
            <a:pPr marL="0" indent="0">
              <a:buNone/>
            </a:pPr>
            <a:r>
              <a:rPr sz="2800" dirty="0"/>
              <a:t>Un blog es un espacio web personal en el que su </a:t>
            </a:r>
            <a:r>
              <a:rPr sz="2800" dirty="0" smtClean="0"/>
              <a:t>autor</a:t>
            </a:r>
            <a:r>
              <a:rPr lang="es-MX" sz="2800" dirty="0"/>
              <a:t> </a:t>
            </a:r>
            <a:r>
              <a:rPr sz="2800" dirty="0" smtClean="0"/>
              <a:t>puede </a:t>
            </a:r>
            <a:r>
              <a:rPr sz="2800" dirty="0"/>
              <a:t>escribir cronológicamente artículos, </a:t>
            </a:r>
            <a:r>
              <a:rPr sz="2800" dirty="0" smtClean="0"/>
              <a:t>noticias</a:t>
            </a:r>
            <a:r>
              <a:rPr lang="es-ES_tradnl" sz="2800" dirty="0" smtClean="0"/>
              <a:t> </a:t>
            </a:r>
            <a:r>
              <a:rPr sz="2800" dirty="0" smtClean="0"/>
              <a:t>(con </a:t>
            </a:r>
            <a:r>
              <a:rPr sz="2800" dirty="0"/>
              <a:t>imágenes vídeos y enlaces</a:t>
            </a:r>
            <a:r>
              <a:rPr sz="2800" dirty="0" smtClean="0"/>
              <a:t>)</a:t>
            </a:r>
            <a:r>
              <a:rPr lang="es-MX" sz="2800" dirty="0" smtClean="0"/>
              <a:t>.</a:t>
            </a:r>
          </a:p>
          <a:p>
            <a:pPr marL="0" indent="0">
              <a:buNone/>
            </a:pPr>
            <a:r>
              <a:rPr lang="es-MX" sz="2800" dirty="0" smtClean="0"/>
              <a:t>E</a:t>
            </a:r>
            <a:r>
              <a:rPr sz="2800" dirty="0" smtClean="0"/>
              <a:t>s </a:t>
            </a:r>
            <a:r>
              <a:rPr sz="2800" dirty="0"/>
              <a:t>un espacio colaborativo donde los lectores también pueden escribir sus comentarios a cada uno de los artículos (entradas/post</a:t>
            </a:r>
            <a:r>
              <a:rPr sz="2800" dirty="0" smtClean="0"/>
              <a:t>).</a:t>
            </a:r>
            <a:endParaRPr sz="2800" dirty="0"/>
          </a:p>
        </p:txBody>
      </p:sp>
      <p:pic>
        <p:nvPicPr>
          <p:cNvPr id="180" name="pasted-image.png"/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/>
          </a:blip>
          <a:srcRect t="2739"/>
          <a:stretch>
            <a:fillRect/>
          </a:stretch>
        </p:blipFill>
        <p:spPr>
          <a:xfrm>
            <a:off x="0" y="3777521"/>
            <a:ext cx="1741347" cy="1124262"/>
          </a:xfrm>
          <a:prstGeom prst="rect">
            <a:avLst/>
          </a:prstGeom>
        </p:spPr>
      </p:pic>
      <p:pic>
        <p:nvPicPr>
          <p:cNvPr id="181" name="Marcador de texto 180"/>
          <p:cNvPicPr>
            <a:picLocks noGrp="1"/>
          </p:cNvPicPr>
          <p:nvPr>
            <p:ph type="body" sz="quarter" idx="4294967295"/>
          </p:nvPr>
        </p:nvPicPr>
        <p:blipFill>
          <a:blip r:embed="rId3">
            <a:extLst/>
          </a:blip>
          <a:stretch>
            <a:fillRect/>
          </a:stretch>
        </p:blipFill>
        <p:spPr>
          <a:xfrm>
            <a:off x="5919788" y="898525"/>
            <a:ext cx="3224212" cy="63500"/>
          </a:xfrm>
          <a:prstGeom prst="rect">
            <a:avLst/>
          </a:prstGeom>
          <a:ln w="9525" cap="flat">
            <a:noFill/>
            <a:prstDash val="solid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5800">
                <a:solidFill>
                  <a:schemeClr val="accent5">
                    <a:lumOff val="-12830"/>
                  </a:schemeClr>
                </a:solidFill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WIKIS</a:t>
            </a:r>
          </a:p>
        </p:txBody>
      </p:sp>
      <p:sp>
        <p:nvSpPr>
          <p:cNvPr id="190" name="Shape 190"/>
          <p:cNvSpPr>
            <a:spLocks noGrp="1"/>
          </p:cNvSpPr>
          <p:nvPr>
            <p:ph type="body" sz="half" idx="4294967295"/>
          </p:nvPr>
        </p:nvSpPr>
        <p:spPr>
          <a:xfrm>
            <a:off x="1319135" y="1431658"/>
            <a:ext cx="7553932" cy="4156342"/>
          </a:xfrm>
          <a:prstGeom prst="rect">
            <a:avLst/>
          </a:prstGeom>
        </p:spPr>
        <p:txBody>
          <a:bodyPr>
            <a:noAutofit/>
          </a:bodyPr>
          <a:lstStyle>
            <a:lvl1pPr algn="just">
              <a:defRPr>
                <a:solidFill>
                  <a:srgbClr val="000000"/>
                </a:solidFill>
              </a:defRPr>
            </a:lvl1pPr>
          </a:lstStyle>
          <a:p>
            <a:pPr marL="0" indent="0">
              <a:buNone/>
            </a:pPr>
            <a:r>
              <a:rPr sz="2600" dirty="0"/>
              <a:t>Espacio web corporativo, organizado mediante una estructura hipertextual de páginas (referenciadas en un menú lateral), donde varias personas elaboran contenidos de manera asíncrona. </a:t>
            </a:r>
            <a:endParaRPr lang="es-MX" sz="2600" dirty="0" smtClean="0"/>
          </a:p>
          <a:p>
            <a:pPr marL="0" indent="0">
              <a:buNone/>
            </a:pPr>
            <a:r>
              <a:rPr lang="es-ES_tradnl" sz="2600" dirty="0" smtClean="0"/>
              <a:t>Suelen</a:t>
            </a:r>
            <a:r>
              <a:rPr sz="2600" dirty="0" smtClean="0"/>
              <a:t> </a:t>
            </a:r>
            <a:r>
              <a:rPr sz="2600" dirty="0"/>
              <a:t>mantener un archivo histórico de las versiones anteriores y facilitan la realización de copias de seguridad de los contenidos. </a:t>
            </a:r>
            <a:endParaRPr lang="es-MX" sz="2600" dirty="0" smtClean="0"/>
          </a:p>
          <a:p>
            <a:pPr marL="0" indent="0">
              <a:buNone/>
            </a:pPr>
            <a:r>
              <a:rPr sz="2600" dirty="0" smtClean="0"/>
              <a:t>Hay </a:t>
            </a:r>
            <a:r>
              <a:rPr sz="2600" dirty="0"/>
              <a:t>diversos servidores de wikis gratuitos.</a:t>
            </a:r>
          </a:p>
        </p:txBody>
      </p:sp>
      <p:pic>
        <p:nvPicPr>
          <p:cNvPr id="186" name="pasted-image.png"/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/>
          </a:blip>
          <a:srcRect l="10389" r="10389"/>
          <a:stretch>
            <a:fillRect/>
          </a:stretch>
        </p:blipFill>
        <p:spPr>
          <a:xfrm>
            <a:off x="0" y="4136826"/>
            <a:ext cx="989351" cy="1248234"/>
          </a:xfrm>
          <a:prstGeom prst="rect">
            <a:avLst/>
          </a:prstGeom>
        </p:spPr>
      </p:pic>
      <p:pic>
        <p:nvPicPr>
          <p:cNvPr id="187" name="Marcador de texto 186"/>
          <p:cNvPicPr>
            <a:picLocks noGrp="1"/>
          </p:cNvPicPr>
          <p:nvPr>
            <p:ph type="body" sz="quarter" idx="4294967295"/>
          </p:nvPr>
        </p:nvPicPr>
        <p:blipFill>
          <a:blip r:embed="rId3">
            <a:extLst/>
          </a:blip>
          <a:stretch>
            <a:fillRect/>
          </a:stretch>
        </p:blipFill>
        <p:spPr>
          <a:xfrm>
            <a:off x="5918200" y="890588"/>
            <a:ext cx="3225800" cy="63500"/>
          </a:xfrm>
          <a:prstGeom prst="rect">
            <a:avLst/>
          </a:prstGeom>
          <a:ln w="9525" cap="flat">
            <a:noFill/>
            <a:prstDash val="solid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435894" y="786814"/>
            <a:ext cx="8272211" cy="1247923"/>
          </a:xfrm>
        </p:spPr>
        <p:txBody>
          <a:bodyPr/>
          <a:lstStyle/>
          <a:p>
            <a:pPr algn="ctr"/>
            <a:r>
              <a:rPr lang="es-ES" dirty="0" smtClean="0"/>
              <a:t>OBJETIVO DEL MATERIAL</a:t>
            </a:r>
            <a:endParaRPr lang="es-ES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435894" y="2870114"/>
            <a:ext cx="8272211" cy="1340642"/>
          </a:xfrm>
        </p:spPr>
        <p:txBody>
          <a:bodyPr>
            <a:noAutofit/>
          </a:bodyPr>
          <a:lstStyle/>
          <a:p>
            <a:pPr algn="ctr"/>
            <a:r>
              <a:rPr lang="es-ES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Presentar a los estudiantes la información necesaria para comprender el tema de Internet, herramientas Web 2.0 y diversos conceptos relacionados.</a:t>
            </a:r>
            <a:endParaRPr lang="es-ES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415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lvl1pPr>
              <a:defRPr sz="6000">
                <a:solidFill>
                  <a:schemeClr val="accent5">
                    <a:lumOff val="-12830"/>
                  </a:schemeClr>
                </a:solidFill>
              </a:defRPr>
            </a:lvl1pPr>
          </a:lstStyle>
          <a:p>
            <a:r>
              <a:rPr sz="3200" dirty="0">
                <a:solidFill>
                  <a:schemeClr val="bg1"/>
                </a:solidFill>
              </a:rPr>
              <a:t>REDES SOCIALES</a:t>
            </a:r>
          </a:p>
        </p:txBody>
      </p:sp>
      <p:sp>
        <p:nvSpPr>
          <p:cNvPr id="196" name="Shape 196"/>
          <p:cNvSpPr>
            <a:spLocks noGrp="1"/>
          </p:cNvSpPr>
          <p:nvPr>
            <p:ph type="body" sz="half" idx="4294967295"/>
          </p:nvPr>
        </p:nvSpPr>
        <p:spPr>
          <a:xfrm>
            <a:off x="1484026" y="1508125"/>
            <a:ext cx="7465102" cy="4119562"/>
          </a:xfrm>
          <a:prstGeom prst="rect">
            <a:avLst/>
          </a:prstGeom>
        </p:spPr>
        <p:txBody>
          <a:bodyPr>
            <a:noAutofit/>
          </a:bodyPr>
          <a:lstStyle>
            <a:lvl1pPr algn="just">
              <a:defRPr>
                <a:solidFill>
                  <a:srgbClr val="000000"/>
                </a:solidFill>
              </a:defRPr>
            </a:lvl1pPr>
          </a:lstStyle>
          <a:p>
            <a:pPr marL="0" indent="0">
              <a:buNone/>
            </a:pPr>
            <a:r>
              <a:rPr sz="2800" dirty="0"/>
              <a:t>Sitios web donde cada usuario tiene una página </a:t>
            </a:r>
            <a:r>
              <a:rPr lang="es-ES_tradnl" sz="2800" dirty="0" smtClean="0"/>
              <a:t>en la que </a:t>
            </a:r>
            <a:r>
              <a:rPr sz="2800" dirty="0" smtClean="0"/>
              <a:t>publica </a:t>
            </a:r>
            <a:r>
              <a:rPr sz="2800" dirty="0"/>
              <a:t>contenidos y se comunica con otros usuarios. </a:t>
            </a:r>
            <a:endParaRPr lang="es-MX" sz="2800" dirty="0" smtClean="0"/>
          </a:p>
          <a:p>
            <a:pPr marL="0" indent="0">
              <a:buNone/>
            </a:pPr>
            <a:r>
              <a:rPr lang="es-ES_tradnl" sz="2800" dirty="0" smtClean="0"/>
              <a:t>Ejemplo: </a:t>
            </a:r>
            <a:r>
              <a:rPr sz="2800" dirty="0" smtClean="0"/>
              <a:t>Facebook</a:t>
            </a:r>
            <a:r>
              <a:rPr sz="2800" dirty="0"/>
              <a:t>, </a:t>
            </a:r>
            <a:r>
              <a:rPr sz="2800" dirty="0" smtClean="0"/>
              <a:t>Twitter, Instagram</a:t>
            </a:r>
            <a:r>
              <a:rPr lang="es-MX" sz="2800" dirty="0" smtClean="0"/>
              <a:t>, You tube.</a:t>
            </a:r>
          </a:p>
          <a:p>
            <a:pPr marL="0" indent="0">
              <a:buNone/>
            </a:pPr>
            <a:r>
              <a:rPr lang="es-ES_tradnl" sz="2800" dirty="0" smtClean="0"/>
              <a:t>También </a:t>
            </a:r>
            <a:r>
              <a:rPr sz="2800" dirty="0" smtClean="0"/>
              <a:t>existen </a:t>
            </a:r>
            <a:r>
              <a:rPr sz="2800" dirty="0"/>
              <a:t>redes sociales profesionales, dirigidas a establecer contactos dentro del mundo empresarial (LinkedIn, </a:t>
            </a:r>
            <a:r>
              <a:rPr sz="2800" dirty="0" smtClean="0"/>
              <a:t>Xing).</a:t>
            </a:r>
            <a:endParaRPr sz="2800" dirty="0"/>
          </a:p>
        </p:txBody>
      </p:sp>
      <p:pic>
        <p:nvPicPr>
          <p:cNvPr id="192" name="pasted-image.png"/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/>
          </a:blip>
          <a:srcRect l="20940" r="20940"/>
          <a:stretch>
            <a:fillRect/>
          </a:stretch>
        </p:blipFill>
        <p:spPr>
          <a:xfrm>
            <a:off x="0" y="1962940"/>
            <a:ext cx="1079292" cy="1361389"/>
          </a:xfrm>
          <a:prstGeom prst="rect">
            <a:avLst/>
          </a:prstGeom>
        </p:spPr>
      </p:pic>
      <p:pic>
        <p:nvPicPr>
          <p:cNvPr id="193" name="Marcador de texto 192"/>
          <p:cNvPicPr>
            <a:picLocks noGrp="1"/>
          </p:cNvPicPr>
          <p:nvPr>
            <p:ph type="body" sz="quarter" idx="4294967295"/>
          </p:nvPr>
        </p:nvPicPr>
        <p:blipFill>
          <a:blip r:embed="rId3">
            <a:extLst/>
          </a:blip>
          <a:stretch>
            <a:fillRect/>
          </a:stretch>
        </p:blipFill>
        <p:spPr>
          <a:xfrm>
            <a:off x="5918200" y="890588"/>
            <a:ext cx="3225800" cy="63500"/>
          </a:xfrm>
          <a:prstGeom prst="rect">
            <a:avLst/>
          </a:prstGeom>
          <a:ln w="9525" cap="flat">
            <a:noFill/>
            <a:prstDash val="solid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Marcador de texto 197"/>
          <p:cNvPicPr>
            <a:picLocks noGrp="1"/>
          </p:cNvPicPr>
          <p:nvPr>
            <p:ph type="body" sz="quarter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4572000" y="922338"/>
            <a:ext cx="0" cy="0"/>
          </a:xfrm>
          <a:prstGeom prst="rect">
            <a:avLst/>
          </a:prstGeom>
          <a:ln w="9525" cap="flat">
            <a:noFill/>
            <a:prstDash val="solid"/>
          </a:ln>
        </p:spPr>
      </p:pic>
      <p:sp>
        <p:nvSpPr>
          <p:cNvPr id="200" name="Shape 200"/>
          <p:cNvSpPr>
            <a:spLocks noGrp="1"/>
          </p:cNvSpPr>
          <p:nvPr>
            <p:ph type="title"/>
          </p:nvPr>
        </p:nvSpPr>
        <p:spPr>
          <a:xfrm>
            <a:off x="1259175" y="839449"/>
            <a:ext cx="7042796" cy="759910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6000">
                <a:solidFill>
                  <a:schemeClr val="accent5">
                    <a:lumOff val="-12830"/>
                  </a:schemeClr>
                </a:solidFill>
              </a:defRPr>
            </a:lvl1pPr>
          </a:lstStyle>
          <a:p>
            <a:r>
              <a:rPr lang="es-MX" cap="none" dirty="0" smtClean="0"/>
              <a:t>Reflexión</a:t>
            </a:r>
            <a:endParaRPr lang="es-MX" cap="none" dirty="0"/>
          </a:p>
        </p:txBody>
      </p:sp>
      <p:sp>
        <p:nvSpPr>
          <p:cNvPr id="201" name="Shape 201"/>
          <p:cNvSpPr>
            <a:spLocks noGrp="1"/>
          </p:cNvSpPr>
          <p:nvPr>
            <p:ph type="body" idx="1"/>
          </p:nvPr>
        </p:nvSpPr>
        <p:spPr>
          <a:xfrm>
            <a:off x="737099" y="1439056"/>
            <a:ext cx="7170767" cy="4081211"/>
          </a:xfrm>
          <a:prstGeom prst="rect">
            <a:avLst/>
          </a:prstGeom>
        </p:spPr>
        <p:txBody>
          <a:bodyPr>
            <a:noAutofit/>
          </a:bodyPr>
          <a:lstStyle>
            <a:lvl1pPr algn="just">
              <a:defRPr>
                <a:solidFill>
                  <a:srgbClr val="000000"/>
                </a:solidFill>
              </a:defRPr>
            </a:lvl1pPr>
          </a:lstStyle>
          <a:p>
            <a:pPr marL="0" indent="0">
              <a:buNone/>
            </a:pPr>
            <a:r>
              <a:rPr sz="2400" dirty="0"/>
              <a:t>La Web 2.0 no es más que la evolución de la Web o Internet en el que los usuarios dejan de ser usuarios pasivos para convertirse en usuarios activos, que participan y contribuyen en el contenido de la red siendo capaces de crear, dar soporte y formar parte de una sociedad y/o comunidades tanto a nivel local como </a:t>
            </a:r>
            <a:r>
              <a:rPr sz="2400" dirty="0" smtClean="0"/>
              <a:t>global</a:t>
            </a:r>
            <a:r>
              <a:rPr lang="es-ES_tradnl" sz="2400" dirty="0" smtClean="0"/>
              <a:t>,</a:t>
            </a:r>
            <a:r>
              <a:rPr sz="2400" dirty="0" smtClean="0"/>
              <a:t> </a:t>
            </a:r>
            <a:r>
              <a:rPr sz="2400" dirty="0"/>
              <a:t>que se informan, comunican y generan conocimiento y contenido.</a:t>
            </a:r>
          </a:p>
        </p:txBody>
      </p:sp>
      <p:pic>
        <p:nvPicPr>
          <p:cNvPr id="202" name="pasted-image.png"/>
          <p:cNvPicPr>
            <a:picLocks noChangeAspect="1"/>
          </p:cNvPicPr>
          <p:nvPr/>
        </p:nvPicPr>
        <p:blipFill>
          <a:blip r:embed="rId3">
            <a:extLst/>
          </a:blip>
          <a:srcRect l="16315" t="6353" r="19333" b="8333"/>
          <a:stretch>
            <a:fillRect/>
          </a:stretch>
        </p:blipFill>
        <p:spPr>
          <a:xfrm>
            <a:off x="7683760" y="1219404"/>
            <a:ext cx="1140286" cy="1083057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Botón de acción: Inicio 5">
            <a:hlinkClick r:id="rId4" action="ppaction://hlinksldjump" highlightClick="1"/>
          </p:cNvPr>
          <p:cNvSpPr/>
          <p:nvPr/>
        </p:nvSpPr>
        <p:spPr>
          <a:xfrm>
            <a:off x="8542624" y="5188117"/>
            <a:ext cx="406504" cy="32340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/>
          </p:cNvSpPr>
          <p:nvPr>
            <p:ph type="ctrTitle"/>
          </p:nvPr>
        </p:nvSpPr>
        <p:spPr>
          <a:xfrm>
            <a:off x="660746" y="3188825"/>
            <a:ext cx="7403962" cy="122917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900">
                <a:solidFill>
                  <a:schemeClr val="accent5">
                    <a:lumOff val="-12830"/>
                  </a:schemeClr>
                </a:solidFill>
              </a:defRPr>
            </a:lvl1pPr>
          </a:lstStyle>
          <a:p>
            <a:pPr algn="ctr"/>
            <a:r>
              <a:rPr dirty="0">
                <a:solidFill>
                  <a:schemeClr val="bg1"/>
                </a:solidFill>
              </a:rPr>
              <a:t>ANEXOS</a:t>
            </a:r>
          </a:p>
        </p:txBody>
      </p:sp>
      <p:pic>
        <p:nvPicPr>
          <p:cNvPr id="204" name="Marcador de texto 203"/>
          <p:cNvPicPr>
            <a:picLocks noGrp="1"/>
          </p:cNvPicPr>
          <p:nvPr>
            <p:ph type="subTitle" idx="1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436563" y="2286348"/>
            <a:ext cx="8243887" cy="78679"/>
          </a:xfrm>
          <a:prstGeom prst="rect">
            <a:avLst/>
          </a:prstGeom>
          <a:ln w="9525" cap="flat">
            <a:noFill/>
            <a:prstDash val="solid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Marcador de texto 203"/>
          <p:cNvPicPr>
            <a:picLocks noGrp="1"/>
          </p:cNvPicPr>
          <p:nvPr>
            <p:ph type="body" sz="quarter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4572000" y="922338"/>
            <a:ext cx="0" cy="0"/>
          </a:xfrm>
          <a:prstGeom prst="rect">
            <a:avLst/>
          </a:prstGeom>
          <a:ln w="9525" cap="flat">
            <a:noFill/>
            <a:prstDash val="solid"/>
          </a:ln>
        </p:spPr>
      </p:pic>
      <p:sp>
        <p:nvSpPr>
          <p:cNvPr id="207" name="Shape 207"/>
          <p:cNvSpPr>
            <a:spLocks noGrp="1"/>
          </p:cNvSpPr>
          <p:nvPr>
            <p:ph type="body" idx="1"/>
          </p:nvPr>
        </p:nvSpPr>
        <p:spPr>
          <a:xfrm>
            <a:off x="1318526" y="1081984"/>
            <a:ext cx="6728611" cy="62746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  <a:defRPr>
                <a:solidFill>
                  <a:srgbClr val="000000"/>
                </a:solidFill>
              </a:defRPr>
            </a:pPr>
            <a:r>
              <a:rPr lang="es-MX" sz="2800" dirty="0" smtClean="0"/>
              <a:t>Historia de Internet</a:t>
            </a:r>
          </a:p>
        </p:txBody>
      </p:sp>
      <p:pic>
        <p:nvPicPr>
          <p:cNvPr id="2" name="Imagen 1" descr="Video.jpg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973" y="2092308"/>
            <a:ext cx="3325137" cy="273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01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Marcador de texto 203"/>
          <p:cNvPicPr>
            <a:picLocks noGrp="1"/>
          </p:cNvPicPr>
          <p:nvPr>
            <p:ph type="body" sz="quarter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4572000" y="922338"/>
            <a:ext cx="0" cy="0"/>
          </a:xfrm>
          <a:prstGeom prst="rect">
            <a:avLst/>
          </a:prstGeom>
          <a:ln w="9525" cap="flat">
            <a:noFill/>
            <a:prstDash val="solid"/>
          </a:ln>
        </p:spPr>
      </p:pic>
      <p:sp>
        <p:nvSpPr>
          <p:cNvPr id="206" name="Shape 206"/>
          <p:cNvSpPr>
            <a:spLocks noGrp="1"/>
          </p:cNvSpPr>
          <p:nvPr>
            <p:ph type="title"/>
          </p:nvPr>
        </p:nvSpPr>
        <p:spPr>
          <a:xfrm>
            <a:off x="1096862" y="764499"/>
            <a:ext cx="7507491" cy="7644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900">
                <a:solidFill>
                  <a:schemeClr val="accent5">
                    <a:lumOff val="-12830"/>
                  </a:schemeClr>
                </a:solidFill>
              </a:defRPr>
            </a:lvl1pPr>
          </a:lstStyle>
          <a:p>
            <a:pPr algn="ctr"/>
            <a:r>
              <a:rPr lang="es-MX" sz="2800" cap="none" dirty="0">
                <a:solidFill>
                  <a:schemeClr val="tx1"/>
                </a:solidFill>
              </a:rPr>
              <a:t>E</a:t>
            </a:r>
            <a:r>
              <a:rPr lang="es-MX" sz="2800" cap="none" dirty="0" smtClean="0">
                <a:solidFill>
                  <a:schemeClr val="tx1"/>
                </a:solidFill>
              </a:rPr>
              <a:t>volución de la Web 1.0 a </a:t>
            </a:r>
            <a:r>
              <a:rPr lang="es-MX" sz="2800" cap="none" dirty="0">
                <a:solidFill>
                  <a:schemeClr val="tx1"/>
                </a:solidFill>
              </a:rPr>
              <a:t>W</a:t>
            </a:r>
            <a:r>
              <a:rPr lang="es-MX" sz="2800" cap="none" dirty="0" smtClean="0">
                <a:solidFill>
                  <a:schemeClr val="tx1"/>
                </a:solidFill>
              </a:rPr>
              <a:t>eb 2.0</a:t>
            </a:r>
            <a:endParaRPr lang="es-MX" sz="2800" cap="none" dirty="0">
              <a:solidFill>
                <a:schemeClr val="tx1"/>
              </a:solidFill>
            </a:endParaRPr>
          </a:p>
        </p:txBody>
      </p:sp>
      <p:pic>
        <p:nvPicPr>
          <p:cNvPr id="2" name="Imagen 1" descr="Video.jpg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616" y="2236278"/>
            <a:ext cx="2824768" cy="232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4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Marcador de texto 203"/>
          <p:cNvPicPr>
            <a:picLocks noGrp="1"/>
          </p:cNvPicPr>
          <p:nvPr>
            <p:ph type="body" sz="quarter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4572000" y="922338"/>
            <a:ext cx="0" cy="0"/>
          </a:xfrm>
          <a:prstGeom prst="rect">
            <a:avLst/>
          </a:prstGeom>
          <a:ln w="9525" cap="flat">
            <a:noFill/>
            <a:prstDash val="solid"/>
          </a:ln>
        </p:spPr>
      </p:pic>
      <p:sp>
        <p:nvSpPr>
          <p:cNvPr id="207" name="Shape 207"/>
          <p:cNvSpPr>
            <a:spLocks noGrp="1"/>
          </p:cNvSpPr>
          <p:nvPr>
            <p:ph type="body" idx="1"/>
          </p:nvPr>
        </p:nvSpPr>
        <p:spPr>
          <a:xfrm>
            <a:off x="1318526" y="1081984"/>
            <a:ext cx="6728611" cy="62746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  <a:defRPr>
                <a:solidFill>
                  <a:srgbClr val="000000"/>
                </a:solidFill>
              </a:defRPr>
            </a:pPr>
            <a:r>
              <a:rPr lang="es-MX" sz="2800" dirty="0" smtClean="0"/>
              <a:t>Cómo aprender en Internet</a:t>
            </a:r>
            <a:endParaRPr sz="2800" u="sng" dirty="0">
              <a:hlinkClick r:id="rId3"/>
            </a:endParaRPr>
          </a:p>
        </p:txBody>
      </p:sp>
      <p:pic>
        <p:nvPicPr>
          <p:cNvPr id="2" name="Imagen 1" descr="Video.jpg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973" y="2092308"/>
            <a:ext cx="3325137" cy="2734925"/>
          </a:xfrm>
          <a:prstGeom prst="rect">
            <a:avLst/>
          </a:prstGeom>
        </p:spPr>
      </p:pic>
      <p:sp>
        <p:nvSpPr>
          <p:cNvPr id="6" name="Botón de acción: Inicio 5">
            <a:hlinkClick r:id="rId6" action="ppaction://hlinksldjump" highlightClick="1"/>
          </p:cNvPr>
          <p:cNvSpPr/>
          <p:nvPr/>
        </p:nvSpPr>
        <p:spPr>
          <a:xfrm>
            <a:off x="8542624" y="5188117"/>
            <a:ext cx="406504" cy="32340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4728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Sitios web consultados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9862" y="1703533"/>
            <a:ext cx="8498243" cy="3767877"/>
          </a:xfrm>
        </p:spPr>
        <p:txBody>
          <a:bodyPr>
            <a:normAutofit fontScale="70000" lnSpcReduction="20000"/>
          </a:bodyPr>
          <a:lstStyle/>
          <a:p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www.internetsociety.org/es/breve-historia-de-internet</a:t>
            </a:r>
            <a:endParaRPr lang="es-MX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600" u="sng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es-MX" sz="26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s-MX" sz="2600" u="sng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alexander-munoz.webnode.com.co/products/ejemplo-de-web-1-0-2-0-y-3-0/</a:t>
            </a:r>
            <a:endParaRPr lang="es-MX" sz="26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info6326.blogspot.mx/2015/04/linea-del-tiempo-del-internet.html</a:t>
            </a:r>
            <a:endParaRPr lang="es-MX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>
                <a:solidFill>
                  <a:srgbClr val="000000"/>
                </a:solidFill>
              </a:defRPr>
            </a:pP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O'Reilly</a:t>
            </a: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, Tim: «What is Web 2.0: Design Patterns and Business Models for the Next Generation of Software» en Oreilly.com, 30 de septiembre de 2005.</a:t>
            </a:r>
          </a:p>
          <a:p>
            <a:pPr algn="just">
              <a:defRPr>
                <a:solidFill>
                  <a:srgbClr val="000000"/>
                </a:solidFill>
              </a:defRPr>
            </a:pPr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</a:rPr>
              <a:t>Revuelta Domínguez, Francisco I. &amp; Pérez Sánchez, Lourdes: Interactividad de los entornos en la formación on-line. UOC, 2011, pp. </a:t>
            </a: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55-57</a:t>
            </a:r>
          </a:p>
          <a:p>
            <a:pPr algn="just">
              <a:defRPr>
                <a:solidFill>
                  <a:srgbClr val="000000"/>
                </a:solidFill>
              </a:defRPr>
            </a:pPr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Web 2.0, de Antonio Fumero y Genís Roca, con la colaboración de Fernando Sáez Vacas. Fundación Orange España, mayo de 2007.</a:t>
            </a:r>
            <a:endParaRPr lang="es-MX" sz="2600" u="sng" dirty="0" smtClean="0">
              <a:latin typeface="Arial" panose="020B0604020202020204" pitchFamily="34" charset="0"/>
              <a:cs typeface="Arial" panose="020B0604020202020204" pitchFamily="34" charset="0"/>
              <a:hlinkClick r:id="rId3"/>
            </a:endParaRPr>
          </a:p>
          <a:p>
            <a:r>
              <a:rPr lang="es-MX" sz="2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www.internetsociety.org</a:t>
            </a:r>
            <a:endParaRPr lang="es-MX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6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www.cad.com.mx</a:t>
            </a:r>
            <a:endParaRPr lang="es-MX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Botón de acción: Inicio 3">
            <a:hlinkClick r:id="rId6" action="ppaction://hlinksldjump" highlightClick="1"/>
          </p:cNvPr>
          <p:cNvSpPr/>
          <p:nvPr/>
        </p:nvSpPr>
        <p:spPr>
          <a:xfrm>
            <a:off x="8542624" y="5188117"/>
            <a:ext cx="406504" cy="32340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54967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3112" y="587022"/>
            <a:ext cx="7804994" cy="555893"/>
          </a:xfrm>
        </p:spPr>
        <p:txBody>
          <a:bodyPr/>
          <a:lstStyle/>
          <a:p>
            <a:pPr algn="r"/>
            <a:r>
              <a:rPr lang="es-ES" dirty="0" smtClean="0"/>
              <a:t>REQUISITOS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74133" y="1981200"/>
            <a:ext cx="8233973" cy="2342444"/>
          </a:xfrm>
        </p:spPr>
        <p:txBody>
          <a:bodyPr>
            <a:normAutofit fontScale="92500" lnSpcReduction="20000"/>
          </a:bodyPr>
          <a:lstStyle/>
          <a:p>
            <a:r>
              <a:rPr lang="es-ES" sz="2400" cap="none" dirty="0" smtClean="0"/>
              <a:t>Para una correcta visualización del material es necesario contar con las siguientes herramientas: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cap="none" dirty="0" smtClean="0"/>
              <a:t>Programas de Microsoft Office (Word y Power Point)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cap="none" dirty="0" smtClean="0"/>
              <a:t>Real player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cap="none" dirty="0" smtClean="0"/>
              <a:t>Adobe acrobat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cap="none" dirty="0" smtClean="0"/>
              <a:t>Internet (acceso a YouTube)</a:t>
            </a:r>
          </a:p>
          <a:p>
            <a:endParaRPr lang="es-ES" sz="2400" cap="none" dirty="0" smtClean="0"/>
          </a:p>
          <a:p>
            <a:endParaRPr lang="es-ES" sz="2400" cap="none" dirty="0"/>
          </a:p>
        </p:txBody>
      </p:sp>
      <p:sp>
        <p:nvSpPr>
          <p:cNvPr id="4" name="Botón de acción: Inicio 3">
            <a:hlinkClick r:id="rId2" action="ppaction://hlinksldjump" highlightClick="1"/>
          </p:cNvPr>
          <p:cNvSpPr/>
          <p:nvPr/>
        </p:nvSpPr>
        <p:spPr>
          <a:xfrm>
            <a:off x="8542624" y="5188117"/>
            <a:ext cx="406504" cy="32340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6197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3984" y="1862667"/>
            <a:ext cx="8272211" cy="680070"/>
          </a:xfrm>
        </p:spPr>
        <p:txBody>
          <a:bodyPr/>
          <a:lstStyle/>
          <a:p>
            <a:r>
              <a:rPr lang="es-ES" dirty="0" smtClean="0"/>
              <a:t>CRÉDITOS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63497" y="2717066"/>
            <a:ext cx="8279127" cy="1284197"/>
          </a:xfrm>
        </p:spPr>
        <p:txBody>
          <a:bodyPr>
            <a:noAutofit/>
          </a:bodyPr>
          <a:lstStyle/>
          <a:p>
            <a:r>
              <a:rPr lang="es-ES" sz="2000" cap="none" dirty="0" smtClean="0"/>
              <a:t>Material elaborado por la Dra. Delia Gutierrez Linares.</a:t>
            </a:r>
          </a:p>
          <a:p>
            <a:r>
              <a:rPr lang="es-ES" sz="2000" cap="none" dirty="0" smtClean="0"/>
              <a:t>Profesora de Tiempo </a:t>
            </a:r>
            <a:r>
              <a:rPr lang="es-ES" sz="2000" cap="none" dirty="0"/>
              <a:t>C</a:t>
            </a:r>
            <a:r>
              <a:rPr lang="es-ES" sz="2000" cap="none" dirty="0" smtClean="0"/>
              <a:t>ompleto de la Facultad de Ciencias Políticas y Sociales</a:t>
            </a:r>
          </a:p>
          <a:p>
            <a:r>
              <a:rPr lang="es-ES" sz="2000" cap="none" dirty="0" smtClean="0"/>
              <a:t>E mail: dgutierrezl@uaemex.mx</a:t>
            </a:r>
            <a:endParaRPr lang="es-ES" sz="2000" cap="none" dirty="0"/>
          </a:p>
        </p:txBody>
      </p:sp>
      <p:sp>
        <p:nvSpPr>
          <p:cNvPr id="4" name="Botón de acción: Inicio 3">
            <a:hlinkClick r:id="rId2" action="ppaction://hlinksldjump" highlightClick="1"/>
          </p:cNvPr>
          <p:cNvSpPr/>
          <p:nvPr/>
        </p:nvSpPr>
        <p:spPr>
          <a:xfrm>
            <a:off x="8542624" y="5188117"/>
            <a:ext cx="406504" cy="32340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8518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cap="none" dirty="0" smtClean="0"/>
              <a:t>Programa de estudio</a:t>
            </a:r>
            <a:endParaRPr lang="es-MX" sz="3200" cap="none" dirty="0"/>
          </a:p>
        </p:txBody>
      </p:sp>
      <p:pic>
        <p:nvPicPr>
          <p:cNvPr id="6" name="Marcador de contenido 5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447" y="2216379"/>
            <a:ext cx="3261766" cy="1830443"/>
          </a:xfrm>
        </p:spPr>
      </p:pic>
    </p:spTree>
    <p:extLst>
      <p:ext uri="{BB962C8B-B14F-4D97-AF65-F5344CB8AC3E}">
        <p14:creationId xmlns:p14="http://schemas.microsoft.com/office/powerpoint/2010/main" val="420164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35894" y="504593"/>
            <a:ext cx="8272211" cy="556564"/>
          </a:xfrm>
        </p:spPr>
        <p:txBody>
          <a:bodyPr/>
          <a:lstStyle/>
          <a:p>
            <a:pPr algn="r"/>
            <a:r>
              <a:rPr lang="es-ES" dirty="0" smtClean="0"/>
              <a:t>CONTENIDO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960549" y="782875"/>
            <a:ext cx="4106126" cy="4007410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cap="none" dirty="0" smtClean="0">
                <a:hlinkClick r:id="rId2" action="ppaction://hlinksldjump"/>
              </a:rPr>
              <a:t>Internet</a:t>
            </a:r>
            <a:endParaRPr lang="es-ES" sz="2800" cap="none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cap="none" dirty="0" smtClean="0">
                <a:hlinkClick r:id="rId3" action="ppaction://hlinksldjump"/>
              </a:rPr>
              <a:t>Web</a:t>
            </a:r>
            <a:r>
              <a:rPr lang="es-ES" sz="2800" cap="none" dirty="0">
                <a:hlinkClick r:id="rId3" action="ppaction://hlinksldjump"/>
              </a:rPr>
              <a:t> </a:t>
            </a:r>
            <a:r>
              <a:rPr lang="es-ES" sz="2800" cap="none" dirty="0" smtClean="0">
                <a:hlinkClick r:id="rId3" action="ppaction://hlinksldjump"/>
              </a:rPr>
              <a:t>1.0 – 2.0</a:t>
            </a:r>
            <a:endParaRPr lang="es-ES" sz="2800" cap="none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cap="none" dirty="0" smtClean="0">
                <a:hlinkClick r:id="rId4" action="ppaction://hlinksldjump"/>
              </a:rPr>
              <a:t>Anexos</a:t>
            </a:r>
            <a:endParaRPr lang="es-ES" sz="2800" cap="none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cap="none" dirty="0" smtClean="0">
                <a:hlinkClick r:id="rId5" action="ppaction://hlinksldjump"/>
              </a:rPr>
              <a:t>Sitios Web consultados</a:t>
            </a:r>
            <a:endParaRPr lang="es-ES" sz="2800" cap="none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cap="none" dirty="0" smtClean="0">
                <a:hlinkClick r:id="rId6" action="ppaction://hlinksldjump"/>
              </a:rPr>
              <a:t>Requisitos</a:t>
            </a:r>
            <a:endParaRPr lang="es-ES" sz="2800" cap="none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cap="none" dirty="0" smtClean="0">
                <a:hlinkClick r:id="rId7" action="ppaction://hlinksldjump"/>
              </a:rPr>
              <a:t>Créditos</a:t>
            </a:r>
            <a:endParaRPr lang="es-ES" sz="2800" cap="none" dirty="0" smtClean="0"/>
          </a:p>
          <a:p>
            <a:endParaRPr lang="es-ES" sz="2800" cap="none" dirty="0"/>
          </a:p>
        </p:txBody>
      </p:sp>
      <p:sp>
        <p:nvSpPr>
          <p:cNvPr id="2" name="Botón de acción: Inicio 1">
            <a:hlinkClick r:id="" action="ppaction://hlinkshowjump?jump=firstslide" highlightClick="1"/>
          </p:cNvPr>
          <p:cNvSpPr/>
          <p:nvPr/>
        </p:nvSpPr>
        <p:spPr>
          <a:xfrm>
            <a:off x="8708105" y="5329382"/>
            <a:ext cx="297350" cy="28632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042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435894" y="786814"/>
            <a:ext cx="8272211" cy="1247923"/>
          </a:xfrm>
        </p:spPr>
        <p:txBody>
          <a:bodyPr/>
          <a:lstStyle/>
          <a:p>
            <a:pPr algn="ctr"/>
            <a:r>
              <a:rPr lang="es-ES" dirty="0" smtClean="0"/>
              <a:t>OBJETIVO DEL tema</a:t>
            </a:r>
            <a:endParaRPr lang="es-ES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435894" y="2870114"/>
            <a:ext cx="8272211" cy="1340642"/>
          </a:xfrm>
        </p:spPr>
        <p:txBody>
          <a:bodyPr>
            <a:noAutofit/>
          </a:bodyPr>
          <a:lstStyle/>
          <a:p>
            <a:pPr algn="ctr"/>
            <a:r>
              <a:rPr lang="es-ES" sz="2400" cap="none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S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omprender el uso y la importancia de la Internet y la Web para elaborar trabajos relacionados con</a:t>
            </a:r>
            <a:r>
              <a:rPr lang="es-ES" sz="2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su </a:t>
            </a:r>
            <a:r>
              <a:rPr lang="es-ES" sz="2400" cap="none" dirty="0">
                <a:latin typeface="Arial" panose="020B0604020202020204" pitchFamily="34" charset="0"/>
                <a:cs typeface="Arial" panose="020B0604020202020204" pitchFamily="34" charset="0"/>
              </a:rPr>
              <a:t>formación </a:t>
            </a:r>
            <a:r>
              <a:rPr lang="es-ES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profesional. </a:t>
            </a:r>
            <a:endParaRPr lang="es-ES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23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453487" y="2824234"/>
            <a:ext cx="5977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90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Internet </a:t>
            </a:r>
          </a:p>
        </p:txBody>
      </p:sp>
    </p:spTree>
    <p:extLst>
      <p:ext uri="{BB962C8B-B14F-4D97-AF65-F5344CB8AC3E}">
        <p14:creationId xmlns:p14="http://schemas.microsoft.com/office/powerpoint/2010/main" val="29710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000" cap="none" dirty="0" smtClean="0"/>
              <a:t>Introducción</a:t>
            </a:r>
            <a:endParaRPr lang="es-MX" sz="3000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5894" y="1600672"/>
            <a:ext cx="7583843" cy="3972394"/>
          </a:xfrm>
        </p:spPr>
        <p:txBody>
          <a:bodyPr>
            <a:noAutofit/>
          </a:bodyPr>
          <a:lstStyle/>
          <a:p>
            <a:r>
              <a:rPr lang="es-MX" sz="2400" dirty="0"/>
              <a:t>Revolucionó la informática junto con las </a:t>
            </a:r>
            <a:r>
              <a:rPr lang="es-MX" sz="2400" dirty="0" smtClean="0"/>
              <a:t>comunicaciones.</a:t>
            </a:r>
            <a:endParaRPr lang="es-MX" sz="2400" dirty="0"/>
          </a:p>
          <a:p>
            <a:r>
              <a:rPr lang="es-MX" sz="2400" dirty="0"/>
              <a:t>La invención del telégrafo, el teléfono, la radio y el ordenador, generó la integración de más aparatos.</a:t>
            </a:r>
          </a:p>
          <a:p>
            <a:r>
              <a:rPr lang="es-MX" sz="2400" dirty="0"/>
              <a:t>Es una herramienta de emisión mundial.</a:t>
            </a:r>
          </a:p>
          <a:p>
            <a:r>
              <a:rPr lang="es-MX" sz="2400" dirty="0"/>
              <a:t>Mecanismo para diseminar información.</a:t>
            </a:r>
          </a:p>
          <a:p>
            <a:r>
              <a:rPr lang="es-MX" sz="2400" dirty="0"/>
              <a:t>Medio para la colaboración e interacción entre </a:t>
            </a:r>
            <a:endParaRPr lang="es-MX" sz="2400" dirty="0" smtClean="0"/>
          </a:p>
          <a:p>
            <a:pPr marL="0" indent="0">
              <a:buNone/>
            </a:pPr>
            <a:r>
              <a:rPr lang="es-MX" sz="2400" dirty="0"/>
              <a:t> </a:t>
            </a:r>
            <a:r>
              <a:rPr lang="es-MX" sz="2400" dirty="0" smtClean="0"/>
              <a:t>  personas</a:t>
            </a:r>
            <a:r>
              <a:rPr lang="es-MX" sz="2400" dirty="0"/>
              <a:t>. </a:t>
            </a:r>
          </a:p>
          <a:p>
            <a:endParaRPr lang="es-MX" sz="1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3598" r="5232"/>
          <a:stretch/>
        </p:blipFill>
        <p:spPr>
          <a:xfrm>
            <a:off x="7150528" y="4313031"/>
            <a:ext cx="1993472" cy="126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61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323975" y="577294"/>
            <a:ext cx="56578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700" dirty="0">
                <a:solidFill>
                  <a:schemeClr val="accent1"/>
                </a:solidFill>
                <a:latin typeface="+mj-lt"/>
              </a:rPr>
              <a:t>Línea del </a:t>
            </a:r>
            <a:r>
              <a:rPr lang="es-MX" sz="2700" dirty="0" smtClean="0">
                <a:solidFill>
                  <a:schemeClr val="accent1"/>
                </a:solidFill>
                <a:latin typeface="+mj-lt"/>
              </a:rPr>
              <a:t>tiempo de Internet</a:t>
            </a:r>
            <a:endParaRPr lang="es-MX" sz="27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" name="Conector recto 3"/>
          <p:cNvCxnSpPr/>
          <p:nvPr/>
        </p:nvCxnSpPr>
        <p:spPr>
          <a:xfrm>
            <a:off x="371475" y="2276475"/>
            <a:ext cx="7877175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2247900" y="2019300"/>
            <a:ext cx="0" cy="67627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6407944" y="2019300"/>
            <a:ext cx="0" cy="67627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2619375" y="3057525"/>
            <a:ext cx="0" cy="67627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/>
          <p:cNvSpPr txBox="1"/>
          <p:nvPr/>
        </p:nvSpPr>
        <p:spPr>
          <a:xfrm>
            <a:off x="1971676" y="1701046"/>
            <a:ext cx="514350" cy="254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3" dirty="0"/>
              <a:t>1961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6141244" y="1642677"/>
            <a:ext cx="557213" cy="254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3" dirty="0"/>
              <a:t>1967</a:t>
            </a:r>
          </a:p>
        </p:txBody>
      </p:sp>
      <p:cxnSp>
        <p:nvCxnSpPr>
          <p:cNvPr id="26" name="Conector recto 25"/>
          <p:cNvCxnSpPr/>
          <p:nvPr/>
        </p:nvCxnSpPr>
        <p:spPr>
          <a:xfrm>
            <a:off x="371475" y="3204316"/>
            <a:ext cx="7877175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>
            <a:off x="371475" y="4257675"/>
            <a:ext cx="7877175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CuadroTexto 27"/>
          <p:cNvSpPr txBox="1"/>
          <p:nvPr/>
        </p:nvSpPr>
        <p:spPr>
          <a:xfrm>
            <a:off x="2390776" y="2728527"/>
            <a:ext cx="590550" cy="254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3" dirty="0"/>
              <a:t>1962</a:t>
            </a:r>
          </a:p>
        </p:txBody>
      </p:sp>
      <p:cxnSp>
        <p:nvCxnSpPr>
          <p:cNvPr id="35" name="Conector recto 34"/>
          <p:cNvCxnSpPr/>
          <p:nvPr/>
        </p:nvCxnSpPr>
        <p:spPr>
          <a:xfrm>
            <a:off x="5124450" y="3057525"/>
            <a:ext cx="0" cy="67627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uadroTexto 35"/>
          <p:cNvSpPr txBox="1"/>
          <p:nvPr/>
        </p:nvSpPr>
        <p:spPr>
          <a:xfrm>
            <a:off x="4838700" y="2700339"/>
            <a:ext cx="571500" cy="254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3" dirty="0"/>
              <a:t>1965</a:t>
            </a:r>
          </a:p>
        </p:txBody>
      </p:sp>
      <p:cxnSp>
        <p:nvCxnSpPr>
          <p:cNvPr id="39" name="Conector recto 38"/>
          <p:cNvCxnSpPr/>
          <p:nvPr/>
        </p:nvCxnSpPr>
        <p:spPr>
          <a:xfrm>
            <a:off x="4310063" y="3919538"/>
            <a:ext cx="0" cy="67627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adroTexto 39"/>
          <p:cNvSpPr txBox="1"/>
          <p:nvPr/>
        </p:nvSpPr>
        <p:spPr>
          <a:xfrm>
            <a:off x="4057650" y="3657600"/>
            <a:ext cx="523875" cy="254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3" dirty="0"/>
              <a:t>1964</a:t>
            </a:r>
          </a:p>
        </p:txBody>
      </p:sp>
      <p:cxnSp>
        <p:nvCxnSpPr>
          <p:cNvPr id="42" name="Conector recto 41"/>
          <p:cNvCxnSpPr/>
          <p:nvPr/>
        </p:nvCxnSpPr>
        <p:spPr>
          <a:xfrm>
            <a:off x="6419850" y="3981063"/>
            <a:ext cx="0" cy="6576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uadroTexto 42"/>
          <p:cNvSpPr txBox="1"/>
          <p:nvPr/>
        </p:nvSpPr>
        <p:spPr>
          <a:xfrm>
            <a:off x="6129338" y="3671502"/>
            <a:ext cx="676275" cy="254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3" dirty="0"/>
              <a:t>1967</a:t>
            </a:r>
          </a:p>
        </p:txBody>
      </p:sp>
      <p:sp>
        <p:nvSpPr>
          <p:cNvPr id="44" name="CuadroTexto 43"/>
          <p:cNvSpPr txBox="1"/>
          <p:nvPr/>
        </p:nvSpPr>
        <p:spPr>
          <a:xfrm>
            <a:off x="771525" y="1849072"/>
            <a:ext cx="552450" cy="254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3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MIT</a:t>
            </a:r>
          </a:p>
        </p:txBody>
      </p:sp>
      <p:sp>
        <p:nvSpPr>
          <p:cNvPr id="45" name="CuadroTexto 44"/>
          <p:cNvSpPr txBox="1"/>
          <p:nvPr/>
        </p:nvSpPr>
        <p:spPr>
          <a:xfrm>
            <a:off x="766764" y="2800351"/>
            <a:ext cx="742950" cy="254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3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RAND</a:t>
            </a:r>
          </a:p>
        </p:txBody>
      </p:sp>
      <p:sp>
        <p:nvSpPr>
          <p:cNvPr id="46" name="CuadroTexto 45"/>
          <p:cNvSpPr txBox="1"/>
          <p:nvPr/>
        </p:nvSpPr>
        <p:spPr>
          <a:xfrm>
            <a:off x="757239" y="3738951"/>
            <a:ext cx="752476" cy="254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3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NPL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3782" y="3358754"/>
            <a:ext cx="826294" cy="826294"/>
          </a:xfrm>
          <a:prstGeom prst="rect">
            <a:avLst/>
          </a:prstGeom>
        </p:spPr>
      </p:pic>
      <p:pic>
        <p:nvPicPr>
          <p:cNvPr id="1026" name="Picture 2" descr="http://blogs.uab.cat/tecnologiayactualidad/files/2014/09/internet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343" y="2426880"/>
            <a:ext cx="858139" cy="7774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exico.feebbo.com/blog/wp-content/uploads/2015/04/Feebbo-estudio-de-mercado-encuestas-online-blog-interne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782" y="1527734"/>
            <a:ext cx="1276614" cy="658254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errar llave 4"/>
          <p:cNvSpPr/>
          <p:nvPr/>
        </p:nvSpPr>
        <p:spPr>
          <a:xfrm>
            <a:off x="6498003" y="1304268"/>
            <a:ext cx="608122" cy="333440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1053" dirty="0"/>
          </a:p>
        </p:txBody>
      </p:sp>
    </p:spTree>
    <p:extLst>
      <p:ext uri="{BB962C8B-B14F-4D97-AF65-F5344CB8AC3E}">
        <p14:creationId xmlns:p14="http://schemas.microsoft.com/office/powerpoint/2010/main" val="226764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o">
  <a:themeElements>
    <a:clrScheme name="Dividendo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o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Dividendo</Template>
  <TotalTime>416</TotalTime>
  <Words>1100</Words>
  <Application>Microsoft Office PowerPoint</Application>
  <PresentationFormat>Presentación en pantalla (16:10)</PresentationFormat>
  <Paragraphs>141</Paragraphs>
  <Slides>38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6" baseType="lpstr">
      <vt:lpstr>Arial</vt:lpstr>
      <vt:lpstr>Calibri</vt:lpstr>
      <vt:lpstr>Gill Sans MT</vt:lpstr>
      <vt:lpstr>Helvetica</vt:lpstr>
      <vt:lpstr>Iowan Old Style Italic</vt:lpstr>
      <vt:lpstr>Wingdings</vt:lpstr>
      <vt:lpstr>Wingdings 2</vt:lpstr>
      <vt:lpstr>Dividendo</vt:lpstr>
      <vt:lpstr>Universidad Autónoma del Estado de México</vt:lpstr>
      <vt:lpstr>   Licenciaturas en:  ciencias políticas y administración pública comunicación sociología   Unidad de aprendizaje: COMPUTACIÓN clave:L42883 Unidad III: Web 2.0 y Redes sociales Tema: Introducción: Internet  y Web </vt:lpstr>
      <vt:lpstr>OBJETIVO DEL MATERIAL</vt:lpstr>
      <vt:lpstr>Programa de estudio</vt:lpstr>
      <vt:lpstr>CONTENIDO</vt:lpstr>
      <vt:lpstr>OBJETIVO DEL tema</vt:lpstr>
      <vt:lpstr>Presentación de PowerPoint</vt:lpstr>
      <vt:lpstr>Introducción</vt:lpstr>
      <vt:lpstr>Presentación de PowerPoint</vt:lpstr>
      <vt:lpstr>Presentación de PowerPoint</vt:lpstr>
      <vt:lpstr>¿Qué es la Internet?</vt:lpstr>
      <vt:lpstr>World  Wide  Web</vt:lpstr>
      <vt:lpstr>World  Wide  Web</vt:lpstr>
      <vt:lpstr>Ventajas del uso de Internet</vt:lpstr>
      <vt:lpstr>Desventajas del uso de Internet</vt:lpstr>
      <vt:lpstr>Presentación de PowerPoint</vt:lpstr>
      <vt:lpstr>Resumen</vt:lpstr>
      <vt:lpstr>Web 1.0 – 2.0</vt:lpstr>
      <vt:lpstr>Web 1.0 </vt:lpstr>
      <vt:lpstr>Características</vt:lpstr>
      <vt:lpstr>Características</vt:lpstr>
      <vt:lpstr>Características</vt:lpstr>
      <vt:lpstr>WEB 2.0</vt:lpstr>
      <vt:lpstr>Características</vt:lpstr>
      <vt:lpstr>Características</vt:lpstr>
      <vt:lpstr>Características</vt:lpstr>
      <vt:lpstr>Servicios Asociados</vt:lpstr>
      <vt:lpstr>BLOGS</vt:lpstr>
      <vt:lpstr>WIKIS</vt:lpstr>
      <vt:lpstr>REDES SOCIALES</vt:lpstr>
      <vt:lpstr>Reflexión</vt:lpstr>
      <vt:lpstr>ANEXOS</vt:lpstr>
      <vt:lpstr>Presentación de PowerPoint</vt:lpstr>
      <vt:lpstr>Evolución de la Web 1.0 a Web 2.0</vt:lpstr>
      <vt:lpstr>Presentación de PowerPoint</vt:lpstr>
      <vt:lpstr>Sitios web consultados</vt:lpstr>
      <vt:lpstr>REQUISITOS</vt:lpstr>
      <vt:lpstr>CRÉDITOS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Deguli</dc:creator>
  <cp:lastModifiedBy>Delia</cp:lastModifiedBy>
  <cp:revision>45</cp:revision>
  <dcterms:created xsi:type="dcterms:W3CDTF">2016-04-20T00:01:59Z</dcterms:created>
  <dcterms:modified xsi:type="dcterms:W3CDTF">2016-10-10T15:57:41Z</dcterms:modified>
</cp:coreProperties>
</file>