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0" r:id="rId1"/>
  </p:sldMasterIdLst>
  <p:sldIdLst>
    <p:sldId id="290" r:id="rId2"/>
    <p:sldId id="291" r:id="rId3"/>
    <p:sldId id="256" r:id="rId4"/>
    <p:sldId id="304" r:id="rId5"/>
    <p:sldId id="292" r:id="rId6"/>
    <p:sldId id="280" r:id="rId7"/>
    <p:sldId id="267" r:id="rId8"/>
    <p:sldId id="281" r:id="rId9"/>
    <p:sldId id="266" r:id="rId10"/>
    <p:sldId id="268" r:id="rId11"/>
    <p:sldId id="269" r:id="rId12"/>
    <p:sldId id="282" r:id="rId13"/>
    <p:sldId id="259" r:id="rId14"/>
    <p:sldId id="274" r:id="rId15"/>
    <p:sldId id="275" r:id="rId16"/>
    <p:sldId id="260" r:id="rId17"/>
    <p:sldId id="276" r:id="rId18"/>
    <p:sldId id="283" r:id="rId19"/>
    <p:sldId id="261" r:id="rId20"/>
    <p:sldId id="270" r:id="rId21"/>
    <p:sldId id="284" r:id="rId22"/>
    <p:sldId id="262" r:id="rId23"/>
    <p:sldId id="263" r:id="rId24"/>
    <p:sldId id="285" r:id="rId25"/>
    <p:sldId id="264" r:id="rId26"/>
    <p:sldId id="271" r:id="rId27"/>
    <p:sldId id="272" r:id="rId28"/>
    <p:sldId id="265" r:id="rId29"/>
    <p:sldId id="278" r:id="rId30"/>
    <p:sldId id="277" r:id="rId31"/>
    <p:sldId id="273" r:id="rId32"/>
    <p:sldId id="258" r:id="rId33"/>
    <p:sldId id="286" r:id="rId34"/>
    <p:sldId id="279" r:id="rId35"/>
    <p:sldId id="287" r:id="rId36"/>
    <p:sldId id="296" r:id="rId37"/>
    <p:sldId id="305" r:id="rId38"/>
    <p:sldId id="293" r:id="rId39"/>
    <p:sldId id="300" r:id="rId40"/>
    <p:sldId id="294" r:id="rId41"/>
    <p:sldId id="301" r:id="rId42"/>
    <p:sldId id="295" r:id="rId43"/>
    <p:sldId id="302" r:id="rId44"/>
    <p:sldId id="297" r:id="rId45"/>
    <p:sldId id="303"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43" autoAdjust="0"/>
    <p:restoredTop sz="94660"/>
  </p:normalViewPr>
  <p:slideViewPr>
    <p:cSldViewPr snapToGrid="0">
      <p:cViewPr varScale="1">
        <p:scale>
          <a:sx n="92" d="100"/>
          <a:sy n="92" d="100"/>
        </p:scale>
        <p:origin x="510"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DA51639-B2D6-4652-B8C3-1B4C224A7BAF}"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968508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C48EC7-AF6A-48D3-8284-14BACBEBDD84}"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69844233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C48EC7-AF6A-48D3-8284-14BACBEBDD84}"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1028518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BC48EC7-AF6A-48D3-8284-14BACBEBDD84}"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32060497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BC48EC7-AF6A-48D3-8284-14BACBEBDD84}"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6545082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BC48EC7-AF6A-48D3-8284-14BACBEBDD84}"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72217285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909655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110581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2FF5DD9-2C52-442D-92E2-8072C0C3D7CD}"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724935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4961B7-6B89-48AB-966F-622E2788EECC}"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768098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306833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smtClean="0"/>
              <a:t>10/11/2016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505981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smtClean="0"/>
              <a:t>10/11/2016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598861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smtClean="0"/>
              <a:t>10/11/2016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300880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CF131DD-A141-4471-BCF9-C6073EDD7E20}"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982901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B334A90-EB03-42F3-8859-2C2B2724C058}"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244696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BC48EC7-AF6A-48D3-8284-14BACBEBDD84}" type="datetimeFigureOut">
              <a:rPr lang="en-US" smtClean="0"/>
              <a:t>10/11/2016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708102705"/>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hyperlink" Target="Actividad%201%20El%20DO%20elementos%20del%20sistema.ink"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hyperlink" Target="Actividad%202%20DO%20y%20sistema.ink"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Programa%20Desarrollo%20Organizacional%202016A.pdf" TargetMode="External"/><Relationship Id="rId2" Type="http://schemas.openxmlformats.org/officeDocument/2006/relationships/slide" Target="slide5.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slide" Target="slide33.xml"/><Relationship Id="rId13" Type="http://schemas.openxmlformats.org/officeDocument/2006/relationships/slide" Target="slide44.xml"/><Relationship Id="rId3" Type="http://schemas.openxmlformats.org/officeDocument/2006/relationships/slide" Target="slide8.xml"/><Relationship Id="rId7" Type="http://schemas.openxmlformats.org/officeDocument/2006/relationships/slide" Target="slide24.xml"/><Relationship Id="rId12" Type="http://schemas.openxmlformats.org/officeDocument/2006/relationships/slide" Target="slide42.xml"/><Relationship Id="rId2" Type="http://schemas.openxmlformats.org/officeDocument/2006/relationships/slide" Target="slide6.xml"/><Relationship Id="rId1" Type="http://schemas.openxmlformats.org/officeDocument/2006/relationships/slideLayout" Target="../slideLayouts/slideLayout4.xml"/><Relationship Id="rId6" Type="http://schemas.openxmlformats.org/officeDocument/2006/relationships/slide" Target="slide21.xml"/><Relationship Id="rId11" Type="http://schemas.openxmlformats.org/officeDocument/2006/relationships/slide" Target="slide40.xml"/><Relationship Id="rId5" Type="http://schemas.openxmlformats.org/officeDocument/2006/relationships/slide" Target="slide18.xml"/><Relationship Id="rId10" Type="http://schemas.openxmlformats.org/officeDocument/2006/relationships/slide" Target="slide38.xml"/><Relationship Id="rId4" Type="http://schemas.openxmlformats.org/officeDocument/2006/relationships/slide" Target="slide12.xml"/><Relationship Id="rId9" Type="http://schemas.openxmlformats.org/officeDocument/2006/relationships/slide" Target="slide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2913" y="1562100"/>
            <a:ext cx="8915400" cy="4985445"/>
          </a:xfrm>
        </p:spPr>
        <p:txBody>
          <a:bodyPr>
            <a:normAutofit/>
          </a:bodyPr>
          <a:lstStyle/>
          <a:p>
            <a:pPr algn="ctr"/>
            <a:r>
              <a:rPr lang="es-MX" sz="3200" dirty="0" smtClean="0"/>
              <a:t>Universidad Autónoma del Estado de México</a:t>
            </a:r>
            <a:br>
              <a:rPr lang="es-MX" sz="3200" dirty="0" smtClean="0"/>
            </a:br>
            <a:r>
              <a:rPr lang="es-MX" sz="3200" dirty="0" smtClean="0"/>
              <a:t/>
            </a:r>
            <a:br>
              <a:rPr lang="es-MX" sz="3200" dirty="0" smtClean="0"/>
            </a:br>
            <a:r>
              <a:rPr lang="es-MX" sz="3200" dirty="0"/>
              <a:t/>
            </a:r>
            <a:br>
              <a:rPr lang="es-MX" sz="3200" dirty="0"/>
            </a:br>
            <a:r>
              <a:rPr lang="es-MX" sz="3200" dirty="0" smtClean="0"/>
              <a:t/>
            </a:r>
            <a:br>
              <a:rPr lang="es-MX" sz="3200" dirty="0" smtClean="0"/>
            </a:br>
            <a:r>
              <a:rPr lang="es-MX" sz="3200" dirty="0" smtClean="0"/>
              <a:t>Facultad </a:t>
            </a:r>
            <a:r>
              <a:rPr lang="es-MX" sz="3200" dirty="0"/>
              <a:t>de Ciencias Políticas y Sociales</a:t>
            </a:r>
            <a:r>
              <a:rPr lang="es-MX" dirty="0"/>
              <a:t/>
            </a:r>
            <a:br>
              <a:rPr lang="es-MX" dirty="0"/>
            </a:b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600" y="0"/>
            <a:ext cx="1719872" cy="1256427"/>
          </a:xfrm>
          <a:prstGeom prst="rect">
            <a:avLst/>
          </a:prstGeom>
        </p:spPr>
      </p:pic>
      <p:pic>
        <p:nvPicPr>
          <p:cNvPr id="3" name="Imagen 2" descr="facultad ciiencias politica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0550" y="0"/>
            <a:ext cx="1244600" cy="1231900"/>
          </a:xfrm>
          <a:prstGeom prst="rect">
            <a:avLst/>
          </a:prstGeom>
        </p:spPr>
      </p:pic>
    </p:spTree>
    <p:extLst>
      <p:ext uri="{BB962C8B-B14F-4D97-AF65-F5344CB8AC3E}">
        <p14:creationId xmlns:p14="http://schemas.microsoft.com/office/powerpoint/2010/main" val="1576930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algn="just"/>
            <a:r>
              <a:rPr lang="es-ES" sz="3200" b="1" i="1" dirty="0" smtClean="0"/>
              <a:t>Los </a:t>
            </a:r>
            <a:r>
              <a:rPr lang="es-ES" sz="3200" b="1" i="1" dirty="0"/>
              <a:t>sistemas son abiertos</a:t>
            </a:r>
            <a:r>
              <a:rPr lang="es-ES" sz="2400" b="1" i="1" dirty="0"/>
              <a:t>. </a:t>
            </a:r>
            <a:r>
              <a:rPr lang="es-ES" sz="3000" dirty="0"/>
              <a:t>Es una consecuencia de la premisa anterior. Cada sistema existe dentro de un medio ambiente constituido por otros </a:t>
            </a:r>
            <a:r>
              <a:rPr lang="es-ES" sz="3000" dirty="0" smtClean="0"/>
              <a:t>sistemas</a:t>
            </a:r>
          </a:p>
          <a:p>
            <a:pPr marL="0" indent="0" algn="just">
              <a:buNone/>
            </a:pPr>
            <a:r>
              <a:rPr lang="es-ES" sz="3000" dirty="0"/>
              <a:t>	</a:t>
            </a:r>
            <a:r>
              <a:rPr lang="es-ES" sz="3000" dirty="0" smtClean="0"/>
              <a:t>Los </a:t>
            </a:r>
            <a:r>
              <a:rPr lang="es-ES" sz="3000" dirty="0"/>
              <a:t>sistemas abiertos se caracterizan por un </a:t>
            </a:r>
            <a:r>
              <a:rPr lang="es-ES" sz="3000" dirty="0" smtClean="0"/>
              <a:t>	proceso </a:t>
            </a:r>
            <a:r>
              <a:rPr lang="es-ES" sz="3000" dirty="0"/>
              <a:t>infinito de intercambio con su </a:t>
            </a:r>
            <a:r>
              <a:rPr lang="es-ES" sz="3000" dirty="0" smtClean="0"/>
              <a:t>	ambiente </a:t>
            </a:r>
            <a:r>
              <a:rPr lang="es-ES" sz="3000" dirty="0"/>
              <a:t>para cambiar energía e </a:t>
            </a:r>
            <a:r>
              <a:rPr lang="es-ES" sz="3000" dirty="0" smtClean="0"/>
              <a:t>	información</a:t>
            </a:r>
            <a:r>
              <a:rPr lang="es-ES" sz="3000" dirty="0"/>
              <a:t>.</a:t>
            </a:r>
          </a:p>
          <a:p>
            <a:pPr algn="just"/>
            <a:endParaRPr lang="es-ES" sz="3000" dirty="0"/>
          </a:p>
        </p:txBody>
      </p:sp>
      <p:pic>
        <p:nvPicPr>
          <p:cNvPr id="5" name="Imagen 4"/>
          <p:cNvPicPr>
            <a:picLocks noChangeAspect="1"/>
          </p:cNvPicPr>
          <p:nvPr/>
        </p:nvPicPr>
        <p:blipFill>
          <a:blip r:embed="rId2"/>
          <a:stretch>
            <a:fillRect/>
          </a:stretch>
        </p:blipFill>
        <p:spPr>
          <a:xfrm>
            <a:off x="10570691" y="5426485"/>
            <a:ext cx="847879" cy="1167498"/>
          </a:xfrm>
          <a:prstGeom prst="rect">
            <a:avLst/>
          </a:prstGeom>
        </p:spPr>
      </p:pic>
      <p:sp>
        <p:nvSpPr>
          <p:cNvPr id="8" name="CuadroTexto 7"/>
          <p:cNvSpPr txBox="1"/>
          <p:nvPr/>
        </p:nvSpPr>
        <p:spPr>
          <a:xfrm>
            <a:off x="1249251" y="605307"/>
            <a:ext cx="10045521" cy="646331"/>
          </a:xfrm>
          <a:prstGeom prst="rect">
            <a:avLst/>
          </a:prstGeom>
          <a:noFill/>
        </p:spPr>
        <p:txBody>
          <a:bodyPr wrap="square" rtlCol="0">
            <a:spAutoFit/>
          </a:bodyPr>
          <a:lstStyle/>
          <a:p>
            <a:pPr algn="ctr"/>
            <a:r>
              <a:rPr lang="es-ES" sz="3600" b="1" dirty="0" smtClean="0"/>
              <a:t>TIPOS DE SISTEMAS</a:t>
            </a:r>
            <a:endParaRPr lang="es-ES" sz="3600" b="1" dirty="0"/>
          </a:p>
        </p:txBody>
      </p:sp>
    </p:spTree>
    <p:extLst>
      <p:ext uri="{BB962C8B-B14F-4D97-AF65-F5344CB8AC3E}">
        <p14:creationId xmlns:p14="http://schemas.microsoft.com/office/powerpoint/2010/main" val="27517806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1719" y="2605396"/>
            <a:ext cx="9076815" cy="3566804"/>
          </a:xfrm>
        </p:spPr>
        <p:txBody>
          <a:bodyPr>
            <a:normAutofit/>
          </a:bodyPr>
          <a:lstStyle/>
          <a:p>
            <a:pPr algn="just"/>
            <a:r>
              <a:rPr lang="es-ES" sz="3200" b="1" i="1" dirty="0" smtClean="0"/>
              <a:t>Las </a:t>
            </a:r>
            <a:r>
              <a:rPr lang="es-ES" sz="3200" b="1" i="1" dirty="0"/>
              <a:t>funciones de un sistema dependen de su estructura. </a:t>
            </a:r>
            <a:r>
              <a:rPr lang="es-ES" sz="3000" dirty="0"/>
              <a:t>Cada sistema tiene un objetivo o finalidad que constituye su papel en el intercambio con otros sistemas dentro del medio </a:t>
            </a:r>
            <a:r>
              <a:rPr lang="es-ES" sz="3000" dirty="0" smtClean="0"/>
              <a:t>ambiente.</a:t>
            </a:r>
            <a:endParaRPr lang="es-ES" sz="3000" dirty="0"/>
          </a:p>
        </p:txBody>
      </p:sp>
      <p:pic>
        <p:nvPicPr>
          <p:cNvPr id="4" name="Imagen 3"/>
          <p:cNvPicPr>
            <a:picLocks noChangeAspect="1"/>
          </p:cNvPicPr>
          <p:nvPr/>
        </p:nvPicPr>
        <p:blipFill>
          <a:blip r:embed="rId2"/>
          <a:stretch>
            <a:fillRect/>
          </a:stretch>
        </p:blipFill>
        <p:spPr>
          <a:xfrm>
            <a:off x="5782110" y="5194277"/>
            <a:ext cx="1194449" cy="1194449"/>
          </a:xfrm>
          <a:prstGeom prst="rect">
            <a:avLst/>
          </a:prstGeom>
        </p:spPr>
      </p:pic>
      <p:sp>
        <p:nvSpPr>
          <p:cNvPr id="8" name="CuadroTexto 7"/>
          <p:cNvSpPr txBox="1"/>
          <p:nvPr/>
        </p:nvSpPr>
        <p:spPr>
          <a:xfrm>
            <a:off x="1249251" y="605307"/>
            <a:ext cx="10045521" cy="646331"/>
          </a:xfrm>
          <a:prstGeom prst="rect">
            <a:avLst/>
          </a:prstGeom>
          <a:noFill/>
        </p:spPr>
        <p:txBody>
          <a:bodyPr wrap="square" rtlCol="0">
            <a:spAutoFit/>
          </a:bodyPr>
          <a:lstStyle/>
          <a:p>
            <a:pPr algn="ctr"/>
            <a:r>
              <a:rPr lang="es-ES" sz="3600" b="1" dirty="0" smtClean="0"/>
              <a:t>TIPOS DE SISTEMAS</a:t>
            </a:r>
            <a:endParaRPr lang="es-ES" sz="3600" b="1" dirty="0"/>
          </a:p>
        </p:txBody>
      </p:sp>
      <p:sp>
        <p:nvSpPr>
          <p:cNvPr id="5" name="Flecha izquierda 4">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470285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Las Organizaciones y los Sistemas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3450885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71700" y="2319335"/>
            <a:ext cx="8247185" cy="3395665"/>
          </a:xfrm>
        </p:spPr>
        <p:txBody>
          <a:bodyPr>
            <a:noAutofit/>
          </a:bodyPr>
          <a:lstStyle/>
          <a:p>
            <a:pPr algn="just"/>
            <a:r>
              <a:rPr lang="es-ES" sz="3000" dirty="0"/>
              <a:t>Las organizaciones necesitan ajustarse a las condiciones y características de la oportunidad relevante externa. </a:t>
            </a:r>
            <a:endParaRPr lang="es-ES" sz="3000" dirty="0" smtClean="0"/>
          </a:p>
          <a:p>
            <a:pPr algn="just"/>
            <a:r>
              <a:rPr lang="es-ES" sz="3000" dirty="0" smtClean="0"/>
              <a:t>“La </a:t>
            </a:r>
            <a:r>
              <a:rPr lang="es-ES" sz="3000" dirty="0"/>
              <a:t>frontera” de una organización tiene contornos menos nítidos y más cambiantes de lo que se reconoce en general</a:t>
            </a:r>
            <a:r>
              <a:rPr lang="es-ES" sz="3000" dirty="0" smtClean="0"/>
              <a:t>.</a:t>
            </a:r>
          </a:p>
        </p:txBody>
      </p:sp>
      <p:pic>
        <p:nvPicPr>
          <p:cNvPr id="5" name="Imagen 4"/>
          <p:cNvPicPr>
            <a:picLocks noChangeAspect="1"/>
          </p:cNvPicPr>
          <p:nvPr/>
        </p:nvPicPr>
        <p:blipFill>
          <a:blip r:embed="rId2"/>
          <a:stretch>
            <a:fillRect/>
          </a:stretch>
        </p:blipFill>
        <p:spPr>
          <a:xfrm>
            <a:off x="9151036" y="5508306"/>
            <a:ext cx="1267849" cy="1124017"/>
          </a:xfrm>
          <a:prstGeom prst="rect">
            <a:avLst/>
          </a:prstGeom>
        </p:spPr>
      </p:pic>
      <p:sp>
        <p:nvSpPr>
          <p:cNvPr id="6" name="CuadroTexto 5"/>
          <p:cNvSpPr txBox="1"/>
          <p:nvPr/>
        </p:nvSpPr>
        <p:spPr>
          <a:xfrm>
            <a:off x="1249251" y="605307"/>
            <a:ext cx="10045521" cy="646331"/>
          </a:xfrm>
          <a:prstGeom prst="rect">
            <a:avLst/>
          </a:prstGeom>
          <a:noFill/>
        </p:spPr>
        <p:txBody>
          <a:bodyPr wrap="square" rtlCol="0">
            <a:spAutoFit/>
          </a:bodyPr>
          <a:lstStyle/>
          <a:p>
            <a:pPr algn="ctr"/>
            <a:r>
              <a:rPr lang="es-ES" sz="3600" b="1" dirty="0" smtClean="0"/>
              <a:t>Las Organizaciones y los Sistemas</a:t>
            </a:r>
            <a:endParaRPr lang="es-ES" sz="3600" b="1" dirty="0"/>
          </a:p>
        </p:txBody>
      </p:sp>
    </p:spTree>
    <p:extLst>
      <p:ext uri="{BB962C8B-B14F-4D97-AF65-F5344CB8AC3E}">
        <p14:creationId xmlns:p14="http://schemas.microsoft.com/office/powerpoint/2010/main" val="26664275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60270" y="2125979"/>
            <a:ext cx="8629650" cy="3257551"/>
          </a:xfrm>
        </p:spPr>
        <p:txBody>
          <a:bodyPr>
            <a:noAutofit/>
          </a:bodyPr>
          <a:lstStyle/>
          <a:p>
            <a:pPr algn="just"/>
            <a:r>
              <a:rPr lang="es-ES" sz="3000" dirty="0"/>
              <a:t>E</a:t>
            </a:r>
            <a:r>
              <a:rPr lang="es-ES" sz="3000" dirty="0" smtClean="0"/>
              <a:t>l </a:t>
            </a:r>
            <a:r>
              <a:rPr lang="es-ES" sz="3000" dirty="0"/>
              <a:t>sistema organizacional tiene raíces y ramificaciones que se entierran y se extienden en el medio que los rodea, y que es de suma importancia para su </a:t>
            </a:r>
            <a:r>
              <a:rPr lang="es-ES" sz="3000" dirty="0" smtClean="0"/>
              <a:t>supervivencia, en </a:t>
            </a:r>
            <a:r>
              <a:rPr lang="es-ES" sz="3000" dirty="0"/>
              <a:t>sus actos de crecimiento, </a:t>
            </a:r>
            <a:r>
              <a:rPr lang="es-ES" sz="3000" dirty="0" smtClean="0"/>
              <a:t>en </a:t>
            </a:r>
            <a:r>
              <a:rPr lang="es-ES" sz="3000" dirty="0"/>
              <a:t>sus actos de defensa. </a:t>
            </a:r>
            <a:endParaRPr lang="es-ES" sz="3000" dirty="0" smtClean="0"/>
          </a:p>
        </p:txBody>
      </p:sp>
      <p:pic>
        <p:nvPicPr>
          <p:cNvPr id="7" name="Imagen 6"/>
          <p:cNvPicPr>
            <a:picLocks noChangeAspect="1"/>
          </p:cNvPicPr>
          <p:nvPr/>
        </p:nvPicPr>
        <p:blipFill>
          <a:blip r:embed="rId2"/>
          <a:stretch>
            <a:fillRect/>
          </a:stretch>
        </p:blipFill>
        <p:spPr>
          <a:xfrm>
            <a:off x="10071277" y="4873312"/>
            <a:ext cx="1612275" cy="1685560"/>
          </a:xfrm>
          <a:prstGeom prst="rect">
            <a:avLst/>
          </a:prstGeom>
        </p:spPr>
      </p:pic>
      <p:sp>
        <p:nvSpPr>
          <p:cNvPr id="8" name="CuadroTexto 7"/>
          <p:cNvSpPr txBox="1"/>
          <p:nvPr/>
        </p:nvSpPr>
        <p:spPr>
          <a:xfrm>
            <a:off x="1249251" y="605307"/>
            <a:ext cx="10045521" cy="646331"/>
          </a:xfrm>
          <a:prstGeom prst="rect">
            <a:avLst/>
          </a:prstGeom>
          <a:noFill/>
        </p:spPr>
        <p:txBody>
          <a:bodyPr wrap="square" rtlCol="0">
            <a:spAutoFit/>
          </a:bodyPr>
          <a:lstStyle/>
          <a:p>
            <a:pPr algn="ctr"/>
            <a:r>
              <a:rPr lang="es-ES" sz="3600" b="1" dirty="0" smtClean="0"/>
              <a:t>Las Organizaciones y los Sistemas</a:t>
            </a:r>
            <a:endParaRPr lang="es-ES" sz="3600" b="1" dirty="0"/>
          </a:p>
        </p:txBody>
      </p:sp>
    </p:spTree>
    <p:extLst>
      <p:ext uri="{BB962C8B-B14F-4D97-AF65-F5344CB8AC3E}">
        <p14:creationId xmlns:p14="http://schemas.microsoft.com/office/powerpoint/2010/main" val="797961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00300" y="2125979"/>
            <a:ext cx="8469630" cy="3451861"/>
          </a:xfrm>
        </p:spPr>
        <p:txBody>
          <a:bodyPr>
            <a:noAutofit/>
          </a:bodyPr>
          <a:lstStyle/>
          <a:p>
            <a:pPr algn="just"/>
            <a:r>
              <a:rPr lang="es-ES" sz="3000" dirty="0" smtClean="0"/>
              <a:t>Existe </a:t>
            </a:r>
            <a:r>
              <a:rPr lang="es-ES" sz="3000" dirty="0"/>
              <a:t>así un sistema total de la organización que traspasa los contornos de sus fronteras internas e incluye, necesariamente, los otros sistemas o subsistemas de la comunidad o sociedad con los que transacciona, ya sea en términos de insumos, ya sea en términos de resultados.</a:t>
            </a:r>
          </a:p>
        </p:txBody>
      </p:sp>
      <p:pic>
        <p:nvPicPr>
          <p:cNvPr id="5" name="Imagen 4"/>
          <p:cNvPicPr>
            <a:picLocks noChangeAspect="1"/>
          </p:cNvPicPr>
          <p:nvPr/>
        </p:nvPicPr>
        <p:blipFill>
          <a:blip r:embed="rId2"/>
          <a:stretch>
            <a:fillRect/>
          </a:stretch>
        </p:blipFill>
        <p:spPr>
          <a:xfrm>
            <a:off x="9230629" y="5577840"/>
            <a:ext cx="1559291" cy="1221649"/>
          </a:xfrm>
          <a:prstGeom prst="rect">
            <a:avLst/>
          </a:prstGeom>
        </p:spPr>
      </p:pic>
      <p:sp>
        <p:nvSpPr>
          <p:cNvPr id="8" name="CuadroTexto 7"/>
          <p:cNvSpPr txBox="1"/>
          <p:nvPr/>
        </p:nvSpPr>
        <p:spPr>
          <a:xfrm>
            <a:off x="1249251" y="605307"/>
            <a:ext cx="10045521" cy="646331"/>
          </a:xfrm>
          <a:prstGeom prst="rect">
            <a:avLst/>
          </a:prstGeom>
          <a:noFill/>
        </p:spPr>
        <p:txBody>
          <a:bodyPr wrap="square" rtlCol="0">
            <a:spAutoFit/>
          </a:bodyPr>
          <a:lstStyle/>
          <a:p>
            <a:pPr algn="ctr"/>
            <a:r>
              <a:rPr lang="es-ES" sz="3600" b="1" dirty="0" smtClean="0"/>
              <a:t>Las Organizaciones y los Sistemas</a:t>
            </a:r>
            <a:endParaRPr lang="es-ES" sz="3600" b="1" dirty="0"/>
          </a:p>
        </p:txBody>
      </p:sp>
    </p:spTree>
    <p:extLst>
      <p:ext uri="{BB962C8B-B14F-4D97-AF65-F5344CB8AC3E}">
        <p14:creationId xmlns:p14="http://schemas.microsoft.com/office/powerpoint/2010/main" val="9023256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6800" y="1704908"/>
            <a:ext cx="10058400" cy="4112962"/>
          </a:xfrm>
        </p:spPr>
        <p:txBody>
          <a:bodyPr>
            <a:normAutofit fontScale="40000" lnSpcReduction="20000"/>
          </a:bodyPr>
          <a:lstStyle/>
          <a:p>
            <a:pPr marL="0" indent="0" algn="just">
              <a:buNone/>
            </a:pPr>
            <a:endParaRPr lang="es-ES" sz="2500" dirty="0"/>
          </a:p>
          <a:p>
            <a:pPr algn="just"/>
            <a:r>
              <a:rPr lang="es-ES" sz="6300" dirty="0" smtClean="0"/>
              <a:t>Lo que ocurre en el medio extremo, en los campos económicos, financieros, industriales, educacionales, psico-sociales, militares y políticos tiene o puede influir en la empresa.</a:t>
            </a:r>
          </a:p>
          <a:p>
            <a:pPr algn="just"/>
            <a:r>
              <a:rPr lang="es-ES" sz="6300" dirty="0" smtClean="0"/>
              <a:t>Los hechos nuevos de la coyuntura social, del mundo de la economía y de las finanzas, de la acción de los competidores, de la disponibilidad y costo de recursos materiales y humanos, los progresos tecnológicos, etc., todo tiende a afectar de cierto modo el equilibrio interno de la institución. </a:t>
            </a:r>
          </a:p>
          <a:p>
            <a:pPr algn="just"/>
            <a:endParaRPr lang="es-ES" dirty="0"/>
          </a:p>
          <a:p>
            <a:pPr algn="just"/>
            <a:endParaRPr lang="es-ES" dirty="0"/>
          </a:p>
        </p:txBody>
      </p:sp>
      <p:pic>
        <p:nvPicPr>
          <p:cNvPr id="4" name="Imagen 3"/>
          <p:cNvPicPr>
            <a:picLocks noChangeAspect="1"/>
          </p:cNvPicPr>
          <p:nvPr/>
        </p:nvPicPr>
        <p:blipFill>
          <a:blip r:embed="rId2"/>
          <a:stretch>
            <a:fillRect/>
          </a:stretch>
        </p:blipFill>
        <p:spPr>
          <a:xfrm>
            <a:off x="9523766" y="5657176"/>
            <a:ext cx="1391884" cy="1043913"/>
          </a:xfrm>
          <a:prstGeom prst="rect">
            <a:avLst/>
          </a:prstGeom>
        </p:spPr>
      </p:pic>
      <p:sp>
        <p:nvSpPr>
          <p:cNvPr id="6" name="CuadroTexto 5"/>
          <p:cNvSpPr txBox="1"/>
          <p:nvPr/>
        </p:nvSpPr>
        <p:spPr>
          <a:xfrm>
            <a:off x="1249251" y="605307"/>
            <a:ext cx="10045521" cy="646331"/>
          </a:xfrm>
          <a:prstGeom prst="rect">
            <a:avLst/>
          </a:prstGeom>
          <a:noFill/>
        </p:spPr>
        <p:txBody>
          <a:bodyPr wrap="square" rtlCol="0">
            <a:spAutoFit/>
          </a:bodyPr>
          <a:lstStyle/>
          <a:p>
            <a:pPr algn="ctr"/>
            <a:r>
              <a:rPr lang="es-ES" sz="3600" b="1" dirty="0" smtClean="0"/>
              <a:t>Las Organizaciones, el DO y los Sistemas</a:t>
            </a:r>
            <a:endParaRPr lang="es-ES" sz="3600" b="1" dirty="0"/>
          </a:p>
        </p:txBody>
      </p:sp>
    </p:spTree>
    <p:extLst>
      <p:ext uri="{BB962C8B-B14F-4D97-AF65-F5344CB8AC3E}">
        <p14:creationId xmlns:p14="http://schemas.microsoft.com/office/powerpoint/2010/main" val="1853539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5370" y="1481071"/>
            <a:ext cx="10058400" cy="4991851"/>
          </a:xfrm>
        </p:spPr>
        <p:txBody>
          <a:bodyPr>
            <a:normAutofit/>
          </a:bodyPr>
          <a:lstStyle/>
          <a:p>
            <a:pPr algn="just"/>
            <a:r>
              <a:rPr lang="es-ES" sz="3000" dirty="0" smtClean="0"/>
              <a:t>Afecta a </a:t>
            </a:r>
            <a:r>
              <a:rPr lang="es-ES" sz="3000" dirty="0"/>
              <a:t>la acción del subsistema administrativo que necesita conciliar sus dos grandes responsabilidades: la de dar estabilidad a la empresa y la de asegurar la mutabilidad adaptativa. </a:t>
            </a:r>
            <a:endParaRPr lang="es-ES" sz="3000" dirty="0" smtClean="0"/>
          </a:p>
          <a:p>
            <a:pPr algn="just"/>
            <a:r>
              <a:rPr lang="es-ES" sz="3000" dirty="0" smtClean="0"/>
              <a:t>Para </a:t>
            </a:r>
            <a:r>
              <a:rPr lang="es-ES" sz="3000" dirty="0"/>
              <a:t>la </a:t>
            </a:r>
            <a:r>
              <a:rPr lang="es-ES" sz="3000" b="1" dirty="0"/>
              <a:t>estabilidad</a:t>
            </a:r>
            <a:r>
              <a:rPr lang="es-ES" sz="3000" dirty="0"/>
              <a:t> hay que mantener, afirmar, continuar, no cambiar. Para la </a:t>
            </a:r>
            <a:r>
              <a:rPr lang="es-ES" sz="3000" b="1" dirty="0"/>
              <a:t>adaptabilidad</a:t>
            </a:r>
            <a:r>
              <a:rPr lang="es-ES" sz="3000" dirty="0"/>
              <a:t>, hay que modificar, renovar, perfeccionar, cambiar.</a:t>
            </a:r>
          </a:p>
          <a:p>
            <a:pPr algn="just"/>
            <a:endParaRPr lang="es-ES" dirty="0"/>
          </a:p>
          <a:p>
            <a:pPr algn="just"/>
            <a:endParaRPr lang="es-ES" dirty="0"/>
          </a:p>
        </p:txBody>
      </p:sp>
      <p:pic>
        <p:nvPicPr>
          <p:cNvPr id="2" name="Imagen 1"/>
          <p:cNvPicPr>
            <a:picLocks noChangeAspect="1"/>
          </p:cNvPicPr>
          <p:nvPr/>
        </p:nvPicPr>
        <p:blipFill>
          <a:blip r:embed="rId2"/>
          <a:stretch>
            <a:fillRect/>
          </a:stretch>
        </p:blipFill>
        <p:spPr>
          <a:xfrm>
            <a:off x="8958545" y="5623407"/>
            <a:ext cx="1134146" cy="849515"/>
          </a:xfrm>
          <a:prstGeom prst="rect">
            <a:avLst/>
          </a:prstGeom>
        </p:spPr>
      </p:pic>
      <p:sp>
        <p:nvSpPr>
          <p:cNvPr id="6" name="CuadroTexto 5"/>
          <p:cNvSpPr txBox="1"/>
          <p:nvPr/>
        </p:nvSpPr>
        <p:spPr>
          <a:xfrm>
            <a:off x="1249251" y="605307"/>
            <a:ext cx="10045521" cy="646331"/>
          </a:xfrm>
          <a:prstGeom prst="rect">
            <a:avLst/>
          </a:prstGeom>
          <a:noFill/>
        </p:spPr>
        <p:txBody>
          <a:bodyPr wrap="square" rtlCol="0">
            <a:spAutoFit/>
          </a:bodyPr>
          <a:lstStyle/>
          <a:p>
            <a:pPr algn="ctr"/>
            <a:r>
              <a:rPr lang="es-ES" sz="3600" b="1" dirty="0" smtClean="0"/>
              <a:t>Las Organizaciones y los Sistemas</a:t>
            </a:r>
            <a:endParaRPr lang="es-ES" sz="3600" b="1" dirty="0"/>
          </a:p>
        </p:txBody>
      </p:sp>
      <p:sp>
        <p:nvSpPr>
          <p:cNvPr id="5" name="Flecha izquierda 4">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0335904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Cómo diagnosticar a la Organización</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3308411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17520" y="2114550"/>
            <a:ext cx="7440930" cy="3520440"/>
          </a:xfrm>
        </p:spPr>
        <p:txBody>
          <a:bodyPr>
            <a:normAutofit fontScale="92500"/>
          </a:bodyPr>
          <a:lstStyle/>
          <a:p>
            <a:pPr algn="just"/>
            <a:r>
              <a:rPr lang="es-ES" sz="3200" dirty="0" smtClean="0"/>
              <a:t>El </a:t>
            </a:r>
            <a:r>
              <a:rPr lang="es-ES" sz="3200" dirty="0"/>
              <a:t>nivel más alto abarca la organización como un todo e incluye el diseño de la compañía los diversos mecanismos para reestructurar recursos tales como los sistemas de recompensa y medición, y la cultura organizacional.</a:t>
            </a:r>
          </a:p>
          <a:p>
            <a:endParaRPr lang="es-ES" dirty="0"/>
          </a:p>
        </p:txBody>
      </p:sp>
      <p:pic>
        <p:nvPicPr>
          <p:cNvPr id="2" name="Imagen 1"/>
          <p:cNvPicPr>
            <a:picLocks noChangeAspect="1"/>
          </p:cNvPicPr>
          <p:nvPr/>
        </p:nvPicPr>
        <p:blipFill>
          <a:blip r:embed="rId2"/>
          <a:stretch>
            <a:fillRect/>
          </a:stretch>
        </p:blipFill>
        <p:spPr>
          <a:xfrm>
            <a:off x="2034541" y="4382172"/>
            <a:ext cx="628649" cy="1850236"/>
          </a:xfrm>
          <a:prstGeom prst="rect">
            <a:avLst/>
          </a:prstGeom>
        </p:spPr>
      </p:pic>
      <p:sp>
        <p:nvSpPr>
          <p:cNvPr id="4" name="CuadroTexto 3"/>
          <p:cNvSpPr txBox="1"/>
          <p:nvPr/>
        </p:nvSpPr>
        <p:spPr>
          <a:xfrm>
            <a:off x="1249251" y="605307"/>
            <a:ext cx="10045521" cy="646331"/>
          </a:xfrm>
          <a:prstGeom prst="rect">
            <a:avLst/>
          </a:prstGeom>
          <a:noFill/>
        </p:spPr>
        <p:txBody>
          <a:bodyPr wrap="square" rtlCol="0">
            <a:spAutoFit/>
          </a:bodyPr>
          <a:lstStyle/>
          <a:p>
            <a:pPr algn="ctr"/>
            <a:r>
              <a:rPr lang="es-ES" sz="3600" b="1" dirty="0" smtClean="0"/>
              <a:t>Diagnosticar a la Organización</a:t>
            </a:r>
            <a:endParaRPr lang="es-ES" sz="3600" b="1" dirty="0"/>
          </a:p>
        </p:txBody>
      </p:sp>
    </p:spTree>
    <p:extLst>
      <p:ext uri="{BB962C8B-B14F-4D97-AF65-F5344CB8AC3E}">
        <p14:creationId xmlns:p14="http://schemas.microsoft.com/office/powerpoint/2010/main" val="3953938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79700" y="2832100"/>
            <a:ext cx="9104311" cy="3273550"/>
          </a:xfrm>
        </p:spPr>
        <p:txBody>
          <a:bodyPr>
            <a:normAutofit fontScale="90000"/>
          </a:bodyPr>
          <a:lstStyle/>
          <a:p>
            <a:r>
              <a:rPr lang="es-MX" sz="3200" dirty="0" smtClean="0"/>
              <a:t>Plan de estudios de la Lic. en Ciencias Políticas y Administración Pública</a:t>
            </a:r>
            <a:br>
              <a:rPr lang="es-MX" sz="3200" dirty="0" smtClean="0"/>
            </a:br>
            <a:r>
              <a:rPr lang="es-MX" sz="3200" dirty="0" smtClean="0"/>
              <a:t>Unidad de aprendizaje: Desarrollo Organizacional</a:t>
            </a:r>
            <a:br>
              <a:rPr lang="es-MX" sz="3200" dirty="0" smtClean="0"/>
            </a:br>
            <a:r>
              <a:rPr lang="es-MX" sz="3200" dirty="0" smtClean="0"/>
              <a:t>Clave: L42837</a:t>
            </a:r>
            <a:br>
              <a:rPr lang="es-MX" sz="3200" dirty="0" smtClean="0"/>
            </a:br>
            <a:r>
              <a:rPr lang="es-MX" sz="3200" dirty="0" smtClean="0"/>
              <a:t>Unidad II: Procesos del Desarrollo Organizacional</a:t>
            </a:r>
            <a:br>
              <a:rPr lang="es-MX" sz="3200" dirty="0" smtClean="0"/>
            </a:br>
            <a:r>
              <a:rPr lang="es-MX" sz="3200" dirty="0" smtClean="0"/>
              <a:t>Tema: Desarrollo organizacional desde el enfoque sistémico</a:t>
            </a:r>
            <a:endParaRPr lang="es-MX" sz="3200" dirty="0"/>
          </a:p>
        </p:txBody>
      </p:sp>
      <p:pic>
        <p:nvPicPr>
          <p:cNvPr id="3" name="Imagen 2" descr="facultad ciiencias politicas.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1083" y="0"/>
            <a:ext cx="1244600" cy="1231900"/>
          </a:xfrm>
          <a:prstGeom prst="rect">
            <a:avLst/>
          </a:prstGeom>
        </p:spPr>
      </p:pic>
    </p:spTree>
    <p:extLst>
      <p:ext uri="{BB962C8B-B14F-4D97-AF65-F5344CB8AC3E}">
        <p14:creationId xmlns:p14="http://schemas.microsoft.com/office/powerpoint/2010/main" val="38040251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31769" y="1813560"/>
            <a:ext cx="8389621" cy="3707130"/>
          </a:xfrm>
        </p:spPr>
        <p:txBody>
          <a:bodyPr>
            <a:normAutofit/>
          </a:bodyPr>
          <a:lstStyle/>
          <a:p>
            <a:pPr algn="just"/>
            <a:r>
              <a:rPr lang="es-ES" sz="3200" dirty="0" smtClean="0"/>
              <a:t>El </a:t>
            </a:r>
            <a:r>
              <a:rPr lang="es-ES" sz="3200" dirty="0"/>
              <a:t>nivel siguiente, que involucra al grupo o departamento, incluye el diseño del grupo y los diversos mecanismos para reestructurar las interacciones entre los miembros, tales como normas y estrategias de trabajo.</a:t>
            </a:r>
          </a:p>
          <a:p>
            <a:endParaRPr lang="es-ES" dirty="0"/>
          </a:p>
        </p:txBody>
      </p:sp>
      <p:pic>
        <p:nvPicPr>
          <p:cNvPr id="4" name="Imagen 3"/>
          <p:cNvPicPr>
            <a:picLocks noChangeAspect="1"/>
          </p:cNvPicPr>
          <p:nvPr/>
        </p:nvPicPr>
        <p:blipFill>
          <a:blip r:embed="rId2"/>
          <a:stretch>
            <a:fillRect/>
          </a:stretch>
        </p:blipFill>
        <p:spPr>
          <a:xfrm>
            <a:off x="5890261" y="5911222"/>
            <a:ext cx="2110740" cy="366891"/>
          </a:xfrm>
          <a:prstGeom prst="rect">
            <a:avLst/>
          </a:prstGeom>
        </p:spPr>
      </p:pic>
      <p:sp>
        <p:nvSpPr>
          <p:cNvPr id="5" name="CuadroTexto 4"/>
          <p:cNvSpPr txBox="1"/>
          <p:nvPr/>
        </p:nvSpPr>
        <p:spPr>
          <a:xfrm>
            <a:off x="1249251" y="605307"/>
            <a:ext cx="10045521" cy="646331"/>
          </a:xfrm>
          <a:prstGeom prst="rect">
            <a:avLst/>
          </a:prstGeom>
          <a:noFill/>
        </p:spPr>
        <p:txBody>
          <a:bodyPr wrap="square" rtlCol="0">
            <a:spAutoFit/>
          </a:bodyPr>
          <a:lstStyle/>
          <a:p>
            <a:pPr algn="ctr"/>
            <a:r>
              <a:rPr lang="es-ES" sz="3600" b="1" dirty="0" smtClean="0"/>
              <a:t>Diagnosticar a la Organización</a:t>
            </a:r>
            <a:endParaRPr lang="es-ES" sz="3600" b="1" dirty="0"/>
          </a:p>
        </p:txBody>
      </p:sp>
      <p:sp>
        <p:nvSpPr>
          <p:cNvPr id="6" name="Flecha izquierda 5">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9997147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Organización como Sistema Abierto</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3086773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63240" y="948690"/>
            <a:ext cx="8115300" cy="5634990"/>
          </a:xfrm>
        </p:spPr>
        <p:txBody>
          <a:bodyPr>
            <a:noAutofit/>
          </a:bodyPr>
          <a:lstStyle/>
          <a:p>
            <a:pPr algn="just"/>
            <a:r>
              <a:rPr lang="es-ES" sz="3000" dirty="0" smtClean="0"/>
              <a:t>Se </a:t>
            </a:r>
            <a:r>
              <a:rPr lang="es-ES" sz="3000" dirty="0"/>
              <a:t>caracteriza por un intercambio de transacciones con el ambiente y se conserva constantemente en el mismo estado (autorregulación) a pesar de que la materia y la energía que lo integran se renuevan constantemente (equilibrio dinámico u homeostasis). </a:t>
            </a:r>
            <a:endParaRPr lang="es-ES" sz="3000" dirty="0" smtClean="0"/>
          </a:p>
          <a:p>
            <a:pPr algn="just"/>
            <a:r>
              <a:rPr lang="es-ES" sz="3000" dirty="0" smtClean="0"/>
              <a:t>Así</a:t>
            </a:r>
            <a:r>
              <a:rPr lang="es-ES" sz="3000" dirty="0"/>
              <a:t>, el sistema abierto (como el organismo) recibe influencia del medio ambiente e influye sobre él, alcanzando un estado de equilibrio dinámico en ese medio.</a:t>
            </a:r>
          </a:p>
        </p:txBody>
      </p:sp>
      <p:pic>
        <p:nvPicPr>
          <p:cNvPr id="4" name="Imagen 3"/>
          <p:cNvPicPr>
            <a:picLocks noChangeAspect="1"/>
          </p:cNvPicPr>
          <p:nvPr/>
        </p:nvPicPr>
        <p:blipFill>
          <a:blip r:embed="rId2"/>
          <a:stretch>
            <a:fillRect/>
          </a:stretch>
        </p:blipFill>
        <p:spPr>
          <a:xfrm>
            <a:off x="1562636" y="5419989"/>
            <a:ext cx="1324391" cy="1163691"/>
          </a:xfrm>
          <a:prstGeom prst="rect">
            <a:avLst/>
          </a:prstGeom>
        </p:spPr>
      </p:pic>
      <p:sp>
        <p:nvSpPr>
          <p:cNvPr id="5" name="CuadroTexto 4"/>
          <p:cNvSpPr txBox="1"/>
          <p:nvPr/>
        </p:nvSpPr>
        <p:spPr>
          <a:xfrm>
            <a:off x="1562636" y="192360"/>
            <a:ext cx="10045521" cy="646331"/>
          </a:xfrm>
          <a:prstGeom prst="rect">
            <a:avLst/>
          </a:prstGeom>
          <a:noFill/>
        </p:spPr>
        <p:txBody>
          <a:bodyPr wrap="square" rtlCol="0">
            <a:spAutoFit/>
          </a:bodyPr>
          <a:lstStyle/>
          <a:p>
            <a:pPr algn="ctr"/>
            <a:r>
              <a:rPr lang="es-ES" sz="3600" b="1" dirty="0" smtClean="0"/>
              <a:t>La Organización como sistema abierto</a:t>
            </a:r>
            <a:endParaRPr lang="es-ES" sz="3600" b="1" dirty="0"/>
          </a:p>
        </p:txBody>
      </p:sp>
    </p:spTree>
    <p:extLst>
      <p:ext uri="{BB962C8B-B14F-4D97-AF65-F5344CB8AC3E}">
        <p14:creationId xmlns:p14="http://schemas.microsoft.com/office/powerpoint/2010/main" val="26730613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08468" y="1356144"/>
            <a:ext cx="9947212" cy="4873205"/>
          </a:xfrm>
        </p:spPr>
        <p:txBody>
          <a:bodyPr>
            <a:normAutofit fontScale="77500" lnSpcReduction="20000"/>
          </a:bodyPr>
          <a:lstStyle/>
          <a:p>
            <a:pPr algn="just"/>
            <a:r>
              <a:rPr lang="es-ES" sz="3600" dirty="0"/>
              <a:t>El concepto de sistema abierto  es perfectamente aplicable a la </a:t>
            </a:r>
            <a:r>
              <a:rPr lang="es-ES" sz="3600" dirty="0" smtClean="0"/>
              <a:t>organización</a:t>
            </a:r>
          </a:p>
          <a:p>
            <a:pPr algn="just"/>
            <a:r>
              <a:rPr lang="es-ES" sz="3600" dirty="0" smtClean="0"/>
              <a:t>La </a:t>
            </a:r>
            <a:r>
              <a:rPr lang="es-ES" sz="3600" dirty="0"/>
              <a:t>organización es un sistema creado por el hombre y mantiene una dinámica interacción con su medio ambiente, sean clientes, proveedores, la competencia, entidades sindicales, órganos gubernamentales y otros agentes externos. Influye sobre el medio ambiente y recibe influencia de él. </a:t>
            </a:r>
            <a:endParaRPr lang="es-ES" sz="3600" dirty="0" smtClean="0"/>
          </a:p>
          <a:p>
            <a:pPr algn="just"/>
            <a:r>
              <a:rPr lang="es-ES" sz="3600" dirty="0" smtClean="0"/>
              <a:t>Además</a:t>
            </a:r>
            <a:r>
              <a:rPr lang="es-ES" sz="3600" dirty="0"/>
              <a:t>, es un sistema integrado por diversas partes o unidades relacionadas entre sí, que trabajan en armonía unas con las otras, con la finalidad de alcanzar una serie de objetivos, tanto de la organización como de sus participantes.</a:t>
            </a:r>
          </a:p>
          <a:p>
            <a:pPr marL="0" indent="0" algn="just">
              <a:buNone/>
            </a:pPr>
            <a:endParaRPr lang="es-ES" dirty="0"/>
          </a:p>
        </p:txBody>
      </p:sp>
      <p:pic>
        <p:nvPicPr>
          <p:cNvPr id="4" name="Imagen 3"/>
          <p:cNvPicPr>
            <a:picLocks noChangeAspect="1"/>
          </p:cNvPicPr>
          <p:nvPr/>
        </p:nvPicPr>
        <p:blipFill>
          <a:blip r:embed="rId2"/>
          <a:stretch>
            <a:fillRect/>
          </a:stretch>
        </p:blipFill>
        <p:spPr>
          <a:xfrm>
            <a:off x="10670844" y="5805519"/>
            <a:ext cx="937313" cy="899821"/>
          </a:xfrm>
          <a:prstGeom prst="rect">
            <a:avLst/>
          </a:prstGeom>
        </p:spPr>
      </p:pic>
      <p:sp>
        <p:nvSpPr>
          <p:cNvPr id="5" name="CuadroTexto 4"/>
          <p:cNvSpPr txBox="1"/>
          <p:nvPr/>
        </p:nvSpPr>
        <p:spPr>
          <a:xfrm>
            <a:off x="1562636" y="192360"/>
            <a:ext cx="10045521" cy="646331"/>
          </a:xfrm>
          <a:prstGeom prst="rect">
            <a:avLst/>
          </a:prstGeom>
          <a:noFill/>
        </p:spPr>
        <p:txBody>
          <a:bodyPr wrap="square" rtlCol="0">
            <a:spAutoFit/>
          </a:bodyPr>
          <a:lstStyle/>
          <a:p>
            <a:pPr algn="ctr"/>
            <a:r>
              <a:rPr lang="es-ES" sz="3600" b="1" dirty="0" smtClean="0"/>
              <a:t>La Organización como sistema abierto</a:t>
            </a:r>
            <a:endParaRPr lang="es-ES" sz="3600" b="1" dirty="0"/>
          </a:p>
        </p:txBody>
      </p:sp>
      <p:sp>
        <p:nvSpPr>
          <p:cNvPr id="6" name="Flecha izquierda 5">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8571427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t>Características de las Organizaciones como Sistema Abierto</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6107672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40330" y="1851660"/>
            <a:ext cx="8641080" cy="4229100"/>
          </a:xfrm>
        </p:spPr>
        <p:txBody>
          <a:bodyPr>
            <a:noAutofit/>
          </a:bodyPr>
          <a:lstStyle/>
          <a:p>
            <a:pPr algn="just"/>
            <a:r>
              <a:rPr lang="es-ES" sz="2500" b="1" i="1" dirty="0" smtClean="0"/>
              <a:t>Comportamiento </a:t>
            </a:r>
            <a:r>
              <a:rPr lang="es-ES" sz="2500" b="1" i="1" dirty="0"/>
              <a:t>probabilístico y no determinista. </a:t>
            </a:r>
            <a:r>
              <a:rPr lang="es-ES" sz="2500" dirty="0"/>
              <a:t>Como todos los sistemas sociales, las organizaciones son sistemas abiertos afectados por cambios en sus ambientes y que se denominan variables externas. El ambiente incluye variables desconocidas e incontrolables. Por esa razón, las consecuencias de los sistemas sociales son probabilísticas y no determinísticas y su comportamiento no es totalmente previsible.</a:t>
            </a:r>
          </a:p>
          <a:p>
            <a:endParaRPr lang="es-ES" sz="2500" dirty="0"/>
          </a:p>
        </p:txBody>
      </p:sp>
      <p:pic>
        <p:nvPicPr>
          <p:cNvPr id="4" name="Imagen 3"/>
          <p:cNvPicPr>
            <a:picLocks noChangeAspect="1"/>
          </p:cNvPicPr>
          <p:nvPr/>
        </p:nvPicPr>
        <p:blipFill>
          <a:blip r:embed="rId2"/>
          <a:stretch>
            <a:fillRect/>
          </a:stretch>
        </p:blipFill>
        <p:spPr>
          <a:xfrm>
            <a:off x="6221902" y="5956605"/>
            <a:ext cx="1558580" cy="663614"/>
          </a:xfrm>
          <a:prstGeom prst="rect">
            <a:avLst/>
          </a:prstGeom>
        </p:spPr>
      </p:pic>
      <p:sp>
        <p:nvSpPr>
          <p:cNvPr id="5" name="CuadroTexto 4"/>
          <p:cNvSpPr txBox="1"/>
          <p:nvPr/>
        </p:nvSpPr>
        <p:spPr>
          <a:xfrm>
            <a:off x="1562636" y="192360"/>
            <a:ext cx="10045521" cy="1200329"/>
          </a:xfrm>
          <a:prstGeom prst="rect">
            <a:avLst/>
          </a:prstGeom>
          <a:noFill/>
        </p:spPr>
        <p:txBody>
          <a:bodyPr wrap="square" rtlCol="0">
            <a:spAutoFit/>
          </a:bodyPr>
          <a:lstStyle/>
          <a:p>
            <a:pPr algn="ctr"/>
            <a:r>
              <a:rPr lang="es-ES" sz="3600" b="1" dirty="0" smtClean="0"/>
              <a:t>Características de las Organizaciones como Sistemas Abiertos</a:t>
            </a:r>
            <a:endParaRPr lang="es-ES" sz="3600" b="1" dirty="0"/>
          </a:p>
        </p:txBody>
      </p:sp>
    </p:spTree>
    <p:extLst>
      <p:ext uri="{BB962C8B-B14F-4D97-AF65-F5344CB8AC3E}">
        <p14:creationId xmlns:p14="http://schemas.microsoft.com/office/powerpoint/2010/main" val="28353156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2133600"/>
            <a:ext cx="8600758" cy="3307080"/>
          </a:xfrm>
        </p:spPr>
        <p:txBody>
          <a:bodyPr>
            <a:normAutofit/>
          </a:bodyPr>
          <a:lstStyle/>
          <a:p>
            <a:pPr algn="just"/>
            <a:r>
              <a:rPr lang="es-ES" sz="2500" b="1" i="1" dirty="0" smtClean="0"/>
              <a:t>Las </a:t>
            </a:r>
            <a:r>
              <a:rPr lang="es-ES" sz="2500" b="1" i="1" dirty="0"/>
              <a:t>organizaciones como parte de una sociedad mayor, constituida de partes menores</a:t>
            </a:r>
            <a:r>
              <a:rPr lang="es-ES" sz="2500" dirty="0"/>
              <a:t>. Los sistemas son “complejos de elementos colocados en interacción”. Ese enfoque incide más sobre las relaciones entre los elementos que interactúan cuya relación produce una totalidad que no puede comprenderse mediante el simple análisis de las partes por separado</a:t>
            </a:r>
            <a:r>
              <a:rPr lang="es-ES" sz="2500" dirty="0" smtClean="0"/>
              <a:t>.</a:t>
            </a:r>
            <a:endParaRPr lang="es-ES" sz="2500" dirty="0"/>
          </a:p>
        </p:txBody>
      </p:sp>
      <p:pic>
        <p:nvPicPr>
          <p:cNvPr id="4" name="Imagen 3"/>
          <p:cNvPicPr>
            <a:picLocks noChangeAspect="1"/>
          </p:cNvPicPr>
          <p:nvPr/>
        </p:nvPicPr>
        <p:blipFill>
          <a:blip r:embed="rId2"/>
          <a:stretch>
            <a:fillRect/>
          </a:stretch>
        </p:blipFill>
        <p:spPr>
          <a:xfrm>
            <a:off x="1419119" y="5090942"/>
            <a:ext cx="798301" cy="1309213"/>
          </a:xfrm>
          <a:prstGeom prst="rect">
            <a:avLst/>
          </a:prstGeom>
        </p:spPr>
      </p:pic>
      <p:sp>
        <p:nvSpPr>
          <p:cNvPr id="5" name="CuadroTexto 4"/>
          <p:cNvSpPr txBox="1"/>
          <p:nvPr/>
        </p:nvSpPr>
        <p:spPr>
          <a:xfrm>
            <a:off x="1562636" y="192360"/>
            <a:ext cx="10045521" cy="1200329"/>
          </a:xfrm>
          <a:prstGeom prst="rect">
            <a:avLst/>
          </a:prstGeom>
          <a:noFill/>
        </p:spPr>
        <p:txBody>
          <a:bodyPr wrap="square" rtlCol="0">
            <a:spAutoFit/>
          </a:bodyPr>
          <a:lstStyle/>
          <a:p>
            <a:pPr algn="ctr"/>
            <a:r>
              <a:rPr lang="es-ES" sz="3600" b="1" dirty="0" smtClean="0"/>
              <a:t>Características de las Organizaciones como Sistemas Abiertos</a:t>
            </a:r>
            <a:endParaRPr lang="es-ES" sz="3600" b="1" dirty="0"/>
          </a:p>
        </p:txBody>
      </p:sp>
    </p:spTree>
    <p:extLst>
      <p:ext uri="{BB962C8B-B14F-4D97-AF65-F5344CB8AC3E}">
        <p14:creationId xmlns:p14="http://schemas.microsoft.com/office/powerpoint/2010/main" val="35342275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4600" y="2133600"/>
            <a:ext cx="8990012" cy="2929890"/>
          </a:xfrm>
        </p:spPr>
        <p:txBody>
          <a:bodyPr>
            <a:normAutofit/>
          </a:bodyPr>
          <a:lstStyle/>
          <a:p>
            <a:pPr algn="just"/>
            <a:r>
              <a:rPr lang="es-ES" sz="2500" b="1" i="1" dirty="0" smtClean="0"/>
              <a:t>Interdependencia </a:t>
            </a:r>
            <a:r>
              <a:rPr lang="es-ES" sz="2500" b="1" i="1" dirty="0"/>
              <a:t>de las partes. </a:t>
            </a:r>
            <a:r>
              <a:rPr lang="es-ES" sz="2500" dirty="0"/>
              <a:t>La organización es un sistema social cuyas partes son independientes pero interrelacionadas. “El sistema organizacional comparte con los sistemas biológicos la propiedad de interdependencia de sus partes, de forma que el cambio en una de las partes provoca impactos sobre las otras”.</a:t>
            </a:r>
          </a:p>
          <a:p>
            <a:pPr algn="just"/>
            <a:endParaRPr lang="es-ES" sz="2500" dirty="0"/>
          </a:p>
          <a:p>
            <a:pPr algn="just"/>
            <a:endParaRPr lang="es-ES" sz="2500" dirty="0"/>
          </a:p>
        </p:txBody>
      </p:sp>
      <p:pic>
        <p:nvPicPr>
          <p:cNvPr id="4" name="Imagen 3"/>
          <p:cNvPicPr>
            <a:picLocks noChangeAspect="1"/>
          </p:cNvPicPr>
          <p:nvPr/>
        </p:nvPicPr>
        <p:blipFill>
          <a:blip r:embed="rId2"/>
          <a:stretch>
            <a:fillRect/>
          </a:stretch>
        </p:blipFill>
        <p:spPr>
          <a:xfrm>
            <a:off x="6348037" y="5147310"/>
            <a:ext cx="1755834" cy="1399071"/>
          </a:xfrm>
          <a:prstGeom prst="rect">
            <a:avLst/>
          </a:prstGeom>
        </p:spPr>
      </p:pic>
      <p:sp>
        <p:nvSpPr>
          <p:cNvPr id="6" name="CuadroTexto 5"/>
          <p:cNvSpPr txBox="1"/>
          <p:nvPr/>
        </p:nvSpPr>
        <p:spPr>
          <a:xfrm>
            <a:off x="1562636" y="192360"/>
            <a:ext cx="10045521" cy="1200329"/>
          </a:xfrm>
          <a:prstGeom prst="rect">
            <a:avLst/>
          </a:prstGeom>
          <a:noFill/>
        </p:spPr>
        <p:txBody>
          <a:bodyPr wrap="square" rtlCol="0">
            <a:spAutoFit/>
          </a:bodyPr>
          <a:lstStyle/>
          <a:p>
            <a:pPr algn="ctr"/>
            <a:r>
              <a:rPr lang="es-ES" sz="3600" b="1" dirty="0" smtClean="0"/>
              <a:t>Características de las Organizaciones como Sistemas Abiertos</a:t>
            </a:r>
            <a:endParaRPr lang="es-ES" sz="3600" b="1" dirty="0"/>
          </a:p>
        </p:txBody>
      </p:sp>
    </p:spTree>
    <p:extLst>
      <p:ext uri="{BB962C8B-B14F-4D97-AF65-F5344CB8AC3E}">
        <p14:creationId xmlns:p14="http://schemas.microsoft.com/office/powerpoint/2010/main" val="17539198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40180" y="1407983"/>
            <a:ext cx="10252709" cy="4627057"/>
          </a:xfrm>
        </p:spPr>
        <p:txBody>
          <a:bodyPr>
            <a:noAutofit/>
          </a:bodyPr>
          <a:lstStyle/>
          <a:p>
            <a:pPr algn="just"/>
            <a:r>
              <a:rPr lang="es-ES" sz="2500" b="1" i="1" dirty="0" smtClean="0"/>
              <a:t>Homeostasis </a:t>
            </a:r>
            <a:r>
              <a:rPr lang="es-ES" sz="2500" b="1" i="1" dirty="0"/>
              <a:t>o “estado de equilibrio”. </a:t>
            </a:r>
            <a:r>
              <a:rPr lang="es-ES" sz="2500" dirty="0"/>
              <a:t>La organización alcanza un estado firme, es decir, un estado de equilibrio, cuando satisface dos requisitos: la unidireccionalidad y el progreso. </a:t>
            </a:r>
          </a:p>
          <a:p>
            <a:pPr marL="457200" lvl="1" indent="0" algn="just">
              <a:buNone/>
            </a:pPr>
            <a:r>
              <a:rPr lang="es-ES" sz="2300" dirty="0" smtClean="0"/>
              <a:t>La </a:t>
            </a:r>
            <a:r>
              <a:rPr lang="es-ES" sz="2300" i="1" dirty="0"/>
              <a:t>unidireccionalidad</a:t>
            </a:r>
            <a:r>
              <a:rPr lang="es-ES" sz="2300" dirty="0"/>
              <a:t> o constancia de dirección, se refiere que a pesar de los cambios en el ambiente o en la organización, los propios resultados se alcanzan. El sistema sigue orientado hacia el mismo fin, usando otros medios. </a:t>
            </a:r>
            <a:endParaRPr lang="es-ES" sz="2300" dirty="0" smtClean="0"/>
          </a:p>
          <a:p>
            <a:pPr marL="457200" lvl="1" indent="0" algn="just">
              <a:buNone/>
            </a:pPr>
            <a:r>
              <a:rPr lang="es-ES" sz="2300" dirty="0" smtClean="0"/>
              <a:t>El </a:t>
            </a:r>
            <a:r>
              <a:rPr lang="es-ES" sz="2300" i="1" dirty="0"/>
              <a:t>progreso</a:t>
            </a:r>
            <a:r>
              <a:rPr lang="es-ES" sz="2300" dirty="0"/>
              <a:t> en relación con el fin, refiere que el sistema mantiene, en relación al fin deseado, un grado de progreso dentro de los límites definidos como tolerables. El grado de progreso puede ser mejorado cuando la empresa alcanza el resultado con menor esfuerzo, con mayor precisión y bajo condiciones de variabilidad.</a:t>
            </a:r>
          </a:p>
          <a:p>
            <a:pPr algn="just"/>
            <a:endParaRPr lang="es-ES" sz="2500" dirty="0"/>
          </a:p>
          <a:p>
            <a:pPr algn="just"/>
            <a:endParaRPr lang="es-ES" sz="2500" dirty="0"/>
          </a:p>
        </p:txBody>
      </p:sp>
      <p:sp>
        <p:nvSpPr>
          <p:cNvPr id="4" name="CuadroTexto 3"/>
          <p:cNvSpPr txBox="1"/>
          <p:nvPr/>
        </p:nvSpPr>
        <p:spPr>
          <a:xfrm>
            <a:off x="1562636" y="192360"/>
            <a:ext cx="10045521" cy="1200329"/>
          </a:xfrm>
          <a:prstGeom prst="rect">
            <a:avLst/>
          </a:prstGeom>
          <a:noFill/>
        </p:spPr>
        <p:txBody>
          <a:bodyPr wrap="square" rtlCol="0">
            <a:spAutoFit/>
          </a:bodyPr>
          <a:lstStyle/>
          <a:p>
            <a:pPr algn="ctr"/>
            <a:r>
              <a:rPr lang="es-ES" sz="3600" b="1" dirty="0" smtClean="0"/>
              <a:t>Características de las Organizaciones como Sistemas Abiertos</a:t>
            </a:r>
            <a:endParaRPr lang="es-ES" sz="3600" b="1" dirty="0"/>
          </a:p>
        </p:txBody>
      </p:sp>
    </p:spTree>
    <p:extLst>
      <p:ext uri="{BB962C8B-B14F-4D97-AF65-F5344CB8AC3E}">
        <p14:creationId xmlns:p14="http://schemas.microsoft.com/office/powerpoint/2010/main" val="9601069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14699" y="3028950"/>
            <a:ext cx="7246083" cy="1623060"/>
          </a:xfrm>
        </p:spPr>
        <p:txBody>
          <a:bodyPr>
            <a:noAutofit/>
          </a:bodyPr>
          <a:lstStyle/>
          <a:p>
            <a:pPr algn="just"/>
            <a:r>
              <a:rPr lang="es-ES" sz="2500" b="1" i="1" dirty="0" smtClean="0"/>
              <a:t>Frontera </a:t>
            </a:r>
            <a:r>
              <a:rPr lang="es-ES" sz="2500" b="1" i="1" dirty="0"/>
              <a:t>o límite. </a:t>
            </a:r>
            <a:r>
              <a:rPr lang="es-ES" sz="2500" dirty="0"/>
              <a:t>Se demarca y define lo que se encuentra adentro y lo que se encuentra afuera del sistema o subsistema.</a:t>
            </a:r>
          </a:p>
          <a:p>
            <a:pPr algn="just"/>
            <a:endParaRPr lang="es-ES" sz="2500" dirty="0"/>
          </a:p>
          <a:p>
            <a:pPr algn="just"/>
            <a:endParaRPr lang="es-ES" sz="2500" dirty="0"/>
          </a:p>
        </p:txBody>
      </p:sp>
      <p:sp>
        <p:nvSpPr>
          <p:cNvPr id="4" name="CuadroTexto 3"/>
          <p:cNvSpPr txBox="1"/>
          <p:nvPr/>
        </p:nvSpPr>
        <p:spPr>
          <a:xfrm>
            <a:off x="1562636" y="192360"/>
            <a:ext cx="10045521" cy="1200329"/>
          </a:xfrm>
          <a:prstGeom prst="rect">
            <a:avLst/>
          </a:prstGeom>
          <a:noFill/>
        </p:spPr>
        <p:txBody>
          <a:bodyPr wrap="square" rtlCol="0">
            <a:spAutoFit/>
          </a:bodyPr>
          <a:lstStyle/>
          <a:p>
            <a:pPr algn="ctr"/>
            <a:r>
              <a:rPr lang="es-ES" sz="3600" b="1" dirty="0" smtClean="0"/>
              <a:t>Características de las Organizaciones como Sistemas Abiertos</a:t>
            </a:r>
            <a:endParaRPr lang="es-ES" sz="3600" b="1" dirty="0"/>
          </a:p>
        </p:txBody>
      </p:sp>
    </p:spTree>
    <p:extLst>
      <p:ext uri="{BB962C8B-B14F-4D97-AF65-F5344CB8AC3E}">
        <p14:creationId xmlns:p14="http://schemas.microsoft.com/office/powerpoint/2010/main" val="394689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46313" y="651510"/>
            <a:ext cx="9217977" cy="2811780"/>
          </a:xfrm>
        </p:spPr>
        <p:txBody>
          <a:bodyPr>
            <a:normAutofit fontScale="90000"/>
          </a:bodyPr>
          <a:lstStyle/>
          <a:p>
            <a:pPr algn="r"/>
            <a:r>
              <a:rPr lang="es-ES" sz="4900" dirty="0" smtClean="0"/>
              <a:t>DESARROLLO ORGANIZACIONAL</a:t>
            </a:r>
            <a:br>
              <a:rPr lang="es-ES" sz="4900" dirty="0" smtClean="0"/>
            </a:br>
            <a:r>
              <a:rPr lang="es-ES" sz="4900" dirty="0" smtClean="0"/>
              <a:t> DESDE EL ENFOQUE SISTÉMICO</a:t>
            </a:r>
            <a:endParaRPr lang="es-ES" sz="2500" dirty="0"/>
          </a:p>
        </p:txBody>
      </p:sp>
      <p:pic>
        <p:nvPicPr>
          <p:cNvPr id="4" name="Imagen 3"/>
          <p:cNvPicPr>
            <a:picLocks noChangeAspect="1"/>
          </p:cNvPicPr>
          <p:nvPr/>
        </p:nvPicPr>
        <p:blipFill>
          <a:blip r:embed="rId2"/>
          <a:stretch>
            <a:fillRect/>
          </a:stretch>
        </p:blipFill>
        <p:spPr>
          <a:xfrm>
            <a:off x="7614473" y="3967873"/>
            <a:ext cx="3252041" cy="2281282"/>
          </a:xfrm>
          <a:prstGeom prst="rect">
            <a:avLst/>
          </a:prstGeom>
        </p:spPr>
      </p:pic>
    </p:spTree>
    <p:extLst>
      <p:ext uri="{BB962C8B-B14F-4D97-AF65-F5344CB8AC3E}">
        <p14:creationId xmlns:p14="http://schemas.microsoft.com/office/powerpoint/2010/main" val="12524203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2133600"/>
            <a:ext cx="8863648" cy="2404110"/>
          </a:xfrm>
        </p:spPr>
        <p:txBody>
          <a:bodyPr>
            <a:normAutofit/>
          </a:bodyPr>
          <a:lstStyle/>
          <a:p>
            <a:pPr algn="just"/>
            <a:r>
              <a:rPr lang="es-ES" sz="2500" b="1" i="1" dirty="0" smtClean="0"/>
              <a:t>Morfogénesis</a:t>
            </a:r>
            <a:r>
              <a:rPr lang="es-ES" sz="2500" b="1" i="1" dirty="0"/>
              <a:t>. </a:t>
            </a:r>
            <a:r>
              <a:rPr lang="es-ES" sz="2500" dirty="0"/>
              <a:t>A diferencia de los sistemas mecánicos e incluso de los sistemas biológicos, el sistema organizacional tiene la capacidad de modificarse a sí mismo y su estructura básica</a:t>
            </a:r>
            <a:r>
              <a:rPr lang="es-ES" sz="2500" dirty="0" smtClean="0"/>
              <a:t>.</a:t>
            </a:r>
            <a:endParaRPr lang="es-ES" sz="2500" dirty="0"/>
          </a:p>
        </p:txBody>
      </p:sp>
      <p:pic>
        <p:nvPicPr>
          <p:cNvPr id="4" name="Imagen 3"/>
          <p:cNvPicPr>
            <a:picLocks noChangeAspect="1"/>
          </p:cNvPicPr>
          <p:nvPr/>
        </p:nvPicPr>
        <p:blipFill>
          <a:blip r:embed="rId2"/>
          <a:stretch>
            <a:fillRect/>
          </a:stretch>
        </p:blipFill>
        <p:spPr>
          <a:xfrm>
            <a:off x="6141819" y="4399404"/>
            <a:ext cx="1758434" cy="1758434"/>
          </a:xfrm>
          <a:prstGeom prst="rect">
            <a:avLst/>
          </a:prstGeom>
        </p:spPr>
      </p:pic>
      <p:sp>
        <p:nvSpPr>
          <p:cNvPr id="6" name="CuadroTexto 5"/>
          <p:cNvSpPr txBox="1"/>
          <p:nvPr/>
        </p:nvSpPr>
        <p:spPr>
          <a:xfrm>
            <a:off x="1562636" y="192360"/>
            <a:ext cx="10045521" cy="1200329"/>
          </a:xfrm>
          <a:prstGeom prst="rect">
            <a:avLst/>
          </a:prstGeom>
          <a:noFill/>
        </p:spPr>
        <p:txBody>
          <a:bodyPr wrap="square" rtlCol="0">
            <a:spAutoFit/>
          </a:bodyPr>
          <a:lstStyle/>
          <a:p>
            <a:pPr algn="ctr"/>
            <a:r>
              <a:rPr lang="es-ES" sz="3600" b="1" dirty="0" smtClean="0"/>
              <a:t>Características de las Organizaciones como Sistemas Abiertos</a:t>
            </a:r>
            <a:endParaRPr lang="es-ES" sz="3600" b="1" dirty="0"/>
          </a:p>
        </p:txBody>
      </p:sp>
    </p:spTree>
    <p:extLst>
      <p:ext uri="{BB962C8B-B14F-4D97-AF65-F5344CB8AC3E}">
        <p14:creationId xmlns:p14="http://schemas.microsoft.com/office/powerpoint/2010/main" val="16043738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2133600"/>
            <a:ext cx="8915400" cy="2564130"/>
          </a:xfrm>
        </p:spPr>
        <p:txBody>
          <a:bodyPr>
            <a:normAutofit/>
          </a:bodyPr>
          <a:lstStyle/>
          <a:p>
            <a:pPr algn="just"/>
            <a:r>
              <a:rPr lang="es-ES" sz="2500" b="1" i="1" dirty="0" smtClean="0"/>
              <a:t>Resistencia</a:t>
            </a:r>
            <a:r>
              <a:rPr lang="es-ES" sz="2500" b="1" i="1" dirty="0"/>
              <a:t>. </a:t>
            </a:r>
            <a:r>
              <a:rPr lang="es-ES" sz="2500" dirty="0"/>
              <a:t>Es la capacidad de superar el disturbio impuesto por un fenómeno externo. La resistencia determina el grado de defensa o de vulnerabilidad del sistema a presiones externas.</a:t>
            </a:r>
          </a:p>
          <a:p>
            <a:pPr algn="just"/>
            <a:endParaRPr lang="es-ES" sz="2500" dirty="0"/>
          </a:p>
        </p:txBody>
      </p:sp>
      <p:pic>
        <p:nvPicPr>
          <p:cNvPr id="5" name="Imagen 4"/>
          <p:cNvPicPr>
            <a:picLocks noChangeAspect="1"/>
          </p:cNvPicPr>
          <p:nvPr/>
        </p:nvPicPr>
        <p:blipFill>
          <a:blip r:embed="rId2"/>
          <a:stretch>
            <a:fillRect/>
          </a:stretch>
        </p:blipFill>
        <p:spPr>
          <a:xfrm>
            <a:off x="7955763" y="4905650"/>
            <a:ext cx="2331645" cy="1746483"/>
          </a:xfrm>
          <a:prstGeom prst="rect">
            <a:avLst/>
          </a:prstGeom>
        </p:spPr>
      </p:pic>
      <p:sp>
        <p:nvSpPr>
          <p:cNvPr id="6" name="CuadroTexto 5"/>
          <p:cNvSpPr txBox="1"/>
          <p:nvPr/>
        </p:nvSpPr>
        <p:spPr>
          <a:xfrm>
            <a:off x="1562636" y="192360"/>
            <a:ext cx="10045521" cy="1200329"/>
          </a:xfrm>
          <a:prstGeom prst="rect">
            <a:avLst/>
          </a:prstGeom>
          <a:noFill/>
        </p:spPr>
        <p:txBody>
          <a:bodyPr wrap="square" rtlCol="0">
            <a:spAutoFit/>
          </a:bodyPr>
          <a:lstStyle/>
          <a:p>
            <a:pPr algn="ctr"/>
            <a:r>
              <a:rPr lang="es-ES" sz="3600" b="1" dirty="0" smtClean="0"/>
              <a:t>Características de las Organizaciones como Sistemas Abiertos</a:t>
            </a:r>
            <a:endParaRPr lang="es-ES" sz="3600" b="1" dirty="0"/>
          </a:p>
        </p:txBody>
      </p:sp>
    </p:spTree>
    <p:extLst>
      <p:ext uri="{BB962C8B-B14F-4D97-AF65-F5344CB8AC3E}">
        <p14:creationId xmlns:p14="http://schemas.microsoft.com/office/powerpoint/2010/main" val="23786780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526030" y="771358"/>
            <a:ext cx="7886700" cy="5921207"/>
          </a:xfrm>
          <a:prstGeom prst="rect">
            <a:avLst/>
          </a:prstGeom>
        </p:spPr>
      </p:pic>
      <p:sp>
        <p:nvSpPr>
          <p:cNvPr id="3" name="CuadroTexto 2"/>
          <p:cNvSpPr txBox="1"/>
          <p:nvPr/>
        </p:nvSpPr>
        <p:spPr>
          <a:xfrm>
            <a:off x="1446619" y="125027"/>
            <a:ext cx="10045521" cy="646331"/>
          </a:xfrm>
          <a:prstGeom prst="rect">
            <a:avLst/>
          </a:prstGeom>
          <a:noFill/>
        </p:spPr>
        <p:txBody>
          <a:bodyPr wrap="square" rtlCol="0">
            <a:spAutoFit/>
          </a:bodyPr>
          <a:lstStyle/>
          <a:p>
            <a:pPr algn="ctr"/>
            <a:r>
              <a:rPr lang="es-ES" sz="3600" b="1" dirty="0" smtClean="0"/>
              <a:t>El DO y su relación con los Sistemas</a:t>
            </a:r>
            <a:endParaRPr lang="es-ES" sz="3600" b="1" dirty="0"/>
          </a:p>
        </p:txBody>
      </p:sp>
      <p:sp>
        <p:nvSpPr>
          <p:cNvPr id="5" name="Flecha izquierda 4">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4414863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Lecturas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9602654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2434" y="426682"/>
            <a:ext cx="8911687" cy="1280890"/>
          </a:xfrm>
        </p:spPr>
        <p:txBody>
          <a:bodyPr/>
          <a:lstStyle/>
          <a:p>
            <a:r>
              <a:rPr lang="es-MX" dirty="0" smtClean="0"/>
              <a:t>Lectura 1</a:t>
            </a:r>
            <a:endParaRPr lang="es-MX" dirty="0"/>
          </a:p>
        </p:txBody>
      </p:sp>
      <p:pic>
        <p:nvPicPr>
          <p:cNvPr id="4" name="Marcador de contenido 3"/>
          <p:cNvPicPr>
            <a:picLocks noGrp="1" noChangeAspect="1"/>
          </p:cNvPicPr>
          <p:nvPr>
            <p:ph idx="1"/>
          </p:nvPr>
        </p:nvPicPr>
        <p:blipFill>
          <a:blip r:embed="rId2"/>
          <a:stretch>
            <a:fillRect/>
          </a:stretch>
        </p:blipFill>
        <p:spPr>
          <a:xfrm>
            <a:off x="3106881" y="1364184"/>
            <a:ext cx="6587837" cy="4789022"/>
          </a:xfrm>
          <a:prstGeom prst="rect">
            <a:avLst/>
          </a:prstGeom>
        </p:spPr>
      </p:pic>
      <p:sp>
        <p:nvSpPr>
          <p:cNvPr id="5" name="Flecha izquierda 4">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916674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Actividades</a:t>
            </a:r>
            <a:endParaRPr lang="es-MX" dirty="0"/>
          </a:p>
        </p:txBody>
      </p:sp>
      <p:sp>
        <p:nvSpPr>
          <p:cNvPr id="3" name="Marcador de texto 2"/>
          <p:cNvSpPr>
            <a:spLocks noGrp="1"/>
          </p:cNvSpPr>
          <p:nvPr>
            <p:ph type="body" idx="1"/>
          </p:nvPr>
        </p:nvSpPr>
        <p:spPr/>
        <p:txBody>
          <a:bodyPr/>
          <a:lstStyle/>
          <a:p>
            <a:endParaRPr lang="es-MX" dirty="0"/>
          </a:p>
        </p:txBody>
      </p:sp>
      <p:pic>
        <p:nvPicPr>
          <p:cNvPr id="4" name="Imagen 3" descr="clas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2024" y="120945"/>
            <a:ext cx="2164101" cy="1440111"/>
          </a:xfrm>
          <a:prstGeom prst="rect">
            <a:avLst/>
          </a:prstGeom>
        </p:spPr>
      </p:pic>
    </p:spTree>
    <p:extLst>
      <p:ext uri="{BB962C8B-B14F-4D97-AF65-F5344CB8AC3E}">
        <p14:creationId xmlns:p14="http://schemas.microsoft.com/office/powerpoint/2010/main" val="2128606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rot="3827324">
            <a:off x="4771561" y="424938"/>
            <a:ext cx="3259966" cy="7284718"/>
          </a:xfrm>
        </p:spPr>
        <p:txBody>
          <a:bodyPr vert="vert270">
            <a:normAutofit/>
          </a:bodyPr>
          <a:lstStyle/>
          <a:p>
            <a:pPr marL="0" indent="0" algn="ctr">
              <a:buNone/>
            </a:pPr>
            <a:endParaRPr lang="es-MX" sz="2400" dirty="0" smtClean="0"/>
          </a:p>
          <a:p>
            <a:pPr marL="0" indent="0" algn="ctr">
              <a:buNone/>
            </a:pPr>
            <a:endParaRPr lang="es-MX" sz="2400" dirty="0"/>
          </a:p>
          <a:p>
            <a:pPr marL="0" indent="0" algn="ctr">
              <a:buNone/>
            </a:pPr>
            <a:r>
              <a:rPr lang="es-MX"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t>A trabajar</a:t>
            </a:r>
          </a:p>
          <a:p>
            <a:pPr marL="0" indent="0" algn="ctr">
              <a:buNone/>
            </a:pPr>
            <a:r>
              <a:rPr lang="es-MX"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t>Actividad 1</a:t>
            </a:r>
            <a:endParaRPr lang="es-MX"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Flecha izquierda 3">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3890963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rot="3827324">
            <a:off x="4771561" y="424938"/>
            <a:ext cx="3259966" cy="7284718"/>
          </a:xfrm>
        </p:spPr>
        <p:txBody>
          <a:bodyPr vert="vert270">
            <a:normAutofit/>
          </a:bodyPr>
          <a:lstStyle/>
          <a:p>
            <a:pPr marL="0" indent="0" algn="ctr">
              <a:buNone/>
            </a:pPr>
            <a:endParaRPr lang="es-MX" sz="2400" dirty="0" smtClean="0"/>
          </a:p>
          <a:p>
            <a:pPr marL="0" indent="0" algn="ctr">
              <a:buNone/>
            </a:pPr>
            <a:endParaRPr lang="es-MX" sz="2400" dirty="0"/>
          </a:p>
          <a:p>
            <a:pPr marL="0" indent="0" algn="ctr">
              <a:buNone/>
            </a:pPr>
            <a:r>
              <a:rPr lang="es-MX"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t>A trabajar</a:t>
            </a:r>
          </a:p>
          <a:p>
            <a:pPr marL="0" indent="0" algn="ctr">
              <a:buNone/>
            </a:pPr>
            <a:r>
              <a:rPr lang="es-MX"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t>Actividad 2</a:t>
            </a:r>
            <a:endParaRPr lang="es-MX"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Flecha izquierda 3">
            <a:hlinkClick r:id="rId3"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052781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a:t>
            </a:r>
            <a:endParaRPr lang="es-MX" dirty="0"/>
          </a:p>
        </p:txBody>
      </p:sp>
      <p:pic>
        <p:nvPicPr>
          <p:cNvPr id="4" name="Imagen 3" descr="lectu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76401" y="2282851"/>
            <a:ext cx="1831187" cy="1506151"/>
          </a:xfrm>
          <a:prstGeom prst="rect">
            <a:avLst/>
          </a:prstGeom>
        </p:spPr>
      </p:pic>
    </p:spTree>
    <p:extLst>
      <p:ext uri="{BB962C8B-B14F-4D97-AF65-F5344CB8AC3E}">
        <p14:creationId xmlns:p14="http://schemas.microsoft.com/office/powerpoint/2010/main" val="9862343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r>
              <a:rPr lang="es-MX" dirty="0"/>
              <a:t>French L. Wendell, Cecil Hbelll y Robert Zawacki (2007). Desarrollo Organizacional. Transformación y administración efectiva del cambio. México. Mc Graw Hill.</a:t>
            </a:r>
            <a:endParaRPr lang="es-ES_tradnl" dirty="0"/>
          </a:p>
          <a:p>
            <a:r>
              <a:rPr lang="es-MX" dirty="0" smtClean="0"/>
              <a:t>Guizar </a:t>
            </a:r>
            <a:r>
              <a:rPr lang="es-MX" dirty="0"/>
              <a:t>Montufar, Rafael (</a:t>
            </a:r>
            <a:r>
              <a:rPr lang="es-MX" dirty="0" smtClean="0"/>
              <a:t>2015). </a:t>
            </a:r>
            <a:r>
              <a:rPr lang="es-MX" dirty="0"/>
              <a:t>Desarrollo Organizacional: Principios y aplicaciones. México. D.F. Mc Graw Hill Interamericana</a:t>
            </a:r>
            <a:endParaRPr lang="es-ES_tradnl" dirty="0"/>
          </a:p>
          <a:p>
            <a:r>
              <a:rPr lang="es-MX" dirty="0"/>
              <a:t>Hernandez, Jorge A., Manuel Gallarza y José de J. Espinosa (2011). Desarrollo Organizacional. Enfoque Latinoamericano. México. Pearson</a:t>
            </a:r>
            <a:endParaRPr lang="es-ES_tradnl" dirty="0"/>
          </a:p>
          <a:p>
            <a:endParaRPr lang="es-MX" dirty="0"/>
          </a:p>
        </p:txBody>
      </p:sp>
      <p:sp>
        <p:nvSpPr>
          <p:cNvPr id="4" name="Flecha izquierda 3">
            <a:hlinkClick r:id="rId2"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393106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 del tema</a:t>
            </a:r>
            <a:endParaRPr lang="es-MX" dirty="0"/>
          </a:p>
        </p:txBody>
      </p:sp>
      <p:sp>
        <p:nvSpPr>
          <p:cNvPr id="3" name="Marcador de contenido 2"/>
          <p:cNvSpPr>
            <a:spLocks noGrp="1"/>
          </p:cNvSpPr>
          <p:nvPr>
            <p:ph idx="1"/>
          </p:nvPr>
        </p:nvSpPr>
        <p:spPr/>
        <p:txBody>
          <a:bodyPr/>
          <a:lstStyle/>
          <a:p>
            <a:pPr marL="0" indent="0" algn="ctr">
              <a:buNone/>
            </a:pPr>
            <a:endParaRPr lang="es-MX" sz="2800" dirty="0" smtClean="0"/>
          </a:p>
          <a:p>
            <a:pPr marL="0" indent="0" algn="ctr">
              <a:buNone/>
            </a:pPr>
            <a:endParaRPr lang="es-MX" sz="2800" dirty="0"/>
          </a:p>
          <a:p>
            <a:pPr marL="0" indent="0" algn="ctr">
              <a:buNone/>
            </a:pPr>
            <a:r>
              <a:rPr lang="es-MX" sz="2800" dirty="0" smtClean="0"/>
              <a:t>Proporcionar al estudiante los elementos necesarios para la correcta comprensión del Desarrollo organizacional visto como un sistema que se aplica dentro de las organizaciones</a:t>
            </a:r>
            <a:r>
              <a:rPr lang="es-MX" dirty="0" smtClean="0"/>
              <a:t>.</a:t>
            </a:r>
            <a:endParaRPr lang="es-MX" dirty="0"/>
          </a:p>
        </p:txBody>
      </p:sp>
    </p:spTree>
    <p:extLst>
      <p:ext uri="{BB962C8B-B14F-4D97-AF65-F5344CB8AC3E}">
        <p14:creationId xmlns:p14="http://schemas.microsoft.com/office/powerpoint/2010/main" val="26616635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Requisitos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0189263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echa izquierda 3">
            <a:hlinkClick r:id="rId2"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Rectángulo 4"/>
          <p:cNvSpPr/>
          <p:nvPr/>
        </p:nvSpPr>
        <p:spPr>
          <a:xfrm>
            <a:off x="2353997" y="1827766"/>
            <a:ext cx="8842975" cy="3970318"/>
          </a:xfrm>
          <a:prstGeom prst="rect">
            <a:avLst/>
          </a:prstGeom>
        </p:spPr>
        <p:txBody>
          <a:bodyPr wrap="square">
            <a:spAutoFit/>
          </a:bodyPr>
          <a:lstStyle/>
          <a:p>
            <a:r>
              <a:rPr lang="es-ES" sz="2800" dirty="0"/>
              <a:t>Para una correcta visualización del material es necesario contar con las siguientes herramientas:</a:t>
            </a:r>
          </a:p>
          <a:p>
            <a:pPr marL="342900" indent="-342900">
              <a:buFont typeface="Arial" panose="020B0604020202020204" pitchFamily="34" charset="0"/>
              <a:buChar char="•"/>
            </a:pPr>
            <a:r>
              <a:rPr lang="es-ES" sz="2800" dirty="0"/>
              <a:t>Programas de Microsoft Office (Word y Power Point)</a:t>
            </a:r>
          </a:p>
          <a:p>
            <a:pPr marL="342900" indent="-342900">
              <a:buFont typeface="Arial" panose="020B0604020202020204" pitchFamily="34" charset="0"/>
              <a:buChar char="•"/>
            </a:pPr>
            <a:r>
              <a:rPr lang="es-ES" sz="2800" dirty="0"/>
              <a:t>Real </a:t>
            </a:r>
            <a:r>
              <a:rPr lang="es-ES" sz="2800" dirty="0" smtClean="0"/>
              <a:t>player</a:t>
            </a:r>
          </a:p>
          <a:p>
            <a:pPr marL="342900" indent="-342900">
              <a:buFont typeface="Arial" panose="020B0604020202020204" pitchFamily="34" charset="0"/>
              <a:buChar char="•"/>
            </a:pPr>
            <a:r>
              <a:rPr lang="es-ES" sz="2800" dirty="0" smtClean="0"/>
              <a:t>Mimio </a:t>
            </a:r>
            <a:r>
              <a:rPr lang="es-ES" sz="2800" dirty="0" err="1" smtClean="0"/>
              <a:t>educator</a:t>
            </a:r>
            <a:r>
              <a:rPr lang="es-ES" sz="2800" dirty="0" smtClean="0"/>
              <a:t> (</a:t>
            </a:r>
            <a:r>
              <a:rPr lang="es-ES" sz="2800" dirty="0" err="1" smtClean="0"/>
              <a:t>Mimio</a:t>
            </a:r>
            <a:r>
              <a:rPr lang="es-ES" sz="2800" dirty="0" err="1"/>
              <a:t>S</a:t>
            </a:r>
            <a:r>
              <a:rPr lang="es-ES" sz="2800" dirty="0" err="1" smtClean="0"/>
              <a:t>tudio</a:t>
            </a:r>
            <a:r>
              <a:rPr lang="es-ES" sz="2800" dirty="0" smtClean="0"/>
              <a:t> Notebook)</a:t>
            </a:r>
            <a:endParaRPr lang="es-ES" sz="2800" dirty="0"/>
          </a:p>
          <a:p>
            <a:pPr marL="342900" indent="-342900">
              <a:buFont typeface="Arial" panose="020B0604020202020204" pitchFamily="34" charset="0"/>
              <a:buChar char="•"/>
            </a:pPr>
            <a:r>
              <a:rPr lang="es-ES" sz="2800" dirty="0"/>
              <a:t>Adobe acrobat</a:t>
            </a:r>
          </a:p>
          <a:p>
            <a:pPr marL="342900" indent="-342900">
              <a:buFont typeface="Arial" panose="020B0604020202020204" pitchFamily="34" charset="0"/>
              <a:buChar char="•"/>
            </a:pPr>
            <a:r>
              <a:rPr lang="es-ES" sz="2800" dirty="0" smtClean="0"/>
              <a:t>Acceso a </a:t>
            </a:r>
            <a:r>
              <a:rPr lang="es-ES" sz="2800" dirty="0" smtClean="0"/>
              <a:t>Internet</a:t>
            </a:r>
          </a:p>
          <a:p>
            <a:pPr marL="342900" indent="-342900">
              <a:buFont typeface="Arial" panose="020B0604020202020204" pitchFamily="34" charset="0"/>
              <a:buChar char="•"/>
            </a:pPr>
            <a:r>
              <a:rPr lang="es-ES" sz="2800" dirty="0" smtClean="0"/>
              <a:t>Acceso </a:t>
            </a:r>
            <a:r>
              <a:rPr lang="es-ES" sz="2800" smtClean="0"/>
              <a:t>aYouTube</a:t>
            </a:r>
            <a:endParaRPr lang="es-ES" sz="2800" dirty="0"/>
          </a:p>
        </p:txBody>
      </p:sp>
    </p:spTree>
    <p:extLst>
      <p:ext uri="{BB962C8B-B14F-4D97-AF65-F5344CB8AC3E}">
        <p14:creationId xmlns:p14="http://schemas.microsoft.com/office/powerpoint/2010/main" val="36690935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Programa de estudio</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3394368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echa izquierda 5">
            <a:hlinkClick r:id="rId2"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2" name="Imagen 1" descr="programa.png">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6100" y="2105414"/>
            <a:ext cx="5368471" cy="3012686"/>
          </a:xfrm>
          <a:prstGeom prst="rect">
            <a:avLst/>
          </a:prstGeom>
        </p:spPr>
      </p:pic>
    </p:spTree>
    <p:extLst>
      <p:ext uri="{BB962C8B-B14F-4D97-AF65-F5344CB8AC3E}">
        <p14:creationId xmlns:p14="http://schemas.microsoft.com/office/powerpoint/2010/main" val="1386605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a:t>
            </a:r>
            <a:r>
              <a:rPr lang="es-MX" dirty="0" smtClean="0"/>
              <a:t>réditos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5072160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478314" y="2042886"/>
            <a:ext cx="8915400" cy="3778250"/>
          </a:xfrm>
        </p:spPr>
        <p:txBody>
          <a:bodyPr>
            <a:normAutofit/>
          </a:bodyPr>
          <a:lstStyle/>
          <a:p>
            <a:pPr marL="0" indent="0" algn="just">
              <a:buNone/>
            </a:pPr>
            <a:r>
              <a:rPr lang="es-ES" sz="2800" dirty="0"/>
              <a:t>Con el objetivo de proporcionar la información necesaria para la comprensión del tema </a:t>
            </a:r>
            <a:r>
              <a:rPr lang="es-ES" sz="2800" dirty="0" smtClean="0"/>
              <a:t>correspondiente, el presente material didáctico fue elaborado </a:t>
            </a:r>
            <a:r>
              <a:rPr lang="es-ES" sz="2800" dirty="0"/>
              <a:t>por la Dra. Delia </a:t>
            </a:r>
            <a:r>
              <a:rPr lang="es-ES" sz="2800" dirty="0" smtClean="0"/>
              <a:t>Gutiérrez Linares, profesora </a:t>
            </a:r>
            <a:r>
              <a:rPr lang="es-ES" sz="2800" dirty="0"/>
              <a:t>de Tiempo Completo de la </a:t>
            </a:r>
            <a:r>
              <a:rPr lang="es-ES" sz="2800" dirty="0" smtClean="0"/>
              <a:t>Facultad </a:t>
            </a:r>
            <a:r>
              <a:rPr lang="es-ES" sz="2800" dirty="0"/>
              <a:t>de Ciencias Políticas y </a:t>
            </a:r>
            <a:r>
              <a:rPr lang="es-ES" sz="2800" dirty="0" smtClean="0"/>
              <a:t>Sociales.</a:t>
            </a:r>
          </a:p>
          <a:p>
            <a:pPr marL="0" indent="0">
              <a:buNone/>
            </a:pPr>
            <a:r>
              <a:rPr lang="es-ES" sz="2800" dirty="0" smtClean="0"/>
              <a:t>E </a:t>
            </a:r>
            <a:r>
              <a:rPr lang="es-ES" sz="2800" dirty="0"/>
              <a:t>mail: dgutierrezl@</a:t>
            </a:r>
            <a:r>
              <a:rPr lang="es-ES" sz="2800" dirty="0" smtClean="0"/>
              <a:t>uaemex.mx</a:t>
            </a:r>
            <a:endParaRPr lang="es-ES" sz="2800" dirty="0"/>
          </a:p>
        </p:txBody>
      </p:sp>
      <p:sp>
        <p:nvSpPr>
          <p:cNvPr id="4" name="Flecha izquierda 3">
            <a:hlinkClick r:id="rId2"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136128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pPr algn="ctr"/>
            <a:r>
              <a:rPr lang="es-MX" dirty="0" smtClean="0"/>
              <a:t>Contenido</a:t>
            </a:r>
            <a:endParaRPr lang="es-MX" dirty="0"/>
          </a:p>
        </p:txBody>
      </p:sp>
      <p:sp>
        <p:nvSpPr>
          <p:cNvPr id="8" name="Marcador de contenido 7"/>
          <p:cNvSpPr>
            <a:spLocks noGrp="1"/>
          </p:cNvSpPr>
          <p:nvPr>
            <p:ph sz="half" idx="1"/>
          </p:nvPr>
        </p:nvSpPr>
        <p:spPr>
          <a:xfrm>
            <a:off x="2592924" y="1689100"/>
            <a:ext cx="4310152" cy="4222122"/>
          </a:xfrm>
          <a:ln w="15875" cmpd="thickThin">
            <a:solidFill>
              <a:schemeClr val="accent4">
                <a:lumMod val="60000"/>
                <a:lumOff val="40000"/>
              </a:schemeClr>
            </a:solidFill>
          </a:ln>
        </p:spPr>
        <p:txBody>
          <a:bodyPr/>
          <a:lstStyle/>
          <a:p>
            <a:r>
              <a:rPr lang="es-MX" dirty="0" smtClean="0">
                <a:hlinkClick r:id="rId2" action="ppaction://hlinksldjump"/>
              </a:rPr>
              <a:t>Definición</a:t>
            </a:r>
            <a:endParaRPr lang="es-MX" dirty="0" smtClean="0"/>
          </a:p>
          <a:p>
            <a:r>
              <a:rPr lang="es-MX" dirty="0" smtClean="0">
                <a:hlinkClick r:id="rId3" action="ppaction://hlinksldjump"/>
              </a:rPr>
              <a:t>Tipo de sistemas</a:t>
            </a:r>
            <a:endParaRPr lang="es-MX" dirty="0" smtClean="0"/>
          </a:p>
          <a:p>
            <a:r>
              <a:rPr lang="es-MX" dirty="0" smtClean="0">
                <a:hlinkClick r:id="rId4" action="ppaction://hlinksldjump"/>
              </a:rPr>
              <a:t>Las organizaciones y los sistemas</a:t>
            </a:r>
            <a:endParaRPr lang="es-MX" dirty="0" smtClean="0"/>
          </a:p>
          <a:p>
            <a:r>
              <a:rPr lang="es-MX" dirty="0" smtClean="0">
                <a:hlinkClick r:id="rId5" action="ppaction://hlinksldjump"/>
              </a:rPr>
              <a:t>Cómo diagnosticar a la organización</a:t>
            </a:r>
            <a:endParaRPr lang="es-MX" dirty="0" smtClean="0"/>
          </a:p>
          <a:p>
            <a:r>
              <a:rPr lang="es-MX" dirty="0" smtClean="0">
                <a:hlinkClick r:id="rId6" action="ppaction://hlinksldjump"/>
              </a:rPr>
              <a:t>La organización como sistema abierto</a:t>
            </a:r>
            <a:endParaRPr lang="es-MX" dirty="0" smtClean="0"/>
          </a:p>
          <a:p>
            <a:r>
              <a:rPr lang="es-MX" dirty="0">
                <a:hlinkClick r:id="rId7" action="ppaction://hlinksldjump"/>
              </a:rPr>
              <a:t>Características de la organización como sistema abierto</a:t>
            </a:r>
            <a:endParaRPr lang="es-MX" dirty="0"/>
          </a:p>
          <a:p>
            <a:endParaRPr lang="es-MX" dirty="0" smtClean="0"/>
          </a:p>
          <a:p>
            <a:endParaRPr lang="es-MX" dirty="0" smtClean="0"/>
          </a:p>
          <a:p>
            <a:endParaRPr lang="es-MX" dirty="0"/>
          </a:p>
        </p:txBody>
      </p:sp>
      <p:sp>
        <p:nvSpPr>
          <p:cNvPr id="10" name="Marcador de contenido 9"/>
          <p:cNvSpPr>
            <a:spLocks noGrp="1"/>
          </p:cNvSpPr>
          <p:nvPr>
            <p:ph sz="half" idx="2"/>
          </p:nvPr>
        </p:nvSpPr>
        <p:spPr>
          <a:xfrm>
            <a:off x="7190747" y="1689100"/>
            <a:ext cx="4313864" cy="4222122"/>
          </a:xfrm>
          <a:ln w="12700" cmpd="thinThick">
            <a:solidFill>
              <a:schemeClr val="accent4">
                <a:lumMod val="60000"/>
                <a:lumOff val="40000"/>
              </a:schemeClr>
            </a:solidFill>
          </a:ln>
        </p:spPr>
        <p:txBody>
          <a:bodyPr/>
          <a:lstStyle/>
          <a:p>
            <a:endParaRPr lang="es-MX" dirty="0" smtClean="0"/>
          </a:p>
          <a:p>
            <a:r>
              <a:rPr lang="es-MX" dirty="0" smtClean="0">
                <a:hlinkClick r:id="rId8" action="ppaction://hlinksldjump"/>
              </a:rPr>
              <a:t>Lecturas</a:t>
            </a:r>
            <a:endParaRPr lang="es-MX" dirty="0" smtClean="0"/>
          </a:p>
          <a:p>
            <a:r>
              <a:rPr lang="es-MX" dirty="0" smtClean="0">
                <a:hlinkClick r:id="rId9" action="ppaction://hlinksldjump"/>
              </a:rPr>
              <a:t>Actividades</a:t>
            </a:r>
            <a:endParaRPr lang="es-MX" dirty="0" smtClean="0"/>
          </a:p>
          <a:p>
            <a:r>
              <a:rPr lang="es-MX" dirty="0" smtClean="0">
                <a:hlinkClick r:id="rId10" action="ppaction://hlinksldjump"/>
              </a:rPr>
              <a:t>Bibliografía</a:t>
            </a:r>
            <a:endParaRPr lang="es-MX" dirty="0" smtClean="0"/>
          </a:p>
          <a:p>
            <a:r>
              <a:rPr lang="es-MX" dirty="0" smtClean="0">
                <a:hlinkClick r:id="rId11" action="ppaction://hlinksldjump"/>
              </a:rPr>
              <a:t>Requisitos</a:t>
            </a:r>
            <a:endParaRPr lang="es-MX" dirty="0" smtClean="0"/>
          </a:p>
          <a:p>
            <a:r>
              <a:rPr lang="es-MX" dirty="0" smtClean="0">
                <a:hlinkClick r:id="rId12" action="ppaction://hlinksldjump"/>
              </a:rPr>
              <a:t>Programa de estudios</a:t>
            </a:r>
            <a:endParaRPr lang="es-MX" dirty="0" smtClean="0"/>
          </a:p>
          <a:p>
            <a:r>
              <a:rPr lang="es-MX" dirty="0" smtClean="0">
                <a:hlinkClick r:id="rId13" action="ppaction://hlinksldjump"/>
              </a:rPr>
              <a:t>Créditos</a:t>
            </a:r>
            <a:endParaRPr lang="es-MX" dirty="0" smtClean="0"/>
          </a:p>
          <a:p>
            <a:endParaRPr lang="es-MX" dirty="0"/>
          </a:p>
          <a:p>
            <a:endParaRPr lang="es-MX" dirty="0" smtClean="0"/>
          </a:p>
          <a:p>
            <a:endParaRPr lang="es-MX" dirty="0"/>
          </a:p>
          <a:p>
            <a:endParaRPr lang="es-MX" dirty="0" smtClean="0"/>
          </a:p>
          <a:p>
            <a:endParaRPr lang="es-MX" dirty="0"/>
          </a:p>
        </p:txBody>
      </p:sp>
      <p:sp>
        <p:nvSpPr>
          <p:cNvPr id="11" name="Botón de acción: Comienzo 10">
            <a:hlinkClick r:id="" action="ppaction://hlinkshowjump?jump=firstslide" highlightClick="1"/>
          </p:cNvPr>
          <p:cNvSpPr/>
          <p:nvPr/>
        </p:nvSpPr>
        <p:spPr>
          <a:xfrm>
            <a:off x="11774658" y="6428935"/>
            <a:ext cx="417342" cy="323557"/>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515534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Definición</a:t>
            </a:r>
            <a:endParaRPr lang="es-MX" dirty="0"/>
          </a:p>
        </p:txBody>
      </p:sp>
      <p:sp>
        <p:nvSpPr>
          <p:cNvPr id="4" name="Marcador de texto 3"/>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783653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rot="20149066">
            <a:off x="1356713" y="1173614"/>
            <a:ext cx="4570442" cy="1938992"/>
          </a:xfrm>
          <a:prstGeom prst="rect">
            <a:avLst/>
          </a:prstGeom>
          <a:noFill/>
        </p:spPr>
        <p:txBody>
          <a:bodyPr wrap="square" rtlCol="0">
            <a:spAutoFit/>
          </a:bodyPr>
          <a:lstStyle/>
          <a:p>
            <a:pPr algn="ctr"/>
            <a:r>
              <a:rPr lang="es-ES" sz="2400" dirty="0"/>
              <a:t>Conjunto ordenado de normas y procedimientos que regulan el funcionamiento de un grupo o </a:t>
            </a:r>
            <a:r>
              <a:rPr lang="es-ES" sz="2400" dirty="0" smtClean="0"/>
              <a:t>colectividad</a:t>
            </a:r>
            <a:endParaRPr lang="es-ES" sz="2400" dirty="0"/>
          </a:p>
        </p:txBody>
      </p:sp>
      <p:sp>
        <p:nvSpPr>
          <p:cNvPr id="3" name="Elipse 2"/>
          <p:cNvSpPr/>
          <p:nvPr/>
        </p:nvSpPr>
        <p:spPr>
          <a:xfrm>
            <a:off x="6086124" y="1290663"/>
            <a:ext cx="4496981" cy="427995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CuadroTexto 5"/>
          <p:cNvSpPr txBox="1"/>
          <p:nvPr/>
        </p:nvSpPr>
        <p:spPr>
          <a:xfrm>
            <a:off x="7570760" y="1488840"/>
            <a:ext cx="1714500" cy="584775"/>
          </a:xfrm>
          <a:prstGeom prst="rect">
            <a:avLst/>
          </a:prstGeom>
          <a:noFill/>
        </p:spPr>
        <p:txBody>
          <a:bodyPr wrap="square" rtlCol="0">
            <a:spAutoFit/>
          </a:bodyPr>
          <a:lstStyle/>
          <a:p>
            <a:pPr algn="ctr"/>
            <a:r>
              <a:rPr lang="es-MX" sz="3200" dirty="0" smtClean="0"/>
              <a:t>Sistema</a:t>
            </a:r>
            <a:endParaRPr lang="es-MX" sz="3200" dirty="0"/>
          </a:p>
        </p:txBody>
      </p:sp>
      <p:sp>
        <p:nvSpPr>
          <p:cNvPr id="7" name="Elipse 6"/>
          <p:cNvSpPr/>
          <p:nvPr/>
        </p:nvSpPr>
        <p:spPr>
          <a:xfrm>
            <a:off x="6372186" y="3352342"/>
            <a:ext cx="2055824" cy="1657350"/>
          </a:xfrm>
          <a:prstGeom prst="ellipse">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Subsistema</a:t>
            </a:r>
            <a:endParaRPr lang="es-MX" dirty="0">
              <a:solidFill>
                <a:schemeClr val="tx1"/>
              </a:solidFill>
            </a:endParaRPr>
          </a:p>
        </p:txBody>
      </p:sp>
      <p:sp>
        <p:nvSpPr>
          <p:cNvPr id="8" name="CuadroTexto 7"/>
          <p:cNvSpPr txBox="1"/>
          <p:nvPr/>
        </p:nvSpPr>
        <p:spPr>
          <a:xfrm>
            <a:off x="6402483" y="2603240"/>
            <a:ext cx="1711852" cy="381552"/>
          </a:xfrm>
          <a:prstGeom prst="rect">
            <a:avLst/>
          </a:prstGeom>
          <a:noFill/>
          <a:ln>
            <a:solidFill>
              <a:schemeClr val="tx1"/>
            </a:solidFill>
          </a:ln>
        </p:spPr>
        <p:txBody>
          <a:bodyPr wrap="square" rtlCol="0">
            <a:spAutoFit/>
          </a:bodyPr>
          <a:lstStyle/>
          <a:p>
            <a:r>
              <a:rPr lang="es-MX" dirty="0" smtClean="0"/>
              <a:t>Componente</a:t>
            </a:r>
            <a:endParaRPr lang="es-MX" dirty="0"/>
          </a:p>
        </p:txBody>
      </p:sp>
      <p:sp>
        <p:nvSpPr>
          <p:cNvPr id="9" name="CuadroTexto 8"/>
          <p:cNvSpPr txBox="1"/>
          <p:nvPr/>
        </p:nvSpPr>
        <p:spPr>
          <a:xfrm>
            <a:off x="8334615" y="2844736"/>
            <a:ext cx="1711852" cy="381552"/>
          </a:xfrm>
          <a:prstGeom prst="rect">
            <a:avLst/>
          </a:prstGeom>
          <a:noFill/>
          <a:ln>
            <a:solidFill>
              <a:schemeClr val="tx1"/>
            </a:solidFill>
          </a:ln>
        </p:spPr>
        <p:txBody>
          <a:bodyPr wrap="square" rtlCol="0">
            <a:spAutoFit/>
          </a:bodyPr>
          <a:lstStyle/>
          <a:p>
            <a:r>
              <a:rPr lang="es-MX" dirty="0" smtClean="0"/>
              <a:t>Componente</a:t>
            </a:r>
            <a:endParaRPr lang="es-MX" dirty="0"/>
          </a:p>
        </p:txBody>
      </p:sp>
      <p:sp>
        <p:nvSpPr>
          <p:cNvPr id="10" name="CuadroTexto 9"/>
          <p:cNvSpPr txBox="1"/>
          <p:nvPr/>
        </p:nvSpPr>
        <p:spPr>
          <a:xfrm>
            <a:off x="8642444" y="3697732"/>
            <a:ext cx="1711852" cy="381552"/>
          </a:xfrm>
          <a:prstGeom prst="rect">
            <a:avLst/>
          </a:prstGeom>
          <a:noFill/>
          <a:ln>
            <a:solidFill>
              <a:schemeClr val="tx1"/>
            </a:solidFill>
          </a:ln>
        </p:spPr>
        <p:txBody>
          <a:bodyPr wrap="square" rtlCol="0">
            <a:spAutoFit/>
          </a:bodyPr>
          <a:lstStyle/>
          <a:p>
            <a:r>
              <a:rPr lang="es-MX" dirty="0" smtClean="0"/>
              <a:t>Componente</a:t>
            </a:r>
            <a:endParaRPr lang="es-MX" dirty="0"/>
          </a:p>
        </p:txBody>
      </p:sp>
      <p:cxnSp>
        <p:nvCxnSpPr>
          <p:cNvPr id="12" name="Conector recto 11"/>
          <p:cNvCxnSpPr/>
          <p:nvPr/>
        </p:nvCxnSpPr>
        <p:spPr>
          <a:xfrm>
            <a:off x="7132791" y="2998793"/>
            <a:ext cx="101731" cy="3535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flipV="1">
            <a:off x="8185649" y="3244006"/>
            <a:ext cx="957934" cy="3674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flipV="1">
            <a:off x="8390287" y="4100997"/>
            <a:ext cx="1026514" cy="314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ángulo 19"/>
          <p:cNvSpPr/>
          <p:nvPr/>
        </p:nvSpPr>
        <p:spPr>
          <a:xfrm>
            <a:off x="10633727" y="4100997"/>
            <a:ext cx="1154430" cy="1155183"/>
          </a:xfrm>
          <a:prstGeom prst="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MX" dirty="0"/>
          </a:p>
        </p:txBody>
      </p:sp>
      <p:sp>
        <p:nvSpPr>
          <p:cNvPr id="21" name="CuadroTexto 20"/>
          <p:cNvSpPr txBox="1"/>
          <p:nvPr/>
        </p:nvSpPr>
        <p:spPr>
          <a:xfrm>
            <a:off x="10705434" y="4429760"/>
            <a:ext cx="981563" cy="369332"/>
          </a:xfrm>
          <a:prstGeom prst="rect">
            <a:avLst/>
          </a:prstGeom>
          <a:noFill/>
        </p:spPr>
        <p:txBody>
          <a:bodyPr wrap="square" rtlCol="0">
            <a:spAutoFit/>
          </a:bodyPr>
          <a:lstStyle/>
          <a:p>
            <a:pPr algn="ctr"/>
            <a:r>
              <a:rPr lang="es-MX" dirty="0" smtClean="0"/>
              <a:t>Salidas</a:t>
            </a:r>
            <a:endParaRPr lang="es-MX" dirty="0"/>
          </a:p>
        </p:txBody>
      </p:sp>
      <p:sp>
        <p:nvSpPr>
          <p:cNvPr id="22" name="Rectángulo 21"/>
          <p:cNvSpPr/>
          <p:nvPr/>
        </p:nvSpPr>
        <p:spPr>
          <a:xfrm>
            <a:off x="4924304" y="4105958"/>
            <a:ext cx="1154430" cy="1155183"/>
          </a:xfrm>
          <a:prstGeom prst="rect">
            <a:avLst/>
          </a:prstGeom>
          <a:solidFill>
            <a:schemeClr val="accent1">
              <a:lumMod val="60000"/>
              <a:lumOff val="4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MX" dirty="0"/>
          </a:p>
        </p:txBody>
      </p:sp>
      <p:sp>
        <p:nvSpPr>
          <p:cNvPr id="23" name="CuadroTexto 22"/>
          <p:cNvSpPr txBox="1"/>
          <p:nvPr/>
        </p:nvSpPr>
        <p:spPr>
          <a:xfrm>
            <a:off x="4916914" y="4415155"/>
            <a:ext cx="1169210" cy="369332"/>
          </a:xfrm>
          <a:prstGeom prst="rect">
            <a:avLst/>
          </a:prstGeom>
          <a:noFill/>
        </p:spPr>
        <p:txBody>
          <a:bodyPr wrap="square" rtlCol="0">
            <a:spAutoFit/>
          </a:bodyPr>
          <a:lstStyle/>
          <a:p>
            <a:pPr algn="ctr"/>
            <a:r>
              <a:rPr lang="es-MX" dirty="0" smtClean="0"/>
              <a:t>Entradas</a:t>
            </a:r>
            <a:endParaRPr lang="es-MX" dirty="0"/>
          </a:p>
        </p:txBody>
      </p:sp>
      <p:sp>
        <p:nvSpPr>
          <p:cNvPr id="25" name="CuadroTexto 24"/>
          <p:cNvSpPr txBox="1"/>
          <p:nvPr/>
        </p:nvSpPr>
        <p:spPr>
          <a:xfrm>
            <a:off x="6402483" y="6057900"/>
            <a:ext cx="3951813" cy="400110"/>
          </a:xfrm>
          <a:prstGeom prst="rect">
            <a:avLst/>
          </a:prstGeom>
          <a:noFill/>
        </p:spPr>
        <p:txBody>
          <a:bodyPr wrap="square" rtlCol="0">
            <a:spAutoFit/>
          </a:bodyPr>
          <a:lstStyle/>
          <a:p>
            <a:pPr algn="ctr"/>
            <a:r>
              <a:rPr lang="es-MX" sz="2000" dirty="0" smtClean="0"/>
              <a:t>Ambiente Externo</a:t>
            </a:r>
            <a:endParaRPr lang="es-MX" sz="2000" dirty="0"/>
          </a:p>
        </p:txBody>
      </p:sp>
      <p:sp>
        <p:nvSpPr>
          <p:cNvPr id="27" name="Flecha derecha 26"/>
          <p:cNvSpPr/>
          <p:nvPr/>
        </p:nvSpPr>
        <p:spPr>
          <a:xfrm>
            <a:off x="5063490" y="3697732"/>
            <a:ext cx="902970" cy="2659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MX" dirty="0"/>
          </a:p>
        </p:txBody>
      </p:sp>
      <p:sp>
        <p:nvSpPr>
          <p:cNvPr id="28" name="Flecha derecha 27"/>
          <p:cNvSpPr/>
          <p:nvPr/>
        </p:nvSpPr>
        <p:spPr>
          <a:xfrm>
            <a:off x="10757682" y="3629304"/>
            <a:ext cx="902970" cy="2659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MX" dirty="0"/>
          </a:p>
        </p:txBody>
      </p:sp>
      <p:sp>
        <p:nvSpPr>
          <p:cNvPr id="4" name="Flecha izquierda 3">
            <a:hlinkClick r:id="rId2" action="ppaction://hlinksldjump"/>
          </p:cNvPr>
          <p:cNvSpPr/>
          <p:nvPr/>
        </p:nvSpPr>
        <p:spPr>
          <a:xfrm>
            <a:off x="11788157" y="6458010"/>
            <a:ext cx="403843" cy="266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9531211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Tipos de Sistemas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8104150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algn="just"/>
            <a:r>
              <a:rPr lang="es-ES" sz="3200" b="1" i="1" dirty="0" smtClean="0">
                <a:solidFill>
                  <a:schemeClr val="tx1"/>
                </a:solidFill>
              </a:rPr>
              <a:t>Los </a:t>
            </a:r>
            <a:r>
              <a:rPr lang="es-ES" sz="3200" b="1" i="1" dirty="0">
                <a:solidFill>
                  <a:schemeClr val="tx1"/>
                </a:solidFill>
              </a:rPr>
              <a:t>sistemas existen dentro de sistemas. </a:t>
            </a:r>
            <a:r>
              <a:rPr lang="es-ES" sz="3000" dirty="0"/>
              <a:t>Cada sistema se constituye de subsistemas y, al mismo tiempo, hace parte de un sistema más grande, el </a:t>
            </a:r>
            <a:r>
              <a:rPr lang="es-ES" sz="3000" dirty="0" smtClean="0"/>
              <a:t>suprasistema</a:t>
            </a:r>
          </a:p>
          <a:p>
            <a:pPr marL="0" indent="0" algn="just">
              <a:buNone/>
            </a:pPr>
            <a:r>
              <a:rPr lang="es-ES" sz="3000" dirty="0" smtClean="0"/>
              <a:t>	Cada </a:t>
            </a:r>
            <a:r>
              <a:rPr lang="es-ES" sz="3000" dirty="0"/>
              <a:t>sistema pude ser detallado en sus </a:t>
            </a:r>
            <a:r>
              <a:rPr lang="es-ES" sz="3000" dirty="0" smtClean="0"/>
              <a:t>	subsistemas  componentes </a:t>
            </a:r>
          </a:p>
          <a:p>
            <a:pPr marL="0" indent="0" algn="just">
              <a:buNone/>
            </a:pPr>
            <a:r>
              <a:rPr lang="es-ES" sz="3000" dirty="0" smtClean="0"/>
              <a:t>	El suprasistema se hace </a:t>
            </a:r>
            <a:r>
              <a:rPr lang="es-ES" sz="3000" dirty="0"/>
              <a:t>parte de un </a:t>
            </a:r>
            <a:r>
              <a:rPr lang="es-ES" sz="3000" dirty="0" smtClean="0"/>
              <a:t>	suprasistema </a:t>
            </a:r>
            <a:r>
              <a:rPr lang="es-ES" sz="3000" dirty="0"/>
              <a:t>aún más </a:t>
            </a:r>
            <a:r>
              <a:rPr lang="es-ES" sz="3000" dirty="0" smtClean="0"/>
              <a:t>grande.</a:t>
            </a:r>
          </a:p>
        </p:txBody>
      </p:sp>
      <p:sp>
        <p:nvSpPr>
          <p:cNvPr id="4" name="CuadroTexto 3"/>
          <p:cNvSpPr txBox="1"/>
          <p:nvPr/>
        </p:nvSpPr>
        <p:spPr>
          <a:xfrm>
            <a:off x="1249251" y="605307"/>
            <a:ext cx="10045521" cy="646331"/>
          </a:xfrm>
          <a:prstGeom prst="rect">
            <a:avLst/>
          </a:prstGeom>
          <a:noFill/>
        </p:spPr>
        <p:txBody>
          <a:bodyPr wrap="square" rtlCol="0">
            <a:spAutoFit/>
          </a:bodyPr>
          <a:lstStyle/>
          <a:p>
            <a:pPr algn="ctr"/>
            <a:r>
              <a:rPr lang="es-ES" sz="3600" b="1" dirty="0" smtClean="0"/>
              <a:t>TIPOS DE SISTEMAS</a:t>
            </a:r>
            <a:endParaRPr lang="es-ES" sz="3600" b="1" dirty="0"/>
          </a:p>
        </p:txBody>
      </p:sp>
      <p:pic>
        <p:nvPicPr>
          <p:cNvPr id="6" name="Imagen 5"/>
          <p:cNvPicPr>
            <a:picLocks noChangeAspect="1"/>
          </p:cNvPicPr>
          <p:nvPr/>
        </p:nvPicPr>
        <p:blipFill>
          <a:blip r:embed="rId2"/>
          <a:stretch>
            <a:fillRect/>
          </a:stretch>
        </p:blipFill>
        <p:spPr>
          <a:xfrm>
            <a:off x="1418359" y="5143500"/>
            <a:ext cx="1427711" cy="1371599"/>
          </a:xfrm>
          <a:prstGeom prst="rect">
            <a:avLst/>
          </a:prstGeom>
        </p:spPr>
      </p:pic>
    </p:spTree>
    <p:extLst>
      <p:ext uri="{BB962C8B-B14F-4D97-AF65-F5344CB8AC3E}">
        <p14:creationId xmlns:p14="http://schemas.microsoft.com/office/powerpoint/2010/main" val="1196529683"/>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spDef>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265</TotalTime>
  <Words>1420</Words>
  <Application>Microsoft Office PowerPoint</Application>
  <PresentationFormat>Panorámica</PresentationFormat>
  <Paragraphs>118</Paragraphs>
  <Slides>45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45</vt:i4>
      </vt:variant>
    </vt:vector>
  </HeadingPairs>
  <TitlesOfParts>
    <vt:vector size="49" baseType="lpstr">
      <vt:lpstr>Arial</vt:lpstr>
      <vt:lpstr>Century Gothic</vt:lpstr>
      <vt:lpstr>Wingdings 3</vt:lpstr>
      <vt:lpstr>Espiral</vt:lpstr>
      <vt:lpstr>Universidad Autónoma del Estado de México    Facultad de Ciencias Políticas y Sociales </vt:lpstr>
      <vt:lpstr>Plan de estudios de la Lic. en Ciencias Políticas y Administración Pública Unidad de aprendizaje: Desarrollo Organizacional Clave: L42837 Unidad II: Procesos del Desarrollo Organizacional Tema: Desarrollo organizacional desde el enfoque sistémico</vt:lpstr>
      <vt:lpstr>DESARROLLO ORGANIZACIONAL  DESDE EL ENFOQUE SISTÉMICO</vt:lpstr>
      <vt:lpstr>Objetivo del tema</vt:lpstr>
      <vt:lpstr>Contenido</vt:lpstr>
      <vt:lpstr>Definición</vt:lpstr>
      <vt:lpstr>Presentación de PowerPoint</vt:lpstr>
      <vt:lpstr>Tipos de Sistemas</vt:lpstr>
      <vt:lpstr>Presentación de PowerPoint</vt:lpstr>
      <vt:lpstr>Presentación de PowerPoint</vt:lpstr>
      <vt:lpstr>Presentación de PowerPoint</vt:lpstr>
      <vt:lpstr>Las Organizaciones y los Sistemas</vt:lpstr>
      <vt:lpstr>Presentación de PowerPoint</vt:lpstr>
      <vt:lpstr>Presentación de PowerPoint</vt:lpstr>
      <vt:lpstr>Presentación de PowerPoint</vt:lpstr>
      <vt:lpstr>Presentación de PowerPoint</vt:lpstr>
      <vt:lpstr>Presentación de PowerPoint</vt:lpstr>
      <vt:lpstr>Cómo diagnosticar a la Organización</vt:lpstr>
      <vt:lpstr>Presentación de PowerPoint</vt:lpstr>
      <vt:lpstr>Presentación de PowerPoint</vt:lpstr>
      <vt:lpstr>La Organización como Sistema Abierto</vt:lpstr>
      <vt:lpstr>Presentación de PowerPoint</vt:lpstr>
      <vt:lpstr>Presentación de PowerPoint</vt:lpstr>
      <vt:lpstr>Características de las Organizaciones como Sistema Abierto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Lecturas</vt:lpstr>
      <vt:lpstr>Lectura 1</vt:lpstr>
      <vt:lpstr>Actividades</vt:lpstr>
      <vt:lpstr>Presentación de PowerPoint</vt:lpstr>
      <vt:lpstr>Presentación de PowerPoint</vt:lpstr>
      <vt:lpstr>Bibliografía</vt:lpstr>
      <vt:lpstr>Presentación de PowerPoint</vt:lpstr>
      <vt:lpstr>Requisitos</vt:lpstr>
      <vt:lpstr>Presentación de PowerPoint</vt:lpstr>
      <vt:lpstr>Programa de estudio</vt:lpstr>
      <vt:lpstr>Presentación de PowerPoint</vt:lpstr>
      <vt:lpstr>Créditos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ORGANIZACIONAL DESDE EL ENFOQUE SISTÉMICO.</dc:title>
  <dc:creator>Deguli</dc:creator>
  <cp:lastModifiedBy>Delia</cp:lastModifiedBy>
  <cp:revision>41</cp:revision>
  <dcterms:created xsi:type="dcterms:W3CDTF">2016-04-20T05:10:28Z</dcterms:created>
  <dcterms:modified xsi:type="dcterms:W3CDTF">2016-10-11T18:21:59Z</dcterms:modified>
</cp:coreProperties>
</file>