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96"/>
  </p:notesMasterIdLst>
  <p:sldIdLst>
    <p:sldId id="558" r:id="rId2"/>
    <p:sldId id="392" r:id="rId3"/>
    <p:sldId id="440" r:id="rId4"/>
    <p:sldId id="438" r:id="rId5"/>
    <p:sldId id="441" r:id="rId6"/>
    <p:sldId id="455" r:id="rId7"/>
    <p:sldId id="452" r:id="rId8"/>
    <p:sldId id="447" r:id="rId9"/>
    <p:sldId id="449" r:id="rId10"/>
    <p:sldId id="421" r:id="rId11"/>
    <p:sldId id="429" r:id="rId12"/>
    <p:sldId id="439" r:id="rId13"/>
    <p:sldId id="393" r:id="rId14"/>
    <p:sldId id="469" r:id="rId15"/>
    <p:sldId id="475" r:id="rId16"/>
    <p:sldId id="468" r:id="rId17"/>
    <p:sldId id="442" r:id="rId18"/>
    <p:sldId id="400" r:id="rId19"/>
    <p:sldId id="474" r:id="rId20"/>
    <p:sldId id="443" r:id="rId21"/>
    <p:sldId id="476" r:id="rId22"/>
    <p:sldId id="477" r:id="rId23"/>
    <p:sldId id="478" r:id="rId24"/>
    <p:sldId id="483" r:id="rId25"/>
    <p:sldId id="479" r:id="rId26"/>
    <p:sldId id="394" r:id="rId27"/>
    <p:sldId id="445" r:id="rId28"/>
    <p:sldId id="471" r:id="rId29"/>
    <p:sldId id="472" r:id="rId30"/>
    <p:sldId id="410" r:id="rId31"/>
    <p:sldId id="412" r:id="rId32"/>
    <p:sldId id="464" r:id="rId33"/>
    <p:sldId id="480" r:id="rId34"/>
    <p:sldId id="484" r:id="rId35"/>
    <p:sldId id="486" r:id="rId36"/>
    <p:sldId id="485" r:id="rId37"/>
    <p:sldId id="490" r:id="rId38"/>
    <p:sldId id="491" r:id="rId39"/>
    <p:sldId id="488" r:id="rId40"/>
    <p:sldId id="555" r:id="rId41"/>
    <p:sldId id="556" r:id="rId42"/>
    <p:sldId id="550" r:id="rId43"/>
    <p:sldId id="551" r:id="rId44"/>
    <p:sldId id="557" r:id="rId45"/>
    <p:sldId id="493" r:id="rId46"/>
    <p:sldId id="489" r:id="rId47"/>
    <p:sldId id="545" r:id="rId48"/>
    <p:sldId id="546" r:id="rId49"/>
    <p:sldId id="547" r:id="rId50"/>
    <p:sldId id="543" r:id="rId51"/>
    <p:sldId id="492" r:id="rId52"/>
    <p:sldId id="542" r:id="rId53"/>
    <p:sldId id="510" r:id="rId54"/>
    <p:sldId id="512" r:id="rId55"/>
    <p:sldId id="511" r:id="rId56"/>
    <p:sldId id="515" r:id="rId57"/>
    <p:sldId id="509" r:id="rId58"/>
    <p:sldId id="513" r:id="rId59"/>
    <p:sldId id="514" r:id="rId60"/>
    <p:sldId id="516" r:id="rId61"/>
    <p:sldId id="494" r:id="rId62"/>
    <p:sldId id="495" r:id="rId63"/>
    <p:sldId id="496" r:id="rId64"/>
    <p:sldId id="497" r:id="rId65"/>
    <p:sldId id="517" r:id="rId66"/>
    <p:sldId id="518" r:id="rId67"/>
    <p:sldId id="519" r:id="rId68"/>
    <p:sldId id="520" r:id="rId69"/>
    <p:sldId id="498" r:id="rId70"/>
    <p:sldId id="521" r:id="rId71"/>
    <p:sldId id="522" r:id="rId72"/>
    <p:sldId id="523" r:id="rId73"/>
    <p:sldId id="502" r:id="rId74"/>
    <p:sldId id="524" r:id="rId75"/>
    <p:sldId id="525" r:id="rId76"/>
    <p:sldId id="504" r:id="rId77"/>
    <p:sldId id="527" r:id="rId78"/>
    <p:sldId id="529" r:id="rId79"/>
    <p:sldId id="528" r:id="rId80"/>
    <p:sldId id="530" r:id="rId81"/>
    <p:sldId id="531" r:id="rId82"/>
    <p:sldId id="532" r:id="rId83"/>
    <p:sldId id="540" r:id="rId84"/>
    <p:sldId id="537" r:id="rId85"/>
    <p:sldId id="538" r:id="rId86"/>
    <p:sldId id="503" r:id="rId87"/>
    <p:sldId id="533" r:id="rId88"/>
    <p:sldId id="541" r:id="rId89"/>
    <p:sldId id="548" r:id="rId90"/>
    <p:sldId id="559" r:id="rId91"/>
    <p:sldId id="562" r:id="rId92"/>
    <p:sldId id="563" r:id="rId93"/>
    <p:sldId id="561" r:id="rId94"/>
    <p:sldId id="560" r:id="rId9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100"/>
    <a:srgbClr val="336600"/>
    <a:srgbClr val="FF0066"/>
    <a:srgbClr val="0000CC"/>
    <a:srgbClr val="FF3300"/>
    <a:srgbClr val="9900FF"/>
    <a:srgbClr val="FF0000"/>
    <a:srgbClr val="800080"/>
    <a:srgbClr val="0033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15" autoAdjust="0"/>
    <p:restoredTop sz="94660"/>
  </p:normalViewPr>
  <p:slideViewPr>
    <p:cSldViewPr snapToGrid="0">
      <p:cViewPr varScale="1">
        <p:scale>
          <a:sx n="71" d="100"/>
          <a:sy n="71" d="100"/>
        </p:scale>
        <p:origin x="108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0D0C1-0E5C-4EB0-82CF-023E1D2A13E7}" type="datetimeFigureOut">
              <a:rPr lang="es-MX" smtClean="0"/>
              <a:t>09/10/2016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0FF4C-BE3E-4FD7-8970-3B406BDABB6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6929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2868DB-8D20-48D7-AC1D-E1F565630DA4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0775" y="693738"/>
            <a:ext cx="4613275" cy="3459162"/>
          </a:xfrm>
          <a:ln cap="flat"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2259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9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7" y="3733800"/>
            <a:ext cx="61722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9990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119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7" y="762000"/>
            <a:ext cx="1743075" cy="5410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2" y="762000"/>
            <a:ext cx="5572125" cy="5410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514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9400" y="609600"/>
            <a:ext cx="60960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B63BB50-49B2-41A6-8BB8-5217F5E7C601}" type="datetime1">
              <a:rPr lang="es-ES"/>
              <a:pPr>
                <a:defRPr/>
              </a:pPr>
              <a:t>09/10/2016</a:t>
            </a:fld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s-ES"/>
              <a:t>Farm. Pablo F. Corregidor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B545A-E237-4324-AE19-BCDC142763C0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551531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709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2" y="4020408"/>
            <a:ext cx="61722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6254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869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5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113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479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5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128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9" y="1069851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735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3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8" y="6223833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3" y="6223833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50" y="6223833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28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.bin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hyperlink" Target="Problemario%20Bioqu&#237;mica%20Metab&#243;lica.pdf" TargetMode="Externa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.mx/imgh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7804" y="4053207"/>
            <a:ext cx="7772400" cy="1143000"/>
          </a:xfrm>
          <a:noFill/>
          <a:ln/>
        </p:spPr>
        <p:txBody>
          <a:bodyPr anchor="ctr" anchorCtr="1">
            <a:normAutofit fontScale="90000"/>
          </a:bodyPr>
          <a:lstStyle/>
          <a:p>
            <a:pPr lvl="0" indent="-342900" algn="ctr">
              <a:spcBef>
                <a:spcPts val="600"/>
              </a:spcBef>
              <a:defRPr/>
            </a:pPr>
            <a:r>
              <a:rPr lang="es-ES_tradnl" sz="2800" b="1" cap="small" spc="1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UNIDAD TEMÁTICA</a:t>
            </a:r>
            <a:r>
              <a:rPr lang="es-ES_tradnl" b="1" cap="small" spc="100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/>
            </a:r>
            <a:br>
              <a:rPr lang="es-ES_tradnl" b="1" cap="small" spc="100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</a:br>
            <a:r>
              <a:rPr lang="es-ES_tradnl" sz="4400" b="1" cap="small" spc="1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METABOLISMO DE LÍPIDOS</a:t>
            </a:r>
            <a:br>
              <a:rPr lang="es-ES_tradnl" sz="4400" b="1" cap="small" spc="1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</a:br>
            <a:r>
              <a:rPr lang="es-ES_tradnl" sz="2800" cap="small" spc="100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Segunda</a:t>
            </a:r>
            <a:r>
              <a:rPr lang="es-ES_tradnl" sz="2800" cap="small" spc="1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 parte</a:t>
            </a:r>
            <a:endParaRPr lang="es-ES_tradnl" sz="2800" b="1" cap="small" spc="200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ea typeface="+mn-ea"/>
              <a:cs typeface="Microsoft Sans Serif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9964" y="5737713"/>
            <a:ext cx="8501122" cy="671796"/>
          </a:xfrm>
          <a:noFill/>
          <a:ln/>
          <a:effectLst/>
        </p:spPr>
        <p:txBody>
          <a:bodyPr>
            <a:noAutofit/>
          </a:bodyPr>
          <a:lstStyle/>
          <a:p>
            <a:pPr lvl="0" algn="ctr">
              <a:spcBef>
                <a:spcPts val="0"/>
              </a:spcBef>
              <a:buClr>
                <a:srgbClr val="44546A"/>
              </a:buClr>
              <a:buSzPct val="100000"/>
              <a:defRPr/>
            </a:pPr>
            <a:r>
              <a:rPr lang="es-ES" sz="1600" b="1" cap="small" spc="200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M. en P. E. Ana Margarita Arrizabalaga Reynoso</a:t>
            </a:r>
          </a:p>
          <a:p>
            <a:pPr lvl="0" algn="ctr">
              <a:spcBef>
                <a:spcPts val="0"/>
              </a:spcBef>
              <a:buClr>
                <a:srgbClr val="44546A"/>
              </a:buClr>
              <a:buSzPct val="100000"/>
              <a:defRPr/>
            </a:pPr>
            <a:r>
              <a:rPr lang="es-ES" sz="1600" b="1" cap="small" spc="200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Toluca de Lerdo; Estado de México. </a:t>
            </a:r>
            <a:r>
              <a:rPr lang="es-ES" sz="1600" b="1" cap="small" spc="2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Agosto de 2016</a:t>
            </a:r>
            <a:endParaRPr lang="es-ES" sz="1600" b="1" cap="small" spc="200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ea typeface="+mn-ea"/>
              <a:cs typeface="Microsoft Sans Serif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44512" y="2132856"/>
            <a:ext cx="8218640" cy="72008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fontAlgn="auto" hangingPunct="0">
              <a:spcAft>
                <a:spcPts val="0"/>
              </a:spcAft>
              <a:defRPr/>
            </a:pPr>
            <a:endParaRPr lang="es-MX" sz="4400" b="1" cap="small" spc="100" dirty="0">
              <a:solidFill>
                <a:srgbClr val="70AD47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90440" y="2352781"/>
            <a:ext cx="8218640" cy="72008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fontAlgn="auto" hangingPunct="0">
              <a:spcAft>
                <a:spcPts val="0"/>
              </a:spcAft>
              <a:defRPr/>
            </a:pPr>
            <a:r>
              <a:rPr lang="es-MX" sz="4800" b="1" cap="small" spc="100" dirty="0" smtClean="0">
                <a:solidFill>
                  <a:srgbClr val="70AD47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BIOQUIMICA METABÓLICA</a:t>
            </a:r>
            <a:endParaRPr lang="es-MX" sz="4800" b="1" cap="small" spc="100" dirty="0">
              <a:solidFill>
                <a:srgbClr val="70AD47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/>
          </p:nvPr>
        </p:nvGraphicFramePr>
        <p:xfrm>
          <a:off x="505189" y="476672"/>
          <a:ext cx="8114007" cy="11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47"/>
                <a:gridCol w="5472608"/>
                <a:gridCol w="1368152"/>
              </a:tblGrid>
              <a:tr h="1152128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800" b="1" i="0" u="sng" strike="noStrike" kern="1200" cap="small" spc="100" normalizeH="0" baseline="0" noProof="0" dirty="0" smtClean="0">
                          <a:ln>
                            <a:noFill/>
                          </a:ln>
                          <a:solidFill>
                            <a:srgbClr val="4221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Microsoft Sans Serif" pitchFamily="34" charset="0"/>
                          <a:ea typeface="+mn-ea"/>
                          <a:cs typeface="Microsoft Sans Serif" pitchFamily="34" charset="0"/>
                        </a:rPr>
                        <a:t>Universidad Autónoma del Estado de México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small" spc="200" normalizeH="0" baseline="0" noProof="0" dirty="0" smtClean="0">
                          <a:ln>
                            <a:noFill/>
                          </a:ln>
                          <a:solidFill>
                            <a:srgbClr val="4221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Microsoft Sans Serif" pitchFamily="34" charset="0"/>
                          <a:ea typeface="+mn-ea"/>
                          <a:cs typeface="Microsoft Sans Serif" pitchFamily="34" charset="0"/>
                        </a:rPr>
                        <a:t>Facultad de Química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small" spc="200" normalizeH="0" baseline="0" noProof="0" dirty="0" smtClean="0">
                          <a:ln>
                            <a:noFill/>
                          </a:ln>
                          <a:solidFill>
                            <a:srgbClr val="4221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Microsoft Sans Serif" pitchFamily="34" charset="0"/>
                          <a:ea typeface="+mn-ea"/>
                          <a:cs typeface="Microsoft Sans Serif" pitchFamily="34" charset="0"/>
                        </a:rPr>
                        <a:t>Licenciatura en Química Farmacéutica Biológica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4" name="3 Grupo"/>
          <p:cNvGrpSpPr/>
          <p:nvPr/>
        </p:nvGrpSpPr>
        <p:grpSpPr>
          <a:xfrm>
            <a:off x="508324" y="520916"/>
            <a:ext cx="8030410" cy="1079500"/>
            <a:chOff x="508324" y="520916"/>
            <a:chExt cx="8030410" cy="1079500"/>
          </a:xfrm>
        </p:grpSpPr>
        <p:pic>
          <p:nvPicPr>
            <p:cNvPr id="2253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324" y="520916"/>
              <a:ext cx="1255713" cy="1079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53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0484" y="520916"/>
              <a:ext cx="1238250" cy="1079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827718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7250" y="524930"/>
            <a:ext cx="7406640" cy="753616"/>
          </a:xfrm>
        </p:spPr>
        <p:txBody>
          <a:bodyPr>
            <a:normAutofit/>
          </a:bodyPr>
          <a:lstStyle/>
          <a:p>
            <a:pPr algn="ctr"/>
            <a:r>
              <a:rPr 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447886"/>
            <a:ext cx="8229600" cy="4730080"/>
          </a:xfrm>
        </p:spPr>
        <p:txBody>
          <a:bodyPr>
            <a:noAutofit/>
          </a:bodyPr>
          <a:lstStyle/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Aunque la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íntesis de Ácidos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G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rasos 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ocurre dentro del citoplasma de la mayoría de las células animales, el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hígado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es el principal lugar de este proceso.</a:t>
            </a: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endParaRPr lang="es-MX" sz="10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Los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Á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cidos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G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rasos 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se sintetizan cuando la alimentación tiene pocas grasas y/o muchos carbohidratos o proteínas.</a:t>
            </a: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endParaRPr lang="es-MX" sz="10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mayoría de los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Ácidos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G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rasos 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se sintetizan a partir de los carbohidratos de los alimentos. </a:t>
            </a:r>
            <a:endParaRPr lang="es-MX" sz="26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56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800" b="1" spc="100" dirty="0" smtClean="0">
                <a:latin typeface="Microsoft Sans Serif" pitchFamily="34" charset="0"/>
                <a:cs typeface="Microsoft Sans Serif" pitchFamily="34" charset="0"/>
              </a:rPr>
              <a:t>Biosíntesis de Lípidos </a:t>
            </a:r>
            <a:endParaRPr lang="es-MX" sz="4800" b="1" spc="100" dirty="0">
              <a:latin typeface="Microsoft Sans Serif" pitchFamily="34" charset="0"/>
              <a:cs typeface="Microsoft Sans Serif" pitchFamily="34" charset="0"/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727371" y="1094135"/>
            <a:ext cx="7577667" cy="5252876"/>
            <a:chOff x="727371" y="1956740"/>
            <a:chExt cx="7577667" cy="5252876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969" t="12524" r="10684" b="3974"/>
            <a:stretch/>
          </p:blipFill>
          <p:spPr>
            <a:xfrm>
              <a:off x="727371" y="2059393"/>
              <a:ext cx="7577667" cy="5150223"/>
            </a:xfrm>
            <a:prstGeom prst="rect">
              <a:avLst/>
            </a:prstGeom>
          </p:spPr>
        </p:pic>
        <p:sp>
          <p:nvSpPr>
            <p:cNvPr id="5" name="Rectángulo 4"/>
            <p:cNvSpPr/>
            <p:nvPr/>
          </p:nvSpPr>
          <p:spPr>
            <a:xfrm>
              <a:off x="804417" y="1956740"/>
              <a:ext cx="1202267" cy="2455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7" name="1 Título"/>
          <p:cNvSpPr txBox="1">
            <a:spLocks/>
          </p:cNvSpPr>
          <p:nvPr/>
        </p:nvSpPr>
        <p:spPr>
          <a:xfrm>
            <a:off x="448733" y="347132"/>
            <a:ext cx="8280399" cy="70273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338195" y="6252880"/>
            <a:ext cx="8444751" cy="4168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Rutas Metabólicas de los Lípidos</a:t>
            </a:r>
            <a:endParaRPr lang="es-MX" sz="2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62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7250" y="524930"/>
            <a:ext cx="7406640" cy="753616"/>
          </a:xfrm>
        </p:spPr>
        <p:txBody>
          <a:bodyPr>
            <a:normAutofit/>
          </a:bodyPr>
          <a:lstStyle/>
          <a:p>
            <a:pPr algn="ctr"/>
            <a:r>
              <a:rPr lang="es-MX" sz="4400" b="1" spc="100" dirty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337815"/>
            <a:ext cx="8229600" cy="5062982"/>
          </a:xfrm>
        </p:spPr>
        <p:txBody>
          <a:bodyPr>
            <a:noAutofit/>
          </a:bodyPr>
          <a:lstStyle/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Glucosa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se convierte en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iruvato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en el citoplasma. Tras entrar en las mitocondrias, el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iruvato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se convierte en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Acetil CoA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que se condensa con el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O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xalacetato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para formar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Ácido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ítrico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 Cuando la concentración mitocondrial de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itrato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es lo suficientemente elevada; por ejemplo, cuando los requerimientos celulares son muy bajos, el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itrato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pasa al citoplasma donde se fragmenta para formar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cetil CoA y Oxalacetato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 La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Acetil CoA 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es usada en la biosíntesis de los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Ácidos Grasos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 </a:t>
            </a:r>
            <a:endParaRPr lang="es-MX" sz="26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41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1022" y="1055338"/>
            <a:ext cx="6238875" cy="5457825"/>
          </a:xfrm>
          <a:prstGeom prst="rect">
            <a:avLst/>
          </a:prstGeom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857250" y="414859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338195" y="6252880"/>
            <a:ext cx="8444751" cy="4168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Ubicación celular del Metabolismo de Lípidos</a:t>
            </a:r>
            <a:endParaRPr lang="es-MX" sz="2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74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857250" y="414859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44739" y="1635308"/>
            <a:ext cx="7950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VLDL</a:t>
            </a:r>
            <a:r>
              <a:rPr lang="es-MX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 son las siglas en inglés que corresponden a lipoproteína de muy baja densidad. Las lipoproteínas son sustancias hechas de colesterol, triglicéridos y proteínas. Ellas llevan el colesterol, los triglicéridos y otros lípidos (grasas) a diferentes partes del cuerpo.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585470" y="2970194"/>
            <a:ext cx="8178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LPL</a:t>
            </a:r>
            <a:r>
              <a:rPr lang="es-MX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es-MX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Lipoproteinlipasa</a:t>
            </a:r>
            <a:r>
              <a:rPr lang="es-MX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es </a:t>
            </a:r>
            <a:r>
              <a:rPr lang="es-MX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una </a:t>
            </a:r>
            <a:r>
              <a:rPr lang="es-MX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enzima que </a:t>
            </a:r>
            <a:r>
              <a:rPr lang="es-MX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hidroliza a los </a:t>
            </a:r>
            <a:r>
              <a:rPr lang="es-MX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triacilgliceroles</a:t>
            </a:r>
            <a:r>
              <a:rPr lang="es-MX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 de los quilomicrones y </a:t>
            </a:r>
            <a:r>
              <a:rPr lang="es-MX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lipoproteínas de muy baja densidad,  descomponiéndolos en ácidos grasos libres </a:t>
            </a:r>
            <a:r>
              <a:rPr lang="es-MX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y </a:t>
            </a:r>
            <a:r>
              <a:rPr lang="es-MX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glicerol, </a:t>
            </a:r>
            <a:r>
              <a:rPr lang="es-MX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liberándolos </a:t>
            </a:r>
            <a:r>
              <a:rPr lang="es-MX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en músculo y en tejido adiposo. Se </a:t>
            </a:r>
            <a:r>
              <a:rPr lang="es-MX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sitúa generalmente en los vasos sanguíneos, en la superficie apical de las células endoteliales. En el </a:t>
            </a:r>
            <a:r>
              <a:rPr lang="es-MX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corazón</a:t>
            </a:r>
            <a:r>
              <a:rPr lang="es-MX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 esto ocurre especialmente a nivel de las células intersticiales. En </a:t>
            </a:r>
            <a:r>
              <a:rPr lang="es-MX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cultivos celulares</a:t>
            </a:r>
            <a:r>
              <a:rPr lang="es-MX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 la </a:t>
            </a:r>
            <a:r>
              <a:rPr lang="es-MX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lipoproteinlipasa</a:t>
            </a:r>
            <a:r>
              <a:rPr lang="es-MX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actúa </a:t>
            </a:r>
            <a:r>
              <a:rPr lang="es-MX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como </a:t>
            </a:r>
            <a:r>
              <a:rPr lang="es-MX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transferasa</a:t>
            </a:r>
            <a:r>
              <a:rPr lang="es-MX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 de ésteres de </a:t>
            </a:r>
            <a:r>
              <a:rPr lang="es-MX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colesterol</a:t>
            </a:r>
            <a:r>
              <a:rPr lang="es-MX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 a </a:t>
            </a:r>
            <a:r>
              <a:rPr lang="es-MX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las células. Su deficiencia provoca </a:t>
            </a:r>
            <a:r>
              <a:rPr lang="es-MX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hiperquilomicronemia</a:t>
            </a:r>
            <a:r>
              <a:rPr lang="es-MX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 dando lugar </a:t>
            </a:r>
            <a:r>
              <a:rPr lang="es-MX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 la </a:t>
            </a:r>
            <a:r>
              <a:rPr lang="es-MX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hiperlipoproteinemia</a:t>
            </a:r>
            <a:r>
              <a:rPr lang="es-MX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r>
              <a:rPr lang="es-MX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 Está documentado también su relación con </a:t>
            </a:r>
            <a:r>
              <a:rPr lang="es-MX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aterosclerosis.</a:t>
            </a:r>
            <a:endParaRPr lang="es-MX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9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447799"/>
            <a:ext cx="8229600" cy="5198533"/>
          </a:xfrm>
        </p:spPr>
        <p:txBody>
          <a:bodyPr>
            <a:normAutofit fontScale="85000" lnSpcReduction="10000"/>
          </a:bodyPr>
          <a:lstStyle/>
          <a:p>
            <a:pPr marL="34290" lvl="0" indent="0" algn="just">
              <a:lnSpc>
                <a:spcPct val="124000"/>
              </a:lnSpc>
              <a:spcBef>
                <a:spcPts val="0"/>
              </a:spcBef>
              <a:buClr>
                <a:srgbClr val="000000"/>
              </a:buClr>
              <a:buNone/>
            </a:pP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Biosíntesis de Ácidos Grasos 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se realiza por la acción 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del complejo multienzimático de la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Ácido Graso </a:t>
            </a:r>
            <a:r>
              <a:rPr lang="es-MX" sz="26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Sintasa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y comprende una ruta anabólica de siete 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reacciones, las 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últimas cuatro reacciones enzimáticas de la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Biosíntesis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de los Ácidos Grasos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constituyen la fase de la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Elongación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 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Cada repetición de la fase de elongación incrementa la longitud de la cadena del resto ácido graso en dos átomos de 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carbono. </a:t>
            </a:r>
            <a:endParaRPr lang="es-MX" sz="26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indent="0" algn="just">
              <a:lnSpc>
                <a:spcPct val="124000"/>
              </a:lnSpc>
              <a:spcBef>
                <a:spcPts val="0"/>
              </a:spcBef>
              <a:buNone/>
            </a:pPr>
            <a:endParaRPr lang="es-MX" sz="10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indent="0" algn="just">
              <a:lnSpc>
                <a:spcPct val="124000"/>
              </a:lnSpc>
              <a:spcBef>
                <a:spcPts val="0"/>
              </a:spcBef>
              <a:buNone/>
            </a:pP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Para que la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Biosíntesis de los Ácidos Grasos 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se efectúe en la célula, el Citosol de ésta debe contener cantidades mínimas de Acetil CoA, </a:t>
            </a:r>
            <a:r>
              <a:rPr lang="es-MX" sz="26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Malonil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CoA 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y 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NADPH. El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Piruvato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es el intermediario más importante de ésta ruta 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anabólica. </a:t>
            </a:r>
            <a:endParaRPr lang="es-MX" sz="26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857250" y="542365"/>
            <a:ext cx="7406640" cy="694267"/>
          </a:xfrm>
        </p:spPr>
        <p:txBody>
          <a:bodyPr>
            <a:noAutofit/>
          </a:bodyPr>
          <a:lstStyle/>
          <a:p>
            <a:pPr algn="ctr"/>
            <a:r>
              <a:rPr lang="es-MX" sz="4400" b="1" spc="100" dirty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</a:p>
        </p:txBody>
      </p:sp>
    </p:spTree>
    <p:extLst>
      <p:ext uri="{BB962C8B-B14F-4D97-AF65-F5344CB8AC3E}">
        <p14:creationId xmlns:p14="http://schemas.microsoft.com/office/powerpoint/2010/main" val="256115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01412" y="1430854"/>
            <a:ext cx="8229600" cy="5012276"/>
          </a:xfrm>
        </p:spPr>
        <p:txBody>
          <a:bodyPr>
            <a:noAutofit/>
          </a:bodyPr>
          <a:lstStyle/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El </a:t>
            </a:r>
            <a:r>
              <a:rPr 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Ácido Palmítico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ácido graso de 16 átomos de carbono, es el producto principal de la biosíntesis de ácidos grasos en el </a:t>
            </a:r>
            <a:r>
              <a:rPr lang="es-MX" sz="22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citosol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de las células de los 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mamíferos</a:t>
            </a:r>
            <a:r>
              <a:rPr lang="es-MX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endParaRPr lang="es-MX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endParaRPr lang="es-MX" sz="11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Se requiere 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presencia de </a:t>
            </a:r>
            <a:r>
              <a:rPr 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enzimas adicionales 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para llevar a cabo la síntesis de 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ácidos 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grasos de </a:t>
            </a:r>
            <a:r>
              <a:rPr 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mayor longitud de cadena y para introducir enlaces dobles 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en la cadena hidrocarbonada de 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éstos. La </a:t>
            </a:r>
            <a:r>
              <a:rPr 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elongación adicional 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de la cadena de acilo de los ácidos grasos ocurre tanto en las </a:t>
            </a:r>
            <a:r>
              <a:rPr 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mitocondrias como en los </a:t>
            </a:r>
            <a:r>
              <a:rPr lang="es-MX" sz="22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microsomas</a:t>
            </a:r>
            <a:r>
              <a:rPr 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,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los cuales 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llevan a cabo la elongación de la cadena añadiendo fragmentos de dos átomos de carbono a los ácidos 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grasos, como ya se mencionó.</a:t>
            </a:r>
            <a:endParaRPr lang="es-MX" sz="22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857250" y="397925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37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7250" y="498036"/>
            <a:ext cx="7406640" cy="753616"/>
          </a:xfrm>
        </p:spPr>
        <p:txBody>
          <a:bodyPr>
            <a:normAutofit/>
          </a:bodyPr>
          <a:lstStyle/>
          <a:p>
            <a:pPr algn="ctr"/>
            <a:r>
              <a:rPr lang="es-MX" sz="4400" b="1" spc="100" dirty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337815"/>
            <a:ext cx="8229600" cy="5062982"/>
          </a:xfrm>
        </p:spPr>
        <p:txBody>
          <a:bodyPr>
            <a:noAutofit/>
          </a:bodyPr>
          <a:lstStyle/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reacción neta de la síntesis de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Ácido Palmítico 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 partir de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Acetil CoA 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es: </a:t>
            </a: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endParaRPr lang="es-MX" sz="26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es-MX" sz="2600" b="1" spc="100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8 Acetil CoA + 14NADPH + 14H</a:t>
            </a:r>
            <a:r>
              <a:rPr lang="es-MX" sz="2600" b="1" spc="100" baseline="30000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+</a:t>
            </a:r>
            <a:r>
              <a:rPr lang="es-MX" sz="2600" b="1" spc="100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+ 7ATP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           </a:t>
            </a: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es-MX" sz="2600" b="1" spc="100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Palmitato + 14NADP</a:t>
            </a:r>
            <a:r>
              <a:rPr lang="es-MX" sz="2600" b="1" spc="100" baseline="30000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+</a:t>
            </a:r>
            <a:r>
              <a:rPr lang="es-MX" sz="2600" b="1" spc="100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+ 7ADP + 7Pi + 8CoASH + 6H</a:t>
            </a:r>
            <a:r>
              <a:rPr lang="es-MX" sz="2600" b="1" spc="100" baseline="-25000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2</a:t>
            </a:r>
            <a:r>
              <a:rPr lang="es-MX" sz="2600" b="1" spc="100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O</a:t>
            </a: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endParaRPr lang="es-MX" sz="26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Para la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Biosíntesis de los Ácidos Grasos 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se requiere una cantidad relativamente grande de NADPH. Esta cantidad es proporcionada por la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Vía de la Pentosa Fosfato.</a:t>
            </a:r>
            <a:endParaRPr lang="es-MX" sz="2600" b="1" spc="1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cxnSp>
        <p:nvCxnSpPr>
          <p:cNvPr id="5" name="Conector recto de flecha 4"/>
          <p:cNvCxnSpPr/>
          <p:nvPr/>
        </p:nvCxnSpPr>
        <p:spPr>
          <a:xfrm>
            <a:off x="7171267" y="2988733"/>
            <a:ext cx="1092623" cy="0"/>
          </a:xfrm>
          <a:prstGeom prst="straightConnector1">
            <a:avLst/>
          </a:prstGeom>
          <a:ln w="38100">
            <a:solidFill>
              <a:srgbClr val="FF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742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608673"/>
            <a:ext cx="8229600" cy="4614334"/>
          </a:xfrm>
        </p:spPr>
        <p:txBody>
          <a:bodyPr>
            <a:normAutofit/>
          </a:bodyPr>
          <a:lstStyle/>
          <a:p>
            <a:pPr marL="34290" lvl="0" indent="0" algn="just">
              <a:lnSpc>
                <a:spcPct val="124000"/>
              </a:lnSpc>
              <a:spcBef>
                <a:spcPts val="0"/>
              </a:spcBef>
              <a:buClr>
                <a:srgbClr val="000000"/>
              </a:buClr>
              <a:buNone/>
            </a:pP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El proceso de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Biosíntesis de Ácidos Grasos 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comprende la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adición escalonada de unidades de dos átomos de carbono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de manera que cada paso tiene lugar mediante una condensación, reducción, deshidratación y otra reducción. </a:t>
            </a:r>
          </a:p>
          <a:p>
            <a:pPr marL="34290" lvl="0" indent="0" algn="just">
              <a:lnSpc>
                <a:spcPct val="124000"/>
              </a:lnSpc>
              <a:spcBef>
                <a:spcPts val="0"/>
              </a:spcBef>
              <a:buClr>
                <a:srgbClr val="000000"/>
              </a:buClr>
              <a:buNone/>
            </a:pPr>
            <a:endParaRPr lang="es-MX" sz="26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lvl="0" indent="0" algn="just">
              <a:lnSpc>
                <a:spcPct val="124000"/>
              </a:lnSpc>
              <a:spcBef>
                <a:spcPts val="0"/>
              </a:spcBef>
              <a:buClr>
                <a:srgbClr val="000000"/>
              </a:buClr>
              <a:buNone/>
            </a:pP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Las principales diferencias son:</a:t>
            </a:r>
          </a:p>
          <a:p>
            <a:pPr marL="548640" lvl="0" indent="-514350" algn="just">
              <a:lnSpc>
                <a:spcPct val="12400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Un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intermediario activado, </a:t>
            </a:r>
            <a:r>
              <a:rPr lang="es-MX" sz="26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Malonil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CoA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en cada paso de adición de dos carbonos</a:t>
            </a:r>
            <a:endParaRPr lang="es-MX" sz="26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694267"/>
          </a:xfrm>
        </p:spPr>
        <p:txBody>
          <a:bodyPr>
            <a:noAutofit/>
          </a:bodyPr>
          <a:lstStyle/>
          <a:p>
            <a:pPr algn="ctr"/>
            <a:r>
              <a:rPr lang="es-MX" sz="4400" b="1" spc="100" dirty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</a:p>
        </p:txBody>
      </p:sp>
    </p:spTree>
    <p:extLst>
      <p:ext uri="{BB962C8B-B14F-4D97-AF65-F5344CB8AC3E}">
        <p14:creationId xmlns:p14="http://schemas.microsoft.com/office/powerpoint/2010/main" val="112182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96572" y="1670418"/>
            <a:ext cx="8229600" cy="4470401"/>
          </a:xfrm>
        </p:spPr>
        <p:txBody>
          <a:bodyPr>
            <a:normAutofit lnSpcReduction="10000"/>
          </a:bodyPr>
          <a:lstStyle/>
          <a:p>
            <a:pPr marL="548640" lvl="0" indent="-514350" algn="just">
              <a:lnSpc>
                <a:spcPct val="12400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 startAt="2"/>
            </a:pP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naturaleza del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transportador del grupo acilo</a:t>
            </a:r>
          </a:p>
          <a:p>
            <a:pPr marL="548640" lvl="0" indent="-514350" algn="just">
              <a:lnSpc>
                <a:spcPct val="12400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 startAt="2"/>
            </a:pP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El empleo de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enzimas que requieren NADPH 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en las reacciones de reducción.</a:t>
            </a:r>
          </a:p>
          <a:p>
            <a:pPr marL="34290" lvl="0" indent="0" algn="just">
              <a:lnSpc>
                <a:spcPct val="124000"/>
              </a:lnSpc>
              <a:spcBef>
                <a:spcPts val="0"/>
              </a:spcBef>
              <a:buClr>
                <a:srgbClr val="000000"/>
              </a:buClr>
              <a:buNone/>
            </a:pPr>
            <a:endParaRPr lang="es-MX" sz="26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lvl="0" indent="0" algn="just">
              <a:lnSpc>
                <a:spcPct val="124000"/>
              </a:lnSpc>
              <a:spcBef>
                <a:spcPts val="0"/>
              </a:spcBef>
              <a:buClr>
                <a:srgbClr val="000000"/>
              </a:buClr>
              <a:buNone/>
            </a:pP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El primer paso en la Biosíntesis de los Ácidos Grasos es la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formación de </a:t>
            </a:r>
            <a:r>
              <a:rPr lang="es-MX" sz="26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Malonil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CoA 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 partir de Acetil CoA y Bicarbonato, catalizada por la enzima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Acetil CoA </a:t>
            </a:r>
            <a:r>
              <a:rPr lang="es-MX" sz="26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Carbox</a:t>
            </a:r>
            <a:r>
              <a:rPr lang="es-MX" sz="26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ilasa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(ACC), como se muestra en la siguiente reacción: </a:t>
            </a:r>
            <a:endParaRPr lang="es-MX" sz="26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694267"/>
          </a:xfrm>
        </p:spPr>
        <p:txBody>
          <a:bodyPr>
            <a:noAutofit/>
          </a:bodyPr>
          <a:lstStyle/>
          <a:p>
            <a:pPr algn="ctr"/>
            <a:r>
              <a:rPr lang="es-MX" sz="4400" b="1" spc="100" dirty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</a:p>
        </p:txBody>
      </p:sp>
    </p:spTree>
    <p:extLst>
      <p:ext uri="{BB962C8B-B14F-4D97-AF65-F5344CB8AC3E}">
        <p14:creationId xmlns:p14="http://schemas.microsoft.com/office/powerpoint/2010/main" val="157019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9818" y="4360344"/>
            <a:ext cx="7475220" cy="1542722"/>
          </a:xfrm>
        </p:spPr>
        <p:txBody>
          <a:bodyPr>
            <a:normAutofit/>
          </a:bodyPr>
          <a:lstStyle/>
          <a:p>
            <a:pPr algn="ctr"/>
            <a:r>
              <a:rPr lang="es-MX" sz="48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 </a:t>
            </a:r>
            <a:endParaRPr lang="es-MX" sz="48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1026" name="Picture 2" descr="http://www.dfarmacia.com/ficheros/images/4/4v26n11/grande/4v26n11-13114092fig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909" y="457253"/>
            <a:ext cx="2519891" cy="331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11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306070" y="1593037"/>
            <a:ext cx="8509000" cy="2603112"/>
            <a:chOff x="306070" y="1593037"/>
            <a:chExt cx="8509000" cy="2603112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t="30247" b="32592"/>
            <a:stretch/>
          </p:blipFill>
          <p:spPr>
            <a:xfrm>
              <a:off x="306070" y="1593037"/>
              <a:ext cx="8509000" cy="2603112"/>
            </a:xfrm>
            <a:prstGeom prst="rect">
              <a:avLst/>
            </a:prstGeom>
          </p:spPr>
        </p:pic>
        <p:sp>
          <p:nvSpPr>
            <p:cNvPr id="4" name="CuadroTexto 3"/>
            <p:cNvSpPr txBox="1"/>
            <p:nvPr/>
          </p:nvSpPr>
          <p:spPr>
            <a:xfrm>
              <a:off x="3259667" y="3487349"/>
              <a:ext cx="1777999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b="1" dirty="0" smtClean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Biotina </a:t>
              </a:r>
            </a:p>
            <a:p>
              <a:pPr algn="ctr"/>
              <a:r>
                <a:rPr lang="es-MX" sz="2000" b="1" dirty="0" smtClean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(Vitamina B</a:t>
              </a:r>
              <a:r>
                <a:rPr lang="es-MX" sz="2000" b="1" baseline="-25000" dirty="0" smtClean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7</a:t>
              </a:r>
              <a:r>
                <a:rPr lang="es-MX" sz="2000" b="1" dirty="0" smtClean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)</a:t>
              </a:r>
              <a:endParaRPr lang="es-MX" sz="20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endParaRPr>
            </a:p>
          </p:txBody>
        </p:sp>
      </p:grpSp>
      <p:sp>
        <p:nvSpPr>
          <p:cNvPr id="5" name="1 Título"/>
          <p:cNvSpPr txBox="1">
            <a:spLocks/>
          </p:cNvSpPr>
          <p:nvPr/>
        </p:nvSpPr>
        <p:spPr>
          <a:xfrm>
            <a:off x="857250" y="524930"/>
            <a:ext cx="7406640" cy="75361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461441" y="4741337"/>
            <a:ext cx="8229600" cy="117687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171450" indent="-137160" algn="l" defTabSz="6858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-13716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tx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8640" indent="-13716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tx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4380" indent="-13716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tx1"/>
              </a:buClr>
              <a:buSzPct val="80000"/>
              <a:buFont typeface="Corbe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20120" indent="-13716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tx1"/>
              </a:buClr>
              <a:buSzPct val="80000"/>
              <a:buFont typeface="Corbe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00000" indent="-17145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tx1"/>
              </a:buClr>
              <a:buSzPct val="80000"/>
              <a:buFont typeface="Corbe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00000" indent="-17145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tx1"/>
              </a:buClr>
              <a:buSzPct val="80000"/>
              <a:buFont typeface="Corbe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00000" indent="-17145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tx1"/>
              </a:buClr>
              <a:buSzPct val="80000"/>
              <a:buFont typeface="Corbe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00000" indent="-17145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tx1"/>
              </a:buClr>
              <a:buSzPct val="80000"/>
              <a:buFont typeface="Corbe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" indent="0" algn="just">
              <a:lnSpc>
                <a:spcPct val="124000"/>
              </a:lnSpc>
              <a:spcBef>
                <a:spcPts val="0"/>
              </a:spcBef>
              <a:buClr>
                <a:srgbClr val="000000"/>
              </a:buClr>
              <a:buFont typeface="Corbel" pitchFamily="34" charset="0"/>
              <a:buNone/>
            </a:pPr>
            <a:r>
              <a:rPr lang="es-MX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Esta reacción es tan exergónica que resulta ser irreversible. La Acetil CoA </a:t>
            </a:r>
            <a:r>
              <a:rPr lang="es-MX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Carboxilasa</a:t>
            </a:r>
            <a:r>
              <a:rPr lang="es-MX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tiene un cofactor de Biotina, unido covalentemente.</a:t>
            </a:r>
            <a:endParaRPr lang="es-MX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47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857250" y="524930"/>
            <a:ext cx="7406640" cy="75361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461441" y="1540933"/>
            <a:ext cx="8229600" cy="5029200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37160" algn="l" defTabSz="6858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-13716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tx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8640" indent="-13716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tx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4380" indent="-13716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tx1"/>
              </a:buClr>
              <a:buSzPct val="80000"/>
              <a:buFont typeface="Corbe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20120" indent="-13716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tx1"/>
              </a:buClr>
              <a:buSzPct val="80000"/>
              <a:buFont typeface="Corbe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00000" indent="-17145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tx1"/>
              </a:buClr>
              <a:buSzPct val="80000"/>
              <a:buFont typeface="Corbe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00000" indent="-17145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tx1"/>
              </a:buClr>
              <a:buSzPct val="80000"/>
              <a:buFont typeface="Corbe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00000" indent="-17145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tx1"/>
              </a:buClr>
              <a:buSzPct val="80000"/>
              <a:buFont typeface="Corbe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00000" indent="-17145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tx1"/>
              </a:buClr>
              <a:buSzPct val="80000"/>
              <a:buFont typeface="Corbe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" indent="0" algn="just">
              <a:lnSpc>
                <a:spcPct val="124000"/>
              </a:lnSpc>
              <a:spcBef>
                <a:spcPts val="0"/>
              </a:spcBef>
              <a:buClr>
                <a:srgbClr val="000000"/>
              </a:buClr>
              <a:buFont typeface="Corbel" pitchFamily="34" charset="0"/>
              <a:buNone/>
            </a:pP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Todos los intermediarios de la </a:t>
            </a:r>
            <a:r>
              <a:rPr 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Oxidación de los </a:t>
            </a:r>
            <a:r>
              <a:rPr 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Á</a:t>
            </a:r>
            <a:r>
              <a:rPr 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cidos Grasos 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se activan mediante su unión a una </a:t>
            </a:r>
            <a:r>
              <a:rPr 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molécula portadora, la Coenzima A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 Se utiliza una activación similar en la </a:t>
            </a:r>
            <a:r>
              <a:rPr 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</a:t>
            </a:r>
            <a:r>
              <a:rPr 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íntesis de los Ácidos </a:t>
            </a:r>
            <a:r>
              <a:rPr 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G</a:t>
            </a:r>
            <a:r>
              <a:rPr 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rasos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pero el transportador es diferente. Se trata de una proteína pequeña (77 residuos en </a:t>
            </a:r>
            <a:r>
              <a:rPr lang="es-MX" sz="2200" b="1" i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E. </a:t>
            </a:r>
            <a:r>
              <a:rPr lang="es-MX" sz="2200" b="1" i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coli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) denominada </a:t>
            </a:r>
            <a:r>
              <a:rPr 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Proteína Transportadora de Acilo (ACP).</a:t>
            </a:r>
          </a:p>
          <a:p>
            <a:pPr marL="34290" indent="0" algn="just">
              <a:lnSpc>
                <a:spcPct val="124000"/>
              </a:lnSpc>
              <a:spcBef>
                <a:spcPts val="0"/>
              </a:spcBef>
              <a:buClr>
                <a:srgbClr val="000000"/>
              </a:buClr>
              <a:buFont typeface="Corbel" pitchFamily="34" charset="0"/>
              <a:buNone/>
            </a:pPr>
            <a:endParaRPr lang="es-MX" sz="22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indent="0" algn="just">
              <a:lnSpc>
                <a:spcPct val="124000"/>
              </a:lnSpc>
              <a:spcBef>
                <a:spcPts val="0"/>
              </a:spcBef>
              <a:buClr>
                <a:srgbClr val="000000"/>
              </a:buClr>
              <a:buFont typeface="Corbel" pitchFamily="34" charset="0"/>
              <a:buNone/>
            </a:pP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Todas las reacciones catalizadas por la </a:t>
            </a:r>
            <a:r>
              <a:rPr 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Ácido Graso </a:t>
            </a:r>
            <a:r>
              <a:rPr lang="es-MX" sz="22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Sintasa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tienen lugar en sustratos unidos a la </a:t>
            </a:r>
            <a:r>
              <a:rPr 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ACP a través de un enlace </a:t>
            </a:r>
            <a:r>
              <a:rPr lang="es-MX" sz="22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tioéster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endParaRPr lang="es-MX" sz="22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299097" y="1648641"/>
            <a:ext cx="8576734" cy="4337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 </a:t>
            </a:r>
            <a:r>
              <a:rPr 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Elongación de la Cadena 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ocurre 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 través de cuatro reacciones recurrentes. 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Las 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unidades de 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Acetil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 y </a:t>
            </a:r>
            <a:r>
              <a:rPr lang="es-MX" sz="22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Malonil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 se muestran como sus </a:t>
            </a:r>
            <a:r>
              <a:rPr lang="es-MX" sz="22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tioésteres</a:t>
            </a:r>
            <a:r>
              <a:rPr 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 con su </a:t>
            </a:r>
            <a:r>
              <a:rPr 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Proteína Transportadora de Acilos</a:t>
            </a:r>
            <a:r>
              <a:rPr 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 (ACP)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; así es como los 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microorganismos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 y las 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plantas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 sintetizan sus ácidos grasos. </a:t>
            </a:r>
            <a:endParaRPr lang="es-MX" sz="2200" b="1" spc="100" dirty="0" smtClean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>
              <a:lnSpc>
                <a:spcPct val="114000"/>
              </a:lnSpc>
            </a:pPr>
            <a:endParaRPr lang="es-MX" sz="22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>
              <a:lnSpc>
                <a:spcPct val="114000"/>
              </a:lnSpc>
            </a:pP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En 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cambio, en 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los animales, 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esas mismas reacciones ocurren en una 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gran </a:t>
            </a:r>
            <a:r>
              <a:rPr 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enzima </a:t>
            </a:r>
            <a:r>
              <a:rPr lang="es-MX" sz="22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dimérica</a:t>
            </a:r>
            <a:r>
              <a:rPr 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la Á</a:t>
            </a:r>
            <a:r>
              <a:rPr 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cido Graso </a:t>
            </a:r>
            <a:r>
              <a:rPr lang="es-MX" sz="22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Sintasa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 que tiene todas las actividades enzimáticas necesarias para la síntesis y liberación de ácidos grasos 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libres.</a:t>
            </a:r>
            <a:endParaRPr lang="es-MX" sz="22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857250" y="414859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32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857250" y="280389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2101" y="1531683"/>
            <a:ext cx="4037233" cy="46962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t="1138" b="-1"/>
          <a:stretch/>
        </p:blipFill>
        <p:spPr>
          <a:xfrm>
            <a:off x="1461246" y="947762"/>
            <a:ext cx="6243920" cy="5231495"/>
          </a:xfrm>
          <a:prstGeom prst="rect">
            <a:avLst/>
          </a:prstGeom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365089" y="6266329"/>
            <a:ext cx="8444751" cy="4034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Esquema general de las Reacciones de Elongación de la Cadena Hidrocarbonada de los Ácidos Grasos</a:t>
            </a:r>
            <a:endParaRPr lang="es-MX" sz="18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14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857250" y="414859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30306" y="1453849"/>
            <a:ext cx="8323729" cy="464574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53920" tIns="4761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s-MX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En el primer ciclo se condensan un </a:t>
            </a:r>
            <a:r>
              <a:rPr lang="es-MX" alt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Acetil-ACP</a:t>
            </a:r>
            <a:r>
              <a:rPr lang="es-MX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y </a:t>
            </a:r>
            <a:r>
              <a:rPr lang="es-MX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un </a:t>
            </a:r>
            <a:r>
              <a:rPr lang="es-MX" altLang="es-MX" sz="22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Malonil</a:t>
            </a:r>
            <a:r>
              <a:rPr lang="es-MX" alt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-ACP</a:t>
            </a:r>
            <a:r>
              <a:rPr lang="es-MX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(derivado del anterior), por lo que se </a:t>
            </a:r>
            <a:r>
              <a:rPr lang="es-MX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suman cuatro carbonos </a:t>
            </a:r>
            <a:r>
              <a:rPr lang="es-MX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de </a:t>
            </a:r>
            <a:r>
              <a:rPr lang="es-MX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en esta etapa. </a:t>
            </a:r>
            <a:r>
              <a:rPr lang="es-MX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En los ciclos siguientes ya </a:t>
            </a:r>
            <a:r>
              <a:rPr lang="es-MX" alt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solo se añadirá un </a:t>
            </a:r>
            <a:r>
              <a:rPr lang="es-MX" altLang="es-MX" sz="22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Malonil</a:t>
            </a:r>
            <a:r>
              <a:rPr lang="es-MX" alt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-ACP</a:t>
            </a:r>
            <a:r>
              <a:rPr lang="es-MX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por lo que se irán añadiendo carbonos de dos en dos. El producto final del proceso es </a:t>
            </a:r>
            <a:r>
              <a:rPr lang="es-MX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siempre </a:t>
            </a:r>
            <a:r>
              <a:rPr lang="es-MX" alt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Á</a:t>
            </a:r>
            <a:r>
              <a:rPr lang="es-MX" alt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cido Palmítico</a:t>
            </a:r>
            <a:r>
              <a:rPr lang="es-MX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es-MX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un </a:t>
            </a:r>
            <a:r>
              <a:rPr lang="es-MX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ácido graso saturado</a:t>
            </a:r>
            <a:r>
              <a:rPr lang="es-MX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 de 16 carbonos, que es inmediatamente </a:t>
            </a:r>
            <a:r>
              <a:rPr lang="es-MX" alt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esterificado</a:t>
            </a:r>
            <a:r>
              <a:rPr lang="es-MX" alt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 con </a:t>
            </a:r>
            <a:r>
              <a:rPr lang="es-MX" alt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Coenzima </a:t>
            </a:r>
            <a:r>
              <a:rPr lang="es-MX" alt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</a:t>
            </a:r>
            <a:r>
              <a:rPr lang="es-MX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para </a:t>
            </a:r>
            <a:r>
              <a:rPr lang="es-MX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formar </a:t>
            </a:r>
            <a:r>
              <a:rPr lang="es-MX" altLang="es-MX" sz="22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Palmotoil</a:t>
            </a:r>
            <a:r>
              <a:rPr lang="es-MX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- CoA</a:t>
            </a:r>
            <a:r>
              <a:rPr lang="es-MX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 (lo mismo se hace con cualquier ácido graso proveniente de la dieta). A partir de él, una vez transportado al </a:t>
            </a:r>
            <a:r>
              <a:rPr lang="es-MX" alt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R</a:t>
            </a:r>
            <a:r>
              <a:rPr lang="es-MX" alt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etículo Endoplásmico </a:t>
            </a:r>
            <a:r>
              <a:rPr lang="es-MX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pueden sintetizarse otros ácidos grasos</a:t>
            </a:r>
            <a:r>
              <a:rPr lang="es-MX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endParaRPr lang="es-MX" altLang="es-MX" sz="22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84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857250" y="414859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57200" y="1253502"/>
            <a:ext cx="8296835" cy="534228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53920" tIns="4761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</a:t>
            </a:r>
            <a:r>
              <a:rPr lang="es-MX" altLang="es-MX" sz="22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estequeometría</a:t>
            </a:r>
            <a:r>
              <a:rPr lang="es-MX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de la reacción es:</a:t>
            </a:r>
            <a:endParaRPr lang="es-MX" altLang="es-MX" sz="22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200" b="1" spc="100" dirty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8 Acetil-CoA + 14 (NADPH + H+) + 7 ATP → Ácido </a:t>
            </a:r>
            <a:r>
              <a:rPr lang="es-MX" altLang="es-MX" sz="2200" b="1" spc="100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Palmítico </a:t>
            </a:r>
            <a:r>
              <a:rPr lang="es-MX" altLang="es-MX" sz="2200" b="1" spc="100" dirty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(C16) + 8 </a:t>
            </a:r>
            <a:r>
              <a:rPr lang="es-MX" altLang="es-MX" sz="2200" b="1" spc="100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CoA</a:t>
            </a:r>
            <a:r>
              <a:rPr lang="es-MX" altLang="es-MX" sz="2200" b="1" spc="100" dirty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 + 14 NADP+ + 7 (ADP + Pi) + 6 H</a:t>
            </a:r>
            <a:r>
              <a:rPr lang="es-MX" altLang="es-MX" sz="2200" b="1" spc="100" baseline="-25000" dirty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2</a:t>
            </a:r>
            <a:r>
              <a:rPr lang="es-MX" altLang="es-MX" sz="2200" b="1" spc="100" dirty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O</a:t>
            </a:r>
          </a:p>
          <a:p>
            <a:pPr marL="0" marR="0" lvl="0" indent="0" algn="just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MX" altLang="es-MX" sz="2200" b="1" spc="100" dirty="0" smtClean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Dado </a:t>
            </a:r>
            <a:r>
              <a:rPr lang="es-MX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que el </a:t>
            </a:r>
            <a:r>
              <a:rPr lang="es-MX" alt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Ácido Palmítico </a:t>
            </a:r>
            <a:r>
              <a:rPr lang="es-MX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tiene 16 carbonos, se requieren </a:t>
            </a:r>
            <a:r>
              <a:rPr lang="es-MX" alt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siete </a:t>
            </a:r>
            <a:r>
              <a:rPr lang="es-MX" alt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ciclos </a:t>
            </a:r>
            <a:r>
              <a:rPr lang="es-MX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(de </a:t>
            </a:r>
            <a:r>
              <a:rPr lang="es-MX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cuatro </a:t>
            </a:r>
            <a:r>
              <a:rPr lang="es-MX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carbonos el primero y </a:t>
            </a:r>
            <a:r>
              <a:rPr lang="es-MX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dos </a:t>
            </a:r>
            <a:r>
              <a:rPr lang="es-MX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los siguientes) para formarlo. Por ello se </a:t>
            </a:r>
            <a:r>
              <a:rPr lang="es-MX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necesitan: Ocho </a:t>
            </a:r>
            <a:r>
              <a:rPr lang="es-MX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Acetil-CoA: uno por cada ciclo (para transformarse en </a:t>
            </a:r>
            <a:r>
              <a:rPr lang="es-MX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siete </a:t>
            </a:r>
            <a:r>
              <a:rPr lang="es-MX" altLang="es-MX" sz="22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Malonil</a:t>
            </a:r>
            <a:r>
              <a:rPr lang="es-MX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-CoA</a:t>
            </a:r>
            <a:r>
              <a:rPr lang="es-MX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) más uno extra en el primero, que se condensa tal cual</a:t>
            </a:r>
            <a:r>
              <a:rPr lang="es-MX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 Además siete ATP, </a:t>
            </a:r>
            <a:r>
              <a:rPr lang="es-MX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necesario uno en cada ciclo para transformar el Acetil-CoA en </a:t>
            </a:r>
            <a:r>
              <a:rPr lang="es-MX" altLang="es-MX" sz="22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Malonil</a:t>
            </a:r>
            <a:r>
              <a:rPr lang="es-MX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-CoA y  catorce NADPH, dos </a:t>
            </a:r>
            <a:r>
              <a:rPr lang="es-MX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por ciclo.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10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t="15975"/>
          <a:stretch/>
        </p:blipFill>
        <p:spPr>
          <a:xfrm>
            <a:off x="696422" y="1186683"/>
            <a:ext cx="7761777" cy="4891388"/>
          </a:xfrm>
          <a:prstGeom prst="rect">
            <a:avLst/>
          </a:prstGeom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857250" y="414859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38195" y="6145304"/>
            <a:ext cx="8444751" cy="4168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Esquema General de la Biosíntesis de Lípidos</a:t>
            </a:r>
            <a:endParaRPr lang="es-MX" sz="2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80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t="6172"/>
          <a:stretch/>
        </p:blipFill>
        <p:spPr>
          <a:xfrm>
            <a:off x="290855" y="423333"/>
            <a:ext cx="8545879" cy="5600949"/>
          </a:xfrm>
          <a:prstGeom prst="rect">
            <a:avLst/>
          </a:prstGeom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338195" y="6185645"/>
            <a:ext cx="8444751" cy="4168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Esquema General de la Biosíntesis de Lípidos</a:t>
            </a:r>
            <a:endParaRPr lang="es-MX" sz="2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29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857250" y="414859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125459"/>
              </p:ext>
            </p:extLst>
          </p:nvPr>
        </p:nvGraphicFramePr>
        <p:xfrm>
          <a:off x="410347" y="1360942"/>
          <a:ext cx="8300445" cy="485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6467"/>
                <a:gridCol w="6513978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MX" sz="1600" b="1" kern="1200" spc="1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Etapa de Elongación de la Cadena de los Ácidos Grasos</a:t>
                      </a:r>
                      <a:endParaRPr lang="es-MX" sz="1600" b="1" kern="1200" spc="1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MX" sz="1600" b="1" kern="1200" spc="1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b="1" kern="1200" spc="1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Paso</a:t>
                      </a:r>
                      <a:endParaRPr lang="es-MX" sz="1600" b="1" kern="1200" spc="1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kern="1200" spc="1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Descripción</a:t>
                      </a:r>
                      <a:endParaRPr lang="es-MX" sz="1600" b="1" kern="1200" spc="1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b="1" kern="1200" spc="1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Condensación</a:t>
                      </a:r>
                      <a:endParaRPr lang="es-MX" sz="1600" b="1" kern="1200" spc="1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kern="1200" spc="100" dirty="0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El primer paso es la condensación del Acetil-ACP y el </a:t>
                      </a:r>
                      <a:r>
                        <a:rPr lang="es-MX" sz="1600" b="1" kern="1200" spc="100" dirty="0" err="1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Malonil</a:t>
                      </a:r>
                      <a:r>
                        <a:rPr lang="es-MX" sz="1600" b="1" kern="1200" spc="100" dirty="0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-ACP, lo que conduce a la formación de </a:t>
                      </a:r>
                      <a:r>
                        <a:rPr lang="es-MX" sz="1600" b="1" kern="1200" spc="100" dirty="0" err="1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Acetoacetil</a:t>
                      </a:r>
                      <a:r>
                        <a:rPr lang="es-MX" sz="1600" b="1" kern="1200" spc="100" dirty="0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-ACP con liberación de CO</a:t>
                      </a:r>
                      <a:r>
                        <a:rPr lang="es-MX" sz="1600" b="1" kern="1200" spc="100" baseline="-25000" dirty="0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2</a:t>
                      </a:r>
                      <a:r>
                        <a:rPr lang="es-MX" sz="1600" b="1" kern="1200" spc="100" dirty="0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. La enzima que participa es la Beta </a:t>
                      </a:r>
                      <a:r>
                        <a:rPr lang="es-MX" sz="1600" b="1" kern="1200" spc="100" dirty="0" err="1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Cetoacil</a:t>
                      </a:r>
                      <a:r>
                        <a:rPr lang="es-MX" sz="1600" b="1" kern="1200" spc="100" dirty="0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-ACP </a:t>
                      </a:r>
                      <a:r>
                        <a:rPr lang="es-MX" sz="1600" b="1" kern="1200" spc="100" dirty="0" err="1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Sintasa</a:t>
                      </a:r>
                      <a:endParaRPr lang="es-MX" sz="1600" b="1" kern="1200" spc="100" dirty="0" smtClean="0">
                        <a:solidFill>
                          <a:srgbClr val="422100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80000">
                <a:tc gridSpan="2">
                  <a:txBody>
                    <a:bodyPr/>
                    <a:lstStyle/>
                    <a:p>
                      <a:pPr algn="ctr"/>
                      <a:endParaRPr lang="es-MX" sz="1600" b="1" kern="1200" spc="100" dirty="0">
                        <a:solidFill>
                          <a:srgbClr val="422100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just" defTabSz="685800" rtl="0" eaLnBrk="1" latinLnBrk="0" hangingPunct="1"/>
                      <a:r>
                        <a:rPr lang="es-MX" sz="1600" b="1" kern="1200" spc="1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Reducción del </a:t>
                      </a:r>
                      <a:r>
                        <a:rPr lang="es-MX" sz="1600" b="1" kern="1200" spc="100" dirty="0" err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AcetoAcetil</a:t>
                      </a:r>
                      <a:r>
                        <a:rPr lang="es-MX" sz="1600" b="1" kern="1200" spc="1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 CoA-ACP</a:t>
                      </a:r>
                      <a:endParaRPr lang="es-MX" sz="1600" b="1" kern="1200" spc="1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600" b="1" kern="1200" spc="100" dirty="0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En este paso, el </a:t>
                      </a:r>
                      <a:r>
                        <a:rPr lang="es-MX" sz="1600" b="1" kern="1200" spc="100" dirty="0" err="1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Acetoacetil</a:t>
                      </a:r>
                      <a:r>
                        <a:rPr lang="es-MX" sz="1600" b="1" kern="1200" spc="100" dirty="0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-ACP es reducido por el NADPH a D-3 </a:t>
                      </a:r>
                      <a:r>
                        <a:rPr lang="es-MX" sz="1600" b="1" kern="1200" spc="100" dirty="0" err="1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Hidroxibutiril</a:t>
                      </a:r>
                      <a:r>
                        <a:rPr lang="es-MX" sz="1600" b="1" kern="1200" spc="100" dirty="0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-ACP. El doble enlace se reduce a un grupo hidroxilo. Solo se forma el isómero D. La enzima que participa es la Beta </a:t>
                      </a:r>
                      <a:r>
                        <a:rPr lang="es-MX" sz="1600" b="1" kern="1200" spc="100" dirty="0" err="1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Cetoacil</a:t>
                      </a:r>
                      <a:r>
                        <a:rPr lang="es-MX" sz="1600" b="1" kern="1200" spc="100" dirty="0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 ACP </a:t>
                      </a:r>
                      <a:r>
                        <a:rPr lang="es-MX" sz="1600" b="1" kern="1200" spc="100" dirty="0" err="1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Reducatasa</a:t>
                      </a:r>
                      <a:endParaRPr lang="es-MX" sz="1600" b="1" kern="1200" spc="100" dirty="0">
                        <a:solidFill>
                          <a:srgbClr val="422100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00000">
                <a:tc gridSpan="2">
                  <a:txBody>
                    <a:bodyPr/>
                    <a:lstStyle/>
                    <a:p>
                      <a:pPr algn="ctr"/>
                      <a:endParaRPr lang="es-MX" sz="1600" b="1" kern="1200" spc="100" dirty="0">
                        <a:solidFill>
                          <a:srgbClr val="422100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" name="Grupo 2"/>
          <p:cNvGrpSpPr/>
          <p:nvPr/>
        </p:nvGrpSpPr>
        <p:grpSpPr>
          <a:xfrm>
            <a:off x="1197102" y="3280018"/>
            <a:ext cx="6498899" cy="2829932"/>
            <a:chOff x="1197102" y="2631064"/>
            <a:chExt cx="6498899" cy="2396458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97102" y="2631064"/>
              <a:ext cx="6498899" cy="783256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70051" y="4418547"/>
              <a:ext cx="4953000" cy="608975"/>
            </a:xfrm>
            <a:prstGeom prst="rect">
              <a:avLst/>
            </a:prstGeom>
          </p:spPr>
        </p:pic>
      </p:grpSp>
      <p:sp>
        <p:nvSpPr>
          <p:cNvPr id="7" name="1 Título"/>
          <p:cNvSpPr txBox="1">
            <a:spLocks/>
          </p:cNvSpPr>
          <p:nvPr/>
        </p:nvSpPr>
        <p:spPr>
          <a:xfrm>
            <a:off x="338195" y="6333563"/>
            <a:ext cx="8444751" cy="3092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Fuente: Elaboración propia, 2016</a:t>
            </a:r>
            <a:endParaRPr lang="es-MX" sz="18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50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857250" y="414859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280126"/>
              </p:ext>
            </p:extLst>
          </p:nvPr>
        </p:nvGraphicFramePr>
        <p:xfrm>
          <a:off x="457204" y="1601191"/>
          <a:ext cx="8148037" cy="4179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396"/>
                <a:gridCol w="6344641"/>
              </a:tblGrid>
              <a:tr h="362388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600" b="1" i="0" u="none" strike="noStrike" kern="1200" cap="none" spc="10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Etapa de Elongación de la Cadena de los Ácidos Grasos</a:t>
                      </a:r>
                      <a:endParaRPr kumimoji="0" lang="es-MX" sz="1600" b="1" i="0" u="none" strike="noStrike" kern="1200" cap="none" spc="10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s-MX" sz="1600" b="1" kern="1200" spc="1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s-MX" sz="1600" b="1" kern="1200" spc="1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Paso</a:t>
                      </a:r>
                      <a:endParaRPr lang="es-MX" sz="1600" b="1" kern="1200" spc="1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s-MX" sz="1600" b="1" kern="1200" spc="1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Descripción</a:t>
                      </a:r>
                      <a:endParaRPr lang="es-MX" sz="1600" b="1" kern="1200" spc="1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just" defTabSz="685800" rtl="0" eaLnBrk="1" latinLnBrk="0" hangingPunct="1"/>
                      <a:r>
                        <a:rPr lang="es-MX" sz="1600" b="1" kern="1200" spc="1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Deshidratación</a:t>
                      </a:r>
                      <a:endParaRPr lang="es-MX" sz="1600" b="1" kern="1200" spc="1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kern="1200" spc="100" dirty="0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En esta reacción, el D-3-hidroxibutiril-ACP es deshidratado a </a:t>
                      </a:r>
                      <a:r>
                        <a:rPr lang="es-MX" sz="1600" b="1" kern="1200" spc="100" dirty="0" err="1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Crotonil</a:t>
                      </a:r>
                      <a:r>
                        <a:rPr lang="es-MX" sz="1600" b="1" kern="1200" spc="100" dirty="0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-ACP. La enzima participante es la 3-Hidroxiacil-ACP Deshidrogenasa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00000">
                <a:tc gridSpan="2">
                  <a:txBody>
                    <a:bodyPr/>
                    <a:lstStyle/>
                    <a:p>
                      <a:pPr algn="ctr"/>
                      <a:endParaRPr lang="es-MX" sz="1600" b="1" kern="1200" spc="100" dirty="0">
                        <a:solidFill>
                          <a:srgbClr val="422100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just" defTabSz="685800" rtl="0" eaLnBrk="1" latinLnBrk="0" hangingPunct="1"/>
                      <a:r>
                        <a:rPr lang="es-MX" sz="1600" b="1" kern="1200" spc="1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Reducción del </a:t>
                      </a:r>
                      <a:r>
                        <a:rPr lang="es-MX" sz="1600" b="1" kern="1200" spc="100" dirty="0" err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Crotonil</a:t>
                      </a:r>
                      <a:r>
                        <a:rPr lang="es-MX" sz="1600" b="1" kern="1200" spc="1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-ACP</a:t>
                      </a:r>
                      <a:endParaRPr lang="es-MX" sz="1600" b="1" kern="1200" spc="1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600" b="1" kern="1200" spc="100" dirty="0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Durante este paso final, el </a:t>
                      </a:r>
                      <a:r>
                        <a:rPr lang="es-MX" sz="1600" b="1" kern="1200" spc="100" dirty="0" err="1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Crotonil</a:t>
                      </a:r>
                      <a:r>
                        <a:rPr lang="es-MX" sz="1600" b="1" kern="1200" spc="100" dirty="0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-ACP es reducido por el NADPH a </a:t>
                      </a:r>
                      <a:r>
                        <a:rPr lang="es-MX" sz="1600" b="1" kern="1200" spc="100" dirty="0" err="1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Butiril</a:t>
                      </a:r>
                      <a:r>
                        <a:rPr lang="es-MX" sz="1600" b="1" kern="1200" spc="100" dirty="0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-ACP. LA enzima responsable es</a:t>
                      </a:r>
                      <a:r>
                        <a:rPr lang="es-MX" sz="1600" b="1" kern="1200" spc="100" baseline="0" dirty="0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 la </a:t>
                      </a:r>
                      <a:r>
                        <a:rPr lang="es-MX" sz="1600" b="1" kern="1200" spc="100" dirty="0" err="1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Enoil</a:t>
                      </a:r>
                      <a:r>
                        <a:rPr lang="es-MX" sz="1600" b="1" kern="1200" spc="100" dirty="0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 ACP </a:t>
                      </a:r>
                      <a:r>
                        <a:rPr lang="es-MX" sz="1600" b="1" kern="1200" spc="100" dirty="0" err="1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ea typeface="+mn-ea"/>
                          <a:cs typeface="Microsoft Sans Serif" panose="020B0604020202020204" pitchFamily="34" charset="0"/>
                        </a:rPr>
                        <a:t>Reductasa</a:t>
                      </a:r>
                      <a:endParaRPr lang="es-MX" sz="1600" b="1" kern="1200" spc="100" dirty="0">
                        <a:solidFill>
                          <a:srgbClr val="422100"/>
                        </a:solidFill>
                        <a:latin typeface="Microsoft Sans Serif" panose="020B0604020202020204" pitchFamily="34" charset="0"/>
                        <a:ea typeface="+mn-ea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00000">
                <a:tc gridSpan="2">
                  <a:txBody>
                    <a:bodyPr/>
                    <a:lstStyle/>
                    <a:p>
                      <a:pPr algn="ctr"/>
                      <a:endParaRPr lang="es-MX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3" name="Grupo 2"/>
          <p:cNvGrpSpPr/>
          <p:nvPr/>
        </p:nvGrpSpPr>
        <p:grpSpPr>
          <a:xfrm>
            <a:off x="2032211" y="3262607"/>
            <a:ext cx="5276850" cy="2475308"/>
            <a:chOff x="1922144" y="2784129"/>
            <a:chExt cx="5276850" cy="1897515"/>
          </a:xfrm>
        </p:grpSpPr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50732" y="2784129"/>
              <a:ext cx="5019675" cy="586484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22144" y="4091021"/>
              <a:ext cx="5276850" cy="590623"/>
            </a:xfrm>
            <a:prstGeom prst="rect">
              <a:avLst/>
            </a:prstGeom>
          </p:spPr>
        </p:pic>
      </p:grpSp>
      <p:sp>
        <p:nvSpPr>
          <p:cNvPr id="8" name="1 Título"/>
          <p:cNvSpPr txBox="1">
            <a:spLocks/>
          </p:cNvSpPr>
          <p:nvPr/>
        </p:nvSpPr>
        <p:spPr>
          <a:xfrm>
            <a:off x="338195" y="6172199"/>
            <a:ext cx="8444751" cy="3092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Fuente: Elaboración propia, 2016</a:t>
            </a:r>
            <a:endParaRPr lang="es-MX" sz="18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61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7250" y="524930"/>
            <a:ext cx="7406640" cy="753616"/>
          </a:xfrm>
        </p:spPr>
        <p:txBody>
          <a:bodyPr>
            <a:normAutofit/>
          </a:bodyPr>
          <a:lstStyle/>
          <a:p>
            <a:pPr algn="ctr"/>
            <a:r>
              <a:rPr lang="es-MX" sz="4400" b="1" spc="100" dirty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414018"/>
            <a:ext cx="8229600" cy="4730080"/>
          </a:xfrm>
        </p:spPr>
        <p:txBody>
          <a:bodyPr>
            <a:noAutofit/>
          </a:bodyPr>
          <a:lstStyle/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Todas las células deben llevar a cabo el proceso de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Biosíntesis de Ácidos Grasos 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para 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formación 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de sus 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biomembranas.</a:t>
            </a:r>
            <a:endParaRPr lang="es-MX" sz="26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endParaRPr lang="es-MX" sz="10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En algunas especies, incluyendo la humana, la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Biosíntesis de Ácidos Grasos 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convierte el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Acetil CoA 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en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G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rupos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cilgraso 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que son almacenados como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T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riacilglicéridos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endParaRPr lang="es-MX" sz="26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endParaRPr lang="es-MX" sz="10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Estos posteriormente pueden ser degradados con el fin de obtener energía 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metabólica.</a:t>
            </a:r>
            <a:endParaRPr lang="es-MX" sz="26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17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345450"/>
            <a:ext cx="8229600" cy="4818279"/>
          </a:xfrm>
        </p:spPr>
        <p:txBody>
          <a:bodyPr>
            <a:noAutofit/>
          </a:bodyPr>
          <a:lstStyle/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Un </a:t>
            </a:r>
            <a:r>
              <a:rPr 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sistema de elongación </a:t>
            </a:r>
            <a:r>
              <a:rPr lang="es-MX" sz="2200" b="1" spc="1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microsomal</a:t>
            </a:r>
            <a:r>
              <a:rPr 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posee una gran importancia fisiológica, puesto que </a:t>
            </a:r>
            <a:r>
              <a:rPr 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suministra al organismo los ácidos grasos de cadena larga 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(C18-C24) necesarios para la </a:t>
            </a:r>
            <a:r>
              <a:rPr lang="es-MX" sz="2200" b="1" spc="1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mielinización</a:t>
            </a:r>
            <a:r>
              <a:rPr 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de las células nerviosas 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durante el desarrollo del sistema nervioso 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central.</a:t>
            </a: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endParaRPr lang="es-MX" sz="10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lvl="0" indent="0" algn="just">
              <a:lnSpc>
                <a:spcPct val="114000"/>
              </a:lnSpc>
              <a:spcBef>
                <a:spcPts val="0"/>
              </a:spcBef>
              <a:buClr>
                <a:srgbClr val="000000"/>
              </a:buClr>
              <a:buNone/>
            </a:pP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</a:t>
            </a:r>
            <a:r>
              <a:rPr 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elongación de la cadena de acilo 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consiste en un ciclo de </a:t>
            </a:r>
            <a:r>
              <a:rPr 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condensación, reducción, deshidratación y reducción 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que se asemeja a la biosíntesis de ácidos grasos en el </a:t>
            </a:r>
            <a:r>
              <a:rPr lang="es-MX" sz="22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</a:t>
            </a:r>
            <a:r>
              <a:rPr lang="es-MX" sz="22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itosol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endParaRPr lang="es-MX" sz="22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lvl="0" indent="0" algn="just">
              <a:lnSpc>
                <a:spcPct val="114000"/>
              </a:lnSpc>
              <a:spcBef>
                <a:spcPts val="0"/>
              </a:spcBef>
              <a:buClr>
                <a:srgbClr val="000000"/>
              </a:buClr>
              <a:buNone/>
            </a:pPr>
            <a:endParaRPr lang="es-MX" sz="10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lvl="0" indent="0" algn="just">
              <a:lnSpc>
                <a:spcPct val="114000"/>
              </a:lnSpc>
              <a:spcBef>
                <a:spcPts val="0"/>
              </a:spcBef>
              <a:buClr>
                <a:srgbClr val="000000"/>
              </a:buClr>
              <a:buNone/>
            </a:pP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desnaturalización de los ácidos grasos se lleva a cabo por enzimas </a:t>
            </a:r>
            <a:r>
              <a:rPr lang="es-MX" sz="22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microsomales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del 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hígado.</a:t>
            </a:r>
            <a:endParaRPr lang="es-MX" sz="22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857250" y="414859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16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8229600" cy="4536504"/>
          </a:xfrm>
        </p:spPr>
        <p:txBody>
          <a:bodyPr>
            <a:normAutofit/>
          </a:bodyPr>
          <a:lstStyle/>
          <a:p>
            <a:pPr marL="34290" indent="0" algn="just">
              <a:lnSpc>
                <a:spcPct val="114000"/>
              </a:lnSpc>
              <a:spcBef>
                <a:spcPts val="0"/>
              </a:spcBef>
              <a:buClr>
                <a:srgbClr val="000000"/>
              </a:buClr>
              <a:buNone/>
            </a:pP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Sin embargo, este sistema </a:t>
            </a:r>
            <a:r>
              <a:rPr 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no puede suministrar 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al organismo humano todos los </a:t>
            </a:r>
            <a:r>
              <a:rPr 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ácidos grasos insaturados 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que éste necesita, por lo que es necesario que estén </a:t>
            </a:r>
            <a:r>
              <a:rPr 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presentes en la </a:t>
            </a:r>
            <a:r>
              <a:rPr 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dieta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endParaRPr lang="es-MX" sz="22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Clr>
                <a:srgbClr val="000000"/>
              </a:buClr>
              <a:buNone/>
            </a:pPr>
            <a:endParaRPr lang="es-MX" sz="22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Clr>
                <a:srgbClr val="000000"/>
              </a:buClr>
              <a:buNone/>
            </a:pP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El metabolismo de ácidos grasos está regulado esencialmente a nivel de la </a:t>
            </a:r>
            <a:r>
              <a:rPr 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Acetil CoA </a:t>
            </a:r>
            <a:r>
              <a:rPr lang="es-MX" sz="2200" b="1" spc="1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Carboxilasa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la enzima que cataliza la primera etapa implicada en la biosíntesis de los ácidos 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grasos. 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</a:t>
            </a:r>
            <a:r>
              <a:rPr lang="es-MX" sz="2200" b="1" spc="100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Acetil CoA </a:t>
            </a:r>
            <a:r>
              <a:rPr lang="es-MX" sz="2200" b="1" spc="100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Carboxilasa</a:t>
            </a:r>
            <a:r>
              <a:rPr lang="es-MX" sz="2200" b="1" spc="100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puede ser regulada por </a:t>
            </a:r>
            <a:r>
              <a:rPr 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mecanismos </a:t>
            </a:r>
            <a:r>
              <a:rPr lang="es-MX" sz="2200" b="1" spc="1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alostéricos</a:t>
            </a:r>
            <a:r>
              <a:rPr lang="es-MX" sz="22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y de modificación </a:t>
            </a:r>
            <a:r>
              <a:rPr 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covalente</a:t>
            </a:r>
            <a:r>
              <a:rPr 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  </a:t>
            </a:r>
            <a:endParaRPr lang="es-MX" sz="22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857250" y="414859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02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9944" y="1109092"/>
            <a:ext cx="6341252" cy="5238099"/>
          </a:xfrm>
          <a:prstGeom prst="rect">
            <a:avLst/>
          </a:prstGeom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857250" y="414859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5257798" y="6138336"/>
            <a:ext cx="3699933" cy="5023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Acetil CoA </a:t>
            </a:r>
            <a:r>
              <a:rPr lang="es-MX" sz="2400" b="1" cap="none" spc="100" dirty="0" err="1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Carboxilasa</a:t>
            </a:r>
            <a:endParaRPr lang="es-MX" sz="2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73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602" y="1072106"/>
            <a:ext cx="5078796" cy="4916995"/>
          </a:xfrm>
          <a:prstGeom prst="rect">
            <a:avLst/>
          </a:prstGeom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857250" y="414859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5257798" y="6138336"/>
            <a:ext cx="3699933" cy="5023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Ácido Graso </a:t>
            </a:r>
            <a:r>
              <a:rPr lang="es-MX" sz="2400" b="1" cap="none" spc="100" dirty="0" err="1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Sintasa</a:t>
            </a:r>
            <a:endParaRPr lang="es-MX" sz="2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21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538" y="659440"/>
            <a:ext cx="3818175" cy="598888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261" y="659440"/>
            <a:ext cx="4238683" cy="5988886"/>
          </a:xfrm>
          <a:prstGeom prst="rect">
            <a:avLst/>
          </a:prstGeom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601323" y="176356"/>
            <a:ext cx="3699933" cy="5023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Paso 1 Acetil CoA</a:t>
            </a:r>
            <a:endParaRPr lang="es-MX" sz="2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4511261" y="157050"/>
            <a:ext cx="3699933" cy="5023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Paso 2 Transferencia</a:t>
            </a:r>
            <a:endParaRPr lang="es-MX" sz="2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02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4598148" y="879892"/>
            <a:ext cx="3699933" cy="8281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Paso 3 Condensación</a:t>
            </a:r>
          </a:p>
          <a:p>
            <a:r>
              <a:rPr lang="es-MX" sz="2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Paso 4 Reducción</a:t>
            </a:r>
            <a:endParaRPr lang="es-MX" sz="2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262952" y="363100"/>
            <a:ext cx="8616776" cy="6207497"/>
            <a:chOff x="249505" y="363100"/>
            <a:chExt cx="8616776" cy="6207497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9505" y="363100"/>
              <a:ext cx="3740104" cy="6207497"/>
            </a:xfrm>
            <a:prstGeom prst="rect">
              <a:avLst/>
            </a:prstGeom>
          </p:spPr>
        </p:pic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10963734"/>
                </p:ext>
              </p:extLst>
            </p:nvPr>
          </p:nvGraphicFramePr>
          <p:xfrm>
            <a:off x="3976162" y="2066060"/>
            <a:ext cx="4890119" cy="410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2" name="Diapositiva" r:id="rId4" imgW="4572000" imgH="3429000" progId="PowerPoint.Slide.8">
                    <p:embed/>
                  </p:oleObj>
                </mc:Choice>
                <mc:Fallback>
                  <p:oleObj name="Diapositiva" r:id="rId4" imgW="4572000" imgH="3429000" progId="PowerPoint.Slide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4016" t="6509" r="3859" b="6824"/>
                        <a:stretch>
                          <a:fillRect/>
                        </a:stretch>
                      </p:blipFill>
                      <p:spPr bwMode="auto">
                        <a:xfrm>
                          <a:off x="3976162" y="2066060"/>
                          <a:ext cx="4890119" cy="4102100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rgbClr val="3333CC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664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857250" y="414859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2710603" y="6005615"/>
            <a:ext cx="3699933" cy="5023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Paso 5 Deshidratación</a:t>
            </a:r>
            <a:endParaRPr lang="es-MX" sz="2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731" y="1551910"/>
            <a:ext cx="5772537" cy="417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72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4964666" y="3545171"/>
            <a:ext cx="3318722" cy="5023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Paso 6 Reducción</a:t>
            </a:r>
            <a:endParaRPr lang="es-MX" sz="2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534" y="325251"/>
            <a:ext cx="3470231" cy="6207497"/>
          </a:xfrm>
          <a:prstGeom prst="rect">
            <a:avLst/>
          </a:prstGeom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4814047" y="1788456"/>
            <a:ext cx="3436396" cy="129738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2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857250" y="414859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2710603" y="6044268"/>
            <a:ext cx="3699933" cy="5023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Paso 7 Translocación</a:t>
            </a:r>
            <a:endParaRPr lang="es-MX" sz="2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7797" y="1209761"/>
            <a:ext cx="5426429" cy="492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62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857250" y="414859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38195" y="6104963"/>
            <a:ext cx="8444751" cy="4168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Obtención Ácido Palmítico (16 átomos de Carbonos)</a:t>
            </a:r>
            <a:endParaRPr lang="es-MX" sz="2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94" y="1102654"/>
            <a:ext cx="8444752" cy="491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8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ig 21-08.GIF021                                               0000691BSumanas' Hard Drive            B4EBCDA7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434" y="199715"/>
            <a:ext cx="8365067" cy="6053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338195" y="6252880"/>
            <a:ext cx="8444751" cy="4168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Ubicación intracelular de la Biosíntesis de Lípidos</a:t>
            </a:r>
            <a:endParaRPr lang="es-MX" sz="2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85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4 CuadroTexto"/>
          <p:cNvSpPr txBox="1">
            <a:spLocks noChangeArrowheads="1"/>
          </p:cNvSpPr>
          <p:nvPr/>
        </p:nvSpPr>
        <p:spPr bwMode="auto">
          <a:xfrm>
            <a:off x="273517" y="1508725"/>
            <a:ext cx="8640762" cy="4723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Triacilgliceroles</a:t>
            </a:r>
          </a:p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porción de Glicerol de los lípidos se deriva del Glicerol 3 Fosfato, un compuesto disponible de la Glucólisis. En el hígado y en los riñones, otra fuente es el Glicerol liberado por degradación de los </a:t>
            </a:r>
            <a:r>
              <a:rPr lang="es-MX" sz="24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cilgliceroles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 Un grupo acilo de un ácido graso es transferido de un 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Acil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CoA. Los productos de esta reacción son 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CoASH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y un </a:t>
            </a:r>
            <a:r>
              <a:rPr lang="es-MX" sz="24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onoacilglicerol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fosfato. Posteriormente se realiza una segunda reacción de 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acilación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catalizada por la misma enzima Glicerol 3 Fosfato O-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aciltransferasa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y se produce un </a:t>
            </a:r>
            <a:r>
              <a:rPr lang="es-MX" sz="24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iacilgliceril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fosfato.</a:t>
            </a:r>
            <a:endParaRPr lang="es-MX" sz="24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857250" y="414859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4 CuadroTexto"/>
          <p:cNvSpPr txBox="1">
            <a:spLocks noChangeArrowheads="1"/>
          </p:cNvSpPr>
          <p:nvPr/>
        </p:nvSpPr>
        <p:spPr bwMode="auto">
          <a:xfrm>
            <a:off x="273517" y="1838938"/>
            <a:ext cx="8640762" cy="346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Triacilgliceroles</a:t>
            </a:r>
          </a:p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Los 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Fosfatidatos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(mono y 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diacilgliceril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fosfatos) ocurren en las membranas y son precursores de otros fosfolípidos. El grupo fosfato del </a:t>
            </a:r>
            <a:r>
              <a:rPr lang="es-MX" sz="24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F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osfatidato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es removido por hidrólisis de  modo que se produce un 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diacilglicerol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en que se adiciona un tercer grupo acilo en una reacción en la cual la fuente del grupo acilo es una 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Acil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CoA en lugar de un ácido graso libre.             </a:t>
            </a:r>
            <a:endParaRPr lang="es-MX" sz="24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857250" y="414859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35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857250" y="387965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49624" y="6151514"/>
            <a:ext cx="8498541" cy="5023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Triacilglicéridos en la fracción </a:t>
            </a:r>
            <a:r>
              <a:rPr lang="es-MX" sz="2000" b="1" cap="none" spc="100" dirty="0" err="1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microsomal</a:t>
            </a:r>
            <a:r>
              <a:rPr lang="es-MX" sz="20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 del Retículo Endoplásmico Liso </a:t>
            </a:r>
            <a:endParaRPr lang="es-MX" sz="20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7500" t="9608" r="11324" b="3137"/>
          <a:stretch/>
        </p:blipFill>
        <p:spPr>
          <a:xfrm>
            <a:off x="1449676" y="1001287"/>
            <a:ext cx="6221788" cy="501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42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857250" y="414859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38195" y="6172198"/>
            <a:ext cx="8444751" cy="4168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Síntesis de Triglicéridos</a:t>
            </a:r>
            <a:endParaRPr lang="es-MX" sz="2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500687" y="1480937"/>
            <a:ext cx="8119766" cy="4563265"/>
            <a:chOff x="500687" y="1601960"/>
            <a:chExt cx="8119766" cy="4563265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687" y="1601960"/>
              <a:ext cx="8119766" cy="4563265"/>
            </a:xfrm>
            <a:prstGeom prst="rect">
              <a:avLst/>
            </a:prstGeom>
          </p:spPr>
        </p:pic>
        <p:sp>
          <p:nvSpPr>
            <p:cNvPr id="3" name="Rectángulo 2"/>
            <p:cNvSpPr/>
            <p:nvPr/>
          </p:nvSpPr>
          <p:spPr>
            <a:xfrm>
              <a:off x="1102659" y="1990165"/>
              <a:ext cx="1801906" cy="5782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141885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857250" y="414859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t="16420" b="4321"/>
          <a:stretch/>
        </p:blipFill>
        <p:spPr>
          <a:xfrm>
            <a:off x="327589" y="1319153"/>
            <a:ext cx="8520077" cy="506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11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4 CuadroTexto"/>
          <p:cNvSpPr txBox="1">
            <a:spLocks noChangeArrowheads="1"/>
          </p:cNvSpPr>
          <p:nvPr/>
        </p:nvSpPr>
        <p:spPr bwMode="auto">
          <a:xfrm>
            <a:off x="273517" y="1906674"/>
            <a:ext cx="8640762" cy="3844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</a:t>
            </a:r>
            <a:r>
              <a:rPr lang="el-GR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β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Oxidación degrada los ácidos grasos para generar 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Acteil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CoA, el sustrato del Ciclo de Krebs, generador de energía. En cambio, la energía se almacena cuando la Acetil CoA se convierte en Ácidos Grasos. Aunque las localizaciones celulares, las coenzimas 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redox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los portadores del grupo acilo y las enzimas participantes en la </a:t>
            </a:r>
            <a:r>
              <a:rPr lang="el-GR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β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Oxidación y en las vías sintéticas de ácidos grasos, son muy diferentes, las reacciones son lo bastante similares para causar confusión.</a:t>
            </a:r>
            <a:endParaRPr lang="es-MX" sz="24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Rectángulo 10"/>
          <p:cNvSpPr txBox="1">
            <a:spLocks noChangeArrowheads="1"/>
          </p:cNvSpPr>
          <p:nvPr/>
        </p:nvSpPr>
        <p:spPr>
          <a:xfrm>
            <a:off x="457200" y="516683"/>
            <a:ext cx="8229600" cy="922151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32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Comparación de la Oxidación de Ácidos Grasos con la Síntesis de Ácidos Grasos</a:t>
            </a:r>
            <a:endParaRPr lang="es-ES" altLang="es-MX" sz="32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32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31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11348"/>
          <a:stretch/>
        </p:blipFill>
        <p:spPr>
          <a:xfrm>
            <a:off x="1300162" y="1559859"/>
            <a:ext cx="6543675" cy="4348722"/>
          </a:xfrm>
          <a:prstGeom prst="rect">
            <a:avLst/>
          </a:prstGeom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857250" y="414859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Regulación de la Lipolisis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36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625" y="1404096"/>
            <a:ext cx="6158752" cy="4533900"/>
          </a:xfrm>
          <a:prstGeom prst="rect">
            <a:avLst/>
          </a:prstGeom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295835" y="414859"/>
            <a:ext cx="8592671" cy="6942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Regulación del Metabolismo de Lípidos</a:t>
            </a:r>
            <a:endParaRPr lang="es-MX" sz="32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39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b="2371"/>
          <a:stretch/>
        </p:blipFill>
        <p:spPr>
          <a:xfrm>
            <a:off x="762000" y="1106579"/>
            <a:ext cx="7620000" cy="5374901"/>
          </a:xfrm>
          <a:prstGeom prst="rect">
            <a:avLst/>
          </a:prstGeom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295835" y="414859"/>
            <a:ext cx="8592671" cy="6942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Integración Metabólica</a:t>
            </a:r>
            <a:endParaRPr lang="es-MX" sz="32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694267"/>
          </a:xfrm>
        </p:spPr>
        <p:txBody>
          <a:bodyPr>
            <a:noAutofit/>
          </a:bodyPr>
          <a:lstStyle/>
          <a:p>
            <a:pPr algn="ctr"/>
            <a:r>
              <a:rPr lang="es-MX" sz="4400" b="1" spc="100" dirty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481753"/>
            <a:ext cx="8229600" cy="4834379"/>
          </a:xfrm>
        </p:spPr>
        <p:txBody>
          <a:bodyPr>
            <a:normAutofit/>
          </a:bodyPr>
          <a:lstStyle/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Puesto que el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Acetil CoA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se produce por degradación de la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G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lucosa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el hombre y otros animales pueden 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convertir 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los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Carbohidratos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en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Ácidos Grasos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endParaRPr lang="es-MX" sz="26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endParaRPr lang="es-MX" sz="16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Por muchos años se pensó que la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Biosíntesis de Ácidos Grasos 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tenía lugar por simple reversión de la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Ruta de la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Beta Oxidación.</a:t>
            </a:r>
            <a:endParaRPr lang="es-MX" sz="2600" b="1" spc="1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endParaRPr lang="es-MX" sz="16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Biosíntesis de Ácidos Grasos 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no puede ocurrir por una simple reversión de ésta 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ruta. </a:t>
            </a:r>
            <a:endParaRPr lang="es-MX" sz="26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84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15153" y="4274162"/>
            <a:ext cx="8769472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200" b="1" spc="100" dirty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</a:p>
        </p:txBody>
      </p:sp>
      <p:pic>
        <p:nvPicPr>
          <p:cNvPr id="4098" name="Picture 2" descr="http://www.iqb.es/cbasicas/fisio/cap04/figuras/colester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456" y="1204910"/>
            <a:ext cx="381000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591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ángulo 10"/>
          <p:cNvSpPr>
            <a:spLocks noGrp="1" noChangeArrowheads="1"/>
          </p:cNvSpPr>
          <p:nvPr>
            <p:ph type="title"/>
          </p:nvPr>
        </p:nvSpPr>
        <p:spPr>
          <a:xfrm>
            <a:off x="457200" y="516684"/>
            <a:ext cx="8229600" cy="633412"/>
          </a:xfrm>
        </p:spPr>
        <p:txBody>
          <a:bodyPr>
            <a:noAutofit/>
          </a:bodyPr>
          <a:lstStyle/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grpSp>
        <p:nvGrpSpPr>
          <p:cNvPr id="58372" name="Grupo 8"/>
          <p:cNvGrpSpPr>
            <a:grpSpLocks/>
          </p:cNvGrpSpPr>
          <p:nvPr/>
        </p:nvGrpSpPr>
        <p:grpSpPr bwMode="auto">
          <a:xfrm>
            <a:off x="479424" y="2518984"/>
            <a:ext cx="3529013" cy="2311400"/>
            <a:chOff x="3243" y="799"/>
            <a:chExt cx="2132" cy="1328"/>
          </a:xfrm>
        </p:grpSpPr>
        <p:pic>
          <p:nvPicPr>
            <p:cNvPr id="58376" name="Imagen 4" descr="fi19p1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02" r="24246" b="79134"/>
            <a:stretch>
              <a:fillRect/>
            </a:stretch>
          </p:blipFill>
          <p:spPr bwMode="auto">
            <a:xfrm>
              <a:off x="3288" y="799"/>
              <a:ext cx="1860" cy="10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8377" name="Cuadro de texto 7"/>
            <p:cNvSpPr txBox="1">
              <a:spLocks noChangeArrowheads="1"/>
            </p:cNvSpPr>
            <p:nvPr/>
          </p:nvSpPr>
          <p:spPr bwMode="auto">
            <a:xfrm>
              <a:off x="3243" y="1933"/>
              <a:ext cx="2132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" altLang="es-MX" sz="1600" b="1" dirty="0" err="1">
                  <a:solidFill>
                    <a:srgbClr val="292934"/>
                  </a:solidFill>
                </a:rPr>
                <a:t>Ciclopentanoperhidrofenantreno</a:t>
              </a:r>
              <a:endParaRPr lang="es-ES" altLang="es-MX" sz="1600" b="1" dirty="0">
                <a:solidFill>
                  <a:srgbClr val="292934"/>
                </a:solidFill>
              </a:endParaRPr>
            </a:p>
          </p:txBody>
        </p:sp>
      </p:grpSp>
      <p:grpSp>
        <p:nvGrpSpPr>
          <p:cNvPr id="58373" name="Grupo 14"/>
          <p:cNvGrpSpPr>
            <a:grpSpLocks/>
          </p:cNvGrpSpPr>
          <p:nvPr/>
        </p:nvGrpSpPr>
        <p:grpSpPr bwMode="auto">
          <a:xfrm>
            <a:off x="4284663" y="2195508"/>
            <a:ext cx="4386262" cy="2814637"/>
            <a:chOff x="2791" y="1072"/>
            <a:chExt cx="2763" cy="1773"/>
          </a:xfrm>
        </p:grpSpPr>
        <p:pic>
          <p:nvPicPr>
            <p:cNvPr id="58374" name="Imagen 9" descr="fi19p1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80" t="26347" r="6693" b="35524"/>
            <a:stretch>
              <a:fillRect/>
            </a:stretch>
          </p:blipFill>
          <p:spPr bwMode="auto">
            <a:xfrm>
              <a:off x="2791" y="1072"/>
              <a:ext cx="2763" cy="17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8375" name="Cuadro de texto 12"/>
            <p:cNvSpPr txBox="1">
              <a:spLocks noChangeArrowheads="1"/>
            </p:cNvSpPr>
            <p:nvPr/>
          </p:nvSpPr>
          <p:spPr bwMode="auto">
            <a:xfrm>
              <a:off x="3696" y="2568"/>
              <a:ext cx="1043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" altLang="es-MX" b="1" dirty="0">
                  <a:solidFill>
                    <a:srgbClr val="292934"/>
                  </a:solidFill>
                </a:rPr>
                <a:t>Colesterol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975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4 CuadroTexto"/>
          <p:cNvSpPr txBox="1">
            <a:spLocks noChangeArrowheads="1"/>
          </p:cNvSpPr>
          <p:nvPr/>
        </p:nvSpPr>
        <p:spPr bwMode="auto">
          <a:xfrm>
            <a:off x="273517" y="1906674"/>
            <a:ext cx="8640762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lnSpc>
                <a:spcPct val="150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Colesterol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es un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componente vital de las membranas celulares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de los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quilomicrones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y es el precursor de las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hormonas esteroideas 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y de los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ácidos biliares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algn="just" eaLnBrk="1" hangingPunct="1">
              <a:lnSpc>
                <a:spcPct val="150000"/>
              </a:lnSpc>
              <a:defRPr/>
            </a:pPr>
            <a:endParaRPr lang="es-MX" sz="1200" b="1" spc="100" dirty="0" smtClean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Es claramente esencial para la vida, aunque su descomposición en las arterias ha sido asociado con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enfermedades del corazón y aterosclerosis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dos causas destacadas de muerte en los humanos.</a:t>
            </a:r>
            <a:endParaRPr lang="es-MX" sz="24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83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4 CuadroTexto"/>
          <p:cNvSpPr txBox="1">
            <a:spLocks noChangeArrowheads="1"/>
          </p:cNvSpPr>
          <p:nvPr/>
        </p:nvSpPr>
        <p:spPr bwMode="auto">
          <a:xfrm>
            <a:off x="273517" y="1530158"/>
            <a:ext cx="8640762" cy="5584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 pesar de esto, 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colesterol 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es 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principal esterol 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del cuerpo humano, es un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componente esencial 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de todos los tejidos, ya que forma parte (además de las hormonas esteroideas y ácidos biliares)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de las vitaminas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así como de la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progesterona, testosterona, estradiol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 Es por ello que todas las células tienen colesterol o compuestos que se asemejan mucho a él, como 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hopano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(</a:t>
            </a:r>
            <a:r>
              <a:rPr lang="es-MX" sz="1600" b="1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Los hopanoides son compuestos pentacíclicos similares a los esteroles, cuya función principal es conferir rigidez a la membrana plasmática en los </a:t>
            </a:r>
            <a:r>
              <a:rPr lang="es-MX" sz="1600" b="1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procariotas y</a:t>
            </a:r>
            <a:r>
              <a:rPr lang="es-MX" sz="2000" dirty="0">
                <a:solidFill>
                  <a:srgbClr val="000000"/>
                </a:solidFill>
                <a:latin typeface="Corbel" panose="020B0503020204020204"/>
                <a:cs typeface="+mn-cs"/>
              </a:rPr>
              <a:t> </a:t>
            </a:r>
            <a:r>
              <a:rPr lang="es-MX" sz="1600" b="1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el colesterol realiza una función similar en los eucariotas ). </a:t>
            </a:r>
            <a:r>
              <a:rPr lang="es-MX" sz="1600" b="1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4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Sus derivados, que reciben globalmente el nombre de </a:t>
            </a:r>
            <a:r>
              <a:rPr lang="es-MX" sz="24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hopanoides </a:t>
            </a:r>
            <a:r>
              <a:rPr lang="es-MX" sz="24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y proceden de la última molécula precursora del </a:t>
            </a:r>
            <a:r>
              <a:rPr lang="es-MX" sz="24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Escualeno</a:t>
            </a:r>
            <a:r>
              <a:rPr lang="es-MX" sz="24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algn="just" eaLnBrk="1" hangingPunct="1">
              <a:lnSpc>
                <a:spcPct val="150000"/>
              </a:lnSpc>
              <a:defRPr/>
            </a:pPr>
            <a:endParaRPr lang="es-MX" sz="16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 eaLnBrk="1" hangingPunct="1">
              <a:lnSpc>
                <a:spcPct val="114000"/>
              </a:lnSpc>
              <a:defRPr/>
            </a:pPr>
            <a:endParaRPr lang="es-MX" sz="1600" b="1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36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4 CuadroTexto"/>
          <p:cNvSpPr txBox="1">
            <a:spLocks noChangeArrowheads="1"/>
          </p:cNvSpPr>
          <p:nvPr/>
        </p:nvSpPr>
        <p:spPr bwMode="auto">
          <a:xfrm>
            <a:off x="273517" y="1758757"/>
            <a:ext cx="8640762" cy="423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El </a:t>
            </a:r>
            <a:r>
              <a:rPr lang="es-MX" sz="24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olesterol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es un lípido 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anfipático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(aquel cuya molécula contiene una parte apolar y otra no polar) y es transportado por las lipoproteínas como colesterol libre, donde finalmente se equilibra con el colesterol de otras lipoproteínas y en las membranas. </a:t>
            </a:r>
          </a:p>
          <a:p>
            <a:pPr algn="just" eaLnBrk="1" hangingPunct="1">
              <a:lnSpc>
                <a:spcPct val="114000"/>
              </a:lnSpc>
              <a:defRPr/>
            </a:pPr>
            <a:endParaRPr lang="es-MX" sz="1000" b="1" spc="100" dirty="0" smtClean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 eaLnBrk="1" hangingPunct="1">
              <a:lnSpc>
                <a:spcPct val="114000"/>
              </a:lnSpc>
              <a:defRPr/>
            </a:pPr>
            <a:endParaRPr lang="es-MX" sz="10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Los ésteres de 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colesterilo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son una forma de almacenamiento de colesterol encontrado en la 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major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parte de los tejidos. Se transportan en las lipoproteínas LDL, mediadora de la captación de colesterol.</a:t>
            </a:r>
            <a:endParaRPr lang="es-MX" sz="24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4 CuadroTexto"/>
          <p:cNvSpPr txBox="1">
            <a:spLocks noChangeArrowheads="1"/>
          </p:cNvSpPr>
          <p:nvPr/>
        </p:nvSpPr>
        <p:spPr bwMode="auto">
          <a:xfrm>
            <a:off x="273517" y="1758757"/>
            <a:ext cx="8640762" cy="4265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Colesterol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libre es sustraído de los tejidos por las lipoproteínas HDL y transportado al hígado para su conversión a ácidos biliares. Sin embargo, su principal función en los procesos patológicos es un cofactor en la génesis de la aterosclerosis de las arterias vitales, causando enfermedad cerebro vascular y coronaria, así como vascular periférica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algn="just" eaLnBrk="1" hangingPunct="1">
              <a:lnSpc>
                <a:spcPct val="114000"/>
              </a:lnSpc>
              <a:defRPr/>
            </a:pPr>
            <a:endParaRPr lang="es-MX" sz="24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El colesterol se forma a partir de Acetil CoA, pero los grupos acetilo se unen de forma diferente.</a:t>
            </a:r>
            <a:endParaRPr lang="es-MX" sz="2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35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4 CuadroTexto"/>
          <p:cNvSpPr txBox="1">
            <a:spLocks noChangeArrowheads="1"/>
          </p:cNvSpPr>
          <p:nvPr/>
        </p:nvSpPr>
        <p:spPr bwMode="auto">
          <a:xfrm>
            <a:off x="273517" y="1906674"/>
            <a:ext cx="8640762" cy="2793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Las </a:t>
            </a:r>
            <a:r>
              <a:rPr lang="es-MX" sz="24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enzimas que participan 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en la biosíntesis del Colesterol son citoplasmáticas, con </a:t>
            </a:r>
            <a:r>
              <a:rPr lang="es-MX" sz="24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excepción de la 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Escualeno Oxidasa </a:t>
            </a:r>
            <a:r>
              <a:rPr lang="es-MX" sz="24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que es microsomal.</a:t>
            </a:r>
          </a:p>
          <a:p>
            <a:pPr algn="just" eaLnBrk="1" hangingPunct="1">
              <a:lnSpc>
                <a:spcPct val="114000"/>
              </a:lnSpc>
              <a:defRPr/>
            </a:pPr>
            <a:endParaRPr lang="es-MX" sz="1000" b="1" spc="100" dirty="0" smtClean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Todos </a:t>
            </a:r>
            <a:r>
              <a:rPr lang="es-MX" sz="24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los átomos de carbono del 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Colesterol </a:t>
            </a:r>
            <a:r>
              <a:rPr lang="es-MX" sz="24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provienen del grupo 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Acetilo </a:t>
            </a:r>
            <a:r>
              <a:rPr lang="es-MX" sz="24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de un 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Acil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– CoA, utilizándose </a:t>
            </a:r>
            <a:r>
              <a:rPr lang="es-MX" sz="24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como agente reductor en las reacciones de biosíntesis NADPH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endParaRPr lang="es-MX" sz="24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09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4 CuadroTexto"/>
          <p:cNvSpPr txBox="1">
            <a:spLocks noChangeArrowheads="1"/>
          </p:cNvSpPr>
          <p:nvPr/>
        </p:nvSpPr>
        <p:spPr bwMode="auto">
          <a:xfrm>
            <a:off x="273517" y="1610840"/>
            <a:ext cx="8640762" cy="4798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s-MX" sz="28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ESQUEMA GENERAL DE LA SÍNTESIS DE </a:t>
            </a:r>
            <a:r>
              <a:rPr lang="es-MX" sz="28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COLESTEROL</a:t>
            </a:r>
            <a:endParaRPr lang="es-MX" sz="2000" b="1" u="sng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 algn="just" eaLnBrk="1" hangingPunct="1">
              <a:lnSpc>
                <a:spcPct val="150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secuencia global de la síntesis de colesterol es:</a:t>
            </a:r>
          </a:p>
          <a:p>
            <a:pPr algn="just" eaLnBrk="1" hangingPunct="1">
              <a:lnSpc>
                <a:spcPct val="150000"/>
              </a:lnSpc>
              <a:defRPr/>
            </a:pPr>
            <a:endParaRPr lang="es-MX" sz="2400" b="1" spc="100" dirty="0" smtClean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 eaLnBrk="1" hangingPunct="1">
              <a:lnSpc>
                <a:spcPct val="114000"/>
              </a:lnSpc>
              <a:defRPr/>
            </a:pPr>
            <a:endParaRPr lang="es-MX" sz="1200" b="1" spc="100" dirty="0" smtClean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El paso de preparación en la biosíntesis del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Colesterol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es la formación de la 3 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hidroxi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3 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metilglutaril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CoA (HMG-CoA) a partir de tres moléculas de Acetil CoA, en la primera reacción, catalizada por 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Tiolasa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citosólica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o 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Acetoacetil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CoA </a:t>
            </a:r>
            <a:r>
              <a:rPr lang="es-MX" sz="24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intasa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; en ésta dos moléculas de Acetil CoA se condensan para formar 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Acetoacetil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CoA. </a:t>
            </a:r>
            <a:endParaRPr lang="es-MX" sz="24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818050"/>
              </p:ext>
            </p:extLst>
          </p:nvPr>
        </p:nvGraphicFramePr>
        <p:xfrm>
          <a:off x="730627" y="3106273"/>
          <a:ext cx="7760571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000"/>
                <a:gridCol w="870857"/>
                <a:gridCol w="1368000"/>
                <a:gridCol w="870857"/>
                <a:gridCol w="1260000"/>
                <a:gridCol w="870857"/>
                <a:gridCol w="1260000"/>
              </a:tblGrid>
              <a:tr h="328557">
                <a:tc rowSpan="2">
                  <a:txBody>
                    <a:bodyPr/>
                    <a:lstStyle/>
                    <a:p>
                      <a:pPr algn="ctr"/>
                      <a:r>
                        <a:rPr lang="es-MX" sz="1800" dirty="0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Acetil CoA</a:t>
                      </a:r>
                      <a:endParaRPr lang="es-MX" sz="1800" dirty="0">
                        <a:solidFill>
                          <a:srgbClr val="FF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Fase A</a:t>
                      </a:r>
                      <a:endParaRPr lang="es-MX" sz="1600" dirty="0">
                        <a:solidFill>
                          <a:srgbClr val="422100"/>
                        </a:solidFill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MX" sz="1800" dirty="0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Mevalonato</a:t>
                      </a:r>
                      <a:endParaRPr lang="es-MX" sz="1800" dirty="0">
                        <a:solidFill>
                          <a:srgbClr val="FF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Fase B</a:t>
                      </a:r>
                      <a:endParaRPr lang="es-MX" sz="1600" dirty="0">
                        <a:solidFill>
                          <a:srgbClr val="422100"/>
                        </a:solidFill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MX" sz="1800" dirty="0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Escualeno</a:t>
                      </a:r>
                      <a:endParaRPr lang="es-MX" sz="1800" dirty="0">
                        <a:solidFill>
                          <a:srgbClr val="FF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rgbClr val="422100"/>
                          </a:solidFill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Fase C</a:t>
                      </a:r>
                      <a:endParaRPr lang="es-MX" sz="1600" dirty="0">
                        <a:solidFill>
                          <a:srgbClr val="422100"/>
                        </a:solidFill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MX" sz="1800" dirty="0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Colesterol</a:t>
                      </a:r>
                      <a:endParaRPr lang="es-MX" sz="1800" dirty="0">
                        <a:solidFill>
                          <a:srgbClr val="FF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855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600" dirty="0">
                        <a:solidFill>
                          <a:srgbClr val="422100"/>
                        </a:solidFill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600" dirty="0">
                        <a:solidFill>
                          <a:srgbClr val="422100"/>
                        </a:solidFill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600" dirty="0">
                        <a:solidFill>
                          <a:srgbClr val="422100"/>
                        </a:solidFill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6" name="Grupo 5"/>
          <p:cNvGrpSpPr/>
          <p:nvPr/>
        </p:nvGrpSpPr>
        <p:grpSpPr>
          <a:xfrm>
            <a:off x="2138083" y="3469343"/>
            <a:ext cx="4944034" cy="13447"/>
            <a:chOff x="2218765" y="3859306"/>
            <a:chExt cx="4944034" cy="13447"/>
          </a:xfrm>
        </p:grpSpPr>
        <p:cxnSp>
          <p:nvCxnSpPr>
            <p:cNvPr id="5" name="Conector recto de flecha 4"/>
            <p:cNvCxnSpPr/>
            <p:nvPr/>
          </p:nvCxnSpPr>
          <p:spPr>
            <a:xfrm>
              <a:off x="2218765" y="3872753"/>
              <a:ext cx="605117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ector recto de flecha 6"/>
            <p:cNvCxnSpPr/>
            <p:nvPr/>
          </p:nvCxnSpPr>
          <p:spPr>
            <a:xfrm>
              <a:off x="4442611" y="3859306"/>
              <a:ext cx="605117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ector recto de flecha 7"/>
            <p:cNvCxnSpPr/>
            <p:nvPr/>
          </p:nvCxnSpPr>
          <p:spPr>
            <a:xfrm>
              <a:off x="6557682" y="3872753"/>
              <a:ext cx="605117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7055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4 CuadroTexto"/>
          <p:cNvSpPr txBox="1">
            <a:spLocks noChangeArrowheads="1"/>
          </p:cNvSpPr>
          <p:nvPr/>
        </p:nvSpPr>
        <p:spPr bwMode="auto">
          <a:xfrm>
            <a:off x="260070" y="1664628"/>
            <a:ext cx="8640762" cy="897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Cuando el nivel de Acetil CoA se eleva en el hígado, la Acetil CoA se convierte en </a:t>
            </a:r>
            <a:r>
              <a:rPr 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Acetoacetil</a:t>
            </a:r>
            <a:r>
              <a:rPr 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CoA:</a:t>
            </a:r>
          </a:p>
        </p:txBody>
      </p:sp>
      <p:sp>
        <p:nvSpPr>
          <p:cNvPr id="3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2114386" y="3025588"/>
            <a:ext cx="4834547" cy="2931462"/>
            <a:chOff x="2114386" y="3097929"/>
            <a:chExt cx="4834547" cy="3060827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 rotWithShape="1">
            <a:blip r:embed="rId2"/>
            <a:srcRect t="5628"/>
            <a:stretch/>
          </p:blipFill>
          <p:spPr>
            <a:xfrm>
              <a:off x="2114386" y="3097929"/>
              <a:ext cx="4834547" cy="3060827"/>
            </a:xfrm>
            <a:prstGeom prst="rect">
              <a:avLst/>
            </a:prstGeom>
          </p:spPr>
        </p:pic>
        <p:sp>
          <p:nvSpPr>
            <p:cNvPr id="4" name="Rectángulo 3"/>
            <p:cNvSpPr/>
            <p:nvPr/>
          </p:nvSpPr>
          <p:spPr>
            <a:xfrm>
              <a:off x="5553635" y="5876365"/>
              <a:ext cx="430306" cy="28239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088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DFA7570-0B82-4247-BFB6-6F22112C4EC0}" type="slidenum">
              <a:rPr lang="es-ES" altLang="es-MX">
                <a:solidFill>
                  <a:srgbClr val="FFFFFF"/>
                </a:solidFill>
              </a:rPr>
              <a:pPr eaLnBrk="1" hangingPunct="1"/>
              <a:t>59</a:t>
            </a:fld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60419" name="2 Rectángulo"/>
          <p:cNvSpPr>
            <a:spLocks noChangeArrowheads="1"/>
          </p:cNvSpPr>
          <p:nvPr/>
        </p:nvSpPr>
        <p:spPr bwMode="auto">
          <a:xfrm>
            <a:off x="315913" y="2102127"/>
            <a:ext cx="8569325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Se consideran tres etapas en la ruta de la biosíntesis del Colesterol:</a:t>
            </a:r>
            <a:endParaRPr lang="es-MX" altLang="es-MX" sz="24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457200" indent="-45720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Conversión </a:t>
            </a:r>
            <a:r>
              <a:rPr lang="es-MX" altLang="es-MX" sz="24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de 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Acetatos </a:t>
            </a:r>
            <a:r>
              <a:rPr lang="es-MX" altLang="es-MX" sz="24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en 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Mevalonato</a:t>
            </a:r>
            <a:endParaRPr lang="es-MX" altLang="es-MX" sz="24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457200" indent="-45720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Transformación </a:t>
            </a:r>
            <a:r>
              <a:rPr lang="es-MX" altLang="es-MX" sz="24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de M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evalónico </a:t>
            </a:r>
            <a:r>
              <a:rPr lang="es-MX" altLang="es-MX" sz="24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en 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Escualeno</a:t>
            </a:r>
            <a:endParaRPr lang="es-MX" altLang="es-MX" sz="24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457200" indent="-45720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Conversión </a:t>
            </a:r>
            <a:r>
              <a:rPr lang="es-MX" altLang="es-MX" sz="24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de E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scualeno </a:t>
            </a:r>
            <a:r>
              <a:rPr lang="es-MX" altLang="es-MX" sz="24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en 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Colesterol</a:t>
            </a:r>
            <a:r>
              <a:rPr lang="es-MX" altLang="es-MX" sz="24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endParaRPr lang="es-AR" altLang="es-MX" sz="24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4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05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t="4820" r="2706" b="4320"/>
          <a:stretch/>
        </p:blipFill>
        <p:spPr>
          <a:xfrm>
            <a:off x="869576" y="1156447"/>
            <a:ext cx="7413812" cy="5069542"/>
          </a:xfrm>
          <a:prstGeom prst="rect">
            <a:avLst/>
          </a:prstGeom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865717" y="423326"/>
            <a:ext cx="7406640" cy="694267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38195" y="6252880"/>
            <a:ext cx="8444751" cy="4168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Interrelación Metabólica de Lípidos y Carbohidratos</a:t>
            </a:r>
            <a:endParaRPr lang="es-MX" sz="2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5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DFA7570-0B82-4247-BFB6-6F22112C4EC0}" type="slidenum">
              <a:rPr lang="es-ES" altLang="es-MX">
                <a:solidFill>
                  <a:srgbClr val="FFFFFF"/>
                </a:solidFill>
              </a:rPr>
              <a:pPr eaLnBrk="1" hangingPunct="1"/>
              <a:t>60</a:t>
            </a:fld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60419" name="2 Rectángulo"/>
          <p:cNvSpPr>
            <a:spLocks noChangeArrowheads="1"/>
          </p:cNvSpPr>
          <p:nvPr/>
        </p:nvSpPr>
        <p:spPr bwMode="auto">
          <a:xfrm>
            <a:off x="557960" y="1819740"/>
            <a:ext cx="361062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defRPr/>
            </a:pPr>
            <a:r>
              <a:rPr lang="es-MX" alt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Primera Fase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: Una vez que se ha formado el </a:t>
            </a:r>
            <a:r>
              <a:rPr lang="es-MX" alt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Acetoacetil</a:t>
            </a:r>
            <a:r>
              <a:rPr lang="es-MX" alt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CoA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continúa una serie de reacciones que conducen a la síntesis de </a:t>
            </a:r>
            <a:r>
              <a:rPr lang="es-MX" alt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Mevalonato.</a:t>
            </a:r>
            <a:endParaRPr lang="es-AR" altLang="es-MX" sz="2400" b="1" spc="1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4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427" y="1250578"/>
            <a:ext cx="4089857" cy="5223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11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DFA7570-0B82-4247-BFB6-6F22112C4EC0}" type="slidenum">
              <a:rPr lang="es-ES" altLang="es-MX">
                <a:solidFill>
                  <a:srgbClr val="FFFFFF"/>
                </a:solidFill>
              </a:rPr>
              <a:pPr eaLnBrk="1" hangingPunct="1"/>
              <a:t>61</a:t>
            </a:fld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4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7" name="2 Rectángulo"/>
          <p:cNvSpPr>
            <a:spLocks noChangeArrowheads="1"/>
          </p:cNvSpPr>
          <p:nvPr/>
        </p:nvSpPr>
        <p:spPr bwMode="auto">
          <a:xfrm>
            <a:off x="315913" y="1860081"/>
            <a:ext cx="8569325" cy="4265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114000"/>
              </a:lnSpc>
              <a:defRPr/>
            </a:pP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En esta reacción, el </a:t>
            </a:r>
            <a:r>
              <a:rPr lang="es-MX" altLang="es-MX" sz="2400" b="1" spc="1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</a:t>
            </a:r>
            <a:r>
              <a:rPr lang="es-MX" alt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cetoacetil</a:t>
            </a:r>
            <a:r>
              <a:rPr lang="es-MX" alt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CoA 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reacciona con una tercera molécula de </a:t>
            </a:r>
            <a:r>
              <a:rPr lang="es-MX" alt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Acetil CoA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para dar </a:t>
            </a:r>
            <a:r>
              <a:rPr lang="es-MX" alt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3 </a:t>
            </a:r>
            <a:r>
              <a:rPr lang="es-MX" alt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Hidroxi</a:t>
            </a:r>
            <a:r>
              <a:rPr lang="es-MX" alt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3 </a:t>
            </a:r>
            <a:r>
              <a:rPr lang="es-MX" alt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Metil</a:t>
            </a:r>
            <a:endParaRPr lang="es-MX" altLang="es-MX" sz="2400" b="1" spc="1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 eaLnBrk="1" hangingPunct="1">
              <a:lnSpc>
                <a:spcPct val="114000"/>
              </a:lnSpc>
              <a:defRPr/>
            </a:pPr>
            <a:r>
              <a:rPr lang="es-MX" alt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Glutaril</a:t>
            </a:r>
            <a:r>
              <a:rPr lang="es-MX" alt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CoA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(</a:t>
            </a:r>
            <a:r>
              <a:rPr lang="es-MX" alt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HMG-CoA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). En la matriz mitocondrial la HMG-CoA se rompe para dar </a:t>
            </a:r>
            <a:r>
              <a:rPr lang="es-MX" alt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Acetato y Acetil-CoA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 Sin embargo, la </a:t>
            </a:r>
            <a:r>
              <a:rPr lang="es-MX" alt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HMG CoA </a:t>
            </a:r>
            <a:r>
              <a:rPr lang="es-MX" alt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Liasa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que realiza esta ruptura, no se encuentra en el Retículo Endoplásmico, en donde se inicia la biosíntesis del </a:t>
            </a:r>
            <a:r>
              <a:rPr lang="es-MX" altLang="es-MX" sz="24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coleterol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 En su lugar, la </a:t>
            </a:r>
            <a:r>
              <a:rPr lang="es-MX" alt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HMG CoA </a:t>
            </a:r>
            <a:r>
              <a:rPr lang="es-MX" alt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Reductasa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cataliza la reducción de cuatro electrones, dependiente de </a:t>
            </a:r>
            <a:r>
              <a:rPr lang="es-MX" alt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NADPH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que transforma la </a:t>
            </a:r>
            <a:r>
              <a:rPr lang="es-MX" alt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HMG-CoA en Mevalonato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endParaRPr lang="es-AR" altLang="es-MX" sz="24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31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6 Marcador de número de diapositiva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A3002DF-636C-45F8-81F3-1F5169559C58}" type="slidenum">
              <a:rPr lang="es-ES" altLang="es-MX">
                <a:solidFill>
                  <a:srgbClr val="FFFFFF"/>
                </a:solidFill>
              </a:rPr>
              <a:pPr eaLnBrk="1" hangingPunct="1"/>
              <a:t>62</a:t>
            </a:fld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9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0" name="2 Rectángulo"/>
          <p:cNvSpPr>
            <a:spLocks noChangeArrowheads="1"/>
          </p:cNvSpPr>
          <p:nvPr/>
        </p:nvSpPr>
        <p:spPr bwMode="auto">
          <a:xfrm>
            <a:off x="315913" y="1483565"/>
            <a:ext cx="8569325" cy="5144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114000"/>
              </a:lnSpc>
              <a:defRPr/>
            </a:pP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El </a:t>
            </a:r>
            <a:r>
              <a:rPr lang="es-MX" alt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Colesterol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es un </a:t>
            </a:r>
            <a:r>
              <a:rPr lang="es-MX" alt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inhibidor de la HMG-CoA </a:t>
            </a:r>
            <a:r>
              <a:rPr lang="es-MX" alt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reductasa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donde bloquea tanto la síntesis de esta enzima como la actividad enzimática de cualquiera de sus moléculas. En </a:t>
            </a:r>
            <a:r>
              <a:rPr lang="es-MX" alt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presencia de colesterol la enzima no se inactiva 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totalmente, solo hay menos moléculas libres de ella para catalizar las reacciones; entonces, </a:t>
            </a:r>
            <a:r>
              <a:rPr lang="es-MX" alt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si la dieta es muy rica en colesterol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el cuerpo tiende </a:t>
            </a:r>
            <a:r>
              <a:rPr lang="es-MX" alt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 fabricar menos cantidad de colesterol 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y </a:t>
            </a:r>
            <a:r>
              <a:rPr lang="es-MX" alt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si la dieta es muy baja en colesterol 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y el </a:t>
            </a:r>
            <a:r>
              <a:rPr lang="es-MX" alt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organismo forma más de él</a:t>
            </a:r>
            <a:r>
              <a:rPr lang="es-MX" altLang="es-MX" sz="24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 Esta primera reacción dirigida principalmente a la síntesis de colesterol, constituye el </a:t>
            </a:r>
            <a:r>
              <a:rPr lang="es-MX" alt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paso principal que regula toda la ruta.</a:t>
            </a:r>
            <a:endParaRPr lang="es-AR" altLang="es-MX" sz="2400" b="1" spc="1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37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539750" y="1503177"/>
            <a:ext cx="8281000" cy="4945062"/>
            <a:chOff x="539750" y="1677988"/>
            <a:chExt cx="8281000" cy="4945062"/>
          </a:xfrm>
        </p:grpSpPr>
        <p:sp>
          <p:nvSpPr>
            <p:cNvPr id="62495" name="Cuadro de texto 8"/>
            <p:cNvSpPr txBox="1">
              <a:spLocks noChangeArrowheads="1"/>
            </p:cNvSpPr>
            <p:nvPr/>
          </p:nvSpPr>
          <p:spPr bwMode="auto">
            <a:xfrm>
              <a:off x="551892" y="2020081"/>
              <a:ext cx="1800225" cy="3688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defTabSz="685800" eaLnBrk="1" hangingPunct="1">
                <a:lnSpc>
                  <a:spcPct val="90000"/>
                </a:lnSpc>
                <a:spcBef>
                  <a:spcPct val="0"/>
                </a:spcBef>
              </a:pPr>
              <a:r>
                <a:rPr lang="es-ES" altLang="es-MX" sz="2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Rounded MT Bold" panose="020F0704030504030204" pitchFamily="34" charset="0"/>
                  <a:ea typeface="+mj-ea"/>
                  <a:cs typeface="+mj-cs"/>
                </a:rPr>
                <a:t>Precursor</a:t>
              </a:r>
            </a:p>
          </p:txBody>
        </p:sp>
        <p:sp>
          <p:nvSpPr>
            <p:cNvPr id="62496" name="Autoforma 10"/>
            <p:cNvSpPr>
              <a:spLocks/>
            </p:cNvSpPr>
            <p:nvPr/>
          </p:nvSpPr>
          <p:spPr bwMode="auto">
            <a:xfrm>
              <a:off x="2471180" y="1677988"/>
              <a:ext cx="431800" cy="1030287"/>
            </a:xfrm>
            <a:prstGeom prst="leftBrace">
              <a:avLst>
                <a:gd name="adj1" fmla="val 23621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>
                <a:solidFill>
                  <a:srgbClr val="FFFFFF"/>
                </a:solidFill>
              </a:endParaRPr>
            </a:p>
          </p:txBody>
        </p:sp>
        <p:sp>
          <p:nvSpPr>
            <p:cNvPr id="62497" name="Cuadro de texto 11"/>
            <p:cNvSpPr txBox="1">
              <a:spLocks noChangeArrowheads="1"/>
            </p:cNvSpPr>
            <p:nvPr/>
          </p:nvSpPr>
          <p:spPr bwMode="auto">
            <a:xfrm>
              <a:off x="2852180" y="1942575"/>
              <a:ext cx="2016125" cy="4610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s-ES" altLang="es-MX" sz="2400" b="1" dirty="0">
                  <a:solidFill>
                    <a:srgbClr val="292934"/>
                  </a:solidFill>
                </a:rPr>
                <a:t>2 Acetil-CoA</a:t>
              </a:r>
              <a:endParaRPr lang="es-ES" altLang="es-MX" sz="2400" dirty="0">
                <a:solidFill>
                  <a:srgbClr val="292934"/>
                </a:solidFill>
              </a:endParaRPr>
            </a:p>
          </p:txBody>
        </p:sp>
        <p:sp>
          <p:nvSpPr>
            <p:cNvPr id="62493" name="Cuadro de texto 4"/>
            <p:cNvSpPr txBox="1">
              <a:spLocks noChangeArrowheads="1"/>
            </p:cNvSpPr>
            <p:nvPr/>
          </p:nvSpPr>
          <p:spPr bwMode="auto">
            <a:xfrm>
              <a:off x="6170962" y="1773237"/>
              <a:ext cx="2649788" cy="461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" altLang="es-MX" sz="2400" b="1" dirty="0" err="1" smtClean="0">
                  <a:solidFill>
                    <a:srgbClr val="292934"/>
                  </a:solidFill>
                </a:rPr>
                <a:t>Acetoacetil</a:t>
              </a:r>
              <a:r>
                <a:rPr lang="es-ES" altLang="es-MX" sz="2400" b="1" dirty="0" smtClean="0">
                  <a:solidFill>
                    <a:srgbClr val="292934"/>
                  </a:solidFill>
                </a:rPr>
                <a:t>-CoA</a:t>
              </a:r>
              <a:endParaRPr lang="es-ES" altLang="es-MX" sz="2400" b="1" dirty="0">
                <a:solidFill>
                  <a:srgbClr val="292934"/>
                </a:solidFill>
              </a:endParaRPr>
            </a:p>
          </p:txBody>
        </p:sp>
        <p:sp>
          <p:nvSpPr>
            <p:cNvPr id="62494" name="Autoforma 14"/>
            <p:cNvSpPr>
              <a:spLocks noChangeArrowheads="1"/>
            </p:cNvSpPr>
            <p:nvPr/>
          </p:nvSpPr>
          <p:spPr bwMode="auto">
            <a:xfrm>
              <a:off x="5095873" y="1874837"/>
              <a:ext cx="923355" cy="360362"/>
            </a:xfrm>
            <a:prstGeom prst="curvedDownArrow">
              <a:avLst>
                <a:gd name="adj1" fmla="val 43965"/>
                <a:gd name="adj2" fmla="val 87930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>
                <a:solidFill>
                  <a:srgbClr val="FFFFFF"/>
                </a:solidFill>
              </a:endParaRPr>
            </a:p>
          </p:txBody>
        </p:sp>
        <p:pic>
          <p:nvPicPr>
            <p:cNvPr id="62489" name="Imagen 12" descr="fi19p18"/>
            <p:cNvPicPr>
              <a:picLocks noChangeAspect="1" noChangeArrowheads="1"/>
            </p:cNvPicPr>
            <p:nvPr/>
          </p:nvPicPr>
          <p:blipFill>
            <a:blip r:embed="rId2">
              <a:lum bright="-32000" contrast="4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842" b="61559"/>
            <a:stretch>
              <a:fillRect/>
            </a:stretch>
          </p:blipFill>
          <p:spPr bwMode="auto">
            <a:xfrm>
              <a:off x="4572000" y="3044825"/>
              <a:ext cx="4032250" cy="1187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2490" name="Cuadro de texto 15"/>
            <p:cNvSpPr txBox="1">
              <a:spLocks noChangeArrowheads="1"/>
            </p:cNvSpPr>
            <p:nvPr/>
          </p:nvSpPr>
          <p:spPr bwMode="auto">
            <a:xfrm>
              <a:off x="539750" y="3213100"/>
              <a:ext cx="2087563" cy="8302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" altLang="es-MX" sz="2400" b="1" dirty="0" err="1">
                  <a:solidFill>
                    <a:srgbClr val="292934"/>
                  </a:solidFill>
                </a:rPr>
                <a:t>Acetoacetil</a:t>
              </a:r>
              <a:r>
                <a:rPr lang="es-ES" altLang="es-MX" sz="2400" b="1" dirty="0">
                  <a:solidFill>
                    <a:srgbClr val="292934"/>
                  </a:solidFill>
                </a:rPr>
                <a:t>-CoA</a:t>
              </a:r>
            </a:p>
          </p:txBody>
        </p:sp>
        <p:sp>
          <p:nvSpPr>
            <p:cNvPr id="62491" name="Línea 17"/>
            <p:cNvSpPr>
              <a:spLocks noChangeShapeType="1"/>
            </p:cNvSpPr>
            <p:nvPr/>
          </p:nvSpPr>
          <p:spPr bwMode="auto">
            <a:xfrm>
              <a:off x="2843213" y="3573463"/>
              <a:ext cx="1657350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62492" name="Cuadro de texto 18"/>
            <p:cNvSpPr txBox="1">
              <a:spLocks noChangeArrowheads="1"/>
            </p:cNvSpPr>
            <p:nvPr/>
          </p:nvSpPr>
          <p:spPr bwMode="auto">
            <a:xfrm>
              <a:off x="6588125" y="3860800"/>
              <a:ext cx="165576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" altLang="es-MX" sz="2400" b="1">
                  <a:solidFill>
                    <a:srgbClr val="292934"/>
                  </a:solidFill>
                </a:rPr>
                <a:t>HMG-CoA</a:t>
              </a:r>
            </a:p>
          </p:txBody>
        </p:sp>
        <p:sp>
          <p:nvSpPr>
            <p:cNvPr id="62487" name="Línea 21"/>
            <p:cNvSpPr>
              <a:spLocks noChangeShapeType="1"/>
            </p:cNvSpPr>
            <p:nvPr/>
          </p:nvSpPr>
          <p:spPr bwMode="auto">
            <a:xfrm flipH="1">
              <a:off x="3059113" y="4292600"/>
              <a:ext cx="1728788" cy="7921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62488" name="Cuadro de texto 22"/>
            <p:cNvSpPr txBox="1">
              <a:spLocks noChangeArrowheads="1"/>
            </p:cNvSpPr>
            <p:nvPr/>
          </p:nvSpPr>
          <p:spPr bwMode="auto">
            <a:xfrm>
              <a:off x="1476375" y="5229225"/>
              <a:ext cx="1582738" cy="59055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defTabSz="685800" eaLnBrk="1" hangingPunct="1">
                <a:lnSpc>
                  <a:spcPct val="90000"/>
                </a:lnSpc>
                <a:spcBef>
                  <a:spcPct val="0"/>
                </a:spcBef>
              </a:pPr>
              <a:r>
                <a:rPr lang="es-ES" altLang="es-MX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Rounded MT Bold" panose="020F0704030504030204" pitchFamily="34" charset="0"/>
                  <a:ea typeface="+mj-ea"/>
                  <a:cs typeface="+mj-cs"/>
                </a:rPr>
                <a:t>Cuerpos cetónicos</a:t>
              </a:r>
            </a:p>
          </p:txBody>
        </p:sp>
        <p:sp>
          <p:nvSpPr>
            <p:cNvPr id="62484" name="Línea 16"/>
            <p:cNvSpPr>
              <a:spLocks noChangeShapeType="1"/>
            </p:cNvSpPr>
            <p:nvPr/>
          </p:nvSpPr>
          <p:spPr bwMode="auto">
            <a:xfrm>
              <a:off x="6227763" y="4292600"/>
              <a:ext cx="0" cy="100806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62485" name="Cuadro de texto 20"/>
            <p:cNvSpPr txBox="1">
              <a:spLocks noChangeArrowheads="1"/>
            </p:cNvSpPr>
            <p:nvPr/>
          </p:nvSpPr>
          <p:spPr bwMode="auto">
            <a:xfrm>
              <a:off x="6470650" y="4529138"/>
              <a:ext cx="1368425" cy="590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defTabSz="685800" eaLnBrk="1" hangingPunct="1">
                <a:lnSpc>
                  <a:spcPct val="90000"/>
                </a:lnSpc>
                <a:spcBef>
                  <a:spcPct val="0"/>
                </a:spcBef>
              </a:pPr>
              <a:r>
                <a:rPr lang="es-ES" altLang="es-MX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Rounded MT Bold" panose="020F0704030504030204" pitchFamily="34" charset="0"/>
                  <a:ea typeface="+mj-ea"/>
                  <a:cs typeface="+mj-cs"/>
                </a:rPr>
                <a:t>HMG-CoA </a:t>
              </a:r>
              <a:r>
                <a:rPr lang="es-ES" altLang="es-MX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Rounded MT Bold" panose="020F0704030504030204" pitchFamily="34" charset="0"/>
                  <a:ea typeface="+mj-ea"/>
                  <a:cs typeface="+mj-cs"/>
                </a:rPr>
                <a:t>reductasa</a:t>
              </a:r>
              <a:endParaRPr lang="es-ES" altLang="es-MX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+mj-ea"/>
                <a:cs typeface="+mj-cs"/>
              </a:endParaRPr>
            </a:p>
          </p:txBody>
        </p:sp>
        <p:sp>
          <p:nvSpPr>
            <p:cNvPr id="62486" name="Cuadro de texto 23"/>
            <p:cNvSpPr txBox="1">
              <a:spLocks noChangeArrowheads="1"/>
            </p:cNvSpPr>
            <p:nvPr/>
          </p:nvSpPr>
          <p:spPr bwMode="auto">
            <a:xfrm>
              <a:off x="4643438" y="4365625"/>
              <a:ext cx="1655762" cy="336550"/>
            </a:xfrm>
            <a:prstGeom prst="rect">
              <a:avLst/>
            </a:prstGeom>
            <a:solidFill>
              <a:srgbClr val="F6FA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" altLang="es-MX" sz="1600" b="1">
                  <a:solidFill>
                    <a:srgbClr val="292934"/>
                  </a:solidFill>
                </a:rPr>
                <a:t>2 NADPH + 2H</a:t>
              </a:r>
              <a:r>
                <a:rPr lang="es-ES" altLang="es-MX" sz="1600" b="1" baseline="30000">
                  <a:solidFill>
                    <a:srgbClr val="292934"/>
                  </a:solidFill>
                </a:rPr>
                <a:t>+</a:t>
              </a:r>
              <a:endParaRPr lang="es-ES" altLang="es-MX" sz="1600" b="1">
                <a:solidFill>
                  <a:srgbClr val="292934"/>
                </a:solidFill>
              </a:endParaRPr>
            </a:p>
          </p:txBody>
        </p:sp>
        <p:pic>
          <p:nvPicPr>
            <p:cNvPr id="62480" name="Imagen 3" descr="fi19p18"/>
            <p:cNvPicPr>
              <a:picLocks noChangeAspect="1" noChangeArrowheads="1"/>
            </p:cNvPicPr>
            <p:nvPr/>
          </p:nvPicPr>
          <p:blipFill>
            <a:blip r:embed="rId3">
              <a:lum bright="-30000" contrast="4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8687" b="10637"/>
            <a:stretch>
              <a:fillRect/>
            </a:stretch>
          </p:blipFill>
          <p:spPr bwMode="auto">
            <a:xfrm>
              <a:off x="4427538" y="5373688"/>
              <a:ext cx="4392612" cy="1185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481" name="Cuadro de texto 19"/>
            <p:cNvSpPr txBox="1">
              <a:spLocks noChangeArrowheads="1"/>
            </p:cNvSpPr>
            <p:nvPr/>
          </p:nvSpPr>
          <p:spPr bwMode="auto">
            <a:xfrm>
              <a:off x="6659563" y="6165850"/>
              <a:ext cx="1944687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" altLang="es-MX" sz="2400" b="1">
                  <a:solidFill>
                    <a:srgbClr val="FFFFFF"/>
                  </a:solidFill>
                </a:rPr>
                <a:t>Mevalonato</a:t>
              </a:r>
            </a:p>
          </p:txBody>
        </p:sp>
        <p:sp>
          <p:nvSpPr>
            <p:cNvPr id="62482" name="Cuadro de texto 24"/>
            <p:cNvSpPr txBox="1">
              <a:spLocks noChangeArrowheads="1"/>
            </p:cNvSpPr>
            <p:nvPr/>
          </p:nvSpPr>
          <p:spPr bwMode="auto">
            <a:xfrm>
              <a:off x="3995738" y="4941888"/>
              <a:ext cx="2016125" cy="336550"/>
            </a:xfrm>
            <a:prstGeom prst="rect">
              <a:avLst/>
            </a:prstGeom>
            <a:solidFill>
              <a:srgbClr val="F6FA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" altLang="es-MX" sz="1600" b="1" dirty="0">
                  <a:solidFill>
                    <a:srgbClr val="292934"/>
                  </a:solidFill>
                </a:rPr>
                <a:t>CoA-SH + 2NADP</a:t>
              </a:r>
              <a:r>
                <a:rPr lang="es-ES" altLang="es-MX" sz="1600" b="1" baseline="30000" dirty="0">
                  <a:solidFill>
                    <a:srgbClr val="292934"/>
                  </a:solidFill>
                </a:rPr>
                <a:t>+</a:t>
              </a:r>
              <a:endParaRPr lang="es-ES" altLang="es-MX" sz="1600" b="1" dirty="0">
                <a:solidFill>
                  <a:srgbClr val="292934"/>
                </a:solidFill>
              </a:endParaRPr>
            </a:p>
          </p:txBody>
        </p:sp>
        <p:sp>
          <p:nvSpPr>
            <p:cNvPr id="62483" name="Autoforma 25"/>
            <p:cNvSpPr>
              <a:spLocks noChangeArrowheads="1"/>
            </p:cNvSpPr>
            <p:nvPr/>
          </p:nvSpPr>
          <p:spPr bwMode="auto">
            <a:xfrm>
              <a:off x="5795963" y="4652963"/>
              <a:ext cx="288925" cy="360362"/>
            </a:xfrm>
            <a:prstGeom prst="curvedLeftArrow">
              <a:avLst>
                <a:gd name="adj1" fmla="val 24945"/>
                <a:gd name="adj2" fmla="val 49890"/>
                <a:gd name="adj3" fmla="val 33333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MX" altLang="es-MX">
                <a:solidFill>
                  <a:srgbClr val="FFFFFF"/>
                </a:solidFill>
              </a:endParaRPr>
            </a:p>
          </p:txBody>
        </p:sp>
        <p:sp>
          <p:nvSpPr>
            <p:cNvPr id="62476" name="Cuadro de texto 26"/>
            <p:cNvSpPr txBox="1">
              <a:spLocks noChangeArrowheads="1"/>
            </p:cNvSpPr>
            <p:nvPr/>
          </p:nvSpPr>
          <p:spPr bwMode="auto">
            <a:xfrm>
              <a:off x="3147639" y="2899194"/>
              <a:ext cx="1368425" cy="590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defTabSz="685800" eaLnBrk="1" hangingPunct="1">
                <a:lnSpc>
                  <a:spcPct val="90000"/>
                </a:lnSpc>
                <a:spcBef>
                  <a:spcPct val="0"/>
                </a:spcBef>
              </a:pPr>
              <a:r>
                <a:rPr lang="es-ES" altLang="es-MX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Rounded MT Bold" panose="020F0704030504030204" pitchFamily="34" charset="0"/>
                  <a:ea typeface="+mj-ea"/>
                  <a:cs typeface="+mj-cs"/>
                </a:rPr>
                <a:t>HMG-CoA </a:t>
              </a:r>
              <a:r>
                <a:rPr lang="es-ES" altLang="es-MX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Rounded MT Bold" panose="020F0704030504030204" pitchFamily="34" charset="0"/>
                  <a:ea typeface="+mj-ea"/>
                  <a:cs typeface="+mj-cs"/>
                </a:rPr>
                <a:t>sintasa</a:t>
              </a:r>
              <a:endParaRPr lang="es-ES" altLang="es-MX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+mj-ea"/>
                <a:cs typeface="+mj-cs"/>
              </a:endParaRPr>
            </a:p>
          </p:txBody>
        </p:sp>
        <p:grpSp>
          <p:nvGrpSpPr>
            <p:cNvPr id="62477" name="Grupo 29"/>
            <p:cNvGrpSpPr>
              <a:grpSpLocks/>
            </p:cNvGrpSpPr>
            <p:nvPr/>
          </p:nvGrpSpPr>
          <p:grpSpPr bwMode="auto">
            <a:xfrm>
              <a:off x="2860301" y="3619919"/>
              <a:ext cx="1439863" cy="857250"/>
              <a:chOff x="1746" y="2296"/>
              <a:chExt cx="907" cy="540"/>
            </a:xfrm>
          </p:grpSpPr>
          <p:sp>
            <p:nvSpPr>
              <p:cNvPr id="62478" name="Cuadro de texto 27"/>
              <p:cNvSpPr txBox="1">
                <a:spLocks noChangeArrowheads="1"/>
              </p:cNvSpPr>
              <p:nvPr/>
            </p:nvSpPr>
            <p:spPr bwMode="auto">
              <a:xfrm>
                <a:off x="1746" y="2432"/>
                <a:ext cx="907" cy="4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s-ES" altLang="es-MX" b="1">
                    <a:solidFill>
                      <a:srgbClr val="292934"/>
                    </a:solidFill>
                  </a:rPr>
                  <a:t>Acetil-CoA+ H</a:t>
                </a:r>
                <a:r>
                  <a:rPr lang="es-ES" altLang="es-MX" b="1" baseline="-25000">
                    <a:solidFill>
                      <a:srgbClr val="292934"/>
                    </a:solidFill>
                  </a:rPr>
                  <a:t>2</a:t>
                </a:r>
                <a:r>
                  <a:rPr lang="es-ES" altLang="es-MX" b="1">
                    <a:solidFill>
                      <a:srgbClr val="292934"/>
                    </a:solidFill>
                  </a:rPr>
                  <a:t>O</a:t>
                </a:r>
                <a:endParaRPr lang="es-ES" altLang="es-MX">
                  <a:solidFill>
                    <a:srgbClr val="292934"/>
                  </a:solidFill>
                </a:endParaRPr>
              </a:p>
            </p:txBody>
          </p:sp>
          <p:sp>
            <p:nvSpPr>
              <p:cNvPr id="62479" name="Línea 28"/>
              <p:cNvSpPr>
                <a:spLocks noChangeShapeType="1"/>
              </p:cNvSpPr>
              <p:nvPr/>
            </p:nvSpPr>
            <p:spPr bwMode="auto">
              <a:xfrm flipV="1">
                <a:off x="1973" y="2296"/>
                <a:ext cx="272" cy="9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62474" name="Elipse 38"/>
          <p:cNvSpPr>
            <a:spLocks noChangeArrowheads="1"/>
          </p:cNvSpPr>
          <p:nvPr/>
        </p:nvSpPr>
        <p:spPr bwMode="auto">
          <a:xfrm>
            <a:off x="6098335" y="4643718"/>
            <a:ext cx="288925" cy="360363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MX" altLang="es-MX">
              <a:solidFill>
                <a:srgbClr val="FFFFFF"/>
              </a:solidFill>
            </a:endParaRPr>
          </a:p>
        </p:txBody>
      </p:sp>
      <p:sp>
        <p:nvSpPr>
          <p:cNvPr id="62475" name="2 CuadroTexto"/>
          <p:cNvSpPr txBox="1">
            <a:spLocks noChangeArrowheads="1"/>
          </p:cNvSpPr>
          <p:nvPr/>
        </p:nvSpPr>
        <p:spPr bwMode="auto">
          <a:xfrm>
            <a:off x="6775450" y="6210300"/>
            <a:ext cx="1463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dirty="0">
                <a:solidFill>
                  <a:srgbClr val="292934"/>
                </a:solidFill>
                <a:latin typeface="Arial Rounded MT Bold" panose="020F0704030504030204" pitchFamily="34" charset="0"/>
              </a:rPr>
              <a:t>Mevalonato</a:t>
            </a:r>
            <a:endParaRPr lang="es-AR" altLang="es-MX" dirty="0">
              <a:solidFill>
                <a:srgbClr val="292934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4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62466" name="Rectángulo 2"/>
          <p:cNvSpPr>
            <a:spLocks noGrp="1" noChangeArrowheads="1"/>
          </p:cNvSpPr>
          <p:nvPr>
            <p:ph type="title"/>
          </p:nvPr>
        </p:nvSpPr>
        <p:spPr>
          <a:xfrm>
            <a:off x="201705" y="6231964"/>
            <a:ext cx="5338482" cy="438151"/>
          </a:xfrm>
          <a:solidFill>
            <a:schemeClr val="bg1">
              <a:alpha val="39999"/>
            </a:schemeClr>
          </a:solidFill>
          <a:ln>
            <a:noFill/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algn="ctr"/>
            <a:r>
              <a:rPr lang="es-MX" altLang="es-MX" sz="20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CONVERSIÓN </a:t>
            </a:r>
            <a:r>
              <a:rPr lang="es-MX" altLang="es-MX" sz="2000" dirty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DE </a:t>
            </a:r>
            <a:r>
              <a:rPr lang="es-MX" altLang="es-MX" sz="20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ACETATO </a:t>
            </a:r>
            <a:r>
              <a:rPr lang="es-MX" altLang="es-MX" sz="2000" dirty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EN MEVALONATO</a:t>
            </a:r>
            <a:endParaRPr lang="es-ES" altLang="es-MX" sz="3600" dirty="0" smtClean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04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6 Marcador de número de diapositiva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FA5247B-9135-4398-A947-36F460E55039}" type="slidenum">
              <a:rPr lang="es-ES" altLang="es-MX">
                <a:solidFill>
                  <a:srgbClr val="FFFFFF"/>
                </a:solidFill>
              </a:rPr>
              <a:pPr eaLnBrk="1" hangingPunct="1"/>
              <a:t>64</a:t>
            </a:fld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63492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574676" y="1450600"/>
            <a:ext cx="5272462" cy="5262284"/>
          </a:xfrm>
        </p:spPr>
        <p:txBody>
          <a:bodyPr>
            <a:noAutofit/>
          </a:bodyPr>
          <a:lstStyle/>
          <a:p>
            <a:pPr marL="0" indent="0" algn="just" defTabSz="457200">
              <a:lnSpc>
                <a:spcPct val="114000"/>
              </a:lnSpc>
              <a:buNone/>
              <a:defRPr/>
            </a:pPr>
            <a:r>
              <a:rPr lang="es-ES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Hasta la formación de 3-OH-3-metil-glutaril CoA </a:t>
            </a:r>
            <a:r>
              <a:rPr lang="es-ES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no está comprometida la Síntesis de Colesterol (similar </a:t>
            </a:r>
            <a:r>
              <a:rPr lang="es-ES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 la </a:t>
            </a:r>
            <a:r>
              <a:rPr lang="es-ES" altLang="es-MX" sz="22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cetogénesis</a:t>
            </a:r>
            <a:r>
              <a:rPr lang="es-ES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).</a:t>
            </a:r>
            <a:endParaRPr lang="es-ES" altLang="es-MX" sz="22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0" indent="0" algn="just" defTabSz="457200">
              <a:lnSpc>
                <a:spcPct val="114000"/>
              </a:lnSpc>
              <a:buNone/>
              <a:defRPr/>
            </a:pPr>
            <a:r>
              <a:rPr lang="es-ES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reducción para formar </a:t>
            </a:r>
            <a:r>
              <a:rPr lang="es-ES" altLang="es-MX" sz="22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Mevalonato</a:t>
            </a:r>
            <a:r>
              <a:rPr lang="es-ES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ES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es la etapa crítica que compromete a la formación de colesterol.</a:t>
            </a:r>
          </a:p>
          <a:p>
            <a:pPr marL="0" indent="0" algn="just" defTabSz="457200">
              <a:lnSpc>
                <a:spcPct val="114000"/>
              </a:lnSpc>
              <a:buNone/>
              <a:defRPr/>
            </a:pPr>
            <a:r>
              <a:rPr lang="es-ES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Como todas las biosíntesis, </a:t>
            </a:r>
            <a:r>
              <a:rPr lang="es-ES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consume NADPH.</a:t>
            </a:r>
          </a:p>
          <a:p>
            <a:pPr marL="0" indent="0" algn="just" defTabSz="457200">
              <a:lnSpc>
                <a:spcPct val="114000"/>
              </a:lnSpc>
              <a:buNone/>
              <a:defRPr/>
            </a:pPr>
            <a:r>
              <a:rPr lang="es-ES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</a:t>
            </a:r>
            <a:r>
              <a:rPr lang="es-ES" altLang="es-MX" sz="22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estatina</a:t>
            </a:r>
            <a:r>
              <a:rPr lang="es-ES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es un fármaco inhibidor de la HMG-CoA </a:t>
            </a:r>
            <a:r>
              <a:rPr lang="es-ES" altLang="es-MX" sz="22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reductasa</a:t>
            </a:r>
            <a:r>
              <a:rPr lang="es-ES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para pacientes con hipercolesterolemia. </a:t>
            </a:r>
            <a:endParaRPr lang="es-ES" altLang="es-MX" sz="22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pic>
        <p:nvPicPr>
          <p:cNvPr id="63493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7712" y="296863"/>
            <a:ext cx="3340100" cy="6227762"/>
          </a:xfrm>
        </p:spPr>
      </p:pic>
      <p:cxnSp>
        <p:nvCxnSpPr>
          <p:cNvPr id="63494" name="6 Conector recto de flecha"/>
          <p:cNvCxnSpPr>
            <a:cxnSpLocks noChangeShapeType="1"/>
          </p:cNvCxnSpPr>
          <p:nvPr/>
        </p:nvCxnSpPr>
        <p:spPr bwMode="auto">
          <a:xfrm rot="10800000" flipV="1">
            <a:off x="1331913" y="4797425"/>
            <a:ext cx="1241425" cy="0"/>
          </a:xfrm>
          <a:prstGeom prst="straightConnector1">
            <a:avLst/>
          </a:prstGeom>
          <a:noFill/>
          <a:ln w="38100" algn="ctr">
            <a:solidFill>
              <a:srgbClr val="FF33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3495" name="9 CuadroTexto"/>
          <p:cNvSpPr txBox="1">
            <a:spLocks noChangeArrowheads="1"/>
          </p:cNvSpPr>
          <p:nvPr/>
        </p:nvSpPr>
        <p:spPr bwMode="auto">
          <a:xfrm>
            <a:off x="2573338" y="4643438"/>
            <a:ext cx="893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AR" altLang="es-MX" sz="14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Estatinas</a:t>
            </a:r>
            <a:endParaRPr lang="es-AR" altLang="es-MX" sz="1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" name="Rectángulo 10"/>
          <p:cNvSpPr txBox="1">
            <a:spLocks noChangeArrowheads="1"/>
          </p:cNvSpPr>
          <p:nvPr/>
        </p:nvSpPr>
        <p:spPr>
          <a:xfrm>
            <a:off x="3735388" y="275571"/>
            <a:ext cx="5111750" cy="1069136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36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36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08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4 CuadroTexto"/>
          <p:cNvSpPr txBox="1">
            <a:spLocks noChangeArrowheads="1"/>
          </p:cNvSpPr>
          <p:nvPr/>
        </p:nvSpPr>
        <p:spPr bwMode="auto">
          <a:xfrm>
            <a:off x="273517" y="1489817"/>
            <a:ext cx="8640762" cy="3039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Mevalonato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(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Ácido Mevalónico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) está compuesto por seis átomos de carbono y de él se derivan los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Isoprenoindes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. Del Ácido Mevalónico proviene también el reactivo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Pirofosfato de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Isoprenilo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, del cual se derivan los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Carotenoides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y 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Caucho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, así como los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Sesquiterpenos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provenientes de la unión de tres monoterpenos. </a:t>
            </a:r>
            <a:endParaRPr lang="es-MX" sz="2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601" y="4698609"/>
            <a:ext cx="6877916" cy="1533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44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5928"/>
          <a:stretch/>
        </p:blipFill>
        <p:spPr>
          <a:xfrm>
            <a:off x="1772532" y="1150096"/>
            <a:ext cx="5625673" cy="5423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86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5122" name="Picture 2" descr="http://www.ugr.es/~quiored/pnatu/fig/rutamevalo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67"/>
          <a:stretch/>
        </p:blipFill>
        <p:spPr bwMode="auto">
          <a:xfrm>
            <a:off x="276598" y="1116107"/>
            <a:ext cx="8543925" cy="5056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338195" y="6333563"/>
            <a:ext cx="8444751" cy="3092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Rutas de Síntesis de Lípidos</a:t>
            </a:r>
            <a:endParaRPr lang="es-MX" sz="2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92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4 CuadroTexto"/>
          <p:cNvSpPr txBox="1">
            <a:spLocks noChangeArrowheads="1"/>
          </p:cNvSpPr>
          <p:nvPr/>
        </p:nvSpPr>
        <p:spPr bwMode="auto">
          <a:xfrm>
            <a:off x="273517" y="1489817"/>
            <a:ext cx="8640762" cy="493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Segunda Fase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: Sucede una transformación del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Mevalonato en Escualeno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, siendo un proceso que requiere de una gran cantidad de ATP; por otro lado, la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síntesis del Escualeno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necesita de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seis moléculas de Mevalonato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, cada una de las cuales ha sido formada a partir de tres moléculas de Acetil CoA y dos NADPH. Todo ello pone de manifiesto el enorme costo energético de esta vía.</a:t>
            </a:r>
          </a:p>
          <a:p>
            <a:pPr algn="just" eaLnBrk="1" hangingPunct="1">
              <a:lnSpc>
                <a:spcPct val="114000"/>
              </a:lnSpc>
              <a:defRPr/>
            </a:pPr>
            <a:endParaRPr lang="es-MX" sz="12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Mevalonato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sufre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dos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fosforilaciones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sucesivas que incluyen 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ATP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, produciéndose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5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Fosfomevalonato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y después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5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Pirofosfomevalonato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y dos moléculas de ADP.</a:t>
            </a:r>
            <a:endParaRPr lang="es-MX" sz="2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1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4 Marcador de número de diapositiva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CA6BFC4-5439-4028-9DDA-CA2C0EB57DB9}" type="slidenum">
              <a:rPr lang="es-ES" altLang="es-MX">
                <a:solidFill>
                  <a:srgbClr val="FFFFFF"/>
                </a:solidFill>
              </a:rPr>
              <a:pPr eaLnBrk="1" hangingPunct="1"/>
              <a:t>69</a:t>
            </a:fld>
            <a:endParaRPr lang="es-ES" altLang="es-MX">
              <a:solidFill>
                <a:srgbClr val="FFFFFF"/>
              </a:solidFill>
            </a:endParaRPr>
          </a:p>
        </p:txBody>
      </p:sp>
      <p:pic>
        <p:nvPicPr>
          <p:cNvPr id="645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1"/>
          <a:stretch>
            <a:fillRect/>
          </a:stretch>
        </p:blipFill>
        <p:spPr bwMode="auto">
          <a:xfrm>
            <a:off x="3735388" y="361950"/>
            <a:ext cx="5145087" cy="609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273051" y="1776080"/>
            <a:ext cx="3462337" cy="953668"/>
          </a:xfrm>
          <a:prstGeom prst="rect">
            <a:avLst/>
          </a:prstGeom>
        </p:spPr>
        <p:txBody>
          <a:bodyPr/>
          <a:lstStyle/>
          <a:p>
            <a:pPr algn="ctr" defTabSz="685800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SzPct val="80000"/>
              <a:defRPr/>
            </a:pPr>
            <a:r>
              <a:rPr lang="es-E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+mj-ea"/>
                <a:cs typeface="+mj-cs"/>
              </a:rPr>
              <a:t>FORMACIÓN DE ISOPRENOIDES ACTIVADOS</a:t>
            </a: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>
          <a:xfrm>
            <a:off x="273051" y="2800067"/>
            <a:ext cx="3371850" cy="3667965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14000"/>
              </a:lnSpc>
              <a:spcBef>
                <a:spcPts val="1000"/>
              </a:spcBef>
              <a:buClr>
                <a:schemeClr val="tx1"/>
              </a:buClr>
              <a:buSzPct val="80000"/>
              <a:defRPr/>
            </a:pPr>
            <a:r>
              <a:rPr lang="es-ES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 partir de </a:t>
            </a:r>
            <a:r>
              <a:rPr lang="es-ES" sz="22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Mevalonato</a:t>
            </a:r>
            <a:r>
              <a:rPr lang="es-ES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ES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se pueden obtener los </a:t>
            </a:r>
            <a:r>
              <a:rPr lang="es-ES" sz="22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Isoprenos</a:t>
            </a:r>
            <a:r>
              <a:rPr lang="es-ES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activados, </a:t>
            </a:r>
            <a:r>
              <a:rPr lang="es-ES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estos pasos implican gasto de ATP.</a:t>
            </a:r>
          </a:p>
          <a:p>
            <a:pPr algn="just">
              <a:lnSpc>
                <a:spcPct val="114000"/>
              </a:lnSpc>
              <a:spcBef>
                <a:spcPts val="1000"/>
              </a:spcBef>
              <a:buClr>
                <a:schemeClr val="tx1"/>
              </a:buClr>
              <a:buSzPct val="80000"/>
              <a:defRPr/>
            </a:pPr>
            <a:r>
              <a:rPr lang="es-ES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Los </a:t>
            </a:r>
            <a:r>
              <a:rPr lang="es-ES" sz="22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Isoprenos</a:t>
            </a:r>
            <a:r>
              <a:rPr lang="es-ES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ES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se obtienen por </a:t>
            </a:r>
            <a:r>
              <a:rPr lang="es-ES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reacciones Cabeza-Cola.</a:t>
            </a:r>
            <a:endParaRPr lang="es-ES" sz="22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1000"/>
              </a:spcBef>
              <a:buClr>
                <a:schemeClr val="tx1"/>
              </a:buClr>
              <a:buSzPct val="80000"/>
              <a:buFontTx/>
              <a:buChar char="-"/>
              <a:defRPr/>
            </a:pPr>
            <a:endParaRPr lang="es-ES" sz="22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6" name="Rectángulo 10"/>
          <p:cNvSpPr txBox="1">
            <a:spLocks noChangeArrowheads="1"/>
          </p:cNvSpPr>
          <p:nvPr/>
        </p:nvSpPr>
        <p:spPr>
          <a:xfrm>
            <a:off x="273051" y="361950"/>
            <a:ext cx="3462338" cy="1069136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36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36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84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349158"/>
            <a:ext cx="8229600" cy="5178646"/>
          </a:xfrm>
        </p:spPr>
        <p:txBody>
          <a:bodyPr>
            <a:normAutofit/>
          </a:bodyPr>
          <a:lstStyle/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Biosíntesis de Ácidos Grasos 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requiere intermediarios activados diferentes a los de la 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Beta Oxidación.</a:t>
            </a:r>
            <a:endParaRPr lang="es-MX" sz="26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endParaRPr lang="es-MX" sz="10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Biosíntesis de Ácidos Grasos 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precisa de la oxidación de NADPH a NADP+, a diferencia de la 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Beta Oxidación 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que reduce NAD+ y FAD+ a NADH</a:t>
            </a:r>
            <a:r>
              <a:rPr lang="es-MX" sz="2600" b="1" spc="100" baseline="-250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2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y 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FADH</a:t>
            </a:r>
            <a:r>
              <a:rPr lang="es-MX" sz="2600" b="1" spc="100" baseline="-250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2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endParaRPr lang="es-MX" sz="26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endParaRPr lang="es-MX" sz="10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Biosíntesis de Ácidos Grasos 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se lleva a cabo en el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Citosol </a:t>
            </a:r>
            <a:r>
              <a:rPr lang="es-MX" sz="26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mientras que las enzimas oxidativas se localizan en el interior de la </a:t>
            </a:r>
            <a:r>
              <a:rPr lang="es-MX" sz="26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M</a:t>
            </a:r>
            <a:r>
              <a:rPr lang="es-MX" sz="26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itocondria</a:t>
            </a:r>
            <a:r>
              <a:rPr lang="es-MX" sz="26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endParaRPr lang="es-MX" sz="26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857250" y="515471"/>
            <a:ext cx="7406640" cy="694267"/>
          </a:xfrm>
        </p:spPr>
        <p:txBody>
          <a:bodyPr>
            <a:noAutofit/>
          </a:bodyPr>
          <a:lstStyle/>
          <a:p>
            <a:pPr algn="ctr"/>
            <a:r>
              <a:rPr lang="es-MX" sz="4400" b="1" spc="100" dirty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</a:p>
        </p:txBody>
      </p:sp>
    </p:spTree>
    <p:extLst>
      <p:ext uri="{BB962C8B-B14F-4D97-AF65-F5344CB8AC3E}">
        <p14:creationId xmlns:p14="http://schemas.microsoft.com/office/powerpoint/2010/main" val="44160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4 CuadroTexto"/>
          <p:cNvSpPr txBox="1">
            <a:spLocks noChangeArrowheads="1"/>
          </p:cNvSpPr>
          <p:nvPr/>
        </p:nvSpPr>
        <p:spPr bwMode="auto">
          <a:xfrm>
            <a:off x="273516" y="1557050"/>
            <a:ext cx="8640762" cy="4512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5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pirofosfomevalonato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se convierte en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3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fosfo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5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pirofosfomevalonato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por acción de la enzima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Mevalonato 5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difosfato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quinasa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. Enseguida la enzima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Difosfomevalonato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descarboxilasa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se pierde un carbono en forma de CO</a:t>
            </a:r>
            <a:r>
              <a:rPr lang="es-MX" sz="2400" b="1" spc="100" baseline="-250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2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y un fosfato, formándose </a:t>
            </a:r>
            <a:r>
              <a:rPr lang="es-MX" sz="2400" b="1" spc="1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I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sopentenilpirofosfato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algn="just" eaLnBrk="1" hangingPunct="1">
              <a:lnSpc>
                <a:spcPct val="114000"/>
              </a:lnSpc>
              <a:defRPr/>
            </a:pPr>
            <a:endParaRPr lang="es-MX" sz="12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Escualeno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se sinteriza a partir del </a:t>
            </a:r>
            <a:r>
              <a:rPr lang="es-MX" sz="2400" b="1" spc="1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I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sopentenilpirofosfato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; para ello se isomeriza el </a:t>
            </a:r>
            <a:r>
              <a:rPr lang="es-MX" sz="2400" b="1" spc="1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I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sopentenilpirofosfato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a </a:t>
            </a:r>
            <a:r>
              <a:rPr lang="es-MX" sz="2400" b="1" spc="1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D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imetilpirofosfato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por acción de la enzima </a:t>
            </a:r>
            <a:r>
              <a:rPr lang="es-MX" sz="2400" b="1" spc="1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I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sopentenilpirofosfato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isomerasa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. </a:t>
            </a:r>
            <a:endParaRPr lang="es-MX" sz="2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3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iqb.es/cbasicas/bioquim/cap7/escualen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23" y="94129"/>
            <a:ext cx="8905204" cy="6078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338195" y="6333563"/>
            <a:ext cx="8444751" cy="3092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Síntesis de </a:t>
            </a:r>
            <a:r>
              <a:rPr lang="es-MX" sz="2400" b="1" cap="none" spc="100" dirty="0" err="1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Farnesil</a:t>
            </a:r>
            <a:r>
              <a:rPr lang="es-MX" sz="2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s-MX" sz="2400" b="1" cap="none" spc="100" dirty="0" err="1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Ortofosfato</a:t>
            </a:r>
            <a:endParaRPr lang="es-MX" sz="2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05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4 CuadroTexto"/>
          <p:cNvSpPr txBox="1">
            <a:spLocks noChangeArrowheads="1"/>
          </p:cNvSpPr>
          <p:nvPr/>
        </p:nvSpPr>
        <p:spPr bwMode="auto">
          <a:xfrm>
            <a:off x="273516" y="1812543"/>
            <a:ext cx="8640762" cy="430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Un </a:t>
            </a:r>
            <a:r>
              <a:rPr lang="es-MX" sz="2400" b="1" spc="1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I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sopentenilpirofosfato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y un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Dimetilalilpirofosfato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se condensan para formar un intermediario de diez átomos de carbono, el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Geranil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pirofosfato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mediante la enzima </a:t>
            </a:r>
            <a:r>
              <a:rPr lang="es-MX" sz="2400" b="1" spc="1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G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eraniltransferasa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algn="just" eaLnBrk="1" hangingPunct="1">
              <a:lnSpc>
                <a:spcPct val="114000"/>
              </a:lnSpc>
              <a:defRPr/>
            </a:pPr>
            <a:endParaRPr lang="es-MX" sz="2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misma secuencia de reacciones sucede nuevamente; es decir, se realiza una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condensación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en donde el </a:t>
            </a:r>
            <a:r>
              <a:rPr lang="es-MX" sz="2400" b="1" spc="1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G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eranilpirofosfato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se une al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Isopentenilpirofosfato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, resultando el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Farnesilpirofosfato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de quince átomos de carbono. </a:t>
            </a:r>
            <a:endParaRPr lang="es-MX" sz="2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18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6 Marcador de número de diapositiva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5FEF951-3277-4992-A245-46809267FF19}" type="slidenum">
              <a:rPr lang="es-ES" altLang="es-MX">
                <a:solidFill>
                  <a:srgbClr val="FFFFFF"/>
                </a:solidFill>
              </a:rPr>
              <a:pPr eaLnBrk="1" hangingPunct="1"/>
              <a:t>73</a:t>
            </a:fld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68612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95835" y="5271247"/>
            <a:ext cx="8565777" cy="1275315"/>
          </a:xfrm>
        </p:spPr>
        <p:txBody>
          <a:bodyPr>
            <a:normAutofit/>
          </a:bodyPr>
          <a:lstStyle/>
          <a:p>
            <a:pPr marL="34290" indent="0" algn="just" eaLnBrk="1" hangingPunct="1">
              <a:lnSpc>
                <a:spcPct val="114000"/>
              </a:lnSpc>
              <a:buNone/>
            </a:pPr>
            <a:r>
              <a:rPr lang="es-ES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El </a:t>
            </a:r>
            <a:r>
              <a:rPr lang="es-ES" alt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Escualeno</a:t>
            </a:r>
            <a:r>
              <a:rPr lang="es-ES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ES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se cicliza para formar </a:t>
            </a:r>
            <a:r>
              <a:rPr lang="es-ES" altLang="es-MX" sz="22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Colesterol</a:t>
            </a:r>
            <a:r>
              <a:rPr lang="es-ES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ES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en una serie de etapas que involucra otros esteroles </a:t>
            </a:r>
            <a:r>
              <a:rPr lang="es-ES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como intermediarios. Los </a:t>
            </a:r>
            <a:r>
              <a:rPr lang="es-ES" altLang="es-MX" sz="22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vegetales no sintetizan </a:t>
            </a:r>
            <a:r>
              <a:rPr lang="es-ES" altLang="es-MX" sz="22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colesterol.</a:t>
            </a:r>
            <a:endParaRPr lang="es-ES" altLang="es-MX" sz="22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358" y="1171650"/>
            <a:ext cx="7539690" cy="4118597"/>
          </a:xfrm>
          <a:prstGeom prst="rect">
            <a:avLst/>
          </a:prstGeom>
        </p:spPr>
      </p:pic>
      <p:sp>
        <p:nvSpPr>
          <p:cNvPr id="11" name="Rectángulo 10"/>
          <p:cNvSpPr txBox="1">
            <a:spLocks noChangeArrowheads="1"/>
          </p:cNvSpPr>
          <p:nvPr/>
        </p:nvSpPr>
        <p:spPr>
          <a:xfrm>
            <a:off x="844699" y="592093"/>
            <a:ext cx="7539690" cy="685377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36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36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63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4 CuadroTexto"/>
          <p:cNvSpPr txBox="1">
            <a:spLocks noChangeArrowheads="1"/>
          </p:cNvSpPr>
          <p:nvPr/>
        </p:nvSpPr>
        <p:spPr bwMode="auto">
          <a:xfrm>
            <a:off x="273516" y="1624285"/>
            <a:ext cx="8640762" cy="4723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Estas dos últimas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reacciones de condensación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son catalizadas por la misma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transferasa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y en cada una de ellas se libera una molécula de pirofosfato. </a:t>
            </a:r>
          </a:p>
          <a:p>
            <a:pPr algn="just" eaLnBrk="1" hangingPunct="1">
              <a:lnSpc>
                <a:spcPct val="114000"/>
              </a:lnSpc>
              <a:defRPr/>
            </a:pPr>
            <a:endParaRPr lang="es-MX" sz="2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En la siguiente reacción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dos moléculas de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Farnesilpirofosfato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(procedente cada una de ellas de tres moléculas de Mevalonato) se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condensan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entre sí formando el </a:t>
            </a:r>
            <a:r>
              <a:rPr lang="es-MX" sz="24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scualeno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(treinta átomos de carbono) en una reacción catalizada por la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Escualeno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sintasa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, pero en la que a diferencia de las anteriores ocurre una reducción a expensas de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NADPH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endParaRPr lang="es-MX" sz="2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4 CuadroTexto"/>
          <p:cNvSpPr txBox="1">
            <a:spLocks noChangeArrowheads="1"/>
          </p:cNvSpPr>
          <p:nvPr/>
        </p:nvSpPr>
        <p:spPr bwMode="auto">
          <a:xfrm>
            <a:off x="273516" y="1624285"/>
            <a:ext cx="8640762" cy="430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Las dos moléculas de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Farnesilpirofosfato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se condensan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en el extremo pirofosfato en una reacción que comprende: </a:t>
            </a:r>
          </a:p>
          <a:p>
            <a:pPr marL="457200" indent="-457200" algn="just" eaLnBrk="1" hangingPunct="1">
              <a:lnSpc>
                <a:spcPct val="114000"/>
              </a:lnSpc>
              <a:buFont typeface="+mj-lt"/>
              <a:buAutoNum type="alphaLcPeriod"/>
              <a:defRPr/>
            </a:pP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eliminación del pirofosfato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para formar pre </a:t>
            </a:r>
            <a:r>
              <a:rPr lang="es-MX" sz="2400" b="1" spc="100" dirty="0" err="1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esculaenopirofosfato</a:t>
            </a:r>
            <a:endParaRPr lang="es-MX" sz="2400" b="1" spc="100" dirty="0" smtClean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457200" indent="-457200" algn="just" eaLnBrk="1" hangingPunct="1">
              <a:lnSpc>
                <a:spcPct val="114000"/>
              </a:lnSpc>
              <a:buFont typeface="+mj-lt"/>
              <a:buAutoNum type="alphaLcPeriod"/>
              <a:defRPr/>
            </a:pP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reducción de NADPH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para eliminar el radical pirofosfato remanente.</a:t>
            </a:r>
          </a:p>
          <a:p>
            <a:pPr marL="457200" indent="-457200" algn="just" eaLnBrk="1" hangingPunct="1">
              <a:lnSpc>
                <a:spcPct val="114000"/>
              </a:lnSpc>
              <a:buFont typeface="+mj-lt"/>
              <a:buAutoNum type="alphaLcPeriod"/>
              <a:defRPr/>
            </a:pPr>
            <a:endParaRPr lang="es-MX" sz="2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El compuesto resultante es 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Escualeno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. Esta reacción es catalizada por la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Escualeno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sintasa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endParaRPr lang="es-MX" sz="2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87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1 Marcador de número de diapositiva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7613713-627B-4981-AC61-8F5DE051EA9C}" type="slidenum">
              <a:rPr lang="es-ES" altLang="es-MX">
                <a:solidFill>
                  <a:srgbClr val="FFFFFF"/>
                </a:solidFill>
              </a:rPr>
              <a:pPr eaLnBrk="1" hangingPunct="1"/>
              <a:t>76</a:t>
            </a:fld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70660" name="3 CuadroTexto"/>
          <p:cNvSpPr txBox="1">
            <a:spLocks noChangeArrowheads="1"/>
          </p:cNvSpPr>
          <p:nvPr/>
        </p:nvSpPr>
        <p:spPr bwMode="auto">
          <a:xfrm flipH="1">
            <a:off x="1066800" y="727075"/>
            <a:ext cx="69008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AR" altLang="es-MX" sz="2400" b="1">
                <a:solidFill>
                  <a:srgbClr val="FFFFFF"/>
                </a:solidFill>
                <a:latin typeface="Times New Roman" panose="02020603050405020304" pitchFamily="18" charset="0"/>
              </a:rPr>
              <a:t>El colesterol se puede esterificar con ácidos grasos.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243" y="1224618"/>
            <a:ext cx="6691007" cy="5023499"/>
          </a:xfrm>
          <a:prstGeom prst="rect">
            <a:avLst/>
          </a:prstGeom>
        </p:spPr>
      </p:pic>
      <p:sp>
        <p:nvSpPr>
          <p:cNvPr id="6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338195" y="6333563"/>
            <a:ext cx="8444751" cy="3092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Síntesis de Escualeno</a:t>
            </a:r>
            <a:endParaRPr lang="es-MX" sz="2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27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4 CuadroTexto"/>
          <p:cNvSpPr txBox="1">
            <a:spLocks noChangeArrowheads="1"/>
          </p:cNvSpPr>
          <p:nvPr/>
        </p:nvSpPr>
        <p:spPr bwMode="auto">
          <a:xfrm>
            <a:off x="273516" y="1624285"/>
            <a:ext cx="8640762" cy="4723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Tercera Fase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: 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Escualeno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experimenta una serie de reacciones enzimáticas complejas en las que su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estructura lineal se pliega y se cicla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para formar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Lanosterol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, el cual posee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cuatro anillos condensados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, característicos de los esteroles.</a:t>
            </a:r>
          </a:p>
          <a:p>
            <a:pPr algn="just" eaLnBrk="1" hangingPunct="1">
              <a:lnSpc>
                <a:spcPct val="114000"/>
              </a:lnSpc>
              <a:defRPr/>
            </a:pPr>
            <a:endParaRPr lang="es-MX" sz="2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En esta fase, a diferencia de las precedentes, se requiere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oxígeno molecular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. El conjunto de reacciones para la formación de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Lanosterol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se inicia cuando 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Escualeno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, de cadena abierta, se cicla para formar el esqueleto esteroideo </a:t>
            </a:r>
            <a:r>
              <a:rPr lang="es-MX" sz="2400" b="1" spc="100" dirty="0" err="1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tetracíclico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en dos etapas:</a:t>
            </a:r>
            <a:endParaRPr lang="es-MX" sz="2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77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4 CuadroTexto"/>
          <p:cNvSpPr txBox="1">
            <a:spLocks noChangeArrowheads="1"/>
          </p:cNvSpPr>
          <p:nvPr/>
        </p:nvSpPr>
        <p:spPr bwMode="auto">
          <a:xfrm>
            <a:off x="273516" y="1624285"/>
            <a:ext cx="8640762" cy="5144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457200" indent="-457200" algn="just" eaLnBrk="1" hangingPunct="1">
              <a:lnSpc>
                <a:spcPct val="114000"/>
              </a:lnSpc>
              <a:buFont typeface="+mj-lt"/>
              <a:buAutoNum type="alphaLcPeriod"/>
              <a:defRPr/>
            </a:pP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La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Escualeno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Epoxidasa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cataliza la oxidación del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Escualeno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para formar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2,3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Oxidoescualeno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(2,3 </a:t>
            </a:r>
            <a:r>
              <a:rPr lang="es-MX" sz="2400" b="1" spc="100" dirty="0" err="1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Epoxiescualeno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). Es aquí donde se invierte el </a:t>
            </a:r>
            <a:r>
              <a:rPr lang="es-MX" sz="24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O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xígeno molecular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. El oxígeno se une a las posiciones C</a:t>
            </a:r>
            <a:r>
              <a:rPr lang="es-MX" sz="2400" b="1" spc="100" baseline="-250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2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y C</a:t>
            </a:r>
            <a:r>
              <a:rPr lang="es-MX" sz="2400" b="1" spc="100" baseline="-250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3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del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Escualeno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requiriendo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NADPH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marL="457200" indent="-457200" algn="just" eaLnBrk="1" hangingPunct="1">
              <a:lnSpc>
                <a:spcPct val="114000"/>
              </a:lnSpc>
              <a:buFont typeface="+mj-lt"/>
              <a:buAutoNum type="alphaLcPeriod"/>
              <a:defRPr/>
            </a:pP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2, 3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Oxidoescualeno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sufre una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ciclización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anaeróbica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catalizada por la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Escualeno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Oxidociclasa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y se transforma en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Lanoslerol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. La ciclación se acompaña de la migración de los dobles enlaces en cuatro segmentos del </a:t>
            </a:r>
            <a:r>
              <a:rPr lang="es-MX" sz="2400" b="1" spc="100" dirty="0" err="1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Oxidoescualeno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, con lo que se forman los cuatro anillos, formándose el Colesterol.</a:t>
            </a:r>
          </a:p>
          <a:p>
            <a:pPr marL="457200" indent="-457200" algn="just" eaLnBrk="1" hangingPunct="1">
              <a:lnSpc>
                <a:spcPct val="114000"/>
              </a:lnSpc>
              <a:buFont typeface="+mj-lt"/>
              <a:buAutoNum type="alphaLcPeriod"/>
              <a:defRPr/>
            </a:pPr>
            <a:endParaRPr lang="es-MX" sz="2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55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1 Marcador de número de diapositiva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7613713-627B-4981-AC61-8F5DE051EA9C}" type="slidenum">
              <a:rPr lang="es-ES" altLang="es-MX">
                <a:solidFill>
                  <a:srgbClr val="FFFFFF"/>
                </a:solidFill>
              </a:rPr>
              <a:pPr eaLnBrk="1" hangingPunct="1"/>
              <a:t>79</a:t>
            </a:fld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70660" name="3 CuadroTexto"/>
          <p:cNvSpPr txBox="1">
            <a:spLocks noChangeArrowheads="1"/>
          </p:cNvSpPr>
          <p:nvPr/>
        </p:nvSpPr>
        <p:spPr bwMode="auto">
          <a:xfrm flipH="1">
            <a:off x="1066800" y="727075"/>
            <a:ext cx="69008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AR" altLang="es-MX" sz="2400" b="1">
                <a:solidFill>
                  <a:srgbClr val="FFFFFF"/>
                </a:solidFill>
                <a:latin typeface="Times New Roman" panose="02020603050405020304" pitchFamily="18" charset="0"/>
              </a:rPr>
              <a:t>El colesterol se puede esterificar con ácidos grasos.</a:t>
            </a:r>
          </a:p>
        </p:txBody>
      </p:sp>
      <p:sp>
        <p:nvSpPr>
          <p:cNvPr id="6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4098" name="Picture 2" descr="http://image.slidesharecdn.com/24-metabolismodelcolesterol-130823163343-phpapp02/95/24-metabolismo-del-colesterol-7-638.jpg?cb=137727595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12" b="24280"/>
          <a:stretch/>
        </p:blipFill>
        <p:spPr bwMode="auto">
          <a:xfrm>
            <a:off x="1344706" y="1131173"/>
            <a:ext cx="6454588" cy="544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02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t="7222"/>
          <a:stretch/>
        </p:blipFill>
        <p:spPr>
          <a:xfrm>
            <a:off x="609604" y="1294903"/>
            <a:ext cx="7941732" cy="4876800"/>
          </a:xfrm>
          <a:prstGeom prst="rect">
            <a:avLst/>
          </a:prstGeom>
        </p:spPr>
      </p:pic>
      <p:sp>
        <p:nvSpPr>
          <p:cNvPr id="11" name="1 Título"/>
          <p:cNvSpPr txBox="1">
            <a:spLocks/>
          </p:cNvSpPr>
          <p:nvPr/>
        </p:nvSpPr>
        <p:spPr>
          <a:xfrm>
            <a:off x="857250" y="414859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338195" y="6252880"/>
            <a:ext cx="8444751" cy="4168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Interrelación Metabólica de Lípidos y Carbohidratos</a:t>
            </a:r>
            <a:endParaRPr lang="es-MX" sz="2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18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4 CuadroTexto"/>
          <p:cNvSpPr txBox="1">
            <a:spLocks noChangeArrowheads="1"/>
          </p:cNvSpPr>
          <p:nvPr/>
        </p:nvSpPr>
        <p:spPr bwMode="auto">
          <a:xfrm>
            <a:off x="273516" y="1839437"/>
            <a:ext cx="8640762" cy="4197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Energética para la formación de Colesterol</a:t>
            </a:r>
          </a:p>
          <a:p>
            <a:pPr algn="ctr" eaLnBrk="1" hangingPunct="1">
              <a:lnSpc>
                <a:spcPct val="114000"/>
              </a:lnSpc>
              <a:defRPr/>
            </a:pPr>
            <a:endParaRPr lang="es-MX" sz="20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Se requieren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tres moléculas de ATP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para la formación de cada unidad </a:t>
            </a:r>
            <a:r>
              <a:rPr lang="es-MX" sz="2400" b="1" spc="1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I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soprenoide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. Se necesitan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seis unidades </a:t>
            </a:r>
            <a:r>
              <a:rPr lang="es-MX" sz="2400" b="1" spc="1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I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soprenoides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para la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síntesis del Colesterol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, lo cual da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18 moléculas de ATP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. Además, 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oxígeno molecular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está incluido en la formación del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2,3 </a:t>
            </a:r>
            <a:r>
              <a:rPr lang="es-MX" sz="2400" b="1" spc="1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O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xidoesculeno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y es incapaz de degradar por completo el anillo esteroideo a dióxido de carbono y agua.</a:t>
            </a:r>
          </a:p>
          <a:p>
            <a:pPr algn="just" eaLnBrk="1" hangingPunct="1">
              <a:lnSpc>
                <a:spcPct val="114000"/>
              </a:lnSpc>
              <a:defRPr/>
            </a:pPr>
            <a:endParaRPr lang="es-MX" sz="2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41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4 CuadroTexto"/>
          <p:cNvSpPr txBox="1">
            <a:spLocks noChangeArrowheads="1"/>
          </p:cNvSpPr>
          <p:nvPr/>
        </p:nvSpPr>
        <p:spPr bwMode="auto">
          <a:xfrm>
            <a:off x="273516" y="1624285"/>
            <a:ext cx="8640762" cy="423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Energética para la formación de Colesterol</a:t>
            </a:r>
          </a:p>
          <a:p>
            <a:pPr algn="ctr" eaLnBrk="1" hangingPunct="1">
              <a:lnSpc>
                <a:spcPct val="114000"/>
              </a:lnSpc>
              <a:defRPr/>
            </a:pPr>
            <a:endParaRPr lang="es-MX" sz="20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Aunque la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oxidación de Colesterol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 factible termodinámicamente, los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animales carecen de las enzimas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necesarias para catabolizar los anillos esteroideos. Como resultado, el </a:t>
            </a:r>
            <a:r>
              <a:rPr lang="es-MX" sz="24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olesterol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no puede ser degradado para producir energía metabólica y 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depósito excesivo de Colesterol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en el hombre provoca una enfermedad. Por lo tanto, 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Colesterol se convierte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en:</a:t>
            </a:r>
            <a:endParaRPr lang="es-MX" sz="2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05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4 CuadroTexto"/>
          <p:cNvSpPr txBox="1">
            <a:spLocks noChangeArrowheads="1"/>
          </p:cNvSpPr>
          <p:nvPr/>
        </p:nvSpPr>
        <p:spPr bwMode="auto">
          <a:xfrm>
            <a:off x="273516" y="1624285"/>
            <a:ext cx="8640762" cy="4372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Energética para la formación de Colesterol</a:t>
            </a:r>
          </a:p>
          <a:p>
            <a:pPr algn="ctr" eaLnBrk="1" hangingPunct="1">
              <a:lnSpc>
                <a:spcPct val="114000"/>
              </a:lnSpc>
              <a:defRPr/>
            </a:pPr>
            <a:endParaRPr lang="es-MX" sz="20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Esteroles neutros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: 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Colesterol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sintetizado en el Hígado, es excretado al intestino en la bilis. Algo del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Colesterol entérico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es convertido a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esteroles neutros por las bacterias intestinales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. Los esteroles neutros como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Coprostanol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y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Colestanol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son </a:t>
            </a:r>
            <a:r>
              <a:rPr lang="es-MX" sz="2400" b="1" spc="100" dirty="0" err="1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estereoisómeros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que se forman por reducción bacteriana del doble enlace del Colesterol. El </a:t>
            </a:r>
            <a:r>
              <a:rPr lang="es-MX" sz="2400" b="1" spc="1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oprostanol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y el </a:t>
            </a:r>
            <a:r>
              <a:rPr lang="es-MX" sz="2400" b="1" spc="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Colestanol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difieren en la estereoquímica de unión de los anillos A y B.</a:t>
            </a:r>
            <a:endParaRPr lang="es-MX" sz="2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96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4 Marcador de número de diapositiva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6FC62C2-0F1E-41D3-89DC-114826D9FBF0}" type="slidenum">
              <a:rPr lang="es-ES" altLang="es-MX">
                <a:solidFill>
                  <a:srgbClr val="FFFFFF"/>
                </a:solidFill>
              </a:rPr>
              <a:pPr eaLnBrk="1" hangingPunct="1"/>
              <a:t>83</a:t>
            </a:fld>
            <a:endParaRPr lang="es-ES" altLang="es-MX">
              <a:solidFill>
                <a:srgbClr val="FFFFFF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2375" b="6390"/>
          <a:stretch/>
        </p:blipFill>
        <p:spPr>
          <a:xfrm>
            <a:off x="457201" y="1680881"/>
            <a:ext cx="8229600" cy="4450976"/>
          </a:xfrm>
          <a:prstGeom prst="rect">
            <a:avLst/>
          </a:prstGeom>
        </p:spPr>
      </p:pic>
      <p:sp>
        <p:nvSpPr>
          <p:cNvPr id="5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83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281" y="1917326"/>
            <a:ext cx="6753225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88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443595"/>
            <a:ext cx="8229600" cy="501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7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4 Marcador de número de diapositiva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6FC62C2-0F1E-41D3-89DC-114826D9FBF0}" type="slidenum">
              <a:rPr lang="es-ES" altLang="es-MX">
                <a:solidFill>
                  <a:srgbClr val="FFFFFF"/>
                </a:solidFill>
              </a:rPr>
              <a:pPr eaLnBrk="1" hangingPunct="1"/>
              <a:t>86</a:t>
            </a:fld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8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1533524" y="1212067"/>
            <a:ext cx="6076950" cy="5282861"/>
            <a:chOff x="1533524" y="1212067"/>
            <a:chExt cx="6076950" cy="5282861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t="31432" b="29072"/>
            <a:stretch/>
          </p:blipFill>
          <p:spPr>
            <a:xfrm>
              <a:off x="1533524" y="4692921"/>
              <a:ext cx="6076950" cy="1802007"/>
            </a:xfrm>
            <a:prstGeom prst="rect">
              <a:avLst/>
            </a:prstGeom>
          </p:spPr>
        </p:pic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91305" y="1212067"/>
              <a:ext cx="4761389" cy="33043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511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4 CuadroTexto"/>
          <p:cNvSpPr txBox="1">
            <a:spLocks noChangeArrowheads="1"/>
          </p:cNvSpPr>
          <p:nvPr/>
        </p:nvSpPr>
        <p:spPr bwMode="auto">
          <a:xfrm>
            <a:off x="273516" y="1422580"/>
            <a:ext cx="8640762" cy="507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Energética para la formación de Colesterol</a:t>
            </a:r>
          </a:p>
          <a:p>
            <a:pPr algn="ctr" eaLnBrk="1" hangingPunct="1">
              <a:lnSpc>
                <a:spcPct val="114000"/>
              </a:lnSpc>
              <a:defRPr/>
            </a:pPr>
            <a:endParaRPr lang="es-MX" sz="20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 eaLnBrk="1" hangingPunct="1">
              <a:lnSpc>
                <a:spcPct val="114000"/>
              </a:lnSpc>
              <a:defRPr/>
            </a:pP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Sales Biliares Primarias y Secundarias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: Las sales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primarias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son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sintetizadas por el hombre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y las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secundarias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provienen de la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acción de las bacterias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intestinales sobre las sales biliares primarias. Las propiedades físicas y fisiológicas de ambas sales biliares son similares. Ya que 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Colesterol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no puede ser oxidado a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dióxido de carbono y agua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; la única manera de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eliminar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del cuerpo el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exceso de Colesterol 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es por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excreción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en las heces de 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Colesterol, Esteroides </a:t>
            </a:r>
            <a:r>
              <a:rPr lang="es-MX" sz="24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N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eutros y Sales </a:t>
            </a:r>
            <a:r>
              <a:rPr lang="es-MX" sz="24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B</a:t>
            </a:r>
            <a:r>
              <a:rPr lang="es-MX" sz="2400" b="1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iliares</a:t>
            </a:r>
            <a:r>
              <a:rPr lang="es-MX" sz="2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endParaRPr lang="es-MX" sz="2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36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b="7576"/>
          <a:stretch/>
        </p:blipFill>
        <p:spPr>
          <a:xfrm>
            <a:off x="457200" y="1882586"/>
            <a:ext cx="8269941" cy="4101355"/>
          </a:xfrm>
          <a:prstGeom prst="rect">
            <a:avLst/>
          </a:prstGeom>
        </p:spPr>
      </p:pic>
      <p:sp>
        <p:nvSpPr>
          <p:cNvPr id="5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44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Colesterol</a:t>
            </a:r>
            <a:endParaRPr lang="es-ES" altLang="es-MX" sz="44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47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10"/>
          <p:cNvSpPr txBox="1">
            <a:spLocks noChangeArrowheads="1"/>
          </p:cNvSpPr>
          <p:nvPr/>
        </p:nvSpPr>
        <p:spPr>
          <a:xfrm>
            <a:off x="457200" y="516684"/>
            <a:ext cx="8229600" cy="6334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es-ES" altLang="es-MX" sz="2800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Regulación de la Biosíntesis de Colesterol</a:t>
            </a:r>
            <a:endParaRPr lang="es-ES" altLang="es-MX" sz="2800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t="22157" r="7500" b="10196"/>
          <a:stretch/>
        </p:blipFill>
        <p:spPr>
          <a:xfrm>
            <a:off x="336175" y="1425389"/>
            <a:ext cx="8458200" cy="4639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05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4274" t="2273" r="1389" b="1791"/>
          <a:stretch/>
        </p:blipFill>
        <p:spPr>
          <a:xfrm>
            <a:off x="948267" y="1144489"/>
            <a:ext cx="7476066" cy="5071533"/>
          </a:xfrm>
          <a:prstGeom prst="rect">
            <a:avLst/>
          </a:prstGeom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857250" y="414859"/>
            <a:ext cx="7406640" cy="6942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Biosíntesis de Lípidos</a:t>
            </a:r>
            <a:endParaRPr lang="es-MX" sz="44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74813" y="6252880"/>
            <a:ext cx="8807822" cy="4168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2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Comparación entre la </a:t>
            </a:r>
            <a:r>
              <a:rPr lang="el-GR" sz="22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β</a:t>
            </a:r>
            <a:r>
              <a:rPr lang="es-MX" sz="2200" b="1" cap="none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 Oxidación y la Biosíntesis de Lípidos</a:t>
            </a:r>
            <a:endParaRPr lang="es-MX" sz="2200" b="1" cap="none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4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>
          <a:xfrm>
            <a:off x="457200" y="1666983"/>
            <a:ext cx="8229600" cy="4370745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es-MX" sz="2400" b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Al terminar la Unidad Temática sobre Metabolismo de Lípidos resuelve los problemas que se presentan en el siguiente vínculo denominado </a:t>
            </a:r>
            <a:r>
              <a:rPr lang="es-MX" sz="2400" b="1" dirty="0" smtClean="0">
                <a:latin typeface="Microsoft Sans Serif" panose="020B0604020202020204" pitchFamily="34" charset="0"/>
                <a:cs typeface="Microsoft Sans Serif" panose="020B0604020202020204" pitchFamily="34" charset="0"/>
                <a:hlinkClick r:id="rId2" action="ppaction://hlinkfile"/>
              </a:rPr>
              <a:t>Problemario de Bioquímica Metabólica</a:t>
            </a:r>
            <a:r>
              <a:rPr lang="es-MX" sz="2400" b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marL="0" indent="0" algn="just">
              <a:lnSpc>
                <a:spcPct val="114000"/>
              </a:lnSpc>
              <a:spcBef>
                <a:spcPts val="0"/>
              </a:spcBef>
              <a:buNone/>
            </a:pPr>
            <a:endParaRPr lang="es-MX" sz="2400" b="1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0" indent="0" algn="just">
              <a:lnSpc>
                <a:spcPct val="114000"/>
              </a:lnSpc>
              <a:spcBef>
                <a:spcPts val="0"/>
              </a:spcBef>
              <a:buNone/>
            </a:pPr>
            <a:endParaRPr lang="es-MX" sz="2400" b="1" dirty="0" smtClean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0" indent="0" algn="just">
              <a:lnSpc>
                <a:spcPct val="114000"/>
              </a:lnSpc>
              <a:spcBef>
                <a:spcPts val="0"/>
              </a:spcBef>
              <a:buNone/>
            </a:pPr>
            <a:endParaRPr lang="es-MX" sz="2400" b="1" dirty="0" smtClean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0" indent="0" algn="just">
              <a:lnSpc>
                <a:spcPct val="114000"/>
              </a:lnSpc>
              <a:spcBef>
                <a:spcPts val="0"/>
              </a:spcBef>
              <a:buNone/>
            </a:pPr>
            <a:endParaRPr lang="es-MX" sz="2400" b="1" dirty="0" smtClean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800" b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Nota: No me fue posible adjuntar el vínculo (Problemario de Bioquímica Metabólica, por esta razón lo inserté en forma de imagen en las siguientes diapositivas.</a:t>
            </a:r>
            <a:endParaRPr lang="es-MX" sz="1800" b="1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42047" y="340660"/>
            <a:ext cx="8646460" cy="986658"/>
          </a:xfrm>
        </p:spPr>
        <p:txBody>
          <a:bodyPr>
            <a:normAutofit/>
          </a:bodyPr>
          <a:lstStyle/>
          <a:p>
            <a:pPr algn="ctr"/>
            <a:r>
              <a:rPr lang="es-MX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Problemario</a:t>
            </a:r>
            <a:endParaRPr lang="es-MX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90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04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42047" y="340660"/>
            <a:ext cx="8646460" cy="986658"/>
          </a:xfrm>
        </p:spPr>
        <p:txBody>
          <a:bodyPr>
            <a:normAutofit/>
          </a:bodyPr>
          <a:lstStyle/>
          <a:p>
            <a:pPr algn="ctr"/>
            <a:r>
              <a:rPr lang="es-MX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Problemario</a:t>
            </a:r>
            <a:endParaRPr lang="es-MX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91</a:t>
            </a:fld>
            <a:endParaRPr lang="en-US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743" y="1296399"/>
            <a:ext cx="7108597" cy="492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39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42047" y="340660"/>
            <a:ext cx="8646460" cy="986658"/>
          </a:xfrm>
        </p:spPr>
        <p:txBody>
          <a:bodyPr>
            <a:normAutofit/>
          </a:bodyPr>
          <a:lstStyle/>
          <a:p>
            <a:pPr algn="ctr"/>
            <a:r>
              <a:rPr lang="es-MX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Problemario</a:t>
            </a:r>
            <a:endParaRPr lang="es-MX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92</a:t>
            </a:fld>
            <a:endParaRPr lang="en-U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932" y="1502789"/>
            <a:ext cx="7460835" cy="4508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3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>
          <a:xfrm>
            <a:off x="457200" y="1424939"/>
            <a:ext cx="8229600" cy="4973706"/>
          </a:xfrm>
        </p:spPr>
        <p:txBody>
          <a:bodyPr>
            <a:noAutofit/>
          </a:bodyPr>
          <a:lstStyle/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Baltimore, D., Darnell, J., </a:t>
            </a:r>
            <a:r>
              <a:rPr lang="en-US" sz="18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Lodihs</a:t>
            </a:r>
            <a:r>
              <a:rPr lang="en-US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H. (1998). </a:t>
            </a:r>
            <a:r>
              <a:rPr lang="es-ES_tradnl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Biología Celular y Molecular. México: Labor.</a:t>
            </a:r>
            <a:endParaRPr lang="es-MX" sz="18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ES_tradnl" sz="18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Berg</a:t>
            </a:r>
            <a:r>
              <a:rPr lang="es-ES_tradnl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J. M. (2003). Bioquímica. Barcelona: Reverte.</a:t>
            </a:r>
            <a:endParaRPr lang="es-MX" sz="18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Campbell, M. K, y </a:t>
            </a:r>
            <a:r>
              <a:rPr lang="es-MX" sz="18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Farrell</a:t>
            </a:r>
            <a:r>
              <a:rPr lang="es-MX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S. O. (2009). Bioquímica. México: </a:t>
            </a:r>
            <a:r>
              <a:rPr lang="es-MX" sz="18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Cengage</a:t>
            </a:r>
            <a:r>
              <a:rPr lang="es-MX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18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Learni</a:t>
            </a:r>
            <a:r>
              <a:rPr lang="en-US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ng</a:t>
            </a:r>
            <a:endParaRPr lang="es-MX" sz="18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ES_tradnl" sz="18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Devlin</a:t>
            </a:r>
            <a:r>
              <a:rPr lang="es-ES_tradnl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T. M. (2004). Bioquímica. Libro de texto con aplicaciones clínicas. Barcelona: Reverte.</a:t>
            </a:r>
            <a:endParaRPr lang="es-MX" sz="18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sz="18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Diaz</a:t>
            </a:r>
            <a:r>
              <a:rPr lang="es-MX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C., Juárez, M. (2007). Bioquímica. México. McGraw-Hill interamericana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Mathews, C. K., Van </a:t>
            </a:r>
            <a:r>
              <a:rPr lang="en-US" sz="18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Holde</a:t>
            </a:r>
            <a:r>
              <a:rPr lang="en-US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K. E., Ahem, K. G.  </a:t>
            </a:r>
            <a:r>
              <a:rPr lang="es-MX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(2013). Bioquímica. México: Pearson.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Mckee</a:t>
            </a:r>
            <a:r>
              <a:rPr lang="en-US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T, </a:t>
            </a:r>
            <a:r>
              <a:rPr lang="en-US" sz="18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Mckee</a:t>
            </a:r>
            <a:r>
              <a:rPr lang="en-US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B. J., (2009). </a:t>
            </a:r>
            <a:r>
              <a:rPr lang="es-MX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Bioquímica. España: McGraw-Hill Interamericana editores</a:t>
            </a:r>
            <a:r>
              <a:rPr lang="es-MX" sz="18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sz="18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Melo R., V y </a:t>
            </a:r>
            <a:r>
              <a:rPr lang="es-MX" sz="18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Macarulla</a:t>
            </a:r>
            <a:r>
              <a:rPr lang="es-MX" sz="18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G., J. M. (2008). Bioquímica de los procesos metabólicos. México: </a:t>
            </a:r>
            <a:r>
              <a:rPr lang="es-MX" sz="1800" b="1" spc="100" dirty="0" err="1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Reverté</a:t>
            </a:r>
            <a:r>
              <a:rPr lang="es-MX" sz="18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endParaRPr lang="es-MX" sz="18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Murray R. K., </a:t>
            </a:r>
            <a:r>
              <a:rPr lang="en-US" sz="18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Granner</a:t>
            </a:r>
            <a:r>
              <a:rPr lang="en-US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D. K., Mayer, P.  </a:t>
            </a:r>
            <a:r>
              <a:rPr lang="es-MX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A., </a:t>
            </a:r>
            <a:r>
              <a:rPr lang="es-MX" sz="18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Rodwell</a:t>
            </a:r>
            <a:r>
              <a:rPr lang="es-MX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V. W. (2004). Bioquímica de </a:t>
            </a:r>
            <a:r>
              <a:rPr lang="es-MX" sz="18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Harper</a:t>
            </a:r>
            <a:r>
              <a:rPr lang="es-MX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 México: Manual Moderno</a:t>
            </a:r>
            <a:r>
              <a:rPr lang="es-MX" sz="2400" b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endParaRPr lang="es-MX" sz="2400" b="1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42047" y="340660"/>
            <a:ext cx="8646460" cy="986658"/>
          </a:xfrm>
        </p:spPr>
        <p:txBody>
          <a:bodyPr>
            <a:normAutofit/>
          </a:bodyPr>
          <a:lstStyle/>
          <a:p>
            <a:pPr algn="ctr"/>
            <a:r>
              <a:rPr lang="es-MX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Referencias Bibliográficas</a:t>
            </a:r>
            <a:endParaRPr lang="es-MX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93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92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>
          <a:xfrm>
            <a:off x="457200" y="1519067"/>
            <a:ext cx="8229600" cy="4639684"/>
          </a:xfrm>
        </p:spPr>
        <p:txBody>
          <a:bodyPr>
            <a:noAutofit/>
          </a:bodyPr>
          <a:lstStyle/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Murray, R. K., Bender D. A., Botham K. M. Kennelly, P. J., Weil, P. A. (2013). </a:t>
            </a:r>
            <a:r>
              <a:rPr lang="es-MX" sz="18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Harper</a:t>
            </a:r>
            <a:r>
              <a:rPr lang="es-MX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Bioquímica Ilustrada. México: McGraw-Hill </a:t>
            </a:r>
            <a:r>
              <a:rPr lang="es-MX" sz="18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Lange</a:t>
            </a:r>
            <a:r>
              <a:rPr lang="es-MX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Nelson, D., Cox Michael M. (2014). </a:t>
            </a:r>
            <a:r>
              <a:rPr lang="es-MX" sz="18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Lehninger</a:t>
            </a:r>
            <a:r>
              <a:rPr lang="es-MX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: Principios de Bioquímica. México: Omega.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sz="18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Orten</a:t>
            </a:r>
            <a:r>
              <a:rPr lang="es-MX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N. (2003). Bioquímica Humana. México: Panamericana.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Piña, G. E., Laguna, J. (2013). Bioquímica de Laguna. México. El Manual Moderno.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Smith, C., Marks, L. M. (2006). </a:t>
            </a:r>
            <a:r>
              <a:rPr lang="es-ES_tradnl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Bioquímica Básica de Marks. Un enfoque clínico. España: McGraw-Hill Interamericana.</a:t>
            </a:r>
            <a:endParaRPr lang="es-MX" sz="18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sz="18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Stryer</a:t>
            </a:r>
            <a:r>
              <a:rPr lang="es-MX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L. (2007). Bioquímica. México: Reverte. 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Vagaban</a:t>
            </a:r>
            <a:r>
              <a:rPr lang="en-US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N. V. (2002). Medical Biochemistry. USA: Academic Press.</a:t>
            </a:r>
            <a:endParaRPr lang="es-MX" sz="18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Voet</a:t>
            </a:r>
            <a:r>
              <a:rPr lang="en-US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D., </a:t>
            </a:r>
            <a:r>
              <a:rPr lang="en-US" sz="1800" b="1" spc="100" dirty="0" err="1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Voet</a:t>
            </a:r>
            <a:r>
              <a:rPr lang="en-US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J. G., Pratt, Ch. </a:t>
            </a:r>
            <a:r>
              <a:rPr lang="es-MX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(2007). Fundamentos de Bioquímica. España: Media Panamericana</a:t>
            </a:r>
            <a:r>
              <a:rPr lang="es-MX" sz="1800" b="1" spc="100" dirty="0" smtClean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ES" sz="1800" b="1" spc="100" dirty="0">
                <a:solidFill>
                  <a:srgbClr val="4221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Las imágenes que aparecen en esta presentación se tomaron  de la página</a:t>
            </a:r>
            <a:r>
              <a:rPr lang="es-ES" sz="1800" spc="100" dirty="0">
                <a:latin typeface="Microsoft Sans Serif" pitchFamily="34" charset="0"/>
                <a:cs typeface="Microsoft Sans Serif" pitchFamily="34" charset="0"/>
              </a:rPr>
              <a:t>: </a:t>
            </a:r>
            <a:r>
              <a:rPr lang="es-ES" sz="1800" dirty="0">
                <a:solidFill>
                  <a:srgbClr val="0000FF"/>
                </a:solidFill>
                <a:latin typeface="Microsoft Sans Serif" pitchFamily="34" charset="0"/>
                <a:cs typeface="Microsoft Sans Serif" pitchFamily="34" charset="0"/>
                <a:hlinkClick r:id="rId2"/>
              </a:rPr>
              <a:t>http://</a:t>
            </a:r>
            <a:r>
              <a:rPr lang="es-ES" sz="1800" dirty="0" smtClean="0">
                <a:solidFill>
                  <a:srgbClr val="0000FF"/>
                </a:solidFill>
                <a:latin typeface="Microsoft Sans Serif" pitchFamily="34" charset="0"/>
                <a:cs typeface="Microsoft Sans Serif" pitchFamily="34" charset="0"/>
                <a:hlinkClick r:id="rId2"/>
              </a:rPr>
              <a:t>www.google.com.mx/imghp</a:t>
            </a:r>
            <a:endParaRPr lang="es-ES" sz="1800" dirty="0" smtClean="0">
              <a:solidFill>
                <a:srgbClr val="0000FF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marL="285750" indent="-285750" algn="just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ES" sz="1800" spc="100" dirty="0">
              <a:solidFill>
                <a:srgbClr val="0000FF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marL="285750" indent="-285750" algn="just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sz="1800" b="1" spc="100" dirty="0">
              <a:solidFill>
                <a:srgbClr val="4221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42047" y="340660"/>
            <a:ext cx="8646460" cy="709916"/>
          </a:xfrm>
        </p:spPr>
        <p:txBody>
          <a:bodyPr>
            <a:normAutofit/>
          </a:bodyPr>
          <a:lstStyle/>
          <a:p>
            <a:pPr algn="ctr"/>
            <a:r>
              <a:rPr lang="es-MX" b="1" spc="100" dirty="0" smtClean="0">
                <a:solidFill>
                  <a:srgbClr val="422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Referencias Bibliográficas</a:t>
            </a:r>
            <a:endParaRPr lang="es-MX" b="1" spc="100" dirty="0">
              <a:solidFill>
                <a:srgbClr val="4221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94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44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Base</Template>
  <TotalTime>2309</TotalTime>
  <Words>4250</Words>
  <Application>Microsoft Office PowerPoint</Application>
  <PresentationFormat>Presentación en pantalla (4:3)</PresentationFormat>
  <Paragraphs>343</Paragraphs>
  <Slides>94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94</vt:i4>
      </vt:variant>
    </vt:vector>
  </HeadingPairs>
  <TitlesOfParts>
    <vt:vector size="102" baseType="lpstr">
      <vt:lpstr>Arial</vt:lpstr>
      <vt:lpstr>Arial Rounded MT Bold</vt:lpstr>
      <vt:lpstr>Calibri</vt:lpstr>
      <vt:lpstr>Corbel</vt:lpstr>
      <vt:lpstr>Microsoft Sans Serif</vt:lpstr>
      <vt:lpstr>Times New Roman</vt:lpstr>
      <vt:lpstr>Base</vt:lpstr>
      <vt:lpstr>Diapositiva</vt:lpstr>
      <vt:lpstr>UNIDAD TEMÁTICA METABOLISMO DE LÍPIDOS Segunda parte</vt:lpstr>
      <vt:lpstr>Biosíntesis de Lípidos </vt:lpstr>
      <vt:lpstr>Biosíntesis de Lípidos</vt:lpstr>
      <vt:lpstr>Presentación de PowerPoint</vt:lpstr>
      <vt:lpstr>Biosíntesis de Lípidos</vt:lpstr>
      <vt:lpstr>Presentación de PowerPoint</vt:lpstr>
      <vt:lpstr>Biosíntesis de Lípidos</vt:lpstr>
      <vt:lpstr>Presentación de PowerPoint</vt:lpstr>
      <vt:lpstr>Presentación de PowerPoint</vt:lpstr>
      <vt:lpstr>Biosíntesis de Lípidos</vt:lpstr>
      <vt:lpstr>Biosíntesis de Lípidos </vt:lpstr>
      <vt:lpstr>Biosíntesis de Lípidos</vt:lpstr>
      <vt:lpstr>Presentación de PowerPoint</vt:lpstr>
      <vt:lpstr>Presentación de PowerPoint</vt:lpstr>
      <vt:lpstr>Biosíntesis de Lípidos</vt:lpstr>
      <vt:lpstr>Presentación de PowerPoint</vt:lpstr>
      <vt:lpstr>Biosíntesis de Lípidos</vt:lpstr>
      <vt:lpstr>Biosíntesis de Lípidos</vt:lpstr>
      <vt:lpstr>Biosíntesis de Lípidos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Biosíntesis de Colesterol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CONVERSIÓN DE ACETATO EN MEVALONATO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Problemario</vt:lpstr>
      <vt:lpstr>Problemario</vt:lpstr>
      <vt:lpstr>Problemario</vt:lpstr>
      <vt:lpstr>Referencias Bibliográficas</vt:lpstr>
      <vt:lpstr>Referencias Bibliográficas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Metabolismo de Lípidos</dc:title>
  <dc:creator>Arrizabalag</dc:creator>
  <cp:lastModifiedBy>Arrizabalag</cp:lastModifiedBy>
  <cp:revision>172</cp:revision>
  <dcterms:created xsi:type="dcterms:W3CDTF">2016-08-21T17:43:00Z</dcterms:created>
  <dcterms:modified xsi:type="dcterms:W3CDTF">2016-10-09T19:24:40Z</dcterms:modified>
</cp:coreProperties>
</file>