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96" r:id="rId1"/>
  </p:sldMasterIdLst>
  <p:notesMasterIdLst>
    <p:notesMasterId r:id="rId129"/>
  </p:notesMasterIdLst>
  <p:sldIdLst>
    <p:sldId id="437" r:id="rId2"/>
    <p:sldId id="256" r:id="rId3"/>
    <p:sldId id="259" r:id="rId4"/>
    <p:sldId id="452" r:id="rId5"/>
    <p:sldId id="451" r:id="rId6"/>
    <p:sldId id="439" r:id="rId7"/>
    <p:sldId id="440" r:id="rId8"/>
    <p:sldId id="441" r:id="rId9"/>
    <p:sldId id="442" r:id="rId10"/>
    <p:sldId id="438" r:id="rId11"/>
    <p:sldId id="269" r:id="rId12"/>
    <p:sldId id="270" r:id="rId13"/>
    <p:sldId id="261" r:id="rId14"/>
    <p:sldId id="264" r:id="rId15"/>
    <p:sldId id="271" r:id="rId16"/>
    <p:sldId id="272" r:id="rId17"/>
    <p:sldId id="263" r:id="rId18"/>
    <p:sldId id="265" r:id="rId19"/>
    <p:sldId id="262" r:id="rId20"/>
    <p:sldId id="274" r:id="rId21"/>
    <p:sldId id="445" r:id="rId22"/>
    <p:sldId id="260" r:id="rId23"/>
    <p:sldId id="275" r:id="rId24"/>
    <p:sldId id="282" r:id="rId25"/>
    <p:sldId id="283" r:id="rId26"/>
    <p:sldId id="278" r:id="rId27"/>
    <p:sldId id="284" r:id="rId28"/>
    <p:sldId id="281" r:id="rId29"/>
    <p:sldId id="280" r:id="rId30"/>
    <p:sldId id="277" r:id="rId31"/>
    <p:sldId id="285" r:id="rId32"/>
    <p:sldId id="443" r:id="rId33"/>
    <p:sldId id="273" r:id="rId34"/>
    <p:sldId id="288" r:id="rId35"/>
    <p:sldId id="444" r:id="rId36"/>
    <p:sldId id="289" r:id="rId37"/>
    <p:sldId id="446" r:id="rId38"/>
    <p:sldId id="287" r:id="rId39"/>
    <p:sldId id="257" r:id="rId40"/>
    <p:sldId id="279" r:id="rId41"/>
    <p:sldId id="290" r:id="rId42"/>
    <p:sldId id="291" r:id="rId43"/>
    <p:sldId id="292" r:id="rId44"/>
    <p:sldId id="320" r:id="rId45"/>
    <p:sldId id="321" r:id="rId46"/>
    <p:sldId id="337" r:id="rId47"/>
    <p:sldId id="338" r:id="rId48"/>
    <p:sldId id="339" r:id="rId49"/>
    <p:sldId id="340" r:id="rId50"/>
    <p:sldId id="341" r:id="rId51"/>
    <p:sldId id="366" r:id="rId52"/>
    <p:sldId id="342" r:id="rId53"/>
    <p:sldId id="343" r:id="rId54"/>
    <p:sldId id="344" r:id="rId55"/>
    <p:sldId id="345" r:id="rId56"/>
    <p:sldId id="346" r:id="rId57"/>
    <p:sldId id="360" r:id="rId58"/>
    <p:sldId id="347" r:id="rId59"/>
    <p:sldId id="348" r:id="rId60"/>
    <p:sldId id="349" r:id="rId61"/>
    <p:sldId id="356" r:id="rId62"/>
    <p:sldId id="357" r:id="rId63"/>
    <p:sldId id="324" r:id="rId64"/>
    <p:sldId id="326" r:id="rId65"/>
    <p:sldId id="325" r:id="rId66"/>
    <p:sldId id="327" r:id="rId67"/>
    <p:sldId id="328" r:id="rId68"/>
    <p:sldId id="329" r:id="rId69"/>
    <p:sldId id="330" r:id="rId70"/>
    <p:sldId id="331" r:id="rId71"/>
    <p:sldId id="336" r:id="rId72"/>
    <p:sldId id="308" r:id="rId73"/>
    <p:sldId id="364" r:id="rId74"/>
    <p:sldId id="309" r:id="rId75"/>
    <p:sldId id="310" r:id="rId76"/>
    <p:sldId id="311" r:id="rId77"/>
    <p:sldId id="312" r:id="rId78"/>
    <p:sldId id="313" r:id="rId79"/>
    <p:sldId id="314" r:id="rId80"/>
    <p:sldId id="315" r:id="rId81"/>
    <p:sldId id="316" r:id="rId82"/>
    <p:sldId id="317" r:id="rId83"/>
    <p:sldId id="318" r:id="rId84"/>
    <p:sldId id="319" r:id="rId85"/>
    <p:sldId id="365" r:id="rId86"/>
    <p:sldId id="367" r:id="rId87"/>
    <p:sldId id="368" r:id="rId88"/>
    <p:sldId id="369" r:id="rId89"/>
    <p:sldId id="426" r:id="rId90"/>
    <p:sldId id="420" r:id="rId91"/>
    <p:sldId id="422" r:id="rId92"/>
    <p:sldId id="370" r:id="rId93"/>
    <p:sldId id="371" r:id="rId94"/>
    <p:sldId id="372" r:id="rId95"/>
    <p:sldId id="373" r:id="rId96"/>
    <p:sldId id="374" r:id="rId97"/>
    <p:sldId id="375" r:id="rId98"/>
    <p:sldId id="425" r:id="rId99"/>
    <p:sldId id="376" r:id="rId100"/>
    <p:sldId id="377" r:id="rId101"/>
    <p:sldId id="450" r:id="rId102"/>
    <p:sldId id="449" r:id="rId103"/>
    <p:sldId id="378" r:id="rId104"/>
    <p:sldId id="430" r:id="rId105"/>
    <p:sldId id="427" r:id="rId106"/>
    <p:sldId id="428" r:id="rId107"/>
    <p:sldId id="431" r:id="rId108"/>
    <p:sldId id="433" r:id="rId109"/>
    <p:sldId id="434" r:id="rId110"/>
    <p:sldId id="435" r:id="rId111"/>
    <p:sldId id="379" r:id="rId112"/>
    <p:sldId id="436" r:id="rId113"/>
    <p:sldId id="432" r:id="rId114"/>
    <p:sldId id="380" r:id="rId115"/>
    <p:sldId id="381" r:id="rId116"/>
    <p:sldId id="382" r:id="rId117"/>
    <p:sldId id="383" r:id="rId118"/>
    <p:sldId id="384" r:id="rId119"/>
    <p:sldId id="385" r:id="rId120"/>
    <p:sldId id="386" r:id="rId121"/>
    <p:sldId id="387" r:id="rId122"/>
    <p:sldId id="388" r:id="rId123"/>
    <p:sldId id="389" r:id="rId124"/>
    <p:sldId id="390" r:id="rId125"/>
    <p:sldId id="391" r:id="rId126"/>
    <p:sldId id="447" r:id="rId127"/>
    <p:sldId id="448" r:id="rId1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100"/>
    <a:srgbClr val="0000FF"/>
    <a:srgbClr val="0000CC"/>
    <a:srgbClr val="003300"/>
    <a:srgbClr val="336600"/>
    <a:srgbClr val="FF0066"/>
    <a:srgbClr val="FF3300"/>
    <a:srgbClr val="9900FF"/>
    <a:srgbClr val="FF00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15" autoAdjust="0"/>
    <p:restoredTop sz="94660"/>
  </p:normalViewPr>
  <p:slideViewPr>
    <p:cSldViewPr snapToGrid="0">
      <p:cViewPr varScale="1">
        <p:scale>
          <a:sx n="71" d="100"/>
          <a:sy n="71" d="100"/>
        </p:scale>
        <p:origin x="108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notesMaster" Target="notesMasters/notes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40A234-8FA9-43E1-A795-E6FBD4F9FD98}" type="datetimeFigureOut">
              <a:rPr lang="es-MX" smtClean="0"/>
              <a:t>09/10/2016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7B581B-91F6-427F-B0FC-36A54E4B0DD9}" type="slidenum">
              <a:rPr lang="es-MX" smtClean="0"/>
              <a:t>‹Nº›</a:t>
            </a:fld>
            <a:endParaRPr lang="es-MX"/>
          </a:p>
        </p:txBody>
      </p:sp>
    </p:spTree>
    <p:extLst>
      <p:ext uri="{BB962C8B-B14F-4D97-AF65-F5344CB8AC3E}">
        <p14:creationId xmlns:p14="http://schemas.microsoft.com/office/powerpoint/2010/main" val="238963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138347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EA7B581B-91F6-427F-B0FC-36A54E4B0DD9}" type="slidenum">
              <a:rPr lang="es-MX" smtClean="0"/>
              <a:t>3</a:t>
            </a:fld>
            <a:endParaRPr lang="es-MX"/>
          </a:p>
        </p:txBody>
      </p:sp>
    </p:spTree>
    <p:extLst>
      <p:ext uri="{BB962C8B-B14F-4D97-AF65-F5344CB8AC3E}">
        <p14:creationId xmlns:p14="http://schemas.microsoft.com/office/powerpoint/2010/main" val="3714711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EA7B581B-91F6-427F-B0FC-36A54E4B0DD9}" type="slidenum">
              <a:rPr lang="es-MX" smtClean="0"/>
              <a:t>4</a:t>
            </a:fld>
            <a:endParaRPr lang="es-MX"/>
          </a:p>
        </p:txBody>
      </p:sp>
    </p:spTree>
    <p:extLst>
      <p:ext uri="{BB962C8B-B14F-4D97-AF65-F5344CB8AC3E}">
        <p14:creationId xmlns:p14="http://schemas.microsoft.com/office/powerpoint/2010/main" val="626066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EA7B581B-91F6-427F-B0FC-36A54E4B0DD9}" type="slidenum">
              <a:rPr lang="es-MX" smtClean="0"/>
              <a:t>5</a:t>
            </a:fld>
            <a:endParaRPr lang="es-MX"/>
          </a:p>
        </p:txBody>
      </p:sp>
    </p:spTree>
    <p:extLst>
      <p:ext uri="{BB962C8B-B14F-4D97-AF65-F5344CB8AC3E}">
        <p14:creationId xmlns:p14="http://schemas.microsoft.com/office/powerpoint/2010/main" val="3212008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82148" y="3869639"/>
            <a:ext cx="6575895" cy="1388165"/>
          </a:xfrm>
        </p:spPr>
        <p:txBody>
          <a:bodyPr>
            <a:normAutofit/>
          </a:bodyPr>
          <a:lstStyle>
            <a:lvl1pPr marL="0" indent="0" algn="ctr">
              <a:spcBef>
                <a:spcPts val="1000"/>
              </a:spcBef>
              <a:buNone/>
              <a:defRPr sz="1800">
                <a:solidFill>
                  <a:schemeClr val="tx1"/>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E5CA0C1F-6D4B-486C-9930-7E1AF982D972}" type="datetime1">
              <a:rPr lang="en-US" smtClean="0"/>
              <a:t>10/9/2016</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smtClean="0"/>
              <a:pPr/>
              <a:t>‹Nº›</a:t>
            </a:fld>
            <a:endParaRPr lang="en-US" dirty="0"/>
          </a:p>
        </p:txBody>
      </p:sp>
      <p:cxnSp>
        <p:nvCxnSpPr>
          <p:cNvPr id="8" name="Straight Connector 7"/>
          <p:cNvCxnSpPr/>
          <p:nvPr/>
        </p:nvCxnSpPr>
        <p:spPr>
          <a:xfrm>
            <a:off x="1483997" y="3733800"/>
            <a:ext cx="61722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990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A9FAB14-A57A-44EB-8F2F-B8F174E7AB79}" type="datetime1">
              <a:rPr lang="en-US" smtClean="0"/>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692119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7" y="762000"/>
            <a:ext cx="1743075"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7252" y="762000"/>
            <a:ext cx="557212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365F405-D75E-4830-8443-EAE6C923AD9F}" type="datetime1">
              <a:rPr lang="en-US" smtClean="0"/>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92451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FD90FCC-BC3E-4D60-B1C1-3852749A5A87}" type="datetime1">
              <a:rPr lang="en-US" smtClean="0"/>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318709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4D1D5A-8033-4E34-9C55-CE65B227D190}" type="datetime1">
              <a:rPr lang="en-US" smtClean="0"/>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7" name="Straight Connector 6"/>
          <p:cNvCxnSpPr/>
          <p:nvPr/>
        </p:nvCxnSpPr>
        <p:spPr>
          <a:xfrm>
            <a:off x="1485902" y="4020408"/>
            <a:ext cx="61722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254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E57AB34-B780-48ED-89AE-A1324792C673}" type="datetime1">
              <a:rPr lang="en-US" smtClean="0"/>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62869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5973CBC-84BF-4AE0-852F-5F80144C05D0}" type="datetime1">
              <a:rPr lang="en-US" smtClean="0"/>
              <a:t>10/9/2016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6553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148FD2A-C728-4DDF-82D6-CC332C66FF40}" type="datetime1">
              <a:rPr lang="en-US" smtClean="0"/>
              <a:t>10/9/2016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119113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4DF90-C1A4-479B-821E-CECB58765DEB}" type="datetime1">
              <a:rPr lang="en-US" smtClean="0"/>
              <a:t>10/9/2016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97347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9315"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9E58ECF-8091-4E21-8A86-23DB0139430A}" type="datetime1">
              <a:rPr lang="en-US" smtClean="0"/>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191128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019109" y="1069851"/>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233FFF5-1001-413F-8EA4-9D54F06C6734}" type="datetime1">
              <a:rPr lang="en-US" smtClean="0"/>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01735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3" y="2057400"/>
            <a:ext cx="7404653"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7248" y="6223833"/>
            <a:ext cx="1746806" cy="365125"/>
          </a:xfrm>
          <a:prstGeom prst="rect">
            <a:avLst/>
          </a:prstGeom>
        </p:spPr>
        <p:txBody>
          <a:bodyPr vert="horz" lIns="91440" tIns="45720" rIns="91440" bIns="45720" rtlCol="0" anchor="ctr"/>
          <a:lstStyle>
            <a:lvl1pPr algn="l">
              <a:defRPr sz="1000">
                <a:solidFill>
                  <a:schemeClr val="tx1"/>
                </a:solidFill>
              </a:defRPr>
            </a:lvl1pPr>
          </a:lstStyle>
          <a:p>
            <a:fld id="{747DE8F8-ED93-4EFF-99D7-31279243B9F7}" type="datetime1">
              <a:rPr lang="en-US" smtClean="0"/>
              <a:t>10/9/2016</a:t>
            </a:fld>
            <a:endParaRPr lang="en-US" dirty="0"/>
          </a:p>
        </p:txBody>
      </p:sp>
      <p:sp>
        <p:nvSpPr>
          <p:cNvPr id="5" name="Footer Placeholder 4"/>
          <p:cNvSpPr>
            <a:spLocks noGrp="1"/>
          </p:cNvSpPr>
          <p:nvPr>
            <p:ph type="ftr" sz="quarter" idx="3"/>
          </p:nvPr>
        </p:nvSpPr>
        <p:spPr>
          <a:xfrm>
            <a:off x="2961863" y="6223833"/>
            <a:ext cx="3538331" cy="365125"/>
          </a:xfrm>
          <a:prstGeom prst="rect">
            <a:avLst/>
          </a:prstGeom>
        </p:spPr>
        <p:txBody>
          <a:bodyPr vert="horz" lIns="91440" tIns="45720" rIns="91440" bIns="45720" rtlCol="0" anchor="ctr"/>
          <a:lstStyle>
            <a:lvl1pPr algn="ct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6997150" y="6223833"/>
            <a:ext cx="1279663" cy="365125"/>
          </a:xfrm>
          <a:prstGeom prst="rect">
            <a:avLst/>
          </a:prstGeom>
        </p:spPr>
        <p:txBody>
          <a:bodyPr vert="horz" lIns="91440" tIns="45720" rIns="91440" bIns="45720" rtlCol="0" anchor="ctr"/>
          <a:lstStyle>
            <a:lvl1pPr algn="r">
              <a:defRPr sz="1000">
                <a:solidFill>
                  <a:schemeClr val="tx1"/>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6772826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6858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tx1"/>
        </a:buClr>
        <a:buSzPct val="80000"/>
        <a:buFont typeface="Corbel" pitchFamily="34" charset="0"/>
        <a:buChar char="•"/>
        <a:defRPr sz="20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8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6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hyperlink" Target="http://www.google.com.mx/imghp"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87804" y="4053207"/>
            <a:ext cx="7772400" cy="1143000"/>
          </a:xfrm>
          <a:noFill/>
          <a:ln/>
        </p:spPr>
        <p:txBody>
          <a:bodyPr anchor="ctr" anchorCtr="1">
            <a:normAutofit fontScale="90000"/>
          </a:bodyPr>
          <a:lstStyle/>
          <a:p>
            <a:pPr lvl="0" indent="-342900" algn="ctr">
              <a:spcBef>
                <a:spcPts val="600"/>
              </a:spcBef>
              <a:defRPr/>
            </a:pPr>
            <a:r>
              <a:rPr lang="es-ES_tradnl" sz="28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 TEMÁTICA</a:t>
            </a:r>
            <a: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r>
            <a:b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44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METABOLISMO DE LÍPIDOS</a:t>
            </a:r>
            <a:br>
              <a:rPr lang="es-ES_tradnl" sz="44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800"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Primera parte</a:t>
            </a:r>
            <a:endParaRPr lang="es-ES_tradnl" sz="28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4099" name="Rectangle 3"/>
          <p:cNvSpPr>
            <a:spLocks noGrp="1" noChangeArrowheads="1"/>
          </p:cNvSpPr>
          <p:nvPr>
            <p:ph type="subTitle" idx="1"/>
          </p:nvPr>
        </p:nvSpPr>
        <p:spPr>
          <a:xfrm>
            <a:off x="329964" y="5737713"/>
            <a:ext cx="8501122" cy="671796"/>
          </a:xfrm>
          <a:noFill/>
          <a:ln/>
          <a:effectLst/>
        </p:spPr>
        <p:txBody>
          <a:bodyPr>
            <a:noAutofit/>
          </a:bodyPr>
          <a:lstStyle/>
          <a:p>
            <a:pPr lvl="0" algn="ctr">
              <a:spcBef>
                <a:spcPts val="0"/>
              </a:spcBef>
              <a:buClr>
                <a:srgbClr val="44546A"/>
              </a:buClr>
              <a:buSzPct val="100000"/>
              <a:defRPr/>
            </a:pPr>
            <a:r>
              <a:rPr lang="es-ES" sz="16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lvl="0" algn="ctr">
              <a:spcBef>
                <a:spcPts val="0"/>
              </a:spcBef>
              <a:buClr>
                <a:srgbClr val="44546A"/>
              </a:buClr>
              <a:buSzPct val="100000"/>
              <a:defRPr/>
            </a:pPr>
            <a:r>
              <a:rPr lang="es-ES" sz="16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a:t>
            </a:r>
            <a:r>
              <a:rPr lang="es-ES" sz="1600" b="1" cap="small" spc="2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Agosto de 2016</a:t>
            </a:r>
            <a:endParaRPr lang="es-ES" sz="16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490440" y="2352781"/>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48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BIOQUIMICA METABÓLICA</a:t>
            </a:r>
            <a:endParaRPr lang="es-MX" sz="48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2" name="1 Tabla"/>
          <p:cNvGraphicFramePr>
            <a:graphicFrameLocks noGrp="1"/>
          </p:cNvGraphicFramePr>
          <p:nvPr>
            <p:extLst/>
          </p:nvPr>
        </p:nvGraphicFramePr>
        <p:xfrm>
          <a:off x="505189" y="476672"/>
          <a:ext cx="8114007" cy="1152128"/>
        </p:xfrm>
        <a:graphic>
          <a:graphicData uri="http://schemas.openxmlformats.org/drawingml/2006/table">
            <a:tbl>
              <a:tblPr firstRow="1" bandRow="1">
                <a:tableStyleId>{5C22544A-7EE6-4342-B048-85BDC9FD1C3A}</a:tableStyleId>
              </a:tblPr>
              <a:tblGrid>
                <a:gridCol w="1273247"/>
                <a:gridCol w="5472608"/>
                <a:gridCol w="1368152"/>
              </a:tblGrid>
              <a:tr h="1152128">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4" name="3 Grupo"/>
          <p:cNvGrpSpPr/>
          <p:nvPr/>
        </p:nvGrpSpPr>
        <p:grpSpPr>
          <a:xfrm>
            <a:off x="508324" y="520916"/>
            <a:ext cx="8030410" cy="1079500"/>
            <a:chOff x="508324" y="520916"/>
            <a:chExt cx="8030410" cy="1079500"/>
          </a:xfrm>
        </p:grpSpPr>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7254565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23364"/>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70647" y="1925915"/>
            <a:ext cx="8256494" cy="4297917"/>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lípidos participan en el metabolismo energético como los carbohidratos, así como en otros procesos que incluyen:</a:t>
            </a:r>
          </a:p>
          <a:p>
            <a:pPr marL="34290" indent="0" algn="just">
              <a:lnSpc>
                <a:spcPct val="114000"/>
              </a:lnSpc>
              <a:spcBef>
                <a:spcPts val="0"/>
              </a:spcBef>
              <a:buNone/>
            </a:pPr>
            <a:endParaRPr lang="es-MX" sz="1200" spc="100" dirty="0">
              <a:latin typeface="Microsoft Sans Serif" panose="020B0604020202020204" pitchFamily="34" charset="0"/>
              <a:cs typeface="Microsoft Sans Serif" panose="020B0604020202020204" pitchFamily="34" charset="0"/>
            </a:endParaRPr>
          </a:p>
          <a:p>
            <a:pPr marL="363538" indent="-328613" algn="just">
              <a:lnSpc>
                <a:spcPct val="114000"/>
              </a:lnSpc>
              <a:spcBef>
                <a:spcPts val="0"/>
              </a:spcBef>
              <a:buFont typeface="Arial" panose="020B0604020202020204" pitchFamily="34" charset="0"/>
              <a:buChar char="•"/>
            </a:pPr>
            <a:r>
              <a:rPr lang="es-MX" sz="2800" b="1" spc="100" dirty="0">
                <a:solidFill>
                  <a:srgbClr val="422100"/>
                </a:solidFill>
                <a:latin typeface="Microsoft Sans Serif" panose="020B0604020202020204" pitchFamily="34" charset="0"/>
                <a:cs typeface="Microsoft Sans Serif" panose="020B0604020202020204" pitchFamily="34" charset="0"/>
              </a:rPr>
              <a:t>Almacenamiento de energía muy compacto y eficiente (triacilgliceroles)</a:t>
            </a:r>
          </a:p>
          <a:p>
            <a:pPr marL="363538" indent="-328613" algn="just">
              <a:lnSpc>
                <a:spcPct val="114000"/>
              </a:lnSpc>
              <a:spcBef>
                <a:spcPts val="0"/>
              </a:spcBef>
              <a:buFont typeface="Arial" panose="020B0604020202020204" pitchFamily="34" charset="0"/>
              <a:buChar char="•"/>
            </a:pPr>
            <a:r>
              <a:rPr lang="es-MX" sz="2800" b="1" spc="100" dirty="0">
                <a:solidFill>
                  <a:srgbClr val="422100"/>
                </a:solidFill>
                <a:latin typeface="Microsoft Sans Serif" panose="020B0604020202020204" pitchFamily="34" charset="0"/>
                <a:cs typeface="Microsoft Sans Serif" panose="020B0604020202020204" pitchFamily="34" charset="0"/>
              </a:rPr>
              <a:t>Componentes esenciales de las membranas biológicas (fosfolípidos, esfingolípidos y colesterol)</a:t>
            </a: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210189373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sz="quarter" idx="1"/>
          </p:nvPr>
        </p:nvSpPr>
        <p:spPr>
          <a:xfrm>
            <a:off x="457200" y="1676940"/>
            <a:ext cx="8229600" cy="4614128"/>
          </a:xfrm>
        </p:spPr>
        <p:txBody>
          <a:bodyPr>
            <a:no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El Acetil CoA producido por la oxidación de los ácidos grasos puede oxidarse ulteriormente por la vía del Ciclo de Krebs. Una fracción significativa de Acetil CoA tiene otro destino mediante un proceso conocido como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Cetogénesis</a:t>
            </a:r>
            <a:r>
              <a:rPr lang="es-MX" sz="2600" b="1" spc="100" dirty="0" smtClean="0">
                <a:solidFill>
                  <a:srgbClr val="422100"/>
                </a:solidFill>
                <a:latin typeface="Microsoft Sans Serif" panose="020B0604020202020204" pitchFamily="34" charset="0"/>
                <a:cs typeface="Microsoft Sans Serif" panose="020B0604020202020204" pitchFamily="34" charset="0"/>
              </a:rPr>
              <a:t> que transcurre en un principio en la mitocondria hepática, el Acetil CoA se concierte en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Acetoacetato</a:t>
            </a:r>
            <a:r>
              <a:rPr lang="es-MX" sz="2600" b="1" spc="100" dirty="0" smtClean="0">
                <a:solidFill>
                  <a:srgbClr val="422100"/>
                </a:solidFill>
                <a:latin typeface="Microsoft Sans Serif" panose="020B0604020202020204" pitchFamily="34" charset="0"/>
                <a:cs typeface="Microsoft Sans Serif" panose="020B0604020202020204" pitchFamily="34" charset="0"/>
              </a:rPr>
              <a:t> o Beta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Hidroxibutirato</a:t>
            </a:r>
            <a:r>
              <a:rPr lang="es-MX" sz="2600" b="1" spc="100" dirty="0" smtClean="0">
                <a:solidFill>
                  <a:srgbClr val="422100"/>
                </a:solidFill>
                <a:latin typeface="Microsoft Sans Serif" panose="020B0604020202020204" pitchFamily="34" charset="0"/>
                <a:cs typeface="Microsoft Sans Serif" panose="020B0604020202020204" pitchFamily="34" charset="0"/>
              </a:rPr>
              <a:t>. Ambos compuestos que junto con la Acetona se designan como Cuerpos Cetónicos.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100</a:t>
            </a:fld>
            <a:endParaRPr lang="en-US" dirty="0"/>
          </a:p>
        </p:txBody>
      </p:sp>
    </p:spTree>
    <p:extLst>
      <p:ext uri="{BB962C8B-B14F-4D97-AF65-F5344CB8AC3E}">
        <p14:creationId xmlns:p14="http://schemas.microsoft.com/office/powerpoint/2010/main" val="234585179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sz="quarter" idx="1"/>
          </p:nvPr>
        </p:nvSpPr>
        <p:spPr>
          <a:xfrm>
            <a:off x="457200" y="1676940"/>
            <a:ext cx="8229600" cy="4912018"/>
          </a:xfrm>
        </p:spPr>
        <p:txBody>
          <a:bodyPr>
            <a:no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Los Cuerpos Cetónicos se comportan como combustibles metabólicos importantes para muchos tejidos; particularmente para el corazón y músculo esquelético. Estos Cuerpos Cetónicos son solubles en agua y equivalentes a los ácidos grasos.</a:t>
            </a:r>
          </a:p>
          <a:p>
            <a:pPr marL="34290" indent="0" algn="just">
              <a:lnSpc>
                <a:spcPct val="114000"/>
              </a:lnSpc>
              <a:spcBef>
                <a:spcPts val="0"/>
              </a:spcBef>
              <a:buNone/>
            </a:pPr>
            <a:endParaRPr lang="es-MX" sz="1200" b="1" spc="100" dirty="0" smtClean="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Los Cuerpos </a:t>
            </a:r>
            <a:r>
              <a:rPr lang="es-MX" sz="2600" b="1" spc="100" dirty="0">
                <a:solidFill>
                  <a:srgbClr val="422100"/>
                </a:solidFill>
                <a:latin typeface="Microsoft Sans Serif" panose="020B0604020202020204" pitchFamily="34" charset="0"/>
                <a:cs typeface="Microsoft Sans Serif" panose="020B0604020202020204" pitchFamily="34" charset="0"/>
              </a:rPr>
              <a:t>C</a:t>
            </a:r>
            <a:r>
              <a:rPr lang="es-MX" sz="2600" b="1" spc="100" dirty="0" smtClean="0">
                <a:solidFill>
                  <a:srgbClr val="422100"/>
                </a:solidFill>
                <a:latin typeface="Microsoft Sans Serif" panose="020B0604020202020204" pitchFamily="34" charset="0"/>
                <a:cs typeface="Microsoft Sans Serif" panose="020B0604020202020204" pitchFamily="34" charset="0"/>
              </a:rPr>
              <a:t>etónicos se forman en el hígado en condiciones en que la Beta Oxidación es alta y difunden a la sangre para su utilización como sustratos energéticos por tejidos extra hepáticos.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101</a:t>
            </a:fld>
            <a:endParaRPr lang="en-US" dirty="0"/>
          </a:p>
        </p:txBody>
      </p:sp>
    </p:spTree>
    <p:extLst>
      <p:ext uri="{BB962C8B-B14F-4D97-AF65-F5344CB8AC3E}">
        <p14:creationId xmlns:p14="http://schemas.microsoft.com/office/powerpoint/2010/main" val="43959005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sz="quarter" idx="1"/>
          </p:nvPr>
        </p:nvSpPr>
        <p:spPr>
          <a:xfrm>
            <a:off x="457200" y="1609705"/>
            <a:ext cx="8229600" cy="4937760"/>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El uso de cuerpos cetónicos como combustible está regulado por las fluctuaciones temporales de la concentración de glucosa en sangre.</a:t>
            </a:r>
          </a:p>
          <a:p>
            <a:pPr marL="34290" indent="0" algn="just">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El corazón y otros músculos utilizan glucosa cuando la concentración de éstas en sangre es alta.</a:t>
            </a:r>
          </a:p>
          <a:p>
            <a:pPr marL="34290" indent="0" algn="just">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Las concentraciones altas de glucosa en sangre estimulan la liberación de Insulina, que a su vez favorece la captura de glucosa por estos tejidos</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102</a:t>
            </a:fld>
            <a:endParaRPr lang="en-US" dirty="0"/>
          </a:p>
        </p:txBody>
      </p:sp>
    </p:spTree>
    <p:extLst>
      <p:ext uri="{BB962C8B-B14F-4D97-AF65-F5344CB8AC3E}">
        <p14:creationId xmlns:p14="http://schemas.microsoft.com/office/powerpoint/2010/main" val="428719321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55494" y="39444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pic>
        <p:nvPicPr>
          <p:cNvPr id="3" name="Imagen 2"/>
          <p:cNvPicPr>
            <a:picLocks noChangeAspect="1"/>
          </p:cNvPicPr>
          <p:nvPr/>
        </p:nvPicPr>
        <p:blipFill>
          <a:blip r:embed="rId2"/>
          <a:stretch>
            <a:fillRect/>
          </a:stretch>
        </p:blipFill>
        <p:spPr>
          <a:xfrm>
            <a:off x="1490133" y="1346200"/>
            <a:ext cx="5765799" cy="4801459"/>
          </a:xfrm>
          <a:prstGeom prst="rect">
            <a:avLst/>
          </a:prstGeom>
        </p:spPr>
      </p:pic>
      <p:sp>
        <p:nvSpPr>
          <p:cNvPr id="2" name="Marcador de número de diapositiva 1"/>
          <p:cNvSpPr>
            <a:spLocks noGrp="1"/>
          </p:cNvSpPr>
          <p:nvPr>
            <p:ph type="sldNum" sz="quarter" idx="12"/>
          </p:nvPr>
        </p:nvSpPr>
        <p:spPr/>
        <p:txBody>
          <a:bodyPr/>
          <a:lstStyle/>
          <a:p>
            <a:fld id="{4FAB73BC-B049-4115-A692-8D63A059BFB8}" type="slidenum">
              <a:rPr lang="en-US" smtClean="0"/>
              <a:t>103</a:t>
            </a:fld>
            <a:endParaRPr lang="en-US" dirty="0"/>
          </a:p>
        </p:txBody>
      </p:sp>
      <p:sp>
        <p:nvSpPr>
          <p:cNvPr id="6" name="CuadroTexto 5"/>
          <p:cNvSpPr txBox="1"/>
          <p:nvPr/>
        </p:nvSpPr>
        <p:spPr>
          <a:xfrm>
            <a:off x="2205319" y="6154520"/>
            <a:ext cx="4746812" cy="400110"/>
          </a:xfrm>
          <a:prstGeom prst="rect">
            <a:avLst/>
          </a:prstGeom>
          <a:noFill/>
        </p:spPr>
        <p:txBody>
          <a:bodyPr wrap="square" rtlCol="0">
            <a:spAutoFit/>
          </a:bodyPr>
          <a:lstStyle/>
          <a:p>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Reacción general de la </a:t>
            </a:r>
            <a:r>
              <a:rPr lang="es-MX" sz="2000" b="1" spc="100" dirty="0" err="1"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Cetogénesis</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endParaRPr>
          </a:p>
        </p:txBody>
      </p:sp>
    </p:spTree>
    <p:extLst>
      <p:ext uri="{BB962C8B-B14F-4D97-AF65-F5344CB8AC3E}">
        <p14:creationId xmlns:p14="http://schemas.microsoft.com/office/powerpoint/2010/main" val="332238935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4766" t="22632" r="2007"/>
          <a:stretch/>
        </p:blipFill>
        <p:spPr>
          <a:xfrm>
            <a:off x="968191" y="1398494"/>
            <a:ext cx="7247964" cy="5205506"/>
          </a:xfrm>
          <a:prstGeom prst="rect">
            <a:avLst/>
          </a:prstGeom>
        </p:spPr>
      </p:pic>
      <p:sp>
        <p:nvSpPr>
          <p:cNvPr id="3" name="Rectángulo 2"/>
          <p:cNvSpPr/>
          <p:nvPr/>
        </p:nvSpPr>
        <p:spPr>
          <a:xfrm>
            <a:off x="7967133" y="6002867"/>
            <a:ext cx="279400" cy="2624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104</a:t>
            </a:fld>
            <a:endParaRPr lang="en-US" dirty="0"/>
          </a:p>
        </p:txBody>
      </p:sp>
      <p:sp>
        <p:nvSpPr>
          <p:cNvPr id="6" name="1 Título"/>
          <p:cNvSpPr txBox="1">
            <a:spLocks/>
          </p:cNvSpPr>
          <p:nvPr/>
        </p:nvSpPr>
        <p:spPr>
          <a:xfrm>
            <a:off x="255494" y="343348"/>
            <a:ext cx="8646460" cy="870472"/>
          </a:xfrm>
          <a:prstGeom prst="rect">
            <a:avLst/>
          </a:prstGeom>
          <a:solidFill>
            <a:schemeClr val="bg1"/>
          </a:solidFill>
          <a:ln>
            <a:solidFill>
              <a:schemeClr val="bg1"/>
            </a:solidFill>
          </a:ln>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97666749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811914"/>
            <a:ext cx="8229600" cy="4326424"/>
          </a:xfrm>
        </p:spPr>
        <p:txBody>
          <a:bodyPr>
            <a:norm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La gran cantidad de Acetil CoA que se produce durante la oxidación de los </a:t>
            </a:r>
            <a:r>
              <a:rPr lang="es-MX" sz="2600" b="1" spc="100" dirty="0">
                <a:solidFill>
                  <a:srgbClr val="422100"/>
                </a:solidFill>
                <a:latin typeface="Microsoft Sans Serif" panose="020B0604020202020204" pitchFamily="34" charset="0"/>
                <a:cs typeface="Microsoft Sans Serif" panose="020B0604020202020204" pitchFamily="34" charset="0"/>
              </a:rPr>
              <a:t>Á</a:t>
            </a:r>
            <a:r>
              <a:rPr lang="es-MX" sz="2600" b="1" spc="100" dirty="0" smtClean="0">
                <a:solidFill>
                  <a:srgbClr val="422100"/>
                </a:solidFill>
                <a:latin typeface="Microsoft Sans Serif" panose="020B0604020202020204" pitchFamily="34" charset="0"/>
                <a:cs typeface="Microsoft Sans Serif" panose="020B0604020202020204" pitchFamily="34" charset="0"/>
              </a:rPr>
              <a:t>cidos Grasos se utiliza principalmente en el Ciclo de Krebs o en la Síntesis de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Isoprenoides</a:t>
            </a:r>
            <a:r>
              <a:rPr lang="es-MX" sz="2600" b="1" spc="100" dirty="0" smtClean="0">
                <a:solidFill>
                  <a:srgbClr val="422100"/>
                </a:solidFill>
                <a:latin typeface="Microsoft Sans Serif" panose="020B0604020202020204" pitchFamily="34" charset="0"/>
                <a:cs typeface="Microsoft Sans Serif" panose="020B0604020202020204" pitchFamily="34" charset="0"/>
              </a:rPr>
              <a:t>.</a:t>
            </a:r>
          </a:p>
          <a:p>
            <a:pPr marL="34290" indent="0" algn="just">
              <a:lnSpc>
                <a:spcPct val="114000"/>
              </a:lnSpc>
              <a:spcBef>
                <a:spcPts val="0"/>
              </a:spcBef>
              <a:buNone/>
            </a:pPr>
            <a:endParaRPr lang="es-MX" sz="1000" b="1" spc="100" dirty="0" smtClean="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1000" b="1" spc="100" dirty="0" smtClean="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En condiciones normales, el Metabolismo de los Ácidos Grasos está regulado con tanto cuidado que solo se producen pequeñas cantidades sobrantes de Acetil CoA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105</a:t>
            </a:fld>
            <a:endParaRPr lang="en-US" dirty="0"/>
          </a:p>
        </p:txBody>
      </p:sp>
    </p:spTree>
    <p:extLst>
      <p:ext uri="{BB962C8B-B14F-4D97-AF65-F5344CB8AC3E}">
        <p14:creationId xmlns:p14="http://schemas.microsoft.com/office/powerpoint/2010/main" val="46469304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811914"/>
            <a:ext cx="8229600" cy="4326424"/>
          </a:xfrm>
        </p:spPr>
        <p:txBody>
          <a:bodyPr>
            <a:normAutofit lnSpcReduction="10000"/>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En un proceso que se denomina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Cetogénesis</a:t>
            </a:r>
            <a:r>
              <a:rPr lang="es-MX" sz="2600" b="1" spc="100" dirty="0" smtClean="0">
                <a:solidFill>
                  <a:srgbClr val="422100"/>
                </a:solidFill>
                <a:latin typeface="Microsoft Sans Serif" panose="020B0604020202020204" pitchFamily="34" charset="0"/>
                <a:cs typeface="Microsoft Sans Serif" panose="020B0604020202020204" pitchFamily="34" charset="0"/>
              </a:rPr>
              <a:t>, el exceso de moléculas de Acetil CoA se convierten en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Acetoacetato</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l-GR" sz="2600" b="1" spc="100" dirty="0" smtClean="0">
                <a:solidFill>
                  <a:srgbClr val="422100"/>
                </a:solidFill>
                <a:latin typeface="Microsoft Sans Serif" panose="020B0604020202020204" pitchFamily="34" charset="0"/>
                <a:cs typeface="Microsoft Sans Serif" panose="020B0604020202020204" pitchFamily="34" charset="0"/>
              </a:rPr>
              <a:t>β</a:t>
            </a:r>
            <a:r>
              <a:rPr lang="es-MX" sz="2600" b="1" spc="100" dirty="0" smtClean="0">
                <a:solidFill>
                  <a:srgbClr val="422100"/>
                </a:solidFill>
                <a:latin typeface="Microsoft Sans Serif" panose="020B0604020202020204" pitchFamily="34" charset="0"/>
                <a:cs typeface="Microsoft Sans Serif" panose="020B0604020202020204" pitchFamily="34" charset="0"/>
              </a:rPr>
              <a:t>-</a:t>
            </a:r>
            <a:r>
              <a:rPr lang="es-MX" sz="2600" b="1" spc="100" dirty="0" err="1" smtClean="0">
                <a:solidFill>
                  <a:srgbClr val="422100"/>
                </a:solidFill>
                <a:latin typeface="Microsoft Sans Serif" panose="020B0604020202020204" pitchFamily="34" charset="0"/>
                <a:cs typeface="Microsoft Sans Serif" panose="020B0604020202020204" pitchFamily="34" charset="0"/>
              </a:rPr>
              <a:t>Hidroxibutirato</a:t>
            </a:r>
            <a:r>
              <a:rPr lang="es-MX" sz="2600" b="1" spc="100" dirty="0" smtClean="0">
                <a:solidFill>
                  <a:srgbClr val="422100"/>
                </a:solidFill>
                <a:latin typeface="Microsoft Sans Serif" panose="020B0604020202020204" pitchFamily="34" charset="0"/>
                <a:cs typeface="Microsoft Sans Serif" panose="020B0604020202020204" pitchFamily="34" charset="0"/>
              </a:rPr>
              <a:t> y Acetona; un grupo de moléculas que se denominan </a:t>
            </a:r>
            <a:r>
              <a:rPr lang="es-MX" sz="2600" b="1" spc="100" dirty="0">
                <a:solidFill>
                  <a:srgbClr val="422100"/>
                </a:solidFill>
                <a:latin typeface="Microsoft Sans Serif" panose="020B0604020202020204" pitchFamily="34" charset="0"/>
                <a:cs typeface="Microsoft Sans Serif" panose="020B0604020202020204" pitchFamily="34" charset="0"/>
              </a:rPr>
              <a:t>C</a:t>
            </a:r>
            <a:r>
              <a:rPr lang="es-MX" sz="2600" b="1" spc="100" dirty="0" smtClean="0">
                <a:solidFill>
                  <a:srgbClr val="422100"/>
                </a:solidFill>
                <a:latin typeface="Microsoft Sans Serif" panose="020B0604020202020204" pitchFamily="34" charset="0"/>
                <a:cs typeface="Microsoft Sans Serif" panose="020B0604020202020204" pitchFamily="34" charset="0"/>
              </a:rPr>
              <a:t>uerpos Cetónicos.</a:t>
            </a:r>
          </a:p>
          <a:p>
            <a:pPr marL="34290" indent="0" algn="just">
              <a:lnSpc>
                <a:spcPct val="114000"/>
              </a:lnSpc>
              <a:spcBef>
                <a:spcPts val="0"/>
              </a:spcBef>
              <a:buNone/>
            </a:pPr>
            <a:endParaRPr lang="es-MX" sz="2600" b="1" spc="100" dirty="0" smtClean="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La formación de Cuerpos Cetónicos, que ocurre dentro de la matriz mitocondrial hepática, comienza con la condensación de dos Acetil CoA para formar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Acetoacetil</a:t>
            </a:r>
            <a:r>
              <a:rPr lang="es-MX" sz="2600" b="1" spc="100" dirty="0" smtClean="0">
                <a:solidFill>
                  <a:srgbClr val="422100"/>
                </a:solidFill>
                <a:latin typeface="Microsoft Sans Serif" panose="020B0604020202020204" pitchFamily="34" charset="0"/>
                <a:cs typeface="Microsoft Sans Serif" panose="020B0604020202020204" pitchFamily="34" charset="0"/>
              </a:rPr>
              <a:t> CoA.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106</a:t>
            </a:fld>
            <a:endParaRPr lang="en-US" dirty="0"/>
          </a:p>
        </p:txBody>
      </p:sp>
    </p:spTree>
    <p:extLst>
      <p:ext uri="{BB962C8B-B14F-4D97-AF65-F5344CB8AC3E}">
        <p14:creationId xmlns:p14="http://schemas.microsoft.com/office/powerpoint/2010/main" val="409109192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811914"/>
            <a:ext cx="8229600" cy="4326424"/>
          </a:xfrm>
        </p:spPr>
        <p:txBody>
          <a:bodyPr>
            <a:norm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A continuación el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Acetoacetil</a:t>
            </a:r>
            <a:r>
              <a:rPr lang="es-MX" sz="2600" b="1" spc="100" dirty="0" smtClean="0">
                <a:solidFill>
                  <a:srgbClr val="422100"/>
                </a:solidFill>
                <a:latin typeface="Microsoft Sans Serif" panose="020B0604020202020204" pitchFamily="34" charset="0"/>
                <a:cs typeface="Microsoft Sans Serif" panose="020B0604020202020204" pitchFamily="34" charset="0"/>
              </a:rPr>
              <a:t> CoA se consensa con otra molécula de Acetil CoA para formar </a:t>
            </a:r>
            <a:r>
              <a:rPr lang="el-GR" sz="2600" b="1" spc="100" dirty="0" smtClean="0">
                <a:solidFill>
                  <a:srgbClr val="422100"/>
                </a:solidFill>
                <a:latin typeface="Microsoft Sans Serif" panose="020B0604020202020204" pitchFamily="34" charset="0"/>
                <a:cs typeface="Microsoft Sans Serif" panose="020B0604020202020204" pitchFamily="34" charset="0"/>
              </a:rPr>
              <a:t>β</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Hidroxi</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l-GR" sz="2600" b="1" spc="100" dirty="0" smtClean="0">
                <a:solidFill>
                  <a:srgbClr val="422100"/>
                </a:solidFill>
                <a:latin typeface="Microsoft Sans Serif" panose="020B0604020202020204" pitchFamily="34" charset="0"/>
                <a:cs typeface="Microsoft Sans Serif" panose="020B0604020202020204" pitchFamily="34" charset="0"/>
              </a:rPr>
              <a:t>β</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Metil</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Glutaril</a:t>
            </a:r>
            <a:r>
              <a:rPr lang="es-MX" sz="2600" b="1" spc="100" dirty="0" smtClean="0">
                <a:solidFill>
                  <a:srgbClr val="422100"/>
                </a:solidFill>
                <a:latin typeface="Microsoft Sans Serif" panose="020B0604020202020204" pitchFamily="34" charset="0"/>
                <a:cs typeface="Microsoft Sans Serif" panose="020B0604020202020204" pitchFamily="34" charset="0"/>
              </a:rPr>
              <a:t> CoA (HMG-CoA).</a:t>
            </a:r>
          </a:p>
          <a:p>
            <a:pPr marL="34290" indent="0" algn="just">
              <a:lnSpc>
                <a:spcPct val="114000"/>
              </a:lnSpc>
              <a:spcBef>
                <a:spcPts val="0"/>
              </a:spcBef>
              <a:buNone/>
            </a:pPr>
            <a:endParaRPr lang="es-MX" sz="2600" b="1" spc="100" dirty="0" smtClean="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En la reacción siguiente el HMG-CoA se fracciona para para formar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Acetoacetato</a:t>
            </a:r>
            <a:r>
              <a:rPr lang="es-MX" sz="2600" b="1" spc="100" dirty="0" smtClean="0">
                <a:solidFill>
                  <a:srgbClr val="422100"/>
                </a:solidFill>
                <a:latin typeface="Microsoft Sans Serif" panose="020B0604020202020204" pitchFamily="34" charset="0"/>
                <a:cs typeface="Microsoft Sans Serif" panose="020B0604020202020204" pitchFamily="34" charset="0"/>
              </a:rPr>
              <a:t> y Acetil CoA.</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El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Acetoacetato</a:t>
            </a:r>
            <a:r>
              <a:rPr lang="es-MX" sz="2600" b="1" spc="100" dirty="0" smtClean="0">
                <a:solidFill>
                  <a:srgbClr val="422100"/>
                </a:solidFill>
                <a:latin typeface="Microsoft Sans Serif" panose="020B0604020202020204" pitchFamily="34" charset="0"/>
                <a:cs typeface="Microsoft Sans Serif" panose="020B0604020202020204" pitchFamily="34" charset="0"/>
              </a:rPr>
              <a:t> se reduce para formar </a:t>
            </a:r>
            <a:r>
              <a:rPr lang="el-GR" sz="2600" b="1" spc="100" dirty="0" smtClean="0">
                <a:solidFill>
                  <a:srgbClr val="422100"/>
                </a:solidFill>
                <a:latin typeface="Microsoft Sans Serif" panose="020B0604020202020204" pitchFamily="34" charset="0"/>
                <a:cs typeface="Microsoft Sans Serif" panose="020B0604020202020204" pitchFamily="34" charset="0"/>
              </a:rPr>
              <a:t>β</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Hidroxibutirato</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107</a:t>
            </a:fld>
            <a:endParaRPr lang="en-US" dirty="0"/>
          </a:p>
        </p:txBody>
      </p:sp>
    </p:spTree>
    <p:extLst>
      <p:ext uri="{BB962C8B-B14F-4D97-AF65-F5344CB8AC3E}">
        <p14:creationId xmlns:p14="http://schemas.microsoft.com/office/powerpoint/2010/main" val="230429427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84908"/>
            <a:ext cx="8229600" cy="4698953"/>
          </a:xfrm>
        </p:spPr>
        <p:txBody>
          <a:bodyPr>
            <a:normAutofit lnSpcReduction="10000"/>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La Acetona se forma por la descarboxilación espontánea del </a:t>
            </a:r>
            <a:r>
              <a:rPr lang="es-MX" sz="2600" b="1" spc="100" dirty="0" err="1">
                <a:solidFill>
                  <a:srgbClr val="422100"/>
                </a:solidFill>
                <a:latin typeface="Microsoft Sans Serif" panose="020B0604020202020204" pitchFamily="34" charset="0"/>
                <a:cs typeface="Microsoft Sans Serif" panose="020B0604020202020204" pitchFamily="34" charset="0"/>
              </a:rPr>
              <a:t>A</a:t>
            </a:r>
            <a:r>
              <a:rPr lang="es-MX" sz="2600" b="1" spc="100" dirty="0" err="1" smtClean="0">
                <a:solidFill>
                  <a:srgbClr val="422100"/>
                </a:solidFill>
                <a:latin typeface="Microsoft Sans Serif" panose="020B0604020202020204" pitchFamily="34" charset="0"/>
                <a:cs typeface="Microsoft Sans Serif" panose="020B0604020202020204" pitchFamily="34" charset="0"/>
              </a:rPr>
              <a:t>cetoacetato</a:t>
            </a:r>
            <a:r>
              <a:rPr lang="es-MX" sz="2600" b="1" spc="100" dirty="0" smtClean="0">
                <a:solidFill>
                  <a:srgbClr val="422100"/>
                </a:solidFill>
                <a:latin typeface="Microsoft Sans Serif" panose="020B0604020202020204" pitchFamily="34" charset="0"/>
                <a:cs typeface="Microsoft Sans Serif" panose="020B0604020202020204" pitchFamily="34" charset="0"/>
              </a:rPr>
              <a:t> cuando la concentración de ésta última molécula es elevada.</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Este proceso se denomina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Cetósis</a:t>
            </a:r>
            <a:r>
              <a:rPr lang="es-MX" sz="2600" b="1" spc="100" dirty="0" smtClean="0">
                <a:solidFill>
                  <a:srgbClr val="422100"/>
                </a:solidFill>
                <a:latin typeface="Microsoft Sans Serif" panose="020B0604020202020204" pitchFamily="34" charset="0"/>
                <a:cs typeface="Microsoft Sans Serif" panose="020B0604020202020204" pitchFamily="34" charset="0"/>
              </a:rPr>
              <a:t> se produce durante la inanición y en la diabetes no controlada. Es una enfermedad metabólica. En ambos trastornos la energía depende, en gran medida, de las reservas de grasas y de la </a:t>
            </a:r>
            <a:r>
              <a:rPr lang="el-GR" sz="2600" b="1" spc="100" dirty="0" smtClean="0">
                <a:solidFill>
                  <a:srgbClr val="422100"/>
                </a:solidFill>
                <a:latin typeface="Microsoft Sans Serif" panose="020B0604020202020204" pitchFamily="34" charset="0"/>
                <a:cs typeface="Microsoft Sans Serif" panose="020B0604020202020204" pitchFamily="34" charset="0"/>
              </a:rPr>
              <a:t>β</a:t>
            </a:r>
            <a:r>
              <a:rPr lang="es-MX" sz="2600" b="1" spc="100" dirty="0" smtClean="0">
                <a:solidFill>
                  <a:srgbClr val="422100"/>
                </a:solidFill>
                <a:latin typeface="Microsoft Sans Serif" panose="020B0604020202020204" pitchFamily="34" charset="0"/>
                <a:cs typeface="Microsoft Sans Serif" panose="020B0604020202020204" pitchFamily="34" charset="0"/>
              </a:rPr>
              <a:t> Oxidación de los Ácidos Grasos.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108</a:t>
            </a:fld>
            <a:endParaRPr lang="en-US" dirty="0"/>
          </a:p>
        </p:txBody>
      </p:sp>
    </p:spTree>
    <p:extLst>
      <p:ext uri="{BB962C8B-B14F-4D97-AF65-F5344CB8AC3E}">
        <p14:creationId xmlns:p14="http://schemas.microsoft.com/office/powerpoint/2010/main" val="387934234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84908"/>
            <a:ext cx="8229600" cy="4698953"/>
          </a:xfrm>
        </p:spPr>
        <p:txBody>
          <a:bodyPr>
            <a:norm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Diversos músculos, en particular el músculo cardiaco y el músculo estriado, utilizan los cuerpos cetónicos para generar energía. Durante la inanición prolongada, esto es en ausencia de glucosa suficiente, el cerebro usa cuerpos cetónicos como fuente de energía.</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La oxidación de los cuerpos cetónicos también ahorra proteína del músculo estriado, una fuente de sustratos para la gluconeogénesis.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109</a:t>
            </a:fld>
            <a:endParaRPr lang="en-US" dirty="0"/>
          </a:p>
        </p:txBody>
      </p:sp>
    </p:spTree>
    <p:extLst>
      <p:ext uri="{BB962C8B-B14F-4D97-AF65-F5344CB8AC3E}">
        <p14:creationId xmlns:p14="http://schemas.microsoft.com/office/powerpoint/2010/main" val="2474097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1057835"/>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618565" y="2182916"/>
            <a:ext cx="7933764" cy="3168029"/>
          </a:xfrm>
        </p:spPr>
        <p:txBody>
          <a:bodyPr>
            <a:noAutofit/>
          </a:bodyPr>
          <a:lstStyle/>
          <a:p>
            <a:pPr marL="363538" indent="-328613" algn="just">
              <a:lnSpc>
                <a:spcPct val="114000"/>
              </a:lnSpc>
              <a:spcBef>
                <a:spcPts val="0"/>
              </a:spcBef>
              <a:buFont typeface="Arial" panose="020B0604020202020204" pitchFamily="34" charset="0"/>
              <a:buChar char="•"/>
            </a:pPr>
            <a:r>
              <a:rPr lang="es-MX" sz="2800" b="1" spc="100" dirty="0">
                <a:solidFill>
                  <a:srgbClr val="422100"/>
                </a:solidFill>
                <a:latin typeface="Microsoft Sans Serif" panose="020B0604020202020204" pitchFamily="34" charset="0"/>
                <a:cs typeface="Microsoft Sans Serif" panose="020B0604020202020204" pitchFamily="34" charset="0"/>
              </a:rPr>
              <a:t>Moléculas diversas asociadas a las membranas que tienen funciones de señalización (hormonas esteroideas, prostaglandinas) o protectoras (tocoferol)</a:t>
            </a:r>
          </a:p>
          <a:p>
            <a:pPr marL="363538" indent="-328613" algn="just">
              <a:lnSpc>
                <a:spcPct val="114000"/>
              </a:lnSpc>
              <a:spcBef>
                <a:spcPts val="0"/>
              </a:spcBef>
              <a:buFont typeface="Arial" panose="020B0604020202020204" pitchFamily="34" charset="0"/>
              <a:buChar char="•"/>
            </a:pPr>
            <a:r>
              <a:rPr lang="es-MX" sz="2800" b="1" spc="100" dirty="0">
                <a:solidFill>
                  <a:srgbClr val="422100"/>
                </a:solidFill>
                <a:latin typeface="Microsoft Sans Serif" panose="020B0604020202020204" pitchFamily="34" charset="0"/>
                <a:cs typeface="Microsoft Sans Serif" panose="020B0604020202020204" pitchFamily="34" charset="0"/>
              </a:rPr>
              <a:t>Precursor de hormonas esteroideas y de los ácidos biliares (colesterol</a:t>
            </a:r>
            <a:r>
              <a:rPr lang="es-MX" sz="2800" b="1" spc="100" dirty="0" smtClean="0">
                <a:solidFill>
                  <a:srgbClr val="422100"/>
                </a:solidFill>
                <a:latin typeface="Microsoft Sans Serif" panose="020B0604020202020204" pitchFamily="34" charset="0"/>
                <a:cs typeface="Microsoft Sans Serif" panose="020B0604020202020204" pitchFamily="34" charset="0"/>
              </a:rPr>
              <a:t>).</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93250282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84908"/>
            <a:ext cx="8229600" cy="1422359"/>
          </a:xfrm>
        </p:spPr>
        <p:txBody>
          <a:bodyPr>
            <a:normAutofit lnSpcReduction="10000"/>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Otros tejidos que usan cuerpos cetónicos para generar energía durante la inanición son los eritrocitos y los adipocitos.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pic>
        <p:nvPicPr>
          <p:cNvPr id="2" name="Imagen 1"/>
          <p:cNvPicPr>
            <a:picLocks noChangeAspect="1"/>
          </p:cNvPicPr>
          <p:nvPr/>
        </p:nvPicPr>
        <p:blipFill>
          <a:blip r:embed="rId2"/>
          <a:stretch>
            <a:fillRect/>
          </a:stretch>
        </p:blipFill>
        <p:spPr>
          <a:xfrm>
            <a:off x="2224368" y="3107267"/>
            <a:ext cx="4762500" cy="3305175"/>
          </a:xfrm>
          <a:prstGeom prst="rect">
            <a:avLst/>
          </a:prstGeom>
        </p:spPr>
      </p:pic>
      <p:sp>
        <p:nvSpPr>
          <p:cNvPr id="4" name="Marcador de número de diapositiva 3"/>
          <p:cNvSpPr>
            <a:spLocks noGrp="1"/>
          </p:cNvSpPr>
          <p:nvPr>
            <p:ph type="sldNum" sz="quarter" idx="12"/>
          </p:nvPr>
        </p:nvSpPr>
        <p:spPr/>
        <p:txBody>
          <a:bodyPr/>
          <a:lstStyle/>
          <a:p>
            <a:fld id="{4FAB73BC-B049-4115-A692-8D63A059BFB8}" type="slidenum">
              <a:rPr lang="en-US" smtClean="0"/>
              <a:t>110</a:t>
            </a:fld>
            <a:endParaRPr lang="en-US" dirty="0"/>
          </a:p>
        </p:txBody>
      </p:sp>
    </p:spTree>
    <p:extLst>
      <p:ext uri="{BB962C8B-B14F-4D97-AF65-F5344CB8AC3E}">
        <p14:creationId xmlns:p14="http://schemas.microsoft.com/office/powerpoint/2010/main" val="63770785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pic>
        <p:nvPicPr>
          <p:cNvPr id="2" name="Imagen 1"/>
          <p:cNvPicPr>
            <a:picLocks noChangeAspect="1"/>
          </p:cNvPicPr>
          <p:nvPr/>
        </p:nvPicPr>
        <p:blipFill rotWithShape="1">
          <a:blip r:embed="rId2"/>
          <a:srcRect t="11742"/>
          <a:stretch/>
        </p:blipFill>
        <p:spPr>
          <a:xfrm>
            <a:off x="1104900" y="1693325"/>
            <a:ext cx="6934200" cy="4590002"/>
          </a:xfrm>
          <a:prstGeom prst="rect">
            <a:avLst/>
          </a:prstGeom>
        </p:spPr>
      </p:pic>
      <p:sp>
        <p:nvSpPr>
          <p:cNvPr id="3" name="Marcador de número de diapositiva 2"/>
          <p:cNvSpPr>
            <a:spLocks noGrp="1"/>
          </p:cNvSpPr>
          <p:nvPr>
            <p:ph type="sldNum" sz="quarter" idx="12"/>
          </p:nvPr>
        </p:nvSpPr>
        <p:spPr/>
        <p:txBody>
          <a:bodyPr/>
          <a:lstStyle/>
          <a:p>
            <a:fld id="{4FAB73BC-B049-4115-A692-8D63A059BFB8}" type="slidenum">
              <a:rPr lang="en-US" smtClean="0"/>
              <a:t>111</a:t>
            </a:fld>
            <a:endParaRPr lang="en-US" dirty="0"/>
          </a:p>
        </p:txBody>
      </p:sp>
      <p:sp>
        <p:nvSpPr>
          <p:cNvPr id="6" name="CuadroTexto 5"/>
          <p:cNvSpPr txBox="1"/>
          <p:nvPr/>
        </p:nvSpPr>
        <p:spPr>
          <a:xfrm>
            <a:off x="578225" y="5948297"/>
            <a:ext cx="4746812" cy="400110"/>
          </a:xfrm>
          <a:prstGeom prst="rect">
            <a:avLst/>
          </a:prstGeom>
          <a:noFill/>
        </p:spPr>
        <p:txBody>
          <a:bodyPr wrap="square" rtlCol="0">
            <a:spAutoFit/>
          </a:bodyPr>
          <a:lstStyle/>
          <a:p>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Reacción general de la </a:t>
            </a:r>
            <a:r>
              <a:rPr lang="es-MX" sz="2000" b="1" spc="100" dirty="0" err="1"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Cetogénesis</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endParaRPr>
          </a:p>
        </p:txBody>
      </p:sp>
    </p:spTree>
    <p:extLst>
      <p:ext uri="{BB962C8B-B14F-4D97-AF65-F5344CB8AC3E}">
        <p14:creationId xmlns:p14="http://schemas.microsoft.com/office/powerpoint/2010/main" val="371616135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pic>
        <p:nvPicPr>
          <p:cNvPr id="3" name="Imagen 2"/>
          <p:cNvPicPr>
            <a:picLocks noChangeAspect="1"/>
          </p:cNvPicPr>
          <p:nvPr/>
        </p:nvPicPr>
        <p:blipFill>
          <a:blip r:embed="rId2"/>
          <a:stretch>
            <a:fillRect/>
          </a:stretch>
        </p:blipFill>
        <p:spPr>
          <a:xfrm>
            <a:off x="-381000" y="0"/>
            <a:ext cx="9906000" cy="6858000"/>
          </a:xfrm>
          <a:prstGeom prst="rect">
            <a:avLst/>
          </a:prstGeom>
        </p:spPr>
      </p:pic>
      <p:sp>
        <p:nvSpPr>
          <p:cNvPr id="2" name="Marcador de número de diapositiva 1"/>
          <p:cNvSpPr>
            <a:spLocks noGrp="1"/>
          </p:cNvSpPr>
          <p:nvPr>
            <p:ph type="sldNum" sz="quarter" idx="12"/>
          </p:nvPr>
        </p:nvSpPr>
        <p:spPr/>
        <p:txBody>
          <a:bodyPr/>
          <a:lstStyle/>
          <a:p>
            <a:fld id="{4FAB73BC-B049-4115-A692-8D63A059BFB8}" type="slidenum">
              <a:rPr lang="en-US" smtClean="0"/>
              <a:t>112</a:t>
            </a:fld>
            <a:endParaRPr lang="en-US" dirty="0"/>
          </a:p>
        </p:txBody>
      </p:sp>
    </p:spTree>
    <p:extLst>
      <p:ext uri="{BB962C8B-B14F-4D97-AF65-F5344CB8AC3E}">
        <p14:creationId xmlns:p14="http://schemas.microsoft.com/office/powerpoint/2010/main" val="12122182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515576"/>
            <a:ext cx="8229600" cy="4937760"/>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Al excederse la cantidad de Acetil-</a:t>
            </a:r>
            <a:r>
              <a:rPr lang="es-MX" sz="2600" b="1" spc="100" dirty="0" err="1">
                <a:solidFill>
                  <a:srgbClr val="422100"/>
                </a:solidFill>
                <a:latin typeface="Microsoft Sans Serif" panose="020B0604020202020204" pitchFamily="34" charset="0"/>
                <a:cs typeface="Microsoft Sans Serif" panose="020B0604020202020204" pitchFamily="34" charset="0"/>
              </a:rPr>
              <a:t>CoA</a:t>
            </a:r>
            <a:r>
              <a:rPr lang="es-MX" sz="2600" b="1" spc="100" dirty="0">
                <a:solidFill>
                  <a:srgbClr val="422100"/>
                </a:solidFill>
                <a:latin typeface="Microsoft Sans Serif" panose="020B0604020202020204" pitchFamily="34" charset="0"/>
                <a:cs typeface="Microsoft Sans Serif" panose="020B0604020202020204" pitchFamily="34" charset="0"/>
              </a:rPr>
              <a:t> sobre la cantidad de Oxalacetato, la mitocondria hepática inicia la formación de cuerpos cetónicos.</a:t>
            </a:r>
          </a:p>
          <a:p>
            <a:pPr marL="34290" indent="0">
              <a:lnSpc>
                <a:spcPct val="114000"/>
              </a:lnSpc>
              <a:spcBef>
                <a:spcPts val="0"/>
              </a:spcBef>
              <a:buNone/>
            </a:pPr>
            <a:endParaRPr lang="es-MX" sz="1000" b="1" spc="100" dirty="0" smtClean="0">
              <a:solidFill>
                <a:srgbClr val="422100"/>
              </a:solidFill>
              <a:latin typeface="Microsoft Sans Serif" panose="020B0604020202020204" pitchFamily="34" charset="0"/>
              <a:cs typeface="Microsoft Sans Serif" panose="020B0604020202020204" pitchFamily="34" charset="0"/>
            </a:endParaRPr>
          </a:p>
          <a:p>
            <a:pPr marL="34290" indent="0">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Causas</a:t>
            </a:r>
            <a:r>
              <a:rPr lang="es-MX" sz="2600" b="1" spc="100" dirty="0">
                <a:solidFill>
                  <a:srgbClr val="422100"/>
                </a:solidFill>
                <a:latin typeface="Microsoft Sans Serif" panose="020B0604020202020204" pitchFamily="34" charset="0"/>
                <a:cs typeface="Microsoft Sans Serif" panose="020B0604020202020204" pitchFamily="34" charset="0"/>
              </a:rPr>
              <a:t>:</a:t>
            </a:r>
          </a:p>
          <a:p>
            <a:pPr lvl="1">
              <a:lnSpc>
                <a:spcPct val="114000"/>
              </a:lnSpc>
              <a:spcBef>
                <a:spcPts val="0"/>
              </a:spcBef>
              <a:spcAft>
                <a:spcPts val="0"/>
              </a:spcAft>
              <a:buFont typeface="Arial" pitchFamily="34" charset="0"/>
              <a:buChar char="•"/>
            </a:pPr>
            <a:r>
              <a:rPr lang="es-MX" sz="2600" b="1" spc="100" dirty="0">
                <a:solidFill>
                  <a:srgbClr val="422100"/>
                </a:solidFill>
                <a:latin typeface="Microsoft Sans Serif" panose="020B0604020202020204" pitchFamily="34" charset="0"/>
                <a:cs typeface="Microsoft Sans Serif" panose="020B0604020202020204" pitchFamily="34" charset="0"/>
              </a:rPr>
              <a:t>Menor disponibilidad de carbohidratos (ayuno).</a:t>
            </a:r>
          </a:p>
          <a:p>
            <a:pPr lvl="1">
              <a:lnSpc>
                <a:spcPct val="114000"/>
              </a:lnSpc>
              <a:spcBef>
                <a:spcPts val="0"/>
              </a:spcBef>
              <a:spcAft>
                <a:spcPts val="0"/>
              </a:spcAft>
              <a:buFont typeface="Arial" pitchFamily="34" charset="0"/>
              <a:buChar char="•"/>
            </a:pPr>
            <a:r>
              <a:rPr lang="es-MX" sz="2600" b="1" spc="100" dirty="0">
                <a:solidFill>
                  <a:srgbClr val="422100"/>
                </a:solidFill>
                <a:latin typeface="Microsoft Sans Serif" panose="020B0604020202020204" pitchFamily="34" charset="0"/>
                <a:cs typeface="Microsoft Sans Serif" panose="020B0604020202020204" pitchFamily="34" charset="0"/>
              </a:rPr>
              <a:t>Mayor utilización de reservas de grasa.</a:t>
            </a:r>
          </a:p>
          <a:p>
            <a:pPr marL="34290" indent="0">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Condiciones determinantes:</a:t>
            </a:r>
          </a:p>
          <a:p>
            <a:pPr lvl="1">
              <a:lnSpc>
                <a:spcPct val="114000"/>
              </a:lnSpc>
              <a:spcBef>
                <a:spcPts val="0"/>
              </a:spcBef>
              <a:spcAft>
                <a:spcPts val="0"/>
              </a:spcAft>
              <a:buFont typeface="Arial" pitchFamily="34" charset="0"/>
              <a:buChar char="•"/>
            </a:pPr>
            <a:r>
              <a:rPr lang="es-MX" sz="2600" b="1" spc="100" dirty="0">
                <a:solidFill>
                  <a:srgbClr val="422100"/>
                </a:solidFill>
                <a:latin typeface="Microsoft Sans Serif" panose="020B0604020202020204" pitchFamily="34" charset="0"/>
                <a:cs typeface="Microsoft Sans Serif" panose="020B0604020202020204" pitchFamily="34" charset="0"/>
              </a:rPr>
              <a:t>Inanición.</a:t>
            </a:r>
          </a:p>
          <a:p>
            <a:pPr lvl="1">
              <a:lnSpc>
                <a:spcPct val="114000"/>
              </a:lnSpc>
              <a:spcBef>
                <a:spcPts val="0"/>
              </a:spcBef>
              <a:spcAft>
                <a:spcPts val="0"/>
              </a:spcAft>
              <a:buFont typeface="Arial" pitchFamily="34" charset="0"/>
              <a:buChar char="•"/>
            </a:pPr>
            <a:r>
              <a:rPr lang="es-MX" sz="2600" b="1" spc="100" dirty="0">
                <a:solidFill>
                  <a:srgbClr val="422100"/>
                </a:solidFill>
                <a:latin typeface="Microsoft Sans Serif" panose="020B0604020202020204" pitchFamily="34" charset="0"/>
                <a:cs typeface="Microsoft Sans Serif" panose="020B0604020202020204" pitchFamily="34" charset="0"/>
              </a:rPr>
              <a:t>Diabetes </a:t>
            </a:r>
            <a:r>
              <a:rPr lang="es-MX" sz="2600" b="1" spc="100" dirty="0" err="1">
                <a:solidFill>
                  <a:srgbClr val="422100"/>
                </a:solidFill>
                <a:latin typeface="Microsoft Sans Serif" panose="020B0604020202020204" pitchFamily="34" charset="0"/>
                <a:cs typeface="Microsoft Sans Serif" panose="020B0604020202020204" pitchFamily="34" charset="0"/>
              </a:rPr>
              <a:t>mellitus</a:t>
            </a:r>
            <a:r>
              <a:rPr lang="es-MX" sz="2600" b="1" spc="100" dirty="0">
                <a:solidFill>
                  <a:srgbClr val="422100"/>
                </a:solidFill>
                <a:latin typeface="Microsoft Sans Serif" panose="020B0604020202020204" pitchFamily="34" charset="0"/>
                <a:cs typeface="Microsoft Sans Serif" panose="020B0604020202020204" pitchFamily="34" charset="0"/>
              </a:rPr>
              <a:t>.</a:t>
            </a:r>
          </a:p>
          <a:p>
            <a:pPr lvl="1">
              <a:lnSpc>
                <a:spcPct val="114000"/>
              </a:lnSpc>
              <a:spcBef>
                <a:spcPts val="0"/>
              </a:spcBef>
              <a:spcAft>
                <a:spcPts val="0"/>
              </a:spcAft>
              <a:buFont typeface="Arial" pitchFamily="34" charset="0"/>
              <a:buChar char="•"/>
            </a:pPr>
            <a:r>
              <a:rPr lang="es-MX" sz="2600" b="1" spc="100" dirty="0">
                <a:solidFill>
                  <a:srgbClr val="422100"/>
                </a:solidFill>
                <a:latin typeface="Microsoft Sans Serif" panose="020B0604020202020204" pitchFamily="34" charset="0"/>
                <a:cs typeface="Microsoft Sans Serif" panose="020B0604020202020204" pitchFamily="34" charset="0"/>
              </a:rPr>
              <a:t>Consumo excesivo de grasas.</a:t>
            </a: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113</a:t>
            </a:fld>
            <a:endParaRPr lang="en-US" dirty="0"/>
          </a:p>
        </p:txBody>
      </p:sp>
    </p:spTree>
    <p:extLst>
      <p:ext uri="{BB962C8B-B14F-4D97-AF65-F5344CB8AC3E}">
        <p14:creationId xmlns:p14="http://schemas.microsoft.com/office/powerpoint/2010/main" val="191781819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rotWithShape="1">
          <a:blip r:embed="rId2" cstate="print"/>
          <a:srcRect r="5375"/>
          <a:stretch/>
        </p:blipFill>
        <p:spPr bwMode="auto">
          <a:xfrm>
            <a:off x="1561111" y="1465729"/>
            <a:ext cx="5996136" cy="4901351"/>
          </a:xfrm>
          <a:prstGeom prst="rect">
            <a:avLst/>
          </a:prstGeom>
          <a:noFill/>
          <a:ln w="9525">
            <a:noFill/>
            <a:miter lim="800000"/>
            <a:headEnd/>
            <a:tailEnd/>
          </a:ln>
        </p:spPr>
      </p:pic>
      <p:sp>
        <p:nvSpPr>
          <p:cNvPr id="5" name="1 Título"/>
          <p:cNvSpPr>
            <a:spLocks noGrp="1"/>
          </p:cNvSpPr>
          <p:nvPr>
            <p:ph type="title"/>
          </p:nvPr>
        </p:nvSpPr>
        <p:spPr>
          <a:xfrm>
            <a:off x="255494" y="421342"/>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4" name="Rectángulo 3"/>
          <p:cNvSpPr/>
          <p:nvPr/>
        </p:nvSpPr>
        <p:spPr>
          <a:xfrm>
            <a:off x="3375212" y="1459793"/>
            <a:ext cx="4222376" cy="4362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114</a:t>
            </a:fld>
            <a:endParaRPr lang="en-US" dirty="0"/>
          </a:p>
        </p:txBody>
      </p:sp>
      <p:sp>
        <p:nvSpPr>
          <p:cNvPr id="6" name="CuadroTexto 5"/>
          <p:cNvSpPr txBox="1"/>
          <p:nvPr/>
        </p:nvSpPr>
        <p:spPr>
          <a:xfrm>
            <a:off x="322728" y="6112732"/>
            <a:ext cx="5042647" cy="400110"/>
          </a:xfrm>
          <a:prstGeom prst="rect">
            <a:avLst/>
          </a:prstGeom>
          <a:noFill/>
        </p:spPr>
        <p:txBody>
          <a:bodyPr wrap="square" rtlCol="0">
            <a:spAutoFit/>
          </a:bodyPr>
          <a:lstStyle/>
          <a:p>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Interrelación Metabólica de los Lípidos</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endParaRPr>
          </a:p>
        </p:txBody>
      </p:sp>
    </p:spTree>
    <p:extLst>
      <p:ext uri="{BB962C8B-B14F-4D97-AF65-F5344CB8AC3E}">
        <p14:creationId xmlns:p14="http://schemas.microsoft.com/office/powerpoint/2010/main" val="173013889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1916832"/>
            <a:ext cx="8229600" cy="4306168"/>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Cuando la glicemia disminuye, los niveles de insulina en sangre también lo hacen dificultando la captura de glucosa por las células </a:t>
            </a:r>
            <a:r>
              <a:rPr lang="es-MX" sz="2600" b="1" spc="100" dirty="0" smtClean="0">
                <a:solidFill>
                  <a:srgbClr val="422100"/>
                </a:solidFill>
                <a:latin typeface="Microsoft Sans Serif" panose="020B0604020202020204" pitchFamily="34" charset="0"/>
                <a:cs typeface="Microsoft Sans Serif" panose="020B0604020202020204" pitchFamily="34" charset="0"/>
              </a:rPr>
              <a:t>musculares.</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este momento es cuando los ácidos grasos y los cuerpos cetónicos son exportados desde el hígado al músculo, el cual los utiliza como </a:t>
            </a:r>
            <a:r>
              <a:rPr lang="es-MX" sz="2600" b="1" spc="100" dirty="0" smtClean="0">
                <a:solidFill>
                  <a:srgbClr val="422100"/>
                </a:solidFill>
                <a:latin typeface="Microsoft Sans Serif" panose="020B0604020202020204" pitchFamily="34" charset="0"/>
                <a:cs typeface="Microsoft Sans Serif" panose="020B0604020202020204" pitchFamily="34" charset="0"/>
              </a:rPr>
              <a:t>combustible.</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115</a:t>
            </a:fld>
            <a:endParaRPr lang="en-US" dirty="0"/>
          </a:p>
        </p:txBody>
      </p:sp>
    </p:spTree>
    <p:extLst>
      <p:ext uri="{BB962C8B-B14F-4D97-AF65-F5344CB8AC3E}">
        <p14:creationId xmlns:p14="http://schemas.microsoft.com/office/powerpoint/2010/main" val="100385977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2402123"/>
            <a:ext cx="8229600" cy="2532947"/>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el corazón el </a:t>
            </a:r>
            <a:r>
              <a:rPr lang="es-MX" sz="2600" b="1" spc="100" dirty="0" err="1">
                <a:solidFill>
                  <a:srgbClr val="422100"/>
                </a:solidFill>
                <a:latin typeface="Microsoft Sans Serif" panose="020B0604020202020204" pitchFamily="34" charset="0"/>
                <a:cs typeface="Microsoft Sans Serif" panose="020B0604020202020204" pitchFamily="34" charset="0"/>
              </a:rPr>
              <a:t>acetotacetato</a:t>
            </a:r>
            <a:r>
              <a:rPr lang="es-MX" sz="2600" b="1" spc="100" dirty="0">
                <a:solidFill>
                  <a:srgbClr val="422100"/>
                </a:solidFill>
                <a:latin typeface="Microsoft Sans Serif" panose="020B0604020202020204" pitchFamily="34" charset="0"/>
                <a:cs typeface="Microsoft Sans Serif" panose="020B0604020202020204" pitchFamily="34" charset="0"/>
              </a:rPr>
              <a:t> es convertido en </a:t>
            </a:r>
            <a:r>
              <a:rPr lang="es-MX" sz="2600" b="1" spc="100" dirty="0" err="1">
                <a:solidFill>
                  <a:srgbClr val="422100"/>
                </a:solidFill>
                <a:latin typeface="Microsoft Sans Serif" panose="020B0604020202020204" pitchFamily="34" charset="0"/>
                <a:cs typeface="Microsoft Sans Serif" panose="020B0604020202020204" pitchFamily="34" charset="0"/>
              </a:rPr>
              <a:t>acetoacetilCoA</a:t>
            </a:r>
            <a:r>
              <a:rPr lang="es-MX" sz="2600" b="1" spc="100" dirty="0">
                <a:solidFill>
                  <a:srgbClr val="422100"/>
                </a:solidFill>
                <a:latin typeface="Microsoft Sans Serif" panose="020B0604020202020204" pitchFamily="34" charset="0"/>
                <a:cs typeface="Microsoft Sans Serif" panose="020B0604020202020204" pitchFamily="34" charset="0"/>
              </a:rPr>
              <a:t> por la enzima cardiaca </a:t>
            </a:r>
            <a:r>
              <a:rPr lang="es-MX" sz="2600" b="1" spc="100" dirty="0" err="1">
                <a:solidFill>
                  <a:srgbClr val="422100"/>
                </a:solidFill>
                <a:latin typeface="Microsoft Sans Serif" panose="020B0604020202020204" pitchFamily="34" charset="0"/>
                <a:cs typeface="Microsoft Sans Serif" panose="020B0604020202020204" pitchFamily="34" charset="0"/>
              </a:rPr>
              <a:t>Tioacil</a:t>
            </a:r>
            <a:r>
              <a:rPr lang="es-MX" sz="2600" b="1" spc="100" dirty="0">
                <a:solidFill>
                  <a:srgbClr val="422100"/>
                </a:solidFill>
                <a:latin typeface="Microsoft Sans Serif" panose="020B0604020202020204" pitchFamily="34" charset="0"/>
                <a:cs typeface="Microsoft Sans Serif" panose="020B0604020202020204" pitchFamily="34" charset="0"/>
              </a:rPr>
              <a:t> </a:t>
            </a:r>
            <a:r>
              <a:rPr lang="es-MX" sz="2600" b="1" spc="100" dirty="0" err="1">
                <a:solidFill>
                  <a:srgbClr val="422100"/>
                </a:solidFill>
                <a:latin typeface="Microsoft Sans Serif" panose="020B0604020202020204" pitchFamily="34" charset="0"/>
                <a:cs typeface="Microsoft Sans Serif" panose="020B0604020202020204" pitchFamily="34" charset="0"/>
              </a:rPr>
              <a:t>transferasa</a:t>
            </a:r>
            <a:r>
              <a:rPr lang="es-MX" sz="2600" b="1" spc="100" dirty="0">
                <a:solidFill>
                  <a:srgbClr val="422100"/>
                </a:solidFill>
                <a:latin typeface="Microsoft Sans Serif" panose="020B0604020202020204" pitchFamily="34" charset="0"/>
                <a:cs typeface="Microsoft Sans Serif" panose="020B0604020202020204" pitchFamily="34" charset="0"/>
              </a:rPr>
              <a:t> que transfiere un resto de CoA del </a:t>
            </a:r>
            <a:r>
              <a:rPr lang="es-MX" sz="2600" b="1" spc="100" dirty="0" err="1">
                <a:solidFill>
                  <a:srgbClr val="422100"/>
                </a:solidFill>
                <a:latin typeface="Microsoft Sans Serif" panose="020B0604020202020204" pitchFamily="34" charset="0"/>
                <a:cs typeface="Microsoft Sans Serif" panose="020B0604020202020204" pitchFamily="34" charset="0"/>
              </a:rPr>
              <a:t>Succinil</a:t>
            </a:r>
            <a:r>
              <a:rPr lang="es-MX" sz="2600" b="1" spc="100" dirty="0">
                <a:solidFill>
                  <a:srgbClr val="422100"/>
                </a:solidFill>
                <a:latin typeface="Microsoft Sans Serif" panose="020B0604020202020204" pitchFamily="34" charset="0"/>
                <a:cs typeface="Microsoft Sans Serif" panose="020B0604020202020204" pitchFamily="34" charset="0"/>
              </a:rPr>
              <a:t> CoA al </a:t>
            </a:r>
            <a:r>
              <a:rPr lang="es-MX" sz="2600" b="1" spc="100" dirty="0" err="1">
                <a:solidFill>
                  <a:srgbClr val="422100"/>
                </a:solidFill>
                <a:latin typeface="Microsoft Sans Serif" panose="020B0604020202020204" pitchFamily="34" charset="0"/>
                <a:cs typeface="Microsoft Sans Serif" panose="020B0604020202020204" pitchFamily="34" charset="0"/>
              </a:rPr>
              <a:t>acetoacetato</a:t>
            </a:r>
            <a:r>
              <a:rPr lang="es-MX" sz="2600" b="1" spc="100" dirty="0">
                <a:solidFill>
                  <a:srgbClr val="422100"/>
                </a:solidFill>
                <a:latin typeface="Microsoft Sans Serif" panose="020B0604020202020204" pitchFamily="34" charset="0"/>
                <a:cs typeface="Microsoft Sans Serif" panose="020B0604020202020204" pitchFamily="34" charset="0"/>
              </a:rPr>
              <a:t>, produciendo </a:t>
            </a:r>
            <a:r>
              <a:rPr lang="es-MX" sz="2600" b="1" spc="100" dirty="0" err="1">
                <a:solidFill>
                  <a:srgbClr val="422100"/>
                </a:solidFill>
                <a:latin typeface="Microsoft Sans Serif" panose="020B0604020202020204" pitchFamily="34" charset="0"/>
                <a:cs typeface="Microsoft Sans Serif" panose="020B0604020202020204" pitchFamily="34" charset="0"/>
              </a:rPr>
              <a:t>acetoacetilCoA</a:t>
            </a:r>
            <a:r>
              <a:rPr lang="es-MX" sz="2600" b="1" spc="100" dirty="0">
                <a:solidFill>
                  <a:srgbClr val="422100"/>
                </a:solidFill>
                <a:latin typeface="Microsoft Sans Serif" panose="020B0604020202020204" pitchFamily="34" charset="0"/>
                <a:cs typeface="Microsoft Sans Serif" panose="020B0604020202020204" pitchFamily="34" charset="0"/>
              </a:rPr>
              <a:t> en dos moléculas de Acetil </a:t>
            </a:r>
            <a:r>
              <a:rPr lang="es-MX" sz="2600" b="1" spc="100" dirty="0" smtClean="0">
                <a:solidFill>
                  <a:srgbClr val="422100"/>
                </a:solidFill>
                <a:latin typeface="Microsoft Sans Serif" panose="020B0604020202020204" pitchFamily="34" charset="0"/>
                <a:cs typeface="Microsoft Sans Serif" panose="020B0604020202020204" pitchFamily="34" charset="0"/>
              </a:rPr>
              <a:t>CoA.</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116</a:t>
            </a:fld>
            <a:endParaRPr lang="en-US" dirty="0"/>
          </a:p>
        </p:txBody>
      </p:sp>
    </p:spTree>
    <p:extLst>
      <p:ext uri="{BB962C8B-B14F-4D97-AF65-F5344CB8AC3E}">
        <p14:creationId xmlns:p14="http://schemas.microsoft.com/office/powerpoint/2010/main" val="330433987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rotWithShape="1">
          <a:blip r:embed="rId2" cstate="print"/>
          <a:srcRect t="7909"/>
          <a:stretch/>
        </p:blipFill>
        <p:spPr bwMode="auto">
          <a:xfrm>
            <a:off x="1507075" y="1333290"/>
            <a:ext cx="6123210" cy="5117473"/>
          </a:xfrm>
          <a:prstGeom prst="rect">
            <a:avLst/>
          </a:prstGeom>
          <a:noFill/>
          <a:ln w="9525">
            <a:noFill/>
            <a:miter lim="800000"/>
            <a:headEnd/>
            <a:tailEnd/>
          </a:ln>
        </p:spPr>
      </p:pic>
      <p:sp>
        <p:nvSpPr>
          <p:cNvPr id="5" name="1 Título"/>
          <p:cNvSpPr>
            <a:spLocks noGrp="1"/>
          </p:cNvSpPr>
          <p:nvPr>
            <p:ph type="title"/>
          </p:nvPr>
        </p:nvSpPr>
        <p:spPr>
          <a:xfrm>
            <a:off x="255494" y="381001"/>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117</a:t>
            </a:fld>
            <a:endParaRPr lang="en-US" dirty="0"/>
          </a:p>
        </p:txBody>
      </p:sp>
      <p:sp>
        <p:nvSpPr>
          <p:cNvPr id="3" name="Rectángulo 2"/>
          <p:cNvSpPr/>
          <p:nvPr/>
        </p:nvSpPr>
        <p:spPr>
          <a:xfrm>
            <a:off x="5096434" y="1195095"/>
            <a:ext cx="2111189" cy="2975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0644440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2132856"/>
            <a:ext cx="8229600" cy="3721968"/>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Cuando la disponibilidad de glucosa permanece reducida durante largo periodo de tiempo, tal como en la diabetes o en el ayuno, órganos como el cerebro, que normalmente utilizan glucosa como única fuente de energía comienza a consumir cuerpos </a:t>
            </a:r>
            <a:r>
              <a:rPr lang="es-MX" sz="2600" b="1" spc="100" dirty="0" err="1">
                <a:solidFill>
                  <a:srgbClr val="422100"/>
                </a:solidFill>
                <a:latin typeface="Microsoft Sans Serif" panose="020B0604020202020204" pitchFamily="34" charset="0"/>
                <a:cs typeface="Microsoft Sans Serif" panose="020B0604020202020204" pitchFamily="34" charset="0"/>
              </a:rPr>
              <a:t>cetónicos</a:t>
            </a:r>
            <a:r>
              <a:rPr lang="es-MX" sz="2600" b="1" spc="100" dirty="0">
                <a:solidFill>
                  <a:srgbClr val="422100"/>
                </a:solidFill>
                <a:latin typeface="Microsoft Sans Serif" panose="020B0604020202020204" pitchFamily="34" charset="0"/>
                <a:cs typeface="Microsoft Sans Serif" panose="020B0604020202020204" pitchFamily="34" charset="0"/>
              </a:rPr>
              <a:t> como combustible</a:t>
            </a: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118</a:t>
            </a:fld>
            <a:endParaRPr lang="en-US" dirty="0"/>
          </a:p>
        </p:txBody>
      </p:sp>
    </p:spTree>
    <p:extLst>
      <p:ext uri="{BB962C8B-B14F-4D97-AF65-F5344CB8AC3E}">
        <p14:creationId xmlns:p14="http://schemas.microsoft.com/office/powerpoint/2010/main" val="228791632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1713382"/>
            <a:ext cx="8229600" cy="4391581"/>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Se conoce como cetosis a la </a:t>
            </a:r>
            <a:r>
              <a:rPr lang="es-MX" sz="2600" b="1" spc="100" dirty="0" err="1">
                <a:solidFill>
                  <a:srgbClr val="422100"/>
                </a:solidFill>
                <a:latin typeface="Microsoft Sans Serif" panose="020B0604020202020204" pitchFamily="34" charset="0"/>
                <a:cs typeface="Microsoft Sans Serif" panose="020B0604020202020204" pitchFamily="34" charset="0"/>
              </a:rPr>
              <a:t>hiperproducción</a:t>
            </a:r>
            <a:r>
              <a:rPr lang="es-MX" sz="2600" b="1" spc="100" dirty="0">
                <a:solidFill>
                  <a:srgbClr val="422100"/>
                </a:solidFill>
                <a:latin typeface="Microsoft Sans Serif" panose="020B0604020202020204" pitchFamily="34" charset="0"/>
                <a:cs typeface="Microsoft Sans Serif" panose="020B0604020202020204" pitchFamily="34" charset="0"/>
              </a:rPr>
              <a:t> de cuerpos </a:t>
            </a:r>
            <a:r>
              <a:rPr lang="es-MX" sz="2600" b="1" spc="100" dirty="0" err="1">
                <a:solidFill>
                  <a:srgbClr val="422100"/>
                </a:solidFill>
                <a:latin typeface="Microsoft Sans Serif" panose="020B0604020202020204" pitchFamily="34" charset="0"/>
                <a:cs typeface="Microsoft Sans Serif" panose="020B0604020202020204" pitchFamily="34" charset="0"/>
              </a:rPr>
              <a:t>cetónicos</a:t>
            </a:r>
            <a:r>
              <a:rPr lang="es-MX" sz="2600" b="1" spc="100" dirty="0">
                <a:solidFill>
                  <a:srgbClr val="422100"/>
                </a:solidFill>
                <a:latin typeface="Microsoft Sans Serif" panose="020B0604020202020204" pitchFamily="34" charset="0"/>
                <a:cs typeface="Microsoft Sans Serif" panose="020B0604020202020204" pitchFamily="34" charset="0"/>
              </a:rPr>
              <a:t> por el hígado en situaciones de estrés metabólico</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El </a:t>
            </a:r>
            <a:r>
              <a:rPr lang="es-MX" sz="2600" b="1" spc="100" dirty="0" err="1">
                <a:solidFill>
                  <a:srgbClr val="422100"/>
                </a:solidFill>
                <a:latin typeface="Microsoft Sans Serif" panose="020B0604020202020204" pitchFamily="34" charset="0"/>
                <a:cs typeface="Microsoft Sans Serif" panose="020B0604020202020204" pitchFamily="34" charset="0"/>
              </a:rPr>
              <a:t>acetoacetato</a:t>
            </a:r>
            <a:r>
              <a:rPr lang="es-MX" sz="2600" b="1" spc="100" dirty="0">
                <a:solidFill>
                  <a:srgbClr val="422100"/>
                </a:solidFill>
                <a:latin typeface="Microsoft Sans Serif" panose="020B0604020202020204" pitchFamily="34" charset="0"/>
                <a:cs typeface="Microsoft Sans Serif" panose="020B0604020202020204" pitchFamily="34" charset="0"/>
              </a:rPr>
              <a:t>, el 3-hidroxibutirato y la acetona son denominados cuerpos </a:t>
            </a:r>
            <a:r>
              <a:rPr lang="es-MX" sz="2600" b="1" spc="100" dirty="0" err="1">
                <a:solidFill>
                  <a:srgbClr val="422100"/>
                </a:solidFill>
                <a:latin typeface="Microsoft Sans Serif" panose="020B0604020202020204" pitchFamily="34" charset="0"/>
                <a:cs typeface="Microsoft Sans Serif" panose="020B0604020202020204" pitchFamily="34" charset="0"/>
              </a:rPr>
              <a:t>cuerpos</a:t>
            </a:r>
            <a:r>
              <a:rPr lang="es-MX" sz="2600" b="1" spc="100" dirty="0">
                <a:solidFill>
                  <a:srgbClr val="422100"/>
                </a:solidFill>
                <a:latin typeface="Microsoft Sans Serif" panose="020B0604020202020204" pitchFamily="34" charset="0"/>
                <a:cs typeface="Microsoft Sans Serif" panose="020B0604020202020204" pitchFamily="34" charset="0"/>
              </a:rPr>
              <a:t> </a:t>
            </a:r>
            <a:r>
              <a:rPr lang="es-MX" sz="2600" b="1" spc="100" dirty="0" err="1">
                <a:solidFill>
                  <a:srgbClr val="422100"/>
                </a:solidFill>
                <a:latin typeface="Microsoft Sans Serif" panose="020B0604020202020204" pitchFamily="34" charset="0"/>
                <a:cs typeface="Microsoft Sans Serif" panose="020B0604020202020204" pitchFamily="34" charset="0"/>
              </a:rPr>
              <a:t>cetónicos</a:t>
            </a:r>
            <a:r>
              <a:rPr lang="es-MX" sz="2600" b="1" spc="100" dirty="0">
                <a:solidFill>
                  <a:srgbClr val="422100"/>
                </a:solidFill>
                <a:latin typeface="Microsoft Sans Serif" panose="020B0604020202020204" pitchFamily="34" charset="0"/>
                <a:cs typeface="Microsoft Sans Serif" panose="020B0604020202020204" pitchFamily="34" charset="0"/>
              </a:rPr>
              <a:t> </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Estos </a:t>
            </a:r>
            <a:r>
              <a:rPr lang="es-MX" sz="2600" b="1" spc="100" dirty="0">
                <a:solidFill>
                  <a:srgbClr val="422100"/>
                </a:solidFill>
                <a:latin typeface="Microsoft Sans Serif" panose="020B0604020202020204" pitchFamily="34" charset="0"/>
                <a:cs typeface="Microsoft Sans Serif" panose="020B0604020202020204" pitchFamily="34" charset="0"/>
              </a:rPr>
              <a:t>compuestos proporcionan asimismo energía al músculo</a:t>
            </a: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119</a:t>
            </a:fld>
            <a:endParaRPr lang="en-US" dirty="0"/>
          </a:p>
        </p:txBody>
      </p:sp>
    </p:spTree>
    <p:extLst>
      <p:ext uri="{BB962C8B-B14F-4D97-AF65-F5344CB8AC3E}">
        <p14:creationId xmlns:p14="http://schemas.microsoft.com/office/powerpoint/2010/main" val="3711125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618569" y="2335809"/>
            <a:ext cx="7947211" cy="352312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aspectos bioenergéticos de los lípidos incluyen:</a:t>
            </a: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63538" indent="-328613" algn="just">
              <a:lnSpc>
                <a:spcPct val="114000"/>
              </a:lnSpc>
              <a:spcBef>
                <a:spcPts val="0"/>
              </a:spcBef>
            </a:pPr>
            <a:r>
              <a:rPr lang="es-MX" sz="2800" b="1" spc="100" dirty="0">
                <a:solidFill>
                  <a:srgbClr val="422100"/>
                </a:solidFill>
                <a:latin typeface="Microsoft Sans Serif" panose="020B0604020202020204" pitchFamily="34" charset="0"/>
                <a:cs typeface="Microsoft Sans Serif" panose="020B0604020202020204" pitchFamily="34" charset="0"/>
              </a:rPr>
              <a:t>Degradación de los lípidos de almacenamiento de energía</a:t>
            </a:r>
          </a:p>
          <a:p>
            <a:pPr marL="363538" indent="-328613" algn="just">
              <a:lnSpc>
                <a:spcPct val="114000"/>
              </a:lnSpc>
              <a:spcBef>
                <a:spcPts val="0"/>
              </a:spcBef>
            </a:pPr>
            <a:r>
              <a:rPr lang="es-MX" sz="2800" b="1" spc="100" dirty="0">
                <a:solidFill>
                  <a:srgbClr val="422100"/>
                </a:solidFill>
                <a:latin typeface="Microsoft Sans Serif" panose="020B0604020202020204" pitchFamily="34" charset="0"/>
                <a:cs typeface="Microsoft Sans Serif" panose="020B0604020202020204" pitchFamily="34" charset="0"/>
              </a:rPr>
              <a:t>Oxidación de los ácidos grasos</a:t>
            </a:r>
          </a:p>
          <a:p>
            <a:pPr marL="363538" indent="-328613" algn="just">
              <a:lnSpc>
                <a:spcPct val="114000"/>
              </a:lnSpc>
              <a:spcBef>
                <a:spcPts val="0"/>
              </a:spcBef>
            </a:pPr>
            <a:r>
              <a:rPr lang="es-MX" sz="2800" b="1" spc="100" dirty="0">
                <a:solidFill>
                  <a:srgbClr val="422100"/>
                </a:solidFill>
                <a:latin typeface="Microsoft Sans Serif" panose="020B0604020202020204" pitchFamily="34" charset="0"/>
                <a:cs typeface="Microsoft Sans Serif" panose="020B0604020202020204" pitchFamily="34" charset="0"/>
              </a:rPr>
              <a:t>Biosíntesis de lípidos energéticos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136887030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cstate="print"/>
          <a:srcRect/>
          <a:stretch>
            <a:fillRect/>
          </a:stretch>
        </p:blipFill>
        <p:spPr bwMode="auto">
          <a:xfrm>
            <a:off x="998111" y="1474693"/>
            <a:ext cx="7147778" cy="4937125"/>
          </a:xfrm>
          <a:prstGeom prst="rect">
            <a:avLst/>
          </a:prstGeom>
          <a:noFill/>
          <a:ln w="9525">
            <a:noFill/>
            <a:miter lim="800000"/>
            <a:headEnd/>
            <a:tailEnd/>
          </a:ln>
        </p:spPr>
      </p:pic>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120</a:t>
            </a:fld>
            <a:endParaRPr lang="en-US" dirty="0"/>
          </a:p>
        </p:txBody>
      </p:sp>
    </p:spTree>
    <p:extLst>
      <p:ext uri="{BB962C8B-B14F-4D97-AF65-F5344CB8AC3E}">
        <p14:creationId xmlns:p14="http://schemas.microsoft.com/office/powerpoint/2010/main" val="3246524288"/>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2060848"/>
            <a:ext cx="8229600" cy="3888432"/>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el hígado, el Acetil CoA que se produce a través de la </a:t>
            </a:r>
            <a:r>
              <a:rPr lang="es-MX" sz="2600" b="1" spc="100" dirty="0" err="1">
                <a:solidFill>
                  <a:srgbClr val="422100"/>
                </a:solidFill>
                <a:latin typeface="Microsoft Sans Serif" panose="020B0604020202020204" pitchFamily="34" charset="0"/>
                <a:cs typeface="Microsoft Sans Serif" panose="020B0604020202020204" pitchFamily="34" charset="0"/>
              </a:rPr>
              <a:t>Betaoxidación</a:t>
            </a:r>
            <a:r>
              <a:rPr lang="es-MX" sz="2600" b="1" spc="100" dirty="0">
                <a:solidFill>
                  <a:srgbClr val="422100"/>
                </a:solidFill>
                <a:latin typeface="Microsoft Sans Serif" panose="020B0604020202020204" pitchFamily="34" charset="0"/>
                <a:cs typeface="Microsoft Sans Serif" panose="020B0604020202020204" pitchFamily="34" charset="0"/>
              </a:rPr>
              <a:t> puede ser convertido en </a:t>
            </a:r>
            <a:r>
              <a:rPr lang="es-MX" sz="2600" b="1" spc="100" dirty="0" err="1">
                <a:solidFill>
                  <a:srgbClr val="422100"/>
                </a:solidFill>
                <a:latin typeface="Microsoft Sans Serif" panose="020B0604020202020204" pitchFamily="34" charset="0"/>
                <a:cs typeface="Microsoft Sans Serif" panose="020B0604020202020204" pitchFamily="34" charset="0"/>
              </a:rPr>
              <a:t>Acetoacetato</a:t>
            </a:r>
            <a:r>
              <a:rPr lang="es-MX" sz="2600" b="1" spc="100" dirty="0">
                <a:solidFill>
                  <a:srgbClr val="422100"/>
                </a:solidFill>
                <a:latin typeface="Microsoft Sans Serif" panose="020B0604020202020204" pitchFamily="34" charset="0"/>
                <a:cs typeface="Microsoft Sans Serif" panose="020B0604020202020204" pitchFamily="34" charset="0"/>
              </a:rPr>
              <a:t> a partir del cual se forman 3-hidroxibutirato y la Acetona</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este proceso están implicados cuatro reacciones enzimáticas   </a:t>
            </a: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121</a:t>
            </a:fld>
            <a:endParaRPr lang="en-US" dirty="0"/>
          </a:p>
        </p:txBody>
      </p:sp>
    </p:spTree>
    <p:extLst>
      <p:ext uri="{BB962C8B-B14F-4D97-AF65-F5344CB8AC3E}">
        <p14:creationId xmlns:p14="http://schemas.microsoft.com/office/powerpoint/2010/main" val="146348219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rotWithShape="1">
          <a:blip r:embed="rId2" cstate="print"/>
          <a:srcRect t="1684"/>
          <a:stretch/>
        </p:blipFill>
        <p:spPr bwMode="auto">
          <a:xfrm>
            <a:off x="1259632" y="1506071"/>
            <a:ext cx="6719537" cy="4650830"/>
          </a:xfrm>
          <a:prstGeom prst="rect">
            <a:avLst/>
          </a:prstGeom>
          <a:noFill/>
          <a:ln w="9525">
            <a:noFill/>
            <a:miter lim="800000"/>
            <a:headEnd/>
            <a:tailEnd/>
          </a:ln>
        </p:spPr>
      </p:pic>
      <p:sp>
        <p:nvSpPr>
          <p:cNvPr id="5" name="4 CuadroTexto"/>
          <p:cNvSpPr txBox="1"/>
          <p:nvPr/>
        </p:nvSpPr>
        <p:spPr>
          <a:xfrm>
            <a:off x="2843808" y="1154724"/>
            <a:ext cx="3420000" cy="144000"/>
          </a:xfrm>
          <a:prstGeom prst="rect">
            <a:avLst/>
          </a:prstGeom>
          <a:solidFill>
            <a:schemeClr val="bg1"/>
          </a:solidFill>
        </p:spPr>
        <p:txBody>
          <a:bodyPr wrap="square" rtlCol="0">
            <a:spAutoFit/>
          </a:bodyPr>
          <a:lstStyle/>
          <a:p>
            <a:endParaRPr lang="es-MX" dirty="0"/>
          </a:p>
        </p:txBody>
      </p:sp>
      <p:sp>
        <p:nvSpPr>
          <p:cNvPr id="6"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122</a:t>
            </a:fld>
            <a:endParaRPr lang="en-US" dirty="0"/>
          </a:p>
        </p:txBody>
      </p:sp>
    </p:spTree>
    <p:extLst>
      <p:ext uri="{BB962C8B-B14F-4D97-AF65-F5344CB8AC3E}">
        <p14:creationId xmlns:p14="http://schemas.microsoft.com/office/powerpoint/2010/main" val="1537583621"/>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1628800"/>
            <a:ext cx="8229600" cy="4320480"/>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Un exceso de Cuerpos </a:t>
            </a:r>
            <a:r>
              <a:rPr lang="es-MX" sz="2600" b="1" spc="100" dirty="0" err="1">
                <a:solidFill>
                  <a:srgbClr val="422100"/>
                </a:solidFill>
                <a:latin typeface="Microsoft Sans Serif" panose="020B0604020202020204" pitchFamily="34" charset="0"/>
                <a:cs typeface="Microsoft Sans Serif" panose="020B0604020202020204" pitchFamily="34" charset="0"/>
              </a:rPr>
              <a:t>Cetónicos</a:t>
            </a:r>
            <a:r>
              <a:rPr lang="es-MX" sz="2600" b="1" spc="100" dirty="0">
                <a:solidFill>
                  <a:srgbClr val="422100"/>
                </a:solidFill>
                <a:latin typeface="Microsoft Sans Serif" panose="020B0604020202020204" pitchFamily="34" charset="0"/>
                <a:cs typeface="Microsoft Sans Serif" panose="020B0604020202020204" pitchFamily="34" charset="0"/>
              </a:rPr>
              <a:t> en sangre disminuye el pH sanguíneo, cuyo valor normal es 7.4</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Esta situación de acidosis puede conducir al coma y a la muerte si no se combate a tiempo</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el aliento de individuos que sufren de una fuerte acidosis es posible detectar aroma a Acetona  </a:t>
            </a: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123</a:t>
            </a:fld>
            <a:endParaRPr lang="en-US" dirty="0"/>
          </a:p>
        </p:txBody>
      </p:sp>
    </p:spTree>
    <p:extLst>
      <p:ext uri="{BB962C8B-B14F-4D97-AF65-F5344CB8AC3E}">
        <p14:creationId xmlns:p14="http://schemas.microsoft.com/office/powerpoint/2010/main" val="381588486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1844824"/>
            <a:ext cx="8229600" cy="3816424"/>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Cada molécula de </a:t>
            </a:r>
            <a:r>
              <a:rPr lang="es-MX" sz="2600" b="1" spc="100" dirty="0" err="1">
                <a:solidFill>
                  <a:srgbClr val="422100"/>
                </a:solidFill>
                <a:latin typeface="Microsoft Sans Serif" panose="020B0604020202020204" pitchFamily="34" charset="0"/>
                <a:cs typeface="Microsoft Sans Serif" panose="020B0604020202020204" pitchFamily="34" charset="0"/>
              </a:rPr>
              <a:t>Acetil-CoA</a:t>
            </a:r>
            <a:r>
              <a:rPr lang="es-MX" sz="2600" b="1" spc="100" dirty="0">
                <a:solidFill>
                  <a:srgbClr val="422100"/>
                </a:solidFill>
                <a:latin typeface="Microsoft Sans Serif" panose="020B0604020202020204" pitchFamily="34" charset="0"/>
                <a:cs typeface="Microsoft Sans Serif" panose="020B0604020202020204" pitchFamily="34" charset="0"/>
              </a:rPr>
              <a:t> es metabolizada en el Ciclo de </a:t>
            </a:r>
            <a:r>
              <a:rPr lang="es-MX" sz="2600" b="1" spc="100" dirty="0" err="1">
                <a:solidFill>
                  <a:srgbClr val="422100"/>
                </a:solidFill>
                <a:latin typeface="Microsoft Sans Serif" panose="020B0604020202020204" pitchFamily="34" charset="0"/>
                <a:cs typeface="Microsoft Sans Serif" panose="020B0604020202020204" pitchFamily="34" charset="0"/>
              </a:rPr>
              <a:t>Krebs</a:t>
            </a: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Produce equivalentes reductores que generan ATP en la cadena respiratoria.</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Mientras la capacidad de utilizarlos sea completa, no hay efectos perjudiciales</a:t>
            </a:r>
            <a:r>
              <a:rPr lang="es-MX" sz="2800" spc="100" dirty="0" smtClean="0">
                <a:latin typeface="Microsoft Sans Serif" pitchFamily="34" charset="0"/>
                <a:cs typeface="Microsoft Sans Serif" pitchFamily="34" charset="0"/>
              </a:rPr>
              <a:t>. </a:t>
            </a:r>
            <a:endParaRPr lang="es-MX" sz="2800" spc="100" dirty="0">
              <a:latin typeface="Microsoft Sans Serif" pitchFamily="34" charset="0"/>
              <a:cs typeface="Microsoft Sans Serif" pitchFamily="34" charset="0"/>
            </a:endParaRP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124</a:t>
            </a:fld>
            <a:endParaRPr lang="en-US" dirty="0"/>
          </a:p>
        </p:txBody>
      </p:sp>
    </p:spTree>
    <p:extLst>
      <p:ext uri="{BB962C8B-B14F-4D97-AF65-F5344CB8AC3E}">
        <p14:creationId xmlns:p14="http://schemas.microsoft.com/office/powerpoint/2010/main" val="91747349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2204864"/>
            <a:ext cx="8229600" cy="3312368"/>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Al excederse la producción sobre la tasa de utilización, se acumulan en el plasma, elevando la concentración de H+.</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Esto origina acidosis metabólica (</a:t>
            </a:r>
            <a:r>
              <a:rPr lang="es-MX" sz="2600" b="1" spc="100" dirty="0" err="1">
                <a:solidFill>
                  <a:srgbClr val="422100"/>
                </a:solidFill>
                <a:latin typeface="Microsoft Sans Serif" panose="020B0604020202020204" pitchFamily="34" charset="0"/>
                <a:cs typeface="Microsoft Sans Serif" panose="020B0604020202020204" pitchFamily="34" charset="0"/>
              </a:rPr>
              <a:t>cetoacidosis</a:t>
            </a:r>
            <a:r>
              <a:rPr lang="es-MX" sz="2600" b="1" spc="100" dirty="0">
                <a:solidFill>
                  <a:srgbClr val="422100"/>
                </a:solidFill>
                <a:latin typeface="Microsoft Sans Serif" panose="020B0604020202020204" pitchFamily="34" charset="0"/>
                <a:cs typeface="Microsoft Sans Serif" panose="020B0604020202020204" pitchFamily="34" charset="0"/>
              </a:rPr>
              <a:t>) de alto riesgo.</a:t>
            </a:r>
          </a:p>
        </p:txBody>
      </p:sp>
      <p:sp>
        <p:nvSpPr>
          <p:cNvPr id="5" name="1 Título"/>
          <p:cNvSpPr>
            <a:spLocks noGrp="1"/>
          </p:cNvSpPr>
          <p:nvPr>
            <p:ph type="title"/>
          </p:nvPr>
        </p:nvSpPr>
        <p:spPr>
          <a:xfrm>
            <a:off x="282388" y="528918"/>
            <a:ext cx="8646460" cy="986658"/>
          </a:xfrm>
        </p:spPr>
        <p:txBody>
          <a:bodyPr>
            <a:normAutofit/>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de Cuerpos </a:t>
            </a:r>
            <a:r>
              <a:rPr lang="es-MX" b="1" spc="100" dirty="0" err="1">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Cetónicos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125</a:t>
            </a:fld>
            <a:endParaRPr lang="en-US" dirty="0"/>
          </a:p>
        </p:txBody>
      </p:sp>
    </p:spTree>
    <p:extLst>
      <p:ext uri="{BB962C8B-B14F-4D97-AF65-F5344CB8AC3E}">
        <p14:creationId xmlns:p14="http://schemas.microsoft.com/office/powerpoint/2010/main" val="3935207579"/>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1209786"/>
            <a:ext cx="8229600" cy="5258149"/>
          </a:xfrm>
        </p:spPr>
        <p:txBody>
          <a:bodyPr>
            <a:noAutofit/>
          </a:bodyPr>
          <a:lstStyle/>
          <a:p>
            <a:pPr marL="285750" indent="-285750" algn="just">
              <a:lnSpc>
                <a:spcPct val="114000"/>
              </a:lnSpc>
              <a:spcBef>
                <a:spcPts val="0"/>
              </a:spcBef>
              <a:buFont typeface="Arial" panose="020B0604020202020204" pitchFamily="34" charset="0"/>
              <a:buChar char="•"/>
            </a:pPr>
            <a:r>
              <a:rPr lang="en-US" sz="1800" b="1" spc="100" dirty="0">
                <a:solidFill>
                  <a:srgbClr val="422100"/>
                </a:solidFill>
                <a:latin typeface="Microsoft Sans Serif" panose="020B0604020202020204" pitchFamily="34" charset="0"/>
                <a:cs typeface="Microsoft Sans Serif" panose="020B0604020202020204" pitchFamily="34" charset="0"/>
              </a:rPr>
              <a:t>Baltimore, D., Darnell, J., </a:t>
            </a:r>
            <a:r>
              <a:rPr lang="en-US" sz="1800" b="1" spc="100" dirty="0" err="1">
                <a:solidFill>
                  <a:srgbClr val="422100"/>
                </a:solidFill>
                <a:latin typeface="Microsoft Sans Serif" panose="020B0604020202020204" pitchFamily="34" charset="0"/>
                <a:cs typeface="Microsoft Sans Serif" panose="020B0604020202020204" pitchFamily="34" charset="0"/>
              </a:rPr>
              <a:t>Lodihs</a:t>
            </a:r>
            <a:r>
              <a:rPr lang="en-US" sz="1800" b="1" spc="100" dirty="0">
                <a:solidFill>
                  <a:srgbClr val="422100"/>
                </a:solidFill>
                <a:latin typeface="Microsoft Sans Serif" panose="020B0604020202020204" pitchFamily="34" charset="0"/>
                <a:cs typeface="Microsoft Sans Serif" panose="020B0604020202020204" pitchFamily="34" charset="0"/>
              </a:rPr>
              <a:t>, H. (1998). </a:t>
            </a:r>
            <a:r>
              <a:rPr lang="es-ES_tradnl" sz="1800" b="1" spc="100" dirty="0">
                <a:solidFill>
                  <a:srgbClr val="422100"/>
                </a:solidFill>
                <a:latin typeface="Microsoft Sans Serif" panose="020B0604020202020204" pitchFamily="34" charset="0"/>
                <a:cs typeface="Microsoft Sans Serif" panose="020B0604020202020204" pitchFamily="34" charset="0"/>
              </a:rPr>
              <a:t>Biología Celular y Molecular. México: Labor.</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s-ES_tradnl" sz="1800" b="1" spc="100" dirty="0" err="1">
                <a:solidFill>
                  <a:srgbClr val="422100"/>
                </a:solidFill>
                <a:latin typeface="Microsoft Sans Serif" panose="020B0604020202020204" pitchFamily="34" charset="0"/>
                <a:cs typeface="Microsoft Sans Serif" panose="020B0604020202020204" pitchFamily="34" charset="0"/>
              </a:rPr>
              <a:t>Berg</a:t>
            </a:r>
            <a:r>
              <a:rPr lang="es-ES_tradnl" sz="1800" b="1" spc="100" dirty="0">
                <a:solidFill>
                  <a:srgbClr val="422100"/>
                </a:solidFill>
                <a:latin typeface="Microsoft Sans Serif" panose="020B0604020202020204" pitchFamily="34" charset="0"/>
                <a:cs typeface="Microsoft Sans Serif" panose="020B0604020202020204" pitchFamily="34" charset="0"/>
              </a:rPr>
              <a:t>, J. M. (2003). Bioquímica. Barcelona: Reverte.</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s-MX" sz="1800" b="1" spc="100" dirty="0">
                <a:solidFill>
                  <a:srgbClr val="422100"/>
                </a:solidFill>
                <a:latin typeface="Microsoft Sans Serif" panose="020B0604020202020204" pitchFamily="34" charset="0"/>
                <a:cs typeface="Microsoft Sans Serif" panose="020B0604020202020204" pitchFamily="34" charset="0"/>
              </a:rPr>
              <a:t>Campbell, M. K, y </a:t>
            </a:r>
            <a:r>
              <a:rPr lang="es-MX" sz="1800" b="1" spc="100" dirty="0" err="1">
                <a:solidFill>
                  <a:srgbClr val="422100"/>
                </a:solidFill>
                <a:latin typeface="Microsoft Sans Serif" panose="020B0604020202020204" pitchFamily="34" charset="0"/>
                <a:cs typeface="Microsoft Sans Serif" panose="020B0604020202020204" pitchFamily="34" charset="0"/>
              </a:rPr>
              <a:t>Farrell</a:t>
            </a:r>
            <a:r>
              <a:rPr lang="es-MX" sz="1800" b="1" spc="100" dirty="0">
                <a:solidFill>
                  <a:srgbClr val="422100"/>
                </a:solidFill>
                <a:latin typeface="Microsoft Sans Serif" panose="020B0604020202020204" pitchFamily="34" charset="0"/>
                <a:cs typeface="Microsoft Sans Serif" panose="020B0604020202020204" pitchFamily="34" charset="0"/>
              </a:rPr>
              <a:t>, S. O. (2009). Bioquímica. México: </a:t>
            </a:r>
            <a:r>
              <a:rPr lang="es-MX" sz="1800" b="1" spc="100" dirty="0" err="1">
                <a:solidFill>
                  <a:srgbClr val="422100"/>
                </a:solidFill>
                <a:latin typeface="Microsoft Sans Serif" panose="020B0604020202020204" pitchFamily="34" charset="0"/>
                <a:cs typeface="Microsoft Sans Serif" panose="020B0604020202020204" pitchFamily="34" charset="0"/>
              </a:rPr>
              <a:t>Cengage</a:t>
            </a:r>
            <a:r>
              <a:rPr lang="es-MX" sz="1800" b="1" spc="100" dirty="0">
                <a:solidFill>
                  <a:srgbClr val="422100"/>
                </a:solidFill>
                <a:latin typeface="Microsoft Sans Serif" panose="020B0604020202020204" pitchFamily="34" charset="0"/>
                <a:cs typeface="Microsoft Sans Serif" panose="020B0604020202020204" pitchFamily="34" charset="0"/>
              </a:rPr>
              <a:t> </a:t>
            </a:r>
            <a:r>
              <a:rPr lang="es-MX" sz="1800" b="1" spc="100" dirty="0" err="1">
                <a:solidFill>
                  <a:srgbClr val="422100"/>
                </a:solidFill>
                <a:latin typeface="Microsoft Sans Serif" panose="020B0604020202020204" pitchFamily="34" charset="0"/>
                <a:cs typeface="Microsoft Sans Serif" panose="020B0604020202020204" pitchFamily="34" charset="0"/>
              </a:rPr>
              <a:t>Learni</a:t>
            </a:r>
            <a:r>
              <a:rPr lang="en-US" sz="1800" b="1" spc="100" dirty="0">
                <a:solidFill>
                  <a:srgbClr val="422100"/>
                </a:solidFill>
                <a:latin typeface="Microsoft Sans Serif" panose="020B0604020202020204" pitchFamily="34" charset="0"/>
                <a:cs typeface="Microsoft Sans Serif" panose="020B0604020202020204" pitchFamily="34" charset="0"/>
              </a:rPr>
              <a:t>ng</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s-ES_tradnl" sz="1800" b="1" spc="100" dirty="0" err="1">
                <a:solidFill>
                  <a:srgbClr val="422100"/>
                </a:solidFill>
                <a:latin typeface="Microsoft Sans Serif" panose="020B0604020202020204" pitchFamily="34" charset="0"/>
                <a:cs typeface="Microsoft Sans Serif" panose="020B0604020202020204" pitchFamily="34" charset="0"/>
              </a:rPr>
              <a:t>Devlin</a:t>
            </a:r>
            <a:r>
              <a:rPr lang="es-ES_tradnl" sz="1800" b="1" spc="100" dirty="0">
                <a:solidFill>
                  <a:srgbClr val="422100"/>
                </a:solidFill>
                <a:latin typeface="Microsoft Sans Serif" panose="020B0604020202020204" pitchFamily="34" charset="0"/>
                <a:cs typeface="Microsoft Sans Serif" panose="020B0604020202020204" pitchFamily="34" charset="0"/>
              </a:rPr>
              <a:t>, T. M. (2004). Bioquímica. Libro de texto con aplicaciones clínicas. Barcelona: Reverte.</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s-MX" sz="1800" b="1" spc="100" dirty="0" err="1">
                <a:solidFill>
                  <a:srgbClr val="422100"/>
                </a:solidFill>
                <a:latin typeface="Microsoft Sans Serif" panose="020B0604020202020204" pitchFamily="34" charset="0"/>
                <a:cs typeface="Microsoft Sans Serif" panose="020B0604020202020204" pitchFamily="34" charset="0"/>
              </a:rPr>
              <a:t>Diaz</a:t>
            </a:r>
            <a:r>
              <a:rPr lang="es-MX" sz="1800" b="1" spc="100" dirty="0">
                <a:solidFill>
                  <a:srgbClr val="422100"/>
                </a:solidFill>
                <a:latin typeface="Microsoft Sans Serif" panose="020B0604020202020204" pitchFamily="34" charset="0"/>
                <a:cs typeface="Microsoft Sans Serif" panose="020B0604020202020204" pitchFamily="34" charset="0"/>
              </a:rPr>
              <a:t>, C., Juárez, M. (2007). Bioquímica. México. McGraw-Hill interamericana</a:t>
            </a:r>
          </a:p>
          <a:p>
            <a:pPr marL="285750" indent="-285750" algn="just">
              <a:lnSpc>
                <a:spcPct val="114000"/>
              </a:lnSpc>
              <a:spcBef>
                <a:spcPts val="0"/>
              </a:spcBef>
              <a:buFont typeface="Arial" panose="020B0604020202020204" pitchFamily="34" charset="0"/>
              <a:buChar char="•"/>
            </a:pPr>
            <a:r>
              <a:rPr lang="en-US" sz="1800" b="1" spc="100" dirty="0">
                <a:solidFill>
                  <a:srgbClr val="422100"/>
                </a:solidFill>
                <a:latin typeface="Microsoft Sans Serif" panose="020B0604020202020204" pitchFamily="34" charset="0"/>
                <a:cs typeface="Microsoft Sans Serif" panose="020B0604020202020204" pitchFamily="34" charset="0"/>
              </a:rPr>
              <a:t>Mathews, C. K., Van </a:t>
            </a:r>
            <a:r>
              <a:rPr lang="en-US" sz="1800" b="1" spc="100" dirty="0" err="1">
                <a:solidFill>
                  <a:srgbClr val="422100"/>
                </a:solidFill>
                <a:latin typeface="Microsoft Sans Serif" panose="020B0604020202020204" pitchFamily="34" charset="0"/>
                <a:cs typeface="Microsoft Sans Serif" panose="020B0604020202020204" pitchFamily="34" charset="0"/>
              </a:rPr>
              <a:t>Holde</a:t>
            </a:r>
            <a:r>
              <a:rPr lang="en-US" sz="1800" b="1" spc="100" dirty="0">
                <a:solidFill>
                  <a:srgbClr val="422100"/>
                </a:solidFill>
                <a:latin typeface="Microsoft Sans Serif" panose="020B0604020202020204" pitchFamily="34" charset="0"/>
                <a:cs typeface="Microsoft Sans Serif" panose="020B0604020202020204" pitchFamily="34" charset="0"/>
              </a:rPr>
              <a:t>, K. E., Ahem, K. G.  </a:t>
            </a:r>
            <a:r>
              <a:rPr lang="es-MX" sz="1800" b="1" spc="100" dirty="0">
                <a:solidFill>
                  <a:srgbClr val="422100"/>
                </a:solidFill>
                <a:latin typeface="Microsoft Sans Serif" panose="020B0604020202020204" pitchFamily="34" charset="0"/>
                <a:cs typeface="Microsoft Sans Serif" panose="020B0604020202020204" pitchFamily="34" charset="0"/>
              </a:rPr>
              <a:t>(2013). Bioquímica. México: Pearson.</a:t>
            </a:r>
          </a:p>
          <a:p>
            <a:pPr marL="285750" indent="-285750" algn="just">
              <a:lnSpc>
                <a:spcPct val="114000"/>
              </a:lnSpc>
              <a:spcBef>
                <a:spcPts val="0"/>
              </a:spcBef>
              <a:buFont typeface="Arial" panose="020B0604020202020204" pitchFamily="34" charset="0"/>
              <a:buChar char="•"/>
            </a:pPr>
            <a:r>
              <a:rPr lang="en-US" sz="1800" b="1" spc="100" dirty="0" err="1">
                <a:solidFill>
                  <a:srgbClr val="422100"/>
                </a:solidFill>
                <a:latin typeface="Microsoft Sans Serif" panose="020B0604020202020204" pitchFamily="34" charset="0"/>
                <a:cs typeface="Microsoft Sans Serif" panose="020B0604020202020204" pitchFamily="34" charset="0"/>
              </a:rPr>
              <a:t>Mckee</a:t>
            </a:r>
            <a:r>
              <a:rPr lang="en-US" sz="1800" b="1" spc="100" dirty="0">
                <a:solidFill>
                  <a:srgbClr val="422100"/>
                </a:solidFill>
                <a:latin typeface="Microsoft Sans Serif" panose="020B0604020202020204" pitchFamily="34" charset="0"/>
                <a:cs typeface="Microsoft Sans Serif" panose="020B0604020202020204" pitchFamily="34" charset="0"/>
              </a:rPr>
              <a:t> T, </a:t>
            </a:r>
            <a:r>
              <a:rPr lang="en-US" sz="1800" b="1" spc="100" dirty="0" err="1">
                <a:solidFill>
                  <a:srgbClr val="422100"/>
                </a:solidFill>
                <a:latin typeface="Microsoft Sans Serif" panose="020B0604020202020204" pitchFamily="34" charset="0"/>
                <a:cs typeface="Microsoft Sans Serif" panose="020B0604020202020204" pitchFamily="34" charset="0"/>
              </a:rPr>
              <a:t>Mckee</a:t>
            </a:r>
            <a:r>
              <a:rPr lang="en-US" sz="1800" b="1" spc="100" dirty="0">
                <a:solidFill>
                  <a:srgbClr val="422100"/>
                </a:solidFill>
                <a:latin typeface="Microsoft Sans Serif" panose="020B0604020202020204" pitchFamily="34" charset="0"/>
                <a:cs typeface="Microsoft Sans Serif" panose="020B0604020202020204" pitchFamily="34" charset="0"/>
              </a:rPr>
              <a:t>, B. J., (2009). </a:t>
            </a:r>
            <a:r>
              <a:rPr lang="es-MX" sz="1800" b="1" spc="100" dirty="0">
                <a:solidFill>
                  <a:srgbClr val="422100"/>
                </a:solidFill>
                <a:latin typeface="Microsoft Sans Serif" panose="020B0604020202020204" pitchFamily="34" charset="0"/>
                <a:cs typeface="Microsoft Sans Serif" panose="020B0604020202020204" pitchFamily="34" charset="0"/>
              </a:rPr>
              <a:t>Bioquímica. España: McGraw-Hill Interamericana editores</a:t>
            </a:r>
            <a:r>
              <a:rPr lang="es-MX" sz="1800" b="1" spc="100" dirty="0" smtClean="0">
                <a:solidFill>
                  <a:srgbClr val="422100"/>
                </a:solidFill>
                <a:latin typeface="Microsoft Sans Serif" panose="020B0604020202020204" pitchFamily="34" charset="0"/>
                <a:cs typeface="Microsoft Sans Serif" panose="020B0604020202020204" pitchFamily="34" charset="0"/>
              </a:rPr>
              <a:t>.</a:t>
            </a:r>
          </a:p>
          <a:p>
            <a:pPr marL="285750" indent="-285750" algn="just">
              <a:lnSpc>
                <a:spcPct val="114000"/>
              </a:lnSpc>
              <a:spcBef>
                <a:spcPts val="0"/>
              </a:spcBef>
              <a:buFont typeface="Arial" panose="020B0604020202020204" pitchFamily="34" charset="0"/>
              <a:buChar char="•"/>
            </a:pPr>
            <a:r>
              <a:rPr lang="es-MX" sz="1800" b="1" spc="100" dirty="0" smtClean="0">
                <a:solidFill>
                  <a:srgbClr val="422100"/>
                </a:solidFill>
                <a:latin typeface="Microsoft Sans Serif" panose="020B0604020202020204" pitchFamily="34" charset="0"/>
                <a:cs typeface="Microsoft Sans Serif" panose="020B0604020202020204" pitchFamily="34" charset="0"/>
              </a:rPr>
              <a:t>Melo R., V y </a:t>
            </a:r>
            <a:r>
              <a:rPr lang="es-MX" sz="1800" b="1" spc="100" dirty="0" err="1" smtClean="0">
                <a:solidFill>
                  <a:srgbClr val="422100"/>
                </a:solidFill>
                <a:latin typeface="Microsoft Sans Serif" panose="020B0604020202020204" pitchFamily="34" charset="0"/>
                <a:cs typeface="Microsoft Sans Serif" panose="020B0604020202020204" pitchFamily="34" charset="0"/>
              </a:rPr>
              <a:t>Macarulla</a:t>
            </a:r>
            <a:r>
              <a:rPr lang="es-MX" sz="1800" b="1" spc="100" dirty="0" smtClean="0">
                <a:solidFill>
                  <a:srgbClr val="422100"/>
                </a:solidFill>
                <a:latin typeface="Microsoft Sans Serif" panose="020B0604020202020204" pitchFamily="34" charset="0"/>
                <a:cs typeface="Microsoft Sans Serif" panose="020B0604020202020204" pitchFamily="34" charset="0"/>
              </a:rPr>
              <a:t> G., J. M. (2008). Bioquímica de los procesos metabólicos. México: </a:t>
            </a:r>
            <a:r>
              <a:rPr lang="es-MX" sz="1800" b="1" spc="100" dirty="0" err="1" smtClean="0">
                <a:solidFill>
                  <a:srgbClr val="422100"/>
                </a:solidFill>
                <a:latin typeface="Microsoft Sans Serif" panose="020B0604020202020204" pitchFamily="34" charset="0"/>
                <a:cs typeface="Microsoft Sans Serif" panose="020B0604020202020204" pitchFamily="34" charset="0"/>
              </a:rPr>
              <a:t>Reverté</a:t>
            </a:r>
            <a:r>
              <a:rPr lang="es-MX" sz="1800" b="1" spc="100" dirty="0" smtClean="0">
                <a:solidFill>
                  <a:srgbClr val="422100"/>
                </a:solidFill>
                <a:latin typeface="Microsoft Sans Serif" panose="020B0604020202020204" pitchFamily="34" charset="0"/>
                <a:cs typeface="Microsoft Sans Serif" panose="020B0604020202020204" pitchFamily="34" charset="0"/>
              </a:rPr>
              <a:t>.</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n-US" sz="1800" b="1" spc="100" dirty="0">
                <a:solidFill>
                  <a:srgbClr val="422100"/>
                </a:solidFill>
                <a:latin typeface="Microsoft Sans Serif" panose="020B0604020202020204" pitchFamily="34" charset="0"/>
                <a:cs typeface="Microsoft Sans Serif" panose="020B0604020202020204" pitchFamily="34" charset="0"/>
              </a:rPr>
              <a:t>Murray R. K., </a:t>
            </a:r>
            <a:r>
              <a:rPr lang="en-US" sz="1800" b="1" spc="100" dirty="0" err="1">
                <a:solidFill>
                  <a:srgbClr val="422100"/>
                </a:solidFill>
                <a:latin typeface="Microsoft Sans Serif" panose="020B0604020202020204" pitchFamily="34" charset="0"/>
                <a:cs typeface="Microsoft Sans Serif" panose="020B0604020202020204" pitchFamily="34" charset="0"/>
              </a:rPr>
              <a:t>Granner</a:t>
            </a:r>
            <a:r>
              <a:rPr lang="en-US" sz="1800" b="1" spc="100" dirty="0">
                <a:solidFill>
                  <a:srgbClr val="422100"/>
                </a:solidFill>
                <a:latin typeface="Microsoft Sans Serif" panose="020B0604020202020204" pitchFamily="34" charset="0"/>
                <a:cs typeface="Microsoft Sans Serif" panose="020B0604020202020204" pitchFamily="34" charset="0"/>
              </a:rPr>
              <a:t> D. K., Mayer, P.  </a:t>
            </a:r>
            <a:r>
              <a:rPr lang="es-MX" sz="1800" b="1" spc="100" dirty="0">
                <a:solidFill>
                  <a:srgbClr val="422100"/>
                </a:solidFill>
                <a:latin typeface="Microsoft Sans Serif" panose="020B0604020202020204" pitchFamily="34" charset="0"/>
                <a:cs typeface="Microsoft Sans Serif" panose="020B0604020202020204" pitchFamily="34" charset="0"/>
              </a:rPr>
              <a:t>A., </a:t>
            </a:r>
            <a:r>
              <a:rPr lang="es-MX" sz="1800" b="1" spc="100" dirty="0" err="1">
                <a:solidFill>
                  <a:srgbClr val="422100"/>
                </a:solidFill>
                <a:latin typeface="Microsoft Sans Serif" panose="020B0604020202020204" pitchFamily="34" charset="0"/>
                <a:cs typeface="Microsoft Sans Serif" panose="020B0604020202020204" pitchFamily="34" charset="0"/>
              </a:rPr>
              <a:t>Rodwell</a:t>
            </a:r>
            <a:r>
              <a:rPr lang="es-MX" sz="1800" b="1" spc="100" dirty="0">
                <a:solidFill>
                  <a:srgbClr val="422100"/>
                </a:solidFill>
                <a:latin typeface="Microsoft Sans Serif" panose="020B0604020202020204" pitchFamily="34" charset="0"/>
                <a:cs typeface="Microsoft Sans Serif" panose="020B0604020202020204" pitchFamily="34" charset="0"/>
              </a:rPr>
              <a:t>, V. W. (2004). Bioquímica de </a:t>
            </a:r>
            <a:r>
              <a:rPr lang="es-MX" sz="1800" b="1" spc="100" dirty="0" err="1">
                <a:solidFill>
                  <a:srgbClr val="422100"/>
                </a:solidFill>
                <a:latin typeface="Microsoft Sans Serif" panose="020B0604020202020204" pitchFamily="34" charset="0"/>
                <a:cs typeface="Microsoft Sans Serif" panose="020B0604020202020204" pitchFamily="34" charset="0"/>
              </a:rPr>
              <a:t>Harper</a:t>
            </a:r>
            <a:r>
              <a:rPr lang="es-MX" sz="1800" b="1" spc="100" dirty="0">
                <a:solidFill>
                  <a:srgbClr val="422100"/>
                </a:solidFill>
                <a:latin typeface="Microsoft Sans Serif" panose="020B0604020202020204" pitchFamily="34" charset="0"/>
                <a:cs typeface="Microsoft Sans Serif" panose="020B0604020202020204" pitchFamily="34" charset="0"/>
              </a:rPr>
              <a:t>. México: Manual Moderno</a:t>
            </a:r>
            <a:r>
              <a:rPr lang="es-MX" sz="2400" b="1" dirty="0" smtClean="0">
                <a:latin typeface="Microsoft Sans Serif" panose="020B0604020202020204" pitchFamily="34" charset="0"/>
                <a:cs typeface="Microsoft Sans Serif" panose="020B0604020202020204" pitchFamily="34" charset="0"/>
              </a:rPr>
              <a:t>.</a:t>
            </a:r>
            <a:endParaRPr lang="es-MX" sz="2400" b="1" dirty="0">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42047" y="340660"/>
            <a:ext cx="8646460" cy="986658"/>
          </a:xfrm>
        </p:spPr>
        <p:txBody>
          <a:bodyPr>
            <a:normAutofit/>
          </a:bodyPr>
          <a:lstStyle/>
          <a:p>
            <a:pPr algn="ctr"/>
            <a:r>
              <a:rPr lang="es-MX"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Referencias Bibliográficas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126</a:t>
            </a:fld>
            <a:endParaRPr lang="en-US" dirty="0"/>
          </a:p>
        </p:txBody>
      </p:sp>
    </p:spTree>
    <p:extLst>
      <p:ext uri="{BB962C8B-B14F-4D97-AF65-F5344CB8AC3E}">
        <p14:creationId xmlns:p14="http://schemas.microsoft.com/office/powerpoint/2010/main" val="387437345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a:xfrm>
            <a:off x="457200" y="1169445"/>
            <a:ext cx="8229600" cy="5325384"/>
          </a:xfrm>
        </p:spPr>
        <p:txBody>
          <a:bodyPr>
            <a:noAutofit/>
          </a:bodyPr>
          <a:lstStyle/>
          <a:p>
            <a:pPr marL="285750" indent="-285750" algn="just">
              <a:lnSpc>
                <a:spcPct val="114000"/>
              </a:lnSpc>
              <a:spcBef>
                <a:spcPts val="0"/>
              </a:spcBef>
              <a:buFont typeface="Arial" panose="020B0604020202020204" pitchFamily="34" charset="0"/>
              <a:buChar char="•"/>
            </a:pPr>
            <a:r>
              <a:rPr lang="en-US" sz="1800" b="1" spc="100" dirty="0">
                <a:solidFill>
                  <a:srgbClr val="422100"/>
                </a:solidFill>
                <a:latin typeface="Microsoft Sans Serif" panose="020B0604020202020204" pitchFamily="34" charset="0"/>
                <a:cs typeface="Microsoft Sans Serif" panose="020B0604020202020204" pitchFamily="34" charset="0"/>
              </a:rPr>
              <a:t>Murray, R. K., Bender D. A., Botham K. M. Kennelly, P. J., Weil, P. A. (2013). </a:t>
            </a:r>
            <a:r>
              <a:rPr lang="es-MX" sz="1800" b="1" spc="100" dirty="0" err="1">
                <a:solidFill>
                  <a:srgbClr val="422100"/>
                </a:solidFill>
                <a:latin typeface="Microsoft Sans Serif" panose="020B0604020202020204" pitchFamily="34" charset="0"/>
                <a:cs typeface="Microsoft Sans Serif" panose="020B0604020202020204" pitchFamily="34" charset="0"/>
              </a:rPr>
              <a:t>Harper</a:t>
            </a:r>
            <a:r>
              <a:rPr lang="es-MX" sz="1800" b="1" spc="100" dirty="0">
                <a:solidFill>
                  <a:srgbClr val="422100"/>
                </a:solidFill>
                <a:latin typeface="Microsoft Sans Serif" panose="020B0604020202020204" pitchFamily="34" charset="0"/>
                <a:cs typeface="Microsoft Sans Serif" panose="020B0604020202020204" pitchFamily="34" charset="0"/>
              </a:rPr>
              <a:t> Bioquímica Ilustrada. México: McGraw-Hill </a:t>
            </a:r>
            <a:r>
              <a:rPr lang="es-MX" sz="1800" b="1" spc="100" dirty="0" err="1">
                <a:solidFill>
                  <a:srgbClr val="422100"/>
                </a:solidFill>
                <a:latin typeface="Microsoft Sans Serif" panose="020B0604020202020204" pitchFamily="34" charset="0"/>
                <a:cs typeface="Microsoft Sans Serif" panose="020B0604020202020204" pitchFamily="34" charset="0"/>
              </a:rPr>
              <a:t>Lange</a:t>
            </a:r>
            <a:r>
              <a:rPr lang="es-MX" sz="1800" b="1" spc="100" dirty="0">
                <a:solidFill>
                  <a:srgbClr val="422100"/>
                </a:solidFill>
                <a:latin typeface="Microsoft Sans Serif" panose="020B0604020202020204" pitchFamily="34" charset="0"/>
                <a:cs typeface="Microsoft Sans Serif" panose="020B0604020202020204" pitchFamily="34" charset="0"/>
              </a:rPr>
              <a:t>.</a:t>
            </a:r>
          </a:p>
          <a:p>
            <a:pPr marL="285750" indent="-285750" algn="just">
              <a:lnSpc>
                <a:spcPct val="114000"/>
              </a:lnSpc>
              <a:spcBef>
                <a:spcPts val="0"/>
              </a:spcBef>
              <a:buFont typeface="Arial" panose="020B0604020202020204" pitchFamily="34" charset="0"/>
              <a:buChar char="•"/>
            </a:pPr>
            <a:r>
              <a:rPr lang="en-US" sz="1800" b="1" spc="100" dirty="0">
                <a:solidFill>
                  <a:srgbClr val="422100"/>
                </a:solidFill>
                <a:latin typeface="Microsoft Sans Serif" panose="020B0604020202020204" pitchFamily="34" charset="0"/>
                <a:cs typeface="Microsoft Sans Serif" panose="020B0604020202020204" pitchFamily="34" charset="0"/>
              </a:rPr>
              <a:t>Nelson, D., Cox Michael M. (2014). </a:t>
            </a:r>
            <a:r>
              <a:rPr lang="es-MX" sz="1800" b="1" spc="100" dirty="0" err="1">
                <a:solidFill>
                  <a:srgbClr val="422100"/>
                </a:solidFill>
                <a:latin typeface="Microsoft Sans Serif" panose="020B0604020202020204" pitchFamily="34" charset="0"/>
                <a:cs typeface="Microsoft Sans Serif" panose="020B0604020202020204" pitchFamily="34" charset="0"/>
              </a:rPr>
              <a:t>Lehninger</a:t>
            </a:r>
            <a:r>
              <a:rPr lang="es-MX" sz="1800" b="1" spc="100" dirty="0">
                <a:solidFill>
                  <a:srgbClr val="422100"/>
                </a:solidFill>
                <a:latin typeface="Microsoft Sans Serif" panose="020B0604020202020204" pitchFamily="34" charset="0"/>
                <a:cs typeface="Microsoft Sans Serif" panose="020B0604020202020204" pitchFamily="34" charset="0"/>
              </a:rPr>
              <a:t>: Principios de Bioquímica. México: Omega.</a:t>
            </a:r>
          </a:p>
          <a:p>
            <a:pPr marL="285750" indent="-285750" algn="just">
              <a:lnSpc>
                <a:spcPct val="114000"/>
              </a:lnSpc>
              <a:spcBef>
                <a:spcPts val="0"/>
              </a:spcBef>
              <a:buFont typeface="Arial" panose="020B0604020202020204" pitchFamily="34" charset="0"/>
              <a:buChar char="•"/>
            </a:pPr>
            <a:r>
              <a:rPr lang="es-MX" sz="1800" b="1" spc="100" dirty="0" err="1">
                <a:solidFill>
                  <a:srgbClr val="422100"/>
                </a:solidFill>
                <a:latin typeface="Microsoft Sans Serif" panose="020B0604020202020204" pitchFamily="34" charset="0"/>
                <a:cs typeface="Microsoft Sans Serif" panose="020B0604020202020204" pitchFamily="34" charset="0"/>
              </a:rPr>
              <a:t>Orten</a:t>
            </a:r>
            <a:r>
              <a:rPr lang="es-MX" sz="1800" b="1" spc="100" dirty="0">
                <a:solidFill>
                  <a:srgbClr val="422100"/>
                </a:solidFill>
                <a:latin typeface="Microsoft Sans Serif" panose="020B0604020202020204" pitchFamily="34" charset="0"/>
                <a:cs typeface="Microsoft Sans Serif" panose="020B0604020202020204" pitchFamily="34" charset="0"/>
              </a:rPr>
              <a:t>, N. (2003). Bioquímica Humana. México: Panamericana.</a:t>
            </a:r>
          </a:p>
          <a:p>
            <a:pPr marL="285750" indent="-285750" algn="just">
              <a:lnSpc>
                <a:spcPct val="114000"/>
              </a:lnSpc>
              <a:spcBef>
                <a:spcPts val="0"/>
              </a:spcBef>
              <a:buFont typeface="Arial" panose="020B0604020202020204" pitchFamily="34" charset="0"/>
              <a:buChar char="•"/>
            </a:pPr>
            <a:r>
              <a:rPr lang="es-MX" sz="1800" b="1" spc="100" dirty="0">
                <a:solidFill>
                  <a:srgbClr val="422100"/>
                </a:solidFill>
                <a:latin typeface="Microsoft Sans Serif" panose="020B0604020202020204" pitchFamily="34" charset="0"/>
                <a:cs typeface="Microsoft Sans Serif" panose="020B0604020202020204" pitchFamily="34" charset="0"/>
              </a:rPr>
              <a:t>Piña, G. E., Laguna, J. (2013). Bioquímica de Laguna. México. El Manual Moderno.</a:t>
            </a:r>
          </a:p>
          <a:p>
            <a:pPr marL="285750" indent="-285750" algn="just">
              <a:lnSpc>
                <a:spcPct val="114000"/>
              </a:lnSpc>
              <a:spcBef>
                <a:spcPts val="0"/>
              </a:spcBef>
              <a:buFont typeface="Arial" panose="020B0604020202020204" pitchFamily="34" charset="0"/>
              <a:buChar char="•"/>
            </a:pPr>
            <a:r>
              <a:rPr lang="en-US" sz="1800" b="1" spc="100" dirty="0">
                <a:solidFill>
                  <a:srgbClr val="422100"/>
                </a:solidFill>
                <a:latin typeface="Microsoft Sans Serif" panose="020B0604020202020204" pitchFamily="34" charset="0"/>
                <a:cs typeface="Microsoft Sans Serif" panose="020B0604020202020204" pitchFamily="34" charset="0"/>
              </a:rPr>
              <a:t>Smith, C., Marks, L. M. (2006). </a:t>
            </a:r>
            <a:r>
              <a:rPr lang="es-ES_tradnl" sz="1800" b="1" spc="100" dirty="0">
                <a:solidFill>
                  <a:srgbClr val="422100"/>
                </a:solidFill>
                <a:latin typeface="Microsoft Sans Serif" panose="020B0604020202020204" pitchFamily="34" charset="0"/>
                <a:cs typeface="Microsoft Sans Serif" panose="020B0604020202020204" pitchFamily="34" charset="0"/>
              </a:rPr>
              <a:t>Bioquímica Básica de Marks. Un enfoque clínico. España: McGraw-Hill Interamericana.</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s-MX" sz="1800" b="1" spc="100" dirty="0" err="1">
                <a:solidFill>
                  <a:srgbClr val="422100"/>
                </a:solidFill>
                <a:latin typeface="Microsoft Sans Serif" panose="020B0604020202020204" pitchFamily="34" charset="0"/>
                <a:cs typeface="Microsoft Sans Serif" panose="020B0604020202020204" pitchFamily="34" charset="0"/>
              </a:rPr>
              <a:t>Stryer</a:t>
            </a:r>
            <a:r>
              <a:rPr lang="es-MX" sz="1800" b="1" spc="100" dirty="0">
                <a:solidFill>
                  <a:srgbClr val="422100"/>
                </a:solidFill>
                <a:latin typeface="Microsoft Sans Serif" panose="020B0604020202020204" pitchFamily="34" charset="0"/>
                <a:cs typeface="Microsoft Sans Serif" panose="020B0604020202020204" pitchFamily="34" charset="0"/>
              </a:rPr>
              <a:t>, L. (2007). Bioquímica. México: Reverte. </a:t>
            </a:r>
          </a:p>
          <a:p>
            <a:pPr marL="285750" indent="-285750" algn="just">
              <a:lnSpc>
                <a:spcPct val="114000"/>
              </a:lnSpc>
              <a:spcBef>
                <a:spcPts val="0"/>
              </a:spcBef>
              <a:buFont typeface="Arial" panose="020B0604020202020204" pitchFamily="34" charset="0"/>
              <a:buChar char="•"/>
            </a:pPr>
            <a:r>
              <a:rPr lang="en-US" sz="1800" b="1" spc="100" dirty="0" err="1">
                <a:solidFill>
                  <a:srgbClr val="422100"/>
                </a:solidFill>
                <a:latin typeface="Microsoft Sans Serif" panose="020B0604020202020204" pitchFamily="34" charset="0"/>
                <a:cs typeface="Microsoft Sans Serif" panose="020B0604020202020204" pitchFamily="34" charset="0"/>
              </a:rPr>
              <a:t>Vagaban</a:t>
            </a:r>
            <a:r>
              <a:rPr lang="en-US" sz="1800" b="1" spc="100" dirty="0">
                <a:solidFill>
                  <a:srgbClr val="422100"/>
                </a:solidFill>
                <a:latin typeface="Microsoft Sans Serif" panose="020B0604020202020204" pitchFamily="34" charset="0"/>
                <a:cs typeface="Microsoft Sans Serif" panose="020B0604020202020204" pitchFamily="34" charset="0"/>
              </a:rPr>
              <a:t>, N. V. (2002). Medical Biochemistry. USA: Academic Press.</a:t>
            </a: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285750" indent="-285750" algn="just">
              <a:lnSpc>
                <a:spcPct val="114000"/>
              </a:lnSpc>
              <a:spcBef>
                <a:spcPts val="0"/>
              </a:spcBef>
              <a:buFont typeface="Arial" panose="020B0604020202020204" pitchFamily="34" charset="0"/>
              <a:buChar char="•"/>
            </a:pPr>
            <a:r>
              <a:rPr lang="en-US" sz="1800" b="1" spc="100" dirty="0" err="1">
                <a:solidFill>
                  <a:srgbClr val="422100"/>
                </a:solidFill>
                <a:latin typeface="Microsoft Sans Serif" panose="020B0604020202020204" pitchFamily="34" charset="0"/>
                <a:cs typeface="Microsoft Sans Serif" panose="020B0604020202020204" pitchFamily="34" charset="0"/>
              </a:rPr>
              <a:t>Voet</a:t>
            </a:r>
            <a:r>
              <a:rPr lang="en-US" sz="1800" b="1" spc="100" dirty="0">
                <a:solidFill>
                  <a:srgbClr val="422100"/>
                </a:solidFill>
                <a:latin typeface="Microsoft Sans Serif" panose="020B0604020202020204" pitchFamily="34" charset="0"/>
                <a:cs typeface="Microsoft Sans Serif" panose="020B0604020202020204" pitchFamily="34" charset="0"/>
              </a:rPr>
              <a:t>, D., </a:t>
            </a:r>
            <a:r>
              <a:rPr lang="en-US" sz="1800" b="1" spc="100" dirty="0" err="1">
                <a:solidFill>
                  <a:srgbClr val="422100"/>
                </a:solidFill>
                <a:latin typeface="Microsoft Sans Serif" panose="020B0604020202020204" pitchFamily="34" charset="0"/>
                <a:cs typeface="Microsoft Sans Serif" panose="020B0604020202020204" pitchFamily="34" charset="0"/>
              </a:rPr>
              <a:t>Voet</a:t>
            </a:r>
            <a:r>
              <a:rPr lang="en-US" sz="1800" b="1" spc="100" dirty="0">
                <a:solidFill>
                  <a:srgbClr val="422100"/>
                </a:solidFill>
                <a:latin typeface="Microsoft Sans Serif" panose="020B0604020202020204" pitchFamily="34" charset="0"/>
                <a:cs typeface="Microsoft Sans Serif" panose="020B0604020202020204" pitchFamily="34" charset="0"/>
              </a:rPr>
              <a:t>, J. G., Pratt, Ch. </a:t>
            </a:r>
            <a:r>
              <a:rPr lang="es-MX" sz="1800" b="1" spc="100" dirty="0">
                <a:solidFill>
                  <a:srgbClr val="422100"/>
                </a:solidFill>
                <a:latin typeface="Microsoft Sans Serif" panose="020B0604020202020204" pitchFamily="34" charset="0"/>
                <a:cs typeface="Microsoft Sans Serif" panose="020B0604020202020204" pitchFamily="34" charset="0"/>
              </a:rPr>
              <a:t>(2007). Fundamentos de Bioquímica. España: Media Panamericana</a:t>
            </a:r>
            <a:r>
              <a:rPr lang="es-MX" sz="1800" b="1" spc="100" dirty="0" smtClean="0">
                <a:solidFill>
                  <a:srgbClr val="422100"/>
                </a:solidFill>
                <a:latin typeface="Microsoft Sans Serif" panose="020B0604020202020204" pitchFamily="34" charset="0"/>
                <a:cs typeface="Microsoft Sans Serif" panose="020B0604020202020204" pitchFamily="34" charset="0"/>
              </a:rPr>
              <a:t>.</a:t>
            </a:r>
          </a:p>
          <a:p>
            <a:pPr marL="285750" indent="-285750" algn="just">
              <a:lnSpc>
                <a:spcPct val="114000"/>
              </a:lnSpc>
              <a:spcBef>
                <a:spcPts val="0"/>
              </a:spcBef>
              <a:buFont typeface="Arial" panose="020B0604020202020204" pitchFamily="34" charset="0"/>
              <a:buChar char="•"/>
            </a:pPr>
            <a:r>
              <a:rPr lang="es-ES" sz="1800" b="1" spc="100" dirty="0">
                <a:solidFill>
                  <a:srgbClr val="422100"/>
                </a:solidFill>
                <a:latin typeface="Microsoft Sans Serif" panose="020B0604020202020204" pitchFamily="34" charset="0"/>
                <a:cs typeface="Microsoft Sans Serif" panose="020B0604020202020204" pitchFamily="34" charset="0"/>
              </a:rPr>
              <a:t>Las imágenes que aparecen en esta presentación se tomaron  de la página</a:t>
            </a:r>
            <a:r>
              <a:rPr lang="es-ES" sz="1800" spc="100" dirty="0">
                <a:latin typeface="Microsoft Sans Serif" pitchFamily="34" charset="0"/>
                <a:cs typeface="Microsoft Sans Serif" pitchFamily="34" charset="0"/>
              </a:rPr>
              <a:t>: </a:t>
            </a:r>
            <a:r>
              <a:rPr lang="es-ES" sz="1800" dirty="0">
                <a:solidFill>
                  <a:srgbClr val="0000FF"/>
                </a:solidFill>
                <a:latin typeface="Microsoft Sans Serif" pitchFamily="34" charset="0"/>
                <a:cs typeface="Microsoft Sans Serif" pitchFamily="34" charset="0"/>
                <a:hlinkClick r:id="rId2"/>
              </a:rPr>
              <a:t>http://</a:t>
            </a:r>
            <a:r>
              <a:rPr lang="es-ES" sz="1800" dirty="0" smtClean="0">
                <a:solidFill>
                  <a:srgbClr val="0000FF"/>
                </a:solidFill>
                <a:latin typeface="Microsoft Sans Serif" pitchFamily="34" charset="0"/>
                <a:cs typeface="Microsoft Sans Serif" pitchFamily="34" charset="0"/>
                <a:hlinkClick r:id="rId2"/>
              </a:rPr>
              <a:t>www.google.com.mx/imghp</a:t>
            </a:r>
            <a:endParaRPr lang="es-ES" sz="1800" dirty="0" smtClean="0">
              <a:solidFill>
                <a:srgbClr val="0000FF"/>
              </a:solidFill>
              <a:latin typeface="Microsoft Sans Serif" pitchFamily="34" charset="0"/>
              <a:cs typeface="Microsoft Sans Serif" pitchFamily="34" charset="0"/>
            </a:endParaRPr>
          </a:p>
          <a:p>
            <a:pPr marL="285750" indent="-285750" algn="just">
              <a:lnSpc>
                <a:spcPct val="114000"/>
              </a:lnSpc>
              <a:spcBef>
                <a:spcPts val="0"/>
              </a:spcBef>
              <a:buFont typeface="Arial" panose="020B0604020202020204" pitchFamily="34" charset="0"/>
              <a:buChar char="•"/>
            </a:pPr>
            <a:endParaRPr lang="es-ES" sz="1800" spc="100" dirty="0">
              <a:solidFill>
                <a:srgbClr val="0000FF"/>
              </a:solidFill>
              <a:latin typeface="Microsoft Sans Serif" pitchFamily="34" charset="0"/>
              <a:cs typeface="Microsoft Sans Serif" pitchFamily="34" charset="0"/>
            </a:endParaRPr>
          </a:p>
          <a:p>
            <a:pPr marL="285750" indent="-285750" algn="just">
              <a:lnSpc>
                <a:spcPct val="114000"/>
              </a:lnSpc>
              <a:spcBef>
                <a:spcPts val="0"/>
              </a:spcBef>
              <a:buFont typeface="Arial" panose="020B0604020202020204" pitchFamily="34" charset="0"/>
              <a:buChar char="•"/>
            </a:pPr>
            <a:endParaRPr lang="es-MX" sz="18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242047" y="340660"/>
            <a:ext cx="8646460" cy="709916"/>
          </a:xfrm>
        </p:spPr>
        <p:txBody>
          <a:bodyPr>
            <a:normAutofit/>
          </a:bodyPr>
          <a:lstStyle/>
          <a:p>
            <a:pPr algn="ctr"/>
            <a:r>
              <a:rPr lang="es-MX"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Referencias Bibliográficas</a:t>
            </a:r>
            <a:endPar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127</a:t>
            </a:fld>
            <a:endParaRPr lang="en-US" dirty="0"/>
          </a:p>
        </p:txBody>
      </p:sp>
    </p:spTree>
    <p:extLst>
      <p:ext uri="{BB962C8B-B14F-4D97-AF65-F5344CB8AC3E}">
        <p14:creationId xmlns:p14="http://schemas.microsoft.com/office/powerpoint/2010/main" val="604751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57201" y="2155517"/>
            <a:ext cx="8269940" cy="3671046"/>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Estos procesos son muy similares en los vegetales, los animales y los microorganismos.</a:t>
            </a:r>
          </a:p>
          <a:p>
            <a:pPr marL="34290" indent="0" algn="just">
              <a:lnSpc>
                <a:spcPct val="114000"/>
              </a:lnSpc>
              <a:spcBef>
                <a:spcPts val="0"/>
              </a:spcBef>
              <a:buNone/>
            </a:pP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gran mayoría de los lípidos en los sistemas biológicos se encuentran en forma de triacilglicéridos o triacilgliceroles.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936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857250" y="515471"/>
            <a:ext cx="7406640" cy="627529"/>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14</a:t>
            </a:fld>
            <a:endParaRPr lang="en-US" dirty="0"/>
          </a:p>
        </p:txBody>
      </p:sp>
      <p:sp>
        <p:nvSpPr>
          <p:cNvPr id="5" name="Título 1"/>
          <p:cNvSpPr txBox="1">
            <a:spLocks/>
          </p:cNvSpPr>
          <p:nvPr/>
        </p:nvSpPr>
        <p:spPr>
          <a:xfrm>
            <a:off x="861733" y="6010835"/>
            <a:ext cx="7406640" cy="44375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8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Alimentos ricos en Lípidos</a:t>
            </a:r>
            <a:endParaRPr lang="es-MX" sz="2800" b="1" spc="1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pic>
        <p:nvPicPr>
          <p:cNvPr id="6" name="Imagen 5"/>
          <p:cNvPicPr>
            <a:picLocks noChangeAspect="1"/>
          </p:cNvPicPr>
          <p:nvPr/>
        </p:nvPicPr>
        <p:blipFill>
          <a:blip r:embed="rId2"/>
          <a:stretch>
            <a:fillRect/>
          </a:stretch>
        </p:blipFill>
        <p:spPr>
          <a:xfrm>
            <a:off x="424851" y="1653108"/>
            <a:ext cx="8342631" cy="4034998"/>
          </a:xfrm>
          <a:prstGeom prst="rect">
            <a:avLst/>
          </a:prstGeom>
        </p:spPr>
      </p:pic>
    </p:spTree>
    <p:extLst>
      <p:ext uri="{BB962C8B-B14F-4D97-AF65-F5344CB8AC3E}">
        <p14:creationId xmlns:p14="http://schemas.microsoft.com/office/powerpoint/2010/main" val="2350260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5" name="Rectangle 3"/>
          <p:cNvSpPr txBox="1">
            <a:spLocks noChangeArrowheads="1"/>
          </p:cNvSpPr>
          <p:nvPr/>
        </p:nvSpPr>
        <p:spPr bwMode="auto">
          <a:xfrm>
            <a:off x="397977" y="1935713"/>
            <a:ext cx="8361362" cy="4380420"/>
          </a:xfrm>
          <a:prstGeom prst="rect">
            <a:avLst/>
          </a:prstGeom>
          <a:noFill/>
          <a:ln>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 indent="0" algn="just" defTabSz="685800" eaLnBrk="1" hangingPunct="1">
              <a:lnSpc>
                <a:spcPct val="114000"/>
              </a:lnSpc>
              <a:spcBef>
                <a:spcPts val="0"/>
              </a:spcBef>
              <a:buClr>
                <a:schemeClr val="tx1"/>
              </a:buClr>
              <a:buSzPct val="80000"/>
              <a:buNone/>
              <a:defRPr/>
            </a:pPr>
            <a:r>
              <a:rPr lang="es-ES_tradnl" altLang="es-MX" b="1" spc="100" dirty="0">
                <a:solidFill>
                  <a:srgbClr val="422100"/>
                </a:solidFill>
                <a:latin typeface="Microsoft Sans Serif" panose="020B0604020202020204" pitchFamily="34" charset="0"/>
                <a:cs typeface="Microsoft Sans Serif" panose="020B0604020202020204" pitchFamily="34" charset="0"/>
              </a:rPr>
              <a:t>Los lípidos son importantes depósitos energéticos; son más eficaces que los carbohidratos ya que en los animales los lípidos   rinden   9 kcal/g  y  los  carbohidratos  4 kcal/g.</a:t>
            </a:r>
          </a:p>
          <a:p>
            <a:pPr marL="34290" indent="0" algn="just" defTabSz="685800" eaLnBrk="1" hangingPunct="1">
              <a:lnSpc>
                <a:spcPct val="114000"/>
              </a:lnSpc>
              <a:spcBef>
                <a:spcPts val="0"/>
              </a:spcBef>
              <a:buClr>
                <a:schemeClr val="tx1"/>
              </a:buClr>
              <a:buSzPct val="80000"/>
              <a:buNone/>
              <a:defRPr/>
            </a:pPr>
            <a:endParaRPr lang="es-ES_tradnl" alt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defTabSz="685800" eaLnBrk="1" hangingPunct="1">
              <a:lnSpc>
                <a:spcPct val="114000"/>
              </a:lnSpc>
              <a:spcBef>
                <a:spcPts val="0"/>
              </a:spcBef>
              <a:buClr>
                <a:schemeClr val="tx1"/>
              </a:buClr>
              <a:buSzPct val="80000"/>
              <a:buNone/>
              <a:defRPr/>
            </a:pPr>
            <a:r>
              <a:rPr lang="es-ES_tradnl" altLang="es-MX" b="1" spc="100" dirty="0">
                <a:solidFill>
                  <a:srgbClr val="422100"/>
                </a:solidFill>
                <a:latin typeface="Microsoft Sans Serif" panose="020B0604020202020204" pitchFamily="34" charset="0"/>
                <a:cs typeface="Microsoft Sans Serif" panose="020B0604020202020204" pitchFamily="34" charset="0"/>
              </a:rPr>
              <a:t>La oxidación metabólica de los lípidos libera gran cantidad de energía a partir de la producción de </a:t>
            </a:r>
            <a:r>
              <a:rPr lang="es-ES_tradnl" altLang="es-MX" b="1" spc="100" dirty="0" err="1">
                <a:solidFill>
                  <a:srgbClr val="422100"/>
                </a:solidFill>
                <a:latin typeface="Microsoft Sans Serif" panose="020B0604020202020204" pitchFamily="34" charset="0"/>
                <a:cs typeface="Microsoft Sans Serif" panose="020B0604020202020204" pitchFamily="34" charset="0"/>
              </a:rPr>
              <a:t>AcetilCoA</a:t>
            </a:r>
            <a:r>
              <a:rPr lang="es-ES_tradnl" altLang="es-MX" b="1" spc="100" dirty="0">
                <a:solidFill>
                  <a:srgbClr val="422100"/>
                </a:solidFill>
                <a:latin typeface="Microsoft Sans Serif" panose="020B0604020202020204" pitchFamily="34" charset="0"/>
                <a:cs typeface="Microsoft Sans Serif" panose="020B0604020202020204" pitchFamily="34" charset="0"/>
              </a:rPr>
              <a:t>, NADH y FADH</a:t>
            </a:r>
            <a:r>
              <a:rPr lang="es-ES_tradnl" altLang="es-MX" b="1" spc="100" baseline="-25000" dirty="0">
                <a:solidFill>
                  <a:srgbClr val="422100"/>
                </a:solidFill>
                <a:latin typeface="Microsoft Sans Serif" panose="020B0604020202020204" pitchFamily="34" charset="0"/>
                <a:cs typeface="Microsoft Sans Serif" panose="020B0604020202020204" pitchFamily="34" charset="0"/>
              </a:rPr>
              <a:t>2</a:t>
            </a:r>
            <a:r>
              <a:rPr lang="es-ES_tradnl" altLang="es-MX" b="1" spc="100" dirty="0">
                <a:solidFill>
                  <a:srgbClr val="422100"/>
                </a:solidFill>
                <a:latin typeface="Microsoft Sans Serif" panose="020B0604020202020204" pitchFamily="34" charset="0"/>
                <a:cs typeface="Microsoft Sans Serif" panose="020B0604020202020204" pitchFamily="34" charset="0"/>
              </a:rPr>
              <a:t>. </a:t>
            </a:r>
          </a:p>
          <a:p>
            <a:pPr marL="34290" indent="0" algn="just" defTabSz="685800" eaLnBrk="1" hangingPunct="1">
              <a:lnSpc>
                <a:spcPct val="114000"/>
              </a:lnSpc>
              <a:spcBef>
                <a:spcPts val="0"/>
              </a:spcBef>
              <a:buClr>
                <a:schemeClr val="tx1"/>
              </a:buClr>
              <a:buSzPct val="80000"/>
              <a:buNone/>
              <a:defRPr/>
            </a:pPr>
            <a:endParaRPr lang="es-ES_tradnl" altLang="es-MX" sz="1000" b="1" spc="100" dirty="0">
              <a:solidFill>
                <a:srgbClr val="422100"/>
              </a:solidFill>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2216297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5" name="Rectangle 3"/>
          <p:cNvSpPr txBox="1">
            <a:spLocks noChangeArrowheads="1"/>
          </p:cNvSpPr>
          <p:nvPr/>
        </p:nvSpPr>
        <p:spPr bwMode="auto">
          <a:xfrm>
            <a:off x="397977" y="2207114"/>
            <a:ext cx="8361362" cy="3636840"/>
          </a:xfrm>
          <a:prstGeom prst="rect">
            <a:avLst/>
          </a:prstGeom>
          <a:noFill/>
          <a:ln>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 lvl="1" indent="0" algn="just" defTabSz="685800" eaLnBrk="1" hangingPunct="1">
              <a:lnSpc>
                <a:spcPct val="114000"/>
              </a:lnSpc>
              <a:spcBef>
                <a:spcPts val="0"/>
              </a:spcBef>
              <a:buClr>
                <a:schemeClr val="tx1"/>
              </a:buClr>
              <a:buSzPct val="80000"/>
              <a:buNone/>
              <a:defRPr/>
            </a:pPr>
            <a:r>
              <a:rPr lang="es-ES_tradnl" altLang="es-MX" sz="2800" b="1" spc="100" dirty="0">
                <a:solidFill>
                  <a:srgbClr val="422100"/>
                </a:solidFill>
                <a:latin typeface="Microsoft Sans Serif" panose="020B0604020202020204" pitchFamily="34" charset="0"/>
                <a:cs typeface="Microsoft Sans Serif" panose="020B0604020202020204" pitchFamily="34" charset="0"/>
              </a:rPr>
              <a:t>Los lípidos no necesitan almacenarse con agua como el glucógeno. Si almacenásemos los lípidos en la misma forma del glucógeno, nuestro peso aumentaría aproximadamente 30kg. Los lípidos se acumulan en los adipocitos y constituyen la forma más eficaz para almacenar energía química.</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2350958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949824"/>
            <a:ext cx="8283388" cy="3993776"/>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Un mamífero contiene entre el 5 y el 25% de su peso corporal en forma de lípidos, aunque en algunos casos es mucho más. Un 90% de estos lípidos son triacilgliceroles.</a:t>
            </a:r>
          </a:p>
          <a:p>
            <a:pPr marL="34290" indent="0" algn="just">
              <a:lnSpc>
                <a:spcPct val="114000"/>
              </a:lnSpc>
              <a:spcBef>
                <a:spcPts val="0"/>
              </a:spcBef>
              <a:buNone/>
            </a:pP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mayor parte de esta grasa está almacenada en el tejido adiposo y constituye la reserva energética principal.</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544264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654423"/>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pic>
        <p:nvPicPr>
          <p:cNvPr id="5" name="Imagen 4"/>
          <p:cNvPicPr>
            <a:picLocks noChangeAspect="1"/>
          </p:cNvPicPr>
          <p:nvPr/>
        </p:nvPicPr>
        <p:blipFill rotWithShape="1">
          <a:blip r:embed="rId2"/>
          <a:srcRect l="2109" t="15801" r="2759" b="11420"/>
          <a:stretch/>
        </p:blipFill>
        <p:spPr>
          <a:xfrm>
            <a:off x="905426" y="1277471"/>
            <a:ext cx="7337622" cy="4679576"/>
          </a:xfrm>
          <a:prstGeom prst="rect">
            <a:avLst/>
          </a:prstGeom>
        </p:spPr>
      </p:pic>
      <p:sp>
        <p:nvSpPr>
          <p:cNvPr id="3" name="Marcador de número de diapositiva 2"/>
          <p:cNvSpPr>
            <a:spLocks noGrp="1"/>
          </p:cNvSpPr>
          <p:nvPr>
            <p:ph type="sldNum" sz="quarter" idx="12"/>
          </p:nvPr>
        </p:nvSpPr>
        <p:spPr/>
        <p:txBody>
          <a:bodyPr/>
          <a:lstStyle/>
          <a:p>
            <a:fld id="{4FAB73BC-B049-4115-A692-8D63A059BFB8}" type="slidenum">
              <a:rPr lang="en-US" smtClean="0"/>
              <a:t>18</a:t>
            </a:fld>
            <a:endParaRPr lang="en-US" dirty="0"/>
          </a:p>
        </p:txBody>
      </p:sp>
      <p:sp>
        <p:nvSpPr>
          <p:cNvPr id="6" name="Título 1"/>
          <p:cNvSpPr txBox="1">
            <a:spLocks/>
          </p:cNvSpPr>
          <p:nvPr/>
        </p:nvSpPr>
        <p:spPr>
          <a:xfrm>
            <a:off x="633133" y="5983941"/>
            <a:ext cx="7798173"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8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Depósitos de Lípidos en el Cuerpo Humano</a:t>
            </a:r>
            <a:endParaRPr lang="es-MX" sz="2800" b="1" spc="1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3109479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70647" y="2228226"/>
            <a:ext cx="8269941" cy="3715371"/>
          </a:xfrm>
        </p:spPr>
        <p:txBody>
          <a:bodyPr>
            <a:noAutofit/>
          </a:bodyPr>
          <a:lstStyle/>
          <a:p>
            <a:pPr marL="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El término grasa o grasa neutra se refiere a esta clase abundante de lípidos.</a:t>
            </a:r>
          </a:p>
          <a:p>
            <a:pPr marL="0" indent="0" algn="just">
              <a:lnSpc>
                <a:spcPct val="114000"/>
              </a:lnSpc>
              <a:spcBef>
                <a:spcPts val="0"/>
              </a:spcBef>
              <a:buNone/>
            </a:pP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utilización de las grasas en los animales está relacionada con el metabolismo del colesterol y de las lipoproteínas </a:t>
            </a:r>
            <a:r>
              <a:rPr lang="es-MX" sz="1000" b="1" spc="100" dirty="0">
                <a:solidFill>
                  <a:srgbClr val="422100"/>
                </a:solidFill>
                <a:latin typeface="Microsoft Sans Serif" panose="020B0604020202020204" pitchFamily="34" charset="0"/>
                <a:cs typeface="Microsoft Sans Serif" panose="020B0604020202020204" pitchFamily="34" charset="0"/>
              </a:rPr>
              <a:t>(proteínas conjugadas en las cuales las moléculas de lipídicas son los grupos prostéticos. Son complejos lípido-proteínas que transporta en la sangre los lípidos insolubles en agua).</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3353681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rgbClr val="4221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endParaRPr lang="es-MX" dirty="0">
              <a:solidFill>
                <a:srgbClr val="4221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Subtítulo 2"/>
          <p:cNvSpPr>
            <a:spLocks noGrp="1"/>
          </p:cNvSpPr>
          <p:nvPr>
            <p:ph type="subTitle" idx="1"/>
          </p:nvPr>
        </p:nvSpPr>
        <p:spPr>
          <a:xfrm>
            <a:off x="1282152" y="3869636"/>
            <a:ext cx="6575895" cy="379636"/>
          </a:xfrm>
        </p:spPr>
        <p:txBody>
          <a:bodyPr/>
          <a:lstStyle/>
          <a:p>
            <a:r>
              <a:rPr lang="es-MX" b="1" dirty="0" smtClean="0">
                <a:solidFill>
                  <a:schemeClr val="accent2">
                    <a:lumMod val="50000"/>
                  </a:schemeClr>
                </a:solidFill>
                <a:latin typeface="Microsoft Sans Serif" panose="020B0604020202020204" pitchFamily="34" charset="0"/>
                <a:cs typeface="Microsoft Sans Serif" panose="020B0604020202020204" pitchFamily="34" charset="0"/>
              </a:rPr>
              <a:t>Ana Margarita Arrizabalaga Reynoso</a:t>
            </a:r>
            <a:endParaRPr lang="es-MX" b="1" dirty="0">
              <a:solidFill>
                <a:schemeClr val="accent2">
                  <a:lumMod val="50000"/>
                </a:schemeClr>
              </a:solidFill>
              <a:latin typeface="Microsoft Sans Serif" panose="020B0604020202020204" pitchFamily="34" charset="0"/>
              <a:cs typeface="Microsoft Sans Serif" panose="020B0604020202020204" pitchFamily="34" charset="0"/>
            </a:endParaRPr>
          </a:p>
        </p:txBody>
      </p:sp>
      <p:pic>
        <p:nvPicPr>
          <p:cNvPr id="4" name="Imagen 3"/>
          <p:cNvPicPr>
            <a:picLocks noChangeAspect="1"/>
          </p:cNvPicPr>
          <p:nvPr/>
        </p:nvPicPr>
        <p:blipFill rotWithShape="1">
          <a:blip r:embed="rId2"/>
          <a:srcRect l="15291" t="17591" r="27901" b="15372"/>
          <a:stretch/>
        </p:blipFill>
        <p:spPr>
          <a:xfrm>
            <a:off x="5633326" y="4369794"/>
            <a:ext cx="2938182" cy="2030506"/>
          </a:xfrm>
          <a:prstGeom prst="rect">
            <a:avLst/>
          </a:prstGeom>
        </p:spPr>
      </p:pic>
    </p:spTree>
    <p:extLst>
      <p:ext uri="{BB962C8B-B14F-4D97-AF65-F5344CB8AC3E}">
        <p14:creationId xmlns:p14="http://schemas.microsoft.com/office/powerpoint/2010/main" val="1609822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57200" y="2225738"/>
            <a:ext cx="8310281" cy="352312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triglicéridos son los lípidos mayoritarios de la dieta en los países occidentales desarrollados, la cual también contiene pequeñas cantidades de fosfolípidos procedentes de las membranas celulares de los tejidos y así mismo cantidades limitadas de colesterol (libre y esterificado). </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14436213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49289" y="1500464"/>
            <a:ext cx="8277852" cy="4510368"/>
          </a:xfrm>
          <a:prstGeom prst="rect">
            <a:avLst/>
          </a:prstGeom>
        </p:spPr>
      </p:pic>
      <p:sp>
        <p:nvSpPr>
          <p:cNvPr id="4" name="Título 1"/>
          <p:cNvSpPr txBox="1">
            <a:spLocks/>
          </p:cNvSpPr>
          <p:nvPr/>
        </p:nvSpPr>
        <p:spPr>
          <a:xfrm>
            <a:off x="857250" y="515471"/>
            <a:ext cx="7406640" cy="1356360"/>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b="1" spc="100">
                <a:solidFill>
                  <a:srgbClr val="C00000"/>
                </a:solidFill>
                <a:latin typeface="Microsoft Sans Serif" panose="020B0604020202020204" pitchFamily="34" charset="0"/>
                <a:cs typeface="Microsoft Sans Serif" panose="020B0604020202020204" pitchFamily="34" charset="0"/>
              </a:rPr>
              <a:t>Metabolismo de Lípidos</a:t>
            </a:r>
            <a:endParaRPr lang="es-MX" b="1" spc="100" dirty="0">
              <a:solidFill>
                <a:srgbClr val="C00000"/>
              </a:solidFill>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21</a:t>
            </a:fld>
            <a:endParaRPr lang="en-US" dirty="0"/>
          </a:p>
        </p:txBody>
      </p:sp>
      <p:sp>
        <p:nvSpPr>
          <p:cNvPr id="5" name="Título 1"/>
          <p:cNvSpPr txBox="1">
            <a:spLocks/>
          </p:cNvSpPr>
          <p:nvPr/>
        </p:nvSpPr>
        <p:spPr>
          <a:xfrm>
            <a:off x="633133" y="5983941"/>
            <a:ext cx="7798173"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8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de Triglicéridos</a:t>
            </a:r>
            <a:endParaRPr lang="es-MX" sz="2800" b="1" spc="1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8677835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70647" y="2036653"/>
            <a:ext cx="8269941" cy="4079603"/>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triacilgliceroles proporcionan más de la mitad de las necesidades energéticas de algunos órganos, particularmente del hígado, del corazón y del músculo esquelético en reposo. Además constituyen, virtualmente, la única fuente de energía de los animales en hibernación y en las aves </a:t>
            </a:r>
            <a:r>
              <a:rPr lang="es-MX" sz="2800" b="1" spc="100" dirty="0" smtClean="0">
                <a:solidFill>
                  <a:srgbClr val="422100"/>
                </a:solidFill>
                <a:latin typeface="Microsoft Sans Serif" panose="020B0604020202020204" pitchFamily="34" charset="0"/>
                <a:cs typeface="Microsoft Sans Serif" panose="020B0604020202020204" pitchFamily="34" charset="0"/>
              </a:rPr>
              <a:t>migratorias como se mencionó anteriormente.</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 </a:t>
            </a: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 </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39351745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30307" y="2164624"/>
            <a:ext cx="8296834" cy="352312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Alrededor del 95% de la energía disponible biológicamente a partir de los triacilgliceroles reside en sus tres ácidos grasos de cadena larga; el glicerol sólo contribuye con el 5%.</a:t>
            </a:r>
          </a:p>
          <a:p>
            <a:pPr marL="34290" indent="0" algn="just">
              <a:lnSpc>
                <a:spcPct val="114000"/>
              </a:lnSpc>
              <a:spcBef>
                <a:spcPts val="0"/>
              </a:spcBef>
              <a:buNone/>
            </a:pP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Las moléculas de triacilgliceroles se digieren dentro de la luz (lumen) del intestino delgado.  </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13099482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57201" y="2219412"/>
            <a:ext cx="8269940" cy="352312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digestión de la fracción lipídica de la dieta, así como su absorción es un proceso relativamente complicado y lento ya que los triacilglicéridos y los fosfolípidos no son solubles en agua y por tanto la actividad enzimática y su captación por los </a:t>
            </a:r>
            <a:r>
              <a:rPr lang="es-MX" sz="2800" b="1" spc="100" dirty="0" err="1">
                <a:solidFill>
                  <a:srgbClr val="422100"/>
                </a:solidFill>
                <a:latin typeface="Microsoft Sans Serif" panose="020B0604020202020204" pitchFamily="34" charset="0"/>
                <a:cs typeface="Microsoft Sans Serif" panose="020B0604020202020204" pitchFamily="34" charset="0"/>
              </a:rPr>
              <a:t>enterocitos</a:t>
            </a:r>
            <a:r>
              <a:rPr lang="es-MX" sz="2800" b="1" spc="100" dirty="0">
                <a:solidFill>
                  <a:srgbClr val="422100"/>
                </a:solidFill>
                <a:latin typeface="Microsoft Sans Serif" panose="020B0604020202020204" pitchFamily="34" charset="0"/>
                <a:cs typeface="Microsoft Sans Serif" panose="020B0604020202020204" pitchFamily="34" charset="0"/>
              </a:rPr>
              <a:t> </a:t>
            </a:r>
            <a:r>
              <a:rPr lang="es-MX" sz="1000" b="1" spc="100" dirty="0">
                <a:solidFill>
                  <a:srgbClr val="422100"/>
                </a:solidFill>
                <a:latin typeface="Microsoft Sans Serif" panose="020B0604020202020204" pitchFamily="34" charset="0"/>
                <a:cs typeface="Microsoft Sans Serif" panose="020B0604020202020204" pitchFamily="34" charset="0"/>
              </a:rPr>
              <a:t>(c</a:t>
            </a:r>
            <a:r>
              <a:rPr lang="es-MX" sz="1200" b="1" spc="100" dirty="0">
                <a:solidFill>
                  <a:srgbClr val="422100"/>
                </a:solidFill>
                <a:latin typeface="Microsoft Sans Serif" panose="020B0604020202020204" pitchFamily="34" charset="0"/>
                <a:cs typeface="Microsoft Sans Serif" panose="020B0604020202020204" pitchFamily="34" charset="0"/>
              </a:rPr>
              <a:t>élulas epiteliales del intestino encargadas de realizar: la absorción de diversos nutrientes esenciales, el transporte de agua y electrolitos al interior del organismo, entre otras actividade</a:t>
            </a:r>
            <a:r>
              <a:rPr lang="es-MX" sz="1000" b="1" spc="100" dirty="0">
                <a:solidFill>
                  <a:srgbClr val="422100"/>
                </a:solidFill>
                <a:latin typeface="Microsoft Sans Serif" panose="020B0604020202020204" pitchFamily="34" charset="0"/>
                <a:cs typeface="Microsoft Sans Serif" panose="020B0604020202020204" pitchFamily="34" charset="0"/>
              </a:rPr>
              <a:t>s).</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28563556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70647" y="2278683"/>
            <a:ext cx="8283388" cy="319926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Estas células presentan una serie de problemas que son los responsables de que existan alteraciones gastrointestinales que afectan al proceso digestivo de las grasas provocando su aparición en cantidades elevadas en heces (esteatorrea).  </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26719905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9" name="Marcador de contenido 2"/>
          <p:cNvSpPr>
            <a:spLocks noGrp="1"/>
          </p:cNvSpPr>
          <p:nvPr>
            <p:ph idx="1"/>
          </p:nvPr>
        </p:nvSpPr>
        <p:spPr>
          <a:xfrm>
            <a:off x="443753" y="2041606"/>
            <a:ext cx="8310282" cy="4076805"/>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Aunque existe cierto grado de digestión de las grasas de la dieta antes de llegar al intestino delgado por la actuación de las lipasas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preintestinales</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r>
              <a:rPr lang="es-MX" sz="2800" b="1" spc="100" dirty="0">
                <a:solidFill>
                  <a:srgbClr val="422100"/>
                </a:solidFill>
                <a:latin typeface="Microsoft Sans Serif" panose="020B0604020202020204" pitchFamily="34" charset="0"/>
                <a:cs typeface="Microsoft Sans Serif" panose="020B0604020202020204" pitchFamily="34" charset="0"/>
              </a:rPr>
              <a:t>(lipasa oral y la lipasa gástrica), su significado funcional es </a:t>
            </a:r>
            <a:r>
              <a:rPr lang="es-MX" sz="2800" b="1" spc="100" dirty="0" smtClean="0">
                <a:solidFill>
                  <a:srgbClr val="422100"/>
                </a:solidFill>
                <a:latin typeface="Microsoft Sans Serif" panose="020B0604020202020204" pitchFamily="34" charset="0"/>
                <a:cs typeface="Microsoft Sans Serif" panose="020B0604020202020204" pitchFamily="34" charset="0"/>
              </a:rPr>
              <a:t>intrascendente </a:t>
            </a:r>
            <a:r>
              <a:rPr lang="es-MX" sz="2800" b="1" spc="100" dirty="0">
                <a:solidFill>
                  <a:srgbClr val="422100"/>
                </a:solidFill>
                <a:latin typeface="Microsoft Sans Serif" panose="020B0604020202020204" pitchFamily="34" charset="0"/>
                <a:cs typeface="Microsoft Sans Serif" panose="020B0604020202020204" pitchFamily="34" charset="0"/>
              </a:rPr>
              <a:t>ya que en su ausencia las estearasas pancreáticas son insuficientes para digerir toda la grasa de la dieta.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33563853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9" name="Marcador de contenido 2"/>
          <p:cNvSpPr>
            <a:spLocks noGrp="1"/>
          </p:cNvSpPr>
          <p:nvPr>
            <p:ph idx="1"/>
          </p:nvPr>
        </p:nvSpPr>
        <p:spPr>
          <a:xfrm>
            <a:off x="470647" y="1855332"/>
            <a:ext cx="8269941" cy="4464785"/>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El primer acontecimiento para facilitar la digestión lipídica es la emulsificación de los </a:t>
            </a:r>
            <a:r>
              <a:rPr lang="es-MX" sz="2800" b="1" spc="100" dirty="0" smtClean="0">
                <a:solidFill>
                  <a:srgbClr val="422100"/>
                </a:solidFill>
                <a:latin typeface="Microsoft Sans Serif" panose="020B0604020202020204" pitchFamily="34" charset="0"/>
                <a:cs typeface="Microsoft Sans Serif" panose="020B0604020202020204" pitchFamily="34" charset="0"/>
              </a:rPr>
              <a:t>grandes </a:t>
            </a:r>
            <a:r>
              <a:rPr lang="es-MX" sz="2800" b="1" spc="100" dirty="0">
                <a:solidFill>
                  <a:srgbClr val="422100"/>
                </a:solidFill>
                <a:latin typeface="Microsoft Sans Serif" panose="020B0604020202020204" pitchFamily="34" charset="0"/>
                <a:cs typeface="Microsoft Sans Serif" panose="020B0604020202020204" pitchFamily="34" charset="0"/>
              </a:rPr>
              <a:t>glóbulos de grasa y su transformación en pequeñas partículas que aumentan en gran medida la superficie expuesta a las lipasas. Para ello se necesita un agente emulsionante que está constituido por los ácidos biliares y lecitinas biliares (fosfolípidos).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41336114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43753" y="2016206"/>
            <a:ext cx="8310282" cy="3645006"/>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En la digestión y absorción de los lípidos intervienen procesos mecánicos y químicos. Se pueden distinguir varias etapas: emulsificación de las grasas de la dieta, digestión intraluminal, solubilización micelar, absorción, formación de quilomicrones en el enterocito y transporte desde estos a la circulación.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35881527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950258"/>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70647" y="1855332"/>
            <a:ext cx="8256494" cy="4491679"/>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emulsión obtenida solo se estabiliza gracias a la acción detergente de las sales biliares, las cuales tienen como función fundamental:</a:t>
            </a:r>
          </a:p>
          <a:p>
            <a:pPr algn="just">
              <a:lnSpc>
                <a:spcPct val="114000"/>
              </a:lnSpc>
              <a:spcBef>
                <a:spcPts val="0"/>
              </a:spcBef>
              <a:buFont typeface="Arial" panose="020B0604020202020204" pitchFamily="34" charset="0"/>
              <a:buChar char="•"/>
            </a:pPr>
            <a:r>
              <a:rPr lang="es-MX" sz="2800" b="1" spc="100" dirty="0">
                <a:solidFill>
                  <a:srgbClr val="422100"/>
                </a:solidFill>
                <a:latin typeface="Microsoft Sans Serif" panose="020B0604020202020204" pitchFamily="34" charset="0"/>
                <a:cs typeface="Microsoft Sans Serif" panose="020B0604020202020204" pitchFamily="34" charset="0"/>
              </a:rPr>
              <a:t>Activar las enzimas lipasas.</a:t>
            </a:r>
          </a:p>
          <a:p>
            <a:pPr algn="just">
              <a:lnSpc>
                <a:spcPct val="114000"/>
              </a:lnSpc>
              <a:spcBef>
                <a:spcPts val="0"/>
              </a:spcBef>
              <a:buFont typeface="Arial" panose="020B0604020202020204" pitchFamily="34" charset="0"/>
              <a:buChar char="•"/>
            </a:pPr>
            <a:r>
              <a:rPr lang="es-MX" sz="2800" b="1" spc="100" dirty="0">
                <a:solidFill>
                  <a:srgbClr val="422100"/>
                </a:solidFill>
                <a:latin typeface="Microsoft Sans Serif" panose="020B0604020202020204" pitchFamily="34" charset="0"/>
                <a:cs typeface="Microsoft Sans Serif" panose="020B0604020202020204" pitchFamily="34" charset="0"/>
              </a:rPr>
              <a:t>En el intestino delgado, donde ocurre la digestión y absorción de los triacilgliceroles, actúa sobre ellos la lipasa pancreática o </a:t>
            </a:r>
            <a:r>
              <a:rPr lang="es-MX" sz="2800" b="1" spc="100" dirty="0" err="1">
                <a:solidFill>
                  <a:srgbClr val="422100"/>
                </a:solidFill>
                <a:latin typeface="Microsoft Sans Serif" panose="020B0604020202020204" pitchFamily="34" charset="0"/>
                <a:cs typeface="Microsoft Sans Serif" panose="020B0604020202020204" pitchFamily="34" charset="0"/>
              </a:rPr>
              <a:t>esteapsina</a:t>
            </a:r>
            <a:r>
              <a:rPr lang="es-MX" sz="2800" b="1" spc="100" dirty="0">
                <a:solidFill>
                  <a:srgbClr val="422100"/>
                </a:solidFill>
                <a:latin typeface="Microsoft Sans Serif" panose="020B0604020202020204" pitchFamily="34" charset="0"/>
                <a:cs typeface="Microsoft Sans Serif" panose="020B0604020202020204" pitchFamily="34" charset="0"/>
              </a:rPr>
              <a:t>.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1859236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23364"/>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643529"/>
            <a:ext cx="8283388" cy="4676590"/>
          </a:xfrm>
        </p:spPr>
        <p:txBody>
          <a:bodyPr>
            <a:noAutofit/>
          </a:bodyPr>
          <a:lstStyle/>
          <a:p>
            <a:pPr marL="34290" indent="0" algn="just">
              <a:lnSpc>
                <a:spcPct val="114000"/>
              </a:lnSpc>
              <a:spcBef>
                <a:spcPts val="0"/>
              </a:spcBef>
              <a:buNone/>
            </a:pPr>
            <a:r>
              <a:rPr lang="es-MX" sz="2800" b="1" spc="100"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Objetivo</a:t>
            </a:r>
          </a:p>
          <a:p>
            <a:pPr marL="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Desagregar el metabolismo de los lípidos para reconocer su importancia en la producción de energía y en la formación de membranas celulares en los organismos vivos, desarrollando un pensamiento crítico y reflexivo e identificando con responsabilidad los compromisos que le demanda su entorno social</a:t>
            </a:r>
            <a:r>
              <a:rPr lang="es-MX" sz="2800" b="1" spc="100" dirty="0" smtClean="0">
                <a:solidFill>
                  <a:srgbClr val="422100"/>
                </a:solidFill>
                <a:latin typeface="Microsoft Sans Serif" panose="020B0604020202020204" pitchFamily="34" charset="0"/>
                <a:cs typeface="Microsoft Sans Serif" panose="020B0604020202020204" pitchFamily="34" charset="0"/>
              </a:rPr>
              <a:t>.</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23306956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867419"/>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30</a:t>
            </a:fld>
            <a:endParaRPr lang="en-US" dirty="0"/>
          </a:p>
        </p:txBody>
      </p:sp>
      <p:grpSp>
        <p:nvGrpSpPr>
          <p:cNvPr id="7" name="Grupo 6"/>
          <p:cNvGrpSpPr/>
          <p:nvPr/>
        </p:nvGrpSpPr>
        <p:grpSpPr>
          <a:xfrm>
            <a:off x="295835" y="1511665"/>
            <a:ext cx="8579223" cy="4848794"/>
            <a:chOff x="295835" y="1511665"/>
            <a:chExt cx="8579223" cy="4848794"/>
          </a:xfrm>
        </p:grpSpPr>
        <p:pic>
          <p:nvPicPr>
            <p:cNvPr id="5" name="Imagen 4"/>
            <p:cNvPicPr>
              <a:picLocks noChangeAspect="1"/>
            </p:cNvPicPr>
            <p:nvPr/>
          </p:nvPicPr>
          <p:blipFill rotWithShape="1">
            <a:blip r:embed="rId2"/>
            <a:srcRect l="1765" t="18628" r="4412" b="10784"/>
            <a:stretch/>
          </p:blipFill>
          <p:spPr>
            <a:xfrm>
              <a:off x="295835" y="1511665"/>
              <a:ext cx="8579223" cy="4840942"/>
            </a:xfrm>
            <a:prstGeom prst="rect">
              <a:avLst/>
            </a:prstGeom>
          </p:spPr>
        </p:pic>
        <p:sp>
          <p:nvSpPr>
            <p:cNvPr id="6" name="Triángulo rectángulo 5"/>
            <p:cNvSpPr/>
            <p:nvPr/>
          </p:nvSpPr>
          <p:spPr>
            <a:xfrm>
              <a:off x="295835" y="5983941"/>
              <a:ext cx="1210236" cy="376518"/>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13600193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57201" y="1886247"/>
            <a:ext cx="8296834" cy="4339741"/>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lipasa pancreática cataliza la ruptura de los enlaces éster de los triacilgliceroles, liberando dos ácidos grasos y un monoacilglicérido. </a:t>
            </a:r>
          </a:p>
          <a:p>
            <a:pPr marL="34290" indent="0" algn="just">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ácidos grasos de cadena corta (de cuatro a seis carbonos) y cadena media (de seis a doce carbonos) son transferidos al torrente sanguíneo donde se unen con la albúmina sérica que los trasporta al hígado.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31</a:t>
            </a:fld>
            <a:endParaRPr lang="en-US" dirty="0"/>
          </a:p>
        </p:txBody>
      </p:sp>
    </p:spTree>
    <p:extLst>
      <p:ext uri="{BB962C8B-B14F-4D97-AF65-F5344CB8AC3E}">
        <p14:creationId xmlns:p14="http://schemas.microsoft.com/office/powerpoint/2010/main" val="17478591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829235"/>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32</a:t>
            </a:fld>
            <a:endParaRPr lang="en-US" dirty="0"/>
          </a:p>
        </p:txBody>
      </p:sp>
      <p:pic>
        <p:nvPicPr>
          <p:cNvPr id="6" name="Imagen 5"/>
          <p:cNvPicPr>
            <a:picLocks noChangeAspect="1"/>
          </p:cNvPicPr>
          <p:nvPr/>
        </p:nvPicPr>
        <p:blipFill rotWithShape="1">
          <a:blip r:embed="rId2"/>
          <a:srcRect t="26126" b="16106"/>
          <a:stretch/>
        </p:blipFill>
        <p:spPr>
          <a:xfrm>
            <a:off x="737860" y="1800907"/>
            <a:ext cx="7660500" cy="3322421"/>
          </a:xfrm>
          <a:prstGeom prst="rect">
            <a:avLst/>
          </a:prstGeom>
        </p:spPr>
      </p:pic>
      <p:sp>
        <p:nvSpPr>
          <p:cNvPr id="7" name="Título 1"/>
          <p:cNvSpPr txBox="1">
            <a:spLocks/>
          </p:cNvSpPr>
          <p:nvPr/>
        </p:nvSpPr>
        <p:spPr>
          <a:xfrm>
            <a:off x="255495" y="5526743"/>
            <a:ext cx="8673352"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4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Hidrólisis de los Triglicéridos por la Lipasa Pancreática</a:t>
            </a:r>
            <a:endParaRPr lang="es-MX" sz="2400" b="1" spc="1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564953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775447"/>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33</a:t>
            </a:fld>
            <a:endParaRPr lang="en-US" dirty="0"/>
          </a:p>
        </p:txBody>
      </p:sp>
      <p:pic>
        <p:nvPicPr>
          <p:cNvPr id="4" name="Imagen 3"/>
          <p:cNvPicPr>
            <a:picLocks noChangeAspect="1"/>
          </p:cNvPicPr>
          <p:nvPr/>
        </p:nvPicPr>
        <p:blipFill rotWithShape="1">
          <a:blip r:embed="rId2"/>
          <a:srcRect b="9236"/>
          <a:stretch/>
        </p:blipFill>
        <p:spPr>
          <a:xfrm>
            <a:off x="2138082" y="1426569"/>
            <a:ext cx="4840941" cy="3871572"/>
          </a:xfrm>
          <a:prstGeom prst="rect">
            <a:avLst/>
          </a:prstGeom>
        </p:spPr>
      </p:pic>
      <p:sp>
        <p:nvSpPr>
          <p:cNvPr id="8" name="Título 1"/>
          <p:cNvSpPr txBox="1">
            <a:spLocks/>
          </p:cNvSpPr>
          <p:nvPr/>
        </p:nvSpPr>
        <p:spPr>
          <a:xfrm>
            <a:off x="242048" y="5634319"/>
            <a:ext cx="8673352"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4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Acción de la Lipasa Pancreática sobre una Micela</a:t>
            </a:r>
            <a:endParaRPr lang="es-MX" sz="2400" b="1" spc="1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8585774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43753" y="2267146"/>
            <a:ext cx="8310281" cy="3649560"/>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ácidos grasos de cadena larga se trasladan al retículo endoplásmico liso del enterocito, donde se incorporan a los triacilgliceroles. Aquí se combinan con el colesterol, los fosfolípidos y las apoproteínas para formar los quilomicrones y así ser transportados por el torrente sanguíneo.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42312605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35</a:t>
            </a:fld>
            <a:endParaRPr lang="en-US" dirty="0"/>
          </a:p>
        </p:txBody>
      </p:sp>
      <p:pic>
        <p:nvPicPr>
          <p:cNvPr id="6" name="Imagen 5"/>
          <p:cNvPicPr>
            <a:picLocks noChangeAspect="1"/>
          </p:cNvPicPr>
          <p:nvPr/>
        </p:nvPicPr>
        <p:blipFill rotWithShape="1">
          <a:blip r:embed="rId2"/>
          <a:srcRect l="5965" t="36464" r="3089"/>
          <a:stretch/>
        </p:blipFill>
        <p:spPr>
          <a:xfrm>
            <a:off x="1116106" y="1909481"/>
            <a:ext cx="7046259" cy="3695807"/>
          </a:xfrm>
          <a:prstGeom prst="rect">
            <a:avLst/>
          </a:prstGeom>
        </p:spPr>
      </p:pic>
      <p:sp>
        <p:nvSpPr>
          <p:cNvPr id="7" name="Título 1"/>
          <p:cNvSpPr txBox="1">
            <a:spLocks/>
          </p:cNvSpPr>
          <p:nvPr/>
        </p:nvSpPr>
        <p:spPr>
          <a:xfrm>
            <a:off x="242048" y="5862918"/>
            <a:ext cx="8673352"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4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Absorción de Lípidos</a:t>
            </a:r>
            <a:endParaRPr lang="es-MX" sz="2400" b="1" spc="100"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1034466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57201" y="2311214"/>
            <a:ext cx="8269940" cy="319926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mayoría de los triacilgliceroles de los quilomicrones circulantes se retiran de la sangre por células de los tejidos adiposo (adipocitos) y muscular, que constituyen los depósitos principales de almacenamiento de lípidos del organismo.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36</a:t>
            </a:fld>
            <a:endParaRPr lang="en-US" dirty="0"/>
          </a:p>
        </p:txBody>
      </p:sp>
    </p:spTree>
    <p:extLst>
      <p:ext uri="{BB962C8B-B14F-4D97-AF65-F5344CB8AC3E}">
        <p14:creationId xmlns:p14="http://schemas.microsoft.com/office/powerpoint/2010/main" val="32386389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802341"/>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37</a:t>
            </a:fld>
            <a:endParaRPr lang="en-US" dirty="0"/>
          </a:p>
        </p:txBody>
      </p:sp>
      <p:pic>
        <p:nvPicPr>
          <p:cNvPr id="6" name="Imagen 5"/>
          <p:cNvPicPr>
            <a:picLocks noChangeAspect="1"/>
          </p:cNvPicPr>
          <p:nvPr/>
        </p:nvPicPr>
        <p:blipFill>
          <a:blip r:embed="rId2"/>
          <a:stretch>
            <a:fillRect/>
          </a:stretch>
        </p:blipFill>
        <p:spPr>
          <a:xfrm>
            <a:off x="1641422" y="1496261"/>
            <a:ext cx="5838295" cy="4253289"/>
          </a:xfrm>
          <a:prstGeom prst="rect">
            <a:avLst/>
          </a:prstGeom>
        </p:spPr>
      </p:pic>
      <p:sp>
        <p:nvSpPr>
          <p:cNvPr id="7" name="Título 1"/>
          <p:cNvSpPr txBox="1">
            <a:spLocks/>
          </p:cNvSpPr>
          <p:nvPr/>
        </p:nvSpPr>
        <p:spPr>
          <a:xfrm>
            <a:off x="242048" y="6010835"/>
            <a:ext cx="8673352"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19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Imagen de Microscopio Electrónico de una Célula de Tejido Adiposo</a:t>
            </a:r>
          </a:p>
          <a:p>
            <a:pPr algn="ctr"/>
            <a:r>
              <a:rPr lang="es-MX" sz="16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Center </a:t>
            </a:r>
            <a:r>
              <a:rPr lang="es-MX" sz="1600" b="1" spc="100" dirty="0" err="1"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for</a:t>
            </a:r>
            <a:r>
              <a:rPr lang="es-MX" sz="16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MX" sz="1600" b="1" spc="100" dirty="0" err="1"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Nutrition</a:t>
            </a:r>
            <a:r>
              <a:rPr lang="es-MX" sz="16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and </a:t>
            </a:r>
            <a:r>
              <a:rPr lang="es-MX" sz="1600" b="1" spc="100" dirty="0" err="1"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Preventive</a:t>
            </a:r>
            <a:r>
              <a:rPr lang="es-MX" sz="16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Medicine, P. A, 2016</a:t>
            </a:r>
            <a:r>
              <a:rPr lang="es-MX" sz="19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p>
        </p:txBody>
      </p:sp>
    </p:spTree>
    <p:extLst>
      <p:ext uri="{BB962C8B-B14F-4D97-AF65-F5344CB8AC3E}">
        <p14:creationId xmlns:p14="http://schemas.microsoft.com/office/powerpoint/2010/main" val="21249366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70647" y="1837486"/>
            <a:ext cx="8256494" cy="4508233"/>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Los ácidos grasos almacenados en los tejidos son utilizados por la célula para la producción de energía. La utilización de esta energía, varía de tejido a tejido, además de estar directamente relacionada con el estado metabólico del organismo. El músculo cardiaco y el esquelético son los que más dependen de los ácidos grasos como fuente de energía.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38</a:t>
            </a:fld>
            <a:endParaRPr lang="en-US" dirty="0"/>
          </a:p>
        </p:txBody>
      </p:sp>
    </p:spTree>
    <p:extLst>
      <p:ext uri="{BB962C8B-B14F-4D97-AF65-F5344CB8AC3E}">
        <p14:creationId xmlns:p14="http://schemas.microsoft.com/office/powerpoint/2010/main" val="32932140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ecursos.cnice.mec.es/biologia/bachillerato/segundo/biologia/ud04/figuras1/fig1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7815" y="470531"/>
            <a:ext cx="6064623" cy="5935864"/>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4FAB73BC-B049-4115-A692-8D63A059BFB8}" type="slidenum">
              <a:rPr lang="en-US" smtClean="0"/>
              <a:t>39</a:t>
            </a:fld>
            <a:endParaRPr lang="en-US" dirty="0"/>
          </a:p>
        </p:txBody>
      </p:sp>
      <p:sp>
        <p:nvSpPr>
          <p:cNvPr id="4" name="Título 1"/>
          <p:cNvSpPr txBox="1">
            <a:spLocks/>
          </p:cNvSpPr>
          <p:nvPr/>
        </p:nvSpPr>
        <p:spPr>
          <a:xfrm>
            <a:off x="4135119" y="726141"/>
            <a:ext cx="4538233"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8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Interrelación metabólica</a:t>
            </a:r>
            <a:endParaRPr lang="es-MX" sz="2800"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593637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23364"/>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535953"/>
            <a:ext cx="8283388" cy="4757271"/>
          </a:xfrm>
        </p:spPr>
        <p:txBody>
          <a:bodyPr>
            <a:noAutofit/>
          </a:bodyPr>
          <a:lstStyle/>
          <a:p>
            <a:pPr marL="34290" indent="0" algn="just">
              <a:lnSpc>
                <a:spcPct val="114000"/>
              </a:lnSpc>
              <a:spcBef>
                <a:spcPts val="0"/>
              </a:spcBef>
              <a:buNone/>
            </a:pPr>
            <a:r>
              <a:rPr lang="es-MX" sz="2800" b="1" spc="100"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Contenido Temático</a:t>
            </a:r>
          </a:p>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En esta unidad se abordarán los siguientes </a:t>
            </a:r>
            <a:r>
              <a:rPr lang="es-MX" sz="2800" b="1" spc="100" dirty="0" smtClean="0">
                <a:solidFill>
                  <a:srgbClr val="422100"/>
                </a:solidFill>
                <a:latin typeface="Microsoft Sans Serif" panose="020B0604020202020204" pitchFamily="34" charset="0"/>
                <a:cs typeface="Microsoft Sans Serif" panose="020B0604020202020204" pitchFamily="34" charset="0"/>
              </a:rPr>
              <a:t>temas, de acuerdo al programa de la unidad de aprendizaje:</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712788" indent="-349250"/>
            <a:r>
              <a:rPr lang="es-MX" sz="2800" b="1" spc="100" dirty="0">
                <a:solidFill>
                  <a:srgbClr val="422100"/>
                </a:solidFill>
                <a:latin typeface="Microsoft Sans Serif" panose="020B0604020202020204" pitchFamily="34" charset="0"/>
                <a:cs typeface="Microsoft Sans Serif" panose="020B0604020202020204" pitchFamily="34" charset="0"/>
              </a:rPr>
              <a:t>Lipogénesis </a:t>
            </a:r>
          </a:p>
          <a:p>
            <a:pPr marL="712788" indent="-349250"/>
            <a:r>
              <a:rPr lang="es-MX" sz="2800" b="1" spc="100" dirty="0">
                <a:solidFill>
                  <a:srgbClr val="422100"/>
                </a:solidFill>
                <a:latin typeface="Microsoft Sans Serif" panose="020B0604020202020204" pitchFamily="34" charset="0"/>
                <a:cs typeface="Microsoft Sans Serif" panose="020B0604020202020204" pitchFamily="34" charset="0"/>
              </a:rPr>
              <a:t>Beta-oxidación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712788" indent="-349250"/>
            <a:r>
              <a:rPr lang="es-MX" sz="2800" b="1" spc="100" dirty="0" smtClean="0">
                <a:solidFill>
                  <a:srgbClr val="422100"/>
                </a:solidFill>
                <a:latin typeface="Microsoft Sans Serif" panose="020B0604020202020204" pitchFamily="34" charset="0"/>
                <a:cs typeface="Microsoft Sans Serif" panose="020B0604020202020204" pitchFamily="34" charset="0"/>
              </a:rPr>
              <a:t>Formación </a:t>
            </a:r>
            <a:r>
              <a:rPr lang="es-MX" sz="2800" b="1" spc="100" dirty="0">
                <a:solidFill>
                  <a:srgbClr val="422100"/>
                </a:solidFill>
                <a:latin typeface="Microsoft Sans Serif" panose="020B0604020202020204" pitchFamily="34" charset="0"/>
                <a:cs typeface="Microsoft Sans Serif" panose="020B0604020202020204" pitchFamily="34" charset="0"/>
              </a:rPr>
              <a:t>de cuerpos </a:t>
            </a:r>
            <a:r>
              <a:rPr lang="es-MX" sz="2800" b="1" spc="100" dirty="0" smtClean="0">
                <a:solidFill>
                  <a:srgbClr val="422100"/>
                </a:solidFill>
                <a:latin typeface="Microsoft Sans Serif" panose="020B0604020202020204" pitchFamily="34" charset="0"/>
                <a:cs typeface="Microsoft Sans Serif" panose="020B0604020202020204" pitchFamily="34" charset="0"/>
              </a:rPr>
              <a:t>cetónicos</a:t>
            </a:r>
          </a:p>
          <a:p>
            <a:pPr marL="712788" indent="-349250"/>
            <a:r>
              <a:rPr lang="es-MX" sz="2800" b="1" spc="100" dirty="0">
                <a:solidFill>
                  <a:srgbClr val="422100"/>
                </a:solidFill>
                <a:latin typeface="Microsoft Sans Serif" panose="020B0604020202020204" pitchFamily="34" charset="0"/>
                <a:cs typeface="Microsoft Sans Serif" panose="020B0604020202020204" pitchFamily="34" charset="0"/>
              </a:rPr>
              <a:t>Biosíntesis de ácidos grasos </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712788" indent="-349250"/>
            <a:r>
              <a:rPr lang="es-MX" sz="2800" b="1" spc="100" dirty="0">
                <a:solidFill>
                  <a:srgbClr val="422100"/>
                </a:solidFill>
                <a:latin typeface="Microsoft Sans Serif" panose="020B0604020202020204" pitchFamily="34" charset="0"/>
                <a:cs typeface="Microsoft Sans Serif" panose="020B0604020202020204" pitchFamily="34" charset="0"/>
              </a:rPr>
              <a:t>Biosíntesis </a:t>
            </a:r>
            <a:r>
              <a:rPr lang="es-MX" sz="2800" b="1" spc="100" dirty="0">
                <a:solidFill>
                  <a:srgbClr val="422100"/>
                </a:solidFill>
                <a:latin typeface="Microsoft Sans Serif" panose="020B0604020202020204" pitchFamily="34" charset="0"/>
                <a:cs typeface="Microsoft Sans Serif" panose="020B0604020202020204" pitchFamily="34" charset="0"/>
              </a:rPr>
              <a:t>de colesterol </a:t>
            </a:r>
            <a:r>
              <a:rPr lang="es-MX" sz="2800" b="1" spc="100" dirty="0">
                <a:solidFill>
                  <a:srgbClr val="422100"/>
                </a:solidFill>
                <a:latin typeface="Microsoft Sans Serif" panose="020B0604020202020204" pitchFamily="34" charset="0"/>
                <a:cs typeface="Microsoft Sans Serif" panose="020B0604020202020204" pitchFamily="34" charset="0"/>
              </a:rPr>
              <a:t>  </a:t>
            </a: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8570526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43753" y="2004748"/>
            <a:ext cx="8296835" cy="4016908"/>
          </a:xfrm>
        </p:spPr>
        <p:txBody>
          <a:bodyPr>
            <a:noAutofit/>
          </a:bodyPr>
          <a:lstStyle/>
          <a:p>
            <a:pPr marL="34290" indent="0" algn="just">
              <a:lnSpc>
                <a:spcPct val="114000"/>
              </a:lnSpc>
              <a:spcBef>
                <a:spcPts val="0"/>
              </a:spcBef>
              <a:buNone/>
            </a:pPr>
            <a:r>
              <a:rPr lang="es-MX" sz="2800" b="1" spc="100" dirty="0">
                <a:solidFill>
                  <a:srgbClr val="422100"/>
                </a:solidFill>
                <a:latin typeface="Microsoft Sans Serif" panose="020B0604020202020204" pitchFamily="34" charset="0"/>
                <a:cs typeface="Microsoft Sans Serif" panose="020B0604020202020204" pitchFamily="34" charset="0"/>
              </a:rPr>
              <a:t>La principal vía en el catabolismo de los ácidos grasos se denomina Beta Oxidación o Espiral de </a:t>
            </a:r>
            <a:r>
              <a:rPr lang="es-MX" sz="2800" b="1" spc="100" dirty="0" err="1">
                <a:solidFill>
                  <a:srgbClr val="422100"/>
                </a:solidFill>
                <a:latin typeface="Microsoft Sans Serif" panose="020B0604020202020204" pitchFamily="34" charset="0"/>
                <a:cs typeface="Microsoft Sans Serif" panose="020B0604020202020204" pitchFamily="34" charset="0"/>
              </a:rPr>
              <a:t>Lynen</a:t>
            </a:r>
            <a:r>
              <a:rPr lang="es-MX" sz="2800" b="1" spc="100" dirty="0">
                <a:solidFill>
                  <a:srgbClr val="422100"/>
                </a:solidFill>
                <a:latin typeface="Microsoft Sans Serif" panose="020B0604020202020204" pitchFamily="34" charset="0"/>
                <a:cs typeface="Microsoft Sans Serif" panose="020B0604020202020204" pitchFamily="34" charset="0"/>
              </a:rPr>
              <a:t>, por su forma global. Es un proceso mitocondrial que aporta Acetil CoA en grandes cantidades al Ciclo de Krebs, generando energía metabólica en forma de ATP por la Fosforilación Oxidativa y el Transporte de Electrones.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34169738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788396"/>
          </a:xfrm>
        </p:spPr>
        <p:txBody>
          <a:bodyPr/>
          <a:lstStyle/>
          <a:p>
            <a:pPr algn="ctr"/>
            <a:r>
              <a:rPr lang="es-MX" b="1" spc="100" dirty="0">
                <a:solidFill>
                  <a:srgbClr val="C00000"/>
                </a:solidFill>
                <a:latin typeface="Microsoft Sans Serif" panose="020B0604020202020204" pitchFamily="34" charset="0"/>
                <a:cs typeface="Microsoft Sans Serif" panose="020B0604020202020204" pitchFamily="34" charset="0"/>
              </a:rPr>
              <a:t>Metabolismo de Lípidos</a:t>
            </a:r>
          </a:p>
        </p:txBody>
      </p:sp>
      <p:grpSp>
        <p:nvGrpSpPr>
          <p:cNvPr id="7" name="Grupo 6"/>
          <p:cNvGrpSpPr/>
          <p:nvPr/>
        </p:nvGrpSpPr>
        <p:grpSpPr>
          <a:xfrm>
            <a:off x="857250" y="1458116"/>
            <a:ext cx="7414928" cy="4858438"/>
            <a:chOff x="857250" y="1619480"/>
            <a:chExt cx="7414928" cy="4858438"/>
          </a:xfrm>
        </p:grpSpPr>
        <p:pic>
          <p:nvPicPr>
            <p:cNvPr id="5" name="Imagen 4"/>
            <p:cNvPicPr>
              <a:picLocks noChangeAspect="1"/>
            </p:cNvPicPr>
            <p:nvPr/>
          </p:nvPicPr>
          <p:blipFill rotWithShape="1">
            <a:blip r:embed="rId2"/>
            <a:srcRect l="10000" t="17350" r="2771" b="1847"/>
            <a:stretch/>
          </p:blipFill>
          <p:spPr>
            <a:xfrm>
              <a:off x="914400" y="1619480"/>
              <a:ext cx="7357778" cy="4858438"/>
            </a:xfrm>
            <a:prstGeom prst="rect">
              <a:avLst/>
            </a:prstGeom>
          </p:spPr>
        </p:pic>
        <p:sp>
          <p:nvSpPr>
            <p:cNvPr id="6" name="Rectángulo 5"/>
            <p:cNvSpPr/>
            <p:nvPr/>
          </p:nvSpPr>
          <p:spPr>
            <a:xfrm>
              <a:off x="857250" y="4847422"/>
              <a:ext cx="740196" cy="15643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número de diapositiva 2"/>
          <p:cNvSpPr>
            <a:spLocks noGrp="1"/>
          </p:cNvSpPr>
          <p:nvPr>
            <p:ph type="sldNum" sz="quarter" idx="12"/>
          </p:nvPr>
        </p:nvSpPr>
        <p:spPr/>
        <p:txBody>
          <a:bodyPr/>
          <a:lstStyle/>
          <a:p>
            <a:fld id="{4FAB73BC-B049-4115-A692-8D63A059BFB8}" type="slidenum">
              <a:rPr lang="en-US" smtClean="0"/>
              <a:t>41</a:t>
            </a:fld>
            <a:endParaRPr lang="en-US" dirty="0"/>
          </a:p>
        </p:txBody>
      </p:sp>
      <p:sp>
        <p:nvSpPr>
          <p:cNvPr id="8" name="Título 1"/>
          <p:cNvSpPr txBox="1">
            <a:spLocks/>
          </p:cNvSpPr>
          <p:nvPr/>
        </p:nvSpPr>
        <p:spPr>
          <a:xfrm>
            <a:off x="241908" y="6042620"/>
            <a:ext cx="4538233"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Esquema de la Beta Oxidación </a:t>
            </a:r>
          </a:p>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 Espiral de </a:t>
            </a:r>
            <a:r>
              <a:rPr lang="es-MX" sz="2000" b="1" spc="100" dirty="0" err="1"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Lynen</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5366908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15471"/>
            <a:ext cx="7406640" cy="135636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4" name="Marcador de contenido 2"/>
          <p:cNvSpPr>
            <a:spLocks noGrp="1"/>
          </p:cNvSpPr>
          <p:nvPr>
            <p:ph idx="1"/>
          </p:nvPr>
        </p:nvSpPr>
        <p:spPr>
          <a:xfrm>
            <a:off x="430306" y="1770580"/>
            <a:ext cx="8310281" cy="4508233"/>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la Beta Oxidación se va liberando secuencialmente unidades de dos átomos de carbono en forma activa (Acetil CoA), comenzando por el grupo carboxilo terminal. La oxidación posterior de Acetil CoA se realiza a través del Ciclo de los Ácidos Tricarboxílicos y el aprovechamiento del potencial reductor que se forma en el proceso para la síntesis de ATP, supone un alto rendimiento de energía aprovechable para la célula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42</a:t>
            </a:fld>
            <a:endParaRPr lang="en-US" dirty="0"/>
          </a:p>
        </p:txBody>
      </p:sp>
    </p:spTree>
    <p:extLst>
      <p:ext uri="{BB962C8B-B14F-4D97-AF65-F5344CB8AC3E}">
        <p14:creationId xmlns:p14="http://schemas.microsoft.com/office/powerpoint/2010/main" val="8362293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ikillerato.org/images/4/48/Fosfolipido_detalles_atom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945" y="891873"/>
            <a:ext cx="7172907" cy="3870381"/>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
          <p:cNvSpPr txBox="1">
            <a:spLocks/>
          </p:cNvSpPr>
          <p:nvPr/>
        </p:nvSpPr>
        <p:spPr>
          <a:xfrm>
            <a:off x="890541" y="5222928"/>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b="1" spc="100" dirty="0">
                <a:solidFill>
                  <a:srgbClr val="C00000"/>
                </a:solidFill>
                <a:latin typeface="Microsoft Sans Serif" panose="020B0604020202020204" pitchFamily="34" charset="0"/>
                <a:cs typeface="Microsoft Sans Serif" panose="020B0604020202020204" pitchFamily="34" charset="0"/>
              </a:rPr>
              <a:t>Metabolismo de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43</a:t>
            </a:fld>
            <a:endParaRPr lang="en-US" dirty="0"/>
          </a:p>
        </p:txBody>
      </p:sp>
    </p:spTree>
    <p:extLst>
      <p:ext uri="{BB962C8B-B14F-4D97-AF65-F5344CB8AC3E}">
        <p14:creationId xmlns:p14="http://schemas.microsoft.com/office/powerpoint/2010/main" val="3289216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23558"/>
            <a:ext cx="8229600" cy="5178037"/>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A principios del siglo XX, una serie de experimentos dirigidos por F. </a:t>
            </a:r>
            <a:r>
              <a:rPr lang="es-MX" sz="2600" b="1" spc="100" dirty="0" err="1">
                <a:solidFill>
                  <a:srgbClr val="422100"/>
                </a:solidFill>
                <a:latin typeface="Microsoft Sans Serif" panose="020B0604020202020204" pitchFamily="34" charset="0"/>
                <a:cs typeface="Microsoft Sans Serif" panose="020B0604020202020204" pitchFamily="34" charset="0"/>
              </a:rPr>
              <a:t>Knoop</a:t>
            </a:r>
            <a:r>
              <a:rPr lang="es-MX" sz="2600" b="1" spc="100" dirty="0">
                <a:solidFill>
                  <a:srgbClr val="422100"/>
                </a:solidFill>
                <a:latin typeface="Microsoft Sans Serif" panose="020B0604020202020204" pitchFamily="34" charset="0"/>
                <a:cs typeface="Microsoft Sans Serif" panose="020B0604020202020204" pitchFamily="34" charset="0"/>
              </a:rPr>
              <a:t> permitieron concluir que los ácidos grasos son degradados a través de la ruta de la </a:t>
            </a:r>
            <a:r>
              <a:rPr lang="el-GR" sz="2600" b="1" spc="100" dirty="0">
                <a:solidFill>
                  <a:srgbClr val="422100"/>
                </a:solidFill>
                <a:latin typeface="Microsoft Sans Serif" panose="020B0604020202020204" pitchFamily="34" charset="0"/>
                <a:cs typeface="Microsoft Sans Serif" panose="020B0604020202020204" pitchFamily="34" charset="0"/>
              </a:rPr>
              <a:t>β</a:t>
            </a:r>
            <a:r>
              <a:rPr lang="es-MX" sz="2600" b="1" spc="100" dirty="0">
                <a:solidFill>
                  <a:srgbClr val="422100"/>
                </a:solidFill>
                <a:latin typeface="Microsoft Sans Serif" panose="020B0604020202020204" pitchFamily="34" charset="0"/>
                <a:cs typeface="Microsoft Sans Serif" panose="020B0604020202020204" pitchFamily="34" charset="0"/>
              </a:rPr>
              <a:t> Oxidación, proceso en el cual se van liberando sucesivamente fragmentos de dos átomos de carbono.</a:t>
            </a:r>
          </a:p>
          <a:p>
            <a:pPr marL="34290" indent="0" algn="just">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liberación secuencial de fragmentos de dos átomos de carbono a partir de un ácido graso se denomina Beta oxidación porque se produce por la ruptura del enlace entre los átomos de carbono alfa y beta.  </a:t>
            </a:r>
          </a:p>
        </p:txBody>
      </p:sp>
      <p:sp>
        <p:nvSpPr>
          <p:cNvPr id="4" name="Título 1"/>
          <p:cNvSpPr txBox="1">
            <a:spLocks/>
          </p:cNvSpPr>
          <p:nvPr/>
        </p:nvSpPr>
        <p:spPr>
          <a:xfrm>
            <a:off x="868680" y="364853"/>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44</a:t>
            </a:fld>
            <a:endParaRPr lang="en-US" dirty="0"/>
          </a:p>
        </p:txBody>
      </p:sp>
    </p:spTree>
    <p:extLst>
      <p:ext uri="{BB962C8B-B14F-4D97-AF65-F5344CB8AC3E}">
        <p14:creationId xmlns:p14="http://schemas.microsoft.com/office/powerpoint/2010/main" val="40784633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55376"/>
            <a:ext cx="8229600" cy="4415233"/>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Tuvieron que transcurrir cincuenta años para que F. </a:t>
            </a:r>
            <a:r>
              <a:rPr lang="es-MX" sz="2600" b="1" spc="100" dirty="0" err="1">
                <a:solidFill>
                  <a:srgbClr val="422100"/>
                </a:solidFill>
                <a:latin typeface="Microsoft Sans Serif" panose="020B0604020202020204" pitchFamily="34" charset="0"/>
                <a:cs typeface="Microsoft Sans Serif" panose="020B0604020202020204" pitchFamily="34" charset="0"/>
              </a:rPr>
              <a:t>Lynen</a:t>
            </a:r>
            <a:r>
              <a:rPr lang="es-MX" sz="2600" b="1" spc="100" dirty="0">
                <a:solidFill>
                  <a:srgbClr val="422100"/>
                </a:solidFill>
                <a:latin typeface="Microsoft Sans Serif" panose="020B0604020202020204" pitchFamily="34" charset="0"/>
                <a:cs typeface="Microsoft Sans Serif" panose="020B0604020202020204" pitchFamily="34" charset="0"/>
              </a:rPr>
              <a:t> y E. </a:t>
            </a:r>
            <a:r>
              <a:rPr lang="es-MX" sz="2600" b="1" spc="100" dirty="0" err="1">
                <a:solidFill>
                  <a:srgbClr val="422100"/>
                </a:solidFill>
                <a:latin typeface="Microsoft Sans Serif" panose="020B0604020202020204" pitchFamily="34" charset="0"/>
                <a:cs typeface="Microsoft Sans Serif" panose="020B0604020202020204" pitchFamily="34" charset="0"/>
              </a:rPr>
              <a:t>Reichart</a:t>
            </a:r>
            <a:r>
              <a:rPr lang="es-MX" sz="2600" b="1" spc="100" dirty="0">
                <a:solidFill>
                  <a:srgbClr val="422100"/>
                </a:solidFill>
                <a:latin typeface="Microsoft Sans Serif" panose="020B0604020202020204" pitchFamily="34" charset="0"/>
                <a:cs typeface="Microsoft Sans Serif" panose="020B0604020202020204" pitchFamily="34" charset="0"/>
              </a:rPr>
              <a:t> demostraran que estos fragmentos de dos átomos de carbono generados por la Beta Oxidación no son de acetato, como </a:t>
            </a:r>
            <a:r>
              <a:rPr lang="es-MX" sz="2600" b="1" spc="100" dirty="0" err="1">
                <a:solidFill>
                  <a:srgbClr val="422100"/>
                </a:solidFill>
                <a:latin typeface="Microsoft Sans Serif" panose="020B0604020202020204" pitchFamily="34" charset="0"/>
                <a:cs typeface="Microsoft Sans Serif" panose="020B0604020202020204" pitchFamily="34" charset="0"/>
              </a:rPr>
              <a:t>Knoop</a:t>
            </a:r>
            <a:r>
              <a:rPr lang="es-MX" sz="2600" b="1" spc="100" dirty="0">
                <a:solidFill>
                  <a:srgbClr val="422100"/>
                </a:solidFill>
                <a:latin typeface="Microsoft Sans Serif" panose="020B0604020202020204" pitchFamily="34" charset="0"/>
                <a:cs typeface="Microsoft Sans Serif" panose="020B0604020202020204" pitchFamily="34" charset="0"/>
              </a:rPr>
              <a:t> pensaba, sino de Acetil CoA.</a:t>
            </a:r>
          </a:p>
          <a:p>
            <a:pPr marL="34290" indent="0" algn="just">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Como etapa previa a su oxidación, los ácidos grasos son activados a través de una reacción de condensación con una Coenzima A por la acción de la enzima Acetil-</a:t>
            </a:r>
            <a:r>
              <a:rPr lang="es-MX" sz="2600" b="1" spc="100" dirty="0" err="1">
                <a:solidFill>
                  <a:srgbClr val="422100"/>
                </a:solidFill>
                <a:latin typeface="Microsoft Sans Serif" panose="020B0604020202020204" pitchFamily="34" charset="0"/>
                <a:cs typeface="Microsoft Sans Serif" panose="020B0604020202020204" pitchFamily="34" charset="0"/>
              </a:rPr>
              <a:t>CoA</a:t>
            </a:r>
            <a:r>
              <a:rPr lang="es-MX" sz="2600" b="1" spc="100" dirty="0">
                <a:solidFill>
                  <a:srgbClr val="422100"/>
                </a:solidFill>
                <a:latin typeface="Microsoft Sans Serif" panose="020B0604020202020204" pitchFamily="34" charset="0"/>
                <a:cs typeface="Microsoft Sans Serif" panose="020B0604020202020204" pitchFamily="34" charset="0"/>
              </a:rPr>
              <a:t>-</a:t>
            </a:r>
            <a:r>
              <a:rPr lang="es-MX" sz="2600" b="1" spc="100" dirty="0" err="1">
                <a:solidFill>
                  <a:srgbClr val="422100"/>
                </a:solidFill>
                <a:latin typeface="Microsoft Sans Serif" panose="020B0604020202020204" pitchFamily="34" charset="0"/>
                <a:cs typeface="Microsoft Sans Serif" panose="020B0604020202020204" pitchFamily="34" charset="0"/>
              </a:rPr>
              <a:t>Sintetasa</a:t>
            </a:r>
            <a:r>
              <a:rPr lang="es-MX" sz="2600" b="1" spc="100" dirty="0">
                <a:solidFill>
                  <a:srgbClr val="422100"/>
                </a:solidFill>
                <a:latin typeface="Microsoft Sans Serif" panose="020B0604020202020204" pitchFamily="34" charset="0"/>
                <a:cs typeface="Microsoft Sans Serif" panose="020B0604020202020204" pitchFamily="34" charset="0"/>
              </a:rPr>
              <a:t>. </a:t>
            </a:r>
          </a:p>
        </p:txBody>
      </p:sp>
      <p:sp>
        <p:nvSpPr>
          <p:cNvPr id="5" name="Título 1"/>
          <p:cNvSpPr txBox="1">
            <a:spLocks/>
          </p:cNvSpPr>
          <p:nvPr/>
        </p:nvSpPr>
        <p:spPr>
          <a:xfrm>
            <a:off x="868680" y="432585"/>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45</a:t>
            </a:fld>
            <a:endParaRPr lang="en-US" dirty="0"/>
          </a:p>
        </p:txBody>
      </p:sp>
    </p:spTree>
    <p:extLst>
      <p:ext uri="{BB962C8B-B14F-4D97-AF65-F5344CB8AC3E}">
        <p14:creationId xmlns:p14="http://schemas.microsoft.com/office/powerpoint/2010/main" val="31486523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96010" y="1828800"/>
            <a:ext cx="8183562" cy="4030156"/>
          </a:xfrm>
        </p:spPr>
        <p:txBody>
          <a:bodyPr>
            <a:normAutofit/>
          </a:bodyPr>
          <a:lstStyle/>
          <a:p>
            <a:pPr marL="0" indent="0" algn="just">
              <a:lnSpc>
                <a:spcPct val="114000"/>
              </a:lnSpc>
              <a:spcBef>
                <a:spcPts val="0"/>
              </a:spcBef>
              <a:buNone/>
            </a:pPr>
            <a:r>
              <a:rPr lang="es-ES" sz="2600" b="1" spc="100" dirty="0">
                <a:solidFill>
                  <a:srgbClr val="422100"/>
                </a:solidFill>
                <a:latin typeface="Microsoft Sans Serif" panose="020B0604020202020204" pitchFamily="34" charset="0"/>
                <a:cs typeface="Microsoft Sans Serif" panose="020B0604020202020204" pitchFamily="34" charset="0"/>
              </a:rPr>
              <a:t>La Beta Oxidación (β-oxidación) es un proceso catabólico de los ácidos grasos en el cual sufren descarboxilación, mediante la oxidación de un par de átomos de carbono sucesivamente en cada ciclo del proceso, hasta que el ácido graso se descomponga por completo en forma de moléculas Acetil </a:t>
            </a:r>
            <a:r>
              <a:rPr lang="es-ES" sz="2600" b="1" spc="100" dirty="0" err="1">
                <a:solidFill>
                  <a:srgbClr val="422100"/>
                </a:solidFill>
                <a:latin typeface="Microsoft Sans Serif" panose="020B0604020202020204" pitchFamily="34" charset="0"/>
                <a:cs typeface="Microsoft Sans Serif" panose="020B0604020202020204" pitchFamily="34" charset="0"/>
              </a:rPr>
              <a:t>CoA</a:t>
            </a:r>
            <a:r>
              <a:rPr lang="es-ES" sz="2600" b="1" spc="100" dirty="0">
                <a:solidFill>
                  <a:srgbClr val="422100"/>
                </a:solidFill>
                <a:latin typeface="Microsoft Sans Serif" panose="020B0604020202020204" pitchFamily="34" charset="0"/>
                <a:cs typeface="Microsoft Sans Serif" panose="020B0604020202020204" pitchFamily="34" charset="0"/>
              </a:rPr>
              <a:t>, oxidados en la mitocondria para generar energía (ATP). </a:t>
            </a:r>
          </a:p>
        </p:txBody>
      </p:sp>
      <p:sp>
        <p:nvSpPr>
          <p:cNvPr id="4" name="Título 1"/>
          <p:cNvSpPr txBox="1">
            <a:spLocks/>
          </p:cNvSpPr>
          <p:nvPr/>
        </p:nvSpPr>
        <p:spPr>
          <a:xfrm>
            <a:off x="884471" y="513510"/>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46</a:t>
            </a:fld>
            <a:endParaRPr lang="en-US" dirty="0"/>
          </a:p>
        </p:txBody>
      </p:sp>
    </p:spTree>
    <p:extLst>
      <p:ext uri="{BB962C8B-B14F-4D97-AF65-F5344CB8AC3E}">
        <p14:creationId xmlns:p14="http://schemas.microsoft.com/office/powerpoint/2010/main" val="699402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Us7GZ-KLIo/Ttrej4OehJI/AAAAAAAAAAc/mbbUgKn0U8Q/s1600/Captura+de+pantalla+2011-12-04+a+las+02.44.5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807" y="1246485"/>
            <a:ext cx="7058025" cy="4638676"/>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p:cNvSpPr txBox="1">
            <a:spLocks/>
          </p:cNvSpPr>
          <p:nvPr/>
        </p:nvSpPr>
        <p:spPr>
          <a:xfrm>
            <a:off x="873495" y="380007"/>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47</a:t>
            </a:fld>
            <a:endParaRPr lang="en-US" dirty="0"/>
          </a:p>
        </p:txBody>
      </p:sp>
      <p:sp>
        <p:nvSpPr>
          <p:cNvPr id="6" name="Título 1"/>
          <p:cNvSpPr txBox="1">
            <a:spLocks/>
          </p:cNvSpPr>
          <p:nvPr/>
        </p:nvSpPr>
        <p:spPr>
          <a:xfrm>
            <a:off x="1653846" y="6042620"/>
            <a:ext cx="5836163" cy="470647"/>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Esquema general de la Beta Oxidación</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364780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509828" y="1784998"/>
            <a:ext cx="8183562" cy="4319475"/>
          </a:xfrm>
        </p:spPr>
        <p:txBody>
          <a:bodyPr>
            <a:normAutofit lnSpcReduction="10000"/>
          </a:bodyPr>
          <a:lstStyle/>
          <a:p>
            <a:pPr marL="0" indent="0" algn="just">
              <a:lnSpc>
                <a:spcPct val="100000"/>
              </a:lnSpc>
              <a:spcBef>
                <a:spcPts val="0"/>
              </a:spcBef>
              <a:buNone/>
            </a:pPr>
            <a:r>
              <a:rPr lang="es-AR" sz="3200" b="1" spc="100" dirty="0">
                <a:solidFill>
                  <a:srgbClr val="C00000"/>
                </a:solidFill>
                <a:latin typeface="Microsoft Sans Serif" pitchFamily="34" charset="0"/>
                <a:cs typeface="Microsoft Sans Serif" pitchFamily="34" charset="0"/>
              </a:rPr>
              <a:t>Definición</a:t>
            </a:r>
          </a:p>
          <a:p>
            <a:pPr marL="0" indent="0" algn="just">
              <a:lnSpc>
                <a:spcPct val="100000"/>
              </a:lnSpc>
              <a:spcBef>
                <a:spcPts val="0"/>
              </a:spcBef>
              <a:buNone/>
            </a:pPr>
            <a:r>
              <a:rPr lang="es-AR" sz="2800" b="1" spc="100" dirty="0">
                <a:solidFill>
                  <a:srgbClr val="422100"/>
                </a:solidFill>
                <a:latin typeface="Microsoft Sans Serif" panose="020B0604020202020204" pitchFamily="34" charset="0"/>
                <a:cs typeface="Microsoft Sans Serif" panose="020B0604020202020204" pitchFamily="34" charset="0"/>
              </a:rPr>
              <a:t>Es la degradación de los ácidos grasos con la finalidad de obtener energía metabólica</a:t>
            </a:r>
            <a:r>
              <a:rPr lang="es-AR" sz="3200" spc="100" dirty="0">
                <a:latin typeface="Microsoft Sans Serif" pitchFamily="34" charset="0"/>
                <a:cs typeface="Microsoft Sans Serif" pitchFamily="34" charset="0"/>
              </a:rPr>
              <a:t>.</a:t>
            </a:r>
          </a:p>
          <a:p>
            <a:pPr marL="0" indent="0" algn="just">
              <a:lnSpc>
                <a:spcPct val="100000"/>
              </a:lnSpc>
              <a:spcBef>
                <a:spcPts val="0"/>
              </a:spcBef>
              <a:buNone/>
            </a:pPr>
            <a:endParaRPr lang="es-AR" b="1" spc="100" dirty="0">
              <a:latin typeface="Microsoft Sans Serif" pitchFamily="34" charset="0"/>
              <a:cs typeface="Microsoft Sans Serif" pitchFamily="34" charset="0"/>
            </a:endParaRPr>
          </a:p>
          <a:p>
            <a:pPr marL="0" indent="0" algn="just">
              <a:lnSpc>
                <a:spcPct val="100000"/>
              </a:lnSpc>
              <a:spcBef>
                <a:spcPts val="0"/>
              </a:spcBef>
              <a:buNone/>
            </a:pPr>
            <a:r>
              <a:rPr lang="es-AR" sz="3200" b="1" spc="100" dirty="0">
                <a:solidFill>
                  <a:srgbClr val="C00000"/>
                </a:solidFill>
                <a:latin typeface="Microsoft Sans Serif" pitchFamily="34" charset="0"/>
                <a:cs typeface="Microsoft Sans Serif" pitchFamily="34" charset="0"/>
              </a:rPr>
              <a:t>Localización tisular</a:t>
            </a:r>
          </a:p>
          <a:p>
            <a:pPr marL="0" indent="0" algn="just">
              <a:lnSpc>
                <a:spcPct val="100000"/>
              </a:lnSpc>
              <a:spcBef>
                <a:spcPts val="0"/>
              </a:spcBef>
              <a:buNone/>
            </a:pPr>
            <a:r>
              <a:rPr lang="es-AR" sz="2800" b="1" spc="100" dirty="0">
                <a:solidFill>
                  <a:srgbClr val="422100"/>
                </a:solidFill>
                <a:latin typeface="Microsoft Sans Serif" panose="020B0604020202020204" pitchFamily="34" charset="0"/>
                <a:cs typeface="Microsoft Sans Serif" panose="020B0604020202020204" pitchFamily="34" charset="0"/>
              </a:rPr>
              <a:t>Hígado, riñón, tejido adiposo, músculo esquelético, corazón, suprarrenales.</a:t>
            </a:r>
          </a:p>
          <a:p>
            <a:pPr marL="0" indent="0" algn="just">
              <a:lnSpc>
                <a:spcPct val="100000"/>
              </a:lnSpc>
              <a:spcBef>
                <a:spcPts val="0"/>
              </a:spcBef>
              <a:buNone/>
            </a:pPr>
            <a:endParaRPr lang="es-AR" sz="2400" b="1" spc="100" dirty="0">
              <a:latin typeface="Microsoft Sans Serif" pitchFamily="34" charset="0"/>
              <a:cs typeface="Microsoft Sans Serif" pitchFamily="34" charset="0"/>
            </a:endParaRPr>
          </a:p>
          <a:p>
            <a:pPr marL="0" indent="0" algn="just">
              <a:lnSpc>
                <a:spcPct val="100000"/>
              </a:lnSpc>
              <a:spcBef>
                <a:spcPts val="0"/>
              </a:spcBef>
              <a:buNone/>
            </a:pPr>
            <a:r>
              <a:rPr lang="es-AR" sz="3200" b="1" spc="100" dirty="0">
                <a:solidFill>
                  <a:srgbClr val="C00000"/>
                </a:solidFill>
                <a:latin typeface="Microsoft Sans Serif" pitchFamily="34" charset="0"/>
                <a:cs typeface="Microsoft Sans Serif" pitchFamily="34" charset="0"/>
              </a:rPr>
              <a:t>Localización celular</a:t>
            </a:r>
          </a:p>
          <a:p>
            <a:pPr marL="0" indent="0" algn="just">
              <a:lnSpc>
                <a:spcPct val="100000"/>
              </a:lnSpc>
              <a:spcBef>
                <a:spcPts val="0"/>
              </a:spcBef>
              <a:buNone/>
            </a:pPr>
            <a:r>
              <a:rPr lang="es-AR" sz="2800" b="1" spc="100" dirty="0">
                <a:solidFill>
                  <a:srgbClr val="422100"/>
                </a:solidFill>
                <a:latin typeface="Microsoft Sans Serif" panose="020B0604020202020204" pitchFamily="34" charset="0"/>
                <a:cs typeface="Microsoft Sans Serif" panose="020B0604020202020204" pitchFamily="34" charset="0"/>
              </a:rPr>
              <a:t>Matriz mitocondrial</a:t>
            </a:r>
            <a:r>
              <a:rPr lang="es-AR" b="1" dirty="0" smtClean="0"/>
              <a:t>.</a:t>
            </a:r>
            <a:endParaRPr lang="es-AR" b="1" dirty="0"/>
          </a:p>
        </p:txBody>
      </p:sp>
      <p:sp>
        <p:nvSpPr>
          <p:cNvPr id="4" name="Título 1"/>
          <p:cNvSpPr txBox="1">
            <a:spLocks/>
          </p:cNvSpPr>
          <p:nvPr/>
        </p:nvSpPr>
        <p:spPr>
          <a:xfrm>
            <a:off x="898289" y="415652"/>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48</a:t>
            </a:fld>
            <a:endParaRPr lang="en-US" dirty="0"/>
          </a:p>
        </p:txBody>
      </p:sp>
    </p:spTree>
    <p:extLst>
      <p:ext uri="{BB962C8B-B14F-4D97-AF65-F5344CB8AC3E}">
        <p14:creationId xmlns:p14="http://schemas.microsoft.com/office/powerpoint/2010/main" val="19897484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70647" y="2159973"/>
            <a:ext cx="8269941" cy="3312980"/>
          </a:xfrm>
        </p:spPr>
        <p:txBody>
          <a:bodyPr>
            <a:normAutofit/>
          </a:bodyPr>
          <a:lstStyle/>
          <a:p>
            <a:pPr marL="0" indent="0" algn="just">
              <a:lnSpc>
                <a:spcPct val="114000"/>
              </a:lnSpc>
              <a:spcBef>
                <a:spcPts val="0"/>
              </a:spcBef>
              <a:buNone/>
            </a:pPr>
            <a:r>
              <a:rPr lang="es-ES" sz="2800" b="1" spc="100" dirty="0">
                <a:solidFill>
                  <a:srgbClr val="422100"/>
                </a:solidFill>
                <a:latin typeface="Microsoft Sans Serif" panose="020B0604020202020204" pitchFamily="34" charset="0"/>
                <a:cs typeface="Microsoft Sans Serif" panose="020B0604020202020204" pitchFamily="34" charset="0"/>
              </a:rPr>
              <a:t>La β-oxidación de ácidos grasos consta de cuatro reacciones recurrentes:</a:t>
            </a:r>
          </a:p>
          <a:p>
            <a:pPr algn="just">
              <a:lnSpc>
                <a:spcPct val="114000"/>
              </a:lnSpc>
              <a:spcBef>
                <a:spcPts val="0"/>
              </a:spcBef>
              <a:buClr>
                <a:srgbClr val="C00000"/>
              </a:buClr>
              <a:buFont typeface="Arial" pitchFamily="34" charset="0"/>
              <a:buChar char="•"/>
            </a:pPr>
            <a:r>
              <a:rPr lang="es-ES" sz="3200" b="1" spc="100" dirty="0">
                <a:solidFill>
                  <a:srgbClr val="C00000"/>
                </a:solidFill>
                <a:latin typeface="Microsoft Sans Serif" pitchFamily="34" charset="0"/>
                <a:cs typeface="Microsoft Sans Serif" pitchFamily="34" charset="0"/>
              </a:rPr>
              <a:t>Oxidación por FAD</a:t>
            </a:r>
            <a:r>
              <a:rPr lang="es-ES" sz="3200" b="1" spc="100" baseline="30000" dirty="0">
                <a:solidFill>
                  <a:srgbClr val="C00000"/>
                </a:solidFill>
                <a:latin typeface="Microsoft Sans Serif" pitchFamily="34" charset="0"/>
                <a:cs typeface="Microsoft Sans Serif" pitchFamily="34" charset="0"/>
              </a:rPr>
              <a:t>+</a:t>
            </a:r>
          </a:p>
          <a:p>
            <a:pPr algn="just">
              <a:lnSpc>
                <a:spcPct val="114000"/>
              </a:lnSpc>
              <a:spcBef>
                <a:spcPts val="0"/>
              </a:spcBef>
              <a:buClr>
                <a:srgbClr val="C00000"/>
              </a:buClr>
              <a:buFont typeface="Arial" pitchFamily="34" charset="0"/>
              <a:buChar char="•"/>
            </a:pPr>
            <a:r>
              <a:rPr lang="es-ES" sz="3200" b="1" spc="100" dirty="0">
                <a:solidFill>
                  <a:srgbClr val="C00000"/>
                </a:solidFill>
                <a:latin typeface="Microsoft Sans Serif" pitchFamily="34" charset="0"/>
                <a:cs typeface="Microsoft Sans Serif" pitchFamily="34" charset="0"/>
              </a:rPr>
              <a:t>Hidratación</a:t>
            </a:r>
          </a:p>
          <a:p>
            <a:pPr algn="just">
              <a:lnSpc>
                <a:spcPct val="114000"/>
              </a:lnSpc>
              <a:spcBef>
                <a:spcPts val="0"/>
              </a:spcBef>
              <a:buClr>
                <a:srgbClr val="C00000"/>
              </a:buClr>
              <a:buFont typeface="Arial" pitchFamily="34" charset="0"/>
              <a:buChar char="•"/>
            </a:pPr>
            <a:r>
              <a:rPr lang="es-ES" sz="3200" b="1" spc="100" dirty="0">
                <a:solidFill>
                  <a:srgbClr val="C00000"/>
                </a:solidFill>
                <a:latin typeface="Microsoft Sans Serif" pitchFamily="34" charset="0"/>
                <a:cs typeface="Microsoft Sans Serif" pitchFamily="34" charset="0"/>
              </a:rPr>
              <a:t>Oxidación por NAD</a:t>
            </a:r>
            <a:r>
              <a:rPr lang="es-ES" sz="3200" b="1" spc="100" baseline="30000" dirty="0">
                <a:solidFill>
                  <a:srgbClr val="C00000"/>
                </a:solidFill>
                <a:latin typeface="Microsoft Sans Serif" pitchFamily="34" charset="0"/>
                <a:cs typeface="Microsoft Sans Serif" pitchFamily="34" charset="0"/>
              </a:rPr>
              <a:t>+</a:t>
            </a:r>
          </a:p>
          <a:p>
            <a:pPr algn="just">
              <a:lnSpc>
                <a:spcPct val="114000"/>
              </a:lnSpc>
              <a:spcBef>
                <a:spcPts val="0"/>
              </a:spcBef>
              <a:buClr>
                <a:srgbClr val="C00000"/>
              </a:buClr>
              <a:buFont typeface="Arial" pitchFamily="34" charset="0"/>
              <a:buChar char="•"/>
            </a:pPr>
            <a:r>
              <a:rPr lang="es-ES" sz="3200" b="1" spc="100" dirty="0">
                <a:solidFill>
                  <a:srgbClr val="C00000"/>
                </a:solidFill>
                <a:latin typeface="Microsoft Sans Serif" pitchFamily="34" charset="0"/>
                <a:cs typeface="Microsoft Sans Serif" pitchFamily="34" charset="0"/>
              </a:rPr>
              <a:t>Tiólisis</a:t>
            </a:r>
          </a:p>
        </p:txBody>
      </p:sp>
      <p:sp>
        <p:nvSpPr>
          <p:cNvPr id="7" name="Título 1"/>
          <p:cNvSpPr txBox="1">
            <a:spLocks/>
          </p:cNvSpPr>
          <p:nvPr/>
        </p:nvSpPr>
        <p:spPr>
          <a:xfrm>
            <a:off x="854843" y="43475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49</a:t>
            </a:fld>
            <a:endParaRPr lang="en-US" dirty="0"/>
          </a:p>
        </p:txBody>
      </p:sp>
    </p:spTree>
    <p:extLst>
      <p:ext uri="{BB962C8B-B14F-4D97-AF65-F5344CB8AC3E}">
        <p14:creationId xmlns:p14="http://schemas.microsoft.com/office/powerpoint/2010/main" val="4117871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23364"/>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724211"/>
            <a:ext cx="8283388" cy="4676590"/>
          </a:xfrm>
        </p:spPr>
        <p:txBody>
          <a:bodyPr>
            <a:noAutofit/>
          </a:bodyPr>
          <a:lstStyle/>
          <a:p>
            <a:pPr marL="34290" indent="0" algn="just">
              <a:lnSpc>
                <a:spcPct val="114000"/>
              </a:lnSpc>
              <a:spcBef>
                <a:spcPts val="0"/>
              </a:spcBef>
              <a:buNone/>
            </a:pPr>
            <a:r>
              <a:rPr lang="es-MX" sz="2800" b="1" spc="100"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Introducción</a:t>
            </a:r>
          </a:p>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El metabolismo de los lípidos es sumamente amplio porque existen muchas clases de lípidos y cada una posee vías anabólicas y catabólicas únicas.</a:t>
            </a:r>
          </a:p>
          <a:p>
            <a:pPr marL="34290" indent="0" algn="just">
              <a:lnSpc>
                <a:spcPct val="114000"/>
              </a:lnSpc>
              <a:spcBef>
                <a:spcPts val="0"/>
              </a:spcBef>
              <a:buNone/>
            </a:pPr>
            <a:endParaRPr lang="es-MX" sz="14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En esta primera parte se abordan aspectos bioenergéticos del metabolismo de lípidos; es decir procesos de degradación para la producción de energía.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13343446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67705" y="1589999"/>
            <a:ext cx="7805691" cy="576064"/>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Pasos previos</a:t>
            </a:r>
            <a:endParaRPr lang="es-ES" sz="3200"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2 Marcador de contenido"/>
          <p:cNvSpPr>
            <a:spLocks noGrp="1"/>
          </p:cNvSpPr>
          <p:nvPr>
            <p:ph idx="4294967295"/>
          </p:nvPr>
        </p:nvSpPr>
        <p:spPr>
          <a:xfrm>
            <a:off x="457200" y="2301555"/>
            <a:ext cx="8283388" cy="4073864"/>
          </a:xfrm>
        </p:spPr>
        <p:txBody>
          <a:bodyPr>
            <a:noAutofit/>
          </a:bodyPr>
          <a:lstStyle/>
          <a:p>
            <a:pPr marL="0" indent="0" algn="just">
              <a:lnSpc>
                <a:spcPct val="120000"/>
              </a:lnSpc>
              <a:spcBef>
                <a:spcPts val="0"/>
              </a:spcBef>
              <a:buNone/>
            </a:pPr>
            <a:r>
              <a:rPr lang="es-ES" sz="3000" b="1" spc="100" dirty="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Activación de los ácidos grasos</a:t>
            </a:r>
          </a:p>
          <a:p>
            <a:pPr marL="0" indent="0" algn="just">
              <a:lnSpc>
                <a:spcPct val="100000"/>
              </a:lnSpc>
              <a:spcBef>
                <a:spcPts val="0"/>
              </a:spcBef>
              <a:buNone/>
            </a:pPr>
            <a:r>
              <a:rPr lang="es-ES" sz="2800" b="1" spc="100" dirty="0">
                <a:solidFill>
                  <a:srgbClr val="422100"/>
                </a:solidFill>
                <a:latin typeface="Microsoft Sans Serif" panose="020B0604020202020204" pitchFamily="34" charset="0"/>
                <a:cs typeface="Microsoft Sans Serif" panose="020B0604020202020204" pitchFamily="34" charset="0"/>
              </a:rPr>
              <a:t>El paso previo a esas cuatro reacciones es la activación de los ácidos grasos a </a:t>
            </a:r>
            <a:r>
              <a:rPr lang="es-ES" sz="2800" b="1" spc="100" dirty="0" err="1">
                <a:solidFill>
                  <a:srgbClr val="422100"/>
                </a:solidFill>
                <a:latin typeface="Microsoft Sans Serif" panose="020B0604020202020204" pitchFamily="34" charset="0"/>
                <a:cs typeface="Microsoft Sans Serif" panose="020B0604020202020204" pitchFamily="34" charset="0"/>
              </a:rPr>
              <a:t>Acil</a:t>
            </a:r>
            <a:r>
              <a:rPr lang="es-ES" sz="2800" b="1" spc="100" dirty="0">
                <a:solidFill>
                  <a:srgbClr val="422100"/>
                </a:solidFill>
                <a:latin typeface="Microsoft Sans Serif" panose="020B0604020202020204" pitchFamily="34" charset="0"/>
                <a:cs typeface="Microsoft Sans Serif" panose="020B0604020202020204" pitchFamily="34" charset="0"/>
              </a:rPr>
              <a:t> Coenzima A (ácido graso activado), que tiene lugar en el Retículo </a:t>
            </a:r>
            <a:r>
              <a:rPr lang="es-ES" sz="2800" b="1" spc="100" dirty="0" err="1" smtClean="0">
                <a:solidFill>
                  <a:srgbClr val="422100"/>
                </a:solidFill>
                <a:latin typeface="Microsoft Sans Serif" panose="020B0604020202020204" pitchFamily="34" charset="0"/>
                <a:cs typeface="Microsoft Sans Serif" panose="020B0604020202020204" pitchFamily="34" charset="0"/>
              </a:rPr>
              <a:t>Endoplasmásmico</a:t>
            </a:r>
            <a:r>
              <a:rPr lang="es-ES" sz="2800" b="1" spc="100" dirty="0" smtClean="0">
                <a:solidFill>
                  <a:srgbClr val="422100"/>
                </a:solidFill>
                <a:latin typeface="Microsoft Sans Serif" panose="020B0604020202020204" pitchFamily="34" charset="0"/>
                <a:cs typeface="Microsoft Sans Serif" panose="020B0604020202020204" pitchFamily="34" charset="0"/>
              </a:rPr>
              <a:t> </a:t>
            </a:r>
            <a:r>
              <a:rPr lang="es-ES" sz="2800" b="1" spc="100" dirty="0">
                <a:solidFill>
                  <a:srgbClr val="422100"/>
                </a:solidFill>
                <a:latin typeface="Microsoft Sans Serif" panose="020B0604020202020204" pitchFamily="34" charset="0"/>
                <a:cs typeface="Microsoft Sans Serif" panose="020B0604020202020204" pitchFamily="34" charset="0"/>
              </a:rPr>
              <a:t>Liso (REL) o en la Membrana Mitocondrial Externa, donde se encuentra la </a:t>
            </a:r>
            <a:r>
              <a:rPr lang="es-ES" sz="2800" b="1" spc="100" dirty="0" err="1">
                <a:solidFill>
                  <a:srgbClr val="422100"/>
                </a:solidFill>
                <a:latin typeface="Microsoft Sans Serif" panose="020B0604020202020204" pitchFamily="34" charset="0"/>
                <a:cs typeface="Microsoft Sans Serif" panose="020B0604020202020204" pitchFamily="34" charset="0"/>
              </a:rPr>
              <a:t>Acil</a:t>
            </a:r>
            <a:r>
              <a:rPr lang="es-ES" sz="2800" b="1" spc="100" dirty="0">
                <a:solidFill>
                  <a:srgbClr val="422100"/>
                </a:solidFill>
                <a:latin typeface="Microsoft Sans Serif" panose="020B0604020202020204" pitchFamily="34" charset="0"/>
                <a:cs typeface="Microsoft Sans Serif" panose="020B0604020202020204" pitchFamily="34" charset="0"/>
              </a:rPr>
              <a:t>-CoA </a:t>
            </a:r>
            <a:r>
              <a:rPr lang="es-ES" sz="2800" b="1" spc="100" dirty="0" err="1">
                <a:solidFill>
                  <a:srgbClr val="422100"/>
                </a:solidFill>
                <a:latin typeface="Microsoft Sans Serif" panose="020B0604020202020204" pitchFamily="34" charset="0"/>
                <a:cs typeface="Microsoft Sans Serif" panose="020B0604020202020204" pitchFamily="34" charset="0"/>
              </a:rPr>
              <a:t>Sintetasa</a:t>
            </a:r>
            <a:r>
              <a:rPr lang="es-ES" sz="2800" b="1" spc="100" dirty="0">
                <a:solidFill>
                  <a:srgbClr val="422100"/>
                </a:solidFill>
                <a:latin typeface="Microsoft Sans Serif" panose="020B0604020202020204" pitchFamily="34" charset="0"/>
                <a:cs typeface="Microsoft Sans Serif" panose="020B0604020202020204" pitchFamily="34" charset="0"/>
              </a:rPr>
              <a:t> (o ácido graso </a:t>
            </a:r>
            <a:r>
              <a:rPr lang="es-ES" sz="2800" b="1" spc="100" dirty="0" err="1">
                <a:solidFill>
                  <a:srgbClr val="422100"/>
                </a:solidFill>
                <a:latin typeface="Microsoft Sans Serif" panose="020B0604020202020204" pitchFamily="34" charset="0"/>
                <a:cs typeface="Microsoft Sans Serif" panose="020B0604020202020204" pitchFamily="34" charset="0"/>
              </a:rPr>
              <a:t>tioquinasa</a:t>
            </a:r>
            <a:r>
              <a:rPr lang="es-ES" sz="2800" b="1" spc="100" dirty="0">
                <a:solidFill>
                  <a:srgbClr val="422100"/>
                </a:solidFill>
                <a:latin typeface="Microsoft Sans Serif" panose="020B0604020202020204" pitchFamily="34" charset="0"/>
                <a:cs typeface="Microsoft Sans Serif" panose="020B0604020202020204" pitchFamily="34" charset="0"/>
              </a:rPr>
              <a:t>), enzima que cataliza esta reacción de activación.</a:t>
            </a:r>
          </a:p>
        </p:txBody>
      </p:sp>
      <p:sp>
        <p:nvSpPr>
          <p:cNvPr id="6" name="Título 1"/>
          <p:cNvSpPr txBox="1">
            <a:spLocks/>
          </p:cNvSpPr>
          <p:nvPr/>
        </p:nvSpPr>
        <p:spPr>
          <a:xfrm>
            <a:off x="891945" y="558803"/>
            <a:ext cx="7406640" cy="796565"/>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50</a:t>
            </a:fld>
            <a:endParaRPr lang="en-US" dirty="0"/>
          </a:p>
        </p:txBody>
      </p:sp>
    </p:spTree>
    <p:extLst>
      <p:ext uri="{BB962C8B-B14F-4D97-AF65-F5344CB8AC3E}">
        <p14:creationId xmlns:p14="http://schemas.microsoft.com/office/powerpoint/2010/main" val="2411661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4FAB73BC-B049-4115-A692-8D63A059BFB8}" type="slidenum">
              <a:rPr lang="en-US" smtClean="0"/>
              <a:t>51</a:t>
            </a:fld>
            <a:endParaRPr lang="en-US" dirty="0"/>
          </a:p>
        </p:txBody>
      </p:sp>
      <p:pic>
        <p:nvPicPr>
          <p:cNvPr id="3" name="Imagen 2"/>
          <p:cNvPicPr>
            <a:picLocks noChangeAspect="1"/>
          </p:cNvPicPr>
          <p:nvPr/>
        </p:nvPicPr>
        <p:blipFill rotWithShape="1">
          <a:blip r:embed="rId2"/>
          <a:srcRect t="39657"/>
          <a:stretch/>
        </p:blipFill>
        <p:spPr>
          <a:xfrm>
            <a:off x="295836" y="1694333"/>
            <a:ext cx="8554607" cy="3871554"/>
          </a:xfrm>
          <a:prstGeom prst="rect">
            <a:avLst/>
          </a:prstGeom>
        </p:spPr>
      </p:pic>
      <p:sp>
        <p:nvSpPr>
          <p:cNvPr id="5" name="Título 1"/>
          <p:cNvSpPr txBox="1">
            <a:spLocks/>
          </p:cNvSpPr>
          <p:nvPr/>
        </p:nvSpPr>
        <p:spPr>
          <a:xfrm>
            <a:off x="891945" y="558803"/>
            <a:ext cx="7406640" cy="796565"/>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6" name="Título 1"/>
          <p:cNvSpPr txBox="1">
            <a:spLocks/>
          </p:cNvSpPr>
          <p:nvPr/>
        </p:nvSpPr>
        <p:spPr>
          <a:xfrm>
            <a:off x="470648" y="5782236"/>
            <a:ext cx="8269940" cy="48898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Transporte de los </a:t>
            </a:r>
            <a:r>
              <a:rPr lang="es-MX" sz="2000" b="1" spc="100" dirty="0" err="1"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Acilgrasos</a:t>
            </a: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al interior de la Mitocondria</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8179523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885607" y="494202"/>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pic>
        <p:nvPicPr>
          <p:cNvPr id="2" name="Imagen 1"/>
          <p:cNvPicPr>
            <a:picLocks noChangeAspect="1"/>
          </p:cNvPicPr>
          <p:nvPr/>
        </p:nvPicPr>
        <p:blipFill rotWithShape="1">
          <a:blip r:embed="rId2"/>
          <a:srcRect l="46238" t="21422" r="7645" b="7133"/>
          <a:stretch/>
        </p:blipFill>
        <p:spPr>
          <a:xfrm>
            <a:off x="691697" y="1511481"/>
            <a:ext cx="3822032" cy="4445565"/>
          </a:xfrm>
          <a:prstGeom prst="rect">
            <a:avLst/>
          </a:prstGeom>
        </p:spPr>
      </p:pic>
      <p:sp>
        <p:nvSpPr>
          <p:cNvPr id="3" name="Rectángulo 2"/>
          <p:cNvSpPr/>
          <p:nvPr/>
        </p:nvSpPr>
        <p:spPr>
          <a:xfrm>
            <a:off x="4648198" y="2138239"/>
            <a:ext cx="3733800" cy="3194721"/>
          </a:xfrm>
          <a:prstGeom prst="rect">
            <a:avLst/>
          </a:prstGeom>
        </p:spPr>
        <p:txBody>
          <a:bodyPr wrap="square">
            <a:spAutoFit/>
          </a:bodyPr>
          <a:lstStyle/>
          <a:p>
            <a:pPr algn="just" defTabSz="685800">
              <a:lnSpc>
                <a:spcPct val="120000"/>
              </a:lnSpc>
              <a:buClr>
                <a:srgbClr val="000000"/>
              </a:buClr>
              <a:buSzPct val="80000"/>
            </a:pPr>
            <a:r>
              <a:rPr lang="es-ES" sz="2800" b="1" spc="100" dirty="0">
                <a:solidFill>
                  <a:srgbClr val="422100"/>
                </a:solidFill>
                <a:latin typeface="Microsoft Sans Serif" panose="020B0604020202020204" pitchFamily="34" charset="0"/>
                <a:cs typeface="Microsoft Sans Serif" panose="020B0604020202020204" pitchFamily="34" charset="0"/>
              </a:rPr>
              <a:t>El ácido graso se une a la Coenzima A (</a:t>
            </a:r>
            <a:r>
              <a:rPr lang="es-ES" sz="2800" b="1" spc="100" dirty="0" err="1">
                <a:solidFill>
                  <a:srgbClr val="422100"/>
                </a:solidFill>
                <a:latin typeface="Microsoft Sans Serif" panose="020B0604020202020204" pitchFamily="34" charset="0"/>
                <a:cs typeface="Microsoft Sans Serif" panose="020B0604020202020204" pitchFamily="34" charset="0"/>
              </a:rPr>
              <a:t>CoASH</a:t>
            </a:r>
            <a:r>
              <a:rPr lang="es-ES" sz="2800" b="1" spc="100" dirty="0">
                <a:solidFill>
                  <a:srgbClr val="422100"/>
                </a:solidFill>
                <a:latin typeface="Microsoft Sans Serif" panose="020B0604020202020204" pitchFamily="34" charset="0"/>
                <a:cs typeface="Microsoft Sans Serif" panose="020B0604020202020204" pitchFamily="34" charset="0"/>
              </a:rPr>
              <a:t>), reacción que consume dos enlaces de alta energía del ATP.</a:t>
            </a:r>
          </a:p>
        </p:txBody>
      </p:sp>
      <p:sp>
        <p:nvSpPr>
          <p:cNvPr id="5" name="Marcador de número de diapositiva 4"/>
          <p:cNvSpPr>
            <a:spLocks noGrp="1"/>
          </p:cNvSpPr>
          <p:nvPr>
            <p:ph type="sldNum" sz="quarter" idx="12"/>
          </p:nvPr>
        </p:nvSpPr>
        <p:spPr/>
        <p:txBody>
          <a:bodyPr/>
          <a:lstStyle/>
          <a:p>
            <a:fld id="{4FAB73BC-B049-4115-A692-8D63A059BFB8}" type="slidenum">
              <a:rPr lang="en-US" smtClean="0"/>
              <a:t>52</a:t>
            </a:fld>
            <a:endParaRPr lang="en-US" dirty="0"/>
          </a:p>
        </p:txBody>
      </p:sp>
    </p:spTree>
    <p:extLst>
      <p:ext uri="{BB962C8B-B14F-4D97-AF65-F5344CB8AC3E}">
        <p14:creationId xmlns:p14="http://schemas.microsoft.com/office/powerpoint/2010/main" val="3509700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551329" y="1607261"/>
            <a:ext cx="8054789" cy="4522606"/>
          </a:xfrm>
        </p:spPr>
        <p:txBody>
          <a:bodyPr>
            <a:normAutofit/>
          </a:bodyPr>
          <a:lstStyle/>
          <a:p>
            <a:pPr marL="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La enzima </a:t>
            </a:r>
            <a:r>
              <a:rPr lang="es-MX" sz="2800" b="1" spc="100" dirty="0" err="1">
                <a:solidFill>
                  <a:srgbClr val="422100"/>
                </a:solidFill>
                <a:latin typeface="Microsoft Sans Serif" panose="020B0604020202020204" pitchFamily="34" charset="0"/>
                <a:cs typeface="Microsoft Sans Serif" panose="020B0604020202020204" pitchFamily="34" charset="0"/>
              </a:rPr>
              <a:t>Acil-CoA</a:t>
            </a:r>
            <a:r>
              <a:rPr lang="es-MX" sz="2800" b="1" spc="100" dirty="0">
                <a:solidFill>
                  <a:srgbClr val="422100"/>
                </a:solidFill>
                <a:latin typeface="Microsoft Sans Serif" panose="020B0604020202020204" pitchFamily="34" charset="0"/>
                <a:cs typeface="Microsoft Sans Serif" panose="020B0604020202020204" pitchFamily="34" charset="0"/>
              </a:rPr>
              <a:t> </a:t>
            </a:r>
            <a:r>
              <a:rPr lang="es-MX" sz="2800" b="1" spc="100" dirty="0" err="1">
                <a:solidFill>
                  <a:srgbClr val="422100"/>
                </a:solidFill>
                <a:latin typeface="Microsoft Sans Serif" panose="020B0604020202020204" pitchFamily="34" charset="0"/>
                <a:cs typeface="Microsoft Sans Serif" panose="020B0604020202020204" pitchFamily="34" charset="0"/>
              </a:rPr>
              <a:t>sintetasa</a:t>
            </a:r>
            <a:r>
              <a:rPr lang="es-MX" sz="2800" b="1" spc="100" dirty="0">
                <a:solidFill>
                  <a:srgbClr val="422100"/>
                </a:solidFill>
                <a:latin typeface="Microsoft Sans Serif" panose="020B0604020202020204" pitchFamily="34" charset="0"/>
                <a:cs typeface="Microsoft Sans Serif" panose="020B0604020202020204" pitchFamily="34" charset="0"/>
              </a:rPr>
              <a:t> (</a:t>
            </a:r>
            <a:r>
              <a:rPr lang="es-MX" sz="2800" b="1" spc="100" dirty="0" err="1">
                <a:solidFill>
                  <a:srgbClr val="422100"/>
                </a:solidFill>
                <a:latin typeface="Microsoft Sans Serif" panose="020B0604020202020204" pitchFamily="34" charset="0"/>
                <a:cs typeface="Microsoft Sans Serif" panose="020B0604020202020204" pitchFamily="34" charset="0"/>
              </a:rPr>
              <a:t>tiocinasa</a:t>
            </a:r>
            <a:r>
              <a:rPr lang="es-MX" sz="2800" b="1" spc="100" dirty="0">
                <a:solidFill>
                  <a:srgbClr val="422100"/>
                </a:solidFill>
                <a:latin typeface="Microsoft Sans Serif" panose="020B0604020202020204" pitchFamily="34" charset="0"/>
                <a:cs typeface="Microsoft Sans Serif" panose="020B0604020202020204" pitchFamily="34" charset="0"/>
              </a:rPr>
              <a:t>) cataliza la conversión del ácido graso en su </a:t>
            </a:r>
            <a:r>
              <a:rPr lang="pt-BR" sz="2800" b="1" spc="100" dirty="0">
                <a:solidFill>
                  <a:srgbClr val="422100"/>
                </a:solidFill>
                <a:latin typeface="Microsoft Sans Serif" panose="020B0604020202020204" pitchFamily="34" charset="0"/>
                <a:cs typeface="Microsoft Sans Serif" panose="020B0604020202020204" pitchFamily="34" charset="0"/>
              </a:rPr>
              <a:t>forma </a:t>
            </a:r>
            <a:r>
              <a:rPr lang="es-MX" sz="2800" b="1" spc="100" dirty="0">
                <a:solidFill>
                  <a:srgbClr val="422100"/>
                </a:solidFill>
                <a:latin typeface="Microsoft Sans Serif" panose="020B0604020202020204" pitchFamily="34" charset="0"/>
                <a:cs typeface="Microsoft Sans Serif" panose="020B0604020202020204" pitchFamily="34" charset="0"/>
              </a:rPr>
              <a:t>activa</a:t>
            </a:r>
            <a:r>
              <a:rPr lang="pt-BR" sz="2800" b="1" spc="100" dirty="0">
                <a:solidFill>
                  <a:srgbClr val="422100"/>
                </a:solidFill>
                <a:latin typeface="Microsoft Sans Serif" panose="020B0604020202020204" pitchFamily="34" charset="0"/>
                <a:cs typeface="Microsoft Sans Serif" panose="020B0604020202020204" pitchFamily="34" charset="0"/>
              </a:rPr>
              <a:t> </a:t>
            </a:r>
            <a:r>
              <a:rPr lang="pt-BR" sz="2800" b="1" spc="100" dirty="0" err="1">
                <a:solidFill>
                  <a:srgbClr val="422100"/>
                </a:solidFill>
                <a:latin typeface="Microsoft Sans Serif" panose="020B0604020202020204" pitchFamily="34" charset="0"/>
                <a:cs typeface="Microsoft Sans Serif" panose="020B0604020202020204" pitchFamily="34" charset="0"/>
              </a:rPr>
              <a:t>Acil-CoA</a:t>
            </a:r>
            <a:r>
              <a:rPr lang="pt-BR" sz="2800" b="1" spc="100" dirty="0">
                <a:solidFill>
                  <a:srgbClr val="422100"/>
                </a:solidFill>
                <a:latin typeface="Microsoft Sans Serif" panose="020B0604020202020204" pitchFamily="34" charset="0"/>
                <a:cs typeface="Microsoft Sans Serif" panose="020B0604020202020204" pitchFamily="34" charset="0"/>
              </a:rPr>
              <a:t>, </a:t>
            </a:r>
            <a:r>
              <a:rPr lang="es-MX" sz="2800" b="1" spc="100" dirty="0">
                <a:solidFill>
                  <a:srgbClr val="422100"/>
                </a:solidFill>
                <a:latin typeface="Microsoft Sans Serif" panose="020B0604020202020204" pitchFamily="34" charset="0"/>
                <a:cs typeface="Microsoft Sans Serif" panose="020B0604020202020204" pitchFamily="34" charset="0"/>
              </a:rPr>
              <a:t>consumiendo</a:t>
            </a:r>
            <a:r>
              <a:rPr lang="pt-BR" sz="2800" b="1" spc="100" dirty="0">
                <a:solidFill>
                  <a:srgbClr val="422100"/>
                </a:solidFill>
                <a:latin typeface="Microsoft Sans Serif" panose="020B0604020202020204" pitchFamily="34" charset="0"/>
                <a:cs typeface="Microsoft Sans Serif" panose="020B0604020202020204" pitchFamily="34" charset="0"/>
              </a:rPr>
              <a:t> dos </a:t>
            </a:r>
            <a:r>
              <a:rPr lang="es-MX" sz="2800" b="1" spc="100" dirty="0">
                <a:solidFill>
                  <a:srgbClr val="422100"/>
                </a:solidFill>
                <a:latin typeface="Microsoft Sans Serif" panose="020B0604020202020204" pitchFamily="34" charset="0"/>
                <a:cs typeface="Microsoft Sans Serif" panose="020B0604020202020204" pitchFamily="34" charset="0"/>
              </a:rPr>
              <a:t>fosfatos de alta energía.</a:t>
            </a:r>
          </a:p>
          <a:p>
            <a:pPr marL="0" indent="0" algn="just">
              <a:buNone/>
            </a:pPr>
            <a:endParaRPr lang="es-MX" sz="8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Requiere el uso complementario de una </a:t>
            </a:r>
            <a:r>
              <a:rPr lang="es-MX" sz="2800" b="1" spc="100" dirty="0" err="1">
                <a:solidFill>
                  <a:srgbClr val="422100"/>
                </a:solidFill>
                <a:latin typeface="Microsoft Sans Serif" panose="020B0604020202020204" pitchFamily="34" charset="0"/>
                <a:cs typeface="Microsoft Sans Serif" panose="020B0604020202020204" pitchFamily="34" charset="0"/>
              </a:rPr>
              <a:t>Pirofosfatasa</a:t>
            </a:r>
            <a:r>
              <a:rPr lang="es-MX" sz="2800" b="1" spc="100" dirty="0">
                <a:solidFill>
                  <a:srgbClr val="422100"/>
                </a:solidFill>
                <a:latin typeface="Microsoft Sans Serif" panose="020B0604020202020204" pitchFamily="34" charset="0"/>
                <a:cs typeface="Microsoft Sans Serif" panose="020B0604020202020204" pitchFamily="34" charset="0"/>
              </a:rPr>
              <a:t> inorgánica para convertir el </a:t>
            </a:r>
            <a:r>
              <a:rPr lang="es-MX" sz="2800" b="1" spc="100" dirty="0" err="1">
                <a:solidFill>
                  <a:srgbClr val="422100"/>
                </a:solidFill>
                <a:latin typeface="Microsoft Sans Serif" panose="020B0604020202020204" pitchFamily="34" charset="0"/>
                <a:cs typeface="Microsoft Sans Serif" panose="020B0604020202020204" pitchFamily="34" charset="0"/>
              </a:rPr>
              <a:t>ortofosfato</a:t>
            </a:r>
            <a:r>
              <a:rPr lang="es-MX" sz="2800" b="1" spc="100" dirty="0">
                <a:solidFill>
                  <a:srgbClr val="422100"/>
                </a:solidFill>
                <a:latin typeface="Microsoft Sans Serif" panose="020B0604020202020204" pitchFamily="34" charset="0"/>
                <a:cs typeface="Microsoft Sans Serif" panose="020B0604020202020204" pitchFamily="34" charset="0"/>
              </a:rPr>
              <a:t> en fosforo inorgánico:</a:t>
            </a:r>
          </a:p>
          <a:p>
            <a:pPr marL="0" indent="0" algn="ctr">
              <a:buNone/>
            </a:pPr>
            <a:r>
              <a:rPr lang="es-MX" sz="3000" spc="100" dirty="0" err="1">
                <a:latin typeface="Microsoft Sans Serif" pitchFamily="34" charset="0"/>
                <a:cs typeface="Microsoft Sans Serif" pitchFamily="34" charset="0"/>
              </a:rPr>
              <a:t>PPi</a:t>
            </a:r>
            <a:r>
              <a:rPr lang="es-MX" sz="3000" spc="100" dirty="0">
                <a:latin typeface="Microsoft Sans Serif" pitchFamily="34" charset="0"/>
                <a:cs typeface="Microsoft Sans Serif" pitchFamily="34" charset="0"/>
              </a:rPr>
              <a:t> </a:t>
            </a:r>
            <a:r>
              <a:rPr lang="es-MX" dirty="0" smtClean="0">
                <a:latin typeface="Microsoft Sans Serif" pitchFamily="34" charset="0"/>
                <a:cs typeface="Microsoft Sans Serif" pitchFamily="34" charset="0"/>
              </a:rPr>
              <a:t>                  </a:t>
            </a:r>
            <a:r>
              <a:rPr lang="es-MX" sz="3000" spc="100" dirty="0">
                <a:latin typeface="Microsoft Sans Serif" pitchFamily="34" charset="0"/>
                <a:cs typeface="Microsoft Sans Serif" pitchFamily="34" charset="0"/>
              </a:rPr>
              <a:t>2 Pi.</a:t>
            </a:r>
          </a:p>
        </p:txBody>
      </p:sp>
      <p:sp>
        <p:nvSpPr>
          <p:cNvPr id="4" name="3 Flecha derecha"/>
          <p:cNvSpPr/>
          <p:nvPr/>
        </p:nvSpPr>
        <p:spPr>
          <a:xfrm>
            <a:off x="4021606" y="5593597"/>
            <a:ext cx="978408" cy="3406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Título 1"/>
          <p:cNvSpPr txBox="1">
            <a:spLocks/>
          </p:cNvSpPr>
          <p:nvPr/>
        </p:nvSpPr>
        <p:spPr>
          <a:xfrm>
            <a:off x="824418" y="40639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53</a:t>
            </a:fld>
            <a:endParaRPr lang="en-US" dirty="0"/>
          </a:p>
        </p:txBody>
      </p:sp>
    </p:spTree>
    <p:extLst>
      <p:ext uri="{BB962C8B-B14F-4D97-AF65-F5344CB8AC3E}">
        <p14:creationId xmlns:p14="http://schemas.microsoft.com/office/powerpoint/2010/main" val="1324836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4294967295"/>
          </p:nvPr>
        </p:nvSpPr>
        <p:spPr>
          <a:xfrm>
            <a:off x="5016791" y="1345236"/>
            <a:ext cx="3552825" cy="4972726"/>
          </a:xfrm>
        </p:spPr>
        <p:txBody>
          <a:bodyPr>
            <a:noAutofit/>
          </a:bodyPr>
          <a:lstStyle/>
          <a:p>
            <a:pPr marL="0" indent="0" algn="just">
              <a:lnSpc>
                <a:spcPct val="100000"/>
              </a:lnSpc>
              <a:buNone/>
            </a:pPr>
            <a:r>
              <a:rPr lang="es-MX" sz="2200" b="1" spc="100" dirty="0">
                <a:solidFill>
                  <a:srgbClr val="422100"/>
                </a:solidFill>
                <a:latin typeface="Microsoft Sans Serif" panose="020B0604020202020204" pitchFamily="34" charset="0"/>
                <a:cs typeface="Microsoft Sans Serif" panose="020B0604020202020204" pitchFamily="34" charset="0"/>
              </a:rPr>
              <a:t>La enzima </a:t>
            </a:r>
            <a:r>
              <a:rPr lang="es-MX" sz="2200" b="1" spc="100" dirty="0" err="1">
                <a:solidFill>
                  <a:srgbClr val="422100"/>
                </a:solidFill>
                <a:latin typeface="Microsoft Sans Serif" panose="020B0604020202020204" pitchFamily="34" charset="0"/>
                <a:cs typeface="Microsoft Sans Serif" panose="020B0604020202020204" pitchFamily="34" charset="0"/>
              </a:rPr>
              <a:t>Acil-CoA</a:t>
            </a:r>
            <a:r>
              <a:rPr lang="es-MX" sz="2200" b="1" spc="100" dirty="0">
                <a:solidFill>
                  <a:srgbClr val="422100"/>
                </a:solidFill>
                <a:latin typeface="Microsoft Sans Serif" panose="020B0604020202020204" pitchFamily="34" charset="0"/>
                <a:cs typeface="Microsoft Sans Serif" panose="020B0604020202020204" pitchFamily="34" charset="0"/>
              </a:rPr>
              <a:t> </a:t>
            </a:r>
            <a:r>
              <a:rPr lang="es-MX" sz="2200" b="1" spc="100" dirty="0" err="1">
                <a:solidFill>
                  <a:srgbClr val="422100"/>
                </a:solidFill>
                <a:latin typeface="Microsoft Sans Serif" panose="020B0604020202020204" pitchFamily="34" charset="0"/>
                <a:cs typeface="Microsoft Sans Serif" panose="020B0604020202020204" pitchFamily="34" charset="0"/>
              </a:rPr>
              <a:t>sintetasa</a:t>
            </a:r>
            <a:r>
              <a:rPr lang="es-MX" sz="2200" b="1" spc="100" dirty="0">
                <a:solidFill>
                  <a:srgbClr val="422100"/>
                </a:solidFill>
                <a:latin typeface="Microsoft Sans Serif" panose="020B0604020202020204" pitchFamily="34" charset="0"/>
                <a:cs typeface="Microsoft Sans Serif" panose="020B0604020202020204" pitchFamily="34" charset="0"/>
              </a:rPr>
              <a:t> (</a:t>
            </a:r>
            <a:r>
              <a:rPr lang="es-MX" sz="2200" b="1" spc="100" dirty="0" err="1">
                <a:solidFill>
                  <a:srgbClr val="422100"/>
                </a:solidFill>
                <a:latin typeface="Microsoft Sans Serif" panose="020B0604020202020204" pitchFamily="34" charset="0"/>
                <a:cs typeface="Microsoft Sans Serif" panose="020B0604020202020204" pitchFamily="34" charset="0"/>
              </a:rPr>
              <a:t>tiocinasa</a:t>
            </a:r>
            <a:r>
              <a:rPr lang="es-MX" sz="2200" b="1" spc="100" dirty="0">
                <a:solidFill>
                  <a:srgbClr val="422100"/>
                </a:solidFill>
                <a:latin typeface="Microsoft Sans Serif" panose="020B0604020202020204" pitchFamily="34" charset="0"/>
                <a:cs typeface="Microsoft Sans Serif" panose="020B0604020202020204" pitchFamily="34" charset="0"/>
              </a:rPr>
              <a:t>) cataliza la conversión del ácido graso en su forma activa </a:t>
            </a:r>
            <a:r>
              <a:rPr lang="es-MX" sz="2200" b="1" spc="100" dirty="0" err="1">
                <a:solidFill>
                  <a:srgbClr val="422100"/>
                </a:solidFill>
                <a:latin typeface="Microsoft Sans Serif" panose="020B0604020202020204" pitchFamily="34" charset="0"/>
                <a:cs typeface="Microsoft Sans Serif" panose="020B0604020202020204" pitchFamily="34" charset="0"/>
              </a:rPr>
              <a:t>Acil-CoA</a:t>
            </a:r>
            <a:r>
              <a:rPr lang="es-MX" sz="2200" b="1" spc="100" dirty="0">
                <a:solidFill>
                  <a:srgbClr val="422100"/>
                </a:solidFill>
                <a:latin typeface="Microsoft Sans Serif" panose="020B0604020202020204" pitchFamily="34" charset="0"/>
                <a:cs typeface="Microsoft Sans Serif" panose="020B0604020202020204" pitchFamily="34" charset="0"/>
              </a:rPr>
              <a:t>, consumiendo dos fosfatos de alta energía.</a:t>
            </a:r>
          </a:p>
          <a:p>
            <a:pPr marL="0" indent="0" algn="just">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00000"/>
              </a:lnSpc>
              <a:buNone/>
            </a:pPr>
            <a:r>
              <a:rPr lang="es-MX" sz="2200" b="1" spc="100" dirty="0">
                <a:solidFill>
                  <a:srgbClr val="422100"/>
                </a:solidFill>
                <a:latin typeface="Microsoft Sans Serif" panose="020B0604020202020204" pitchFamily="34" charset="0"/>
                <a:cs typeface="Microsoft Sans Serif" panose="020B0604020202020204" pitchFamily="34" charset="0"/>
              </a:rPr>
              <a:t>Requiere el uso complementario de una </a:t>
            </a:r>
            <a:r>
              <a:rPr lang="es-MX" sz="2200" b="1" spc="100" dirty="0" err="1">
                <a:solidFill>
                  <a:srgbClr val="422100"/>
                </a:solidFill>
                <a:latin typeface="Microsoft Sans Serif" panose="020B0604020202020204" pitchFamily="34" charset="0"/>
                <a:cs typeface="Microsoft Sans Serif" panose="020B0604020202020204" pitchFamily="34" charset="0"/>
              </a:rPr>
              <a:t>pirofosfatasa</a:t>
            </a:r>
            <a:r>
              <a:rPr lang="es-MX" sz="2200" b="1" spc="100" dirty="0">
                <a:solidFill>
                  <a:srgbClr val="422100"/>
                </a:solidFill>
                <a:latin typeface="Microsoft Sans Serif" panose="020B0604020202020204" pitchFamily="34" charset="0"/>
                <a:cs typeface="Microsoft Sans Serif" panose="020B0604020202020204" pitchFamily="34" charset="0"/>
              </a:rPr>
              <a:t> inorgánica para convertir el </a:t>
            </a:r>
            <a:r>
              <a:rPr lang="es-MX" sz="2200" b="1" spc="100" dirty="0" err="1">
                <a:solidFill>
                  <a:srgbClr val="422100"/>
                </a:solidFill>
                <a:latin typeface="Microsoft Sans Serif" panose="020B0604020202020204" pitchFamily="34" charset="0"/>
                <a:cs typeface="Microsoft Sans Serif" panose="020B0604020202020204" pitchFamily="34" charset="0"/>
              </a:rPr>
              <a:t>Ortofosfato</a:t>
            </a:r>
            <a:r>
              <a:rPr lang="es-MX" sz="2200" b="1" spc="100" dirty="0">
                <a:solidFill>
                  <a:srgbClr val="422100"/>
                </a:solidFill>
                <a:latin typeface="Microsoft Sans Serif" panose="020B0604020202020204" pitchFamily="34" charset="0"/>
                <a:cs typeface="Microsoft Sans Serif" panose="020B0604020202020204" pitchFamily="34" charset="0"/>
              </a:rPr>
              <a:t> en dos Fósforos Inorgánicos.</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761" y="1251106"/>
            <a:ext cx="4511154" cy="5346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ítulo 1"/>
          <p:cNvSpPr txBox="1">
            <a:spLocks/>
          </p:cNvSpPr>
          <p:nvPr/>
        </p:nvSpPr>
        <p:spPr>
          <a:xfrm>
            <a:off x="854846" y="423332"/>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54</a:t>
            </a:fld>
            <a:endParaRPr lang="en-US" dirty="0"/>
          </a:p>
        </p:txBody>
      </p:sp>
    </p:spTree>
    <p:extLst>
      <p:ext uri="{BB962C8B-B14F-4D97-AF65-F5344CB8AC3E}">
        <p14:creationId xmlns:p14="http://schemas.microsoft.com/office/powerpoint/2010/main" val="3679159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99180" y="1358644"/>
            <a:ext cx="7878336" cy="792088"/>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Transportación a la matriz mitocondrial</a:t>
            </a:r>
          </a:p>
        </p:txBody>
      </p:sp>
      <p:sp>
        <p:nvSpPr>
          <p:cNvPr id="3" name="2 Marcador de contenido"/>
          <p:cNvSpPr>
            <a:spLocks noGrp="1"/>
          </p:cNvSpPr>
          <p:nvPr>
            <p:ph idx="4294967295"/>
          </p:nvPr>
        </p:nvSpPr>
        <p:spPr>
          <a:xfrm>
            <a:off x="488782" y="2133605"/>
            <a:ext cx="8183562" cy="4175313"/>
          </a:xfrm>
        </p:spPr>
        <p:txBody>
          <a:bodyPr>
            <a:normAutofit fontScale="92500"/>
          </a:bodyPr>
          <a:lstStyle/>
          <a:p>
            <a:pPr marL="0" indent="0" algn="just">
              <a:lnSpc>
                <a:spcPct val="100000"/>
              </a:lnSpc>
              <a:buNone/>
            </a:pPr>
            <a:r>
              <a:rPr lang="es-ES" sz="3000" b="1" spc="100" dirty="0">
                <a:solidFill>
                  <a:srgbClr val="422100"/>
                </a:solidFill>
                <a:latin typeface="Microsoft Sans Serif" panose="020B0604020202020204" pitchFamily="34" charset="0"/>
                <a:cs typeface="Microsoft Sans Serif" panose="020B0604020202020204" pitchFamily="34" charset="0"/>
              </a:rPr>
              <a:t>Posteriormente debe usarse un transportador, la </a:t>
            </a:r>
            <a:r>
              <a:rPr lang="es-ES" sz="3000" b="1" spc="100" dirty="0" err="1">
                <a:solidFill>
                  <a:srgbClr val="422100"/>
                </a:solidFill>
                <a:latin typeface="Microsoft Sans Serif" panose="020B0604020202020204" pitchFamily="34" charset="0"/>
                <a:cs typeface="Microsoft Sans Serif" panose="020B0604020202020204" pitchFamily="34" charset="0"/>
              </a:rPr>
              <a:t>Carnitina</a:t>
            </a:r>
            <a:r>
              <a:rPr lang="es-ES" sz="3000" b="1" spc="100" dirty="0">
                <a:solidFill>
                  <a:srgbClr val="422100"/>
                </a:solidFill>
                <a:latin typeface="Microsoft Sans Serif" panose="020B0604020202020204" pitchFamily="34" charset="0"/>
                <a:cs typeface="Microsoft Sans Serif" panose="020B0604020202020204" pitchFamily="34" charset="0"/>
              </a:rPr>
              <a:t>, para transferir las moléculas de </a:t>
            </a:r>
            <a:r>
              <a:rPr lang="es-ES" sz="3000" b="1" spc="100" dirty="0" err="1">
                <a:solidFill>
                  <a:srgbClr val="422100"/>
                </a:solidFill>
                <a:latin typeface="Microsoft Sans Serif" panose="020B0604020202020204" pitchFamily="34" charset="0"/>
                <a:cs typeface="Microsoft Sans Serif" panose="020B0604020202020204" pitchFamily="34" charset="0"/>
              </a:rPr>
              <a:t>Acil-CoA</a:t>
            </a:r>
            <a:r>
              <a:rPr lang="es-ES" sz="3000" b="1" spc="100" dirty="0">
                <a:solidFill>
                  <a:srgbClr val="422100"/>
                </a:solidFill>
                <a:latin typeface="Microsoft Sans Serif" panose="020B0604020202020204" pitchFamily="34" charset="0"/>
                <a:cs typeface="Microsoft Sans Serif" panose="020B0604020202020204" pitchFamily="34" charset="0"/>
              </a:rPr>
              <a:t> al interior de la Matriz Mitocondrial, ya que la membrana mitocondrial interna es impermeable a los </a:t>
            </a:r>
            <a:r>
              <a:rPr lang="es-ES" sz="3000" b="1" spc="100" dirty="0" err="1">
                <a:solidFill>
                  <a:srgbClr val="422100"/>
                </a:solidFill>
                <a:latin typeface="Microsoft Sans Serif" panose="020B0604020202020204" pitchFamily="34" charset="0"/>
                <a:cs typeface="Microsoft Sans Serif" panose="020B0604020202020204" pitchFamily="34" charset="0"/>
              </a:rPr>
              <a:t>Acil-CoA</a:t>
            </a:r>
            <a:r>
              <a:rPr lang="es-ES" sz="3000" b="1" spc="100" dirty="0">
                <a:solidFill>
                  <a:srgbClr val="422100"/>
                </a:solidFill>
                <a:latin typeface="Microsoft Sans Serif" panose="020B0604020202020204" pitchFamily="34" charset="0"/>
                <a:cs typeface="Microsoft Sans Serif" panose="020B0604020202020204" pitchFamily="34" charset="0"/>
              </a:rPr>
              <a:t>.</a:t>
            </a:r>
          </a:p>
          <a:p>
            <a:pPr marL="0" indent="0" algn="just">
              <a:buNone/>
            </a:pPr>
            <a:endParaRPr lang="es-ES" sz="12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10000"/>
              </a:lnSpc>
              <a:buNone/>
            </a:pPr>
            <a:r>
              <a:rPr lang="es-ES" sz="3000" b="1" spc="100" dirty="0">
                <a:solidFill>
                  <a:srgbClr val="422100"/>
                </a:solidFill>
                <a:latin typeface="Microsoft Sans Serif" panose="020B0604020202020204" pitchFamily="34" charset="0"/>
                <a:cs typeface="Microsoft Sans Serif" panose="020B0604020202020204" pitchFamily="34" charset="0"/>
              </a:rPr>
              <a:t>La </a:t>
            </a:r>
            <a:r>
              <a:rPr lang="es-ES" sz="3000" b="1" spc="100" dirty="0" err="1">
                <a:solidFill>
                  <a:srgbClr val="422100"/>
                </a:solidFill>
                <a:latin typeface="Microsoft Sans Serif" panose="020B0604020202020204" pitchFamily="34" charset="0"/>
                <a:cs typeface="Microsoft Sans Serif" panose="020B0604020202020204" pitchFamily="34" charset="0"/>
              </a:rPr>
              <a:t>Carnitina</a:t>
            </a:r>
            <a:r>
              <a:rPr lang="es-ES" sz="3000" b="1" spc="100" dirty="0">
                <a:solidFill>
                  <a:srgbClr val="422100"/>
                </a:solidFill>
                <a:latin typeface="Microsoft Sans Serif" panose="020B0604020202020204" pitchFamily="34" charset="0"/>
                <a:cs typeface="Microsoft Sans Serif" panose="020B0604020202020204" pitchFamily="34" charset="0"/>
              </a:rPr>
              <a:t> se encarga de llevar los grupos Acilo al interior de la matriz mitocondrial por medio del siguiente mecanismo.</a:t>
            </a:r>
          </a:p>
          <a:p>
            <a:pPr marL="34290" indent="0">
              <a:buNone/>
            </a:pPr>
            <a:endParaRPr lang="es-ES" dirty="0" smtClean="0"/>
          </a:p>
        </p:txBody>
      </p:sp>
      <p:sp>
        <p:nvSpPr>
          <p:cNvPr id="5" name="Título 1"/>
          <p:cNvSpPr txBox="1">
            <a:spLocks/>
          </p:cNvSpPr>
          <p:nvPr/>
        </p:nvSpPr>
        <p:spPr>
          <a:xfrm>
            <a:off x="869957" y="406398"/>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55</a:t>
            </a:fld>
            <a:endParaRPr lang="en-US" dirty="0"/>
          </a:p>
        </p:txBody>
      </p:sp>
    </p:spTree>
    <p:extLst>
      <p:ext uri="{BB962C8B-B14F-4D97-AF65-F5344CB8AC3E}">
        <p14:creationId xmlns:p14="http://schemas.microsoft.com/office/powerpoint/2010/main" val="3288937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96572" y="1384553"/>
            <a:ext cx="8183562" cy="4859869"/>
          </a:xfrm>
        </p:spPr>
        <p:txBody>
          <a:bodyPr>
            <a:noAutofit/>
          </a:bodyPr>
          <a:lstStyle/>
          <a:p>
            <a:pPr marL="0" indent="0" algn="just">
              <a:lnSpc>
                <a:spcPct val="100000"/>
              </a:lnSpc>
              <a:buNone/>
            </a:pPr>
            <a:r>
              <a:rPr lang="es-ES" sz="2800" b="1" spc="100" dirty="0">
                <a:solidFill>
                  <a:srgbClr val="422100"/>
                </a:solidFill>
                <a:latin typeface="Microsoft Sans Serif" panose="020B0604020202020204" pitchFamily="34" charset="0"/>
                <a:cs typeface="Microsoft Sans Serif" panose="020B0604020202020204" pitchFamily="34" charset="0"/>
              </a:rPr>
              <a:t>La </a:t>
            </a:r>
            <a:r>
              <a:rPr lang="es-ES" sz="2800" b="1" spc="100" dirty="0" err="1">
                <a:solidFill>
                  <a:srgbClr val="422100"/>
                </a:solidFill>
                <a:latin typeface="Microsoft Sans Serif" panose="020B0604020202020204" pitchFamily="34" charset="0"/>
                <a:cs typeface="Microsoft Sans Serif" panose="020B0604020202020204" pitchFamily="34" charset="0"/>
              </a:rPr>
              <a:t>Carnitina</a:t>
            </a:r>
            <a:r>
              <a:rPr lang="es-ES" sz="2800" b="1" spc="100" dirty="0">
                <a:solidFill>
                  <a:srgbClr val="422100"/>
                </a:solidFill>
                <a:latin typeface="Microsoft Sans Serif" panose="020B0604020202020204" pitchFamily="34" charset="0"/>
                <a:cs typeface="Microsoft Sans Serif" panose="020B0604020202020204" pitchFamily="34" charset="0"/>
              </a:rPr>
              <a:t> es fuertemente inhibida por el </a:t>
            </a:r>
            <a:r>
              <a:rPr lang="es-ES" sz="2800" b="1" spc="100" dirty="0" err="1">
                <a:solidFill>
                  <a:srgbClr val="422100"/>
                </a:solidFill>
                <a:latin typeface="Microsoft Sans Serif" panose="020B0604020202020204" pitchFamily="34" charset="0"/>
                <a:cs typeface="Microsoft Sans Serif" panose="020B0604020202020204" pitchFamily="34" charset="0"/>
              </a:rPr>
              <a:t>Malonil</a:t>
            </a:r>
            <a:r>
              <a:rPr lang="es-ES" sz="2800" b="1" spc="100" dirty="0">
                <a:solidFill>
                  <a:srgbClr val="422100"/>
                </a:solidFill>
                <a:latin typeface="Microsoft Sans Serif" panose="020B0604020202020204" pitchFamily="34" charset="0"/>
                <a:cs typeface="Microsoft Sans Serif" panose="020B0604020202020204" pitchFamily="34" charset="0"/>
              </a:rPr>
              <a:t> </a:t>
            </a:r>
            <a:r>
              <a:rPr lang="es-ES" sz="2800" b="1" spc="100" dirty="0" err="1">
                <a:solidFill>
                  <a:srgbClr val="422100"/>
                </a:solidFill>
                <a:latin typeface="Microsoft Sans Serif" panose="020B0604020202020204" pitchFamily="34" charset="0"/>
                <a:cs typeface="Microsoft Sans Serif" panose="020B0604020202020204" pitchFamily="34" charset="0"/>
              </a:rPr>
              <a:t>CoA</a:t>
            </a:r>
            <a:r>
              <a:rPr lang="es-ES" sz="2800" b="1" spc="100" dirty="0">
                <a:solidFill>
                  <a:srgbClr val="422100"/>
                </a:solidFill>
                <a:latin typeface="Microsoft Sans Serif" panose="020B0604020202020204" pitchFamily="34" charset="0"/>
                <a:cs typeface="Microsoft Sans Serif" panose="020B0604020202020204" pitchFamily="34" charset="0"/>
              </a:rPr>
              <a:t>, uno de los pasos reguladores en el proceso de </a:t>
            </a:r>
            <a:r>
              <a:rPr lang="es-ES" sz="2800" b="1" spc="100" dirty="0" err="1">
                <a:solidFill>
                  <a:srgbClr val="422100"/>
                </a:solidFill>
                <a:latin typeface="Microsoft Sans Serif" panose="020B0604020202020204" pitchFamily="34" charset="0"/>
                <a:cs typeface="Microsoft Sans Serif" panose="020B0604020202020204" pitchFamily="34" charset="0"/>
              </a:rPr>
              <a:t>Lipogénesis</a:t>
            </a:r>
            <a:r>
              <a:rPr lang="es-ES" sz="2800" b="1" spc="100" dirty="0">
                <a:solidFill>
                  <a:srgbClr val="422100"/>
                </a:solidFill>
                <a:latin typeface="Microsoft Sans Serif" panose="020B0604020202020204" pitchFamily="34" charset="0"/>
                <a:cs typeface="Microsoft Sans Serif" panose="020B0604020202020204" pitchFamily="34" charset="0"/>
              </a:rPr>
              <a:t>.</a:t>
            </a:r>
          </a:p>
          <a:p>
            <a:pPr marL="0" indent="0" algn="just">
              <a:lnSpc>
                <a:spcPct val="100000"/>
              </a:lnSpc>
              <a:buNone/>
            </a:pPr>
            <a:endParaRPr lang="es-ES"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00000"/>
              </a:lnSpc>
              <a:buNone/>
            </a:pPr>
            <a:r>
              <a:rPr lang="es-ES" sz="2800" b="1" spc="100" dirty="0">
                <a:solidFill>
                  <a:srgbClr val="422100"/>
                </a:solidFill>
                <a:latin typeface="Microsoft Sans Serif" panose="020B0604020202020204" pitchFamily="34" charset="0"/>
                <a:cs typeface="Microsoft Sans Serif" panose="020B0604020202020204" pitchFamily="34" charset="0"/>
              </a:rPr>
              <a:t>La enzima </a:t>
            </a:r>
            <a:r>
              <a:rPr lang="es-ES" sz="2800" b="1" spc="100" dirty="0" err="1">
                <a:solidFill>
                  <a:srgbClr val="422100"/>
                </a:solidFill>
                <a:latin typeface="Microsoft Sans Serif" panose="020B0604020202020204" pitchFamily="34" charset="0"/>
                <a:cs typeface="Microsoft Sans Serif" panose="020B0604020202020204" pitchFamily="34" charset="0"/>
              </a:rPr>
              <a:t>Carnitina</a:t>
            </a:r>
            <a:r>
              <a:rPr lang="es-ES" sz="2800" b="1" spc="100" dirty="0">
                <a:solidFill>
                  <a:srgbClr val="422100"/>
                </a:solidFill>
                <a:latin typeface="Microsoft Sans Serif" panose="020B0604020202020204" pitchFamily="34" charset="0"/>
                <a:cs typeface="Microsoft Sans Serif" panose="020B0604020202020204" pitchFamily="34" charset="0"/>
              </a:rPr>
              <a:t> </a:t>
            </a:r>
            <a:r>
              <a:rPr lang="es-ES" sz="2800" b="1" spc="100" dirty="0" err="1">
                <a:solidFill>
                  <a:srgbClr val="422100"/>
                </a:solidFill>
                <a:latin typeface="Microsoft Sans Serif" panose="020B0604020202020204" pitchFamily="34" charset="0"/>
                <a:cs typeface="Microsoft Sans Serif" panose="020B0604020202020204" pitchFamily="34" charset="0"/>
              </a:rPr>
              <a:t>Palmitoil</a:t>
            </a:r>
            <a:r>
              <a:rPr lang="es-ES" sz="2800" b="1" spc="100" dirty="0">
                <a:solidFill>
                  <a:srgbClr val="422100"/>
                </a:solidFill>
                <a:latin typeface="Microsoft Sans Serif" panose="020B0604020202020204" pitchFamily="34" charset="0"/>
                <a:cs typeface="Microsoft Sans Serif" panose="020B0604020202020204" pitchFamily="34" charset="0"/>
              </a:rPr>
              <a:t> </a:t>
            </a:r>
            <a:r>
              <a:rPr lang="es-ES" sz="2800" b="1" spc="100" dirty="0" err="1">
                <a:solidFill>
                  <a:srgbClr val="422100"/>
                </a:solidFill>
                <a:latin typeface="Microsoft Sans Serif" panose="020B0604020202020204" pitchFamily="34" charset="0"/>
                <a:cs typeface="Microsoft Sans Serif" panose="020B0604020202020204" pitchFamily="34" charset="0"/>
              </a:rPr>
              <a:t>Transferasa</a:t>
            </a:r>
            <a:r>
              <a:rPr lang="es-ES" sz="2800" b="1" spc="100" dirty="0">
                <a:solidFill>
                  <a:srgbClr val="422100"/>
                </a:solidFill>
                <a:latin typeface="Microsoft Sans Serif" panose="020B0604020202020204" pitchFamily="34" charset="0"/>
                <a:cs typeface="Microsoft Sans Serif" panose="020B0604020202020204" pitchFamily="34" charset="0"/>
              </a:rPr>
              <a:t> I (CPTI) de la membrana mitocondrial externa elimina el Coenzima A de la molécula de </a:t>
            </a:r>
            <a:r>
              <a:rPr lang="es-ES" sz="2800" b="1" spc="100" dirty="0" err="1">
                <a:solidFill>
                  <a:srgbClr val="422100"/>
                </a:solidFill>
                <a:latin typeface="Microsoft Sans Serif" panose="020B0604020202020204" pitchFamily="34" charset="0"/>
                <a:cs typeface="Microsoft Sans Serif" panose="020B0604020202020204" pitchFamily="34" charset="0"/>
              </a:rPr>
              <a:t>Acil-CoA</a:t>
            </a:r>
            <a:r>
              <a:rPr lang="es-ES" sz="2800" b="1" spc="100" dirty="0">
                <a:solidFill>
                  <a:srgbClr val="422100"/>
                </a:solidFill>
                <a:latin typeface="Microsoft Sans Serif" panose="020B0604020202020204" pitchFamily="34" charset="0"/>
                <a:cs typeface="Microsoft Sans Serif" panose="020B0604020202020204" pitchFamily="34" charset="0"/>
              </a:rPr>
              <a:t> y, a la vez, la une a la </a:t>
            </a:r>
            <a:r>
              <a:rPr lang="es-ES" sz="2800" b="1" spc="100" dirty="0" err="1">
                <a:solidFill>
                  <a:srgbClr val="422100"/>
                </a:solidFill>
                <a:latin typeface="Microsoft Sans Serif" panose="020B0604020202020204" pitchFamily="34" charset="0"/>
                <a:cs typeface="Microsoft Sans Serif" panose="020B0604020202020204" pitchFamily="34" charset="0"/>
              </a:rPr>
              <a:t>Carnitina</a:t>
            </a:r>
            <a:r>
              <a:rPr lang="es-ES" sz="2800" b="1" spc="100" dirty="0">
                <a:solidFill>
                  <a:srgbClr val="422100"/>
                </a:solidFill>
                <a:latin typeface="Microsoft Sans Serif" panose="020B0604020202020204" pitchFamily="34" charset="0"/>
                <a:cs typeface="Microsoft Sans Serif" panose="020B0604020202020204" pitchFamily="34" charset="0"/>
              </a:rPr>
              <a:t> situada en el espacio </a:t>
            </a:r>
            <a:r>
              <a:rPr lang="es-ES" sz="2800" b="1" spc="100" dirty="0" err="1">
                <a:solidFill>
                  <a:srgbClr val="422100"/>
                </a:solidFill>
                <a:latin typeface="Microsoft Sans Serif" panose="020B0604020202020204" pitchFamily="34" charset="0"/>
                <a:cs typeface="Microsoft Sans Serif" panose="020B0604020202020204" pitchFamily="34" charset="0"/>
              </a:rPr>
              <a:t>intermembrana</a:t>
            </a:r>
            <a:r>
              <a:rPr lang="es-ES" sz="2800" b="1" spc="100" dirty="0">
                <a:solidFill>
                  <a:srgbClr val="422100"/>
                </a:solidFill>
                <a:latin typeface="Microsoft Sans Serif" panose="020B0604020202020204" pitchFamily="34" charset="0"/>
                <a:cs typeface="Microsoft Sans Serif" panose="020B0604020202020204" pitchFamily="34" charset="0"/>
              </a:rPr>
              <a:t>, originado </a:t>
            </a:r>
            <a:r>
              <a:rPr lang="es-ES" sz="2800" b="1" spc="100" dirty="0" err="1">
                <a:solidFill>
                  <a:srgbClr val="422100"/>
                </a:solidFill>
                <a:latin typeface="Microsoft Sans Serif" panose="020B0604020202020204" pitchFamily="34" charset="0"/>
                <a:cs typeface="Microsoft Sans Serif" panose="020B0604020202020204" pitchFamily="34" charset="0"/>
              </a:rPr>
              <a:t>Acilcarnitina</a:t>
            </a:r>
            <a:r>
              <a:rPr lang="es-ES" sz="2800" b="1" spc="100" dirty="0">
                <a:solidFill>
                  <a:srgbClr val="422100"/>
                </a:solidFill>
                <a:latin typeface="Microsoft Sans Serif" panose="020B0604020202020204" pitchFamily="34" charset="0"/>
                <a:cs typeface="Microsoft Sans Serif" panose="020B0604020202020204" pitchFamily="34" charset="0"/>
              </a:rPr>
              <a:t>; la </a:t>
            </a:r>
            <a:r>
              <a:rPr lang="es-ES" sz="2800" b="1" spc="100" dirty="0" err="1">
                <a:solidFill>
                  <a:srgbClr val="422100"/>
                </a:solidFill>
                <a:latin typeface="Microsoft Sans Serif" panose="020B0604020202020204" pitchFamily="34" charset="0"/>
                <a:cs typeface="Microsoft Sans Serif" panose="020B0604020202020204" pitchFamily="34" charset="0"/>
              </a:rPr>
              <a:t>CoA</a:t>
            </a:r>
            <a:r>
              <a:rPr lang="es-ES" sz="2800" b="1" spc="100" dirty="0">
                <a:solidFill>
                  <a:srgbClr val="422100"/>
                </a:solidFill>
                <a:latin typeface="Microsoft Sans Serif" panose="020B0604020202020204" pitchFamily="34" charset="0"/>
                <a:cs typeface="Microsoft Sans Serif" panose="020B0604020202020204" pitchFamily="34" charset="0"/>
              </a:rPr>
              <a:t> queda libre en el Citosol para poder activar otro ácido graso.</a:t>
            </a:r>
          </a:p>
        </p:txBody>
      </p:sp>
      <p:sp>
        <p:nvSpPr>
          <p:cNvPr id="5" name="Título 1"/>
          <p:cNvSpPr txBox="1">
            <a:spLocks/>
          </p:cNvSpPr>
          <p:nvPr/>
        </p:nvSpPr>
        <p:spPr>
          <a:xfrm>
            <a:off x="885033" y="424398"/>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56</a:t>
            </a:fld>
            <a:endParaRPr lang="en-US" dirty="0"/>
          </a:p>
        </p:txBody>
      </p:sp>
    </p:spTree>
    <p:extLst>
      <p:ext uri="{BB962C8B-B14F-4D97-AF65-F5344CB8AC3E}">
        <p14:creationId xmlns:p14="http://schemas.microsoft.com/office/powerpoint/2010/main" val="3219199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85033" y="1102659"/>
            <a:ext cx="7406640" cy="5450469"/>
          </a:xfrm>
          <a:prstGeom prst="rect">
            <a:avLst/>
          </a:prstGeom>
        </p:spPr>
      </p:pic>
      <p:sp>
        <p:nvSpPr>
          <p:cNvPr id="3" name="Título 1"/>
          <p:cNvSpPr txBox="1">
            <a:spLocks/>
          </p:cNvSpPr>
          <p:nvPr/>
        </p:nvSpPr>
        <p:spPr>
          <a:xfrm>
            <a:off x="885033" y="398997"/>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57</a:t>
            </a:fld>
            <a:endParaRPr lang="en-US" dirty="0"/>
          </a:p>
        </p:txBody>
      </p:sp>
    </p:spTree>
    <p:extLst>
      <p:ext uri="{BB962C8B-B14F-4D97-AF65-F5344CB8AC3E}">
        <p14:creationId xmlns:p14="http://schemas.microsoft.com/office/powerpoint/2010/main" val="647292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510524" y="2011979"/>
            <a:ext cx="8183562" cy="3686093"/>
          </a:xfrm>
        </p:spPr>
        <p:txBody>
          <a:bodyPr>
            <a:normAutofit/>
          </a:bodyPr>
          <a:lstStyle/>
          <a:p>
            <a:pPr marL="0" indent="0" algn="just">
              <a:lnSpc>
                <a:spcPct val="114000"/>
              </a:lnSpc>
              <a:buNone/>
            </a:pPr>
            <a:r>
              <a:rPr lang="es-ES" sz="2800" b="1" spc="100" dirty="0">
                <a:solidFill>
                  <a:srgbClr val="422100"/>
                </a:solidFill>
                <a:latin typeface="Microsoft Sans Serif" panose="020B0604020202020204" pitchFamily="34" charset="0"/>
                <a:cs typeface="Microsoft Sans Serif" panose="020B0604020202020204" pitchFamily="34" charset="0"/>
              </a:rPr>
              <a:t>A continuación, una proteína transportadora, llamada </a:t>
            </a:r>
            <a:r>
              <a:rPr lang="es-ES" sz="2800" b="1" spc="100" dirty="0" err="1">
                <a:solidFill>
                  <a:srgbClr val="422100"/>
                </a:solidFill>
                <a:latin typeface="Microsoft Sans Serif" panose="020B0604020202020204" pitchFamily="34" charset="0"/>
                <a:cs typeface="Microsoft Sans Serif" panose="020B0604020202020204" pitchFamily="34" charset="0"/>
              </a:rPr>
              <a:t>Translocasa</a:t>
            </a:r>
            <a:r>
              <a:rPr lang="es-ES" sz="2800" b="1" spc="100" dirty="0">
                <a:solidFill>
                  <a:srgbClr val="422100"/>
                </a:solidFill>
                <a:latin typeface="Microsoft Sans Serif" panose="020B0604020202020204" pitchFamily="34" charset="0"/>
                <a:cs typeface="Microsoft Sans Serif" panose="020B0604020202020204" pitchFamily="34" charset="0"/>
              </a:rPr>
              <a:t>, situada en la membrana mitocondrial interna, transfiere la </a:t>
            </a:r>
            <a:r>
              <a:rPr lang="es-ES" sz="2800" b="1" spc="100" dirty="0" err="1">
                <a:solidFill>
                  <a:srgbClr val="422100"/>
                </a:solidFill>
                <a:latin typeface="Microsoft Sans Serif" panose="020B0604020202020204" pitchFamily="34" charset="0"/>
                <a:cs typeface="Microsoft Sans Serif" panose="020B0604020202020204" pitchFamily="34" charset="0"/>
              </a:rPr>
              <a:t>Acilcarnitina</a:t>
            </a:r>
            <a:r>
              <a:rPr lang="es-ES" sz="2800" b="1" spc="100" dirty="0">
                <a:solidFill>
                  <a:srgbClr val="422100"/>
                </a:solidFill>
                <a:latin typeface="Microsoft Sans Serif" panose="020B0604020202020204" pitchFamily="34" charset="0"/>
                <a:cs typeface="Microsoft Sans Serif" panose="020B0604020202020204" pitchFamily="34" charset="0"/>
              </a:rPr>
              <a:t> a la matriz </a:t>
            </a:r>
            <a:r>
              <a:rPr lang="es-ES" sz="2800" b="1" spc="100" dirty="0" err="1">
                <a:solidFill>
                  <a:srgbClr val="422100"/>
                </a:solidFill>
                <a:latin typeface="Microsoft Sans Serif" panose="020B0604020202020204" pitchFamily="34" charset="0"/>
                <a:cs typeface="Microsoft Sans Serif" panose="020B0604020202020204" pitchFamily="34" charset="0"/>
              </a:rPr>
              <a:t>mitoncondrial</a:t>
            </a:r>
            <a:r>
              <a:rPr lang="es-ES" sz="2800" b="1" spc="100" dirty="0">
                <a:solidFill>
                  <a:srgbClr val="422100"/>
                </a:solidFill>
                <a:latin typeface="Microsoft Sans Serif" panose="020B0604020202020204" pitchFamily="34" charset="0"/>
                <a:cs typeface="Microsoft Sans Serif" panose="020B0604020202020204" pitchFamily="34" charset="0"/>
              </a:rPr>
              <a:t> y, paralelamente, la </a:t>
            </a:r>
            <a:r>
              <a:rPr lang="es-ES" sz="2800" b="1" spc="100" dirty="0" err="1">
                <a:solidFill>
                  <a:srgbClr val="422100"/>
                </a:solidFill>
                <a:latin typeface="Microsoft Sans Serif" panose="020B0604020202020204" pitchFamily="34" charset="0"/>
                <a:cs typeface="Microsoft Sans Serif" panose="020B0604020202020204" pitchFamily="34" charset="0"/>
              </a:rPr>
              <a:t>Carnitina</a:t>
            </a:r>
            <a:r>
              <a:rPr lang="es-ES" sz="2800" b="1" spc="100" dirty="0">
                <a:solidFill>
                  <a:srgbClr val="422100"/>
                </a:solidFill>
                <a:latin typeface="Microsoft Sans Serif" panose="020B0604020202020204" pitchFamily="34" charset="0"/>
                <a:cs typeface="Microsoft Sans Serif" panose="020B0604020202020204" pitchFamily="34" charset="0"/>
              </a:rPr>
              <a:t> </a:t>
            </a:r>
            <a:r>
              <a:rPr lang="es-ES" sz="2800" b="1" spc="100" dirty="0" err="1">
                <a:solidFill>
                  <a:srgbClr val="422100"/>
                </a:solidFill>
                <a:latin typeface="Microsoft Sans Serif" panose="020B0604020202020204" pitchFamily="34" charset="0"/>
                <a:cs typeface="Microsoft Sans Serif" panose="020B0604020202020204" pitchFamily="34" charset="0"/>
              </a:rPr>
              <a:t>Palmitoiltransferasa</a:t>
            </a:r>
            <a:r>
              <a:rPr lang="es-ES" sz="2800" b="1" spc="100" dirty="0">
                <a:solidFill>
                  <a:srgbClr val="422100"/>
                </a:solidFill>
                <a:latin typeface="Microsoft Sans Serif" panose="020B0604020202020204" pitchFamily="34" charset="0"/>
                <a:cs typeface="Microsoft Sans Serif" panose="020B0604020202020204" pitchFamily="34" charset="0"/>
              </a:rPr>
              <a:t> II (CPTII) une una molécula de CoA de la matriz al ácido graso, regenerando así el </a:t>
            </a:r>
            <a:r>
              <a:rPr lang="es-ES" sz="2800" b="1" spc="100" dirty="0" err="1" smtClean="0">
                <a:solidFill>
                  <a:srgbClr val="422100"/>
                </a:solidFill>
                <a:latin typeface="Microsoft Sans Serif" panose="020B0604020202020204" pitchFamily="34" charset="0"/>
                <a:cs typeface="Microsoft Sans Serif" panose="020B0604020202020204" pitchFamily="34" charset="0"/>
              </a:rPr>
              <a:t>Acil</a:t>
            </a:r>
            <a:r>
              <a:rPr lang="es-ES" sz="2800" b="1" spc="100" dirty="0" smtClean="0">
                <a:solidFill>
                  <a:srgbClr val="422100"/>
                </a:solidFill>
                <a:latin typeface="Microsoft Sans Serif" panose="020B0604020202020204" pitchFamily="34" charset="0"/>
                <a:cs typeface="Microsoft Sans Serif" panose="020B0604020202020204" pitchFamily="34" charset="0"/>
              </a:rPr>
              <a:t>-CoA.</a:t>
            </a:r>
            <a:endParaRPr lang="es-ES" sz="2800" b="1" spc="100" dirty="0">
              <a:solidFill>
                <a:srgbClr val="422100"/>
              </a:solidFill>
              <a:latin typeface="Microsoft Sans Serif" panose="020B0604020202020204" pitchFamily="34" charset="0"/>
              <a:cs typeface="Microsoft Sans Serif" panose="020B0604020202020204" pitchFamily="34" charset="0"/>
            </a:endParaRPr>
          </a:p>
          <a:p>
            <a:pPr marL="514350" indent="-514350">
              <a:buNone/>
            </a:pPr>
            <a:endParaRPr lang="es-ES" dirty="0"/>
          </a:p>
        </p:txBody>
      </p:sp>
      <p:sp>
        <p:nvSpPr>
          <p:cNvPr id="5" name="Título 1"/>
          <p:cNvSpPr txBox="1">
            <a:spLocks/>
          </p:cNvSpPr>
          <p:nvPr/>
        </p:nvSpPr>
        <p:spPr>
          <a:xfrm>
            <a:off x="898985" y="530310"/>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58</a:t>
            </a:fld>
            <a:endParaRPr lang="en-US" dirty="0"/>
          </a:p>
        </p:txBody>
      </p:sp>
    </p:spTree>
    <p:extLst>
      <p:ext uri="{BB962C8B-B14F-4D97-AF65-F5344CB8AC3E}">
        <p14:creationId xmlns:p14="http://schemas.microsoft.com/office/powerpoint/2010/main" val="2371068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467544" y="1288116"/>
            <a:ext cx="8183562" cy="4770983"/>
          </a:xfrm>
        </p:spPr>
        <p:txBody>
          <a:bodyPr>
            <a:noAutofit/>
          </a:bodyPr>
          <a:lstStyle/>
          <a:p>
            <a:pPr marL="0" indent="0" algn="just">
              <a:lnSpc>
                <a:spcPct val="100000"/>
              </a:lnSpc>
              <a:buNone/>
            </a:pPr>
            <a:r>
              <a:rPr lang="es-ES" sz="2800" b="1" spc="100" dirty="0">
                <a:solidFill>
                  <a:srgbClr val="422100"/>
                </a:solidFill>
                <a:latin typeface="Microsoft Sans Serif" panose="020B0604020202020204" pitchFamily="34" charset="0"/>
                <a:cs typeface="Microsoft Sans Serif" panose="020B0604020202020204" pitchFamily="34" charset="0"/>
              </a:rPr>
              <a:t>La </a:t>
            </a:r>
            <a:r>
              <a:rPr lang="es-ES" sz="2800" b="1" spc="100" dirty="0" err="1">
                <a:solidFill>
                  <a:srgbClr val="422100"/>
                </a:solidFill>
                <a:latin typeface="Microsoft Sans Serif" panose="020B0604020202020204" pitchFamily="34" charset="0"/>
                <a:cs typeface="Microsoft Sans Serif" panose="020B0604020202020204" pitchFamily="34" charset="0"/>
              </a:rPr>
              <a:t>Carnitina</a:t>
            </a:r>
            <a:r>
              <a:rPr lang="es-ES" sz="2800" b="1" spc="100" dirty="0">
                <a:solidFill>
                  <a:srgbClr val="422100"/>
                </a:solidFill>
                <a:latin typeface="Microsoft Sans Serif" panose="020B0604020202020204" pitchFamily="34" charset="0"/>
                <a:cs typeface="Microsoft Sans Serif" panose="020B0604020202020204" pitchFamily="34" charset="0"/>
              </a:rPr>
              <a:t> se devuelve al espacio </a:t>
            </a:r>
            <a:r>
              <a:rPr lang="es-ES" sz="2800" b="1" spc="100" dirty="0" err="1">
                <a:solidFill>
                  <a:srgbClr val="422100"/>
                </a:solidFill>
                <a:latin typeface="Microsoft Sans Serif" panose="020B0604020202020204" pitchFamily="34" charset="0"/>
                <a:cs typeface="Microsoft Sans Serif" panose="020B0604020202020204" pitchFamily="34" charset="0"/>
              </a:rPr>
              <a:t>intermembrana</a:t>
            </a:r>
            <a:r>
              <a:rPr lang="es-ES" sz="2800" b="1" spc="100" dirty="0">
                <a:solidFill>
                  <a:srgbClr val="422100"/>
                </a:solidFill>
                <a:latin typeface="Microsoft Sans Serif" panose="020B0604020202020204" pitchFamily="34" charset="0"/>
                <a:cs typeface="Microsoft Sans Serif" panose="020B0604020202020204" pitchFamily="34" charset="0"/>
              </a:rPr>
              <a:t> por la proteína transportadora y reacciona con otro </a:t>
            </a:r>
            <a:r>
              <a:rPr lang="es-ES" sz="2800" b="1" spc="100" dirty="0" err="1">
                <a:solidFill>
                  <a:srgbClr val="422100"/>
                </a:solidFill>
                <a:latin typeface="Microsoft Sans Serif" panose="020B0604020202020204" pitchFamily="34" charset="0"/>
                <a:cs typeface="Microsoft Sans Serif" panose="020B0604020202020204" pitchFamily="34" charset="0"/>
              </a:rPr>
              <a:t>Acil-CoA</a:t>
            </a:r>
            <a:r>
              <a:rPr lang="es-ES" sz="2800" b="1" spc="100" dirty="0">
                <a:solidFill>
                  <a:srgbClr val="422100"/>
                </a:solidFill>
                <a:latin typeface="Microsoft Sans Serif" panose="020B0604020202020204" pitchFamily="34" charset="0"/>
                <a:cs typeface="Microsoft Sans Serif" panose="020B0604020202020204" pitchFamily="34" charset="0"/>
              </a:rPr>
              <a:t>, repitiéndose el ciclo.</a:t>
            </a:r>
          </a:p>
          <a:p>
            <a:pPr marL="0" indent="0" algn="just">
              <a:lnSpc>
                <a:spcPct val="100000"/>
              </a:lnSpc>
              <a:buNone/>
            </a:pPr>
            <a:endParaRPr lang="es-ES" sz="8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00000"/>
              </a:lnSpc>
              <a:buNone/>
            </a:pPr>
            <a:r>
              <a:rPr lang="es-ES" sz="2800" b="1" spc="100" dirty="0">
                <a:solidFill>
                  <a:srgbClr val="422100"/>
                </a:solidFill>
                <a:latin typeface="Microsoft Sans Serif" panose="020B0604020202020204" pitchFamily="34" charset="0"/>
                <a:cs typeface="Microsoft Sans Serif" panose="020B0604020202020204" pitchFamily="34" charset="0"/>
              </a:rPr>
              <a:t>La </a:t>
            </a:r>
            <a:r>
              <a:rPr lang="es-ES" sz="2800" b="1" spc="100" dirty="0" err="1">
                <a:solidFill>
                  <a:srgbClr val="422100"/>
                </a:solidFill>
                <a:latin typeface="Microsoft Sans Serif" panose="020B0604020202020204" pitchFamily="34" charset="0"/>
                <a:cs typeface="Microsoft Sans Serif" panose="020B0604020202020204" pitchFamily="34" charset="0"/>
              </a:rPr>
              <a:t>Carnitina</a:t>
            </a:r>
            <a:r>
              <a:rPr lang="es-ES" sz="2800" b="1" spc="100" dirty="0">
                <a:solidFill>
                  <a:srgbClr val="422100"/>
                </a:solidFill>
                <a:latin typeface="Microsoft Sans Serif" panose="020B0604020202020204" pitchFamily="34" charset="0"/>
                <a:cs typeface="Microsoft Sans Serif" panose="020B0604020202020204" pitchFamily="34" charset="0"/>
              </a:rPr>
              <a:t>, también reconocida como Vitamina B11, es un derivado </a:t>
            </a:r>
            <a:r>
              <a:rPr lang="es-ES" sz="2800" b="1" spc="100" dirty="0" err="1">
                <a:solidFill>
                  <a:srgbClr val="422100"/>
                </a:solidFill>
                <a:latin typeface="Microsoft Sans Serif" panose="020B0604020202020204" pitchFamily="34" charset="0"/>
                <a:cs typeface="Microsoft Sans Serif" panose="020B0604020202020204" pitchFamily="34" charset="0"/>
              </a:rPr>
              <a:t>aminoacídico</a:t>
            </a:r>
            <a:r>
              <a:rPr lang="es-ES" sz="2800" b="1" spc="100" dirty="0">
                <a:solidFill>
                  <a:srgbClr val="422100"/>
                </a:solidFill>
                <a:latin typeface="Microsoft Sans Serif" panose="020B0604020202020204" pitchFamily="34" charset="0"/>
                <a:cs typeface="Microsoft Sans Serif" panose="020B0604020202020204" pitchFamily="34" charset="0"/>
              </a:rPr>
              <a:t> que participa en el circuito vascular reduciendo niveles de Triglicéridos y Colesterol en sangre. Se produce naturalmente en el Hígado a partir de los Aminoácidos L-Metionina y la L-Lisina.</a:t>
            </a:r>
          </a:p>
        </p:txBody>
      </p:sp>
      <p:sp>
        <p:nvSpPr>
          <p:cNvPr id="5" name="Título 1"/>
          <p:cNvSpPr txBox="1">
            <a:spLocks/>
          </p:cNvSpPr>
          <p:nvPr/>
        </p:nvSpPr>
        <p:spPr>
          <a:xfrm>
            <a:off x="856005" y="296332"/>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59</a:t>
            </a:fld>
            <a:endParaRPr lang="en-US" dirty="0"/>
          </a:p>
        </p:txBody>
      </p:sp>
    </p:spTree>
    <p:extLst>
      <p:ext uri="{BB962C8B-B14F-4D97-AF65-F5344CB8AC3E}">
        <p14:creationId xmlns:p14="http://schemas.microsoft.com/office/powerpoint/2010/main" val="3777646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90600"/>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872128"/>
            <a:ext cx="8283388" cy="4676590"/>
          </a:xfrm>
        </p:spPr>
        <p:txBody>
          <a:bodyPr>
            <a:noAutofit/>
          </a:bodyPr>
          <a:lstStyle/>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Los lípidos son ésteres de ácidos monocarboxílicos que generalmente presentan una cadena hidrocarbonada larga; estos ácidos grasos se encuentran unidos a una molécula de Glicerol.</a:t>
            </a:r>
          </a:p>
          <a:p>
            <a:pPr marL="34290" indent="0" algn="just">
              <a:lnSpc>
                <a:spcPct val="114000"/>
              </a:lnSpc>
              <a:spcBef>
                <a:spcPts val="0"/>
              </a:spcBef>
              <a:buNone/>
            </a:pPr>
            <a:endParaRPr lang="es-MX" sz="14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En el caso particular de los Triacilglicéridos juegan un papel muy importante en la generación de energía para los animales.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22700104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Archivo:Acyl-CoA from cytosol to the mitochondrial matrix by carnitine.svg"/>
          <p:cNvPicPr>
            <a:picLocks noChangeAspect="1" noChangeArrowheads="1"/>
          </p:cNvPicPr>
          <p:nvPr/>
        </p:nvPicPr>
        <p:blipFill rotWithShape="1">
          <a:blip r:embed="rId2">
            <a:extLst>
              <a:ext uri="{28A0092B-C50C-407E-A947-70E740481C1C}">
                <a14:useLocalDpi xmlns:a14="http://schemas.microsoft.com/office/drawing/2010/main" val="0"/>
              </a:ext>
            </a:extLst>
          </a:blip>
          <a:srcRect l="10584" r="9175"/>
          <a:stretch/>
        </p:blipFill>
        <p:spPr bwMode="auto">
          <a:xfrm>
            <a:off x="712695" y="1348868"/>
            <a:ext cx="3697941" cy="489654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718593" y="1137372"/>
            <a:ext cx="3898677" cy="5324535"/>
          </a:xfrm>
          <a:prstGeom prst="rect">
            <a:avLst/>
          </a:prstGeom>
        </p:spPr>
        <p:txBody>
          <a:bodyPr wrap="square">
            <a:spAutoFit/>
          </a:bodyPr>
          <a:lstStyle/>
          <a:p>
            <a:pPr algn="just"/>
            <a:r>
              <a:rPr lang="es-MX" sz="2000" b="1" spc="100" dirty="0">
                <a:solidFill>
                  <a:srgbClr val="C00000"/>
                </a:solidFill>
                <a:latin typeface="Microsoft Sans Serif" pitchFamily="34" charset="0"/>
                <a:cs typeface="Microsoft Sans Serif" pitchFamily="34" charset="0"/>
              </a:rPr>
              <a:t>Activación de un ácido graso y </a:t>
            </a:r>
            <a:r>
              <a:rPr lang="es-MX" sz="2000" b="1" spc="100" dirty="0" err="1">
                <a:solidFill>
                  <a:srgbClr val="C00000"/>
                </a:solidFill>
                <a:latin typeface="Microsoft Sans Serif" pitchFamily="34" charset="0"/>
                <a:cs typeface="Microsoft Sans Serif" pitchFamily="34" charset="0"/>
              </a:rPr>
              <a:t>traslocación</a:t>
            </a:r>
            <a:r>
              <a:rPr lang="es-MX" sz="2000" b="1" spc="100" dirty="0">
                <a:solidFill>
                  <a:srgbClr val="C00000"/>
                </a:solidFill>
                <a:latin typeface="Microsoft Sans Serif" pitchFamily="34" charset="0"/>
                <a:cs typeface="Microsoft Sans Serif" pitchFamily="34" charset="0"/>
              </a:rPr>
              <a:t> del </a:t>
            </a:r>
            <a:r>
              <a:rPr lang="es-MX" sz="2000" b="1" spc="100" dirty="0" err="1">
                <a:solidFill>
                  <a:srgbClr val="C00000"/>
                </a:solidFill>
                <a:latin typeface="Microsoft Sans Serif" pitchFamily="34" charset="0"/>
                <a:cs typeface="Microsoft Sans Serif" pitchFamily="34" charset="0"/>
              </a:rPr>
              <a:t>acil-CoA</a:t>
            </a:r>
            <a:r>
              <a:rPr lang="es-MX" sz="2000" b="1" spc="100" dirty="0">
                <a:solidFill>
                  <a:srgbClr val="C00000"/>
                </a:solidFill>
                <a:latin typeface="Microsoft Sans Serif" pitchFamily="34" charset="0"/>
                <a:cs typeface="Microsoft Sans Serif" pitchFamily="34" charset="0"/>
              </a:rPr>
              <a:t> resultante gracias a la </a:t>
            </a:r>
            <a:r>
              <a:rPr lang="es-MX" sz="2000" b="1" spc="100" dirty="0" err="1">
                <a:solidFill>
                  <a:srgbClr val="C00000"/>
                </a:solidFill>
                <a:latin typeface="Microsoft Sans Serif" pitchFamily="34" charset="0"/>
                <a:cs typeface="Microsoft Sans Serif" pitchFamily="34" charset="0"/>
              </a:rPr>
              <a:t>carnitina</a:t>
            </a:r>
            <a:r>
              <a:rPr lang="es-MX" sz="2000" b="1" spc="100" dirty="0">
                <a:solidFill>
                  <a:srgbClr val="C00000"/>
                </a:solidFill>
                <a:latin typeface="Microsoft Sans Serif" pitchFamily="34" charset="0"/>
                <a:cs typeface="Microsoft Sans Serif" pitchFamily="34" charset="0"/>
              </a:rPr>
              <a:t/>
            </a:r>
            <a:br>
              <a:rPr lang="es-MX" sz="2000" b="1" spc="100" dirty="0">
                <a:solidFill>
                  <a:srgbClr val="C00000"/>
                </a:solidFill>
                <a:latin typeface="Microsoft Sans Serif" pitchFamily="34" charset="0"/>
                <a:cs typeface="Microsoft Sans Serif" pitchFamily="34" charset="0"/>
              </a:rPr>
            </a:br>
            <a:r>
              <a:rPr lang="es-MX" sz="2000" b="1" spc="100" dirty="0">
                <a:solidFill>
                  <a:srgbClr val="422100"/>
                </a:solidFill>
                <a:latin typeface="Microsoft Sans Serif" panose="020B0604020202020204" pitchFamily="34" charset="0"/>
                <a:cs typeface="Microsoft Sans Serif" panose="020B0604020202020204" pitchFamily="34" charset="0"/>
              </a:rPr>
              <a:t>Rojo: </a:t>
            </a:r>
            <a:r>
              <a:rPr lang="es-MX" sz="2000" b="1" spc="100" dirty="0" err="1">
                <a:solidFill>
                  <a:srgbClr val="422100"/>
                </a:solidFill>
                <a:latin typeface="Microsoft Sans Serif" panose="020B0604020202020204" pitchFamily="34" charset="0"/>
                <a:cs typeface="Microsoft Sans Serif" panose="020B0604020202020204" pitchFamily="34" charset="0"/>
              </a:rPr>
              <a:t>Acil-CoA</a:t>
            </a:r>
            <a:r>
              <a:rPr lang="es-MX" sz="2000" b="1" spc="100" dirty="0">
                <a:solidFill>
                  <a:srgbClr val="422100"/>
                </a:solidFill>
                <a:latin typeface="Microsoft Sans Serif" panose="020B0604020202020204" pitchFamily="34" charset="0"/>
                <a:cs typeface="Microsoft Sans Serif" panose="020B0604020202020204" pitchFamily="34" charset="0"/>
              </a:rPr>
              <a:t>, verde: </a:t>
            </a:r>
            <a:r>
              <a:rPr lang="es-MX" sz="2000" b="1" spc="100" dirty="0" err="1">
                <a:solidFill>
                  <a:srgbClr val="422100"/>
                </a:solidFill>
                <a:latin typeface="Microsoft Sans Serif" panose="020B0604020202020204" pitchFamily="34" charset="0"/>
                <a:cs typeface="Microsoft Sans Serif" panose="020B0604020202020204" pitchFamily="34" charset="0"/>
              </a:rPr>
              <a:t>Carnitina</a:t>
            </a:r>
            <a:r>
              <a:rPr lang="es-MX" sz="2000" b="1" spc="100" dirty="0">
                <a:solidFill>
                  <a:srgbClr val="422100"/>
                </a:solidFill>
                <a:latin typeface="Microsoft Sans Serif" panose="020B0604020202020204" pitchFamily="34" charset="0"/>
                <a:cs typeface="Microsoft Sans Serif" panose="020B0604020202020204" pitchFamily="34" charset="0"/>
              </a:rPr>
              <a:t>, </a:t>
            </a:r>
            <a:r>
              <a:rPr lang="es-MX" sz="2000" b="1" spc="100" dirty="0" err="1">
                <a:solidFill>
                  <a:srgbClr val="422100"/>
                </a:solidFill>
                <a:latin typeface="Microsoft Sans Serif" panose="020B0604020202020204" pitchFamily="34" charset="0"/>
                <a:cs typeface="Microsoft Sans Serif" panose="020B0604020202020204" pitchFamily="34" charset="0"/>
              </a:rPr>
              <a:t>Rojo+verde</a:t>
            </a:r>
            <a:r>
              <a:rPr lang="es-MX" sz="2000" b="1" spc="100" dirty="0">
                <a:solidFill>
                  <a:srgbClr val="422100"/>
                </a:solidFill>
                <a:latin typeface="Microsoft Sans Serif" panose="020B0604020202020204" pitchFamily="34" charset="0"/>
                <a:cs typeface="Microsoft Sans Serif" panose="020B0604020202020204" pitchFamily="34" charset="0"/>
              </a:rPr>
              <a:t>: </a:t>
            </a:r>
            <a:r>
              <a:rPr lang="es-MX" sz="2000" b="1" spc="100" dirty="0" err="1">
                <a:solidFill>
                  <a:srgbClr val="422100"/>
                </a:solidFill>
                <a:latin typeface="Microsoft Sans Serif" panose="020B0604020202020204" pitchFamily="34" charset="0"/>
                <a:cs typeface="Microsoft Sans Serif" panose="020B0604020202020204" pitchFamily="34" charset="0"/>
              </a:rPr>
              <a:t>Acilcarnitina</a:t>
            </a:r>
            <a:r>
              <a:rPr lang="es-MX" sz="2000" b="1" spc="100" dirty="0">
                <a:solidFill>
                  <a:srgbClr val="422100"/>
                </a:solidFill>
                <a:latin typeface="Microsoft Sans Serif" panose="020B0604020202020204" pitchFamily="34" charset="0"/>
                <a:cs typeface="Microsoft Sans Serif" panose="020B0604020202020204" pitchFamily="34" charset="0"/>
              </a:rPr>
              <a:t>, </a:t>
            </a:r>
            <a:r>
              <a:rPr lang="es-MX" sz="2000" b="1" spc="100" dirty="0" err="1">
                <a:solidFill>
                  <a:srgbClr val="422100"/>
                </a:solidFill>
                <a:latin typeface="Microsoft Sans Serif" panose="020B0604020202020204" pitchFamily="34" charset="0"/>
                <a:cs typeface="Microsoft Sans Serif" panose="020B0604020202020204" pitchFamily="34" charset="0"/>
              </a:rPr>
              <a:t>CoASH</a:t>
            </a:r>
            <a:r>
              <a:rPr lang="es-MX" sz="2000" b="1" spc="100" dirty="0">
                <a:solidFill>
                  <a:srgbClr val="422100"/>
                </a:solidFill>
                <a:latin typeface="Microsoft Sans Serif" panose="020B0604020202020204" pitchFamily="34" charset="0"/>
                <a:cs typeface="Microsoft Sans Serif" panose="020B0604020202020204" pitchFamily="34" charset="0"/>
              </a:rPr>
              <a:t>: coenzima A, CPTI: </a:t>
            </a:r>
            <a:r>
              <a:rPr lang="es-MX" sz="2000" b="1" spc="100" dirty="0" err="1">
                <a:solidFill>
                  <a:srgbClr val="422100"/>
                </a:solidFill>
                <a:latin typeface="Microsoft Sans Serif" panose="020B0604020202020204" pitchFamily="34" charset="0"/>
                <a:cs typeface="Microsoft Sans Serif" panose="020B0604020202020204" pitchFamily="34" charset="0"/>
              </a:rPr>
              <a:t>carnitina</a:t>
            </a:r>
            <a:r>
              <a:rPr lang="es-MX" sz="2000" b="1" spc="100" dirty="0">
                <a:solidFill>
                  <a:srgbClr val="422100"/>
                </a:solidFill>
                <a:latin typeface="Microsoft Sans Serif" panose="020B0604020202020204" pitchFamily="34" charset="0"/>
                <a:cs typeface="Microsoft Sans Serif" panose="020B0604020202020204" pitchFamily="34" charset="0"/>
              </a:rPr>
              <a:t> </a:t>
            </a:r>
            <a:r>
              <a:rPr lang="es-MX" sz="2000" b="1" spc="100" dirty="0" err="1">
                <a:solidFill>
                  <a:srgbClr val="422100"/>
                </a:solidFill>
                <a:latin typeface="Microsoft Sans Serif" panose="020B0604020202020204" pitchFamily="34" charset="0"/>
                <a:cs typeface="Microsoft Sans Serif" panose="020B0604020202020204" pitchFamily="34" charset="0"/>
              </a:rPr>
              <a:t>palmitoiltransferasa</a:t>
            </a:r>
            <a:r>
              <a:rPr lang="es-MX" sz="2000" b="1" spc="100" dirty="0">
                <a:solidFill>
                  <a:srgbClr val="422100"/>
                </a:solidFill>
                <a:latin typeface="Microsoft Sans Serif" panose="020B0604020202020204" pitchFamily="34" charset="0"/>
                <a:cs typeface="Microsoft Sans Serif" panose="020B0604020202020204" pitchFamily="34" charset="0"/>
              </a:rPr>
              <a:t> I, CPTII: </a:t>
            </a:r>
            <a:r>
              <a:rPr lang="es-MX" sz="2000" b="1" spc="100" dirty="0" err="1">
                <a:solidFill>
                  <a:srgbClr val="422100"/>
                </a:solidFill>
                <a:latin typeface="Microsoft Sans Serif" panose="020B0604020202020204" pitchFamily="34" charset="0"/>
                <a:cs typeface="Microsoft Sans Serif" panose="020B0604020202020204" pitchFamily="34" charset="0"/>
              </a:rPr>
              <a:t>carnitina</a:t>
            </a:r>
            <a:r>
              <a:rPr lang="es-MX" sz="2000" b="1" spc="100" dirty="0">
                <a:solidFill>
                  <a:srgbClr val="422100"/>
                </a:solidFill>
                <a:latin typeface="Microsoft Sans Serif" panose="020B0604020202020204" pitchFamily="34" charset="0"/>
                <a:cs typeface="Microsoft Sans Serif" panose="020B0604020202020204" pitchFamily="34" charset="0"/>
              </a:rPr>
              <a:t> </a:t>
            </a:r>
            <a:r>
              <a:rPr lang="es-MX" sz="2000" b="1" spc="100" dirty="0" err="1">
                <a:solidFill>
                  <a:srgbClr val="422100"/>
                </a:solidFill>
                <a:latin typeface="Microsoft Sans Serif" panose="020B0604020202020204" pitchFamily="34" charset="0"/>
                <a:cs typeface="Microsoft Sans Serif" panose="020B0604020202020204" pitchFamily="34" charset="0"/>
              </a:rPr>
              <a:t>palmitoiltransferasa</a:t>
            </a:r>
            <a:r>
              <a:rPr lang="es-MX" sz="2000" b="1" spc="100" dirty="0">
                <a:solidFill>
                  <a:srgbClr val="422100"/>
                </a:solidFill>
                <a:latin typeface="Microsoft Sans Serif" panose="020B0604020202020204" pitchFamily="34" charset="0"/>
                <a:cs typeface="Microsoft Sans Serif" panose="020B0604020202020204" pitchFamily="34" charset="0"/>
              </a:rPr>
              <a:t> II, 1: </a:t>
            </a:r>
            <a:r>
              <a:rPr lang="es-MX" sz="2000" b="1" spc="100" dirty="0" err="1">
                <a:solidFill>
                  <a:srgbClr val="422100"/>
                </a:solidFill>
                <a:latin typeface="Microsoft Sans Serif" panose="020B0604020202020204" pitchFamily="34" charset="0"/>
                <a:cs typeface="Microsoft Sans Serif" panose="020B0604020202020204" pitchFamily="34" charset="0"/>
              </a:rPr>
              <a:t>acil-CoA</a:t>
            </a:r>
            <a:r>
              <a:rPr lang="es-MX" sz="2000" b="1" spc="100" dirty="0">
                <a:solidFill>
                  <a:srgbClr val="422100"/>
                </a:solidFill>
                <a:latin typeface="Microsoft Sans Serif" panose="020B0604020202020204" pitchFamily="34" charset="0"/>
                <a:cs typeface="Microsoft Sans Serif" panose="020B0604020202020204" pitchFamily="34" charset="0"/>
              </a:rPr>
              <a:t> </a:t>
            </a:r>
            <a:r>
              <a:rPr lang="es-MX" sz="2000" b="1" spc="100" dirty="0" err="1">
                <a:solidFill>
                  <a:srgbClr val="422100"/>
                </a:solidFill>
                <a:latin typeface="Microsoft Sans Serif" panose="020B0604020202020204" pitchFamily="34" charset="0"/>
                <a:cs typeface="Microsoft Sans Serif" panose="020B0604020202020204" pitchFamily="34" charset="0"/>
              </a:rPr>
              <a:t>sintetasa</a:t>
            </a:r>
            <a:r>
              <a:rPr lang="es-MX" sz="2000" b="1" spc="100" dirty="0">
                <a:solidFill>
                  <a:srgbClr val="422100"/>
                </a:solidFill>
                <a:latin typeface="Microsoft Sans Serif" panose="020B0604020202020204" pitchFamily="34" charset="0"/>
                <a:cs typeface="Microsoft Sans Serif" panose="020B0604020202020204" pitchFamily="34" charset="0"/>
              </a:rPr>
              <a:t>, 2: </a:t>
            </a:r>
            <a:r>
              <a:rPr lang="es-MX" sz="2000" b="1" spc="100" dirty="0" err="1">
                <a:solidFill>
                  <a:srgbClr val="422100"/>
                </a:solidFill>
                <a:latin typeface="Microsoft Sans Serif" panose="020B0604020202020204" pitchFamily="34" charset="0"/>
                <a:cs typeface="Microsoft Sans Serif" panose="020B0604020202020204" pitchFamily="34" charset="0"/>
              </a:rPr>
              <a:t>translocasa</a:t>
            </a:r>
            <a:r>
              <a:rPr lang="es-MX" sz="2000" b="1" spc="100" dirty="0">
                <a:solidFill>
                  <a:srgbClr val="422100"/>
                </a:solidFill>
                <a:latin typeface="Microsoft Sans Serif" panose="020B0604020202020204" pitchFamily="34" charset="0"/>
                <a:cs typeface="Microsoft Sans Serif" panose="020B0604020202020204" pitchFamily="34" charset="0"/>
              </a:rPr>
              <a:t>, A: membrana mitocondrial externa, B: espacio </a:t>
            </a:r>
            <a:r>
              <a:rPr lang="es-MX" sz="2000" b="1" spc="100" dirty="0" err="1">
                <a:solidFill>
                  <a:srgbClr val="422100"/>
                </a:solidFill>
                <a:latin typeface="Microsoft Sans Serif" panose="020B0604020202020204" pitchFamily="34" charset="0"/>
                <a:cs typeface="Microsoft Sans Serif" panose="020B0604020202020204" pitchFamily="34" charset="0"/>
              </a:rPr>
              <a:t>intermembranario</a:t>
            </a:r>
            <a:r>
              <a:rPr lang="es-MX" sz="2000" b="1" spc="100" dirty="0">
                <a:solidFill>
                  <a:srgbClr val="422100"/>
                </a:solidFill>
                <a:latin typeface="Microsoft Sans Serif" panose="020B0604020202020204" pitchFamily="34" charset="0"/>
                <a:cs typeface="Microsoft Sans Serif" panose="020B0604020202020204" pitchFamily="34" charset="0"/>
              </a:rPr>
              <a:t>, C: membrana mitocondrial interna, D: matriz mitocondrial</a:t>
            </a:r>
          </a:p>
        </p:txBody>
      </p:sp>
      <p:sp>
        <p:nvSpPr>
          <p:cNvPr id="5" name="Título 1"/>
          <p:cNvSpPr txBox="1">
            <a:spLocks/>
          </p:cNvSpPr>
          <p:nvPr/>
        </p:nvSpPr>
        <p:spPr>
          <a:xfrm>
            <a:off x="855134" y="403095"/>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60</a:t>
            </a:fld>
            <a:endParaRPr lang="en-US" dirty="0"/>
          </a:p>
        </p:txBody>
      </p:sp>
    </p:spTree>
    <p:extLst>
      <p:ext uri="{BB962C8B-B14F-4D97-AF65-F5344CB8AC3E}">
        <p14:creationId xmlns:p14="http://schemas.microsoft.com/office/powerpoint/2010/main" val="3312340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804044" y="423331"/>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pic>
        <p:nvPicPr>
          <p:cNvPr id="2" name="Imagen 1"/>
          <p:cNvPicPr>
            <a:picLocks noChangeAspect="1"/>
          </p:cNvPicPr>
          <p:nvPr/>
        </p:nvPicPr>
        <p:blipFill rotWithShape="1">
          <a:blip r:embed="rId2"/>
          <a:srcRect l="11616" t="13207" r="6089" b="5556"/>
          <a:stretch/>
        </p:blipFill>
        <p:spPr>
          <a:xfrm>
            <a:off x="767487" y="1133535"/>
            <a:ext cx="7557221" cy="5079007"/>
          </a:xfrm>
          <a:prstGeom prst="rect">
            <a:avLst/>
          </a:prstGeom>
        </p:spPr>
      </p:pic>
      <p:sp>
        <p:nvSpPr>
          <p:cNvPr id="3" name="Marcador de número de diapositiva 2"/>
          <p:cNvSpPr>
            <a:spLocks noGrp="1"/>
          </p:cNvSpPr>
          <p:nvPr>
            <p:ph type="sldNum" sz="quarter" idx="12"/>
          </p:nvPr>
        </p:nvSpPr>
        <p:spPr/>
        <p:txBody>
          <a:bodyPr/>
          <a:lstStyle/>
          <a:p>
            <a:fld id="{4FAB73BC-B049-4115-A692-8D63A059BFB8}" type="slidenum">
              <a:rPr lang="en-US" smtClean="0"/>
              <a:t>61</a:t>
            </a:fld>
            <a:endParaRPr lang="en-US" dirty="0"/>
          </a:p>
        </p:txBody>
      </p:sp>
      <p:sp>
        <p:nvSpPr>
          <p:cNvPr id="5" name="Título 1"/>
          <p:cNvSpPr txBox="1">
            <a:spLocks/>
          </p:cNvSpPr>
          <p:nvPr/>
        </p:nvSpPr>
        <p:spPr>
          <a:xfrm>
            <a:off x="121024" y="6233548"/>
            <a:ext cx="4087905" cy="48898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Etapas de la Beta Oxidación</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26427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880244" y="5596465"/>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0000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0000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pic>
        <p:nvPicPr>
          <p:cNvPr id="2" name="Imagen 1"/>
          <p:cNvPicPr>
            <a:picLocks noChangeAspect="1"/>
          </p:cNvPicPr>
          <p:nvPr/>
        </p:nvPicPr>
        <p:blipFill>
          <a:blip r:embed="rId2"/>
          <a:stretch>
            <a:fillRect/>
          </a:stretch>
        </p:blipFill>
        <p:spPr>
          <a:xfrm>
            <a:off x="856253" y="1010585"/>
            <a:ext cx="7430635" cy="5576487"/>
          </a:xfrm>
          <a:prstGeom prst="rect">
            <a:avLst/>
          </a:prstGeom>
        </p:spPr>
      </p:pic>
      <p:sp>
        <p:nvSpPr>
          <p:cNvPr id="5" name="Título 1"/>
          <p:cNvSpPr txBox="1">
            <a:spLocks/>
          </p:cNvSpPr>
          <p:nvPr/>
        </p:nvSpPr>
        <p:spPr>
          <a:xfrm>
            <a:off x="804044" y="423331"/>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62</a:t>
            </a:fld>
            <a:endParaRPr lang="en-US" dirty="0"/>
          </a:p>
        </p:txBody>
      </p:sp>
      <p:sp>
        <p:nvSpPr>
          <p:cNvPr id="6" name="Título 1"/>
          <p:cNvSpPr txBox="1">
            <a:spLocks/>
          </p:cNvSpPr>
          <p:nvPr/>
        </p:nvSpPr>
        <p:spPr>
          <a:xfrm>
            <a:off x="53789" y="6152866"/>
            <a:ext cx="4087905" cy="48898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Etapas de la Beta Oxidación</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308740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439573"/>
            <a:ext cx="8229600" cy="4842694"/>
          </a:xfrm>
        </p:spPr>
        <p:txBody>
          <a:bodyPr>
            <a:noAutofit/>
          </a:bodyPr>
          <a:lstStyle/>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Una vez adentro de la matriz mitocondrial, las Acetil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CoAsintetasas</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r>
              <a:rPr lang="es-MX" sz="2800" b="1" spc="100" dirty="0">
                <a:solidFill>
                  <a:srgbClr val="422100"/>
                </a:solidFill>
                <a:latin typeface="Microsoft Sans Serif" panose="020B0604020202020204" pitchFamily="34" charset="0"/>
                <a:cs typeface="Microsoft Sans Serif" panose="020B0604020202020204" pitchFamily="34" charset="0"/>
              </a:rPr>
              <a:t>específicas de ácidos grasos de cadena corta activan a éstos formando sus respectivos derivados de Coenzima </a:t>
            </a:r>
            <a:r>
              <a:rPr lang="es-MX" sz="2800" b="1" spc="100" dirty="0" smtClean="0">
                <a:solidFill>
                  <a:srgbClr val="422100"/>
                </a:solidFill>
                <a:latin typeface="Microsoft Sans Serif" panose="020B0604020202020204" pitchFamily="34" charset="0"/>
                <a:cs typeface="Microsoft Sans Serif" panose="020B0604020202020204" pitchFamily="34" charset="0"/>
              </a:rPr>
              <a:t>A.</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Los ácidos grasos de cadena larga, sin embargo, son activados en primer lugar por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Acil</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CoAsintetasas</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r>
              <a:rPr lang="es-MX" sz="2800" b="1" spc="100" dirty="0">
                <a:solidFill>
                  <a:srgbClr val="422100"/>
                </a:solidFill>
                <a:latin typeface="Microsoft Sans Serif" panose="020B0604020202020204" pitchFamily="34" charset="0"/>
                <a:cs typeface="Microsoft Sans Serif" panose="020B0604020202020204" pitchFamily="34" charset="0"/>
              </a:rPr>
              <a:t>de la membrana mitocondrial </a:t>
            </a:r>
            <a:r>
              <a:rPr lang="es-MX" sz="2800" b="1" spc="100" dirty="0" smtClean="0">
                <a:solidFill>
                  <a:srgbClr val="422100"/>
                </a:solidFill>
                <a:latin typeface="Microsoft Sans Serif" panose="020B0604020202020204" pitchFamily="34" charset="0"/>
                <a:cs typeface="Microsoft Sans Serif" panose="020B0604020202020204" pitchFamily="34" charset="0"/>
              </a:rPr>
              <a:t>externa.</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Título 1"/>
          <p:cNvSpPr txBox="1">
            <a:spLocks/>
          </p:cNvSpPr>
          <p:nvPr/>
        </p:nvSpPr>
        <p:spPr>
          <a:xfrm>
            <a:off x="868680" y="534181"/>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63</a:t>
            </a:fld>
            <a:endParaRPr lang="en-US" dirty="0"/>
          </a:p>
        </p:txBody>
      </p:sp>
    </p:spTree>
    <p:extLst>
      <p:ext uri="{BB962C8B-B14F-4D97-AF65-F5344CB8AC3E}">
        <p14:creationId xmlns:p14="http://schemas.microsoft.com/office/powerpoint/2010/main" val="6892117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803942"/>
            <a:ext cx="8229600" cy="4042540"/>
          </a:xfrm>
        </p:spPr>
        <p:txBody>
          <a:bodyPr>
            <a:noAutofit/>
          </a:bodyPr>
          <a:lstStyle/>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Los </a:t>
            </a:r>
            <a:r>
              <a:rPr lang="es-MX" sz="2800" b="1" spc="100" dirty="0" err="1">
                <a:solidFill>
                  <a:srgbClr val="422100"/>
                </a:solidFill>
                <a:latin typeface="Microsoft Sans Serif" panose="020B0604020202020204" pitchFamily="34" charset="0"/>
                <a:cs typeface="Microsoft Sans Serif" panose="020B0604020202020204" pitchFamily="34" charset="0"/>
              </a:rPr>
              <a:t>Acil-CoA</a:t>
            </a:r>
            <a:r>
              <a:rPr lang="es-MX" sz="2800" b="1" spc="100" dirty="0">
                <a:solidFill>
                  <a:srgbClr val="422100"/>
                </a:solidFill>
                <a:latin typeface="Microsoft Sans Serif" panose="020B0604020202020204" pitchFamily="34" charset="0"/>
                <a:cs typeface="Microsoft Sans Serif" panose="020B0604020202020204" pitchFamily="34" charset="0"/>
              </a:rPr>
              <a:t> resultantes, ahora en el espacio </a:t>
            </a:r>
            <a:r>
              <a:rPr lang="es-MX" sz="2800" b="1" spc="100" dirty="0" err="1">
                <a:solidFill>
                  <a:srgbClr val="422100"/>
                </a:solidFill>
                <a:latin typeface="Microsoft Sans Serif" panose="020B0604020202020204" pitchFamily="34" charset="0"/>
                <a:cs typeface="Microsoft Sans Serif" panose="020B0604020202020204" pitchFamily="34" charset="0"/>
              </a:rPr>
              <a:t>intermembranoso</a:t>
            </a:r>
            <a:r>
              <a:rPr lang="es-MX" sz="2800" b="1" spc="100" dirty="0">
                <a:solidFill>
                  <a:srgbClr val="422100"/>
                </a:solidFill>
                <a:latin typeface="Microsoft Sans Serif" panose="020B0604020202020204" pitchFamily="34" charset="0"/>
                <a:cs typeface="Microsoft Sans Serif" panose="020B0604020202020204" pitchFamily="34" charset="0"/>
              </a:rPr>
              <a:t> son transferidos a la matriz mitocondrial por medio de un sistema en el cual la L-</a:t>
            </a:r>
            <a:r>
              <a:rPr lang="es-MX" sz="2800" b="1" spc="100" dirty="0" err="1">
                <a:solidFill>
                  <a:srgbClr val="422100"/>
                </a:solidFill>
                <a:latin typeface="Microsoft Sans Serif" panose="020B0604020202020204" pitchFamily="34" charset="0"/>
                <a:cs typeface="Microsoft Sans Serif" panose="020B0604020202020204" pitchFamily="34" charset="0"/>
              </a:rPr>
              <a:t>Carnitina</a:t>
            </a:r>
            <a:r>
              <a:rPr lang="es-MX" sz="2800" b="1" spc="100" dirty="0">
                <a:solidFill>
                  <a:srgbClr val="422100"/>
                </a:solidFill>
                <a:latin typeface="Microsoft Sans Serif" panose="020B0604020202020204" pitchFamily="34" charset="0"/>
                <a:cs typeface="Microsoft Sans Serif" panose="020B0604020202020204" pitchFamily="34" charset="0"/>
              </a:rPr>
              <a:t> actúa como transportador de grupos </a:t>
            </a:r>
            <a:r>
              <a:rPr lang="es-MX" sz="2800" b="1" spc="100" dirty="0" smtClean="0">
                <a:solidFill>
                  <a:srgbClr val="422100"/>
                </a:solidFill>
                <a:latin typeface="Microsoft Sans Serif" panose="020B0604020202020204" pitchFamily="34" charset="0"/>
                <a:cs typeface="Microsoft Sans Serif" panose="020B0604020202020204" pitchFamily="34" charset="0"/>
              </a:rPr>
              <a:t>acilo.</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En esta reacción una molécula de ATP es convertida en </a:t>
            </a:r>
            <a:r>
              <a:rPr lang="es-MX" sz="2800" b="1" spc="100" dirty="0" smtClean="0">
                <a:solidFill>
                  <a:srgbClr val="422100"/>
                </a:solidFill>
                <a:latin typeface="Microsoft Sans Serif" panose="020B0604020202020204" pitchFamily="34" charset="0"/>
                <a:cs typeface="Microsoft Sans Serif" panose="020B0604020202020204" pitchFamily="34" charset="0"/>
              </a:rPr>
              <a:t>AMP.  </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Título 1"/>
          <p:cNvSpPr txBox="1">
            <a:spLocks/>
          </p:cNvSpPr>
          <p:nvPr/>
        </p:nvSpPr>
        <p:spPr>
          <a:xfrm>
            <a:off x="868680" y="474919"/>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64</a:t>
            </a:fld>
            <a:endParaRPr lang="en-US" dirty="0"/>
          </a:p>
        </p:txBody>
      </p:sp>
    </p:spTree>
    <p:extLst>
      <p:ext uri="{BB962C8B-B14F-4D97-AF65-F5344CB8AC3E}">
        <p14:creationId xmlns:p14="http://schemas.microsoft.com/office/powerpoint/2010/main" val="186337827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17-06.0.GIF006                                                00005CBASumanas' Hard Drive            B4EBCDA7:"/>
          <p:cNvPicPr>
            <a:picLocks noGrp="1" noChangeAspect="1" noChangeArrowheads="1"/>
          </p:cNvPicPr>
          <p:nvPr>
            <p:ph sz="quarter" idx="1"/>
          </p:nvPr>
        </p:nvPicPr>
        <p:blipFill>
          <a:blip r:embed="rId2" cstate="print"/>
          <a:srcRect/>
          <a:stretch>
            <a:fillRect/>
          </a:stretch>
        </p:blipFill>
        <p:spPr bwMode="auto">
          <a:xfrm>
            <a:off x="255494" y="1479177"/>
            <a:ext cx="8631607" cy="4356906"/>
          </a:xfrm>
          <a:prstGeom prst="rect">
            <a:avLst/>
          </a:prstGeom>
          <a:noFill/>
        </p:spPr>
      </p:pic>
      <p:sp>
        <p:nvSpPr>
          <p:cNvPr id="5" name="Título 1"/>
          <p:cNvSpPr txBox="1">
            <a:spLocks/>
          </p:cNvSpPr>
          <p:nvPr/>
        </p:nvSpPr>
        <p:spPr>
          <a:xfrm>
            <a:off x="868680" y="474919"/>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65</a:t>
            </a:fld>
            <a:endParaRPr lang="en-US" dirty="0"/>
          </a:p>
        </p:txBody>
      </p:sp>
      <p:sp>
        <p:nvSpPr>
          <p:cNvPr id="6" name="Título 1"/>
          <p:cNvSpPr txBox="1">
            <a:spLocks/>
          </p:cNvSpPr>
          <p:nvPr/>
        </p:nvSpPr>
        <p:spPr>
          <a:xfrm>
            <a:off x="470648" y="5930153"/>
            <a:ext cx="8269940" cy="48898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Transporte de los </a:t>
            </a:r>
            <a:r>
              <a:rPr lang="es-MX" sz="2000" b="1" spc="100" dirty="0" err="1"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Acilgrasos</a:t>
            </a: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al interior de la Mitocondria</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50800793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393051"/>
            <a:ext cx="8229600" cy="4940015"/>
          </a:xfrm>
        </p:spPr>
        <p:txBody>
          <a:bodyPr>
            <a:noAutofit/>
          </a:bodyPr>
          <a:lstStyle/>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En las células eucarióticas, las enzimas implicadas en la B</a:t>
            </a:r>
            <a:r>
              <a:rPr lang="es-MX" sz="2800" b="1" spc="100" dirty="0" smtClean="0">
                <a:solidFill>
                  <a:srgbClr val="422100"/>
                </a:solidFill>
                <a:latin typeface="Microsoft Sans Serif" panose="020B0604020202020204" pitchFamily="34" charset="0"/>
                <a:cs typeface="Microsoft Sans Serif" panose="020B0604020202020204" pitchFamily="34" charset="0"/>
              </a:rPr>
              <a:t>eta Oxidación </a:t>
            </a:r>
            <a:r>
              <a:rPr lang="es-MX" sz="2800" b="1" spc="100" dirty="0">
                <a:solidFill>
                  <a:srgbClr val="422100"/>
                </a:solidFill>
                <a:latin typeface="Microsoft Sans Serif" panose="020B0604020202020204" pitchFamily="34" charset="0"/>
                <a:cs typeface="Microsoft Sans Serif" panose="020B0604020202020204" pitchFamily="34" charset="0"/>
              </a:rPr>
              <a:t>están localizadas en la matriz mitocondrial. Por lo tanto, los  ácidos grasos deben ser transportados a la matriz mitocondrial antes de ser oxidados.</a:t>
            </a:r>
          </a:p>
          <a:p>
            <a:pPr marL="34290" indent="0" algn="just">
              <a:lnSpc>
                <a:spcPct val="11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Los ácidos grasos de cadena corta (2-10 átomos de carbono) pueden atravesar las membranas mitocondriales como ácidos </a:t>
            </a:r>
            <a:r>
              <a:rPr lang="es-MX" sz="2800" b="1" spc="100" dirty="0" smtClean="0">
                <a:solidFill>
                  <a:srgbClr val="422100"/>
                </a:solidFill>
                <a:latin typeface="Microsoft Sans Serif" panose="020B0604020202020204" pitchFamily="34" charset="0"/>
                <a:cs typeface="Microsoft Sans Serif" panose="020B0604020202020204" pitchFamily="34" charset="0"/>
              </a:rPr>
              <a:t>libres.   </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Título 1"/>
          <p:cNvSpPr txBox="1">
            <a:spLocks/>
          </p:cNvSpPr>
          <p:nvPr/>
        </p:nvSpPr>
        <p:spPr>
          <a:xfrm>
            <a:off x="868680" y="381785"/>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66</a:t>
            </a:fld>
            <a:endParaRPr lang="en-US" dirty="0"/>
          </a:p>
        </p:txBody>
      </p:sp>
    </p:spTree>
    <p:extLst>
      <p:ext uri="{BB962C8B-B14F-4D97-AF65-F5344CB8AC3E}">
        <p14:creationId xmlns:p14="http://schemas.microsoft.com/office/powerpoint/2010/main" val="404135457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1424642" y="1170181"/>
            <a:ext cx="6500158" cy="5234746"/>
            <a:chOff x="1424642" y="188640"/>
            <a:chExt cx="7369346" cy="6216287"/>
          </a:xfrm>
        </p:grpSpPr>
        <p:pic>
          <p:nvPicPr>
            <p:cNvPr id="1026" name="Picture 2"/>
            <p:cNvPicPr>
              <a:picLocks noChangeAspect="1" noChangeArrowheads="1"/>
            </p:cNvPicPr>
            <p:nvPr/>
          </p:nvPicPr>
          <p:blipFill>
            <a:blip r:embed="rId2" cstate="print"/>
            <a:srcRect/>
            <a:stretch>
              <a:fillRect/>
            </a:stretch>
          </p:blipFill>
          <p:spPr bwMode="auto">
            <a:xfrm>
              <a:off x="1424642" y="2132860"/>
              <a:ext cx="4011454" cy="2151881"/>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500189" y="188640"/>
              <a:ext cx="3758568" cy="2016224"/>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445676" y="4293100"/>
              <a:ext cx="3960440" cy="2111827"/>
            </a:xfrm>
            <a:prstGeom prst="rect">
              <a:avLst/>
            </a:prstGeom>
            <a:noFill/>
            <a:ln w="9525">
              <a:noFill/>
              <a:miter lim="800000"/>
              <a:headEnd/>
              <a:tailEnd/>
            </a:ln>
          </p:spPr>
        </p:pic>
        <p:sp>
          <p:nvSpPr>
            <p:cNvPr id="5" name="4 Rectángulo"/>
            <p:cNvSpPr/>
            <p:nvPr/>
          </p:nvSpPr>
          <p:spPr>
            <a:xfrm>
              <a:off x="6540608" y="1268760"/>
              <a:ext cx="1923925" cy="523220"/>
            </a:xfrm>
            <a:prstGeom prst="rect">
              <a:avLst/>
            </a:prstGeom>
          </p:spPr>
          <p:txBody>
            <a:bodyPr wrap="none">
              <a:spAutoFit/>
            </a:bodyPr>
            <a:lstStyle/>
            <a:p>
              <a:r>
                <a:rPr lang="es-MX" sz="2800" b="1" dirty="0">
                  <a:latin typeface="Microsoft Sans Serif" pitchFamily="34" charset="0"/>
                  <a:cs typeface="Microsoft Sans Serif" pitchFamily="34" charset="0"/>
                </a:rPr>
                <a:t>Activación </a:t>
              </a:r>
            </a:p>
          </p:txBody>
        </p:sp>
        <p:sp>
          <p:nvSpPr>
            <p:cNvPr id="6" name="5 Rectángulo"/>
            <p:cNvSpPr/>
            <p:nvPr/>
          </p:nvSpPr>
          <p:spPr>
            <a:xfrm>
              <a:off x="6516220" y="2915652"/>
              <a:ext cx="2021707" cy="523220"/>
            </a:xfrm>
            <a:prstGeom prst="rect">
              <a:avLst/>
            </a:prstGeom>
          </p:spPr>
          <p:txBody>
            <a:bodyPr wrap="none">
              <a:spAutoFit/>
            </a:bodyPr>
            <a:lstStyle/>
            <a:p>
              <a:r>
                <a:rPr lang="es-MX" sz="2800" b="1" dirty="0">
                  <a:latin typeface="Microsoft Sans Serif" pitchFamily="34" charset="0"/>
                  <a:cs typeface="Microsoft Sans Serif" pitchFamily="34" charset="0"/>
                </a:rPr>
                <a:t>Transporte </a:t>
              </a:r>
            </a:p>
          </p:txBody>
        </p:sp>
        <p:sp>
          <p:nvSpPr>
            <p:cNvPr id="7" name="6 Rectángulo"/>
            <p:cNvSpPr/>
            <p:nvPr/>
          </p:nvSpPr>
          <p:spPr>
            <a:xfrm>
              <a:off x="6485343" y="5075896"/>
              <a:ext cx="2308645" cy="461665"/>
            </a:xfrm>
            <a:prstGeom prst="rect">
              <a:avLst/>
            </a:prstGeom>
          </p:spPr>
          <p:txBody>
            <a:bodyPr wrap="none">
              <a:spAutoFit/>
            </a:bodyPr>
            <a:lstStyle/>
            <a:p>
              <a:r>
                <a:rPr lang="es-MX" sz="2400" b="1" dirty="0">
                  <a:latin typeface="Microsoft Sans Serif" pitchFamily="34" charset="0"/>
                  <a:cs typeface="Microsoft Sans Serif" pitchFamily="34" charset="0"/>
                </a:rPr>
                <a:t>Beta-oxidación </a:t>
              </a:r>
            </a:p>
          </p:txBody>
        </p:sp>
        <p:sp>
          <p:nvSpPr>
            <p:cNvPr id="8" name="7 Flecha izquierda"/>
            <p:cNvSpPr/>
            <p:nvPr/>
          </p:nvSpPr>
          <p:spPr>
            <a:xfrm>
              <a:off x="4860032" y="1412776"/>
              <a:ext cx="1584176" cy="288032"/>
            </a:xfrm>
            <a:prstGeom prst="left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izquierda"/>
            <p:cNvSpPr/>
            <p:nvPr/>
          </p:nvSpPr>
          <p:spPr>
            <a:xfrm>
              <a:off x="4860032" y="3068960"/>
              <a:ext cx="1584176" cy="288032"/>
            </a:xfrm>
            <a:prstGeom prst="left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Flecha izquierda"/>
            <p:cNvSpPr/>
            <p:nvPr/>
          </p:nvSpPr>
          <p:spPr>
            <a:xfrm>
              <a:off x="4860032" y="5157192"/>
              <a:ext cx="1584176" cy="288032"/>
            </a:xfrm>
            <a:prstGeom prst="left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2" name="Título 1"/>
          <p:cNvSpPr txBox="1">
            <a:spLocks/>
          </p:cNvSpPr>
          <p:nvPr/>
        </p:nvSpPr>
        <p:spPr>
          <a:xfrm>
            <a:off x="868680" y="381785"/>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67</a:t>
            </a:fld>
            <a:endParaRPr lang="en-US" dirty="0"/>
          </a:p>
        </p:txBody>
      </p:sp>
    </p:spTree>
    <p:extLst>
      <p:ext uri="{BB962C8B-B14F-4D97-AF65-F5344CB8AC3E}">
        <p14:creationId xmlns:p14="http://schemas.microsoft.com/office/powerpoint/2010/main" val="291600268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48733" y="1801412"/>
            <a:ext cx="8229600" cy="4318000"/>
          </a:xfrm>
        </p:spPr>
        <p:txBody>
          <a:bodyPr>
            <a:noAutofit/>
          </a:bodyPr>
          <a:lstStyle/>
          <a:p>
            <a:pPr marL="34290" indent="0" algn="just">
              <a:lnSpc>
                <a:spcPct val="114000"/>
              </a:lnSpc>
              <a:buNone/>
            </a:pPr>
            <a:r>
              <a:rPr lang="es-MX" sz="2800" b="1" spc="100" dirty="0">
                <a:solidFill>
                  <a:srgbClr val="422100"/>
                </a:solidFill>
                <a:latin typeface="Microsoft Sans Serif" panose="020B0604020202020204" pitchFamily="34" charset="0"/>
                <a:cs typeface="Microsoft Sans Serif" panose="020B0604020202020204" pitchFamily="34" charset="0"/>
              </a:rPr>
              <a:t>La </a:t>
            </a:r>
            <a:r>
              <a:rPr lang="es-MX" sz="2800" b="1" spc="100" dirty="0" smtClean="0">
                <a:solidFill>
                  <a:srgbClr val="422100"/>
                </a:solidFill>
                <a:latin typeface="Microsoft Sans Serif" panose="020B0604020202020204" pitchFamily="34" charset="0"/>
                <a:cs typeface="Microsoft Sans Serif" panose="020B0604020202020204" pitchFamily="34" charset="0"/>
              </a:rPr>
              <a:t>Beta Oxidación </a:t>
            </a:r>
            <a:r>
              <a:rPr lang="es-MX" sz="2800" b="1" spc="100" dirty="0">
                <a:solidFill>
                  <a:srgbClr val="422100"/>
                </a:solidFill>
                <a:latin typeface="Microsoft Sans Serif" panose="020B0604020202020204" pitchFamily="34" charset="0"/>
                <a:cs typeface="Microsoft Sans Serif" panose="020B0604020202020204" pitchFamily="34" charset="0"/>
              </a:rPr>
              <a:t>de los ácidos grasos saturados consiste en la repetición de cuatro reacciones catalizadas por diferentes enzimas:</a:t>
            </a:r>
          </a:p>
          <a:p>
            <a:pPr marL="34290" indent="0" algn="just">
              <a:lnSpc>
                <a:spcPct val="11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271463" indent="-236538" algn="just">
              <a:lnSpc>
                <a:spcPct val="114000"/>
              </a:lnSpc>
            </a:pPr>
            <a:r>
              <a:rPr lang="es-MX" sz="2800" b="1" spc="100" dirty="0">
                <a:solidFill>
                  <a:srgbClr val="422100"/>
                </a:solidFill>
                <a:latin typeface="Microsoft Sans Serif" panose="020B0604020202020204" pitchFamily="34" charset="0"/>
                <a:cs typeface="Microsoft Sans Serif" panose="020B0604020202020204" pitchFamily="34" charset="0"/>
              </a:rPr>
              <a:t>Producción de </a:t>
            </a:r>
            <a:r>
              <a:rPr lang="es-MX" sz="2800" b="1" spc="100" dirty="0" err="1">
                <a:solidFill>
                  <a:srgbClr val="422100"/>
                </a:solidFill>
                <a:latin typeface="Microsoft Sans Serif" panose="020B0604020202020204" pitchFamily="34" charset="0"/>
                <a:cs typeface="Microsoft Sans Serif" panose="020B0604020202020204" pitchFamily="34" charset="0"/>
              </a:rPr>
              <a:t>Trans</a:t>
            </a:r>
            <a:r>
              <a:rPr lang="es-MX" sz="2800" b="1" spc="100" dirty="0">
                <a:solidFill>
                  <a:srgbClr val="422100"/>
                </a:solidFill>
                <a:latin typeface="Microsoft Sans Serif" panose="020B0604020202020204" pitchFamily="34" charset="0"/>
                <a:cs typeface="Microsoft Sans Serif" panose="020B0604020202020204" pitchFamily="34" charset="0"/>
              </a:rPr>
              <a:t> Delta dos </a:t>
            </a:r>
            <a:r>
              <a:rPr lang="es-MX" sz="2800" b="1" spc="100" dirty="0" err="1">
                <a:solidFill>
                  <a:srgbClr val="422100"/>
                </a:solidFill>
                <a:latin typeface="Microsoft Sans Serif" panose="020B0604020202020204" pitchFamily="34" charset="0"/>
                <a:cs typeface="Microsoft Sans Serif" panose="020B0604020202020204" pitchFamily="34" charset="0"/>
              </a:rPr>
              <a:t>Enoil</a:t>
            </a:r>
            <a:r>
              <a:rPr lang="es-MX" sz="2800" b="1" spc="100" dirty="0">
                <a:solidFill>
                  <a:srgbClr val="422100"/>
                </a:solidFill>
                <a:latin typeface="Microsoft Sans Serif" panose="020B0604020202020204" pitchFamily="34" charset="0"/>
                <a:cs typeface="Microsoft Sans Serif" panose="020B0604020202020204" pitchFamily="34" charset="0"/>
              </a:rPr>
              <a:t> CoA por acción de la </a:t>
            </a:r>
            <a:r>
              <a:rPr lang="es-MX" sz="2800" b="1" spc="100" dirty="0" err="1">
                <a:solidFill>
                  <a:srgbClr val="422100"/>
                </a:solidFill>
                <a:latin typeface="Microsoft Sans Serif" panose="020B0604020202020204" pitchFamily="34" charset="0"/>
                <a:cs typeface="Microsoft Sans Serif" panose="020B0604020202020204" pitchFamily="34" charset="0"/>
              </a:rPr>
              <a:t>Acil</a:t>
            </a:r>
            <a:r>
              <a:rPr lang="es-MX" sz="2800" b="1" spc="100" dirty="0">
                <a:solidFill>
                  <a:srgbClr val="422100"/>
                </a:solidFill>
                <a:latin typeface="Microsoft Sans Serif" panose="020B0604020202020204" pitchFamily="34" charset="0"/>
                <a:cs typeface="Microsoft Sans Serif" panose="020B0604020202020204" pitchFamily="34" charset="0"/>
              </a:rPr>
              <a:t> CoA Deshidrogenasa</a:t>
            </a:r>
          </a:p>
          <a:p>
            <a:pPr marL="271463" indent="-236538" algn="just">
              <a:lnSpc>
                <a:spcPct val="114000"/>
              </a:lnSpc>
            </a:pPr>
            <a:r>
              <a:rPr lang="es-MX" sz="2800" b="1" spc="100" dirty="0" smtClean="0">
                <a:solidFill>
                  <a:srgbClr val="422100"/>
                </a:solidFill>
                <a:latin typeface="Microsoft Sans Serif" panose="020B0604020202020204" pitchFamily="34" charset="0"/>
                <a:cs typeface="Microsoft Sans Serif" panose="020B0604020202020204" pitchFamily="34" charset="0"/>
              </a:rPr>
              <a:t>Producción </a:t>
            </a:r>
            <a:r>
              <a:rPr lang="es-MX" sz="2800" b="1" spc="100" dirty="0">
                <a:solidFill>
                  <a:srgbClr val="422100"/>
                </a:solidFill>
                <a:latin typeface="Microsoft Sans Serif" panose="020B0604020202020204" pitchFamily="34" charset="0"/>
                <a:cs typeface="Microsoft Sans Serif" panose="020B0604020202020204" pitchFamily="34" charset="0"/>
              </a:rPr>
              <a:t>del S-3-HidroxiacilCoA por acción de la S-3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HidroxiacilCoA</a:t>
            </a:r>
            <a:r>
              <a:rPr lang="es-MX" sz="2800" b="1" spc="100" dirty="0" smtClean="0">
                <a:solidFill>
                  <a:srgbClr val="422100"/>
                </a:solidFill>
                <a:latin typeface="Microsoft Sans Serif" panose="020B0604020202020204" pitchFamily="34" charset="0"/>
                <a:cs typeface="Microsoft Sans Serif" panose="020B0604020202020204" pitchFamily="34" charset="0"/>
              </a:rPr>
              <a:t>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Hidratasa</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Título 1"/>
          <p:cNvSpPr txBox="1">
            <a:spLocks/>
          </p:cNvSpPr>
          <p:nvPr/>
        </p:nvSpPr>
        <p:spPr>
          <a:xfrm>
            <a:off x="906756" y="483389"/>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68</a:t>
            </a:fld>
            <a:endParaRPr lang="en-US" dirty="0"/>
          </a:p>
        </p:txBody>
      </p:sp>
    </p:spTree>
    <p:extLst>
      <p:ext uri="{BB962C8B-B14F-4D97-AF65-F5344CB8AC3E}">
        <p14:creationId xmlns:p14="http://schemas.microsoft.com/office/powerpoint/2010/main" val="28218496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723260"/>
            <a:ext cx="8229600" cy="4126211"/>
          </a:xfrm>
        </p:spPr>
        <p:txBody>
          <a:bodyPr>
            <a:normAutofit fontScale="92500"/>
          </a:bodyPr>
          <a:lstStyle/>
          <a:p>
            <a:pPr algn="just">
              <a:buNone/>
            </a:pPr>
            <a:endParaRPr lang="es-MX" spc="100" dirty="0">
              <a:latin typeface="Microsoft Sans Serif" pitchFamily="34" charset="0"/>
              <a:cs typeface="Microsoft Sans Serif" pitchFamily="34" charset="0"/>
            </a:endParaRPr>
          </a:p>
          <a:p>
            <a:pPr marL="271463" indent="-236538" algn="just">
              <a:lnSpc>
                <a:spcPct val="134000"/>
              </a:lnSpc>
            </a:pPr>
            <a:r>
              <a:rPr lang="es-MX" sz="2800" b="1" spc="100" dirty="0">
                <a:solidFill>
                  <a:srgbClr val="422100"/>
                </a:solidFill>
                <a:latin typeface="Microsoft Sans Serif" panose="020B0604020202020204" pitchFamily="34" charset="0"/>
                <a:cs typeface="Microsoft Sans Serif" panose="020B0604020202020204" pitchFamily="34" charset="0"/>
              </a:rPr>
              <a:t>Producción del tres </a:t>
            </a:r>
            <a:r>
              <a:rPr lang="es-MX" sz="2800" b="1" spc="100" dirty="0" err="1">
                <a:solidFill>
                  <a:srgbClr val="422100"/>
                </a:solidFill>
                <a:latin typeface="Microsoft Sans Serif" panose="020B0604020202020204" pitchFamily="34" charset="0"/>
                <a:cs typeface="Microsoft Sans Serif" panose="020B0604020202020204" pitchFamily="34" charset="0"/>
              </a:rPr>
              <a:t>AcetoacilCoA</a:t>
            </a:r>
            <a:r>
              <a:rPr lang="es-MX" sz="2800" b="1" spc="100" dirty="0">
                <a:solidFill>
                  <a:srgbClr val="422100"/>
                </a:solidFill>
                <a:latin typeface="Microsoft Sans Serif" panose="020B0604020202020204" pitchFamily="34" charset="0"/>
                <a:cs typeface="Microsoft Sans Serif" panose="020B0604020202020204" pitchFamily="34" charset="0"/>
              </a:rPr>
              <a:t> por acción de la D-3-hidroxiacil CoA Deshidrogenasa, el cual constituye el último paso oxidativo de la </a:t>
            </a:r>
            <a:r>
              <a:rPr lang="es-MX" sz="2800" b="1" spc="100" dirty="0" smtClean="0">
                <a:solidFill>
                  <a:srgbClr val="422100"/>
                </a:solidFill>
                <a:latin typeface="Microsoft Sans Serif" panose="020B0604020202020204" pitchFamily="34" charset="0"/>
                <a:cs typeface="Microsoft Sans Serif" panose="020B0604020202020204" pitchFamily="34" charset="0"/>
              </a:rPr>
              <a:t>ruta.</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271463" indent="-236538" algn="just">
              <a:lnSpc>
                <a:spcPct val="134000"/>
              </a:lnSpc>
            </a:pPr>
            <a:r>
              <a:rPr lang="es-MX" sz="2800" b="1" spc="100" dirty="0" smtClean="0">
                <a:solidFill>
                  <a:srgbClr val="422100"/>
                </a:solidFill>
                <a:latin typeface="Microsoft Sans Serif" panose="020B0604020202020204" pitchFamily="34" charset="0"/>
                <a:cs typeface="Microsoft Sans Serif" panose="020B0604020202020204" pitchFamily="34" charset="0"/>
              </a:rPr>
              <a:t>Producción </a:t>
            </a:r>
            <a:r>
              <a:rPr lang="es-MX" sz="2800" b="1" spc="100" dirty="0">
                <a:solidFill>
                  <a:srgbClr val="422100"/>
                </a:solidFill>
                <a:latin typeface="Microsoft Sans Serif" panose="020B0604020202020204" pitchFamily="34" charset="0"/>
                <a:cs typeface="Microsoft Sans Serif" panose="020B0604020202020204" pitchFamily="34" charset="0"/>
              </a:rPr>
              <a:t>de Acetil CoA y una molécula de </a:t>
            </a:r>
            <a:r>
              <a:rPr lang="es-MX" sz="2800" b="1" spc="100" dirty="0" err="1">
                <a:solidFill>
                  <a:srgbClr val="422100"/>
                </a:solidFill>
                <a:latin typeface="Microsoft Sans Serif" panose="020B0604020202020204" pitchFamily="34" charset="0"/>
                <a:cs typeface="Microsoft Sans Serif" panose="020B0604020202020204" pitchFamily="34" charset="0"/>
              </a:rPr>
              <a:t>Acil</a:t>
            </a:r>
            <a:r>
              <a:rPr lang="es-MX" sz="2800" b="1" spc="100" dirty="0">
                <a:solidFill>
                  <a:srgbClr val="422100"/>
                </a:solidFill>
                <a:latin typeface="Microsoft Sans Serif" panose="020B0604020202020204" pitchFamily="34" charset="0"/>
                <a:cs typeface="Microsoft Sans Serif" panose="020B0604020202020204" pitchFamily="34" charset="0"/>
              </a:rPr>
              <a:t> CoA con dos átomos de carbono menos por acción de una </a:t>
            </a:r>
            <a:r>
              <a:rPr lang="es-MX" sz="2800" b="1" spc="100" dirty="0" err="1" smtClean="0">
                <a:solidFill>
                  <a:srgbClr val="422100"/>
                </a:solidFill>
                <a:latin typeface="Microsoft Sans Serif" panose="020B0604020202020204" pitchFamily="34" charset="0"/>
                <a:cs typeface="Microsoft Sans Serif" panose="020B0604020202020204" pitchFamily="34" charset="0"/>
              </a:rPr>
              <a:t>Tiolasa</a:t>
            </a:r>
            <a:r>
              <a:rPr lang="es-MX" sz="2800" b="1" spc="100" dirty="0" smtClean="0">
                <a:solidFill>
                  <a:srgbClr val="422100"/>
                </a:solidFill>
                <a:latin typeface="Microsoft Sans Serif" panose="020B0604020202020204" pitchFamily="34" charset="0"/>
                <a:cs typeface="Microsoft Sans Serif" panose="020B0604020202020204" pitchFamily="34" charset="0"/>
              </a:rPr>
              <a:t>.</a:t>
            </a:r>
            <a:endParaRPr lang="es-MX" sz="28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Título 1"/>
          <p:cNvSpPr txBox="1">
            <a:spLocks/>
          </p:cNvSpPr>
          <p:nvPr/>
        </p:nvSpPr>
        <p:spPr>
          <a:xfrm>
            <a:off x="894801" y="558091"/>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69</a:t>
            </a:fld>
            <a:endParaRPr lang="en-US" dirty="0"/>
          </a:p>
        </p:txBody>
      </p:sp>
    </p:spTree>
    <p:extLst>
      <p:ext uri="{BB962C8B-B14F-4D97-AF65-F5344CB8AC3E}">
        <p14:creationId xmlns:p14="http://schemas.microsoft.com/office/powerpoint/2010/main" val="10933307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63705"/>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979704"/>
            <a:ext cx="8283388" cy="4192496"/>
          </a:xfrm>
        </p:spPr>
        <p:txBody>
          <a:bodyPr>
            <a:noAutofit/>
          </a:bodyPr>
          <a:lstStyle/>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Poseen el contenido energético más elevado entre los nutrientes provenientes de la dieta (aproximadamente 9 kcal/gramo).</a:t>
            </a:r>
          </a:p>
          <a:p>
            <a:pPr marL="34290" indent="0" algn="just">
              <a:lnSpc>
                <a:spcPct val="114000"/>
              </a:lnSpc>
              <a:spcBef>
                <a:spcPts val="0"/>
              </a:spcBef>
              <a:buNone/>
            </a:pP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Se depositan en las células en forma de gotitas  casi puras de grasa y pueden acumularse en cantidades muy grandes en los tejidos adiposos.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38606994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1628804"/>
            <a:ext cx="8229600" cy="4745102"/>
          </a:xfrm>
        </p:spPr>
        <p:txBody>
          <a:bodyPr>
            <a:normAutofit fontScale="92500"/>
          </a:bodyPr>
          <a:lstStyle/>
          <a:p>
            <a:pPr marL="34290" indent="0" algn="just">
              <a:lnSpc>
                <a:spcPct val="11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La </a:t>
            </a:r>
            <a:r>
              <a:rPr lang="es-MX" sz="2600" b="1" spc="100" dirty="0" smtClean="0">
                <a:solidFill>
                  <a:srgbClr val="422100"/>
                </a:solidFill>
                <a:latin typeface="Microsoft Sans Serif" panose="020B0604020202020204" pitchFamily="34" charset="0"/>
                <a:cs typeface="Microsoft Sans Serif" panose="020B0604020202020204" pitchFamily="34" charset="0"/>
              </a:rPr>
              <a:t>Beta Oxidación </a:t>
            </a:r>
            <a:r>
              <a:rPr lang="es-MX" sz="2600" b="1" spc="100" dirty="0">
                <a:solidFill>
                  <a:srgbClr val="422100"/>
                </a:solidFill>
                <a:latin typeface="Microsoft Sans Serif" panose="020B0604020202020204" pitchFamily="34" charset="0"/>
                <a:cs typeface="Microsoft Sans Serif" panose="020B0604020202020204" pitchFamily="34" charset="0"/>
              </a:rPr>
              <a:t>de los ácidos grasos es un proceso mitocondrial que aporta Acetil-CoA en grandes cantidades al Ciclo de Krebs y provee gran cantidad de ATP.</a:t>
            </a:r>
          </a:p>
          <a:p>
            <a:pPr marL="34290" indent="0" algn="just">
              <a:lnSpc>
                <a:spcPct val="114000"/>
              </a:lnSpc>
              <a:buNone/>
            </a:pPr>
            <a:endParaRPr lang="es-MX" sz="13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buNone/>
            </a:pPr>
            <a:r>
              <a:rPr lang="es-MX" sz="2600"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Primer paso</a:t>
            </a:r>
            <a:r>
              <a:rPr lang="es-MX" sz="2600" b="1" spc="100" dirty="0">
                <a:solidFill>
                  <a:srgbClr val="422100"/>
                </a:solidFill>
                <a:latin typeface="Microsoft Sans Serif" panose="020B0604020202020204" pitchFamily="34" charset="0"/>
                <a:cs typeface="Microsoft Sans Serif" panose="020B0604020202020204" pitchFamily="34" charset="0"/>
              </a:rPr>
              <a:t>: la activación del ácido graso por la enzima </a:t>
            </a:r>
            <a:r>
              <a:rPr lang="es-MX" sz="2600" b="1" spc="100" dirty="0" err="1">
                <a:solidFill>
                  <a:srgbClr val="422100"/>
                </a:solidFill>
                <a:latin typeface="Microsoft Sans Serif" panose="020B0604020202020204" pitchFamily="34" charset="0"/>
                <a:cs typeface="Microsoft Sans Serif" panose="020B0604020202020204" pitchFamily="34" charset="0"/>
              </a:rPr>
              <a:t>Acil</a:t>
            </a:r>
            <a:r>
              <a:rPr lang="es-MX" sz="2600" b="1" spc="100" dirty="0">
                <a:solidFill>
                  <a:srgbClr val="422100"/>
                </a:solidFill>
                <a:latin typeface="Microsoft Sans Serif" panose="020B0604020202020204" pitchFamily="34" charset="0"/>
                <a:cs typeface="Microsoft Sans Serif" panose="020B0604020202020204" pitchFamily="34" charset="0"/>
              </a:rPr>
              <a:t>-CoA </a:t>
            </a:r>
            <a:r>
              <a:rPr lang="es-MX" sz="2600" b="1" spc="100" dirty="0" err="1">
                <a:solidFill>
                  <a:srgbClr val="422100"/>
                </a:solidFill>
                <a:latin typeface="Microsoft Sans Serif" panose="020B0604020202020204" pitchFamily="34" charset="0"/>
                <a:cs typeface="Microsoft Sans Serif" panose="020B0604020202020204" pitchFamily="34" charset="0"/>
              </a:rPr>
              <a:t>sintetasa</a:t>
            </a:r>
            <a:r>
              <a:rPr lang="es-MX" sz="2600" b="1" spc="100" dirty="0">
                <a:solidFill>
                  <a:srgbClr val="422100"/>
                </a:solidFill>
                <a:latin typeface="Microsoft Sans Serif" panose="020B0604020202020204" pitchFamily="34" charset="0"/>
                <a:cs typeface="Microsoft Sans Serif" panose="020B0604020202020204" pitchFamily="34" charset="0"/>
              </a:rPr>
              <a:t> </a:t>
            </a:r>
            <a:r>
              <a:rPr lang="es-MX" sz="2600" b="1" spc="100" dirty="0" smtClean="0">
                <a:solidFill>
                  <a:srgbClr val="422100"/>
                </a:solidFill>
                <a:latin typeface="Microsoft Sans Serif" panose="020B0604020202020204" pitchFamily="34" charset="0"/>
                <a:cs typeface="Microsoft Sans Serif" panose="020B0604020202020204" pitchFamily="34" charset="0"/>
              </a:rPr>
              <a:t>(</a:t>
            </a:r>
            <a:r>
              <a:rPr lang="es-MX" sz="2600" b="1" spc="100" dirty="0" err="1" smtClean="0">
                <a:solidFill>
                  <a:srgbClr val="422100"/>
                </a:solidFill>
                <a:latin typeface="Microsoft Sans Serif" panose="020B0604020202020204" pitchFamily="34" charset="0"/>
                <a:cs typeface="Microsoft Sans Serif" panose="020B0604020202020204" pitchFamily="34" charset="0"/>
              </a:rPr>
              <a:t>Tiocinasa</a:t>
            </a:r>
            <a:r>
              <a:rPr lang="es-MX" sz="2600" b="1" spc="100" dirty="0">
                <a:solidFill>
                  <a:srgbClr val="422100"/>
                </a:solidFill>
                <a:latin typeface="Microsoft Sans Serif" panose="020B0604020202020204" pitchFamily="34" charset="0"/>
                <a:cs typeface="Microsoft Sans Serif" panose="020B0604020202020204" pitchFamily="34" charset="0"/>
              </a:rPr>
              <a:t>) cataliza la conversión del ácido graso en su </a:t>
            </a:r>
            <a:r>
              <a:rPr lang="pt-BR" sz="2600" b="1" spc="100" dirty="0">
                <a:solidFill>
                  <a:srgbClr val="422100"/>
                </a:solidFill>
                <a:latin typeface="Microsoft Sans Serif" panose="020B0604020202020204" pitchFamily="34" charset="0"/>
                <a:cs typeface="Microsoft Sans Serif" panose="020B0604020202020204" pitchFamily="34" charset="0"/>
              </a:rPr>
              <a:t>forma activa </a:t>
            </a:r>
            <a:r>
              <a:rPr lang="pt-BR" sz="2600" b="1" spc="100" dirty="0" err="1">
                <a:solidFill>
                  <a:srgbClr val="422100"/>
                </a:solidFill>
                <a:latin typeface="Microsoft Sans Serif" panose="020B0604020202020204" pitchFamily="34" charset="0"/>
                <a:cs typeface="Microsoft Sans Serif" panose="020B0604020202020204" pitchFamily="34" charset="0"/>
              </a:rPr>
              <a:t>Acil</a:t>
            </a:r>
            <a:r>
              <a:rPr lang="pt-BR" sz="2600" b="1" spc="100" dirty="0">
                <a:solidFill>
                  <a:srgbClr val="422100"/>
                </a:solidFill>
                <a:latin typeface="Microsoft Sans Serif" panose="020B0604020202020204" pitchFamily="34" charset="0"/>
                <a:cs typeface="Microsoft Sans Serif" panose="020B0604020202020204" pitchFamily="34" charset="0"/>
              </a:rPr>
              <a:t>-CoA, consumiendo dos </a:t>
            </a:r>
            <a:r>
              <a:rPr lang="es-MX" sz="2600" b="1" spc="100" dirty="0">
                <a:solidFill>
                  <a:srgbClr val="422100"/>
                </a:solidFill>
                <a:latin typeface="Microsoft Sans Serif" panose="020B0604020202020204" pitchFamily="34" charset="0"/>
                <a:cs typeface="Microsoft Sans Serif" panose="020B0604020202020204" pitchFamily="34" charset="0"/>
              </a:rPr>
              <a:t>fosfatos de alta energía. Requiere el uso complementario de una </a:t>
            </a:r>
            <a:r>
              <a:rPr lang="es-MX" sz="2600" b="1" spc="100" dirty="0" err="1">
                <a:solidFill>
                  <a:srgbClr val="422100"/>
                </a:solidFill>
                <a:latin typeface="Microsoft Sans Serif" panose="020B0604020202020204" pitchFamily="34" charset="0"/>
                <a:cs typeface="Microsoft Sans Serif" panose="020B0604020202020204" pitchFamily="34" charset="0"/>
              </a:rPr>
              <a:t>P</a:t>
            </a:r>
            <a:r>
              <a:rPr lang="es-MX" sz="2600" b="1" spc="100" dirty="0" err="1" smtClean="0">
                <a:solidFill>
                  <a:srgbClr val="422100"/>
                </a:solidFill>
                <a:latin typeface="Microsoft Sans Serif" panose="020B0604020202020204" pitchFamily="34" charset="0"/>
                <a:cs typeface="Microsoft Sans Serif" panose="020B0604020202020204" pitchFamily="34" charset="0"/>
              </a:rPr>
              <a:t>irofosfatasa</a:t>
            </a:r>
            <a:r>
              <a:rPr lang="es-MX" sz="2600" b="1" spc="100" dirty="0" smtClean="0">
                <a:solidFill>
                  <a:srgbClr val="422100"/>
                </a:solidFill>
                <a:latin typeface="Microsoft Sans Serif" panose="020B0604020202020204" pitchFamily="34" charset="0"/>
                <a:cs typeface="Microsoft Sans Serif" panose="020B0604020202020204" pitchFamily="34" charset="0"/>
              </a:rPr>
              <a:t> </a:t>
            </a:r>
            <a:r>
              <a:rPr lang="es-MX" sz="2600" b="1" spc="100" dirty="0">
                <a:solidFill>
                  <a:srgbClr val="422100"/>
                </a:solidFill>
                <a:latin typeface="Microsoft Sans Serif" panose="020B0604020202020204" pitchFamily="34" charset="0"/>
                <a:cs typeface="Microsoft Sans Serif" panose="020B0604020202020204" pitchFamily="34" charset="0"/>
              </a:rPr>
              <a:t>I</a:t>
            </a:r>
            <a:r>
              <a:rPr lang="es-MX" sz="2600" b="1" spc="100" dirty="0" smtClean="0">
                <a:solidFill>
                  <a:srgbClr val="422100"/>
                </a:solidFill>
                <a:latin typeface="Microsoft Sans Serif" panose="020B0604020202020204" pitchFamily="34" charset="0"/>
                <a:cs typeface="Microsoft Sans Serif" panose="020B0604020202020204" pitchFamily="34" charset="0"/>
              </a:rPr>
              <a:t>norgánica </a:t>
            </a:r>
            <a:r>
              <a:rPr lang="es-MX" sz="2600" b="1" spc="100" dirty="0">
                <a:solidFill>
                  <a:srgbClr val="422100"/>
                </a:solidFill>
                <a:latin typeface="Microsoft Sans Serif" panose="020B0604020202020204" pitchFamily="34" charset="0"/>
                <a:cs typeface="Microsoft Sans Serif" panose="020B0604020202020204" pitchFamily="34" charset="0"/>
              </a:rPr>
              <a:t>para convertir el </a:t>
            </a:r>
            <a:r>
              <a:rPr lang="es-MX" sz="2600" b="1" spc="100" dirty="0" err="1">
                <a:solidFill>
                  <a:srgbClr val="422100"/>
                </a:solidFill>
                <a:latin typeface="Microsoft Sans Serif" panose="020B0604020202020204" pitchFamily="34" charset="0"/>
                <a:cs typeface="Microsoft Sans Serif" panose="020B0604020202020204" pitchFamily="34" charset="0"/>
              </a:rPr>
              <a:t>PPi</a:t>
            </a:r>
            <a:r>
              <a:rPr lang="es-MX" sz="2600" b="1" spc="100" dirty="0">
                <a:solidFill>
                  <a:srgbClr val="422100"/>
                </a:solidFill>
                <a:latin typeface="Microsoft Sans Serif" panose="020B0604020202020204" pitchFamily="34" charset="0"/>
                <a:cs typeface="Microsoft Sans Serif" panose="020B0604020202020204" pitchFamily="34" charset="0"/>
              </a:rPr>
              <a:t> en dos Pi.</a:t>
            </a:r>
          </a:p>
          <a:p>
            <a:pPr algn="just"/>
            <a:endParaRPr lang="es-MX" spc="100" dirty="0">
              <a:latin typeface="Microsoft Sans Serif" pitchFamily="34" charset="0"/>
              <a:cs typeface="Microsoft Sans Serif" pitchFamily="34" charset="0"/>
            </a:endParaRPr>
          </a:p>
        </p:txBody>
      </p:sp>
      <p:sp>
        <p:nvSpPr>
          <p:cNvPr id="5" name="Título 1"/>
          <p:cNvSpPr txBox="1">
            <a:spLocks/>
          </p:cNvSpPr>
          <p:nvPr/>
        </p:nvSpPr>
        <p:spPr>
          <a:xfrm>
            <a:off x="867907" y="584914"/>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70</a:t>
            </a:fld>
            <a:endParaRPr lang="en-US" dirty="0"/>
          </a:p>
        </p:txBody>
      </p:sp>
    </p:spTree>
    <p:extLst>
      <p:ext uri="{BB962C8B-B14F-4D97-AF65-F5344CB8AC3E}">
        <p14:creationId xmlns:p14="http://schemas.microsoft.com/office/powerpoint/2010/main" val="304253883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beta1"/>
          <p:cNvPicPr>
            <a:picLocks noGrp="1"/>
          </p:cNvPicPr>
          <p:nvPr>
            <p:ph sz="quarter" idx="1"/>
          </p:nvPr>
        </p:nvPicPr>
        <p:blipFill>
          <a:blip r:embed="rId2" cstate="print"/>
          <a:srcRect/>
          <a:stretch>
            <a:fillRect/>
          </a:stretch>
        </p:blipFill>
        <p:spPr bwMode="auto">
          <a:xfrm>
            <a:off x="470647" y="1254623"/>
            <a:ext cx="8310281" cy="5186518"/>
          </a:xfrm>
          <a:prstGeom prst="rect">
            <a:avLst/>
          </a:prstGeom>
          <a:noFill/>
          <a:ln w="9525">
            <a:noFill/>
            <a:miter lim="800000"/>
            <a:headEnd/>
            <a:tailEnd/>
          </a:ln>
        </p:spPr>
      </p:pic>
      <p:sp>
        <p:nvSpPr>
          <p:cNvPr id="5" name="Título 1"/>
          <p:cNvSpPr txBox="1">
            <a:spLocks/>
          </p:cNvSpPr>
          <p:nvPr/>
        </p:nvSpPr>
        <p:spPr>
          <a:xfrm>
            <a:off x="868683" y="466227"/>
            <a:ext cx="7406640" cy="788396"/>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71</a:t>
            </a:fld>
            <a:endParaRPr lang="en-US" dirty="0"/>
          </a:p>
        </p:txBody>
      </p:sp>
    </p:spTree>
    <p:extLst>
      <p:ext uri="{BB962C8B-B14F-4D97-AF65-F5344CB8AC3E}">
        <p14:creationId xmlns:p14="http://schemas.microsoft.com/office/powerpoint/2010/main" val="273192971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72745" y="1480424"/>
            <a:ext cx="8183562" cy="648072"/>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Oxidación por </a:t>
            </a:r>
            <a:r>
              <a:rPr lang="es-ES" sz="3200" b="1" spc="100" dirty="0" err="1">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FAD</a:t>
            </a:r>
            <a:endParaRPr lang="es-ES" sz="3200"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2 Marcador de contenido"/>
          <p:cNvSpPr>
            <a:spLocks noGrp="1"/>
          </p:cNvSpPr>
          <p:nvPr>
            <p:ph idx="4294967295"/>
          </p:nvPr>
        </p:nvSpPr>
        <p:spPr>
          <a:xfrm>
            <a:off x="547035" y="2207367"/>
            <a:ext cx="8045635" cy="4314451"/>
          </a:xfrm>
        </p:spPr>
        <p:txBody>
          <a:bodyPr>
            <a:noAutofit/>
          </a:bodyPr>
          <a:lstStyle/>
          <a:p>
            <a:pPr marL="0" indent="0" algn="just" fontAlgn="base">
              <a:lnSpc>
                <a:spcPct val="144000"/>
              </a:lnSpc>
              <a:spcAft>
                <a:spcPct val="0"/>
              </a:spcAft>
              <a:buNone/>
            </a:pPr>
            <a:r>
              <a:rPr lang="es-ES" sz="2800" b="1" spc="100" dirty="0">
                <a:solidFill>
                  <a:srgbClr val="422100"/>
                </a:solidFill>
                <a:latin typeface="Microsoft Sans Serif" panose="020B0604020202020204" pitchFamily="34" charset="0"/>
                <a:cs typeface="Microsoft Sans Serif" panose="020B0604020202020204" pitchFamily="34" charset="0"/>
              </a:rPr>
              <a:t>El primer paso de la </a:t>
            </a:r>
            <a:r>
              <a:rPr lang="es-ES" sz="2800" b="1" spc="100" dirty="0" smtClean="0">
                <a:solidFill>
                  <a:srgbClr val="422100"/>
                </a:solidFill>
                <a:latin typeface="Microsoft Sans Serif" panose="020B0604020202020204" pitchFamily="34" charset="0"/>
                <a:cs typeface="Microsoft Sans Serif" panose="020B0604020202020204" pitchFamily="34" charset="0"/>
              </a:rPr>
              <a:t>Beta</a:t>
            </a:r>
            <a:r>
              <a:rPr lang="es-ES" sz="2800" b="1" spc="100" dirty="0" smtClean="0">
                <a:solidFill>
                  <a:srgbClr val="422100"/>
                </a:solidFill>
                <a:latin typeface="Microsoft Sans Serif" panose="020B0604020202020204" pitchFamily="34" charset="0"/>
                <a:cs typeface="Microsoft Sans Serif" panose="020B0604020202020204" pitchFamily="34" charset="0"/>
                <a:sym typeface="Symbol"/>
              </a:rPr>
              <a:t> </a:t>
            </a:r>
            <a:r>
              <a:rPr lang="es-ES" sz="2800" b="1" spc="100" dirty="0">
                <a:solidFill>
                  <a:srgbClr val="422100"/>
                </a:solidFill>
                <a:latin typeface="Microsoft Sans Serif" panose="020B0604020202020204" pitchFamily="34" charset="0"/>
                <a:cs typeface="Microsoft Sans Serif" panose="020B0604020202020204" pitchFamily="34" charset="0"/>
                <a:sym typeface="Symbol"/>
              </a:rPr>
              <a:t>Oxidación </a:t>
            </a:r>
            <a:r>
              <a:rPr lang="es-ES" sz="2800" b="1" spc="100" dirty="0">
                <a:solidFill>
                  <a:srgbClr val="422100"/>
                </a:solidFill>
                <a:latin typeface="Microsoft Sans Serif" panose="020B0604020202020204" pitchFamily="34" charset="0"/>
                <a:cs typeface="Microsoft Sans Serif" panose="020B0604020202020204" pitchFamily="34" charset="0"/>
              </a:rPr>
              <a:t>es la oxidación del ácido graso activado (</a:t>
            </a:r>
            <a:r>
              <a:rPr lang="es-ES" sz="2800" b="1" spc="100" dirty="0" err="1">
                <a:solidFill>
                  <a:srgbClr val="422100"/>
                </a:solidFill>
                <a:latin typeface="Microsoft Sans Serif" panose="020B0604020202020204" pitchFamily="34" charset="0"/>
                <a:cs typeface="Microsoft Sans Serif" panose="020B0604020202020204" pitchFamily="34" charset="0"/>
              </a:rPr>
              <a:t>Acil</a:t>
            </a:r>
            <a:r>
              <a:rPr lang="es-ES" sz="2800" b="1" spc="100" dirty="0">
                <a:solidFill>
                  <a:srgbClr val="422100"/>
                </a:solidFill>
                <a:latin typeface="Microsoft Sans Serif" panose="020B0604020202020204" pitchFamily="34" charset="0"/>
                <a:cs typeface="Microsoft Sans Serif" panose="020B0604020202020204" pitchFamily="34" charset="0"/>
              </a:rPr>
              <a:t> CoA graso) por FAD. La enzima </a:t>
            </a:r>
            <a:r>
              <a:rPr lang="es-ES" sz="2800" b="1" spc="100" dirty="0" err="1">
                <a:solidFill>
                  <a:srgbClr val="422100"/>
                </a:solidFill>
                <a:latin typeface="Microsoft Sans Serif" panose="020B0604020202020204" pitchFamily="34" charset="0"/>
                <a:cs typeface="Microsoft Sans Serif" panose="020B0604020202020204" pitchFamily="34" charset="0"/>
              </a:rPr>
              <a:t>Acil</a:t>
            </a:r>
            <a:r>
              <a:rPr lang="es-ES" sz="2800" b="1" spc="100" dirty="0">
                <a:solidFill>
                  <a:srgbClr val="422100"/>
                </a:solidFill>
                <a:latin typeface="Microsoft Sans Serif" panose="020B0604020202020204" pitchFamily="34" charset="0"/>
                <a:cs typeface="Microsoft Sans Serif" panose="020B0604020202020204" pitchFamily="34" charset="0"/>
              </a:rPr>
              <a:t> CoA deshidrogenasa, una </a:t>
            </a:r>
            <a:r>
              <a:rPr lang="es-ES" sz="2800" b="1" spc="100" dirty="0" err="1">
                <a:solidFill>
                  <a:srgbClr val="422100"/>
                </a:solidFill>
                <a:latin typeface="Microsoft Sans Serif" panose="020B0604020202020204" pitchFamily="34" charset="0"/>
                <a:cs typeface="Microsoft Sans Serif" panose="020B0604020202020204" pitchFamily="34" charset="0"/>
              </a:rPr>
              <a:t>flavoproteína</a:t>
            </a:r>
            <a:r>
              <a:rPr lang="es-ES" sz="2800" b="1" spc="100" dirty="0">
                <a:solidFill>
                  <a:srgbClr val="422100"/>
                </a:solidFill>
                <a:latin typeface="Microsoft Sans Serif" panose="020B0604020202020204" pitchFamily="34" charset="0"/>
                <a:cs typeface="Microsoft Sans Serif" panose="020B0604020202020204" pitchFamily="34" charset="0"/>
              </a:rPr>
              <a:t> que tiene la coenzima FAD unida covalentemente, cataliza la formación de un doble enlace entre C-2 y C-3. </a:t>
            </a:r>
            <a:endParaRPr lang="es-ES" sz="2400" dirty="0"/>
          </a:p>
        </p:txBody>
      </p:sp>
      <p:sp>
        <p:nvSpPr>
          <p:cNvPr id="5" name="Título 1"/>
          <p:cNvSpPr txBox="1">
            <a:spLocks/>
          </p:cNvSpPr>
          <p:nvPr/>
        </p:nvSpPr>
        <p:spPr>
          <a:xfrm>
            <a:off x="883210" y="605113"/>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72</a:t>
            </a:fld>
            <a:endParaRPr lang="en-US" dirty="0"/>
          </a:p>
        </p:txBody>
      </p:sp>
    </p:spTree>
    <p:extLst>
      <p:ext uri="{BB962C8B-B14F-4D97-AF65-F5344CB8AC3E}">
        <p14:creationId xmlns:p14="http://schemas.microsoft.com/office/powerpoint/2010/main" val="2022887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72745" y="1910728"/>
            <a:ext cx="8183562" cy="648072"/>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Oxidación por </a:t>
            </a:r>
            <a:r>
              <a:rPr lang="es-ES" sz="3200" b="1" spc="100" dirty="0" err="1">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FAD</a:t>
            </a:r>
            <a:endParaRPr lang="es-ES" sz="3200"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2 Marcador de contenido"/>
          <p:cNvSpPr>
            <a:spLocks noGrp="1"/>
          </p:cNvSpPr>
          <p:nvPr>
            <p:ph idx="4294967295"/>
          </p:nvPr>
        </p:nvSpPr>
        <p:spPr>
          <a:xfrm>
            <a:off x="479800" y="2624224"/>
            <a:ext cx="8183562" cy="3440393"/>
          </a:xfrm>
        </p:spPr>
        <p:txBody>
          <a:bodyPr>
            <a:normAutofit/>
          </a:bodyPr>
          <a:lstStyle/>
          <a:p>
            <a:pPr marL="0" indent="0" algn="just" fontAlgn="base">
              <a:lnSpc>
                <a:spcPct val="144000"/>
              </a:lnSpc>
              <a:spcAft>
                <a:spcPct val="0"/>
              </a:spcAft>
              <a:buNone/>
            </a:pPr>
            <a:r>
              <a:rPr lang="es-ES" sz="2800" b="1" spc="100" dirty="0" smtClean="0">
                <a:solidFill>
                  <a:srgbClr val="422100"/>
                </a:solidFill>
                <a:latin typeface="Microsoft Sans Serif" panose="020B0604020202020204" pitchFamily="34" charset="0"/>
                <a:cs typeface="Microsoft Sans Serif" panose="020B0604020202020204" pitchFamily="34" charset="0"/>
              </a:rPr>
              <a:t>Los </a:t>
            </a:r>
            <a:r>
              <a:rPr lang="es-ES" sz="2800" b="1" spc="100" dirty="0">
                <a:solidFill>
                  <a:srgbClr val="422100"/>
                </a:solidFill>
                <a:latin typeface="Microsoft Sans Serif" panose="020B0604020202020204" pitchFamily="34" charset="0"/>
                <a:cs typeface="Microsoft Sans Serif" panose="020B0604020202020204" pitchFamily="34" charset="0"/>
              </a:rPr>
              <a:t>productos finales son FADH</a:t>
            </a:r>
            <a:r>
              <a:rPr lang="es-ES" sz="2800" b="1" spc="100" baseline="-25000" dirty="0">
                <a:solidFill>
                  <a:srgbClr val="422100"/>
                </a:solidFill>
                <a:latin typeface="Microsoft Sans Serif" panose="020B0604020202020204" pitchFamily="34" charset="0"/>
                <a:cs typeface="Microsoft Sans Serif" panose="020B0604020202020204" pitchFamily="34" charset="0"/>
              </a:rPr>
              <a:t>2</a:t>
            </a:r>
            <a:r>
              <a:rPr lang="es-ES" sz="2800" b="1" spc="100" dirty="0">
                <a:solidFill>
                  <a:srgbClr val="422100"/>
                </a:solidFill>
                <a:latin typeface="Microsoft Sans Serif" panose="020B0604020202020204" pitchFamily="34" charset="0"/>
                <a:cs typeface="Microsoft Sans Serif" panose="020B0604020202020204" pitchFamily="34" charset="0"/>
              </a:rPr>
              <a:t> y un </a:t>
            </a:r>
            <a:r>
              <a:rPr lang="es-ES" sz="2800" b="1" spc="100" dirty="0" err="1">
                <a:solidFill>
                  <a:srgbClr val="422100"/>
                </a:solidFill>
                <a:latin typeface="Microsoft Sans Serif" panose="020B0604020202020204" pitchFamily="34" charset="0"/>
                <a:cs typeface="Microsoft Sans Serif" panose="020B0604020202020204" pitchFamily="34" charset="0"/>
              </a:rPr>
              <a:t>Acil</a:t>
            </a:r>
            <a:r>
              <a:rPr lang="es-ES" sz="2800" b="1" spc="100" dirty="0">
                <a:solidFill>
                  <a:srgbClr val="422100"/>
                </a:solidFill>
                <a:latin typeface="Microsoft Sans Serif" panose="020B0604020202020204" pitchFamily="34" charset="0"/>
                <a:cs typeface="Microsoft Sans Serif" panose="020B0604020202020204" pitchFamily="34" charset="0"/>
              </a:rPr>
              <a:t>-CoA-</a:t>
            </a:r>
            <a:r>
              <a:rPr lang="es-ES" sz="2800" b="1" spc="100" dirty="0" err="1">
                <a:solidFill>
                  <a:srgbClr val="422100"/>
                </a:solidFill>
                <a:latin typeface="Microsoft Sans Serif" panose="020B0604020202020204" pitchFamily="34" charset="0"/>
                <a:cs typeface="Microsoft Sans Serif" panose="020B0604020202020204" pitchFamily="34" charset="0"/>
              </a:rPr>
              <a:t>betainsaturado</a:t>
            </a:r>
            <a:r>
              <a:rPr lang="es-ES" sz="2800" b="1" spc="100" dirty="0">
                <a:solidFill>
                  <a:srgbClr val="422100"/>
                </a:solidFill>
                <a:latin typeface="Microsoft Sans Serif" panose="020B0604020202020204" pitchFamily="34" charset="0"/>
                <a:cs typeface="Microsoft Sans Serif" panose="020B0604020202020204" pitchFamily="34" charset="0"/>
              </a:rPr>
              <a:t> (trans-Δ2-Enoil CoA) ya que el carbono beta del ácido graso se une con un doble enlace al perder dos hidrógenos (que son ganados por el FAD).</a:t>
            </a:r>
          </a:p>
          <a:p>
            <a:endParaRPr lang="es-ES" dirty="0"/>
          </a:p>
        </p:txBody>
      </p:sp>
      <p:sp>
        <p:nvSpPr>
          <p:cNvPr id="5" name="Título 1"/>
          <p:cNvSpPr txBox="1">
            <a:spLocks/>
          </p:cNvSpPr>
          <p:nvPr/>
        </p:nvSpPr>
        <p:spPr>
          <a:xfrm>
            <a:off x="880243" y="634501"/>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73</a:t>
            </a:fld>
            <a:endParaRPr lang="en-US" dirty="0"/>
          </a:p>
        </p:txBody>
      </p:sp>
    </p:spTree>
    <p:extLst>
      <p:ext uri="{BB962C8B-B14F-4D97-AF65-F5344CB8AC3E}">
        <p14:creationId xmlns:p14="http://schemas.microsoft.com/office/powerpoint/2010/main" val="2609131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420" y="2981050"/>
            <a:ext cx="7920879"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491783" y="1976622"/>
            <a:ext cx="8183562" cy="648072"/>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s-ES" sz="3200" spc="100" dirty="0">
                <a:solidFill>
                  <a:srgbClr val="C00000"/>
                </a:solidFill>
                <a:latin typeface="Microsoft Sans Serif" pitchFamily="34" charset="0"/>
                <a:cs typeface="Microsoft Sans Serif" pitchFamily="34" charset="0"/>
              </a:rPr>
              <a:t>Oxidación por FAD</a:t>
            </a:r>
          </a:p>
        </p:txBody>
      </p:sp>
      <p:sp>
        <p:nvSpPr>
          <p:cNvPr id="5" name="Título 1"/>
          <p:cNvSpPr txBox="1">
            <a:spLocks/>
          </p:cNvSpPr>
          <p:nvPr/>
        </p:nvSpPr>
        <p:spPr>
          <a:xfrm>
            <a:off x="868572" y="647948"/>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74</a:t>
            </a:fld>
            <a:endParaRPr lang="en-US" dirty="0"/>
          </a:p>
        </p:txBody>
      </p:sp>
    </p:spTree>
    <p:extLst>
      <p:ext uri="{BB962C8B-B14F-4D97-AF65-F5344CB8AC3E}">
        <p14:creationId xmlns:p14="http://schemas.microsoft.com/office/powerpoint/2010/main" val="2172957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82058" y="1532269"/>
            <a:ext cx="8183562" cy="792088"/>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Hidratación</a:t>
            </a:r>
          </a:p>
        </p:txBody>
      </p:sp>
      <p:sp>
        <p:nvSpPr>
          <p:cNvPr id="3" name="2 Marcador de contenido"/>
          <p:cNvSpPr>
            <a:spLocks noGrp="1"/>
          </p:cNvSpPr>
          <p:nvPr>
            <p:ph idx="4294967295"/>
          </p:nvPr>
        </p:nvSpPr>
        <p:spPr>
          <a:xfrm>
            <a:off x="482058" y="2241716"/>
            <a:ext cx="8183562" cy="3930481"/>
          </a:xfrm>
        </p:spPr>
        <p:txBody>
          <a:bodyPr>
            <a:normAutofit fontScale="92500" lnSpcReduction="10000"/>
          </a:bodyPr>
          <a:lstStyle/>
          <a:p>
            <a:pPr marL="0" indent="0" algn="just" fontAlgn="base">
              <a:lnSpc>
                <a:spcPct val="144000"/>
              </a:lnSpc>
              <a:spcAft>
                <a:spcPct val="0"/>
              </a:spcAft>
              <a:buNone/>
            </a:pPr>
            <a:r>
              <a:rPr lang="es-ES" sz="2800" b="1" spc="100" dirty="0">
                <a:solidFill>
                  <a:srgbClr val="422100"/>
                </a:solidFill>
                <a:latin typeface="Microsoft Sans Serif" panose="020B0604020202020204" pitchFamily="34" charset="0"/>
                <a:cs typeface="Microsoft Sans Serif" panose="020B0604020202020204" pitchFamily="34" charset="0"/>
              </a:rPr>
              <a:t>El siguiente paso es la hidratación (adición de una molécula de agua) del doble enlace </a:t>
            </a:r>
            <a:r>
              <a:rPr lang="es-ES" sz="2800" b="1" spc="100" dirty="0" err="1">
                <a:solidFill>
                  <a:srgbClr val="422100"/>
                </a:solidFill>
                <a:latin typeface="Microsoft Sans Serif" panose="020B0604020202020204" pitchFamily="34" charset="0"/>
                <a:cs typeface="Microsoft Sans Serif" panose="020B0604020202020204" pitchFamily="34" charset="0"/>
              </a:rPr>
              <a:t>trans</a:t>
            </a:r>
            <a:r>
              <a:rPr lang="es-ES" sz="2800" b="1" spc="100" dirty="0">
                <a:solidFill>
                  <a:srgbClr val="422100"/>
                </a:solidFill>
                <a:latin typeface="Microsoft Sans Serif" panose="020B0604020202020204" pitchFamily="34" charset="0"/>
                <a:cs typeface="Microsoft Sans Serif" panose="020B0604020202020204" pitchFamily="34" charset="0"/>
              </a:rPr>
              <a:t> entre C-2 y C-3. Esta reacción es catalizada por </a:t>
            </a:r>
            <a:r>
              <a:rPr lang="es-ES" sz="2800" b="1" spc="100" dirty="0" err="1">
                <a:solidFill>
                  <a:srgbClr val="422100"/>
                </a:solidFill>
                <a:latin typeface="Microsoft Sans Serif" panose="020B0604020202020204" pitchFamily="34" charset="0"/>
                <a:cs typeface="Microsoft Sans Serif" panose="020B0604020202020204" pitchFamily="34" charset="0"/>
              </a:rPr>
              <a:t>Enoil</a:t>
            </a:r>
            <a:r>
              <a:rPr lang="es-ES" sz="2800" b="1" spc="100" dirty="0">
                <a:solidFill>
                  <a:srgbClr val="422100"/>
                </a:solidFill>
                <a:latin typeface="Microsoft Sans Serif" panose="020B0604020202020204" pitchFamily="34" charset="0"/>
                <a:cs typeface="Microsoft Sans Serif" panose="020B0604020202020204" pitchFamily="34" charset="0"/>
              </a:rPr>
              <a:t> </a:t>
            </a:r>
            <a:r>
              <a:rPr lang="es-ES" sz="2800" b="1" spc="100" dirty="0" err="1">
                <a:solidFill>
                  <a:srgbClr val="422100"/>
                </a:solidFill>
                <a:latin typeface="Microsoft Sans Serif" panose="020B0604020202020204" pitchFamily="34" charset="0"/>
                <a:cs typeface="Microsoft Sans Serif" panose="020B0604020202020204" pitchFamily="34" charset="0"/>
              </a:rPr>
              <a:t>CoA</a:t>
            </a:r>
            <a:r>
              <a:rPr lang="es-ES" sz="2800" b="1" spc="100" dirty="0">
                <a:solidFill>
                  <a:srgbClr val="422100"/>
                </a:solidFill>
                <a:latin typeface="Microsoft Sans Serif" panose="020B0604020202020204" pitchFamily="34" charset="0"/>
                <a:cs typeface="Microsoft Sans Serif" panose="020B0604020202020204" pitchFamily="34" charset="0"/>
              </a:rPr>
              <a:t> </a:t>
            </a:r>
            <a:r>
              <a:rPr lang="es-ES" sz="2800" b="1" spc="100" dirty="0" err="1">
                <a:solidFill>
                  <a:srgbClr val="422100"/>
                </a:solidFill>
                <a:latin typeface="Microsoft Sans Serif" panose="020B0604020202020204" pitchFamily="34" charset="0"/>
                <a:cs typeface="Microsoft Sans Serif" panose="020B0604020202020204" pitchFamily="34" charset="0"/>
              </a:rPr>
              <a:t>Hidratsa</a:t>
            </a:r>
            <a:r>
              <a:rPr lang="es-ES" sz="2800" b="1" spc="100" dirty="0">
                <a:solidFill>
                  <a:srgbClr val="422100"/>
                </a:solidFill>
                <a:latin typeface="Microsoft Sans Serif" panose="020B0604020202020204" pitchFamily="34" charset="0"/>
                <a:cs typeface="Microsoft Sans Serif" panose="020B0604020202020204" pitchFamily="34" charset="0"/>
              </a:rPr>
              <a:t> y se obtiene un </a:t>
            </a:r>
            <a:r>
              <a:rPr lang="es-ES" sz="2800" b="1" spc="100" dirty="0" err="1">
                <a:solidFill>
                  <a:srgbClr val="422100"/>
                </a:solidFill>
                <a:latin typeface="Microsoft Sans Serif" panose="020B0604020202020204" pitchFamily="34" charset="0"/>
                <a:cs typeface="Microsoft Sans Serif" panose="020B0604020202020204" pitchFamily="34" charset="0"/>
              </a:rPr>
              <a:t>Betahidroxiacil-CoA</a:t>
            </a:r>
            <a:r>
              <a:rPr lang="es-ES" sz="2800" b="1" spc="100" dirty="0">
                <a:solidFill>
                  <a:srgbClr val="422100"/>
                </a:solidFill>
                <a:latin typeface="Microsoft Sans Serif" panose="020B0604020202020204" pitchFamily="34" charset="0"/>
                <a:cs typeface="Microsoft Sans Serif" panose="020B0604020202020204" pitchFamily="34" charset="0"/>
              </a:rPr>
              <a:t> (L-3-hidroxiail </a:t>
            </a:r>
            <a:r>
              <a:rPr lang="es-ES" sz="2800" b="1" spc="100" dirty="0" err="1">
                <a:solidFill>
                  <a:srgbClr val="422100"/>
                </a:solidFill>
                <a:latin typeface="Microsoft Sans Serif" panose="020B0604020202020204" pitchFamily="34" charset="0"/>
                <a:cs typeface="Microsoft Sans Serif" panose="020B0604020202020204" pitchFamily="34" charset="0"/>
              </a:rPr>
              <a:t>CoA</a:t>
            </a:r>
            <a:r>
              <a:rPr lang="es-ES" sz="2800" b="1" spc="100" dirty="0">
                <a:solidFill>
                  <a:srgbClr val="422100"/>
                </a:solidFill>
                <a:latin typeface="Microsoft Sans Serif" panose="020B0604020202020204" pitchFamily="34" charset="0"/>
                <a:cs typeface="Microsoft Sans Serif" panose="020B0604020202020204" pitchFamily="34" charset="0"/>
              </a:rPr>
              <a:t>); es una reacción </a:t>
            </a:r>
            <a:r>
              <a:rPr lang="es-ES" sz="2800" b="1" spc="100" dirty="0" err="1">
                <a:solidFill>
                  <a:srgbClr val="422100"/>
                </a:solidFill>
                <a:latin typeface="Microsoft Sans Serif" panose="020B0604020202020204" pitchFamily="34" charset="0"/>
                <a:cs typeface="Microsoft Sans Serif" panose="020B0604020202020204" pitchFamily="34" charset="0"/>
              </a:rPr>
              <a:t>estereospecífica</a:t>
            </a:r>
            <a:r>
              <a:rPr lang="es-ES" sz="2800" b="1" spc="100" dirty="0">
                <a:solidFill>
                  <a:srgbClr val="422100"/>
                </a:solidFill>
                <a:latin typeface="Microsoft Sans Serif" panose="020B0604020202020204" pitchFamily="34" charset="0"/>
                <a:cs typeface="Microsoft Sans Serif" panose="020B0604020202020204" pitchFamily="34" charset="0"/>
              </a:rPr>
              <a:t>, formándose exclusivamente el isómero L.</a:t>
            </a:r>
          </a:p>
          <a:p>
            <a:endParaRPr lang="es-ES" dirty="0"/>
          </a:p>
        </p:txBody>
      </p:sp>
      <p:sp>
        <p:nvSpPr>
          <p:cNvPr id="5" name="Título 1"/>
          <p:cNvSpPr txBox="1">
            <a:spLocks/>
          </p:cNvSpPr>
          <p:nvPr/>
        </p:nvSpPr>
        <p:spPr>
          <a:xfrm>
            <a:off x="638197" y="404664"/>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75</a:t>
            </a:fld>
            <a:endParaRPr lang="en-US" dirty="0"/>
          </a:p>
        </p:txBody>
      </p:sp>
    </p:spTree>
    <p:extLst>
      <p:ext uri="{BB962C8B-B14F-4D97-AF65-F5344CB8AC3E}">
        <p14:creationId xmlns:p14="http://schemas.microsoft.com/office/powerpoint/2010/main" val="1331025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130" y="2462514"/>
            <a:ext cx="8280919"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425130" y="1668687"/>
            <a:ext cx="8183562" cy="792088"/>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s-ES" sz="3200" spc="100" dirty="0">
                <a:solidFill>
                  <a:srgbClr val="C00000"/>
                </a:solidFill>
                <a:latin typeface="Microsoft Sans Serif" pitchFamily="34" charset="0"/>
                <a:cs typeface="Microsoft Sans Serif" pitchFamily="34" charset="0"/>
              </a:rPr>
              <a:t>Hidratación</a:t>
            </a:r>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76</a:t>
            </a:fld>
            <a:endParaRPr lang="en-US" dirty="0"/>
          </a:p>
        </p:txBody>
      </p:sp>
    </p:spTree>
    <p:extLst>
      <p:ext uri="{BB962C8B-B14F-4D97-AF65-F5344CB8AC3E}">
        <p14:creationId xmlns:p14="http://schemas.microsoft.com/office/powerpoint/2010/main" val="18646442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67544" y="1646565"/>
            <a:ext cx="8183562" cy="720080"/>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Oxidación por </a:t>
            </a:r>
            <a:r>
              <a:rPr lang="es-ES" sz="3200" b="1" spc="100" dirty="0" err="1">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NAD</a:t>
            </a:r>
            <a:r>
              <a:rPr lang="es-ES" sz="3200" b="1" spc="100" baseline="300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3" name="2 Marcador de contenido"/>
          <p:cNvSpPr>
            <a:spLocks noGrp="1"/>
          </p:cNvSpPr>
          <p:nvPr>
            <p:ph idx="4294967295"/>
          </p:nvPr>
        </p:nvSpPr>
        <p:spPr>
          <a:xfrm>
            <a:off x="467544" y="2402142"/>
            <a:ext cx="8183562" cy="3864188"/>
          </a:xfrm>
        </p:spPr>
        <p:txBody>
          <a:bodyPr>
            <a:normAutofit lnSpcReduction="10000"/>
          </a:bodyPr>
          <a:lstStyle/>
          <a:p>
            <a:pPr marL="0" indent="0" algn="just" fontAlgn="base">
              <a:lnSpc>
                <a:spcPct val="144000"/>
              </a:lnSpc>
              <a:spcAft>
                <a:spcPct val="0"/>
              </a:spcAft>
              <a:buNone/>
            </a:pPr>
            <a:r>
              <a:rPr lang="es-ES" sz="2600" b="1" spc="100" dirty="0">
                <a:solidFill>
                  <a:srgbClr val="422100"/>
                </a:solidFill>
                <a:latin typeface="Microsoft Sans Serif" panose="020B0604020202020204" pitchFamily="34" charset="0"/>
                <a:cs typeface="Microsoft Sans Serif" panose="020B0604020202020204" pitchFamily="34" charset="0"/>
              </a:rPr>
              <a:t>El tercer paso es la </a:t>
            </a:r>
            <a:r>
              <a:rPr lang="es-ES" sz="2600" b="1" spc="100" dirty="0" smtClean="0">
                <a:solidFill>
                  <a:srgbClr val="422100"/>
                </a:solidFill>
                <a:latin typeface="Microsoft Sans Serif" panose="020B0604020202020204" pitchFamily="34" charset="0"/>
                <a:cs typeface="Microsoft Sans Serif" panose="020B0604020202020204" pitchFamily="34" charset="0"/>
              </a:rPr>
              <a:t>oxidación </a:t>
            </a:r>
            <a:r>
              <a:rPr lang="es-ES" sz="2600" b="1" spc="100" dirty="0">
                <a:solidFill>
                  <a:srgbClr val="422100"/>
                </a:solidFill>
                <a:latin typeface="Microsoft Sans Serif" panose="020B0604020202020204" pitchFamily="34" charset="0"/>
                <a:cs typeface="Microsoft Sans Serif" panose="020B0604020202020204" pitchFamily="34" charset="0"/>
              </a:rPr>
              <a:t>de L-3-hidroxiacil CoA por el NAD</a:t>
            </a:r>
            <a:r>
              <a:rPr lang="es-ES" sz="2600" b="1" spc="100" baseline="30000" dirty="0">
                <a:solidFill>
                  <a:srgbClr val="422100"/>
                </a:solidFill>
                <a:latin typeface="Microsoft Sans Serif" panose="020B0604020202020204" pitchFamily="34" charset="0"/>
                <a:cs typeface="Microsoft Sans Serif" panose="020B0604020202020204" pitchFamily="34" charset="0"/>
              </a:rPr>
              <a:t>+</a:t>
            </a:r>
            <a:r>
              <a:rPr lang="es-ES" sz="2600" b="1" spc="100" dirty="0">
                <a:solidFill>
                  <a:srgbClr val="422100"/>
                </a:solidFill>
                <a:latin typeface="Microsoft Sans Serif" panose="020B0604020202020204" pitchFamily="34" charset="0"/>
                <a:cs typeface="Microsoft Sans Serif" panose="020B0604020202020204" pitchFamily="34" charset="0"/>
              </a:rPr>
              <a:t>, catalizada por la </a:t>
            </a:r>
            <a:r>
              <a:rPr lang="es-ES" sz="2600" b="1" spc="100" dirty="0" smtClean="0">
                <a:solidFill>
                  <a:srgbClr val="422100"/>
                </a:solidFill>
                <a:latin typeface="Microsoft Sans Serif" panose="020B0604020202020204" pitchFamily="34" charset="0"/>
                <a:cs typeface="Microsoft Sans Serif" panose="020B0604020202020204" pitchFamily="34" charset="0"/>
              </a:rPr>
              <a:t>L-3 </a:t>
            </a:r>
            <a:r>
              <a:rPr lang="es-ES" sz="2600" b="1" spc="100" dirty="0" err="1" smtClean="0">
                <a:solidFill>
                  <a:srgbClr val="422100"/>
                </a:solidFill>
                <a:latin typeface="Microsoft Sans Serif" panose="020B0604020202020204" pitchFamily="34" charset="0"/>
                <a:cs typeface="Microsoft Sans Serif" panose="020B0604020202020204" pitchFamily="34" charset="0"/>
              </a:rPr>
              <a:t>hidroacil</a:t>
            </a:r>
            <a:r>
              <a:rPr lang="es-ES" sz="2600" b="1" spc="100" dirty="0" smtClean="0">
                <a:solidFill>
                  <a:srgbClr val="422100"/>
                </a:solidFill>
                <a:latin typeface="Microsoft Sans Serif" panose="020B0604020202020204" pitchFamily="34" charset="0"/>
                <a:cs typeface="Microsoft Sans Serif" panose="020B0604020202020204" pitchFamily="34" charset="0"/>
              </a:rPr>
              <a:t> </a:t>
            </a:r>
            <a:r>
              <a:rPr lang="es-ES" sz="2600" b="1" spc="100" dirty="0">
                <a:solidFill>
                  <a:srgbClr val="422100"/>
                </a:solidFill>
                <a:latin typeface="Microsoft Sans Serif" panose="020B0604020202020204" pitchFamily="34" charset="0"/>
                <a:cs typeface="Microsoft Sans Serif" panose="020B0604020202020204" pitchFamily="34" charset="0"/>
              </a:rPr>
              <a:t>CoA Deshidrogenasa. Esto convierte el grupo hidroxilo del carbono β en un grupo cetónico (lo satura). El producto final es 3-cetoacil-CoA con lo que el carbono β (beta) ya ha sido oxidado y está preparado para la escisión (ruptura).</a:t>
            </a:r>
          </a:p>
          <a:p>
            <a:endParaRPr lang="es-ES" dirty="0"/>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77</a:t>
            </a:fld>
            <a:endParaRPr lang="en-US" dirty="0"/>
          </a:p>
        </p:txBody>
      </p:sp>
    </p:spTree>
    <p:extLst>
      <p:ext uri="{BB962C8B-B14F-4D97-AF65-F5344CB8AC3E}">
        <p14:creationId xmlns:p14="http://schemas.microsoft.com/office/powerpoint/2010/main" val="722189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1737" b="10607"/>
          <a:stretch/>
        </p:blipFill>
        <p:spPr bwMode="auto">
          <a:xfrm>
            <a:off x="337484" y="3092824"/>
            <a:ext cx="8496945"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492894" y="2184443"/>
            <a:ext cx="8183562" cy="720080"/>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s-ES" spc="100" dirty="0">
                <a:solidFill>
                  <a:srgbClr val="C00000"/>
                </a:solidFill>
                <a:latin typeface="Microsoft Sans Serif" pitchFamily="34" charset="0"/>
                <a:cs typeface="Microsoft Sans Serif" pitchFamily="34" charset="0"/>
              </a:rPr>
              <a:t>Oxidación por NAD</a:t>
            </a:r>
            <a:r>
              <a:rPr lang="es-ES" spc="100" baseline="30000" dirty="0">
                <a:solidFill>
                  <a:srgbClr val="C00000"/>
                </a:solidFill>
                <a:latin typeface="Microsoft Sans Serif" pitchFamily="34" charset="0"/>
                <a:cs typeface="Microsoft Sans Serif" pitchFamily="34" charset="0"/>
              </a:rPr>
              <a:t>+</a:t>
            </a:r>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78</a:t>
            </a:fld>
            <a:endParaRPr lang="en-US" dirty="0"/>
          </a:p>
        </p:txBody>
      </p:sp>
    </p:spTree>
    <p:extLst>
      <p:ext uri="{BB962C8B-B14F-4D97-AF65-F5344CB8AC3E}">
        <p14:creationId xmlns:p14="http://schemas.microsoft.com/office/powerpoint/2010/main" val="130968371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492894" y="2807369"/>
            <a:ext cx="8183562" cy="3257255"/>
          </a:xfrm>
        </p:spPr>
        <p:txBody>
          <a:bodyPr>
            <a:noAutofit/>
          </a:bodyPr>
          <a:lstStyle/>
          <a:p>
            <a:pPr marL="0" indent="0" algn="just">
              <a:lnSpc>
                <a:spcPct val="11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El carbono 3 (…--CH(OH)--…) es afectado por la segunda </a:t>
            </a:r>
            <a:r>
              <a:rPr lang="es-MX" sz="2600" b="1" spc="100" dirty="0" err="1">
                <a:solidFill>
                  <a:srgbClr val="422100"/>
                </a:solidFill>
                <a:latin typeface="Microsoft Sans Serif" panose="020B0604020202020204" pitchFamily="34" charset="0"/>
                <a:cs typeface="Microsoft Sans Serif" panose="020B0604020202020204" pitchFamily="34" charset="0"/>
              </a:rPr>
              <a:t>deshidrogenación</a:t>
            </a:r>
            <a:r>
              <a:rPr lang="es-MX" sz="2600" b="1" spc="100" dirty="0">
                <a:solidFill>
                  <a:srgbClr val="422100"/>
                </a:solidFill>
                <a:latin typeface="Microsoft Sans Serif" panose="020B0604020202020204" pitchFamily="34" charset="0"/>
                <a:cs typeface="Microsoft Sans Serif" panose="020B0604020202020204" pitchFamily="34" charset="0"/>
              </a:rPr>
              <a:t>, que lo convierte de la forma 3-hidroxi a la forma 3-ceto.</a:t>
            </a:r>
          </a:p>
          <a:p>
            <a:pPr marL="0" indent="0" algn="just">
              <a:lnSpc>
                <a:spcPct val="11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1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Se forma </a:t>
            </a:r>
            <a:r>
              <a:rPr lang="es-MX" sz="2600" b="1" spc="100" dirty="0" smtClean="0">
                <a:solidFill>
                  <a:srgbClr val="422100"/>
                </a:solidFill>
                <a:latin typeface="Microsoft Sans Serif" panose="020B0604020202020204" pitchFamily="34" charset="0"/>
                <a:cs typeface="Microsoft Sans Serif" panose="020B0604020202020204" pitchFamily="34" charset="0"/>
              </a:rPr>
              <a:t>NADH</a:t>
            </a:r>
            <a:r>
              <a:rPr lang="es-MX" sz="2600" b="1" spc="100" baseline="30000" dirty="0" smtClean="0">
                <a:solidFill>
                  <a:srgbClr val="422100"/>
                </a:solidFill>
                <a:latin typeface="Microsoft Sans Serif" panose="020B0604020202020204" pitchFamily="34" charset="0"/>
                <a:cs typeface="Microsoft Sans Serif" panose="020B0604020202020204" pitchFamily="34" charset="0"/>
              </a:rPr>
              <a:t>+ </a:t>
            </a:r>
            <a:r>
              <a:rPr lang="es-MX" sz="2600" b="1" spc="100" dirty="0" smtClean="0">
                <a:solidFill>
                  <a:srgbClr val="422100"/>
                </a:solidFill>
                <a:latin typeface="Microsoft Sans Serif" panose="020B0604020202020204" pitchFamily="34" charset="0"/>
                <a:cs typeface="Microsoft Sans Serif" panose="020B0604020202020204" pitchFamily="34" charset="0"/>
              </a:rPr>
              <a:t>+ H</a:t>
            </a:r>
            <a:r>
              <a:rPr lang="es-MX" sz="2600" b="1" spc="100" baseline="30000" dirty="0">
                <a:solidFill>
                  <a:srgbClr val="422100"/>
                </a:solidFill>
                <a:latin typeface="Microsoft Sans Serif" panose="020B0604020202020204" pitchFamily="34" charset="0"/>
                <a:cs typeface="Microsoft Sans Serif" panose="020B0604020202020204" pitchFamily="34" charset="0"/>
              </a:rPr>
              <a:t>+</a:t>
            </a:r>
            <a:r>
              <a:rPr lang="es-MX" sz="2600" b="1" spc="100" dirty="0">
                <a:solidFill>
                  <a:srgbClr val="422100"/>
                </a:solidFill>
                <a:latin typeface="Microsoft Sans Serif" panose="020B0604020202020204" pitchFamily="34" charset="0"/>
                <a:cs typeface="Microsoft Sans Serif" panose="020B0604020202020204" pitchFamily="34" charset="0"/>
              </a:rPr>
              <a:t> que en la cadena respiratoria </a:t>
            </a:r>
            <a:r>
              <a:rPr lang="es-MX" sz="2600" b="1" spc="100" dirty="0" smtClean="0">
                <a:solidFill>
                  <a:srgbClr val="422100"/>
                </a:solidFill>
                <a:latin typeface="Microsoft Sans Serif" panose="020B0604020202020204" pitchFamily="34" charset="0"/>
                <a:cs typeface="Microsoft Sans Serif" panose="020B0604020202020204" pitchFamily="34" charset="0"/>
              </a:rPr>
              <a:t>produce </a:t>
            </a:r>
            <a:r>
              <a:rPr lang="es-MX" sz="2600" b="1" spc="100" dirty="0">
                <a:solidFill>
                  <a:srgbClr val="422100"/>
                </a:solidFill>
                <a:latin typeface="Microsoft Sans Serif" panose="020B0604020202020204" pitchFamily="34" charset="0"/>
                <a:cs typeface="Microsoft Sans Serif" panose="020B0604020202020204" pitchFamily="34" charset="0"/>
              </a:rPr>
              <a:t>la formación de 3 </a:t>
            </a:r>
            <a:r>
              <a:rPr lang="es-MX" sz="2600" b="1" spc="100" dirty="0" smtClean="0">
                <a:solidFill>
                  <a:srgbClr val="422100"/>
                </a:solidFill>
                <a:latin typeface="Microsoft Sans Serif" panose="020B0604020202020204" pitchFamily="34" charset="0"/>
                <a:cs typeface="Microsoft Sans Serif" panose="020B0604020202020204" pitchFamily="34" charset="0"/>
              </a:rPr>
              <a:t>ATP.</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4" name="1 Título"/>
          <p:cNvSpPr txBox="1">
            <a:spLocks/>
          </p:cNvSpPr>
          <p:nvPr/>
        </p:nvSpPr>
        <p:spPr>
          <a:xfrm>
            <a:off x="492894" y="1767584"/>
            <a:ext cx="8183562" cy="720080"/>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s-ES" spc="100" dirty="0">
                <a:solidFill>
                  <a:srgbClr val="C00000"/>
                </a:solidFill>
                <a:latin typeface="Microsoft Sans Serif" pitchFamily="34" charset="0"/>
                <a:cs typeface="Microsoft Sans Serif" pitchFamily="34" charset="0"/>
              </a:rPr>
              <a:t>Oxidación por NAD</a:t>
            </a:r>
            <a:r>
              <a:rPr lang="es-ES" spc="100" baseline="30000" dirty="0">
                <a:solidFill>
                  <a:srgbClr val="C00000"/>
                </a:solidFill>
                <a:latin typeface="Microsoft Sans Serif" pitchFamily="34" charset="0"/>
                <a:cs typeface="Microsoft Sans Serif" pitchFamily="34" charset="0"/>
              </a:rPr>
              <a:t>+</a:t>
            </a:r>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79</a:t>
            </a:fld>
            <a:endParaRPr lang="en-US" dirty="0"/>
          </a:p>
        </p:txBody>
      </p:sp>
    </p:spTree>
    <p:extLst>
      <p:ext uri="{BB962C8B-B14F-4D97-AF65-F5344CB8AC3E}">
        <p14:creationId xmlns:p14="http://schemas.microsoft.com/office/powerpoint/2010/main" val="3009773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977152"/>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899022"/>
            <a:ext cx="8283388" cy="4192496"/>
          </a:xfrm>
        </p:spPr>
        <p:txBody>
          <a:bodyPr>
            <a:noAutofit/>
          </a:bodyPr>
          <a:lstStyle/>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Más del 40% de las necesidades energéticas diarias de los individuos de países desarrollados son satisfechas por los triacilglicéridos de la dieta. </a:t>
            </a:r>
          </a:p>
          <a:p>
            <a:pPr marL="34290" indent="0" algn="just">
              <a:lnSpc>
                <a:spcPct val="114000"/>
              </a:lnSpc>
              <a:spcBef>
                <a:spcPts val="0"/>
              </a:spcBef>
              <a:buNone/>
            </a:pPr>
            <a:endParaRPr lang="es-MX" sz="14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Proporcionan más de la mitad de las necesidades energéticas de algunos órganos, particularmente el hígado, el corazón y el músculo esquelético en reposo.  </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00281516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67544" y="2103764"/>
            <a:ext cx="8183562" cy="720080"/>
          </a:xfrm>
        </p:spPr>
        <p:txBody>
          <a:bodyPr>
            <a:normAutofit/>
          </a:bodyPr>
          <a:lstStyle/>
          <a:p>
            <a:r>
              <a:rPr lang="es-ES"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Tiólisis</a:t>
            </a:r>
          </a:p>
        </p:txBody>
      </p:sp>
      <p:sp>
        <p:nvSpPr>
          <p:cNvPr id="3" name="2 Marcador de contenido"/>
          <p:cNvSpPr>
            <a:spLocks noGrp="1"/>
          </p:cNvSpPr>
          <p:nvPr>
            <p:ph idx="4294967295"/>
          </p:nvPr>
        </p:nvSpPr>
        <p:spPr>
          <a:xfrm>
            <a:off x="467544" y="2919713"/>
            <a:ext cx="8183562" cy="2754940"/>
          </a:xfrm>
        </p:spPr>
        <p:txBody>
          <a:bodyPr/>
          <a:lstStyle/>
          <a:p>
            <a:pPr marL="0" indent="0" algn="just">
              <a:lnSpc>
                <a:spcPct val="114000"/>
              </a:lnSpc>
              <a:buNone/>
            </a:pPr>
            <a:r>
              <a:rPr lang="es-ES" sz="2600" b="1" spc="100" dirty="0">
                <a:solidFill>
                  <a:srgbClr val="422100"/>
                </a:solidFill>
                <a:latin typeface="Microsoft Sans Serif" panose="020B0604020202020204" pitchFamily="34" charset="0"/>
                <a:cs typeface="Microsoft Sans Serif" panose="020B0604020202020204" pitchFamily="34" charset="0"/>
              </a:rPr>
              <a:t>El paso final para la ruptura del </a:t>
            </a:r>
            <a:r>
              <a:rPr lang="es-ES" sz="2600" b="1" spc="100" dirty="0" err="1">
                <a:solidFill>
                  <a:srgbClr val="422100"/>
                </a:solidFill>
                <a:latin typeface="Microsoft Sans Serif" panose="020B0604020202020204" pitchFamily="34" charset="0"/>
                <a:cs typeface="Microsoft Sans Serif" panose="020B0604020202020204" pitchFamily="34" charset="0"/>
              </a:rPr>
              <a:t>cetoacil-CoA</a:t>
            </a:r>
            <a:r>
              <a:rPr lang="es-ES" sz="2600" b="1" spc="100" dirty="0">
                <a:solidFill>
                  <a:srgbClr val="422100"/>
                </a:solidFill>
                <a:latin typeface="Microsoft Sans Serif" panose="020B0604020202020204" pitchFamily="34" charset="0"/>
                <a:cs typeface="Microsoft Sans Serif" panose="020B0604020202020204" pitchFamily="34" charset="0"/>
              </a:rPr>
              <a:t> entre C-2 y C-3 por el grupo </a:t>
            </a:r>
            <a:r>
              <a:rPr lang="es-ES" sz="2600" b="1" spc="100" dirty="0" err="1">
                <a:solidFill>
                  <a:srgbClr val="422100"/>
                </a:solidFill>
                <a:latin typeface="Microsoft Sans Serif" panose="020B0604020202020204" pitchFamily="34" charset="0"/>
                <a:cs typeface="Microsoft Sans Serif" panose="020B0604020202020204" pitchFamily="34" charset="0"/>
              </a:rPr>
              <a:t>tiol</a:t>
            </a:r>
            <a:r>
              <a:rPr lang="es-ES" sz="2600" b="1" spc="100" dirty="0">
                <a:solidFill>
                  <a:srgbClr val="422100"/>
                </a:solidFill>
                <a:latin typeface="Microsoft Sans Serif" panose="020B0604020202020204" pitchFamily="34" charset="0"/>
                <a:cs typeface="Microsoft Sans Serif" panose="020B0604020202020204" pitchFamily="34" charset="0"/>
              </a:rPr>
              <a:t> de otra molécula de </a:t>
            </a:r>
            <a:r>
              <a:rPr lang="es-ES" sz="2600" b="1" spc="100" dirty="0" err="1">
                <a:solidFill>
                  <a:srgbClr val="422100"/>
                </a:solidFill>
                <a:latin typeface="Microsoft Sans Serif" panose="020B0604020202020204" pitchFamily="34" charset="0"/>
                <a:cs typeface="Microsoft Sans Serif" panose="020B0604020202020204" pitchFamily="34" charset="0"/>
              </a:rPr>
              <a:t>CoA</a:t>
            </a:r>
            <a:r>
              <a:rPr lang="es-ES" sz="2600" b="1" spc="100" dirty="0">
                <a:solidFill>
                  <a:srgbClr val="422100"/>
                </a:solidFill>
                <a:latin typeface="Microsoft Sans Serif" panose="020B0604020202020204" pitchFamily="34" charset="0"/>
                <a:cs typeface="Microsoft Sans Serif" panose="020B0604020202020204" pitchFamily="34" charset="0"/>
              </a:rPr>
              <a:t>. Esta reacción es catalizada por </a:t>
            </a:r>
            <a:r>
              <a:rPr lang="es-ES" sz="2600" b="1" spc="100" dirty="0">
                <a:solidFill>
                  <a:srgbClr val="422100"/>
                </a:solidFill>
                <a:latin typeface="Microsoft Sans Serif" panose="020B0604020202020204" pitchFamily="34" charset="0"/>
                <a:cs typeface="Microsoft Sans Serif" panose="020B0604020202020204" pitchFamily="34" charset="0"/>
                <a:sym typeface="Symbol"/>
              </a:rPr>
              <a:t>-</a:t>
            </a:r>
            <a:r>
              <a:rPr lang="es-ES" sz="2600" b="1" spc="100" dirty="0" err="1">
                <a:solidFill>
                  <a:srgbClr val="422100"/>
                </a:solidFill>
                <a:latin typeface="Microsoft Sans Serif" panose="020B0604020202020204" pitchFamily="34" charset="0"/>
                <a:cs typeface="Microsoft Sans Serif" panose="020B0604020202020204" pitchFamily="34" charset="0"/>
                <a:sym typeface="Symbol"/>
              </a:rPr>
              <a:t>Cetotiolasa</a:t>
            </a:r>
            <a:r>
              <a:rPr lang="es-ES" sz="2600" b="1" spc="100" dirty="0">
                <a:solidFill>
                  <a:srgbClr val="422100"/>
                </a:solidFill>
                <a:latin typeface="Microsoft Sans Serif" panose="020B0604020202020204" pitchFamily="34" charset="0"/>
                <a:cs typeface="Microsoft Sans Serif" panose="020B0604020202020204" pitchFamily="34" charset="0"/>
              </a:rPr>
              <a:t> y da lugar a una molécula de Acetil </a:t>
            </a:r>
            <a:r>
              <a:rPr lang="es-ES" sz="2600" b="1" spc="100" dirty="0" err="1">
                <a:solidFill>
                  <a:srgbClr val="422100"/>
                </a:solidFill>
                <a:latin typeface="Microsoft Sans Serif" panose="020B0604020202020204" pitchFamily="34" charset="0"/>
                <a:cs typeface="Microsoft Sans Serif" panose="020B0604020202020204" pitchFamily="34" charset="0"/>
              </a:rPr>
              <a:t>CoA</a:t>
            </a:r>
            <a:r>
              <a:rPr lang="es-ES" sz="2600" b="1" spc="100" dirty="0">
                <a:solidFill>
                  <a:srgbClr val="422100"/>
                </a:solidFill>
                <a:latin typeface="Microsoft Sans Serif" panose="020B0604020202020204" pitchFamily="34" charset="0"/>
                <a:cs typeface="Microsoft Sans Serif" panose="020B0604020202020204" pitchFamily="34" charset="0"/>
              </a:rPr>
              <a:t> y un </a:t>
            </a:r>
            <a:r>
              <a:rPr lang="es-ES" sz="2600" b="1" spc="100" dirty="0" err="1">
                <a:solidFill>
                  <a:srgbClr val="422100"/>
                </a:solidFill>
                <a:latin typeface="Microsoft Sans Serif" panose="020B0604020202020204" pitchFamily="34" charset="0"/>
                <a:cs typeface="Microsoft Sans Serif" panose="020B0604020202020204" pitchFamily="34" charset="0"/>
              </a:rPr>
              <a:t>Acil</a:t>
            </a:r>
            <a:r>
              <a:rPr lang="es-ES" sz="2600" b="1" spc="100" dirty="0">
                <a:solidFill>
                  <a:srgbClr val="422100"/>
                </a:solidFill>
                <a:latin typeface="Microsoft Sans Serif" panose="020B0604020202020204" pitchFamily="34" charset="0"/>
                <a:cs typeface="Microsoft Sans Serif" panose="020B0604020202020204" pitchFamily="34" charset="0"/>
              </a:rPr>
              <a:t> </a:t>
            </a:r>
            <a:r>
              <a:rPr lang="es-ES" sz="2600" b="1" spc="100" dirty="0" err="1">
                <a:solidFill>
                  <a:srgbClr val="422100"/>
                </a:solidFill>
                <a:latin typeface="Microsoft Sans Serif" panose="020B0604020202020204" pitchFamily="34" charset="0"/>
                <a:cs typeface="Microsoft Sans Serif" panose="020B0604020202020204" pitchFamily="34" charset="0"/>
              </a:rPr>
              <a:t>CoA</a:t>
            </a:r>
            <a:r>
              <a:rPr lang="es-ES" sz="2600" b="1" spc="100" dirty="0">
                <a:solidFill>
                  <a:srgbClr val="422100"/>
                </a:solidFill>
                <a:latin typeface="Microsoft Sans Serif" panose="020B0604020202020204" pitchFamily="34" charset="0"/>
                <a:cs typeface="Microsoft Sans Serif" panose="020B0604020202020204" pitchFamily="34" charset="0"/>
              </a:rPr>
              <a:t> con dos carbonos menos.</a:t>
            </a:r>
          </a:p>
          <a:p>
            <a:endParaRPr lang="es-ES" dirty="0"/>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80</a:t>
            </a:fld>
            <a:endParaRPr lang="en-US" dirty="0"/>
          </a:p>
        </p:txBody>
      </p:sp>
    </p:spTree>
    <p:extLst>
      <p:ext uri="{BB962C8B-B14F-4D97-AF65-F5344CB8AC3E}">
        <p14:creationId xmlns:p14="http://schemas.microsoft.com/office/powerpoint/2010/main" val="65830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8" y="2357967"/>
            <a:ext cx="7488831"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492894" y="1619667"/>
            <a:ext cx="8183562" cy="720080"/>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s-ES" spc="100" dirty="0" err="1">
                <a:solidFill>
                  <a:srgbClr val="C00000"/>
                </a:solidFill>
                <a:latin typeface="Microsoft Sans Serif" pitchFamily="34" charset="0"/>
                <a:cs typeface="Microsoft Sans Serif" pitchFamily="34" charset="0"/>
              </a:rPr>
              <a:t>Tiólisis</a:t>
            </a:r>
            <a:endParaRPr lang="es-ES" spc="100" dirty="0">
              <a:solidFill>
                <a:srgbClr val="C00000"/>
              </a:solidFill>
              <a:latin typeface="Microsoft Sans Serif" pitchFamily="34" charset="0"/>
              <a:cs typeface="Microsoft Sans Serif" pitchFamily="34" charset="0"/>
            </a:endParaRPr>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81</a:t>
            </a:fld>
            <a:endParaRPr lang="en-US" dirty="0"/>
          </a:p>
        </p:txBody>
      </p:sp>
    </p:spTree>
    <p:extLst>
      <p:ext uri="{BB962C8B-B14F-4D97-AF65-F5344CB8AC3E}">
        <p14:creationId xmlns:p14="http://schemas.microsoft.com/office/powerpoint/2010/main" val="2313313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509962" y="2287703"/>
            <a:ext cx="8183562" cy="3960440"/>
          </a:xfrm>
        </p:spPr>
        <p:txBody>
          <a:bodyPr>
            <a:noAutofit/>
          </a:bodyPr>
          <a:lstStyle/>
          <a:p>
            <a:pPr marL="0" indent="0" algn="just">
              <a:lnSpc>
                <a:spcPct val="12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La </a:t>
            </a:r>
            <a:r>
              <a:rPr lang="es-MX" sz="2600" b="1" spc="100" dirty="0" err="1">
                <a:solidFill>
                  <a:srgbClr val="422100"/>
                </a:solidFill>
                <a:latin typeface="Microsoft Sans Serif" panose="020B0604020202020204" pitchFamily="34" charset="0"/>
                <a:cs typeface="Microsoft Sans Serif" panose="020B0604020202020204" pitchFamily="34" charset="0"/>
              </a:rPr>
              <a:t>CoA</a:t>
            </a:r>
            <a:r>
              <a:rPr lang="es-MX" sz="2600" b="1" spc="100" dirty="0">
                <a:solidFill>
                  <a:srgbClr val="422100"/>
                </a:solidFill>
                <a:latin typeface="Microsoft Sans Serif" panose="020B0604020202020204" pitchFamily="34" charset="0"/>
                <a:cs typeface="Microsoft Sans Serif" panose="020B0604020202020204" pitchFamily="34" charset="0"/>
              </a:rPr>
              <a:t>-SH se une al que era carbono 3 y los carbonos 1 y 2 son separados originando una molécula de Acetil-</a:t>
            </a:r>
            <a:r>
              <a:rPr lang="es-MX" sz="2600" b="1" spc="100" dirty="0" err="1">
                <a:solidFill>
                  <a:srgbClr val="422100"/>
                </a:solidFill>
                <a:latin typeface="Microsoft Sans Serif" panose="020B0604020202020204" pitchFamily="34" charset="0"/>
                <a:cs typeface="Microsoft Sans Serif" panose="020B0604020202020204" pitchFamily="34" charset="0"/>
              </a:rPr>
              <a:t>CoA</a:t>
            </a:r>
            <a:r>
              <a:rPr lang="es-MX" sz="2600" b="1" spc="100" dirty="0">
                <a:solidFill>
                  <a:srgbClr val="422100"/>
                </a:solidFill>
                <a:latin typeface="Microsoft Sans Serif" panose="020B0604020202020204" pitchFamily="34" charset="0"/>
                <a:cs typeface="Microsoft Sans Serif" panose="020B0604020202020204" pitchFamily="34" charset="0"/>
              </a:rPr>
              <a:t>.</a:t>
            </a:r>
          </a:p>
          <a:p>
            <a:pPr marL="0" indent="0" algn="just">
              <a:lnSpc>
                <a:spcPct val="12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2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La cadena de carbonos del ácido graso queda como </a:t>
            </a:r>
            <a:r>
              <a:rPr lang="es-MX" sz="2600" b="1" spc="100" dirty="0" err="1">
                <a:solidFill>
                  <a:srgbClr val="422100"/>
                </a:solidFill>
                <a:latin typeface="Microsoft Sans Serif" panose="020B0604020202020204" pitchFamily="34" charset="0"/>
                <a:cs typeface="Microsoft Sans Serif" panose="020B0604020202020204" pitchFamily="34" charset="0"/>
              </a:rPr>
              <a:t>Acil-CoA</a:t>
            </a:r>
            <a:r>
              <a:rPr lang="es-MX" sz="2600" b="1" spc="100" dirty="0">
                <a:solidFill>
                  <a:srgbClr val="422100"/>
                </a:solidFill>
                <a:latin typeface="Microsoft Sans Serif" panose="020B0604020202020204" pitchFamily="34" charset="0"/>
                <a:cs typeface="Microsoft Sans Serif" panose="020B0604020202020204" pitchFamily="34" charset="0"/>
              </a:rPr>
              <a:t> con 2 carbonos menos.</a:t>
            </a:r>
          </a:p>
          <a:p>
            <a:pPr marL="0" indent="0" algn="just">
              <a:lnSpc>
                <a:spcPct val="124000"/>
              </a:lnSpc>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2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Se reinicia el ciclo de las reacciones 1 a 4.</a:t>
            </a:r>
          </a:p>
        </p:txBody>
      </p:sp>
      <p:sp>
        <p:nvSpPr>
          <p:cNvPr id="4" name="1 Título"/>
          <p:cNvSpPr txBox="1">
            <a:spLocks/>
          </p:cNvSpPr>
          <p:nvPr/>
        </p:nvSpPr>
        <p:spPr>
          <a:xfrm>
            <a:off x="492894" y="1471750"/>
            <a:ext cx="8183562" cy="720080"/>
          </a:xfrm>
          <a:prstGeom prst="rect">
            <a:avLst/>
          </a:prstGeom>
        </p:spPr>
        <p:txBody>
          <a:bodyPr vert="horz" anchor="b">
            <a:normAutofit/>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s-ES" sz="3200" spc="100" dirty="0">
                <a:solidFill>
                  <a:srgbClr val="C00000"/>
                </a:solidFill>
                <a:latin typeface="Microsoft Sans Serif" pitchFamily="34" charset="0"/>
                <a:cs typeface="Microsoft Sans Serif" pitchFamily="34" charset="0"/>
              </a:rPr>
              <a:t>Tiólisis</a:t>
            </a:r>
          </a:p>
        </p:txBody>
      </p:sp>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82</a:t>
            </a:fld>
            <a:endParaRPr lang="en-US" dirty="0"/>
          </a:p>
        </p:txBody>
      </p:sp>
    </p:spTree>
    <p:extLst>
      <p:ext uri="{BB962C8B-B14F-4D97-AF65-F5344CB8AC3E}">
        <p14:creationId xmlns:p14="http://schemas.microsoft.com/office/powerpoint/2010/main" val="46896102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518" y="363071"/>
            <a:ext cx="8350623" cy="6130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4FAB73BC-B049-4115-A692-8D63A059BFB8}" type="slidenum">
              <a:rPr lang="en-US" smtClean="0"/>
              <a:t>83</a:t>
            </a:fld>
            <a:endParaRPr lang="en-US" dirty="0"/>
          </a:p>
        </p:txBody>
      </p:sp>
      <p:sp>
        <p:nvSpPr>
          <p:cNvPr id="4" name="Título 1"/>
          <p:cNvSpPr txBox="1">
            <a:spLocks/>
          </p:cNvSpPr>
          <p:nvPr/>
        </p:nvSpPr>
        <p:spPr>
          <a:xfrm>
            <a:off x="457201" y="457200"/>
            <a:ext cx="8269940" cy="488986"/>
          </a:xfrm>
          <a:prstGeom prst="rect">
            <a:avLst/>
          </a:prstGeom>
          <a:solidFill>
            <a:schemeClr val="bg1"/>
          </a:solidFill>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s-MX" sz="22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Esquema cíclico de la Beta Oxidación del Ácido Palmítico</a:t>
            </a:r>
            <a:endParaRPr lang="es-MX" sz="2200"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Rectángulo 2"/>
          <p:cNvSpPr/>
          <p:nvPr/>
        </p:nvSpPr>
        <p:spPr>
          <a:xfrm>
            <a:off x="6279776" y="833718"/>
            <a:ext cx="2272553" cy="2958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6085795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468668" y="1358151"/>
            <a:ext cx="8183562" cy="1250578"/>
          </a:xfrm>
        </p:spPr>
        <p:txBody>
          <a:bodyPr>
            <a:normAutofit/>
          </a:bodyPr>
          <a:lstStyle/>
          <a:p>
            <a:pPr algn="just"/>
            <a:r>
              <a:rPr lang="es-MX" sz="3100" b="1" spc="100" dirty="0" smtClean="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Energética </a:t>
            </a:r>
            <a:r>
              <a:rPr lang="es-MX" sz="31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de la Beta-Oxidación del </a:t>
            </a:r>
            <a:r>
              <a:rPr lang="es-MX" sz="3100" b="1" spc="100" dirty="0" smtClean="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Ácido </a:t>
            </a:r>
            <a:r>
              <a:rPr lang="es-MX" sz="31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Palmítico (16 carbonos)</a:t>
            </a:r>
          </a:p>
        </p:txBody>
      </p:sp>
      <p:sp>
        <p:nvSpPr>
          <p:cNvPr id="2" name="1 Marcador de contenido"/>
          <p:cNvSpPr>
            <a:spLocks noGrp="1"/>
          </p:cNvSpPr>
          <p:nvPr>
            <p:ph idx="4294967295"/>
          </p:nvPr>
        </p:nvSpPr>
        <p:spPr>
          <a:xfrm>
            <a:off x="395536" y="2632552"/>
            <a:ext cx="8352928" cy="3701011"/>
          </a:xfrm>
        </p:spPr>
        <p:txBody>
          <a:bodyPr>
            <a:noAutofit/>
          </a:bodyPr>
          <a:lstStyle/>
          <a:p>
            <a:pPr marL="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Se consumen 2 enlaces de alta energía en la activación del ácido graso.</a:t>
            </a:r>
          </a:p>
          <a:p>
            <a:pPr marL="0" indent="0">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Las 7 </a:t>
            </a:r>
            <a:r>
              <a:rPr lang="es-MX" sz="2600" b="1" spc="100" dirty="0" err="1">
                <a:solidFill>
                  <a:srgbClr val="422100"/>
                </a:solidFill>
                <a:latin typeface="Microsoft Sans Serif" panose="020B0604020202020204" pitchFamily="34" charset="0"/>
                <a:cs typeface="Microsoft Sans Serif" panose="020B0604020202020204" pitchFamily="34" charset="0"/>
              </a:rPr>
              <a:t>deshidrogenaciones</a:t>
            </a:r>
            <a:r>
              <a:rPr lang="es-MX" sz="2600" b="1" spc="100" dirty="0">
                <a:solidFill>
                  <a:srgbClr val="422100"/>
                </a:solidFill>
                <a:latin typeface="Microsoft Sans Serif" panose="020B0604020202020204" pitchFamily="34" charset="0"/>
                <a:cs typeface="Microsoft Sans Serif" panose="020B0604020202020204" pitchFamily="34" charset="0"/>
              </a:rPr>
              <a:t> dependientes de FAD producen 14 ATP en la Cadena Respiratoria.</a:t>
            </a:r>
          </a:p>
          <a:p>
            <a:pPr marL="0" indent="0">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Las 7 </a:t>
            </a:r>
            <a:r>
              <a:rPr lang="es-MX" sz="2600" b="1" spc="100" dirty="0" err="1">
                <a:solidFill>
                  <a:srgbClr val="422100"/>
                </a:solidFill>
                <a:latin typeface="Microsoft Sans Serif" panose="020B0604020202020204" pitchFamily="34" charset="0"/>
                <a:cs typeface="Microsoft Sans Serif" panose="020B0604020202020204" pitchFamily="34" charset="0"/>
              </a:rPr>
              <a:t>deshidrogenaciones</a:t>
            </a:r>
            <a:r>
              <a:rPr lang="es-MX" sz="2600" b="1" spc="100" dirty="0">
                <a:solidFill>
                  <a:srgbClr val="422100"/>
                </a:solidFill>
                <a:latin typeface="Microsoft Sans Serif" panose="020B0604020202020204" pitchFamily="34" charset="0"/>
                <a:cs typeface="Microsoft Sans Serif" panose="020B0604020202020204" pitchFamily="34" charset="0"/>
              </a:rPr>
              <a:t> dependientes de NAD producen 21 ATP en la Cadena Respiratoria, acumulando 35 ATP</a:t>
            </a:r>
            <a:r>
              <a:rPr lang="es-MX" sz="2600" b="1" spc="100" dirty="0" smtClean="0">
                <a:solidFill>
                  <a:srgbClr val="422100"/>
                </a:solidFill>
                <a:latin typeface="Microsoft Sans Serif" panose="020B0604020202020204" pitchFamily="34" charset="0"/>
                <a:cs typeface="Microsoft Sans Serif" panose="020B0604020202020204" pitchFamily="34" charset="0"/>
              </a:rPr>
              <a:t>.</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5" name="Título 1"/>
          <p:cNvSpPr txBox="1">
            <a:spLocks/>
          </p:cNvSpPr>
          <p:nvPr/>
        </p:nvSpPr>
        <p:spPr>
          <a:xfrm>
            <a:off x="894273" y="563267"/>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84</a:t>
            </a:fld>
            <a:endParaRPr lang="en-US" dirty="0"/>
          </a:p>
        </p:txBody>
      </p:sp>
    </p:spTree>
    <p:extLst>
      <p:ext uri="{BB962C8B-B14F-4D97-AF65-F5344CB8AC3E}">
        <p14:creationId xmlns:p14="http://schemas.microsoft.com/office/powerpoint/2010/main" val="313227825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468668" y="1882584"/>
            <a:ext cx="8183562" cy="1489553"/>
          </a:xfrm>
        </p:spPr>
        <p:txBody>
          <a:bodyPr>
            <a:normAutofit/>
          </a:bodyPr>
          <a:lstStyle/>
          <a:p>
            <a:pPr algn="just"/>
            <a:r>
              <a:rPr lang="es-MX" sz="3200" b="1" spc="100" dirty="0" smtClean="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Energética </a:t>
            </a:r>
            <a:r>
              <a:rPr lang="es-MX"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de la Beta-Oxidación del Á</a:t>
            </a:r>
            <a:r>
              <a:rPr lang="es-MX" sz="3200" b="1" spc="100" dirty="0" smtClean="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cido </a:t>
            </a:r>
            <a:r>
              <a:rPr lang="es-MX" sz="3200" b="1" spc="100" dirty="0">
                <a:solidFill>
                  <a:srgbClr val="C00000"/>
                </a:solidFill>
                <a:effectLst>
                  <a:outerShdw blurRad="38100" dist="38100" dir="2700000" algn="tl">
                    <a:srgbClr val="000000">
                      <a:alpha val="43137"/>
                    </a:srgbClr>
                  </a:outerShdw>
                </a:effectLst>
                <a:latin typeface="Microsoft Sans Serif" pitchFamily="34" charset="0"/>
                <a:cs typeface="Microsoft Sans Serif" pitchFamily="34" charset="0"/>
              </a:rPr>
              <a:t>Palmítico (16 carbonos)</a:t>
            </a:r>
          </a:p>
        </p:txBody>
      </p:sp>
      <p:sp>
        <p:nvSpPr>
          <p:cNvPr id="2" name="1 Marcador de contenido"/>
          <p:cNvSpPr>
            <a:spLocks noGrp="1"/>
          </p:cNvSpPr>
          <p:nvPr>
            <p:ph idx="4294967295"/>
          </p:nvPr>
        </p:nvSpPr>
        <p:spPr>
          <a:xfrm>
            <a:off x="395536" y="3506607"/>
            <a:ext cx="8352928" cy="2315964"/>
          </a:xfrm>
        </p:spPr>
        <p:txBody>
          <a:bodyPr>
            <a:noAutofit/>
          </a:bodyPr>
          <a:lstStyle/>
          <a:p>
            <a:pPr marL="0" indent="0">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Cada Acetil-</a:t>
            </a:r>
            <a:r>
              <a:rPr lang="es-MX" sz="2600" b="1" spc="100" dirty="0" err="1">
                <a:solidFill>
                  <a:srgbClr val="422100"/>
                </a:solidFill>
                <a:latin typeface="Microsoft Sans Serif" panose="020B0604020202020204" pitchFamily="34" charset="0"/>
                <a:cs typeface="Microsoft Sans Serif" panose="020B0604020202020204" pitchFamily="34" charset="0"/>
              </a:rPr>
              <a:t>CoA</a:t>
            </a:r>
            <a:r>
              <a:rPr lang="es-MX" sz="2600" b="1" spc="100" dirty="0">
                <a:solidFill>
                  <a:srgbClr val="422100"/>
                </a:solidFill>
                <a:latin typeface="Microsoft Sans Serif" panose="020B0604020202020204" pitchFamily="34" charset="0"/>
                <a:cs typeface="Microsoft Sans Serif" panose="020B0604020202020204" pitchFamily="34" charset="0"/>
              </a:rPr>
              <a:t> produce 12 ATP en el Ciclo de </a:t>
            </a:r>
            <a:r>
              <a:rPr lang="de-DE" sz="2600" b="1" spc="100" dirty="0">
                <a:solidFill>
                  <a:srgbClr val="422100"/>
                </a:solidFill>
                <a:latin typeface="Microsoft Sans Serif" panose="020B0604020202020204" pitchFamily="34" charset="0"/>
                <a:cs typeface="Microsoft Sans Serif" panose="020B0604020202020204" pitchFamily="34" charset="0"/>
              </a:rPr>
              <a:t>Krebs (12 x 8 = 96 ATP).</a:t>
            </a:r>
          </a:p>
          <a:p>
            <a:pPr marL="0" indent="0">
              <a:lnSpc>
                <a:spcPct val="114000"/>
              </a:lnSpc>
              <a:spcBef>
                <a:spcPts val="0"/>
              </a:spcBef>
              <a:buNone/>
            </a:pPr>
            <a:endParaRPr lang="es-MX" sz="1000" b="1" spc="100" dirty="0">
              <a:solidFill>
                <a:srgbClr val="422100"/>
              </a:solidFill>
              <a:latin typeface="Microsoft Sans Serif" panose="020B0604020202020204" pitchFamily="34" charset="0"/>
              <a:cs typeface="Microsoft Sans Serif" panose="020B0604020202020204" pitchFamily="34" charset="0"/>
            </a:endParaRPr>
          </a:p>
          <a:p>
            <a:pPr marL="0" indent="0">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producción total es 131 y neta es 129 ATP</a:t>
            </a:r>
          </a:p>
        </p:txBody>
      </p:sp>
      <p:sp>
        <p:nvSpPr>
          <p:cNvPr id="4"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5" name="Marcador de número de diapositiva 4"/>
          <p:cNvSpPr>
            <a:spLocks noGrp="1"/>
          </p:cNvSpPr>
          <p:nvPr>
            <p:ph type="sldNum" sz="quarter" idx="12"/>
          </p:nvPr>
        </p:nvSpPr>
        <p:spPr/>
        <p:txBody>
          <a:bodyPr/>
          <a:lstStyle/>
          <a:p>
            <a:fld id="{4FAB73BC-B049-4115-A692-8D63A059BFB8}" type="slidenum">
              <a:rPr lang="en-US" smtClean="0"/>
              <a:t>85</a:t>
            </a:fld>
            <a:endParaRPr lang="en-US" dirty="0"/>
          </a:p>
        </p:txBody>
      </p:sp>
    </p:spTree>
    <p:extLst>
      <p:ext uri="{BB962C8B-B14F-4D97-AF65-F5344CB8AC3E}">
        <p14:creationId xmlns:p14="http://schemas.microsoft.com/office/powerpoint/2010/main" val="218887080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2132311"/>
            <a:ext cx="8229600" cy="3505944"/>
          </a:xfrm>
        </p:spPr>
        <p:txBody>
          <a:bodyPr>
            <a:normAutofit/>
          </a:bodyPr>
          <a:lstStyle/>
          <a:p>
            <a:pPr marL="34290" indent="0" algn="just">
              <a:lnSpc>
                <a:spcPct val="114000"/>
              </a:lnSpc>
              <a:buNone/>
            </a:pPr>
            <a:r>
              <a:rPr lang="es-MX" sz="2600" b="1" spc="100" dirty="0">
                <a:solidFill>
                  <a:srgbClr val="422100"/>
                </a:solidFill>
                <a:latin typeface="Microsoft Sans Serif" panose="020B0604020202020204" pitchFamily="34" charset="0"/>
                <a:cs typeface="Microsoft Sans Serif" panose="020B0604020202020204" pitchFamily="34" charset="0"/>
              </a:rPr>
              <a:t>Las colas hidrocarbonadas de los ácidos grasos están altamente reducidas, por lo cual la oxidación de un fragmento de seis átomos de carbono de un ácido graso proporciona más energía que la oxidación de una molécula de glucosa, formada también por seis átomos de </a:t>
            </a:r>
            <a:r>
              <a:rPr lang="es-MX" sz="2600" b="1" spc="100" dirty="0" smtClean="0">
                <a:solidFill>
                  <a:srgbClr val="422100"/>
                </a:solidFill>
                <a:latin typeface="Microsoft Sans Serif" panose="020B0604020202020204" pitchFamily="34" charset="0"/>
                <a:cs typeface="Microsoft Sans Serif" panose="020B0604020202020204" pitchFamily="34" charset="0"/>
              </a:rPr>
              <a:t>carbono-</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86</a:t>
            </a:fld>
            <a:endParaRPr lang="en-US" dirty="0"/>
          </a:p>
        </p:txBody>
      </p:sp>
    </p:spTree>
    <p:extLst>
      <p:ext uri="{BB962C8B-B14F-4D97-AF65-F5344CB8AC3E}">
        <p14:creationId xmlns:p14="http://schemas.microsoft.com/office/powerpoint/2010/main" val="88787992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965302"/>
            <a:ext cx="8229600" cy="3793976"/>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oxidación de un gramo de ácidos grasos proporciona nueve kilocalorías, mientras que la oxidación de un gramo de glucosa suministra aproximadamente cuatro kilocalorías.</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ruta de la </a:t>
            </a:r>
            <a:r>
              <a:rPr lang="es-MX" sz="2600" b="1" spc="100" dirty="0" smtClean="0">
                <a:solidFill>
                  <a:srgbClr val="422100"/>
                </a:solidFill>
                <a:latin typeface="Microsoft Sans Serif" panose="020B0604020202020204" pitchFamily="34" charset="0"/>
                <a:cs typeface="Microsoft Sans Serif" panose="020B0604020202020204" pitchFamily="34" charset="0"/>
              </a:rPr>
              <a:t>Beta Oxidación </a:t>
            </a:r>
            <a:r>
              <a:rPr lang="es-MX" sz="2600" b="1" spc="100" dirty="0">
                <a:solidFill>
                  <a:srgbClr val="422100"/>
                </a:solidFill>
                <a:latin typeface="Microsoft Sans Serif" panose="020B0604020202020204" pitchFamily="34" charset="0"/>
                <a:cs typeface="Microsoft Sans Serif" panose="020B0604020202020204" pitchFamily="34" charset="0"/>
              </a:rPr>
              <a:t>de los ácidos grasos insaturados es similar a la de los ácidos grasos saturados hasta que se alcanza el doble </a:t>
            </a:r>
            <a:r>
              <a:rPr lang="es-MX" sz="2600" b="1" spc="100" dirty="0" smtClean="0">
                <a:solidFill>
                  <a:srgbClr val="422100"/>
                </a:solidFill>
                <a:latin typeface="Microsoft Sans Serif" panose="020B0604020202020204" pitchFamily="34" charset="0"/>
                <a:cs typeface="Microsoft Sans Serif" panose="020B0604020202020204" pitchFamily="34" charset="0"/>
              </a:rPr>
              <a:t>enlace.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87</a:t>
            </a:fld>
            <a:endParaRPr lang="en-US" dirty="0"/>
          </a:p>
        </p:txBody>
      </p:sp>
    </p:spTree>
    <p:extLst>
      <p:ext uri="{BB962C8B-B14F-4D97-AF65-F5344CB8AC3E}">
        <p14:creationId xmlns:p14="http://schemas.microsoft.com/office/powerpoint/2010/main" val="402261336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795263"/>
            <a:ext cx="8229600" cy="3986971"/>
          </a:xfrm>
        </p:spPr>
        <p:txBody>
          <a:bodyPr>
            <a:normAutofit lnSpcReduction="10000"/>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Si </a:t>
            </a:r>
            <a:r>
              <a:rPr lang="es-MX" sz="2600" b="1" spc="100" dirty="0">
                <a:solidFill>
                  <a:srgbClr val="422100"/>
                </a:solidFill>
                <a:latin typeface="Microsoft Sans Serif" panose="020B0604020202020204" pitchFamily="34" charset="0"/>
                <a:cs typeface="Microsoft Sans Serif" panose="020B0604020202020204" pitchFamily="34" charset="0"/>
              </a:rPr>
              <a:t>se considera el rendimiento de la oxidación de un ácido graso insaturado frente a la oxidación de un ácido graso saturado, se tiene que la diferencia en la producción de ATP es relativamente pequeña.</a:t>
            </a:r>
          </a:p>
          <a:p>
            <a:pPr marL="34290" indent="0" algn="just">
              <a:lnSpc>
                <a:spcPct val="114000"/>
              </a:lnSpc>
              <a:spcBef>
                <a:spcPts val="0"/>
              </a:spcBef>
              <a:buNone/>
            </a:pPr>
            <a:endParaRPr lang="es-MX" sz="18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única etapa generadora de energía que  es evitada por los ácidos grasos insaturados es la primera reacción de Deshidrogenación.  </a:t>
            </a: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88</a:t>
            </a:fld>
            <a:endParaRPr lang="en-US" dirty="0"/>
          </a:p>
        </p:txBody>
      </p:sp>
    </p:spTree>
    <p:extLst>
      <p:ext uri="{BB962C8B-B14F-4D97-AF65-F5344CB8AC3E}">
        <p14:creationId xmlns:p14="http://schemas.microsoft.com/office/powerpoint/2010/main" val="245359229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82793" y="2147883"/>
            <a:ext cx="8229600" cy="3386329"/>
          </a:xfrm>
        </p:spPr>
        <p:txBody>
          <a:bodyPr>
            <a:norm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Otra diferencia radica en que los dobles enlaces que se producen durante la Beta Oxidación presentan una configuración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trans</a:t>
            </a:r>
            <a:r>
              <a:rPr lang="es-MX" sz="2600" b="1" spc="100" dirty="0" smtClean="0">
                <a:solidFill>
                  <a:srgbClr val="422100"/>
                </a:solidFill>
                <a:latin typeface="Microsoft Sans Serif" panose="020B0604020202020204" pitchFamily="34" charset="0"/>
                <a:cs typeface="Microsoft Sans Serif" panose="020B0604020202020204" pitchFamily="34" charset="0"/>
              </a:rPr>
              <a:t>, mientras que los ácidos grasos insaturados presentan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insaturaciones</a:t>
            </a:r>
            <a:r>
              <a:rPr lang="es-MX" sz="2600" b="1" spc="100" dirty="0" smtClean="0">
                <a:solidFill>
                  <a:srgbClr val="422100"/>
                </a:solidFill>
                <a:latin typeface="Microsoft Sans Serif" panose="020B0604020202020204" pitchFamily="34" charset="0"/>
                <a:cs typeface="Microsoft Sans Serif" panose="020B0604020202020204" pitchFamily="34" charset="0"/>
              </a:rPr>
              <a:t> en </a:t>
            </a:r>
            <a:r>
              <a:rPr lang="es-MX" sz="2600" b="1" spc="100" dirty="0">
                <a:solidFill>
                  <a:srgbClr val="422100"/>
                </a:solidFill>
                <a:latin typeface="Microsoft Sans Serif" panose="020B0604020202020204" pitchFamily="34" charset="0"/>
                <a:cs typeface="Microsoft Sans Serif" panose="020B0604020202020204" pitchFamily="34" charset="0"/>
              </a:rPr>
              <a:t>configuración cis. La enzima </a:t>
            </a:r>
            <a:r>
              <a:rPr lang="es-MX" sz="2600" b="1" spc="100" dirty="0" err="1">
                <a:solidFill>
                  <a:srgbClr val="422100"/>
                </a:solidFill>
                <a:latin typeface="Microsoft Sans Serif" panose="020B0604020202020204" pitchFamily="34" charset="0"/>
                <a:cs typeface="Microsoft Sans Serif" panose="020B0604020202020204" pitchFamily="34" charset="0"/>
              </a:rPr>
              <a:t>Enoil</a:t>
            </a:r>
            <a:r>
              <a:rPr lang="es-MX" sz="2600" b="1" spc="100" dirty="0">
                <a:solidFill>
                  <a:srgbClr val="422100"/>
                </a:solidFill>
                <a:latin typeface="Microsoft Sans Serif" panose="020B0604020202020204" pitchFamily="34" charset="0"/>
                <a:cs typeface="Microsoft Sans Serif" panose="020B0604020202020204" pitchFamily="34" charset="0"/>
              </a:rPr>
              <a:t> CoA </a:t>
            </a:r>
            <a:r>
              <a:rPr lang="es-MX" sz="2600" b="1" spc="100" dirty="0" err="1">
                <a:solidFill>
                  <a:srgbClr val="422100"/>
                </a:solidFill>
                <a:latin typeface="Microsoft Sans Serif" panose="020B0604020202020204" pitchFamily="34" charset="0"/>
                <a:cs typeface="Microsoft Sans Serif" panose="020B0604020202020204" pitchFamily="34" charset="0"/>
              </a:rPr>
              <a:t>Isomerasa</a:t>
            </a:r>
            <a:r>
              <a:rPr lang="es-MX" sz="2600" b="1" spc="100" dirty="0">
                <a:solidFill>
                  <a:srgbClr val="422100"/>
                </a:solidFill>
                <a:latin typeface="Microsoft Sans Serif" panose="020B0604020202020204" pitchFamily="34" charset="0"/>
                <a:cs typeface="Microsoft Sans Serif" panose="020B0604020202020204" pitchFamily="34" charset="0"/>
              </a:rPr>
              <a:t> convierte los dobles enlaces cis </a:t>
            </a:r>
            <a:r>
              <a:rPr lang="el-GR" sz="2600" b="1" spc="100" dirty="0">
                <a:solidFill>
                  <a:srgbClr val="422100"/>
                </a:solidFill>
                <a:latin typeface="Microsoft Sans Serif" panose="020B0604020202020204" pitchFamily="34" charset="0"/>
                <a:cs typeface="Microsoft Sans Serif" panose="020B0604020202020204" pitchFamily="34" charset="0"/>
              </a:rPr>
              <a:t>β</a:t>
            </a:r>
            <a:r>
              <a:rPr lang="es-MX" sz="2600" b="1" spc="100" dirty="0">
                <a:solidFill>
                  <a:srgbClr val="422100"/>
                </a:solidFill>
                <a:latin typeface="Microsoft Sans Serif" panose="020B0604020202020204" pitchFamily="34" charset="0"/>
                <a:cs typeface="Microsoft Sans Serif" panose="020B0604020202020204" pitchFamily="34" charset="0"/>
              </a:rPr>
              <a:t>,</a:t>
            </a:r>
            <a:r>
              <a:rPr lang="el-GR" sz="2600" b="1" spc="100" dirty="0">
                <a:solidFill>
                  <a:srgbClr val="422100"/>
                </a:solidFill>
                <a:latin typeface="Microsoft Sans Serif" panose="020B0604020202020204" pitchFamily="34" charset="0"/>
                <a:cs typeface="Microsoft Sans Serif" panose="020B0604020202020204" pitchFamily="34" charset="0"/>
                <a:sym typeface="Symbol" panose="05050102010706020507" pitchFamily="18" charset="2"/>
              </a:rPr>
              <a:t></a:t>
            </a:r>
            <a:r>
              <a:rPr lang="es-MX" sz="2600" b="1" spc="100" dirty="0">
                <a:solidFill>
                  <a:srgbClr val="422100"/>
                </a:solidFill>
                <a:latin typeface="Microsoft Sans Serif" panose="020B0604020202020204" pitchFamily="34" charset="0"/>
                <a:cs typeface="Microsoft Sans Serif" panose="020B0604020202020204" pitchFamily="34" charset="0"/>
              </a:rPr>
              <a:t> en un doble enlace </a:t>
            </a:r>
            <a:r>
              <a:rPr lang="es-MX" sz="2600" b="1" spc="100" dirty="0" err="1">
                <a:solidFill>
                  <a:srgbClr val="422100"/>
                </a:solidFill>
                <a:latin typeface="Microsoft Sans Serif" panose="020B0604020202020204" pitchFamily="34" charset="0"/>
                <a:cs typeface="Microsoft Sans Serif" panose="020B0604020202020204" pitchFamily="34" charset="0"/>
              </a:rPr>
              <a:t>trans</a:t>
            </a:r>
            <a:r>
              <a:rPr lang="es-MX" sz="2600" b="1" spc="100" dirty="0">
                <a:solidFill>
                  <a:srgbClr val="422100"/>
                </a:solidFill>
                <a:latin typeface="Microsoft Sans Serif" panose="020B0604020202020204" pitchFamily="34" charset="0"/>
                <a:cs typeface="Microsoft Sans Serif" panose="020B0604020202020204" pitchFamily="34" charset="0"/>
              </a:rPr>
              <a:t> </a:t>
            </a:r>
            <a:r>
              <a:rPr lang="el-GR" sz="2600" b="1" spc="100" dirty="0">
                <a:solidFill>
                  <a:srgbClr val="422100"/>
                </a:solidFill>
                <a:latin typeface="Microsoft Sans Serif" panose="020B0604020202020204" pitchFamily="34" charset="0"/>
                <a:cs typeface="Microsoft Sans Serif" panose="020B0604020202020204" pitchFamily="34" charset="0"/>
              </a:rPr>
              <a:t>α</a:t>
            </a:r>
            <a:r>
              <a:rPr lang="es-MX" sz="2600" b="1" spc="100" dirty="0">
                <a:solidFill>
                  <a:srgbClr val="422100"/>
                </a:solidFill>
                <a:latin typeface="Microsoft Sans Serif" panose="020B0604020202020204" pitchFamily="34" charset="0"/>
                <a:cs typeface="Microsoft Sans Serif" panose="020B0604020202020204" pitchFamily="34" charset="0"/>
              </a:rPr>
              <a:t>,</a:t>
            </a:r>
            <a:r>
              <a:rPr lang="el-GR" sz="2600" b="1" spc="100" dirty="0">
                <a:solidFill>
                  <a:srgbClr val="422100"/>
                </a:solidFill>
                <a:latin typeface="Microsoft Sans Serif" panose="020B0604020202020204" pitchFamily="34" charset="0"/>
                <a:cs typeface="Microsoft Sans Serif" panose="020B0604020202020204" pitchFamily="34" charset="0"/>
              </a:rPr>
              <a:t>β</a:t>
            </a:r>
            <a:r>
              <a:rPr lang="es-MX" sz="2600" b="1" spc="100" dirty="0">
                <a:solidFill>
                  <a:srgbClr val="422100"/>
                </a:solidFill>
                <a:latin typeface="Microsoft Sans Serif" panose="020B0604020202020204" pitchFamily="34" charset="0"/>
                <a:cs typeface="Microsoft Sans Serif" panose="020B0604020202020204" pitchFamily="34" charset="0"/>
              </a:rPr>
              <a:t>. </a:t>
            </a: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89</a:t>
            </a:fld>
            <a:endParaRPr lang="en-US" dirty="0"/>
          </a:p>
        </p:txBody>
      </p:sp>
    </p:spTree>
    <p:extLst>
      <p:ext uri="{BB962C8B-B14F-4D97-AF65-F5344CB8AC3E}">
        <p14:creationId xmlns:p14="http://schemas.microsoft.com/office/powerpoint/2010/main" val="1364462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502024"/>
            <a:ext cx="7406640" cy="829235"/>
          </a:xfrm>
        </p:spPr>
        <p:txBody>
          <a:bodyPr/>
          <a:lstStyle/>
          <a:p>
            <a:pPr algn="ct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Metabolismo de Lípidos</a:t>
            </a:r>
          </a:p>
        </p:txBody>
      </p:sp>
      <p:sp>
        <p:nvSpPr>
          <p:cNvPr id="3" name="Marcador de contenido 2"/>
          <p:cNvSpPr>
            <a:spLocks noGrp="1"/>
          </p:cNvSpPr>
          <p:nvPr>
            <p:ph idx="1"/>
          </p:nvPr>
        </p:nvSpPr>
        <p:spPr>
          <a:xfrm>
            <a:off x="443753" y="1724211"/>
            <a:ext cx="8283388" cy="4663142"/>
          </a:xfrm>
        </p:spPr>
        <p:txBody>
          <a:bodyPr>
            <a:noAutofit/>
          </a:bodyPr>
          <a:lstStyle/>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Además los triacilglicéridos almacenados constituyen virtualmente la única fuente de energía de los animales en hibernación y en las aves migratorias.</a:t>
            </a:r>
          </a:p>
          <a:p>
            <a:pPr marL="34290" indent="0" algn="just">
              <a:lnSpc>
                <a:spcPct val="114000"/>
              </a:lnSpc>
              <a:spcBef>
                <a:spcPts val="0"/>
              </a:spcBef>
              <a:buNone/>
            </a:pPr>
            <a:endParaRPr lang="es-MX" sz="14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800" b="1" spc="100" dirty="0" smtClean="0">
                <a:solidFill>
                  <a:srgbClr val="422100"/>
                </a:solidFill>
                <a:latin typeface="Microsoft Sans Serif" panose="020B0604020202020204" pitchFamily="34" charset="0"/>
                <a:cs typeface="Microsoft Sans Serif" panose="020B0604020202020204" pitchFamily="34" charset="0"/>
              </a:rPr>
              <a:t>Alrededor del 95% de la energía disponible biológicamente a partir de los triacilglicéridos reside en sus tres componentes ácidos grasos de cadena larga.  El glicerol contribuye solo con el 5%.</a:t>
            </a:r>
            <a:endParaRPr lang="es-MX" sz="2800" b="1" spc="100" dirty="0">
              <a:solidFill>
                <a:srgbClr val="422100"/>
              </a:solidFill>
              <a:latin typeface="Microsoft Sans Serif" panose="020B0604020202020204" pitchFamily="34" charset="0"/>
              <a:cs typeface="Microsoft Sans Serif" panose="020B0604020202020204" pitchFamily="34" charset="0"/>
            </a:endParaRPr>
          </a:p>
          <a:p>
            <a:pPr>
              <a:buFont typeface="Arial" panose="020B0604020202020204" pitchFamily="34" charset="0"/>
              <a:buChar char="•"/>
            </a:pPr>
            <a:endParaRPr lang="es-MX" sz="2800" spc="100" dirty="0">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24129901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894273" y="536373"/>
            <a:ext cx="7406640" cy="693165"/>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pic>
        <p:nvPicPr>
          <p:cNvPr id="3" name="Imagen 2"/>
          <p:cNvPicPr>
            <a:picLocks noChangeAspect="1"/>
          </p:cNvPicPr>
          <p:nvPr/>
        </p:nvPicPr>
        <p:blipFill rotWithShape="1">
          <a:blip r:embed="rId2"/>
          <a:srcRect l="29250" t="5526" r="9858" b="3459"/>
          <a:stretch/>
        </p:blipFill>
        <p:spPr>
          <a:xfrm>
            <a:off x="2486404" y="1219683"/>
            <a:ext cx="4222377" cy="4733366"/>
          </a:xfrm>
          <a:prstGeom prst="rect">
            <a:avLst/>
          </a:prstGeom>
        </p:spPr>
      </p:pic>
      <p:sp>
        <p:nvSpPr>
          <p:cNvPr id="4" name="CuadroTexto 3"/>
          <p:cNvSpPr txBox="1"/>
          <p:nvPr/>
        </p:nvSpPr>
        <p:spPr>
          <a:xfrm>
            <a:off x="2662516" y="6118005"/>
            <a:ext cx="3845859" cy="400110"/>
          </a:xfrm>
          <a:prstGeom prst="rect">
            <a:avLst/>
          </a:prstGeom>
          <a:noFill/>
        </p:spPr>
        <p:txBody>
          <a:bodyPr wrap="square" rtlCol="0">
            <a:spAutoFit/>
          </a:bodyPr>
          <a:lstStyle/>
          <a:p>
            <a:r>
              <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Ácido Graso </a:t>
            </a:r>
            <a:r>
              <a:rPr lang="es-MX" sz="2000" b="1" spc="100" dirty="0" err="1">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Monoinsaturado</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90</a:t>
            </a:fld>
            <a:endParaRPr lang="en-US" dirty="0"/>
          </a:p>
        </p:txBody>
      </p:sp>
    </p:spTree>
    <p:extLst>
      <p:ext uri="{BB962C8B-B14F-4D97-AF65-F5344CB8AC3E}">
        <p14:creationId xmlns:p14="http://schemas.microsoft.com/office/powerpoint/2010/main" val="70780999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pic>
        <p:nvPicPr>
          <p:cNvPr id="2" name="Imagen 1"/>
          <p:cNvPicPr>
            <a:picLocks noChangeAspect="1"/>
          </p:cNvPicPr>
          <p:nvPr/>
        </p:nvPicPr>
        <p:blipFill rotWithShape="1">
          <a:blip r:embed="rId2"/>
          <a:srcRect t="14060"/>
          <a:stretch/>
        </p:blipFill>
        <p:spPr>
          <a:xfrm>
            <a:off x="894273" y="1396243"/>
            <a:ext cx="7382540" cy="4758446"/>
          </a:xfrm>
          <a:prstGeom prst="rect">
            <a:avLst/>
          </a:prstGeom>
        </p:spPr>
      </p:pic>
      <p:sp>
        <p:nvSpPr>
          <p:cNvPr id="5" name="CuadroTexto 4"/>
          <p:cNvSpPr txBox="1"/>
          <p:nvPr/>
        </p:nvSpPr>
        <p:spPr>
          <a:xfrm>
            <a:off x="2783540" y="6118005"/>
            <a:ext cx="3617260" cy="400110"/>
          </a:xfrm>
          <a:prstGeom prst="rect">
            <a:avLst/>
          </a:prstGeom>
          <a:noFill/>
        </p:spPr>
        <p:txBody>
          <a:bodyPr wrap="square" rtlCol="0">
            <a:spAutoFit/>
          </a:bodyPr>
          <a:lstStyle/>
          <a:p>
            <a:r>
              <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Ácido Graso </a:t>
            </a: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Polinsaturado</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91</a:t>
            </a:fld>
            <a:endParaRPr lang="en-US" dirty="0"/>
          </a:p>
        </p:txBody>
      </p:sp>
    </p:spTree>
    <p:extLst>
      <p:ext uri="{BB962C8B-B14F-4D97-AF65-F5344CB8AC3E}">
        <p14:creationId xmlns:p14="http://schemas.microsoft.com/office/powerpoint/2010/main" val="11931777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875945"/>
            <a:ext cx="8229600" cy="4107995"/>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suma, la oxidación completa de una molécula de </a:t>
            </a:r>
            <a:r>
              <a:rPr lang="es-MX" sz="2600" b="1" spc="100" dirty="0" err="1">
                <a:solidFill>
                  <a:srgbClr val="422100"/>
                </a:solidFill>
                <a:latin typeface="Microsoft Sans Serif" panose="020B0604020202020204" pitchFamily="34" charset="0"/>
                <a:cs typeface="Microsoft Sans Serif" panose="020B0604020202020204" pitchFamily="34" charset="0"/>
              </a:rPr>
              <a:t>PalmitoilCoA</a:t>
            </a:r>
            <a:r>
              <a:rPr lang="es-MX" sz="2600" b="1" spc="100" dirty="0">
                <a:solidFill>
                  <a:srgbClr val="422100"/>
                </a:solidFill>
                <a:latin typeface="Microsoft Sans Serif" panose="020B0604020202020204" pitchFamily="34" charset="0"/>
                <a:cs typeface="Microsoft Sans Serif" panose="020B0604020202020204" pitchFamily="34" charset="0"/>
              </a:rPr>
              <a:t> suministra a la célula 131 moléculas de ATP.</a:t>
            </a: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Sin embargo, la conversión de un ácido graso en su éster de coenzima A requiere la lisis de una molécula de ATP a AMP y Pirofosfato. La conversión siguiente de AMP a ADP utiliza moléculas de </a:t>
            </a:r>
            <a:r>
              <a:rPr lang="es-MX" sz="2600" b="1" spc="100" dirty="0" smtClean="0">
                <a:solidFill>
                  <a:srgbClr val="422100"/>
                </a:solidFill>
                <a:latin typeface="Microsoft Sans Serif" panose="020B0604020202020204" pitchFamily="34" charset="0"/>
                <a:cs typeface="Microsoft Sans Serif" panose="020B0604020202020204" pitchFamily="34" charset="0"/>
              </a:rPr>
              <a:t>ATP.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92</a:t>
            </a:fld>
            <a:endParaRPr lang="en-US" dirty="0"/>
          </a:p>
        </p:txBody>
      </p:sp>
    </p:spTree>
    <p:extLst>
      <p:ext uri="{BB962C8B-B14F-4D97-AF65-F5344CB8AC3E}">
        <p14:creationId xmlns:p14="http://schemas.microsoft.com/office/powerpoint/2010/main" val="325296167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983522"/>
            <a:ext cx="8229600" cy="3793976"/>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Así, el rendimiento neto de la oxidación de una molécula de Palmitato es de 129 moléculas de ATP.</a:t>
            </a: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oxidación de una molécula de </a:t>
            </a:r>
            <a:r>
              <a:rPr lang="es-MX" sz="2600" b="1" spc="100" dirty="0" err="1">
                <a:solidFill>
                  <a:srgbClr val="422100"/>
                </a:solidFill>
                <a:latin typeface="Microsoft Sans Serif" panose="020B0604020202020204" pitchFamily="34" charset="0"/>
                <a:cs typeface="Microsoft Sans Serif" panose="020B0604020202020204" pitchFamily="34" charset="0"/>
              </a:rPr>
              <a:t>Palmitoleato</a:t>
            </a:r>
            <a:r>
              <a:rPr lang="es-MX" sz="2600" b="1" spc="100" dirty="0">
                <a:solidFill>
                  <a:srgbClr val="422100"/>
                </a:solidFill>
                <a:latin typeface="Microsoft Sans Serif" panose="020B0604020202020204" pitchFamily="34" charset="0"/>
                <a:cs typeface="Microsoft Sans Serif" panose="020B0604020202020204" pitchFamily="34" charset="0"/>
              </a:rPr>
              <a:t> rinde 127 moléculas de ATP frente a los 129 ATP producidos por la oxidación de una molécula de </a:t>
            </a:r>
            <a:r>
              <a:rPr lang="es-MX" sz="2600" b="1" spc="100" dirty="0" smtClean="0">
                <a:solidFill>
                  <a:srgbClr val="422100"/>
                </a:solidFill>
                <a:latin typeface="Microsoft Sans Serif" panose="020B0604020202020204" pitchFamily="34" charset="0"/>
                <a:cs typeface="Microsoft Sans Serif" panose="020B0604020202020204" pitchFamily="34" charset="0"/>
              </a:rPr>
              <a:t>Palmitato.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93</a:t>
            </a:fld>
            <a:endParaRPr lang="en-US" dirty="0"/>
          </a:p>
        </p:txBody>
      </p:sp>
    </p:spTree>
    <p:extLst>
      <p:ext uri="{BB962C8B-B14F-4D97-AF65-F5344CB8AC3E}">
        <p14:creationId xmlns:p14="http://schemas.microsoft.com/office/powerpoint/2010/main" val="46475788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795264"/>
            <a:ext cx="8229600" cy="4269360"/>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Los ácidos grasos que tienen un número impar de átomos de carbono son, en general, de origen vegetal y poco </a:t>
            </a:r>
            <a:r>
              <a:rPr lang="es-MX" sz="2600" b="1" spc="100" dirty="0" smtClean="0">
                <a:solidFill>
                  <a:srgbClr val="422100"/>
                </a:solidFill>
                <a:latin typeface="Microsoft Sans Serif" panose="020B0604020202020204" pitchFamily="34" charset="0"/>
                <a:cs typeface="Microsoft Sans Serif" panose="020B0604020202020204" pitchFamily="34" charset="0"/>
              </a:rPr>
              <a:t>frecuentes.</a:t>
            </a: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Estos ácidos grasos son oxidados a través de la </a:t>
            </a:r>
            <a:r>
              <a:rPr lang="es-MX" sz="2600" b="1" spc="100" dirty="0" smtClean="0">
                <a:solidFill>
                  <a:srgbClr val="422100"/>
                </a:solidFill>
                <a:latin typeface="Microsoft Sans Serif" panose="020B0604020202020204" pitchFamily="34" charset="0"/>
                <a:cs typeface="Microsoft Sans Serif" panose="020B0604020202020204" pitchFamily="34" charset="0"/>
              </a:rPr>
              <a:t>Beta Oxidación </a:t>
            </a:r>
            <a:r>
              <a:rPr lang="es-MX" sz="2600" b="1" spc="100" dirty="0">
                <a:solidFill>
                  <a:srgbClr val="422100"/>
                </a:solidFill>
                <a:latin typeface="Microsoft Sans Serif" panose="020B0604020202020204" pitchFamily="34" charset="0"/>
                <a:cs typeface="Microsoft Sans Serif" panose="020B0604020202020204" pitchFamily="34" charset="0"/>
              </a:rPr>
              <a:t>con la producción de Acetil </a:t>
            </a:r>
            <a:r>
              <a:rPr lang="es-MX" sz="2600" b="1" spc="100" dirty="0" smtClean="0">
                <a:solidFill>
                  <a:srgbClr val="422100"/>
                </a:solidFill>
                <a:latin typeface="Microsoft Sans Serif" panose="020B0604020202020204" pitchFamily="34" charset="0"/>
                <a:cs typeface="Microsoft Sans Serif" panose="020B0604020202020204" pitchFamily="34" charset="0"/>
              </a:rPr>
              <a:t>CoA.</a:t>
            </a: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Sin embargo, la última reacción catalizada por la enzima </a:t>
            </a:r>
            <a:r>
              <a:rPr lang="es-MX" sz="2600" b="1" spc="100" dirty="0" err="1" smtClean="0">
                <a:solidFill>
                  <a:srgbClr val="422100"/>
                </a:solidFill>
                <a:latin typeface="Microsoft Sans Serif" panose="020B0604020202020204" pitchFamily="34" charset="0"/>
                <a:cs typeface="Microsoft Sans Serif" panose="020B0604020202020204" pitchFamily="34" charset="0"/>
              </a:rPr>
              <a:t>Tiolasa</a:t>
            </a:r>
            <a:r>
              <a:rPr lang="es-MX" sz="2600" b="1" spc="100" dirty="0" smtClean="0">
                <a:solidFill>
                  <a:srgbClr val="422100"/>
                </a:solidFill>
                <a:latin typeface="Microsoft Sans Serif" panose="020B0604020202020204" pitchFamily="34" charset="0"/>
                <a:cs typeface="Microsoft Sans Serif" panose="020B0604020202020204" pitchFamily="34" charset="0"/>
              </a:rPr>
              <a:t> genera </a:t>
            </a:r>
            <a:r>
              <a:rPr lang="es-MX" sz="2600" b="1" spc="100" dirty="0" err="1">
                <a:solidFill>
                  <a:srgbClr val="422100"/>
                </a:solidFill>
                <a:latin typeface="Microsoft Sans Serif" panose="020B0604020202020204" pitchFamily="34" charset="0"/>
                <a:cs typeface="Microsoft Sans Serif" panose="020B0604020202020204" pitchFamily="34" charset="0"/>
              </a:rPr>
              <a:t>Propionil</a:t>
            </a:r>
            <a:r>
              <a:rPr lang="es-MX" sz="2600" b="1" spc="100" dirty="0">
                <a:solidFill>
                  <a:srgbClr val="422100"/>
                </a:solidFill>
                <a:latin typeface="Microsoft Sans Serif" panose="020B0604020202020204" pitchFamily="34" charset="0"/>
                <a:cs typeface="Microsoft Sans Serif" panose="020B0604020202020204" pitchFamily="34" charset="0"/>
              </a:rPr>
              <a:t> CoA en lugar de Acetil </a:t>
            </a:r>
            <a:r>
              <a:rPr lang="es-MX" sz="2600" b="1" spc="100" dirty="0" smtClean="0">
                <a:solidFill>
                  <a:srgbClr val="422100"/>
                </a:solidFill>
                <a:latin typeface="Microsoft Sans Serif" panose="020B0604020202020204" pitchFamily="34" charset="0"/>
                <a:cs typeface="Microsoft Sans Serif" panose="020B0604020202020204" pitchFamily="34" charset="0"/>
              </a:rPr>
              <a:t>CoA.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94</a:t>
            </a:fld>
            <a:endParaRPr lang="en-US" dirty="0"/>
          </a:p>
        </p:txBody>
      </p:sp>
    </p:spTree>
    <p:extLst>
      <p:ext uri="{BB962C8B-B14F-4D97-AF65-F5344CB8AC3E}">
        <p14:creationId xmlns:p14="http://schemas.microsoft.com/office/powerpoint/2010/main" val="327130712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succinil"/>
          <p:cNvPicPr>
            <a:picLocks noGrp="1"/>
          </p:cNvPicPr>
          <p:nvPr>
            <p:ph sz="quarter" idx="1"/>
          </p:nvPr>
        </p:nvPicPr>
        <p:blipFill>
          <a:blip r:embed="rId2" cstate="print"/>
          <a:srcRect/>
          <a:stretch>
            <a:fillRect/>
          </a:stretch>
        </p:blipFill>
        <p:spPr bwMode="auto">
          <a:xfrm>
            <a:off x="1156447" y="1448282"/>
            <a:ext cx="6817659" cy="4549106"/>
          </a:xfrm>
          <a:prstGeom prst="rect">
            <a:avLst/>
          </a:prstGeom>
          <a:noFill/>
        </p:spPr>
      </p:pic>
      <p:sp>
        <p:nvSpPr>
          <p:cNvPr id="5"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6" name="CuadroTexto 5"/>
          <p:cNvSpPr txBox="1"/>
          <p:nvPr/>
        </p:nvSpPr>
        <p:spPr>
          <a:xfrm>
            <a:off x="1102659" y="6118005"/>
            <a:ext cx="6911788" cy="400110"/>
          </a:xfrm>
          <a:prstGeom prst="rect">
            <a:avLst/>
          </a:prstGeom>
          <a:noFill/>
        </p:spPr>
        <p:txBody>
          <a:bodyPr wrap="square" rtlCol="0">
            <a:spAutoFit/>
          </a:bodyPr>
          <a:lstStyle/>
          <a:p>
            <a:r>
              <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Ácido </a:t>
            </a:r>
            <a:r>
              <a:rPr lang="es-MX" sz="2000" b="1" spc="100" dirty="0" smtClean="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rPr>
              <a:t>graso con número impar de átomos de carbono</a:t>
            </a:r>
            <a:endParaRPr lang="es-MX" sz="2000" b="1" spc="100" dirty="0">
              <a:solidFill>
                <a:srgbClr val="0000CC"/>
              </a:solidFill>
              <a:effectLst>
                <a:outerShdw blurRad="38100" dist="38100" dir="2700000" algn="tl">
                  <a:srgbClr val="000000">
                    <a:alpha val="43137"/>
                  </a:srgbClr>
                </a:outerShdw>
              </a:effectLst>
              <a:latin typeface="Microsoft Sans Serif" panose="020B0604020202020204" pitchFamily="34" charset="0"/>
              <a:ea typeface="+mj-ea"/>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95</a:t>
            </a:fld>
            <a:endParaRPr lang="en-US" dirty="0"/>
          </a:p>
        </p:txBody>
      </p:sp>
    </p:spTree>
    <p:extLst>
      <p:ext uri="{BB962C8B-B14F-4D97-AF65-F5344CB8AC3E}">
        <p14:creationId xmlns:p14="http://schemas.microsoft.com/office/powerpoint/2010/main" val="369988262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916287"/>
            <a:ext cx="8229600" cy="3793976"/>
          </a:xfrm>
        </p:spPr>
        <p:txBody>
          <a:bodyPr>
            <a:norm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A continuación el </a:t>
            </a:r>
            <a:r>
              <a:rPr lang="es-MX" sz="2600" b="1" spc="100" dirty="0" err="1">
                <a:solidFill>
                  <a:srgbClr val="422100"/>
                </a:solidFill>
                <a:latin typeface="Microsoft Sans Serif" panose="020B0604020202020204" pitchFamily="34" charset="0"/>
                <a:cs typeface="Microsoft Sans Serif" panose="020B0604020202020204" pitchFamily="34" charset="0"/>
              </a:rPr>
              <a:t>Propionil</a:t>
            </a:r>
            <a:r>
              <a:rPr lang="es-MX" sz="2600" b="1" spc="100" dirty="0">
                <a:solidFill>
                  <a:srgbClr val="422100"/>
                </a:solidFill>
                <a:latin typeface="Microsoft Sans Serif" panose="020B0604020202020204" pitchFamily="34" charset="0"/>
                <a:cs typeface="Microsoft Sans Serif" panose="020B0604020202020204" pitchFamily="34" charset="0"/>
              </a:rPr>
              <a:t> CoA se convierte en </a:t>
            </a:r>
            <a:r>
              <a:rPr lang="es-MX" sz="2600" b="1" spc="100" dirty="0" err="1">
                <a:solidFill>
                  <a:srgbClr val="422100"/>
                </a:solidFill>
                <a:latin typeface="Microsoft Sans Serif" panose="020B0604020202020204" pitchFamily="34" charset="0"/>
                <a:cs typeface="Microsoft Sans Serif" panose="020B0604020202020204" pitchFamily="34" charset="0"/>
              </a:rPr>
              <a:t>Succinil</a:t>
            </a:r>
            <a:r>
              <a:rPr lang="es-MX" sz="2600" b="1" spc="100" dirty="0">
                <a:solidFill>
                  <a:srgbClr val="422100"/>
                </a:solidFill>
                <a:latin typeface="Microsoft Sans Serif" panose="020B0604020202020204" pitchFamily="34" charset="0"/>
                <a:cs typeface="Microsoft Sans Serif" panose="020B0604020202020204" pitchFamily="34" charset="0"/>
              </a:rPr>
              <a:t> CoA, el cual es un intermediario del Ciclo de Krebs.</a:t>
            </a:r>
          </a:p>
          <a:p>
            <a:pPr marL="34290" indent="0" algn="just">
              <a:lnSpc>
                <a:spcPct val="114000"/>
              </a:lnSpc>
              <a:spcBef>
                <a:spcPts val="0"/>
              </a:spcBef>
              <a:buNone/>
            </a:pP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La oxidación del </a:t>
            </a:r>
            <a:r>
              <a:rPr lang="es-MX" sz="2600" b="1" spc="100" dirty="0" err="1">
                <a:solidFill>
                  <a:srgbClr val="422100"/>
                </a:solidFill>
                <a:latin typeface="Microsoft Sans Serif" panose="020B0604020202020204" pitchFamily="34" charset="0"/>
                <a:cs typeface="Microsoft Sans Serif" panose="020B0604020202020204" pitchFamily="34" charset="0"/>
              </a:rPr>
              <a:t>Pentadecanoato</a:t>
            </a:r>
            <a:r>
              <a:rPr lang="es-MX" sz="2600" b="1" spc="100" dirty="0">
                <a:solidFill>
                  <a:srgbClr val="422100"/>
                </a:solidFill>
                <a:latin typeface="Microsoft Sans Serif" panose="020B0604020202020204" pitchFamily="34" charset="0"/>
                <a:cs typeface="Microsoft Sans Serif" panose="020B0604020202020204" pitchFamily="34" charset="0"/>
              </a:rPr>
              <a:t> (15C) rinde seis moléculas de Acetil CoA (102 ATP). Otras 24 moléculas de ATP se sintetizan a partir de la oxidación completa del </a:t>
            </a:r>
            <a:r>
              <a:rPr lang="es-MX" sz="2600" b="1" spc="100" dirty="0" err="1">
                <a:solidFill>
                  <a:srgbClr val="422100"/>
                </a:solidFill>
                <a:latin typeface="Microsoft Sans Serif" panose="020B0604020202020204" pitchFamily="34" charset="0"/>
                <a:cs typeface="Microsoft Sans Serif" panose="020B0604020202020204" pitchFamily="34" charset="0"/>
              </a:rPr>
              <a:t>Succinil</a:t>
            </a:r>
            <a:r>
              <a:rPr lang="es-MX" sz="2600" b="1" spc="100" dirty="0">
                <a:solidFill>
                  <a:srgbClr val="422100"/>
                </a:solidFill>
                <a:latin typeface="Microsoft Sans Serif" panose="020B0604020202020204" pitchFamily="34" charset="0"/>
                <a:cs typeface="Microsoft Sans Serif" panose="020B0604020202020204" pitchFamily="34" charset="0"/>
              </a:rPr>
              <a:t> CoA.    </a:t>
            </a: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96</a:t>
            </a:fld>
            <a:endParaRPr lang="en-US" dirty="0"/>
          </a:p>
        </p:txBody>
      </p:sp>
    </p:spTree>
    <p:extLst>
      <p:ext uri="{BB962C8B-B14F-4D97-AF65-F5344CB8AC3E}">
        <p14:creationId xmlns:p14="http://schemas.microsoft.com/office/powerpoint/2010/main" val="292718253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2390506"/>
            <a:ext cx="8229600" cy="3176573"/>
          </a:xfrm>
        </p:spPr>
        <p:txBody>
          <a:bodyPr>
            <a:noAutofit/>
          </a:bodyPr>
          <a:lstStyle/>
          <a:p>
            <a:pPr marL="34290" indent="0" algn="just">
              <a:lnSpc>
                <a:spcPct val="114000"/>
              </a:lnSpc>
              <a:spcBef>
                <a:spcPts val="0"/>
              </a:spcBef>
              <a:buNone/>
            </a:pPr>
            <a:r>
              <a:rPr lang="es-MX" sz="2600" b="1" spc="100" dirty="0">
                <a:solidFill>
                  <a:srgbClr val="422100"/>
                </a:solidFill>
                <a:latin typeface="Microsoft Sans Serif" panose="020B0604020202020204" pitchFamily="34" charset="0"/>
                <a:cs typeface="Microsoft Sans Serif" panose="020B0604020202020204" pitchFamily="34" charset="0"/>
              </a:rPr>
              <a:t>En la activación inicial se consumen dos equivalentes de ATP, mientras que la </a:t>
            </a:r>
            <a:r>
              <a:rPr lang="es-MX" sz="2600" b="1" spc="100" dirty="0" err="1">
                <a:solidFill>
                  <a:srgbClr val="422100"/>
                </a:solidFill>
                <a:latin typeface="Microsoft Sans Serif" panose="020B0604020202020204" pitchFamily="34" charset="0"/>
                <a:cs typeface="Microsoft Sans Serif" panose="020B0604020202020204" pitchFamily="34" charset="0"/>
              </a:rPr>
              <a:t>Propionil</a:t>
            </a:r>
            <a:r>
              <a:rPr lang="es-MX" sz="2600" b="1" spc="100" dirty="0">
                <a:solidFill>
                  <a:srgbClr val="422100"/>
                </a:solidFill>
                <a:latin typeface="Microsoft Sans Serif" panose="020B0604020202020204" pitchFamily="34" charset="0"/>
                <a:cs typeface="Microsoft Sans Serif" panose="020B0604020202020204" pitchFamily="34" charset="0"/>
              </a:rPr>
              <a:t> CoA </a:t>
            </a:r>
            <a:r>
              <a:rPr lang="es-MX" sz="2600" b="1" spc="100" dirty="0" err="1">
                <a:solidFill>
                  <a:srgbClr val="422100"/>
                </a:solidFill>
                <a:latin typeface="Microsoft Sans Serif" panose="020B0604020202020204" pitchFamily="34" charset="0"/>
                <a:cs typeface="Microsoft Sans Serif" panose="020B0604020202020204" pitchFamily="34" charset="0"/>
              </a:rPr>
              <a:t>Carboxilasa</a:t>
            </a:r>
            <a:r>
              <a:rPr lang="es-MX" sz="2600" b="1" spc="100" dirty="0">
                <a:solidFill>
                  <a:srgbClr val="422100"/>
                </a:solidFill>
                <a:latin typeface="Microsoft Sans Serif" panose="020B0604020202020204" pitchFamily="34" charset="0"/>
                <a:cs typeface="Microsoft Sans Serif" panose="020B0604020202020204" pitchFamily="34" charset="0"/>
              </a:rPr>
              <a:t> utiliza un ATP </a:t>
            </a:r>
            <a:r>
              <a:rPr lang="es-MX" sz="2600" b="1" spc="100" dirty="0" smtClean="0">
                <a:solidFill>
                  <a:srgbClr val="422100"/>
                </a:solidFill>
                <a:latin typeface="Microsoft Sans Serif" panose="020B0604020202020204" pitchFamily="34" charset="0"/>
                <a:cs typeface="Microsoft Sans Serif" panose="020B0604020202020204" pitchFamily="34" charset="0"/>
              </a:rPr>
              <a:t>adicional.</a:t>
            </a:r>
            <a:endParaRPr lang="es-MX" sz="26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endParaRPr lang="es-MX" sz="1200" b="1" spc="100" dirty="0">
              <a:solidFill>
                <a:srgbClr val="422100"/>
              </a:solidFill>
              <a:latin typeface="Microsoft Sans Serif" panose="020B0604020202020204" pitchFamily="34" charset="0"/>
              <a:cs typeface="Microsoft Sans Serif" panose="020B0604020202020204" pitchFamily="34" charset="0"/>
            </a:endParaRPr>
          </a:p>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En suma, el </a:t>
            </a:r>
            <a:r>
              <a:rPr lang="es-MX" sz="2600" b="1" spc="100" dirty="0">
                <a:solidFill>
                  <a:srgbClr val="422100"/>
                </a:solidFill>
                <a:latin typeface="Microsoft Sans Serif" panose="020B0604020202020204" pitchFamily="34" charset="0"/>
                <a:cs typeface="Microsoft Sans Serif" panose="020B0604020202020204" pitchFamily="34" charset="0"/>
              </a:rPr>
              <a:t>rendimiento neto del </a:t>
            </a:r>
            <a:r>
              <a:rPr lang="es-MX" sz="2600" b="1" spc="100" dirty="0" err="1">
                <a:solidFill>
                  <a:srgbClr val="422100"/>
                </a:solidFill>
                <a:latin typeface="Microsoft Sans Serif" panose="020B0604020202020204" pitchFamily="34" charset="0"/>
                <a:cs typeface="Microsoft Sans Serif" panose="020B0604020202020204" pitchFamily="34" charset="0"/>
              </a:rPr>
              <a:t>Pentadecanoato</a:t>
            </a:r>
            <a:r>
              <a:rPr lang="es-MX" sz="2600" b="1" spc="100" dirty="0">
                <a:solidFill>
                  <a:srgbClr val="422100"/>
                </a:solidFill>
                <a:latin typeface="Microsoft Sans Serif" panose="020B0604020202020204" pitchFamily="34" charset="0"/>
                <a:cs typeface="Microsoft Sans Serif" panose="020B0604020202020204" pitchFamily="34" charset="0"/>
              </a:rPr>
              <a:t> expresado en número de moléculas de ATP es de 123.</a:t>
            </a: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97</a:t>
            </a:fld>
            <a:endParaRPr lang="en-US" dirty="0"/>
          </a:p>
        </p:txBody>
      </p:sp>
    </p:spTree>
    <p:extLst>
      <p:ext uri="{BB962C8B-B14F-4D97-AF65-F5344CB8AC3E}">
        <p14:creationId xmlns:p14="http://schemas.microsoft.com/office/powerpoint/2010/main" val="273197675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1597133"/>
            <a:ext cx="8229600" cy="2087361"/>
          </a:xfrm>
        </p:spPr>
        <p:txBody>
          <a:bodyPr>
            <a:noAutofit/>
          </a:bodyPr>
          <a:lstStyle/>
          <a:p>
            <a:pPr marL="34290" indent="0" algn="just">
              <a:lnSpc>
                <a:spcPct val="114000"/>
              </a:lnSpc>
              <a:spcBef>
                <a:spcPts val="0"/>
              </a:spcBef>
              <a:buNone/>
            </a:pPr>
            <a:r>
              <a:rPr lang="es-MX" sz="2600" b="1" spc="100" dirty="0" smtClean="0">
                <a:solidFill>
                  <a:srgbClr val="422100"/>
                </a:solidFill>
                <a:latin typeface="Microsoft Sans Serif" panose="020B0604020202020204" pitchFamily="34" charset="0"/>
                <a:cs typeface="Microsoft Sans Serif" panose="020B0604020202020204" pitchFamily="34" charset="0"/>
              </a:rPr>
              <a:t>Por </a:t>
            </a:r>
            <a:r>
              <a:rPr lang="es-MX" sz="2600" b="1" spc="100" dirty="0">
                <a:solidFill>
                  <a:srgbClr val="422100"/>
                </a:solidFill>
                <a:latin typeface="Microsoft Sans Serif" panose="020B0604020202020204" pitchFamily="34" charset="0"/>
                <a:cs typeface="Microsoft Sans Serif" panose="020B0604020202020204" pitchFamily="34" charset="0"/>
              </a:rPr>
              <a:t>tanto, el número de moléculas de </a:t>
            </a:r>
            <a:r>
              <a:rPr lang="es-MX" sz="2600" b="1" spc="100" dirty="0" smtClean="0">
                <a:solidFill>
                  <a:srgbClr val="422100"/>
                </a:solidFill>
                <a:latin typeface="Microsoft Sans Serif" panose="020B0604020202020204" pitchFamily="34" charset="0"/>
                <a:cs typeface="Microsoft Sans Serif" panose="020B0604020202020204" pitchFamily="34" charset="0"/>
              </a:rPr>
              <a:t>ATP obtenidos </a:t>
            </a:r>
            <a:r>
              <a:rPr lang="es-MX" sz="2600" b="1" spc="100" dirty="0">
                <a:solidFill>
                  <a:srgbClr val="422100"/>
                </a:solidFill>
                <a:latin typeface="Microsoft Sans Serif" panose="020B0604020202020204" pitchFamily="34" charset="0"/>
                <a:cs typeface="Microsoft Sans Serif" panose="020B0604020202020204" pitchFamily="34" charset="0"/>
              </a:rPr>
              <a:t>por unidades de carbono es esencialmente igual por unidad de carbonos par o impar de átomos de </a:t>
            </a:r>
            <a:r>
              <a:rPr lang="es-MX" sz="2600" b="1" spc="100" dirty="0" smtClean="0">
                <a:solidFill>
                  <a:srgbClr val="422100"/>
                </a:solidFill>
                <a:latin typeface="Microsoft Sans Serif" panose="020B0604020202020204" pitchFamily="34" charset="0"/>
                <a:cs typeface="Microsoft Sans Serif" panose="020B0604020202020204" pitchFamily="34" charset="0"/>
              </a:rPr>
              <a:t>carbono.    </a:t>
            </a:r>
            <a:endParaRPr lang="es-MX" sz="2600" b="1" spc="100" dirty="0">
              <a:solidFill>
                <a:srgbClr val="422100"/>
              </a:solidFill>
              <a:latin typeface="Microsoft Sans Serif" panose="020B0604020202020204" pitchFamily="34" charset="0"/>
              <a:cs typeface="Microsoft Sans Serif" panose="020B0604020202020204" pitchFamily="34" charset="0"/>
            </a:endParaRPr>
          </a:p>
        </p:txBody>
      </p:sp>
      <p:sp>
        <p:nvSpPr>
          <p:cNvPr id="6" name="Título 1"/>
          <p:cNvSpPr txBox="1">
            <a:spLocks/>
          </p:cNvSpPr>
          <p:nvPr/>
        </p:nvSpPr>
        <p:spPr>
          <a:xfrm>
            <a:off x="894273" y="643949"/>
            <a:ext cx="7406640" cy="804333"/>
          </a:xfrm>
          <a:prstGeom prst="rect">
            <a:avLst/>
          </a:prstGeom>
        </p:spPr>
        <p:txBody>
          <a:bodyPr/>
          <a:lstStyle>
            <a:lvl1pPr algn="l" defTabSz="6858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l-GR"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β</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Oxidación de los Lípidos</a:t>
            </a:r>
          </a:p>
        </p:txBody>
      </p:sp>
      <p:pic>
        <p:nvPicPr>
          <p:cNvPr id="2" name="Imagen 1"/>
          <p:cNvPicPr>
            <a:picLocks noChangeAspect="1"/>
          </p:cNvPicPr>
          <p:nvPr/>
        </p:nvPicPr>
        <p:blipFill rotWithShape="1">
          <a:blip r:embed="rId2"/>
          <a:srcRect t="24130"/>
          <a:stretch/>
        </p:blipFill>
        <p:spPr>
          <a:xfrm>
            <a:off x="801936" y="3631640"/>
            <a:ext cx="7620000" cy="2760569"/>
          </a:xfrm>
          <a:prstGeom prst="rect">
            <a:avLst/>
          </a:prstGeom>
        </p:spPr>
      </p:pic>
      <p:sp>
        <p:nvSpPr>
          <p:cNvPr id="3" name="Marcador de número de diapositiva 2"/>
          <p:cNvSpPr>
            <a:spLocks noGrp="1"/>
          </p:cNvSpPr>
          <p:nvPr>
            <p:ph type="sldNum" sz="quarter" idx="12"/>
          </p:nvPr>
        </p:nvSpPr>
        <p:spPr/>
        <p:txBody>
          <a:bodyPr/>
          <a:lstStyle/>
          <a:p>
            <a:fld id="{4FAB73BC-B049-4115-A692-8D63A059BFB8}" type="slidenum">
              <a:rPr lang="en-US" smtClean="0"/>
              <a:t>98</a:t>
            </a:fld>
            <a:endParaRPr lang="en-US" dirty="0"/>
          </a:p>
        </p:txBody>
      </p:sp>
    </p:spTree>
    <p:extLst>
      <p:ext uri="{BB962C8B-B14F-4D97-AF65-F5344CB8AC3E}">
        <p14:creationId xmlns:p14="http://schemas.microsoft.com/office/powerpoint/2010/main" val="74228046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59923" y="4714532"/>
            <a:ext cx="6858000" cy="1512168"/>
          </a:xfrm>
        </p:spPr>
        <p:txBody>
          <a:bodyPr>
            <a:normAutofit/>
          </a:bodyPr>
          <a:lstStyle/>
          <a:p>
            <a:pPr algn="ctr"/>
            <a:r>
              <a:rPr lang="es-MX" sz="4400" b="1" cap="small" spc="100" dirty="0" smtClean="0">
                <a:solidFill>
                  <a:srgbClr val="4221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Producción </a:t>
            </a:r>
            <a:r>
              <a:rPr lang="es-MX" sz="4400" b="1" cap="small" spc="100" dirty="0">
                <a:solidFill>
                  <a:srgbClr val="4221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Cuerpos Cetónicos</a:t>
            </a:r>
          </a:p>
        </p:txBody>
      </p:sp>
      <p:pic>
        <p:nvPicPr>
          <p:cNvPr id="3" name="Imagen 2"/>
          <p:cNvPicPr>
            <a:picLocks noChangeAspect="1"/>
          </p:cNvPicPr>
          <p:nvPr/>
        </p:nvPicPr>
        <p:blipFill rotWithShape="1">
          <a:blip r:embed="rId2"/>
          <a:srcRect l="8063" t="11587" r="8482"/>
          <a:stretch/>
        </p:blipFill>
        <p:spPr>
          <a:xfrm>
            <a:off x="1498599" y="419230"/>
            <a:ext cx="6189133" cy="4033837"/>
          </a:xfrm>
          <a:prstGeom prst="rect">
            <a:avLst/>
          </a:prstGeom>
        </p:spPr>
      </p:pic>
      <p:sp>
        <p:nvSpPr>
          <p:cNvPr id="4" name="Marcador de número de diapositiva 3"/>
          <p:cNvSpPr>
            <a:spLocks noGrp="1"/>
          </p:cNvSpPr>
          <p:nvPr>
            <p:ph type="sldNum" sz="quarter" idx="12"/>
          </p:nvPr>
        </p:nvSpPr>
        <p:spPr/>
        <p:txBody>
          <a:bodyPr/>
          <a:lstStyle/>
          <a:p>
            <a:fld id="{4FAB73BC-B049-4115-A692-8D63A059BFB8}" type="slidenum">
              <a:rPr lang="en-US" smtClean="0"/>
              <a:t>99</a:t>
            </a:fld>
            <a:endParaRPr lang="en-US" dirty="0"/>
          </a:p>
        </p:txBody>
      </p:sp>
    </p:spTree>
    <p:extLst>
      <p:ext uri="{BB962C8B-B14F-4D97-AF65-F5344CB8AC3E}">
        <p14:creationId xmlns:p14="http://schemas.microsoft.com/office/powerpoint/2010/main" val="3892733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e">
  <a:themeElements>
    <a:clrScheme name="Base">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Base</Template>
  <TotalTime>2391</TotalTime>
  <Words>5647</Words>
  <Application>Microsoft Office PowerPoint</Application>
  <PresentationFormat>Presentación en pantalla (4:3)</PresentationFormat>
  <Paragraphs>566</Paragraphs>
  <Slides>127</Slides>
  <Notes>4</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127</vt:i4>
      </vt:variant>
    </vt:vector>
  </HeadingPairs>
  <TitlesOfParts>
    <vt:vector size="133" baseType="lpstr">
      <vt:lpstr>Arial</vt:lpstr>
      <vt:lpstr>Calibri</vt:lpstr>
      <vt:lpstr>Corbel</vt:lpstr>
      <vt:lpstr>Microsoft Sans Serif</vt:lpstr>
      <vt:lpstr>Symbol</vt:lpstr>
      <vt:lpstr>Base</vt:lpstr>
      <vt:lpstr>UNIDAD TEMÁTICA METABOLISMO DE LÍPIDOS Primera parte</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Presentación de PowerPoint</vt:lpstr>
      <vt:lpstr>Metabolismo de Lípidos</vt:lpstr>
      <vt:lpstr>Metabolismo de Lípidos</vt:lpstr>
      <vt:lpstr>Metabolismo de Lípidos</vt:lpstr>
      <vt:lpstr>Metabolismo de Lípidos</vt:lpstr>
      <vt:lpstr>Metabolismo de Lípidos</vt:lpstr>
      <vt:lpstr>Metabolismo de Lípidos</vt:lpstr>
      <vt:lpstr>Presentación de PowerPoint</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Metabolismo de Lípidos</vt:lpstr>
      <vt:lpstr>Presentación de PowerPoint</vt:lpstr>
      <vt:lpstr>Metabolismo de Lípidos</vt:lpstr>
      <vt:lpstr>Metabolismo de Lípidos</vt:lpstr>
      <vt:lpstr>Metabolismo de Lípidos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Pasos previos</vt:lpstr>
      <vt:lpstr>Presentación de PowerPoint</vt:lpstr>
      <vt:lpstr>Presentación de PowerPoint</vt:lpstr>
      <vt:lpstr>Presentación de PowerPoint</vt:lpstr>
      <vt:lpstr>Presentación de PowerPoint</vt:lpstr>
      <vt:lpstr>Transportación a la matriz mitocondrial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Oxidación por FAD</vt:lpstr>
      <vt:lpstr>Oxidación por FAD</vt:lpstr>
      <vt:lpstr>Presentación de PowerPoint</vt:lpstr>
      <vt:lpstr>Hidratación</vt:lpstr>
      <vt:lpstr>Presentación de PowerPoint</vt:lpstr>
      <vt:lpstr>Oxidación por NAD+</vt:lpstr>
      <vt:lpstr>Presentación de PowerPoint</vt:lpstr>
      <vt:lpstr>Presentación de PowerPoint</vt:lpstr>
      <vt:lpstr>Tiólisis</vt:lpstr>
      <vt:lpstr>Presentación de PowerPoint</vt:lpstr>
      <vt:lpstr>Presentación de PowerPoint</vt:lpstr>
      <vt:lpstr>Presentación de PowerPoint</vt:lpstr>
      <vt:lpstr>Energética de la Beta-Oxidación del Ácido Palmítico (16 carbonos)</vt:lpstr>
      <vt:lpstr>Energética de la Beta-Oxidación del Ácido Palmítico (16 carbonos)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Producción de Cuerpos Cetónicos</vt:lpstr>
      <vt:lpstr>Producción de Cuerpos Cetónicos</vt:lpstr>
      <vt:lpstr>Producción de Cuerpos Cetónicos</vt:lpstr>
      <vt:lpstr>Producción de Cuerpos Cetónicos</vt:lpstr>
      <vt:lpstr>Producción de Cuerpos Cetónicos</vt:lpstr>
      <vt:lpstr>Presentación de PowerPoint</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Producción de Cuerpos Cetónicos</vt:lpstr>
      <vt:lpstr>Referencias Bibliográficas</vt:lpstr>
      <vt:lpstr>Referencias Bibliográficas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Metabolismo de Lípidos</dc:title>
  <dc:creator>Arrizabalag</dc:creator>
  <cp:lastModifiedBy>Arrizabalag</cp:lastModifiedBy>
  <cp:revision>180</cp:revision>
  <dcterms:created xsi:type="dcterms:W3CDTF">2016-08-21T17:43:00Z</dcterms:created>
  <dcterms:modified xsi:type="dcterms:W3CDTF">2016-10-09T18:32:41Z</dcterms:modified>
</cp:coreProperties>
</file>