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2"/>
  </p:notesMasterIdLst>
  <p:handoutMasterIdLst>
    <p:handoutMasterId r:id="rId63"/>
  </p:handoutMasterIdLst>
  <p:sldIdLst>
    <p:sldId id="328" r:id="rId2"/>
    <p:sldId id="259" r:id="rId3"/>
    <p:sldId id="283" r:id="rId4"/>
    <p:sldId id="329" r:id="rId5"/>
    <p:sldId id="282" r:id="rId6"/>
    <p:sldId id="270" r:id="rId7"/>
    <p:sldId id="272" r:id="rId8"/>
    <p:sldId id="273" r:id="rId9"/>
    <p:sldId id="278" r:id="rId10"/>
    <p:sldId id="284" r:id="rId11"/>
    <p:sldId id="285" r:id="rId12"/>
    <p:sldId id="286" r:id="rId13"/>
    <p:sldId id="265" r:id="rId14"/>
    <p:sldId id="260" r:id="rId15"/>
    <p:sldId id="276" r:id="rId16"/>
    <p:sldId id="274" r:id="rId17"/>
    <p:sldId id="277" r:id="rId18"/>
    <p:sldId id="275" r:id="rId19"/>
    <p:sldId id="281" r:id="rId20"/>
    <p:sldId id="269" r:id="rId21"/>
    <p:sldId id="280" r:id="rId22"/>
    <p:sldId id="266" r:id="rId23"/>
    <p:sldId id="287" r:id="rId24"/>
    <p:sldId id="305" r:id="rId25"/>
    <p:sldId id="288" r:id="rId26"/>
    <p:sldId id="304" r:id="rId27"/>
    <p:sldId id="289" r:id="rId28"/>
    <p:sldId id="292" r:id="rId29"/>
    <p:sldId id="290" r:id="rId30"/>
    <p:sldId id="271" r:id="rId31"/>
    <p:sldId id="293" r:id="rId32"/>
    <p:sldId id="291" r:id="rId33"/>
    <p:sldId id="295" r:id="rId34"/>
    <p:sldId id="294" r:id="rId35"/>
    <p:sldId id="300" r:id="rId36"/>
    <p:sldId id="296" r:id="rId37"/>
    <p:sldId id="303" r:id="rId38"/>
    <p:sldId id="301" r:id="rId39"/>
    <p:sldId id="302" r:id="rId40"/>
    <p:sldId id="306" r:id="rId41"/>
    <p:sldId id="309" r:id="rId42"/>
    <p:sldId id="307" r:id="rId43"/>
    <p:sldId id="308" r:id="rId44"/>
    <p:sldId id="310" r:id="rId45"/>
    <p:sldId id="311" r:id="rId46"/>
    <p:sldId id="312" r:id="rId47"/>
    <p:sldId id="313" r:id="rId48"/>
    <p:sldId id="314" r:id="rId49"/>
    <p:sldId id="315" r:id="rId50"/>
    <p:sldId id="316" r:id="rId51"/>
    <p:sldId id="317" r:id="rId52"/>
    <p:sldId id="323" r:id="rId53"/>
    <p:sldId id="322" r:id="rId54"/>
    <p:sldId id="324" r:id="rId55"/>
    <p:sldId id="325" r:id="rId56"/>
    <p:sldId id="326" r:id="rId57"/>
    <p:sldId id="319" r:id="rId58"/>
    <p:sldId id="318" r:id="rId59"/>
    <p:sldId id="330" r:id="rId60"/>
    <p:sldId id="331" r:id="rId6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130D"/>
    <a:srgbClr val="000F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94434" autoAdjust="0"/>
  </p:normalViewPr>
  <p:slideViewPr>
    <p:cSldViewPr>
      <p:cViewPr varScale="1">
        <p:scale>
          <a:sx n="67" d="100"/>
          <a:sy n="67" d="100"/>
        </p:scale>
        <p:origin x="1392"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89987E-5CAD-4741-81F8-889A64F0EB0C}" type="datetimeFigureOut">
              <a:rPr lang="es-MX" smtClean="0"/>
              <a:t>09/10/2016</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171900-5373-4263-A956-848D049F73F2}" type="slidenum">
              <a:rPr lang="es-MX" smtClean="0"/>
              <a:t>‹Nº›</a:t>
            </a:fld>
            <a:endParaRPr lang="es-MX"/>
          </a:p>
        </p:txBody>
      </p:sp>
    </p:spTree>
    <p:extLst>
      <p:ext uri="{BB962C8B-B14F-4D97-AF65-F5344CB8AC3E}">
        <p14:creationId xmlns:p14="http://schemas.microsoft.com/office/powerpoint/2010/main" val="304268117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077706-EBCD-453A-8726-7ABA4C7DBEBF}" type="datetimeFigureOut">
              <a:rPr lang="es-MX" smtClean="0"/>
              <a:t>09/10/2016</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15195A-9718-4D5C-A5E2-D28C2EF807B6}" type="slidenum">
              <a:rPr lang="es-MX" smtClean="0"/>
              <a:t>‹Nº›</a:t>
            </a:fld>
            <a:endParaRPr lang="es-MX"/>
          </a:p>
        </p:txBody>
      </p:sp>
    </p:spTree>
    <p:extLst>
      <p:ext uri="{BB962C8B-B14F-4D97-AF65-F5344CB8AC3E}">
        <p14:creationId xmlns:p14="http://schemas.microsoft.com/office/powerpoint/2010/main" val="237731663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C15195A-9718-4D5C-A5E2-D28C2EF807B6}" type="slidenum">
              <a:rPr lang="es-MX" smtClean="0"/>
              <a:t>1</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236638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1C15195A-9718-4D5C-A5E2-D28C2EF807B6}" type="slidenum">
              <a:rPr lang="es-MX" smtClean="0"/>
              <a:t>3</a:t>
            </a:fld>
            <a:endParaRPr lang="es-MX"/>
          </a:p>
        </p:txBody>
      </p:sp>
    </p:spTree>
    <p:extLst>
      <p:ext uri="{BB962C8B-B14F-4D97-AF65-F5344CB8AC3E}">
        <p14:creationId xmlns:p14="http://schemas.microsoft.com/office/powerpoint/2010/main" val="875817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70DBF153-21B9-4EF5-A1B8-341B69932DD4}" type="datetime1">
              <a:rPr lang="es-MX" smtClean="0"/>
              <a:t>09/10/2016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3505849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8B1DE47-ED46-45A1-89BC-754D3C18F11D}" type="datetime1">
              <a:rPr lang="es-MX" smtClean="0"/>
              <a:t>09/10/2016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94676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B6EAF3D-2BAD-432C-AF24-5F9FE46BD271}" type="datetime1">
              <a:rPr lang="es-MX" smtClean="0"/>
              <a:t>09/10/2016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2669980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D0DF97C-FECA-44BE-AD47-62EFA6149439}" type="datetime1">
              <a:rPr lang="es-MX" smtClean="0"/>
              <a:t>09/10/2016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24642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B1DBD99-008D-4A66-B646-442302FEDDE9}" type="datetime1">
              <a:rPr lang="es-MX" smtClean="0"/>
              <a:t>09/10/2016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2493817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57EDEA02-573B-4930-80D5-224990D37370}" type="datetime1">
              <a:rPr lang="es-MX" smtClean="0"/>
              <a:t>09/10/2016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1878794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6E8D7543-67C7-4F2B-A809-F0F03E63175F}" type="datetime1">
              <a:rPr lang="es-MX" smtClean="0"/>
              <a:t>09/10/2016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2857482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041AAB0E-0397-4F9E-BDC6-FEEBC41E645C}" type="datetime1">
              <a:rPr lang="es-MX" smtClean="0"/>
              <a:t>09/10/2016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3777255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DC283FB-BFA5-4994-8BEA-11D94C774DF0}" type="datetime1">
              <a:rPr lang="es-MX" smtClean="0"/>
              <a:t>09/10/2016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2353944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EE8BF5F-DEDA-46AB-934A-18579676DCAE}" type="datetime1">
              <a:rPr lang="es-MX" smtClean="0"/>
              <a:t>09/10/2016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2596027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03B8ED2-2772-4EB7-B6C6-EF9B9F99CA12}" type="datetime1">
              <a:rPr lang="es-MX" smtClean="0"/>
              <a:t>09/10/2016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342A8C-71CD-4084-855A-557FB6E8302A}" type="slidenum">
              <a:rPr lang="es-MX" smtClean="0"/>
              <a:t>‹Nº›</a:t>
            </a:fld>
            <a:endParaRPr lang="es-MX"/>
          </a:p>
        </p:txBody>
      </p:sp>
    </p:spTree>
    <p:extLst>
      <p:ext uri="{BB962C8B-B14F-4D97-AF65-F5344CB8AC3E}">
        <p14:creationId xmlns:p14="http://schemas.microsoft.com/office/powerpoint/2010/main" val="2699784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F99705-5185-48DA-ACBE-00A71F311FB8}" type="datetime1">
              <a:rPr lang="es-MX" smtClean="0"/>
              <a:t>09/10/2016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342A8C-71CD-4084-855A-557FB6E8302A}" type="slidenum">
              <a:rPr lang="es-MX" smtClean="0"/>
              <a:t>‹Nº›</a:t>
            </a:fld>
            <a:endParaRPr lang="es-MX"/>
          </a:p>
        </p:txBody>
      </p:sp>
    </p:spTree>
    <p:extLst>
      <p:ext uri="{BB962C8B-B14F-4D97-AF65-F5344CB8AC3E}">
        <p14:creationId xmlns:p14="http://schemas.microsoft.com/office/powerpoint/2010/main" val="3744979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hyperlink" Target="http://www.google.com.mx/imgh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90334256"/>
              </p:ext>
            </p:extLst>
          </p:nvPr>
        </p:nvGraphicFramePr>
        <p:xfrm>
          <a:off x="505189" y="476672"/>
          <a:ext cx="8114007" cy="1152128"/>
        </p:xfrm>
        <a:graphic>
          <a:graphicData uri="http://schemas.openxmlformats.org/drawingml/2006/table">
            <a:tbl>
              <a:tblPr firstRow="1" bandRow="1"/>
              <a:tblGrid>
                <a:gridCol w="1273247"/>
                <a:gridCol w="5472608"/>
                <a:gridCol w="1368152"/>
              </a:tblGrid>
              <a:tr h="1152128">
                <a:tc>
                  <a:txBody>
                    <a:bodyPr/>
                    <a:lstStyle>
                      <a:lvl1pPr marL="0" algn="l" defTabSz="914400" rtl="0" eaLnBrk="1" latinLnBrk="0" hangingPunct="1">
                        <a:defRPr sz="1800" b="1" kern="1200">
                          <a:solidFill>
                            <a:schemeClr val="lt1"/>
                          </a:solidFill>
                          <a:latin typeface="Gill Sans MT"/>
                        </a:defRPr>
                      </a:lvl1pPr>
                      <a:lvl2pPr marL="457200" algn="l" defTabSz="914400" rtl="0" eaLnBrk="1" latinLnBrk="0" hangingPunct="1">
                        <a:defRPr sz="1800" b="1" kern="1200">
                          <a:solidFill>
                            <a:schemeClr val="lt1"/>
                          </a:solidFill>
                          <a:latin typeface="Gill Sans MT"/>
                        </a:defRPr>
                      </a:lvl2pPr>
                      <a:lvl3pPr marL="914400" algn="l" defTabSz="914400" rtl="0" eaLnBrk="1" latinLnBrk="0" hangingPunct="1">
                        <a:defRPr sz="1800" b="1" kern="1200">
                          <a:solidFill>
                            <a:schemeClr val="lt1"/>
                          </a:solidFill>
                          <a:latin typeface="Gill Sans MT"/>
                        </a:defRPr>
                      </a:lvl3pPr>
                      <a:lvl4pPr marL="1371600" algn="l" defTabSz="914400" rtl="0" eaLnBrk="1" latinLnBrk="0" hangingPunct="1">
                        <a:defRPr sz="1800" b="1" kern="1200">
                          <a:solidFill>
                            <a:schemeClr val="lt1"/>
                          </a:solidFill>
                          <a:latin typeface="Gill Sans MT"/>
                        </a:defRPr>
                      </a:lvl4pPr>
                      <a:lvl5pPr marL="1828800" algn="l" defTabSz="914400" rtl="0" eaLnBrk="1" latinLnBrk="0" hangingPunct="1">
                        <a:defRPr sz="1800" b="1" kern="1200">
                          <a:solidFill>
                            <a:schemeClr val="lt1"/>
                          </a:solidFill>
                          <a:latin typeface="Gill Sans MT"/>
                        </a:defRPr>
                      </a:lvl5pPr>
                      <a:lvl6pPr marL="2286000" algn="l" defTabSz="914400" rtl="0" eaLnBrk="1" latinLnBrk="0" hangingPunct="1">
                        <a:defRPr sz="1800" b="1" kern="1200">
                          <a:solidFill>
                            <a:schemeClr val="lt1"/>
                          </a:solidFill>
                          <a:latin typeface="Gill Sans MT"/>
                        </a:defRPr>
                      </a:lvl6pPr>
                      <a:lvl7pPr marL="2743200" algn="l" defTabSz="914400" rtl="0" eaLnBrk="1" latinLnBrk="0" hangingPunct="1">
                        <a:defRPr sz="1800" b="1" kern="1200">
                          <a:solidFill>
                            <a:schemeClr val="lt1"/>
                          </a:solidFill>
                          <a:latin typeface="Gill Sans MT"/>
                        </a:defRPr>
                      </a:lvl7pPr>
                      <a:lvl8pPr marL="3200400" algn="l" defTabSz="914400" rtl="0" eaLnBrk="1" latinLnBrk="0" hangingPunct="1">
                        <a:defRPr sz="1800" b="1" kern="1200">
                          <a:solidFill>
                            <a:schemeClr val="lt1"/>
                          </a:solidFill>
                          <a:latin typeface="Gill Sans MT"/>
                        </a:defRPr>
                      </a:lvl8pPr>
                      <a:lvl9pPr marL="3657600" algn="l" defTabSz="914400" rtl="0" eaLnBrk="1" latinLnBrk="0" hangingPunct="1">
                        <a:defRPr sz="1800" b="1" kern="1200">
                          <a:solidFill>
                            <a:schemeClr val="lt1"/>
                          </a:solidFill>
                          <a:latin typeface="Gill Sans MT"/>
                        </a:defRPr>
                      </a:lvl9p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Gill Sans MT"/>
                        </a:defRPr>
                      </a:lvl1pPr>
                      <a:lvl2pPr marL="457200" algn="l" defTabSz="914400" rtl="0" eaLnBrk="1" latinLnBrk="0" hangingPunct="1">
                        <a:defRPr sz="1800" b="1" kern="1200">
                          <a:solidFill>
                            <a:schemeClr val="lt1"/>
                          </a:solidFill>
                          <a:latin typeface="Gill Sans MT"/>
                        </a:defRPr>
                      </a:lvl2pPr>
                      <a:lvl3pPr marL="914400" algn="l" defTabSz="914400" rtl="0" eaLnBrk="1" latinLnBrk="0" hangingPunct="1">
                        <a:defRPr sz="1800" b="1" kern="1200">
                          <a:solidFill>
                            <a:schemeClr val="lt1"/>
                          </a:solidFill>
                          <a:latin typeface="Gill Sans MT"/>
                        </a:defRPr>
                      </a:lvl3pPr>
                      <a:lvl4pPr marL="1371600" algn="l" defTabSz="914400" rtl="0" eaLnBrk="1" latinLnBrk="0" hangingPunct="1">
                        <a:defRPr sz="1800" b="1" kern="1200">
                          <a:solidFill>
                            <a:schemeClr val="lt1"/>
                          </a:solidFill>
                          <a:latin typeface="Gill Sans MT"/>
                        </a:defRPr>
                      </a:lvl4pPr>
                      <a:lvl5pPr marL="1828800" algn="l" defTabSz="914400" rtl="0" eaLnBrk="1" latinLnBrk="0" hangingPunct="1">
                        <a:defRPr sz="1800" b="1" kern="1200">
                          <a:solidFill>
                            <a:schemeClr val="lt1"/>
                          </a:solidFill>
                          <a:latin typeface="Gill Sans MT"/>
                        </a:defRPr>
                      </a:lvl5pPr>
                      <a:lvl6pPr marL="2286000" algn="l" defTabSz="914400" rtl="0" eaLnBrk="1" latinLnBrk="0" hangingPunct="1">
                        <a:defRPr sz="1800" b="1" kern="1200">
                          <a:solidFill>
                            <a:schemeClr val="lt1"/>
                          </a:solidFill>
                          <a:latin typeface="Gill Sans MT"/>
                        </a:defRPr>
                      </a:lvl6pPr>
                      <a:lvl7pPr marL="2743200" algn="l" defTabSz="914400" rtl="0" eaLnBrk="1" latinLnBrk="0" hangingPunct="1">
                        <a:defRPr sz="1800" b="1" kern="1200">
                          <a:solidFill>
                            <a:schemeClr val="lt1"/>
                          </a:solidFill>
                          <a:latin typeface="Gill Sans MT"/>
                        </a:defRPr>
                      </a:lvl7pPr>
                      <a:lvl8pPr marL="3200400" algn="l" defTabSz="914400" rtl="0" eaLnBrk="1" latinLnBrk="0" hangingPunct="1">
                        <a:defRPr sz="1800" b="1" kern="1200">
                          <a:solidFill>
                            <a:schemeClr val="lt1"/>
                          </a:solidFill>
                          <a:latin typeface="Gill Sans MT"/>
                        </a:defRPr>
                      </a:lvl8pPr>
                      <a:lvl9pPr marL="3657600" algn="l" defTabSz="914400" rtl="0" eaLnBrk="1" latinLnBrk="0" hangingPunct="1">
                        <a:defRPr sz="1800" b="1" kern="1200">
                          <a:solidFill>
                            <a:schemeClr val="lt1"/>
                          </a:solidFill>
                          <a:latin typeface="Gill Sans M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sng" strike="noStrike" kern="1200" cap="small" spc="1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Facultad de Química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Licenciatura en Química Farmacéutica Biológica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Gill Sans MT"/>
                        </a:defRPr>
                      </a:lvl1pPr>
                      <a:lvl2pPr marL="457200" algn="l" defTabSz="914400" rtl="0" eaLnBrk="1" latinLnBrk="0" hangingPunct="1">
                        <a:defRPr sz="1800" b="1" kern="1200">
                          <a:solidFill>
                            <a:schemeClr val="lt1"/>
                          </a:solidFill>
                          <a:latin typeface="Gill Sans MT"/>
                        </a:defRPr>
                      </a:lvl2pPr>
                      <a:lvl3pPr marL="914400" algn="l" defTabSz="914400" rtl="0" eaLnBrk="1" latinLnBrk="0" hangingPunct="1">
                        <a:defRPr sz="1800" b="1" kern="1200">
                          <a:solidFill>
                            <a:schemeClr val="lt1"/>
                          </a:solidFill>
                          <a:latin typeface="Gill Sans MT"/>
                        </a:defRPr>
                      </a:lvl3pPr>
                      <a:lvl4pPr marL="1371600" algn="l" defTabSz="914400" rtl="0" eaLnBrk="1" latinLnBrk="0" hangingPunct="1">
                        <a:defRPr sz="1800" b="1" kern="1200">
                          <a:solidFill>
                            <a:schemeClr val="lt1"/>
                          </a:solidFill>
                          <a:latin typeface="Gill Sans MT"/>
                        </a:defRPr>
                      </a:lvl4pPr>
                      <a:lvl5pPr marL="1828800" algn="l" defTabSz="914400" rtl="0" eaLnBrk="1" latinLnBrk="0" hangingPunct="1">
                        <a:defRPr sz="1800" b="1" kern="1200">
                          <a:solidFill>
                            <a:schemeClr val="lt1"/>
                          </a:solidFill>
                          <a:latin typeface="Gill Sans MT"/>
                        </a:defRPr>
                      </a:lvl5pPr>
                      <a:lvl6pPr marL="2286000" algn="l" defTabSz="914400" rtl="0" eaLnBrk="1" latinLnBrk="0" hangingPunct="1">
                        <a:defRPr sz="1800" b="1" kern="1200">
                          <a:solidFill>
                            <a:schemeClr val="lt1"/>
                          </a:solidFill>
                          <a:latin typeface="Gill Sans MT"/>
                        </a:defRPr>
                      </a:lvl6pPr>
                      <a:lvl7pPr marL="2743200" algn="l" defTabSz="914400" rtl="0" eaLnBrk="1" latinLnBrk="0" hangingPunct="1">
                        <a:defRPr sz="1800" b="1" kern="1200">
                          <a:solidFill>
                            <a:schemeClr val="lt1"/>
                          </a:solidFill>
                          <a:latin typeface="Gill Sans MT"/>
                        </a:defRPr>
                      </a:lvl7pPr>
                      <a:lvl8pPr marL="3200400" algn="l" defTabSz="914400" rtl="0" eaLnBrk="1" latinLnBrk="0" hangingPunct="1">
                        <a:defRPr sz="1800" b="1" kern="1200">
                          <a:solidFill>
                            <a:schemeClr val="lt1"/>
                          </a:solidFill>
                          <a:latin typeface="Gill Sans MT"/>
                        </a:defRPr>
                      </a:lvl8pPr>
                      <a:lvl9pPr marL="3657600" algn="l" defTabSz="914400" rtl="0" eaLnBrk="1" latinLnBrk="0" hangingPunct="1">
                        <a:defRPr sz="1800" b="1" kern="1200">
                          <a:solidFill>
                            <a:schemeClr val="lt1"/>
                          </a:solidFill>
                          <a:latin typeface="Gill Sans MT"/>
                        </a:defRPr>
                      </a:lvl9p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24" y="520916"/>
            <a:ext cx="12557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0484" y="520916"/>
            <a:ext cx="12382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txBox="1">
            <a:spLocks noChangeArrowheads="1"/>
          </p:cNvSpPr>
          <p:nvPr/>
        </p:nvSpPr>
        <p:spPr>
          <a:xfrm>
            <a:off x="490440" y="2204864"/>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hangingPunct="0">
              <a:defRPr/>
            </a:pPr>
            <a:r>
              <a:rPr lang="es-MX" sz="54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BIOLOGÍA</a:t>
            </a:r>
            <a:endParaRPr lang="es-MX" sz="5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a:xfrm>
            <a:off x="787804" y="3717032"/>
            <a:ext cx="7772400" cy="1143000"/>
          </a:xfrm>
          <a:prstGeom prst="rect">
            <a:avLst/>
          </a:prstGeom>
          <a:noFill/>
          <a:ln/>
        </p:spPr>
        <p:txBody>
          <a:bodyPr vert="horz" anchor="ctr" anchorCtr="1">
            <a:normAutofit/>
          </a:bodyPr>
          <a:lstStyle>
            <a:lvl1pPr algn="r" rtl="0" eaLnBrk="1" latinLnBrk="0" hangingPunct="1">
              <a:spcBef>
                <a:spcPct val="0"/>
              </a:spcBef>
              <a:buNone/>
              <a:defRPr kumimoji="0" sz="3200" kern="1200">
                <a:solidFill>
                  <a:schemeClr val="tx1"/>
                </a:solidFill>
                <a:latin typeface="+mj-lt"/>
                <a:ea typeface="+mj-ea"/>
                <a:cs typeface="+mj-cs"/>
              </a:defRPr>
            </a:lvl1pPr>
          </a:lstStyle>
          <a:p>
            <a:pPr indent="-342900" algn="ctr">
              <a:spcBef>
                <a:spcPts val="600"/>
              </a:spcBef>
              <a:defRPr/>
            </a:pPr>
            <a:r>
              <a:rPr lang="es-ES_tradnl" sz="28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UNIDAD</a:t>
            </a:r>
            <a:r>
              <a:rPr lang="es-ES_tradnl"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
            </a:r>
            <a:br>
              <a:rPr lang="es-ES_tradnl"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 a la Biología</a:t>
            </a:r>
            <a:endParaRPr lang="es-ES_tradnl"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7" name="Rectangle 3"/>
          <p:cNvSpPr txBox="1">
            <a:spLocks noChangeArrowheads="1"/>
          </p:cNvSpPr>
          <p:nvPr/>
        </p:nvSpPr>
        <p:spPr>
          <a:xfrm>
            <a:off x="329964" y="5105704"/>
            <a:ext cx="8501122" cy="671796"/>
          </a:xfrm>
          <a:prstGeom prst="rect">
            <a:avLst/>
          </a:prstGeom>
          <a:noFill/>
          <a:ln/>
          <a:effectLst/>
        </p:spPr>
        <p:txBody>
          <a:bodyPr vert="horz">
            <a:noAutofit/>
          </a:bodyPr>
          <a:lstStyle>
            <a:lvl1pPr marL="0" indent="0" algn="r" rtl="0" eaLnBrk="1" latinLnBrk="0" hangingPunct="1">
              <a:spcBef>
                <a:spcPts val="600"/>
              </a:spcBef>
              <a:buClr>
                <a:schemeClr val="accent1"/>
              </a:buClr>
              <a:buSzPct val="76000"/>
              <a:buFont typeface="Wingdings 3"/>
              <a:buNone/>
              <a:defRPr kumimoji="0" sz="2000" kern="1200">
                <a:solidFill>
                  <a:schemeClr val="tx2"/>
                </a:solidFill>
                <a:latin typeface="+mj-lt"/>
                <a:ea typeface="+mj-ea"/>
                <a:cs typeface="+mj-cs"/>
              </a:defRPr>
            </a:lvl1pPr>
            <a:lvl2pPr marL="457200" indent="0" algn="ctr" rtl="0" eaLnBrk="1" latinLnBrk="0" hangingPunct="1">
              <a:spcBef>
                <a:spcPts val="500"/>
              </a:spcBef>
              <a:buClr>
                <a:schemeClr val="accent2"/>
              </a:buClr>
              <a:buSzPct val="76000"/>
              <a:buFont typeface="Wingdings 3"/>
              <a:buNone/>
              <a:defRPr kumimoji="0" sz="2300" kern="1200">
                <a:solidFill>
                  <a:schemeClr val="tx2"/>
                </a:solidFill>
                <a:latin typeface="+mn-lt"/>
                <a:ea typeface="+mn-ea"/>
                <a:cs typeface="+mn-cs"/>
              </a:defRPr>
            </a:lvl2pPr>
            <a:lvl3pPr marL="914400" indent="0" algn="ctr" rtl="0" eaLnBrk="1" latinLnBrk="0" hangingPunct="1">
              <a:spcBef>
                <a:spcPts val="500"/>
              </a:spcBef>
              <a:buClr>
                <a:schemeClr val="bg1">
                  <a:shade val="50000"/>
                </a:schemeClr>
              </a:buClr>
              <a:buSzPct val="76000"/>
              <a:buFont typeface="Wingdings 3"/>
              <a:buNone/>
              <a:defRPr kumimoji="0" sz="2000" kern="1200">
                <a:solidFill>
                  <a:schemeClr val="tx1"/>
                </a:solidFill>
                <a:latin typeface="+mn-lt"/>
                <a:ea typeface="+mn-ea"/>
                <a:cs typeface="+mn-cs"/>
              </a:defRPr>
            </a:lvl3pPr>
            <a:lvl4pPr marL="1371600" indent="0" algn="ctr" rtl="0" eaLnBrk="1" latinLnBrk="0" hangingPunct="1">
              <a:spcBef>
                <a:spcPts val="400"/>
              </a:spcBef>
              <a:buClr>
                <a:schemeClr val="accent2">
                  <a:shade val="75000"/>
                </a:schemeClr>
              </a:buClr>
              <a:buSzPct val="70000"/>
              <a:buFont typeface="Wingdings"/>
              <a:buNone/>
              <a:defRPr kumimoji="0" sz="1800" kern="1200">
                <a:solidFill>
                  <a:schemeClr val="tx1"/>
                </a:solidFill>
                <a:latin typeface="+mn-lt"/>
                <a:ea typeface="+mn-ea"/>
                <a:cs typeface="+mn-cs"/>
              </a:defRPr>
            </a:lvl4pPr>
            <a:lvl5pPr marL="1828800" indent="0" algn="ctr" rtl="0" eaLnBrk="1" latinLnBrk="0" hangingPunct="1">
              <a:spcBef>
                <a:spcPts val="300"/>
              </a:spcBef>
              <a:buClr>
                <a:schemeClr val="accent2"/>
              </a:buClr>
              <a:buSzPct val="70000"/>
              <a:buFont typeface="Wingdings"/>
              <a:buNone/>
              <a:defRPr kumimoji="0" sz="1600" kern="1200">
                <a:solidFill>
                  <a:schemeClr val="tx1"/>
                </a:solidFill>
                <a:latin typeface="+mn-lt"/>
                <a:ea typeface="+mn-ea"/>
                <a:cs typeface="+mn-cs"/>
              </a:defRPr>
            </a:lvl5pPr>
            <a:lvl6pPr marL="2286000" indent="0" algn="ctr" rtl="0" eaLnBrk="1" latinLnBrk="0" hangingPunct="1">
              <a:spcBef>
                <a:spcPts val="300"/>
              </a:spcBef>
              <a:buClr>
                <a:srgbClr val="9FB8CD">
                  <a:shade val="75000"/>
                </a:srgbClr>
              </a:buClr>
              <a:buSzPct val="75000"/>
              <a:buFont typeface="Wingdings 3"/>
              <a:buNone/>
              <a:defRPr kumimoji="0" lang="en-US" sz="1600" kern="1200" smtClean="0">
                <a:solidFill>
                  <a:schemeClr val="tx1"/>
                </a:solidFill>
                <a:latin typeface="+mn-lt"/>
                <a:ea typeface="+mn-ea"/>
                <a:cs typeface="+mn-cs"/>
              </a:defRPr>
            </a:lvl6pPr>
            <a:lvl7pPr marL="2743200" indent="0" algn="ctr" rtl="0" eaLnBrk="1" latinLnBrk="0" hangingPunct="1">
              <a:spcBef>
                <a:spcPts val="300"/>
              </a:spcBef>
              <a:buClr>
                <a:srgbClr val="727CA3">
                  <a:shade val="75000"/>
                </a:srgbClr>
              </a:buClr>
              <a:buSzPct val="75000"/>
              <a:buFont typeface="Wingdings 3"/>
              <a:buNone/>
              <a:defRPr kumimoji="0" lang="en-US" sz="1400" kern="1200" smtClean="0">
                <a:solidFill>
                  <a:schemeClr val="tx1"/>
                </a:solidFill>
                <a:latin typeface="+mn-lt"/>
                <a:ea typeface="+mn-ea"/>
                <a:cs typeface="+mn-cs"/>
              </a:defRPr>
            </a:lvl7pPr>
            <a:lvl8pPr marL="3200400" indent="0" algn="ctr" rtl="0" eaLnBrk="1" latinLnBrk="0" hangingPunct="1">
              <a:spcBef>
                <a:spcPts val="300"/>
              </a:spcBef>
              <a:buClr>
                <a:prstClr val="white">
                  <a:shade val="50000"/>
                </a:prstClr>
              </a:buClr>
              <a:buSzPct val="75000"/>
              <a:buFont typeface="Wingdings 3"/>
              <a:buNone/>
              <a:defRPr kumimoji="0" lang="en-US" sz="1400" kern="1200" smtClean="0">
                <a:solidFill>
                  <a:schemeClr val="tx1"/>
                </a:solidFill>
                <a:latin typeface="+mn-lt"/>
                <a:ea typeface="+mn-ea"/>
                <a:cs typeface="+mn-cs"/>
              </a:defRPr>
            </a:lvl8pPr>
            <a:lvl9pPr marL="3657600" indent="0" algn="ctr" rtl="0" eaLnBrk="1" latinLnBrk="0" hangingPunct="1">
              <a:spcBef>
                <a:spcPts val="300"/>
              </a:spcBef>
              <a:buClr>
                <a:srgbClr val="9FB8CD"/>
              </a:buClr>
              <a:buSzPct val="75000"/>
              <a:buFont typeface="Wingdings 3"/>
              <a:buNone/>
              <a:defRPr kumimoji="0" lang="en-US" sz="1200" kern="1200" smtClean="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44546A"/>
              </a:buClr>
              <a:buSzPct val="100000"/>
              <a:buFont typeface="Wingdings 3"/>
              <a:buNone/>
              <a:tabLst/>
              <a:defRPr/>
            </a:pPr>
            <a:r>
              <a:rPr kumimoji="0" lang="es-ES" sz="1600" b="1" i="0" u="none" strike="noStrike" kern="1200" cap="small" spc="200" normalizeH="0" baseline="0" noProof="0" dirty="0" smtClean="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j-ea"/>
                <a:cs typeface="Microsoft Sans Serif" pitchFamily="34" charset="0"/>
              </a:rPr>
              <a:t>M. en P. E. Ana Margarita Arrizabalaga Reynoso</a:t>
            </a:r>
          </a:p>
          <a:p>
            <a:pPr marL="0" marR="0" lvl="0" indent="0" algn="ctr" defTabSz="914400" rtl="0" eaLnBrk="1" fontAlgn="auto" latinLnBrk="0" hangingPunct="1">
              <a:lnSpc>
                <a:spcPct val="100000"/>
              </a:lnSpc>
              <a:spcBef>
                <a:spcPts val="0"/>
              </a:spcBef>
              <a:spcAft>
                <a:spcPts val="0"/>
              </a:spcAft>
              <a:buClr>
                <a:srgbClr val="44546A"/>
              </a:buClr>
              <a:buSzPct val="100000"/>
              <a:buFont typeface="Wingdings 3"/>
              <a:buNone/>
              <a:tabLst/>
              <a:defRPr/>
            </a:pPr>
            <a:r>
              <a:rPr kumimoji="0" lang="es-ES" sz="1600" b="1" i="0" u="none" strike="noStrike" kern="1200" cap="small" spc="200" normalizeH="0" baseline="0" noProof="0" dirty="0" smtClean="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j-ea"/>
                <a:cs typeface="Microsoft Sans Serif" pitchFamily="34" charset="0"/>
              </a:rPr>
              <a:t>Toluca de Lerdo; Estado de México. Marzo de 2016</a:t>
            </a:r>
            <a:endParaRPr kumimoji="0" lang="es-ES" sz="1600" b="1" i="0" u="none" strike="noStrike" kern="1200" cap="small" spc="2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j-ea"/>
              <a:cs typeface="Microsoft Sans Serif" pitchFamily="34" charset="0"/>
            </a:endParaRPr>
          </a:p>
        </p:txBody>
      </p:sp>
    </p:spTree>
    <p:extLst>
      <p:ext uri="{BB962C8B-B14F-4D97-AF65-F5344CB8AC3E}">
        <p14:creationId xmlns:p14="http://schemas.microsoft.com/office/powerpoint/2010/main" val="2407160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487100"/>
            <a:ext cx="8208912" cy="4678204"/>
          </a:xfrm>
          <a:prstGeom prst="rect">
            <a:avLst/>
          </a:prstGeom>
        </p:spPr>
        <p:txBody>
          <a:bodyPr wrap="square">
            <a:spAutoFit/>
          </a:bodyPr>
          <a:lstStyle/>
          <a:p>
            <a:pPr algn="just"/>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 2. Conceptos Básicos</a:t>
            </a:r>
            <a:endPar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endParaRPr lang="es-MX" sz="1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Ciencia</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 una actividad humana que tiene como finalidad conjuntar conocimientos precisos, verificables, ordenados, sistematizados y falibles obtenidos mediante un método formal: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Método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Científico</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algn="just"/>
            <a:endParaRPr lang="es-MX" sz="16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Método Científico </a:t>
            </a:r>
            <a:r>
              <a:rPr lang="es-MX" sz="22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es </a:t>
            </a:r>
            <a:r>
              <a:rPr lang="es-MX" sz="22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el procedimiento de investigación</a:t>
            </a:r>
            <a:r>
              <a:rPr lang="es-MX" sz="22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usado principalmente en la producción </a:t>
            </a:r>
            <a:r>
              <a:rPr lang="es-MX" sz="22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de conocimiento por la ciencia. Según el Oxford English </a:t>
            </a:r>
            <a:r>
              <a:rPr lang="es-MX" sz="2200" dirty="0" err="1"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Dictionary</a:t>
            </a:r>
            <a:r>
              <a:rPr lang="es-MX" sz="22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el método científico </a:t>
            </a:r>
            <a:r>
              <a:rPr lang="es-MX" sz="22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es un </a:t>
            </a:r>
            <a:r>
              <a:rPr lang="es-MX" sz="22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procedimiento que ha caracterizado a la ciencia natural desde el siglo XVII, que consiste en la observación sistemática, medición, experimentación, la formulación, análisis y modificación </a:t>
            </a:r>
            <a:r>
              <a:rPr lang="es-MX" sz="22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de hipótesis</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r>
              <a:rPr lang="es-MX" dirty="0" smtClean="0"/>
              <a:t>10</a:t>
            </a:r>
            <a:endParaRPr lang="es-MX" dirty="0"/>
          </a:p>
        </p:txBody>
      </p:sp>
    </p:spTree>
    <p:extLst>
      <p:ext uri="{BB962C8B-B14F-4D97-AF65-F5344CB8AC3E}">
        <p14:creationId xmlns:p14="http://schemas.microsoft.com/office/powerpoint/2010/main" val="33044295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556792"/>
            <a:ext cx="8208912" cy="4832092"/>
          </a:xfrm>
          <a:prstGeom prst="rect">
            <a:avLst/>
          </a:prstGeom>
        </p:spPr>
        <p:txBody>
          <a:bodyPr wrap="square">
            <a:spAutoFit/>
          </a:bodyPr>
          <a:lstStyle/>
          <a:p>
            <a:pPr lvl="0" algn="just"/>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 Ciencia  y Método Científico</a:t>
            </a:r>
            <a:endPar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endPar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ciencia</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 un sistema de ideas establecidas provisionalmente que dan paso a nuevas ideas mediante la investigación, empleando al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método científico</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algn="just"/>
            <a:endParaRPr lang="es-MX" sz="16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El término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científico </a:t>
            </a:r>
            <a:r>
              <a:rPr lang="es-MX" sz="22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significa “lo que proviene de la ciencia”; por lo tanto, el método científico tiene como finalidad el conocimiento, iniciando con una duda o pregunta y termina con el logro de un objetivo</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just"/>
            <a:endParaRPr lang="es-MX" sz="16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El</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método científico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sigue un orden lógico y cronológico y debe llevarse a cabo de la misma manera, lo cual lo convierte en sistemático.</a:t>
            </a:r>
            <a:endPar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11</a:t>
            </a:fld>
            <a:endParaRPr lang="es-MX"/>
          </a:p>
        </p:txBody>
      </p:sp>
    </p:spTree>
    <p:extLst>
      <p:ext uri="{BB962C8B-B14F-4D97-AF65-F5344CB8AC3E}">
        <p14:creationId xmlns:p14="http://schemas.microsoft.com/office/powerpoint/2010/main" val="4834912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fq3esopfr.wikispaces.com/file/view/El+m%C3%A9todo+cient%C3%ADfic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016"/>
            <a:ext cx="9144000" cy="6525344"/>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fld id="{94342A8C-71CD-4084-855A-557FB6E8302A}" type="slidenum">
              <a:rPr lang="es-MX" smtClean="0"/>
              <a:t>12</a:t>
            </a:fld>
            <a:endParaRPr lang="es-MX"/>
          </a:p>
        </p:txBody>
      </p:sp>
    </p:spTree>
    <p:extLst>
      <p:ext uri="{BB962C8B-B14F-4D97-AF65-F5344CB8AC3E}">
        <p14:creationId xmlns:p14="http://schemas.microsoft.com/office/powerpoint/2010/main" val="14545250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599758"/>
            <a:ext cx="8280920" cy="4493538"/>
          </a:xfrm>
          <a:prstGeom prst="rect">
            <a:avLst/>
          </a:prstGeom>
        </p:spPr>
        <p:txBody>
          <a:bodyPr wrap="square">
            <a:spAutoFit/>
          </a:bodyPr>
          <a:lstStyle/>
          <a:p>
            <a:pPr algn="just"/>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2. 1.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Concepto de </a:t>
            </a:r>
            <a:r>
              <a:rPr lang="es-MX" sz="2400" b="1" i="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p>
          <a:p>
            <a:pPr algn="just"/>
            <a:endParaRPr lang="es-MX" sz="1000" b="1" i="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El término </a:t>
            </a:r>
            <a:r>
              <a:rPr lang="es-MX" sz="2800" b="1" i="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4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(del griego</a:t>
            </a:r>
            <a:r>
              <a:rPr lang="es-MX" sz="2200" b="0" i="1"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0" i="1" dirty="0" err="1"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bio</a:t>
            </a:r>
            <a:r>
              <a:rPr lang="es-MX" sz="2200" b="0" i="1"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 vida;</a:t>
            </a:r>
            <a:r>
              <a:rPr lang="es-MX" sz="2200" b="0" i="1"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 logos </a:t>
            </a:r>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 estudio), introducido en Alemania en 1800 y popularizado por el naturalista francés Jean </a:t>
            </a:r>
            <a:r>
              <a:rPr lang="es-MX" sz="2200" b="0" i="0" dirty="0" err="1"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Baptiste</a:t>
            </a:r>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 de Lamarck, significa literalmente </a:t>
            </a:r>
            <a:r>
              <a:rPr lang="es-MX" sz="2400" b="1" i="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"estudio de la vida" </a:t>
            </a:r>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y engloba un amplio campo que, partiendo desde la pequeña escala de los mecanismos químicos moleculares de nuestra maquinaria celular, llega hasta la gran escala de los conceptos de ecosistemas y cambios climáticos globales.</a:t>
            </a:r>
          </a:p>
          <a:p>
            <a:pPr algn="just"/>
            <a:endParaRPr lang="es-MX" sz="16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800" b="1" i="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4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estudia los detalles íntimos de los organismos vivos, la composición de los genes  y su funcionamiento, etc.</a:t>
            </a:r>
            <a:endParaRPr lang="es-MX" sz="2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13</a:t>
            </a:fld>
            <a:endParaRPr lang="es-MX"/>
          </a:p>
        </p:txBody>
      </p:sp>
    </p:spTree>
    <p:extLst>
      <p:ext uri="{BB962C8B-B14F-4D97-AF65-F5344CB8AC3E}">
        <p14:creationId xmlns:p14="http://schemas.microsoft.com/office/powerpoint/2010/main" val="35318120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732161"/>
            <a:ext cx="8208912" cy="4001095"/>
          </a:xfrm>
          <a:prstGeom prst="rect">
            <a:avLst/>
          </a:prstGeom>
        </p:spPr>
        <p:txBody>
          <a:bodyPr wrap="square">
            <a:spAutoFit/>
          </a:bodyPr>
          <a:lstStyle/>
          <a:p>
            <a:pPr algn="just"/>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8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8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 la ciencia que estudia a los seres vivos.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Ha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definido su objeto de estudio a lo largo de la historia; ha establecido conceptos,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teorías, principios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y varios enfoques metodológicos para abordar el estudio de la vida</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just"/>
            <a:endPar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Este campo de conocimiento se inició como la descripción y la clasificación del mundo viviente, se ha transformado en una ciencia que busca comprender las funciones y las estructuras de los seres vivos; integra temas fundamentales en el estudio de los organismos, como son: el desarrollo, la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herencia,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 evolución, la interacción con el medio y con otros organismos</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14</a:t>
            </a:fld>
            <a:endParaRPr lang="es-MX"/>
          </a:p>
        </p:txBody>
      </p:sp>
    </p:spTree>
    <p:extLst>
      <p:ext uri="{BB962C8B-B14F-4D97-AF65-F5344CB8AC3E}">
        <p14:creationId xmlns:p14="http://schemas.microsoft.com/office/powerpoint/2010/main" val="4138024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0"/>
            <a:ext cx="9143999" cy="6857999"/>
          </a:xfrm>
          <a:prstGeom prst="rect">
            <a:avLst/>
          </a:prstGeom>
        </p:spPr>
      </p:pic>
      <p:sp>
        <p:nvSpPr>
          <p:cNvPr id="3" name="Marcador de número de diapositiva 2"/>
          <p:cNvSpPr>
            <a:spLocks noGrp="1"/>
          </p:cNvSpPr>
          <p:nvPr>
            <p:ph type="sldNum" sz="quarter" idx="12"/>
          </p:nvPr>
        </p:nvSpPr>
        <p:spPr/>
        <p:txBody>
          <a:bodyPr/>
          <a:lstStyle/>
          <a:p>
            <a:fld id="{94342A8C-71CD-4084-855A-557FB6E8302A}" type="slidenum">
              <a:rPr lang="es-MX" smtClean="0"/>
              <a:t>15</a:t>
            </a:fld>
            <a:endParaRPr lang="es-MX"/>
          </a:p>
        </p:txBody>
      </p:sp>
    </p:spTree>
    <p:extLst>
      <p:ext uri="{BB962C8B-B14F-4D97-AF65-F5344CB8AC3E}">
        <p14:creationId xmlns:p14="http://schemas.microsoft.com/office/powerpoint/2010/main" val="24046649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340768"/>
            <a:ext cx="8280920" cy="4832092"/>
          </a:xfrm>
          <a:prstGeom prst="rect">
            <a:avLst/>
          </a:prstGeom>
        </p:spPr>
        <p:txBody>
          <a:bodyPr wrap="square">
            <a:spAutoFit/>
          </a:bodyPr>
          <a:lstStyle/>
          <a:p>
            <a:pPr lvl="0" algn="just"/>
            <a:r>
              <a:rPr lang="es-MX" sz="28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1. 3</a:t>
            </a:r>
            <a:r>
              <a:rPr lang="es-MX" sz="28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Campos de Aplicación de la </a:t>
            </a:r>
            <a:r>
              <a:rPr lang="es-MX" sz="28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p>
          <a:p>
            <a:pPr lvl="0" algn="just"/>
            <a:endParaRPr lang="es-MX" sz="1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8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tiene una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amplia gama de aplicaciones prácticas y ha contribuido al desarrollo de una gran cantidad de campos aplicados, como la medicina, la ingeniería genética, la biotecnología, la agricultura y la cría y mejora de los animales, entre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otras</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endParaRPr lang="es-MX" sz="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Actualmente se ha completado el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mapeo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del genoma de una planta y del </a:t>
            </a:r>
            <a:r>
              <a:rPr lang="es-MX" sz="28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Genoma Humano</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 decir, la secuenciación del mensaje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del Ácido Desoxirribonucleico (ADN) que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determina mucha de las capacidades innatas y la predisposición a determinadas enfermedades o a ciertas formas de comportamiento. </a:t>
            </a:r>
            <a:endPar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16</a:t>
            </a:fld>
            <a:endParaRPr lang="es-MX"/>
          </a:p>
        </p:txBody>
      </p:sp>
    </p:spTree>
    <p:extLst>
      <p:ext uri="{BB962C8B-B14F-4D97-AF65-F5344CB8AC3E}">
        <p14:creationId xmlns:p14="http://schemas.microsoft.com/office/powerpoint/2010/main" val="35111332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854691"/>
            <a:ext cx="8280920" cy="3662541"/>
          </a:xfrm>
          <a:prstGeom prst="rect">
            <a:avLst/>
          </a:prstGeom>
        </p:spPr>
        <p:txBody>
          <a:bodyPr wrap="square">
            <a:spAutoFit/>
          </a:bodyPr>
          <a:lstStyle/>
          <a:p>
            <a:pPr algn="just"/>
            <a:r>
              <a:rPr lang="es-MX" sz="22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Esta </a:t>
            </a:r>
            <a:r>
              <a:rPr lang="es-MX" sz="22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diversidad de enfoques ha traído como consecuencia la gran diversificación de esta ciencia en numerosas disciplinas que abarcan un amplio conjunto de campos, pero mantienen una serie de principios y teorías  generales, entre las que se encuentran la teoría celular, la teoría de la evolución y la teoría del gen, que le dan unidad al pensamiento biológico.</a:t>
            </a:r>
          </a:p>
          <a:p>
            <a:pPr algn="just"/>
            <a:endPar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La</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8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es una disciplina académica que abarca un amplio campo de estudio que, a menudo, se tratan como disciplinas independientes. </a:t>
            </a: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17</a:t>
            </a:fld>
            <a:endParaRPr lang="es-MX"/>
          </a:p>
        </p:txBody>
      </p:sp>
    </p:spTree>
    <p:extLst>
      <p:ext uri="{BB962C8B-B14F-4D97-AF65-F5344CB8AC3E}">
        <p14:creationId xmlns:p14="http://schemas.microsoft.com/office/powerpoint/2010/main" val="1933304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3.bp.blogspot.com/-k1gQ-d89rgY/Vf94lEmi10I/AAAAAAAAAz4/IgSjaM4BJso/s1600/RQOTRAS%2BCIENCIA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37" y="0"/>
            <a:ext cx="9144000" cy="6957391"/>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3635896" y="2780928"/>
            <a:ext cx="2016224" cy="584775"/>
          </a:xfrm>
          <a:prstGeom prst="rect">
            <a:avLst/>
          </a:prstGeom>
          <a:noFill/>
        </p:spPr>
        <p:txBody>
          <a:bodyPr wrap="square" rtlCol="0">
            <a:spAutoFit/>
          </a:bodyPr>
          <a:lstStyle/>
          <a:p>
            <a:pPr algn="ctr"/>
            <a:r>
              <a:rPr lang="es-MX" sz="32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Bioética</a:t>
            </a:r>
            <a:endParaRPr lang="es-MX" sz="32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18</a:t>
            </a:fld>
            <a:endParaRPr lang="es-MX"/>
          </a:p>
        </p:txBody>
      </p:sp>
    </p:spTree>
    <p:extLst>
      <p:ext uri="{BB962C8B-B14F-4D97-AF65-F5344CB8AC3E}">
        <p14:creationId xmlns:p14="http://schemas.microsoft.com/office/powerpoint/2010/main" val="28651092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755576" y="1412776"/>
            <a:ext cx="7560840" cy="4627164"/>
          </a:xfrm>
          <a:prstGeom prst="rect">
            <a:avLst/>
          </a:prstGeom>
        </p:spPr>
        <p:txBody>
          <a:bodyPr wrap="square">
            <a:spAutoFit/>
          </a:bodyPr>
          <a:lstStyle/>
          <a:p>
            <a:pPr algn="just">
              <a:lnSpc>
                <a:spcPct val="115000"/>
              </a:lnSpc>
              <a:spcAft>
                <a:spcPts val="1000"/>
              </a:spcAft>
            </a:pP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4</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Ramas de 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 y Ciencias Auxiliares</a:t>
            </a:r>
          </a:p>
          <a:p>
            <a:pPr algn="just">
              <a:lnSpc>
                <a:spcPct val="115000"/>
              </a:lnSpc>
            </a:pPr>
            <a:r>
              <a:rPr lang="es-MX" sz="9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sz="9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15000"/>
              </a:lnSpc>
              <a:spcAft>
                <a:spcPts val="1000"/>
              </a:spcAft>
            </a:pP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Estas disciplinas independientes </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estudian la vida en un amplio rango de escalas. La vida se estudia a escala atómica y molecular en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 Molecular</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en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Bioquímica</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y en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Genética Molecular</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Desde el punto de vista celular, se estudia en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 Celular </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y a escala pluricelular se estudia en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Fisiología</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Anatomía</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e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Histología</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Desde el punto de vista de la ontogenia o desarrollo de los organismos a nivel individual, se estudia en la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 del Desarrollo</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19</a:t>
            </a:fld>
            <a:endParaRPr lang="es-MX"/>
          </a:p>
        </p:txBody>
      </p:sp>
    </p:spTree>
    <p:extLst>
      <p:ext uri="{BB962C8B-B14F-4D97-AF65-F5344CB8AC3E}">
        <p14:creationId xmlns:p14="http://schemas.microsoft.com/office/powerpoint/2010/main" val="1211444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615159"/>
            <a:ext cx="7772400" cy="1470025"/>
          </a:xfrm>
        </p:spPr>
        <p:txBody>
          <a:bodyPr/>
          <a:lstStyle/>
          <a:p>
            <a:r>
              <a:rPr lang="es-MX" b="1" cap="small" dirty="0" smtClean="0">
                <a:solidFill>
                  <a:srgbClr val="19130D"/>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b="1" cap="small" dirty="0">
              <a:solidFill>
                <a:srgbClr val="19130D"/>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2 Subtítulo"/>
          <p:cNvSpPr>
            <a:spLocks noGrp="1"/>
          </p:cNvSpPr>
          <p:nvPr>
            <p:ph type="subTitle" idx="1"/>
          </p:nvPr>
        </p:nvSpPr>
        <p:spPr>
          <a:xfrm>
            <a:off x="611560" y="5110336"/>
            <a:ext cx="7992888" cy="622920"/>
          </a:xfrm>
        </p:spPr>
        <p:txBody>
          <a:bodyPr>
            <a:normAutofit/>
          </a:bodyPr>
          <a:lstStyle/>
          <a:p>
            <a:r>
              <a:rPr lang="es-MX" sz="2400" b="1" dirty="0" smtClean="0">
                <a:solidFill>
                  <a:schemeClr val="accent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M. en P. E Ana Margarita Arrizabalaga Reynoso</a:t>
            </a:r>
            <a:endParaRPr lang="es-MX" sz="2400" b="1" dirty="0">
              <a:solidFill>
                <a:schemeClr val="accent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3074" name="Picture 2" descr="https://encrypted-tbn3.gstatic.com/images?q=tbn:ANd9GcRtkCapS4zk9kZ6oAi89cgWztnuff3Xb6mPZDJcPStDhOSDDyc5H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20688"/>
            <a:ext cx="3939455" cy="2206095"/>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8"/>
          <p:cNvSpPr>
            <a:spLocks noGrp="1"/>
          </p:cNvSpPr>
          <p:nvPr>
            <p:ph type="sldNum" sz="quarter" idx="12"/>
          </p:nvPr>
        </p:nvSpPr>
        <p:spPr>
          <a:xfrm>
            <a:off x="6553200" y="6356350"/>
            <a:ext cx="2133600" cy="365125"/>
          </a:xfrm>
        </p:spPr>
        <p:txBody>
          <a:bodyPr/>
          <a:lstStyle/>
          <a:p>
            <a:r>
              <a:rPr lang="es-MX" dirty="0"/>
              <a:t>2</a:t>
            </a:r>
          </a:p>
        </p:txBody>
      </p:sp>
      <p:sp>
        <p:nvSpPr>
          <p:cNvPr id="6" name="2 Subtítulo"/>
          <p:cNvSpPr txBox="1">
            <a:spLocks/>
          </p:cNvSpPr>
          <p:nvPr/>
        </p:nvSpPr>
        <p:spPr>
          <a:xfrm>
            <a:off x="1304344" y="2839288"/>
            <a:ext cx="2736304" cy="44569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ts val="0"/>
              </a:spcBef>
            </a:pPr>
            <a:r>
              <a:rPr lang="es-MX" sz="1050" dirty="0" smtClean="0">
                <a:solidFill>
                  <a:schemeClr val="accent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Virus</a:t>
            </a:r>
          </a:p>
          <a:p>
            <a:pPr>
              <a:spcBef>
                <a:spcPts val="0"/>
              </a:spcBef>
            </a:pPr>
            <a:r>
              <a:rPr lang="es-MX" sz="1050" dirty="0" smtClean="0">
                <a:solidFill>
                  <a:schemeClr val="accent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2016</a:t>
            </a:r>
            <a:endParaRPr lang="es-MX" sz="1050" dirty="0">
              <a:solidFill>
                <a:schemeClr val="accent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5634023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3" name="Imagen 2"/>
          <p:cNvPicPr>
            <a:picLocks noChangeAspect="1"/>
          </p:cNvPicPr>
          <p:nvPr/>
        </p:nvPicPr>
        <p:blipFill>
          <a:blip r:embed="rId2"/>
          <a:stretch>
            <a:fillRect/>
          </a:stretch>
        </p:blipFill>
        <p:spPr>
          <a:xfrm>
            <a:off x="-12590" y="-297"/>
            <a:ext cx="9169179" cy="6858594"/>
          </a:xfrm>
          <a:prstGeom prst="rect">
            <a:avLst/>
          </a:prstGeom>
        </p:spPr>
      </p:pic>
      <p:sp>
        <p:nvSpPr>
          <p:cNvPr id="2" name="Marcador de número de diapositiva 1"/>
          <p:cNvSpPr>
            <a:spLocks noGrp="1"/>
          </p:cNvSpPr>
          <p:nvPr>
            <p:ph type="sldNum" sz="quarter" idx="12"/>
          </p:nvPr>
        </p:nvSpPr>
        <p:spPr/>
        <p:txBody>
          <a:bodyPr/>
          <a:lstStyle/>
          <a:p>
            <a:fld id="{94342A8C-71CD-4084-855A-557FB6E8302A}" type="slidenum">
              <a:rPr lang="es-MX" smtClean="0"/>
              <a:t>20</a:t>
            </a:fld>
            <a:endParaRPr lang="es-MX"/>
          </a:p>
        </p:txBody>
      </p:sp>
    </p:spTree>
    <p:extLst>
      <p:ext uri="{BB962C8B-B14F-4D97-AF65-F5344CB8AC3E}">
        <p14:creationId xmlns:p14="http://schemas.microsoft.com/office/powerpoint/2010/main" val="15475793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27584" y="1568981"/>
            <a:ext cx="7560840" cy="4524315"/>
          </a:xfrm>
          <a:prstGeom prst="rect">
            <a:avLst/>
          </a:prstGeom>
        </p:spPr>
        <p:txBody>
          <a:bodyPr wrap="square">
            <a:spAutoFit/>
          </a:bodyPr>
          <a:lstStyle/>
          <a:p>
            <a:pPr algn="just"/>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Cuando </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se amplía el campo a más de un organismo, </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Genética</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trata el funcionamiento de la herencia genética de los padres a su descendencia. La ciencia que trata el comportamiento de los grupos es </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Etología</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esto es, de </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más de un individuo. </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Genética de las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oblaciones</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observa y analiza </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una población</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entera y 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Genética Sistemática </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trata </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los linajes</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entre especies. Las poblaciones interdependientes y sus hábitats se examinan en </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Ecología </a:t>
            </a:r>
            <a:r>
              <a:rPr lang="es-MX" sz="2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y 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 Evolutiva</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Un nuevo campo de estudio es </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Astrobiología</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(o </a:t>
            </a:r>
            <a:r>
              <a:rPr lang="es-MX" sz="2400" b="1"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Xenobiología</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que estudia la posibilidad de la vida más allá de </a:t>
            </a:r>
            <a:r>
              <a:rPr lang="es-MX" sz="24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la Tierra.</a:t>
            </a:r>
            <a:endPar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21</a:t>
            </a:fld>
            <a:endParaRPr lang="es-MX"/>
          </a:p>
        </p:txBody>
      </p:sp>
    </p:spTree>
    <p:extLst>
      <p:ext uri="{BB962C8B-B14F-4D97-AF65-F5344CB8AC3E}">
        <p14:creationId xmlns:p14="http://schemas.microsoft.com/office/powerpoint/2010/main" val="33040694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1.bp.blogspot.com/-FPzTI2tklmw/U4tIFpvpcNI/AAAAAAAAAqw/i2Yhoa1McIw/s1600/genomah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9"/>
            <a:ext cx="9144000" cy="6957003"/>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94342A8C-71CD-4084-855A-557FB6E8302A}" type="slidenum">
              <a:rPr lang="es-MX" smtClean="0"/>
              <a:t>22</a:t>
            </a:fld>
            <a:endParaRPr lang="es-MX"/>
          </a:p>
        </p:txBody>
      </p:sp>
    </p:spTree>
    <p:extLst>
      <p:ext uri="{BB962C8B-B14F-4D97-AF65-F5344CB8AC3E}">
        <p14:creationId xmlns:p14="http://schemas.microsoft.com/office/powerpoint/2010/main" val="13625671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340768"/>
            <a:ext cx="8208912" cy="5139869"/>
          </a:xfrm>
          <a:prstGeom prst="rect">
            <a:avLst/>
          </a:prstGeom>
        </p:spPr>
        <p:txBody>
          <a:bodyPr wrap="square">
            <a:spAutoFit/>
          </a:bodyPr>
          <a:lstStyle/>
          <a:p>
            <a:pPr algn="just"/>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Origen y evolución de 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vida</a:t>
            </a:r>
            <a:endPar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endParaRPr lang="es-MX" sz="10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0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0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origen de la vida es un problema apasionante para el que aún estamos lejos de tener una respuesta. A lo largo de la historia se han elaborado teorías como la de la generación espontánea, la panspermia, la sopa prebiótica o el mundo del ARN. </a:t>
            </a:r>
            <a:endParaRPr lang="es-MX" sz="20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endParaRPr lang="es-MX" sz="20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0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Si </a:t>
            </a:r>
            <a:r>
              <a:rPr lang="es-MX" sz="20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bien estas teorías </a:t>
            </a:r>
            <a:r>
              <a:rPr lang="es-MX" sz="2000" dirty="0">
                <a:latin typeface="Microsoft Sans Serif" panose="020B0604020202020204" pitchFamily="34" charset="0"/>
                <a:ea typeface="Microsoft Sans Serif" panose="020B0604020202020204" pitchFamily="34" charset="0"/>
                <a:cs typeface="Microsoft Sans Serif" panose="020B0604020202020204" pitchFamily="34" charset="0"/>
              </a:rPr>
              <a:t>proporcionan explicaciones útiles para </a:t>
            </a:r>
            <a:r>
              <a:rPr lang="es-MX" sz="20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la síntesis de compuestos orgánicos en condiciones prebióticas o para la evolución de las primeras moléculas de replicadores, aún quedan muchas cuestiones esenciales sin resolver. Algunas de ellas sólo podrán ser respondidas si </a:t>
            </a:r>
            <a:r>
              <a:rPr lang="es-MX" sz="20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se encuentra </a:t>
            </a:r>
            <a:r>
              <a:rPr lang="es-MX" sz="20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alguna forma de vida con un origen diferente del terrestre. Sólo así </a:t>
            </a:r>
            <a:r>
              <a:rPr lang="es-MX" sz="2000" dirty="0" smtClean="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se podrá </a:t>
            </a:r>
            <a:r>
              <a:rPr lang="es-MX" sz="20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rPr>
              <a:t>saber si los principios básicos que rigen la vida actual son una condición imprescindible o, por el contrario, es posible la existencia de algún otro tipo de vida, dominado por reglas diferentes</a:t>
            </a:r>
            <a:r>
              <a:rPr lang="es-MX" sz="2400" dirty="0">
                <a:solidFill>
                  <a:srgbClr val="4E4E4E"/>
                </a:solidFill>
                <a:latin typeface="Arial" panose="020B0604020202020204" pitchFamily="34" charset="0"/>
                <a:ea typeface="Times New Roman" panose="02020603050405020304" pitchFamily="18" charset="0"/>
              </a:rPr>
              <a:t>.</a:t>
            </a:r>
            <a:endPar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23</a:t>
            </a:fld>
            <a:endParaRPr lang="es-MX"/>
          </a:p>
        </p:txBody>
      </p:sp>
    </p:spTree>
    <p:extLst>
      <p:ext uri="{BB962C8B-B14F-4D97-AF65-F5344CB8AC3E}">
        <p14:creationId xmlns:p14="http://schemas.microsoft.com/office/powerpoint/2010/main" val="8384997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23928" y="1424965"/>
            <a:ext cx="4680520" cy="4524315"/>
          </a:xfrm>
          <a:prstGeom prst="rect">
            <a:avLst/>
          </a:prstGeom>
        </p:spPr>
        <p:txBody>
          <a:bodyPr wrap="square">
            <a:spAutoFit/>
          </a:bodyPr>
          <a:lstStyle/>
          <a:p>
            <a:pPr algn="just" fontAlgn="base">
              <a:spcAft>
                <a:spcPts val="0"/>
              </a:spcAft>
            </a:pP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Un sistema biológico dado no es sólo una estructura actual de espacio tiempo, sino que además presenta una dimensión temporal que lo supera de una manera inimaginable: todas sus propiedades estructurales y funcionales sólo se explican como conclusión actual de la historia íntegra de una decadencia hasta las primeras fases de las diferenciaciones que han jaloneado la historia de la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vida</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028" name="Picture 4" descr="http://2.bp.blogspot.com/-MzEpzCc9zCM/Tr24NTvsvCI/AAAAAAAAcuc/kyS5sVNe6IY/s1600/Piaget.JPG"/>
          <p:cNvPicPr>
            <a:picLocks noChangeAspect="1" noChangeArrowheads="1"/>
          </p:cNvPicPr>
          <p:nvPr/>
        </p:nvPicPr>
        <p:blipFill rotWithShape="1">
          <a:blip r:embed="rId2">
            <a:extLst>
              <a:ext uri="{28A0092B-C50C-407E-A947-70E740481C1C}">
                <a14:useLocalDpi xmlns:a14="http://schemas.microsoft.com/office/drawing/2010/main" val="0"/>
              </a:ext>
            </a:extLst>
          </a:blip>
          <a:srcRect b="7863"/>
          <a:stretch/>
        </p:blipFill>
        <p:spPr bwMode="auto">
          <a:xfrm>
            <a:off x="1109489" y="1772816"/>
            <a:ext cx="2238375" cy="2808312"/>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764629" y="4583614"/>
            <a:ext cx="2808312" cy="1077218"/>
          </a:xfrm>
          <a:prstGeom prst="rect">
            <a:avLst/>
          </a:prstGeom>
          <a:noFill/>
        </p:spPr>
        <p:txBody>
          <a:bodyPr wrap="square" rtlCol="0">
            <a:spAutoFit/>
          </a:bodyPr>
          <a:lstStyle/>
          <a:p>
            <a:pPr lvl="0" algn="ctr" fontAlgn="base"/>
            <a:r>
              <a:rPr lang="es-MX" sz="16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Jean </a:t>
            </a:r>
            <a:r>
              <a:rPr lang="es-MX" sz="16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Piaget</a:t>
            </a:r>
          </a:p>
          <a:p>
            <a:pPr lvl="0" algn="ctr" fontAlgn="base"/>
            <a:r>
              <a:rPr lang="es-MX" sz="16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Psicólogo experimental y Biólogo</a:t>
            </a:r>
          </a:p>
          <a:p>
            <a:pPr lvl="0" algn="ctr" fontAlgn="base"/>
            <a:r>
              <a:rPr lang="es-MX" sz="16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(1896 – 1980)</a:t>
            </a:r>
            <a:endParaRPr lang="es-MX" sz="16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4"/>
          <p:cNvSpPr>
            <a:spLocks noGrp="1"/>
          </p:cNvSpPr>
          <p:nvPr>
            <p:ph type="sldNum" sz="quarter" idx="12"/>
          </p:nvPr>
        </p:nvSpPr>
        <p:spPr/>
        <p:txBody>
          <a:bodyPr/>
          <a:lstStyle/>
          <a:p>
            <a:fld id="{94342A8C-71CD-4084-855A-557FB6E8302A}" type="slidenum">
              <a:rPr lang="es-MX" smtClean="0"/>
              <a:t>24</a:t>
            </a:fld>
            <a:endParaRPr lang="es-MX"/>
          </a:p>
        </p:txBody>
      </p:sp>
    </p:spTree>
    <p:extLst>
      <p:ext uri="{BB962C8B-B14F-4D97-AF65-F5344CB8AC3E}">
        <p14:creationId xmlns:p14="http://schemas.microsoft.com/office/powerpoint/2010/main" val="32636428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773391"/>
            <a:ext cx="8208912" cy="4031873"/>
          </a:xfrm>
          <a:prstGeom prst="rect">
            <a:avLst/>
          </a:prstGeom>
        </p:spPr>
        <p:txBody>
          <a:bodyPr wrap="square">
            <a:spAutoFit/>
          </a:bodyPr>
          <a:lstStyle/>
          <a:p>
            <a:pPr algn="just"/>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¿Qué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la vida? </a:t>
            </a:r>
          </a:p>
          <a:p>
            <a:pPr algn="just"/>
            <a:endParaRPr lang="es-MX" sz="2000" dirty="0" smtClean="0">
              <a:solidFill>
                <a:srgbClr val="4E4E4E"/>
              </a:solidFill>
              <a:latin typeface="Arial" panose="020B0604020202020204" pitchFamily="34" charset="0"/>
              <a:ea typeface="Times New Roman" panose="02020603050405020304" pitchFamily="18" charset="0"/>
            </a:endParaRPr>
          </a:p>
          <a:p>
            <a:pPr algn="just"/>
            <a:r>
              <a:rPr lang="es-MX" sz="24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Ésta es una pregunta nada fácil de responder, </a:t>
            </a:r>
            <a:r>
              <a:rPr lang="es-MX" sz="2400" dirty="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p</a:t>
            </a:r>
            <a:r>
              <a:rPr lang="es-MX" sz="24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ues la vida es una entidad abstracta que sólo se concreta en los seres vivos. Dicho de otro modo, lo único observable y tangible son los </a:t>
            </a:r>
            <a:r>
              <a:rPr lang="es-MX" sz="2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organismos vivos, no la vida.</a:t>
            </a:r>
          </a:p>
          <a:p>
            <a:pPr algn="just"/>
            <a:r>
              <a:rPr lang="es-MX" sz="20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just"/>
            <a:r>
              <a:rPr lang="es-MX" sz="2400" dirty="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Se puede </a:t>
            </a:r>
            <a:r>
              <a:rPr lang="es-MX" sz="24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reconocer a un ser vivo, e inclusive, identificar en ellos una serie de propiedades, no obstante es una tarea no siempre sencilla, toda vez que la frontera entre lo vivo y lo no vivo no está claramente determinado. </a:t>
            </a:r>
            <a:endParaRPr lang="es-MX" sz="2400" dirty="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25</a:t>
            </a:fld>
            <a:endParaRPr lang="es-MX"/>
          </a:p>
        </p:txBody>
      </p:sp>
    </p:spTree>
    <p:extLst>
      <p:ext uri="{BB962C8B-B14F-4D97-AF65-F5344CB8AC3E}">
        <p14:creationId xmlns:p14="http://schemas.microsoft.com/office/powerpoint/2010/main" val="3754973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649700"/>
            <a:ext cx="8208912" cy="3908762"/>
          </a:xfrm>
          <a:prstGeom prst="rect">
            <a:avLst/>
          </a:prstGeom>
        </p:spPr>
        <p:txBody>
          <a:bodyPr wrap="square">
            <a:spAutoFit/>
          </a:bodyPr>
          <a:lstStyle/>
          <a:p>
            <a:pPr algn="just"/>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¿Qué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la vida? </a:t>
            </a:r>
          </a:p>
          <a:p>
            <a:pPr algn="just"/>
            <a:endParaRPr lang="es-MX" sz="20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4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vida</a:t>
            </a:r>
            <a:r>
              <a:rPr lang="es-MX" sz="24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 se define como el conjunto de procesos físicos y químicos (como la obtención de energía para la nutrición, la transformación de dicha energía en crecimiento o asimilación, la respiración, etc.) que se presenta en los seres vivos.</a:t>
            </a:r>
          </a:p>
          <a:p>
            <a:pPr algn="just"/>
            <a:endParaRPr lang="es-MX" sz="1200" dirty="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4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4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 ofrece una profunda comprensión de los seres vivos en el planeta, con lo contribuye a apreciar y valorar la naturaleza en todas las formas. </a:t>
            </a:r>
            <a:endParaRPr lang="es-MX" sz="2400" dirty="0">
              <a:solidFill>
                <a:srgbClr val="252525"/>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26</a:t>
            </a:fld>
            <a:endParaRPr lang="es-MX"/>
          </a:p>
        </p:txBody>
      </p:sp>
    </p:spTree>
    <p:extLst>
      <p:ext uri="{BB962C8B-B14F-4D97-AF65-F5344CB8AC3E}">
        <p14:creationId xmlns:p14="http://schemas.microsoft.com/office/powerpoint/2010/main" val="37364709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5536" y="1722288"/>
            <a:ext cx="3888432" cy="4278094"/>
          </a:xfrm>
          <a:prstGeom prst="rect">
            <a:avLst/>
          </a:prstGeom>
        </p:spPr>
        <p:txBody>
          <a:bodyPr wrap="square">
            <a:spAutoFit/>
          </a:bodyPr>
          <a:lstStyle/>
          <a:p>
            <a:pPr algn="just" fontAlgn="base">
              <a:spcAft>
                <a:spcPts val="0"/>
              </a:spcAft>
            </a:pPr>
            <a:r>
              <a:rPr lang="es-MX"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término</a:t>
            </a:r>
            <a:r>
              <a:rPr lang="es-MX"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vida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(latín: </a:t>
            </a:r>
            <a:r>
              <a:rPr lang="es-MX"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vita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desde el punto de vista de la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que es el más usado, hace alusión a aquello que distingue a los reinos animal, vegetal, hongos, protistas, arqueas y bacterias del resto de manifestaciones de la naturaleza. Implica las capacidades de nacer, crecer, reproducirse y morir, y, a lo largo de sucesivas generaciones, evolucionar</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3074" name="Picture 2" descr="http://www.abc.es/hemeroteca/imagenes/abc/11112009/Ciencia_Tecnologia/adngalaxia--300x1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218556"/>
            <a:ext cx="4297660" cy="257859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5220072" y="4839543"/>
            <a:ext cx="2880320" cy="461665"/>
          </a:xfrm>
          <a:prstGeom prst="rect">
            <a:avLst/>
          </a:prstGeom>
          <a:noFill/>
        </p:spPr>
        <p:txBody>
          <a:bodyPr wrap="square" rtlCol="0">
            <a:spAutoFit/>
          </a:bodyPr>
          <a:lstStyle/>
          <a:p>
            <a:r>
              <a:rPr lang="es-MX" sz="1200" b="1" dirty="0">
                <a:solidFill>
                  <a:srgbClr val="000000"/>
                </a:solidFill>
                <a:latin typeface="Arial" panose="020B0604020202020204" pitchFamily="34" charset="0"/>
                <a:ea typeface="Times New Roman" panose="02020603050405020304" pitchFamily="18" charset="0"/>
                <a:cs typeface="Arial" panose="020B0604020202020204" pitchFamily="34" charset="0"/>
              </a:rPr>
              <a:t>Fuente: </a:t>
            </a: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NASA. (2009). Nuevas </a:t>
            </a:r>
            <a:r>
              <a:rPr lang="es-MX" sz="1200" b="1" dirty="0">
                <a:solidFill>
                  <a:srgbClr val="000000"/>
                </a:solidFill>
                <a:latin typeface="Arial" panose="020B0604020202020204" pitchFamily="34" charset="0"/>
                <a:ea typeface="Times New Roman" panose="02020603050405020304" pitchFamily="18" charset="0"/>
                <a:cs typeface="Arial" panose="020B0604020202020204" pitchFamily="34" charset="0"/>
              </a:rPr>
              <a:t>claves para el origen de la vida</a:t>
            </a: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es-MX"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p:txBody>
      </p:sp>
      <p:sp>
        <p:nvSpPr>
          <p:cNvPr id="5" name="Marcador de número de diapositiva 4"/>
          <p:cNvSpPr>
            <a:spLocks noGrp="1"/>
          </p:cNvSpPr>
          <p:nvPr>
            <p:ph type="sldNum" sz="quarter" idx="12"/>
          </p:nvPr>
        </p:nvSpPr>
        <p:spPr/>
        <p:txBody>
          <a:bodyPr/>
          <a:lstStyle/>
          <a:p>
            <a:fld id="{94342A8C-71CD-4084-855A-557FB6E8302A}" type="slidenum">
              <a:rPr lang="es-MX" smtClean="0"/>
              <a:t>27</a:t>
            </a:fld>
            <a:endParaRPr lang="es-MX"/>
          </a:p>
        </p:txBody>
      </p:sp>
    </p:spTree>
    <p:extLst>
      <p:ext uri="{BB962C8B-B14F-4D97-AF65-F5344CB8AC3E}">
        <p14:creationId xmlns:p14="http://schemas.microsoft.com/office/powerpoint/2010/main" val="26700431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484784"/>
            <a:ext cx="8208912" cy="4697120"/>
          </a:xfrm>
          <a:prstGeom prst="rect">
            <a:avLst/>
          </a:prstGeom>
        </p:spPr>
        <p:txBody>
          <a:bodyPr wrap="square">
            <a:spAutoFit/>
          </a:bodyPr>
          <a:lstStyle/>
          <a:p>
            <a:pPr algn="just" fontAlgn="base">
              <a:lnSpc>
                <a:spcPct val="114000"/>
              </a:lnSpc>
              <a:spcAft>
                <a:spcPts val="0"/>
              </a:spcAft>
            </a:pP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Científicamente,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vida </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puede </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definirse como la capacidad de administrar los recursos internos de un ser físico de forma adaptada a los cambios producidos en su medio, sin que exista una correspondencia directa de causa y efecto entre el ser que administra los recursos y el cambio introducido en el medio por é</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 </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sino una asíntota de aproximación al ideal establecido por dicho ser, ideal que nunca llega a su consecución completa por la dinámica constante del </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medio</a:t>
            </a:r>
            <a:r>
              <a:rPr lang="es-MX" sz="2400" dirty="0" smtClean="0">
                <a:solidFill>
                  <a:srgbClr val="4E4E4E"/>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Este concepto abarca una serie de conceptos </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vinculados con el </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ser humano y su entorno relacionados, directa o indirectamente, con la existencia</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28</a:t>
            </a:fld>
            <a:endParaRPr lang="es-MX"/>
          </a:p>
        </p:txBody>
      </p:sp>
    </p:spTree>
    <p:extLst>
      <p:ext uri="{BB962C8B-B14F-4D97-AF65-F5344CB8AC3E}">
        <p14:creationId xmlns:p14="http://schemas.microsoft.com/office/powerpoint/2010/main" val="7746082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946443"/>
            <a:ext cx="8208912" cy="3477875"/>
          </a:xfrm>
          <a:prstGeom prst="rect">
            <a:avLst/>
          </a:prstGeom>
        </p:spPr>
        <p:txBody>
          <a:bodyPr wrap="square">
            <a:spAutoFit/>
          </a:bodyPr>
          <a:lstStyle/>
          <a:p>
            <a:pPr algn="just" fontAlgn="base">
              <a:spcAft>
                <a:spcPts val="0"/>
              </a:spcAft>
            </a:pP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Ante </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todo, la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vida </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no es </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palpable, </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que se pueda tocar o ver bajo el microscopio. Al ser un estado de la energía, la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vida </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no puede inducirse en un ser inerte. En la actualidad, no podemos transferir una configuración dada de la energía a ningún sistema.</a:t>
            </a:r>
            <a:endParaRPr lang="es-MX" sz="2400"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endParaRPr lang="es-MX"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Cuando </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nace un ser viviente, éste no adquiere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vida</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sino que hereda la habilidad para construir estructuras que ponen en movimiento ese estado de la </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energía.</a:t>
            </a:r>
          </a:p>
          <a:p>
            <a:pPr algn="just" fontAlgn="base">
              <a:spcAft>
                <a:spcPts val="0"/>
              </a:spcAft>
            </a:pPr>
            <a:endParaRPr lang="es-MX" sz="1000" dirty="0">
              <a:solidFill>
                <a:srgbClr val="000000"/>
              </a:solidFill>
              <a:latin typeface="Helvetica" panose="020B0604020202020204" pitchFamily="34" charset="0"/>
              <a:ea typeface="Calibri" panose="020F0502020204030204" pitchFamily="34" charset="0"/>
              <a:cs typeface="Times New Roman" panose="02020603050405020304" pitchFamily="18" charset="0"/>
            </a:endParaRPr>
          </a:p>
        </p:txBody>
      </p:sp>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29</a:t>
            </a:fld>
            <a:endParaRPr lang="es-MX"/>
          </a:p>
        </p:txBody>
      </p:sp>
    </p:spTree>
    <p:extLst>
      <p:ext uri="{BB962C8B-B14F-4D97-AF65-F5344CB8AC3E}">
        <p14:creationId xmlns:p14="http://schemas.microsoft.com/office/powerpoint/2010/main" val="1122497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629955"/>
            <a:ext cx="8280920" cy="4247317"/>
          </a:xfrm>
          <a:prstGeom prst="rect">
            <a:avLst/>
          </a:prstGeom>
        </p:spPr>
        <p:txBody>
          <a:bodyPr wrap="square">
            <a:spAutoFit/>
          </a:bodyPr>
          <a:lstStyle/>
          <a:p>
            <a:pPr algn="just"/>
            <a:r>
              <a:rPr lang="es-MX" sz="2800" b="1" dirty="0" smtClean="0">
                <a:solidFill>
                  <a:srgbClr val="C00000"/>
                </a:solidFill>
                <a:latin typeface="Microsoft Sans Serif" panose="020B0604020202020204" pitchFamily="34" charset="0"/>
                <a:ea typeface="Microsoft Sans Serif" panose="020B0604020202020204" pitchFamily="34" charset="0"/>
                <a:cs typeface="Microsoft Sans Serif" panose="020B0604020202020204" pitchFamily="34" charset="0"/>
              </a:rPr>
              <a:t>Objetivo</a:t>
            </a:r>
          </a:p>
          <a:p>
            <a:pPr algn="just"/>
            <a:endParaRPr lang="es-MX" sz="2000" b="1" dirty="0" smtClean="0">
              <a:solidFill>
                <a:srgbClr val="C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Diferenciar las características y origen de los seres vivos, a partir de la conceptualización de 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como ciencia, su campo de estudio, importancia y relación con otras ciencias; así como comparar las diferentes teorías del origen de la vida y sus características distintivas, mediante la observación de los sistemas biológicos, aplicando los fundamentos metodológicos de las diferentes técnicas para el estudio de las células y las buenas prácticas en el manejo de material biológico, conviviendo en un entorno participativo, tolerante y procurando el desarrollo sustentable. </a:t>
            </a: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r>
              <a:rPr lang="es-MX" dirty="0"/>
              <a:t>3</a:t>
            </a:r>
          </a:p>
        </p:txBody>
      </p:sp>
    </p:spTree>
    <p:extLst>
      <p:ext uri="{BB962C8B-B14F-4D97-AF65-F5344CB8AC3E}">
        <p14:creationId xmlns:p14="http://schemas.microsoft.com/office/powerpoint/2010/main" val="23770024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1" y="-1"/>
            <a:ext cx="9202093" cy="6864611"/>
            <a:chOff x="1" y="-1"/>
            <a:chExt cx="9202093" cy="6864611"/>
          </a:xfrm>
        </p:grpSpPr>
        <p:pic>
          <p:nvPicPr>
            <p:cNvPr id="4098" name="Picture 2" descr="http://www.madrimasd.org/canales/sites/default/files/tendencias/biologia_sintet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4155692" cy="278092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ciencia-activa.org/Imagenes/DNAatom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
              <a:ext cx="2880320" cy="278092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tendencias21.net/photo/art/default/317977-392715.jpg?v=12894066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2780929"/>
              <a:ext cx="2987823" cy="4077072"/>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s://irenecallejas.files.wordpress.com/2011/05/blue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1284" y="2780928"/>
              <a:ext cx="4580810" cy="4083682"/>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4.bp.blogspot.com/-r7AtWY4VxgQ/UYPHOsJL5EI/AAAAAAAAAHM/FHdYoT76AEk/s320/panspermia.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3415" y="-1"/>
              <a:ext cx="3048000" cy="2780929"/>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http://4.bp.blogspot.com/-axUKp4noDls/VQ3igmbGynI/AAAAAAAAAVI/CXVKQxbfV4M/s1600/choque%2Basteroide%2Bhaz%2Btu%2Bpropia%2Bciencia.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03847" y="4653136"/>
              <a:ext cx="3120281" cy="2196036"/>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http://static.naukas.com/media/2015/03/CB_Figura-0_NEW.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9792" y="2653197"/>
              <a:ext cx="2952328" cy="199993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Marcador de número de diapositiva 1"/>
          <p:cNvSpPr>
            <a:spLocks noGrp="1"/>
          </p:cNvSpPr>
          <p:nvPr>
            <p:ph type="sldNum" sz="quarter" idx="12"/>
          </p:nvPr>
        </p:nvSpPr>
        <p:spPr/>
        <p:txBody>
          <a:bodyPr/>
          <a:lstStyle/>
          <a:p>
            <a:fld id="{94342A8C-71CD-4084-855A-557FB6E8302A}" type="slidenum">
              <a:rPr lang="es-MX" smtClean="0"/>
              <a:t>30</a:t>
            </a:fld>
            <a:endParaRPr lang="es-MX"/>
          </a:p>
        </p:txBody>
      </p:sp>
    </p:spTree>
    <p:extLst>
      <p:ext uri="{BB962C8B-B14F-4D97-AF65-F5344CB8AC3E}">
        <p14:creationId xmlns:p14="http://schemas.microsoft.com/office/powerpoint/2010/main" val="4624341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415673"/>
            <a:ext cx="8208912" cy="4678204"/>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vida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 un conjunto de </a:t>
            </a:r>
            <a:r>
              <a:rPr lang="es-MX" sz="22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microestados</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de la energía que se asocia con una demora en la dispersión espontánea de esa energía. La energía de los seres vivientes “salta” de un </a:t>
            </a:r>
            <a:r>
              <a:rPr lang="es-MX" sz="22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microestado</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 otro, siendo siempre controlada por ciertos operadores internos del mismo sistema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termodinámico</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algn="just" fontAlgn="base">
              <a:spcAft>
                <a:spcPts val="0"/>
              </a:spcAft>
            </a:pPr>
            <a:endPar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Los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Biólogos</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identifican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 tales operadores internos como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a:t>
            </a:r>
            <a:r>
              <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Esta es la razón por la cual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se considera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que la transferencia de energía en los sistemas vivos es una coordinación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no - espontánea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 varios procesos espontáneos. Cualquier sistema en el Universo que sea capaz de coordinar los </a:t>
            </a:r>
            <a:r>
              <a:rPr lang="es-MX" sz="22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microestados</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de la energía en forma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no - espontánea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será una ser viviente</a:t>
            </a: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94342A8C-71CD-4084-855A-557FB6E8302A}" type="slidenum">
              <a:rPr lang="es-MX" smtClean="0"/>
              <a:t>31</a:t>
            </a:fld>
            <a:endParaRPr lang="es-MX"/>
          </a:p>
        </p:txBody>
      </p:sp>
    </p:spTree>
    <p:extLst>
      <p:ext uri="{BB962C8B-B14F-4D97-AF65-F5344CB8AC3E}">
        <p14:creationId xmlns:p14="http://schemas.microsoft.com/office/powerpoint/2010/main" val="35162490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61670" y="548390"/>
            <a:ext cx="7620660" cy="5761219"/>
          </a:xfrm>
          <a:prstGeom prst="rect">
            <a:avLst/>
          </a:prstGeom>
        </p:spPr>
      </p:pic>
      <p:sp>
        <p:nvSpPr>
          <p:cNvPr id="3" name="Marcador de número de diapositiva 2"/>
          <p:cNvSpPr>
            <a:spLocks noGrp="1"/>
          </p:cNvSpPr>
          <p:nvPr>
            <p:ph type="sldNum" sz="quarter" idx="12"/>
          </p:nvPr>
        </p:nvSpPr>
        <p:spPr/>
        <p:txBody>
          <a:bodyPr/>
          <a:lstStyle/>
          <a:p>
            <a:fld id="{94342A8C-71CD-4084-855A-557FB6E8302A}" type="slidenum">
              <a:rPr lang="es-MX" smtClean="0"/>
              <a:t>32</a:t>
            </a:fld>
            <a:endParaRPr lang="es-MX"/>
          </a:p>
        </p:txBody>
      </p:sp>
    </p:spTree>
    <p:extLst>
      <p:ext uri="{BB962C8B-B14F-4D97-AF65-F5344CB8AC3E}">
        <p14:creationId xmlns:p14="http://schemas.microsoft.com/office/powerpoint/2010/main" val="22468394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834366"/>
            <a:ext cx="8208912" cy="3754874"/>
          </a:xfrm>
          <a:prstGeom prst="rect">
            <a:avLst/>
          </a:prstGeom>
        </p:spPr>
        <p:txBody>
          <a:bodyPr wrap="square">
            <a:spAutoFit/>
          </a:bodyPr>
          <a:lstStyle/>
          <a:p>
            <a:pPr fontAlgn="base">
              <a:spcAft>
                <a:spcPts val="0"/>
              </a:spcAft>
            </a:pP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¿Cómo se sabe que algo está vivo? </a:t>
            </a:r>
          </a:p>
          <a:p>
            <a:pPr fontAlgn="base">
              <a:spcAft>
                <a:spcPts val="0"/>
              </a:spcAft>
            </a:pPr>
            <a:endParaRPr lang="es-MX" sz="16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Cuando se observa que toma sustancias del medio en el que está, las incorpora a su organismo para mantener su estructura y metabolismo, arrojando al medio el resto. Esa característica de los seres vivos tiene el sofisticado nombre de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autopoiesis,</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que quiere decir </a:t>
            </a:r>
            <a:r>
              <a:rPr lang="es-MX" sz="2400" b="1"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automantenimiento</a:t>
            </a:r>
            <a:r>
              <a:rPr lang="es-MX"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fontAlgn="base">
              <a:spcAft>
                <a:spcPts val="0"/>
              </a:spcAft>
            </a:pPr>
            <a:endParaRPr lang="es-MX" sz="16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Los sistemas vivos somos máquinas </a:t>
            </a:r>
            <a:r>
              <a:rPr lang="es-MX" sz="2400" b="1" dirty="0" err="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autopoiéticas</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transformamos la materia convirtiéndola en nosotros mismos, de tal manera, que el producto es nuestra propia organización</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33</a:t>
            </a:fld>
            <a:endParaRPr lang="es-MX"/>
          </a:p>
        </p:txBody>
      </p:sp>
    </p:spTree>
    <p:extLst>
      <p:ext uri="{BB962C8B-B14F-4D97-AF65-F5344CB8AC3E}">
        <p14:creationId xmlns:p14="http://schemas.microsoft.com/office/powerpoint/2010/main" val="23739780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755576" y="1568981"/>
            <a:ext cx="3600400" cy="4524315"/>
          </a:xfrm>
          <a:prstGeom prst="rect">
            <a:avLst/>
          </a:prstGeom>
        </p:spPr>
        <p:txBody>
          <a:bodyPr wrap="square">
            <a:spAutoFit/>
          </a:bodyPr>
          <a:lstStyle/>
          <a:p>
            <a:pPr algn="just" fontAlgn="base">
              <a:spcAft>
                <a:spcPts val="0"/>
              </a:spcAft>
            </a:pPr>
            <a:r>
              <a:rPr lang="es-MX"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Cuando </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se habla de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vida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también se hace referencia a su diversidad y complejidad. Si la diversidad de la vida aumenta, necesariamente se incrementa su complejidad. La diversidad de la vida o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biodiversidad</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se organiza de tal modo que construye complejas redes de relaciones entre las especies y entre éstas y su entorno físico: la vida cambia a quienes la componen.</a:t>
            </a:r>
          </a:p>
        </p:txBody>
      </p:sp>
      <p:pic>
        <p:nvPicPr>
          <p:cNvPr id="5122" name="Picture 2" descr="http://4.bp.blogspot.com/_zyimGP_6zQA/TJy1p1nOnrI/AAAAAAAAAVc/Zt_fn14uS_Q/s1600/20090619-animales-homo-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4456" y="1484784"/>
            <a:ext cx="4700032" cy="3312368"/>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5436096" y="4911551"/>
            <a:ext cx="2376264" cy="461665"/>
          </a:xfrm>
          <a:prstGeom prst="rect">
            <a:avLst/>
          </a:prstGeom>
          <a:noFill/>
        </p:spPr>
        <p:txBody>
          <a:bodyPr wrap="square" rtlCol="0">
            <a:spAutoFit/>
          </a:bodyPr>
          <a:lstStyle/>
          <a:p>
            <a:pPr algn="ctr"/>
            <a:r>
              <a:rPr lang="es-MX" sz="1200" b="1" dirty="0">
                <a:solidFill>
                  <a:srgbClr val="000000"/>
                </a:solidFill>
                <a:latin typeface="Arial" panose="020B0604020202020204" pitchFamily="34" charset="0"/>
                <a:ea typeface="Times New Roman" panose="02020603050405020304" pitchFamily="18" charset="0"/>
                <a:cs typeface="Arial" panose="020B0604020202020204" pitchFamily="34" charset="0"/>
              </a:rPr>
              <a:t>Biodiversidad</a:t>
            </a:r>
            <a:endParaRPr lang="es-MX"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gn="ct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Fuente</a:t>
            </a:r>
            <a:r>
              <a:rPr lang="es-MX" sz="12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Pro Ambiental (2010). </a:t>
            </a:r>
            <a:endParaRPr lang="es-MX"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34</a:t>
            </a:fld>
            <a:endParaRPr lang="es-MX"/>
          </a:p>
        </p:txBody>
      </p:sp>
    </p:spTree>
    <p:extLst>
      <p:ext uri="{BB962C8B-B14F-4D97-AF65-F5344CB8AC3E}">
        <p14:creationId xmlns:p14="http://schemas.microsoft.com/office/powerpoint/2010/main" val="8788288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barnabyisright.files.wordpress.com/2011/12/the_big_bang__13204_zoo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92" y="0"/>
            <a:ext cx="913200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94342A8C-71CD-4084-855A-557FB6E8302A}" type="slidenum">
              <a:rPr lang="es-MX" smtClean="0"/>
              <a:t>35</a:t>
            </a:fld>
            <a:endParaRPr lang="es-MX"/>
          </a:p>
        </p:txBody>
      </p:sp>
    </p:spTree>
    <p:extLst>
      <p:ext uri="{BB962C8B-B14F-4D97-AF65-F5344CB8AC3E}">
        <p14:creationId xmlns:p14="http://schemas.microsoft.com/office/powerpoint/2010/main" val="15953589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377430" y="2425086"/>
            <a:ext cx="8424936" cy="3596202"/>
            <a:chOff x="0" y="15612"/>
            <a:chExt cx="12302336" cy="6202634"/>
          </a:xfrm>
        </p:grpSpPr>
        <p:sp>
          <p:nvSpPr>
            <p:cNvPr id="6" name="Rectángulo redondeado 5"/>
            <p:cNvSpPr/>
            <p:nvPr/>
          </p:nvSpPr>
          <p:spPr>
            <a:xfrm>
              <a:off x="9378779" y="2681416"/>
              <a:ext cx="2169795" cy="484505"/>
            </a:xfrm>
            <a:prstGeom prst="roundRect">
              <a:avLst/>
            </a:prstGeom>
            <a:solidFill>
              <a:srgbClr val="663300"/>
            </a:solidFill>
            <a:ln>
              <a:noFill/>
            </a:ln>
            <a:effectLst>
              <a:outerShdw blurRad="57150" dist="19050" dir="5400000" algn="ctr" rotWithShape="0">
                <a:srgbClr val="000000">
                  <a:alpha val="63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0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Eras Geológicas</a:t>
              </a:r>
              <a:endParaRPr kumimoji="0" lang="es-MX" sz="8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pSp>
          <p:nvGrpSpPr>
            <p:cNvPr id="7" name="Grupo 6"/>
            <p:cNvGrpSpPr/>
            <p:nvPr/>
          </p:nvGrpSpPr>
          <p:grpSpPr>
            <a:xfrm>
              <a:off x="0" y="15612"/>
              <a:ext cx="12302336" cy="6202634"/>
              <a:chOff x="0" y="15612"/>
              <a:chExt cx="12302336" cy="6202634"/>
            </a:xfrm>
          </p:grpSpPr>
          <p:cxnSp>
            <p:nvCxnSpPr>
              <p:cNvPr id="12" name="Conector recto 11"/>
              <p:cNvCxnSpPr/>
              <p:nvPr/>
            </p:nvCxnSpPr>
            <p:spPr>
              <a:xfrm flipH="1">
                <a:off x="9675342" y="3166587"/>
                <a:ext cx="12356" cy="2310714"/>
              </a:xfrm>
              <a:prstGeom prst="line">
                <a:avLst/>
              </a:prstGeom>
              <a:noFill/>
              <a:ln w="28575" cap="flat" cmpd="sng" algn="ctr">
                <a:solidFill>
                  <a:srgbClr val="C00000"/>
                </a:solidFill>
                <a:prstDash val="solid"/>
                <a:miter lim="800000"/>
              </a:ln>
              <a:effectLst/>
            </p:spPr>
          </p:cxnSp>
          <p:sp>
            <p:nvSpPr>
              <p:cNvPr id="8" name="Rectángulo redondeado 7"/>
              <p:cNvSpPr/>
              <p:nvPr/>
            </p:nvSpPr>
            <p:spPr>
              <a:xfrm>
                <a:off x="10120184" y="5226908"/>
                <a:ext cx="2169795" cy="484505"/>
              </a:xfrm>
              <a:prstGeom prst="roundRect">
                <a:avLst/>
              </a:prstGeom>
              <a:solidFill>
                <a:srgbClr val="996633"/>
              </a:solidFill>
              <a:ln>
                <a:noFill/>
              </a:ln>
              <a:effectLst>
                <a:outerShdw blurRad="57150" dist="19050" dir="5400000" algn="ctr" rotWithShape="0">
                  <a:srgbClr val="000000">
                    <a:alpha val="63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Cenozoica</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ángulo redondeado 8"/>
              <p:cNvSpPr/>
              <p:nvPr/>
            </p:nvSpPr>
            <p:spPr>
              <a:xfrm>
                <a:off x="10120184" y="4399005"/>
                <a:ext cx="2169795" cy="484505"/>
              </a:xfrm>
              <a:prstGeom prst="roundRect">
                <a:avLst/>
              </a:prstGeom>
              <a:solidFill>
                <a:srgbClr val="996633"/>
              </a:solidFill>
              <a:ln>
                <a:noFill/>
              </a:ln>
              <a:effectLst>
                <a:outerShdw blurRad="57150" dist="19050" dir="5400000" algn="ctr" rotWithShape="0">
                  <a:srgbClr val="000000">
                    <a:alpha val="63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Mesozoica</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ángulo redondeado 9"/>
              <p:cNvSpPr/>
              <p:nvPr/>
            </p:nvSpPr>
            <p:spPr>
              <a:xfrm>
                <a:off x="10132541" y="3595816"/>
                <a:ext cx="2169795" cy="484505"/>
              </a:xfrm>
              <a:prstGeom prst="roundRect">
                <a:avLst/>
              </a:prstGeom>
              <a:solidFill>
                <a:srgbClr val="996633"/>
              </a:solidFill>
              <a:ln>
                <a:noFill/>
              </a:ln>
              <a:effectLst>
                <a:outerShdw blurRad="57150" dist="19050" dir="5400000" algn="ctr" rotWithShape="0">
                  <a:srgbClr val="000000">
                    <a:alpha val="63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Paleozoica</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o 10"/>
              <p:cNvGrpSpPr/>
              <p:nvPr/>
            </p:nvGrpSpPr>
            <p:grpSpPr>
              <a:xfrm>
                <a:off x="0" y="15612"/>
                <a:ext cx="10950164" cy="6202634"/>
                <a:chOff x="0" y="15612"/>
                <a:chExt cx="10950164" cy="6202634"/>
              </a:xfrm>
            </p:grpSpPr>
            <p:cxnSp>
              <p:nvCxnSpPr>
                <p:cNvPr id="43" name="Conector recto 42"/>
                <p:cNvCxnSpPr/>
                <p:nvPr/>
              </p:nvCxnSpPr>
              <p:spPr>
                <a:xfrm>
                  <a:off x="8044249" y="4275438"/>
                  <a:ext cx="0" cy="360000"/>
                </a:xfrm>
                <a:prstGeom prst="line">
                  <a:avLst/>
                </a:prstGeom>
                <a:noFill/>
                <a:ln w="28575" cap="flat" cmpd="sng" algn="ctr">
                  <a:solidFill>
                    <a:srgbClr val="C00000"/>
                  </a:solidFill>
                  <a:prstDash val="solid"/>
                  <a:miter lim="800000"/>
                </a:ln>
                <a:effectLst/>
              </p:spPr>
            </p:cxnSp>
            <p:cxnSp>
              <p:nvCxnSpPr>
                <p:cNvPr id="48" name="Conector recto 47"/>
                <p:cNvCxnSpPr/>
                <p:nvPr/>
              </p:nvCxnSpPr>
              <p:spPr>
                <a:xfrm>
                  <a:off x="778476" y="5409001"/>
                  <a:ext cx="0" cy="251460"/>
                </a:xfrm>
                <a:prstGeom prst="line">
                  <a:avLst/>
                </a:prstGeom>
                <a:noFill/>
                <a:ln w="28575" cap="flat" cmpd="sng" algn="ctr">
                  <a:solidFill>
                    <a:srgbClr val="C00000"/>
                  </a:solidFill>
                  <a:prstDash val="solid"/>
                  <a:miter lim="800000"/>
                </a:ln>
                <a:effectLst/>
              </p:spPr>
            </p:cxnSp>
            <p:cxnSp>
              <p:nvCxnSpPr>
                <p:cNvPr id="49" name="Conector recto 48"/>
                <p:cNvCxnSpPr/>
                <p:nvPr/>
              </p:nvCxnSpPr>
              <p:spPr>
                <a:xfrm>
                  <a:off x="5806814" y="5412259"/>
                  <a:ext cx="0" cy="215900"/>
                </a:xfrm>
                <a:prstGeom prst="line">
                  <a:avLst/>
                </a:prstGeom>
                <a:noFill/>
                <a:ln w="28575" cap="flat" cmpd="sng" algn="ctr">
                  <a:solidFill>
                    <a:srgbClr val="C00000"/>
                  </a:solidFill>
                  <a:prstDash val="solid"/>
                  <a:miter lim="800000"/>
                </a:ln>
                <a:effectLst/>
              </p:spPr>
            </p:cxnSp>
            <p:cxnSp>
              <p:nvCxnSpPr>
                <p:cNvPr id="44" name="Conector recto 43"/>
                <p:cNvCxnSpPr/>
                <p:nvPr/>
              </p:nvCxnSpPr>
              <p:spPr>
                <a:xfrm>
                  <a:off x="3385752" y="5202195"/>
                  <a:ext cx="0" cy="432000"/>
                </a:xfrm>
                <a:prstGeom prst="line">
                  <a:avLst/>
                </a:prstGeom>
                <a:noFill/>
                <a:ln w="28575" cap="flat" cmpd="sng" algn="ctr">
                  <a:solidFill>
                    <a:srgbClr val="C00000"/>
                  </a:solidFill>
                  <a:prstDash val="solid"/>
                  <a:miter lim="800000"/>
                </a:ln>
                <a:effectLst/>
              </p:spPr>
            </p:cxnSp>
            <p:cxnSp>
              <p:nvCxnSpPr>
                <p:cNvPr id="47" name="Conector recto 46"/>
                <p:cNvCxnSpPr/>
                <p:nvPr/>
              </p:nvCxnSpPr>
              <p:spPr>
                <a:xfrm>
                  <a:off x="8068963" y="5202195"/>
                  <a:ext cx="0" cy="432000"/>
                </a:xfrm>
                <a:prstGeom prst="line">
                  <a:avLst/>
                </a:prstGeom>
                <a:noFill/>
                <a:ln w="28575" cap="flat" cmpd="sng" algn="ctr">
                  <a:solidFill>
                    <a:srgbClr val="C00000"/>
                  </a:solidFill>
                  <a:prstDash val="solid"/>
                  <a:miter lim="800000"/>
                </a:ln>
                <a:effectLst/>
              </p:spPr>
            </p:cxnSp>
            <p:cxnSp>
              <p:nvCxnSpPr>
                <p:cNvPr id="36" name="Conector recto 35"/>
                <p:cNvCxnSpPr/>
                <p:nvPr/>
              </p:nvCxnSpPr>
              <p:spPr>
                <a:xfrm flipH="1">
                  <a:off x="4448433" y="2113005"/>
                  <a:ext cx="0" cy="287655"/>
                </a:xfrm>
                <a:prstGeom prst="line">
                  <a:avLst/>
                </a:prstGeom>
                <a:noFill/>
                <a:ln w="28575" cap="flat" cmpd="sng" algn="ctr">
                  <a:solidFill>
                    <a:srgbClr val="C00000"/>
                  </a:solidFill>
                  <a:prstDash val="solid"/>
                  <a:miter lim="800000"/>
                </a:ln>
                <a:effectLst/>
              </p:spPr>
            </p:cxnSp>
            <p:cxnSp>
              <p:nvCxnSpPr>
                <p:cNvPr id="32" name="Conector recto 31"/>
                <p:cNvCxnSpPr/>
                <p:nvPr/>
              </p:nvCxnSpPr>
              <p:spPr>
                <a:xfrm>
                  <a:off x="4423719" y="1322173"/>
                  <a:ext cx="0" cy="319405"/>
                </a:xfrm>
                <a:prstGeom prst="line">
                  <a:avLst/>
                </a:prstGeom>
                <a:noFill/>
                <a:ln w="28575" cap="flat" cmpd="sng" algn="ctr">
                  <a:solidFill>
                    <a:srgbClr val="C00000"/>
                  </a:solidFill>
                  <a:prstDash val="solid"/>
                  <a:miter lim="800000"/>
                </a:ln>
                <a:effectLst/>
              </p:spPr>
            </p:cxnSp>
            <p:cxnSp>
              <p:nvCxnSpPr>
                <p:cNvPr id="31" name="Conector recto 30"/>
                <p:cNvCxnSpPr/>
                <p:nvPr/>
              </p:nvCxnSpPr>
              <p:spPr>
                <a:xfrm>
                  <a:off x="4411363" y="469557"/>
                  <a:ext cx="0" cy="374811"/>
                </a:xfrm>
                <a:prstGeom prst="line">
                  <a:avLst/>
                </a:prstGeom>
                <a:noFill/>
                <a:ln w="28575" cap="flat" cmpd="sng" algn="ctr">
                  <a:solidFill>
                    <a:srgbClr val="C00000"/>
                  </a:solidFill>
                  <a:prstDash val="solid"/>
                  <a:miter lim="800000"/>
                </a:ln>
                <a:effectLst/>
              </p:spPr>
            </p:cxnSp>
            <p:sp>
              <p:nvSpPr>
                <p:cNvPr id="16" name="Rectángulo redondeado 15"/>
                <p:cNvSpPr/>
                <p:nvPr/>
              </p:nvSpPr>
              <p:spPr>
                <a:xfrm>
                  <a:off x="3230570" y="15612"/>
                  <a:ext cx="2365571" cy="558827"/>
                </a:xfrm>
                <a:prstGeom prst="roundRect">
                  <a:avLst/>
                </a:prstGeom>
                <a:solidFill>
                  <a:srgbClr val="002060"/>
                </a:solidFill>
                <a:ln>
                  <a:noFill/>
                </a:ln>
                <a:effectLst>
                  <a:outerShdw blurRad="50800" dist="38100" dir="5400000" algn="t"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8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Origen del Universo</a:t>
                  </a:r>
                  <a:endParaRPr kumimoji="0" lang="es-MX" sz="6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7" name="Rectángulo redondeado 16"/>
                <p:cNvSpPr/>
                <p:nvPr/>
              </p:nvSpPr>
              <p:spPr>
                <a:xfrm>
                  <a:off x="3231431" y="827901"/>
                  <a:ext cx="2365571" cy="558827"/>
                </a:xfrm>
                <a:prstGeom prst="roundRect">
                  <a:avLst/>
                </a:prstGeom>
                <a:solidFill>
                  <a:srgbClr val="ED7D31">
                    <a:lumMod val="75000"/>
                  </a:srgbClr>
                </a:solidFill>
                <a:ln>
                  <a:noFill/>
                </a:ln>
                <a:effectLst>
                  <a:outerShdw blurRad="50800" dist="38100" dir="5400000" algn="t"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8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Teoría del Big </a:t>
                  </a:r>
                  <a:r>
                    <a:rPr kumimoji="0" lang="es-MX" sz="800" b="1" i="0" u="none" strike="noStrike" kern="0" cap="small" spc="100" normalizeH="0" baseline="0" noProof="0" dirty="0" err="1">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Bang</a:t>
                  </a:r>
                  <a:endParaRPr kumimoji="0" lang="es-MX" sz="6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8" name="Rectángulo redondeado 17"/>
                <p:cNvSpPr/>
                <p:nvPr/>
              </p:nvSpPr>
              <p:spPr>
                <a:xfrm>
                  <a:off x="61784" y="2607276"/>
                  <a:ext cx="2169795" cy="649605"/>
                </a:xfrm>
                <a:prstGeom prst="roundRect">
                  <a:avLst/>
                </a:prstGeom>
                <a:solidFill>
                  <a:srgbClr val="C00000"/>
                </a:solidFill>
                <a:ln>
                  <a:noFill/>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0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Origen de la Vida</a:t>
                  </a:r>
                  <a:endParaRPr kumimoji="0" lang="es-MX" sz="10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0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Teorías</a:t>
                  </a:r>
                  <a:endParaRPr kumimoji="0" lang="es-MX" sz="10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9" name="Rectángulo redondeado 18"/>
                <p:cNvSpPr/>
                <p:nvPr/>
              </p:nvSpPr>
              <p:spPr>
                <a:xfrm>
                  <a:off x="3242063" y="1643448"/>
                  <a:ext cx="2365571" cy="558827"/>
                </a:xfrm>
                <a:prstGeom prst="roundRect">
                  <a:avLst/>
                </a:prstGeom>
                <a:solidFill>
                  <a:srgbClr val="0070C0"/>
                </a:solidFill>
                <a:ln>
                  <a:noFill/>
                </a:ln>
                <a:effectLst>
                  <a:outerShdw blurRad="50800" dist="38100" dir="5400000" algn="t"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8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Origen de la Tierra</a:t>
                  </a:r>
                  <a:endParaRPr kumimoji="0" lang="es-MX" sz="6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20" name="Rectángulo redondeado 19"/>
                <p:cNvSpPr/>
                <p:nvPr/>
              </p:nvSpPr>
              <p:spPr>
                <a:xfrm>
                  <a:off x="7018638" y="3645243"/>
                  <a:ext cx="2169795" cy="649605"/>
                </a:xfrm>
                <a:prstGeom prst="roundRect">
                  <a:avLst/>
                </a:prstGeom>
                <a:solidFill>
                  <a:srgbClr val="FF0000"/>
                </a:solidFill>
                <a:ln>
                  <a:noFill/>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Fisicoquímica</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1" name="Rectángulo redondeado 20"/>
                <p:cNvSpPr/>
                <p:nvPr/>
              </p:nvSpPr>
              <p:spPr>
                <a:xfrm>
                  <a:off x="4683211" y="3608173"/>
                  <a:ext cx="2169795" cy="649605"/>
                </a:xfrm>
                <a:prstGeom prst="roundRect">
                  <a:avLst/>
                </a:prstGeom>
                <a:solidFill>
                  <a:srgbClr val="FF0000"/>
                </a:solidFill>
                <a:ln>
                  <a:noFill/>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Panspermia</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2" name="Rectángulo redondeado 21"/>
                <p:cNvSpPr/>
                <p:nvPr/>
              </p:nvSpPr>
              <p:spPr>
                <a:xfrm>
                  <a:off x="2347784" y="3595816"/>
                  <a:ext cx="2169795" cy="649605"/>
                </a:xfrm>
                <a:prstGeom prst="roundRect">
                  <a:avLst/>
                </a:prstGeom>
                <a:solidFill>
                  <a:srgbClr val="FF0000"/>
                </a:solidFill>
                <a:ln>
                  <a:noFill/>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1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Generación Espontánea</a:t>
                  </a:r>
                  <a:endParaRPr kumimoji="0" lang="es-MX" sz="10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3" name="Rectángulo redondeado 22"/>
                <p:cNvSpPr/>
                <p:nvPr/>
              </p:nvSpPr>
              <p:spPr>
                <a:xfrm>
                  <a:off x="0" y="3608173"/>
                  <a:ext cx="2169795" cy="649605"/>
                </a:xfrm>
                <a:prstGeom prst="roundRect">
                  <a:avLst/>
                </a:prstGeom>
                <a:solidFill>
                  <a:srgbClr val="FF0000"/>
                </a:solidFill>
                <a:ln>
                  <a:noFill/>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creacionismo</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4" name="Rectángulo redondeado 23"/>
                <p:cNvSpPr/>
                <p:nvPr/>
              </p:nvSpPr>
              <p:spPr>
                <a:xfrm>
                  <a:off x="2329389" y="4609069"/>
                  <a:ext cx="2102730" cy="620918"/>
                </a:xfrm>
                <a:prstGeom prst="roundRect">
                  <a:avLst/>
                </a:prstGeom>
                <a:solidFill>
                  <a:srgbClr val="006600"/>
                </a:solidFill>
                <a:ln w="12700" cap="flat" cmpd="sng" algn="ctr">
                  <a:solidFill>
                    <a:srgbClr val="5B9BD5">
                      <a:shade val="50000"/>
                    </a:srgbClr>
                  </a:solidFill>
                  <a:prstDash val="solid"/>
                  <a:miter lim="800000"/>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Aristóteles</a:t>
                  </a:r>
                  <a:endParaRPr kumimoji="0" lang="es-MX" sz="105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25" name="Rectángulo redondeado 24"/>
                <p:cNvSpPr/>
                <p:nvPr/>
              </p:nvSpPr>
              <p:spPr>
                <a:xfrm>
                  <a:off x="4674584" y="4633783"/>
                  <a:ext cx="2102730" cy="620918"/>
                </a:xfrm>
                <a:prstGeom prst="roundRect">
                  <a:avLst/>
                </a:prstGeom>
                <a:solidFill>
                  <a:srgbClr val="006600"/>
                </a:solidFill>
                <a:ln w="12700" cap="flat" cmpd="sng" algn="ctr">
                  <a:solidFill>
                    <a:srgbClr val="5B9BD5">
                      <a:shade val="50000"/>
                    </a:srgbClr>
                  </a:solidFill>
                  <a:prstDash val="solid"/>
                  <a:miter lim="800000"/>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400" b="1" i="0" u="none" strike="noStrike" kern="0" cap="small" spc="100" normalizeH="0" baseline="0" noProof="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Arrhenius</a:t>
                  </a:r>
                  <a:endParaRPr kumimoji="0" lang="es-MX" sz="1100" b="0" i="0" u="none" strike="noStrike" kern="0" cap="none" spc="0" normalizeH="0" baseline="0" noProof="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Rectángulo redondeado 25"/>
                <p:cNvSpPr/>
                <p:nvPr/>
              </p:nvSpPr>
              <p:spPr>
                <a:xfrm>
                  <a:off x="6997654" y="4609069"/>
                  <a:ext cx="2102730" cy="620918"/>
                </a:xfrm>
                <a:prstGeom prst="roundRect">
                  <a:avLst/>
                </a:prstGeom>
                <a:solidFill>
                  <a:srgbClr val="006600"/>
                </a:solidFill>
                <a:ln w="12700" cap="flat" cmpd="sng" algn="ctr">
                  <a:solidFill>
                    <a:srgbClr val="5B9BD5">
                      <a:shade val="50000"/>
                    </a:srgbClr>
                  </a:solidFill>
                  <a:prstDash val="solid"/>
                  <a:miter lim="800000"/>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0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Oparin y </a:t>
                  </a:r>
                  <a:r>
                    <a:rPr kumimoji="0" lang="es-MX" sz="1000" b="1" i="0" u="none" strike="noStrike" kern="0" cap="small" spc="100" normalizeH="0" baseline="0" noProof="0" dirty="0" err="1">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Haldene</a:t>
                  </a:r>
                  <a:endParaRPr kumimoji="0" lang="es-MX" sz="8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7" name="Rectángulo redondeado 26"/>
                <p:cNvSpPr/>
                <p:nvPr/>
              </p:nvSpPr>
              <p:spPr>
                <a:xfrm>
                  <a:off x="4646141" y="5597611"/>
                  <a:ext cx="2026920" cy="583565"/>
                </a:xfrm>
                <a:prstGeom prst="roundRect">
                  <a:avLst/>
                </a:prstGeom>
                <a:solidFill>
                  <a:srgbClr val="70AD47">
                    <a:lumMod val="75000"/>
                  </a:srgbClr>
                </a:solidFill>
                <a:ln w="12700" cap="flat" cmpd="sng" algn="ctr">
                  <a:solidFill>
                    <a:srgbClr val="5B9BD5">
                      <a:shade val="50000"/>
                    </a:srgbClr>
                  </a:solidFill>
                  <a:prstDash val="solid"/>
                  <a:miter lim="800000"/>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Pasteur</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8" name="Rectángulo redondeado 27"/>
                <p:cNvSpPr/>
                <p:nvPr/>
              </p:nvSpPr>
              <p:spPr>
                <a:xfrm>
                  <a:off x="2496065" y="5609967"/>
                  <a:ext cx="2026920" cy="583565"/>
                </a:xfrm>
                <a:prstGeom prst="roundRect">
                  <a:avLst/>
                </a:prstGeom>
                <a:solidFill>
                  <a:srgbClr val="70AD47">
                    <a:lumMod val="75000"/>
                  </a:srgbClr>
                </a:solidFill>
                <a:ln w="12700" cap="flat" cmpd="sng" algn="ctr">
                  <a:solidFill>
                    <a:srgbClr val="5B9BD5">
                      <a:shade val="50000"/>
                    </a:srgbClr>
                  </a:solidFill>
                  <a:prstDash val="solid"/>
                  <a:miter lim="800000"/>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err="1">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Spallanzani</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9" name="Rectángulo redondeado 28"/>
                <p:cNvSpPr/>
                <p:nvPr/>
              </p:nvSpPr>
              <p:spPr>
                <a:xfrm>
                  <a:off x="333633" y="5634681"/>
                  <a:ext cx="2026920" cy="583565"/>
                </a:xfrm>
                <a:prstGeom prst="roundRect">
                  <a:avLst/>
                </a:prstGeom>
                <a:solidFill>
                  <a:srgbClr val="70AD47">
                    <a:lumMod val="75000"/>
                  </a:srgbClr>
                </a:solidFill>
                <a:ln w="12700" cap="flat" cmpd="sng" algn="ctr">
                  <a:solidFill>
                    <a:srgbClr val="5B9BD5">
                      <a:shade val="50000"/>
                    </a:srgbClr>
                  </a:solidFill>
                  <a:prstDash val="solid"/>
                  <a:miter lim="800000"/>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err="1">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Redi</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0" name="Rectángulo redondeado 29"/>
                <p:cNvSpPr/>
                <p:nvPr/>
              </p:nvSpPr>
              <p:spPr>
                <a:xfrm>
                  <a:off x="7166919" y="5609967"/>
                  <a:ext cx="2026920" cy="583565"/>
                </a:xfrm>
                <a:prstGeom prst="roundRect">
                  <a:avLst/>
                </a:prstGeom>
                <a:solidFill>
                  <a:srgbClr val="70AD47">
                    <a:lumMod val="75000"/>
                  </a:srgbClr>
                </a:solidFill>
                <a:ln w="12700" cap="flat" cmpd="sng" algn="ctr">
                  <a:solidFill>
                    <a:srgbClr val="5B9BD5">
                      <a:shade val="50000"/>
                    </a:srgbClr>
                  </a:solidFill>
                  <a:prstDash val="solid"/>
                  <a:miter lim="800000"/>
                </a:ln>
                <a:effectLst>
                  <a:outerShdw blurRad="50800" dist="38100" dir="8100000" algn="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r>
                    <a:rPr kumimoji="0" lang="es-MX" sz="1200" b="1" i="0" u="none" strike="noStrike" kern="0" cap="small" spc="100" normalizeH="0" baseline="0" noProof="0" dirty="0">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Miller y </a:t>
                  </a:r>
                  <a:r>
                    <a:rPr kumimoji="0" lang="es-MX" sz="1200" b="1" i="0" u="none" strike="noStrike" kern="0" cap="small" spc="100" normalizeH="0" baseline="0" noProof="0" dirty="0" err="1">
                      <a:ln>
                        <a:noFill/>
                      </a:ln>
                      <a:solidFill>
                        <a:srgbClr val="FFF2CC"/>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Urey</a:t>
                  </a:r>
                  <a:endParaRPr kumimoji="0" lang="es-MX" sz="105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cxnSp>
              <p:nvCxnSpPr>
                <p:cNvPr id="33" name="Conector recto 32"/>
                <p:cNvCxnSpPr/>
                <p:nvPr/>
              </p:nvCxnSpPr>
              <p:spPr>
                <a:xfrm flipH="1">
                  <a:off x="1112109" y="2372497"/>
                  <a:ext cx="0" cy="253204"/>
                </a:xfrm>
                <a:prstGeom prst="line">
                  <a:avLst/>
                </a:prstGeom>
                <a:noFill/>
                <a:ln w="28575" cap="flat" cmpd="sng" algn="ctr">
                  <a:solidFill>
                    <a:srgbClr val="C00000"/>
                  </a:solidFill>
                  <a:prstDash val="solid"/>
                  <a:miter lim="800000"/>
                </a:ln>
                <a:effectLst/>
              </p:spPr>
            </p:cxnSp>
            <p:cxnSp>
              <p:nvCxnSpPr>
                <p:cNvPr id="34" name="Conector recto 33"/>
                <p:cNvCxnSpPr/>
                <p:nvPr/>
              </p:nvCxnSpPr>
              <p:spPr>
                <a:xfrm>
                  <a:off x="1112109" y="2384854"/>
                  <a:ext cx="9838055" cy="33020"/>
                </a:xfrm>
                <a:prstGeom prst="line">
                  <a:avLst/>
                </a:prstGeom>
                <a:noFill/>
                <a:ln w="28575" cap="flat" cmpd="sng" algn="ctr">
                  <a:solidFill>
                    <a:srgbClr val="C00000"/>
                  </a:solidFill>
                  <a:prstDash val="solid"/>
                  <a:miter lim="800000"/>
                </a:ln>
                <a:effectLst/>
              </p:spPr>
            </p:cxnSp>
            <p:cxnSp>
              <p:nvCxnSpPr>
                <p:cNvPr id="35" name="Conector recto 34"/>
                <p:cNvCxnSpPr/>
                <p:nvPr/>
              </p:nvCxnSpPr>
              <p:spPr>
                <a:xfrm flipH="1">
                  <a:off x="10935730" y="2421924"/>
                  <a:ext cx="0" cy="253204"/>
                </a:xfrm>
                <a:prstGeom prst="line">
                  <a:avLst/>
                </a:prstGeom>
                <a:noFill/>
                <a:ln w="28575" cap="flat" cmpd="sng" algn="ctr">
                  <a:solidFill>
                    <a:srgbClr val="C00000"/>
                  </a:solidFill>
                  <a:prstDash val="solid"/>
                  <a:miter lim="800000"/>
                </a:ln>
                <a:effectLst/>
              </p:spPr>
            </p:cxnSp>
            <p:cxnSp>
              <p:nvCxnSpPr>
                <p:cNvPr id="37" name="Conector recto 36"/>
                <p:cNvCxnSpPr/>
                <p:nvPr/>
              </p:nvCxnSpPr>
              <p:spPr>
                <a:xfrm>
                  <a:off x="815547" y="3262183"/>
                  <a:ext cx="0" cy="372551"/>
                </a:xfrm>
                <a:prstGeom prst="line">
                  <a:avLst/>
                </a:prstGeom>
                <a:noFill/>
                <a:ln w="28575" cap="flat" cmpd="sng" algn="ctr">
                  <a:solidFill>
                    <a:srgbClr val="C00000"/>
                  </a:solidFill>
                  <a:prstDash val="solid"/>
                  <a:miter lim="800000"/>
                </a:ln>
                <a:effectLst/>
              </p:spPr>
            </p:cxnSp>
            <p:cxnSp>
              <p:nvCxnSpPr>
                <p:cNvPr id="38" name="Conector recto 37"/>
                <p:cNvCxnSpPr/>
                <p:nvPr/>
              </p:nvCxnSpPr>
              <p:spPr>
                <a:xfrm>
                  <a:off x="3373395" y="3447535"/>
                  <a:ext cx="0" cy="180000"/>
                </a:xfrm>
                <a:prstGeom prst="line">
                  <a:avLst/>
                </a:prstGeom>
                <a:noFill/>
                <a:ln w="28575" cap="flat" cmpd="sng" algn="ctr">
                  <a:solidFill>
                    <a:srgbClr val="C00000"/>
                  </a:solidFill>
                  <a:prstDash val="solid"/>
                  <a:miter lim="800000"/>
                </a:ln>
                <a:effectLst/>
              </p:spPr>
            </p:cxnSp>
            <p:cxnSp>
              <p:nvCxnSpPr>
                <p:cNvPr id="39" name="Conector recto 38"/>
                <p:cNvCxnSpPr/>
                <p:nvPr/>
              </p:nvCxnSpPr>
              <p:spPr>
                <a:xfrm>
                  <a:off x="803190" y="3433996"/>
                  <a:ext cx="7232376" cy="33020"/>
                </a:xfrm>
                <a:prstGeom prst="line">
                  <a:avLst/>
                </a:prstGeom>
                <a:noFill/>
                <a:ln w="28575" cap="flat" cmpd="sng" algn="ctr">
                  <a:solidFill>
                    <a:srgbClr val="C00000"/>
                  </a:solidFill>
                  <a:prstDash val="solid"/>
                  <a:miter lim="800000"/>
                </a:ln>
                <a:effectLst/>
              </p:spPr>
            </p:cxnSp>
            <p:cxnSp>
              <p:nvCxnSpPr>
                <p:cNvPr id="40" name="Conector recto 39"/>
                <p:cNvCxnSpPr/>
                <p:nvPr/>
              </p:nvCxnSpPr>
              <p:spPr>
                <a:xfrm>
                  <a:off x="5758249" y="3459892"/>
                  <a:ext cx="0" cy="180000"/>
                </a:xfrm>
                <a:prstGeom prst="line">
                  <a:avLst/>
                </a:prstGeom>
                <a:noFill/>
                <a:ln w="28575" cap="flat" cmpd="sng" algn="ctr">
                  <a:solidFill>
                    <a:srgbClr val="C00000"/>
                  </a:solidFill>
                  <a:prstDash val="solid"/>
                  <a:miter lim="800000"/>
                </a:ln>
                <a:effectLst/>
              </p:spPr>
            </p:cxnSp>
            <p:cxnSp>
              <p:nvCxnSpPr>
                <p:cNvPr id="41" name="Conector recto 40"/>
                <p:cNvCxnSpPr/>
                <p:nvPr/>
              </p:nvCxnSpPr>
              <p:spPr>
                <a:xfrm>
                  <a:off x="3373395" y="4247466"/>
                  <a:ext cx="0" cy="360000"/>
                </a:xfrm>
                <a:prstGeom prst="line">
                  <a:avLst/>
                </a:prstGeom>
                <a:noFill/>
                <a:ln w="28575" cap="flat" cmpd="sng" algn="ctr">
                  <a:solidFill>
                    <a:srgbClr val="C00000"/>
                  </a:solidFill>
                  <a:prstDash val="solid"/>
                  <a:miter lim="800000"/>
                </a:ln>
                <a:effectLst/>
              </p:spPr>
            </p:cxnSp>
            <p:cxnSp>
              <p:nvCxnSpPr>
                <p:cNvPr id="42" name="Conector recto 41"/>
                <p:cNvCxnSpPr/>
                <p:nvPr/>
              </p:nvCxnSpPr>
              <p:spPr>
                <a:xfrm>
                  <a:off x="8019536" y="3459892"/>
                  <a:ext cx="0" cy="180000"/>
                </a:xfrm>
                <a:prstGeom prst="line">
                  <a:avLst/>
                </a:prstGeom>
                <a:noFill/>
                <a:ln w="28575" cap="flat" cmpd="sng" algn="ctr">
                  <a:solidFill>
                    <a:srgbClr val="C00000"/>
                  </a:solidFill>
                  <a:prstDash val="solid"/>
                  <a:miter lim="800000"/>
                </a:ln>
                <a:effectLst/>
              </p:spPr>
            </p:cxnSp>
            <p:cxnSp>
              <p:nvCxnSpPr>
                <p:cNvPr id="45" name="Conector recto 44"/>
                <p:cNvCxnSpPr/>
                <p:nvPr/>
              </p:nvCxnSpPr>
              <p:spPr>
                <a:xfrm>
                  <a:off x="5721179" y="4259824"/>
                  <a:ext cx="0" cy="360000"/>
                </a:xfrm>
                <a:prstGeom prst="line">
                  <a:avLst/>
                </a:prstGeom>
                <a:noFill/>
                <a:ln w="28575" cap="flat" cmpd="sng" algn="ctr">
                  <a:solidFill>
                    <a:srgbClr val="C00000"/>
                  </a:solidFill>
                  <a:prstDash val="solid"/>
                  <a:miter lim="800000"/>
                </a:ln>
                <a:effectLst/>
              </p:spPr>
            </p:cxnSp>
            <p:cxnSp>
              <p:nvCxnSpPr>
                <p:cNvPr id="46" name="Conector recto 45"/>
                <p:cNvCxnSpPr/>
                <p:nvPr/>
              </p:nvCxnSpPr>
              <p:spPr>
                <a:xfrm>
                  <a:off x="778474" y="5424616"/>
                  <a:ext cx="5046552" cy="0"/>
                </a:xfrm>
                <a:prstGeom prst="line">
                  <a:avLst/>
                </a:prstGeom>
                <a:noFill/>
                <a:ln w="28575" cap="flat" cmpd="sng" algn="ctr">
                  <a:solidFill>
                    <a:srgbClr val="C00000"/>
                  </a:solidFill>
                  <a:prstDash val="solid"/>
                  <a:miter lim="800000"/>
                </a:ln>
                <a:effectLst/>
              </p:spPr>
            </p:cxnSp>
          </p:grpSp>
          <p:cxnSp>
            <p:nvCxnSpPr>
              <p:cNvPr id="13" name="Conector recto 12"/>
              <p:cNvCxnSpPr/>
              <p:nvPr/>
            </p:nvCxnSpPr>
            <p:spPr>
              <a:xfrm>
                <a:off x="9662984" y="5474043"/>
                <a:ext cx="468000" cy="0"/>
              </a:xfrm>
              <a:prstGeom prst="line">
                <a:avLst/>
              </a:prstGeom>
              <a:noFill/>
              <a:ln w="28575" cap="flat" cmpd="sng" algn="ctr">
                <a:solidFill>
                  <a:srgbClr val="C00000"/>
                </a:solidFill>
                <a:prstDash val="solid"/>
                <a:miter lim="800000"/>
              </a:ln>
              <a:effectLst/>
            </p:spPr>
          </p:cxnSp>
          <p:cxnSp>
            <p:nvCxnSpPr>
              <p:cNvPr id="14" name="Conector recto 13"/>
              <p:cNvCxnSpPr/>
              <p:nvPr/>
            </p:nvCxnSpPr>
            <p:spPr>
              <a:xfrm>
                <a:off x="9662984" y="3830595"/>
                <a:ext cx="468000" cy="0"/>
              </a:xfrm>
              <a:prstGeom prst="line">
                <a:avLst/>
              </a:prstGeom>
              <a:noFill/>
              <a:ln w="28575" cap="flat" cmpd="sng" algn="ctr">
                <a:solidFill>
                  <a:srgbClr val="C00000"/>
                </a:solidFill>
                <a:prstDash val="solid"/>
                <a:miter lim="800000"/>
              </a:ln>
              <a:effectLst/>
            </p:spPr>
          </p:cxnSp>
          <p:cxnSp>
            <p:nvCxnSpPr>
              <p:cNvPr id="15" name="Conector recto 14"/>
              <p:cNvCxnSpPr/>
              <p:nvPr/>
            </p:nvCxnSpPr>
            <p:spPr>
              <a:xfrm>
                <a:off x="9675341" y="4670854"/>
                <a:ext cx="457200" cy="0"/>
              </a:xfrm>
              <a:prstGeom prst="line">
                <a:avLst/>
              </a:prstGeom>
              <a:noFill/>
              <a:ln w="28575" cap="flat" cmpd="sng" algn="ctr">
                <a:solidFill>
                  <a:srgbClr val="C00000"/>
                </a:solidFill>
                <a:prstDash val="solid"/>
                <a:miter lim="800000"/>
              </a:ln>
              <a:effectLst/>
            </p:spPr>
          </p:cxnSp>
        </p:grpSp>
      </p:grpSp>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484784"/>
            <a:ext cx="8208912" cy="461665"/>
          </a:xfrm>
          <a:prstGeom prst="rect">
            <a:avLst/>
          </a:prstGeom>
        </p:spPr>
        <p:txBody>
          <a:bodyPr wrap="square">
            <a:spAutoFit/>
          </a:bodyPr>
          <a:lstStyle/>
          <a:p>
            <a:pPr algn="ctr"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 1. Teorías sobre el origen y evolución de la vida </a:t>
            </a:r>
            <a:endPar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36</a:t>
            </a:fld>
            <a:endParaRPr lang="es-MX"/>
          </a:p>
        </p:txBody>
      </p:sp>
      <p:sp>
        <p:nvSpPr>
          <p:cNvPr id="50" name="CuadroTexto 49"/>
          <p:cNvSpPr txBox="1"/>
          <p:nvPr/>
        </p:nvSpPr>
        <p:spPr>
          <a:xfrm>
            <a:off x="3257414" y="6165304"/>
            <a:ext cx="2623314" cy="276999"/>
          </a:xfrm>
          <a:prstGeom prst="rect">
            <a:avLst/>
          </a:prstGeom>
          <a:noFill/>
        </p:spPr>
        <p:txBody>
          <a:bodyPr wrap="square" rtlCol="0">
            <a:spAutoFit/>
          </a:bodyPr>
          <a:lstStyle/>
          <a:p>
            <a:pPr algn="ct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Fuente</a:t>
            </a:r>
            <a:r>
              <a:rPr lang="es-MX" sz="12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Elaboración propia. 2016 </a:t>
            </a:r>
            <a:endParaRPr lang="es-MX"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5300686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412776"/>
            <a:ext cx="8208912" cy="5016758"/>
          </a:xfrm>
          <a:prstGeom prst="rect">
            <a:avLst/>
          </a:prstGeom>
        </p:spPr>
        <p:txBody>
          <a:bodyPr wrap="square">
            <a:spAutoFit/>
          </a:bodyPr>
          <a:lstStyle/>
          <a:p>
            <a:pPr algn="ctr"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Teorías sobre el origen y evolución de la vida </a:t>
            </a:r>
            <a:endPar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fontAlgn="base">
              <a:spcAft>
                <a:spcPts val="0"/>
              </a:spcAft>
            </a:pPr>
            <a:endParaRPr lang="es-MX" sz="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Origen del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Universo</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Se cree que el universo se formó hace aproximadamente entre 12 000 y 15 500 millones de años.</a:t>
            </a:r>
          </a:p>
          <a:p>
            <a:pPr algn="just" fontAlgn="base">
              <a:spcAft>
                <a:spcPts val="0"/>
              </a:spcAft>
            </a:pP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Los Astrónomos y los Físicos de todo el mundo intentan explicar hoy el origen del Universo mediante varias teorías; las más aceptadas, complementarias una de la otra, son la </a:t>
            </a:r>
            <a:r>
              <a:rPr lang="es-MX" sz="2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del Big </a:t>
            </a:r>
            <a:r>
              <a:rPr lang="es-MX" sz="2200" b="1" dirty="0" err="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Bang</a:t>
            </a:r>
            <a:r>
              <a:rPr lang="es-MX"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también llamada la </a:t>
            </a:r>
            <a:r>
              <a:rPr lang="es-MX" sz="2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a:t>
            </a:r>
            <a:r>
              <a:rPr lang="es-MX" sz="22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eoría </a:t>
            </a:r>
            <a:r>
              <a:rPr lang="es-MX" sz="2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la Gran Explosión</a:t>
            </a:r>
            <a:r>
              <a:rPr lang="es-MX"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y la </a:t>
            </a:r>
            <a:r>
              <a:rPr lang="es-MX" sz="2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Inflacionaria</a:t>
            </a:r>
            <a:r>
              <a:rPr lang="es-MX"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algn="just" fontAlgn="base">
              <a:spcAft>
                <a:spcPts val="0"/>
              </a:spcAft>
            </a:pP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del Big </a:t>
            </a:r>
            <a:r>
              <a:rPr lang="es-MX" sz="2200" b="1" dirty="0" err="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Bang</a:t>
            </a:r>
            <a:r>
              <a:rPr lang="es-MX" sz="2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 una teoría sólida y congruente con las observaciones que se han realizado; sin embargo se requieren más pruebas para aceptar la Teoría de la Inflación.   </a:t>
            </a: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37</a:t>
            </a:fld>
            <a:endParaRPr lang="es-MX"/>
          </a:p>
        </p:txBody>
      </p:sp>
    </p:spTree>
    <p:extLst>
      <p:ext uri="{BB962C8B-B14F-4D97-AF65-F5344CB8AC3E}">
        <p14:creationId xmlns:p14="http://schemas.microsoft.com/office/powerpoint/2010/main" val="24145581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g.webme.com/pic/k/kriptonite/granduniver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1882" y="3501008"/>
            <a:ext cx="5202117" cy="3356992"/>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upo 1"/>
          <p:cNvGrpSpPr/>
          <p:nvPr/>
        </p:nvGrpSpPr>
        <p:grpSpPr>
          <a:xfrm>
            <a:off x="1" y="-27158"/>
            <a:ext cx="9149314" cy="6885157"/>
            <a:chOff x="1" y="-27158"/>
            <a:chExt cx="9149314" cy="6885157"/>
          </a:xfrm>
        </p:grpSpPr>
        <p:pic>
          <p:nvPicPr>
            <p:cNvPr id="1026" name="Picture 2" descr="http://www.muycomputer.com/wp-content/uploads/2014/03/BigBang-630x4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1688"/>
              <a:ext cx="4931774" cy="35226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3.gstatic.com/images?q=tbn:ANd9GcQiPDkKLyKtxTf5ZJteOAg2X5BiTHt43Ev-63YxMUvkuZsdntw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3501008"/>
              <a:ext cx="3940720" cy="335699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adolcros.files.wordpress.com/2013/05/universo_15.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04615" y="-27158"/>
              <a:ext cx="4244700" cy="3528000"/>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Marcador de número de diapositiva 2"/>
          <p:cNvSpPr>
            <a:spLocks noGrp="1"/>
          </p:cNvSpPr>
          <p:nvPr>
            <p:ph type="sldNum" sz="quarter" idx="12"/>
          </p:nvPr>
        </p:nvSpPr>
        <p:spPr/>
        <p:txBody>
          <a:bodyPr/>
          <a:lstStyle/>
          <a:p>
            <a:fld id="{94342A8C-71CD-4084-855A-557FB6E8302A}" type="slidenum">
              <a:rPr lang="es-MX" smtClean="0"/>
              <a:t>38</a:t>
            </a:fld>
            <a:endParaRPr lang="es-MX"/>
          </a:p>
        </p:txBody>
      </p:sp>
    </p:spTree>
    <p:extLst>
      <p:ext uri="{BB962C8B-B14F-4D97-AF65-F5344CB8AC3E}">
        <p14:creationId xmlns:p14="http://schemas.microsoft.com/office/powerpoint/2010/main" val="19931399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484784"/>
            <a:ext cx="8208912" cy="4770537"/>
          </a:xfrm>
          <a:prstGeom prst="rect">
            <a:avLst/>
          </a:prstGeom>
        </p:spPr>
        <p:txBody>
          <a:bodyPr wrap="square">
            <a:spAutoFit/>
          </a:bodyPr>
          <a:lstStyle/>
          <a:p>
            <a:pPr algn="just" fontAlgn="base">
              <a:spcAft>
                <a:spcPts val="0"/>
              </a:spcAft>
            </a:pP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Teoría del Big </a:t>
            </a:r>
            <a:r>
              <a:rPr lang="es-MX" sz="2400" b="1"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Bang</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se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basa en la Teoría de la Relatividad de Albert Einstein y es matemáticamente demostrable. Explica la expansión y evolución del universo a partir del primer segundo siguiente a la explosión, pero no da cuenta de lo sucedido antes de ella. </a:t>
            </a:r>
            <a:endParaRPr lang="es-MX" sz="2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endParaRPr lang="es-MX" sz="1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Propuesta en 1922 por Alexander </a:t>
            </a:r>
            <a:r>
              <a:rPr lang="es-MX" sz="2200" dirty="0" err="1"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Friedmann</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y modificada en 1948 por George </a:t>
            </a:r>
            <a:r>
              <a:rPr lang="es-MX" sz="2200" dirty="0" err="1"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Gamavov</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del Big </a:t>
            </a:r>
            <a:r>
              <a:rPr lang="es-MX" sz="2400" b="1" dirty="0" err="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Bang</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postula que hace 12 000 a 15 000 millones de años toda la materia estaba concentrada en una zona pequeñísima del espacio, la cual había temperaturas muy elevadas y que en cierto instante estalló, con lo que liberó la energía y dispersó materia en todas direcciones posibles. Así se originó el Universo cuya evolución comienza desde entonces.  </a:t>
            </a:r>
            <a:endParaRPr lang="es-MX" sz="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39</a:t>
            </a:fld>
            <a:endParaRPr lang="es-MX"/>
          </a:p>
        </p:txBody>
      </p:sp>
    </p:spTree>
    <p:extLst>
      <p:ext uri="{BB962C8B-B14F-4D97-AF65-F5344CB8AC3E}">
        <p14:creationId xmlns:p14="http://schemas.microsoft.com/office/powerpoint/2010/main" val="3904092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927860"/>
            <a:ext cx="8280920" cy="4093428"/>
          </a:xfrm>
          <a:prstGeom prst="rect">
            <a:avLst/>
          </a:prstGeom>
        </p:spPr>
        <p:txBody>
          <a:bodyPr wrap="square">
            <a:spAutoFit/>
          </a:bodyPr>
          <a:lstStyle/>
          <a:p>
            <a:pPr algn="just"/>
            <a:r>
              <a:rPr lang="es-MX" sz="28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Contenido Temático</a:t>
            </a:r>
          </a:p>
          <a:p>
            <a:pPr algn="just"/>
            <a:endParaRPr lang="es-MX" sz="1200" b="1" dirty="0" smtClean="0">
              <a:solidFill>
                <a:srgbClr val="C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000" b="1" dirty="0" smtClean="0">
                <a:solidFill>
                  <a:srgbClr val="C00000"/>
                </a:solidFill>
                <a:latin typeface="Microsoft Sans Serif" panose="020B0604020202020204" pitchFamily="34" charset="0"/>
                <a:ea typeface="Microsoft Sans Serif" panose="020B0604020202020204" pitchFamily="34" charset="0"/>
                <a:cs typeface="Microsoft Sans Serif" panose="020B0604020202020204" pitchFamily="34" charset="0"/>
              </a:rPr>
              <a:t>1.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Importancia de la Biología</a:t>
            </a:r>
          </a:p>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1.1. Importancia de la Biología</a:t>
            </a:r>
          </a:p>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1.2. Concepto de Biología</a:t>
            </a:r>
          </a:p>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1.3. Campos de aplicación de la Biología</a:t>
            </a:r>
          </a:p>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1.4. Ramas de la Biología y Ciencias Auxiliares</a:t>
            </a:r>
          </a:p>
          <a:p>
            <a:pPr algn="just"/>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000" b="1" dirty="0">
                <a:solidFill>
                  <a:srgbClr val="C00000"/>
                </a:solidFill>
                <a:latin typeface="Microsoft Sans Serif" panose="020B0604020202020204" pitchFamily="34" charset="0"/>
                <a:ea typeface="Microsoft Sans Serif" panose="020B0604020202020204" pitchFamily="34" charset="0"/>
                <a:cs typeface="Microsoft Sans Serif" panose="020B0604020202020204" pitchFamily="34" charset="0"/>
              </a:rPr>
              <a:t>2.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p>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2.1. Teorías sobre el origen y evolución de la Vida</a:t>
            </a:r>
          </a:p>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2.2. Características de los organismos vivos</a:t>
            </a:r>
          </a:p>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2.3. Niveles de organización de los seres vivos </a:t>
            </a: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r>
              <a:rPr lang="es-MX" dirty="0"/>
              <a:t>4</a:t>
            </a:r>
          </a:p>
        </p:txBody>
      </p:sp>
    </p:spTree>
    <p:extLst>
      <p:ext uri="{BB962C8B-B14F-4D97-AF65-F5344CB8AC3E}">
        <p14:creationId xmlns:p14="http://schemas.microsoft.com/office/powerpoint/2010/main" val="24847789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701383"/>
            <a:ext cx="8208912" cy="4031873"/>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 1. 1. Teoría del Big </a:t>
            </a:r>
            <a:r>
              <a:rPr lang="es-MX" sz="2400" b="1"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Bang</a:t>
            </a:r>
            <a:endPar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16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just" fontAlgn="base">
              <a:spcAft>
                <a:spcPts val="0"/>
              </a:spcAft>
            </a:pP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En un principio el Universo estaba tan caliente que toda la materia era una bola de fuego incandescente (fuego primordial). Después del gran estallido, el espacio se fue expandiendo junto con la materia y la energía. Durante la expansión, la materia empezó a concentrarse en ciertos lugares, con lo que formaron las estrellas y las primeras galaxias; al mismo tiempo, el universo se iba enfriando y expandiendo con rapidez hasta tornarse oscuro, tal como se ve ahora</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40</a:t>
            </a:fld>
            <a:endParaRPr lang="es-MX"/>
          </a:p>
        </p:txBody>
      </p:sp>
    </p:spTree>
    <p:extLst>
      <p:ext uri="{BB962C8B-B14F-4D97-AF65-F5344CB8AC3E}">
        <p14:creationId xmlns:p14="http://schemas.microsoft.com/office/powerpoint/2010/main" val="15533688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813461"/>
            <a:ext cx="8208912" cy="3785652"/>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del Big </a:t>
            </a:r>
            <a:r>
              <a:rPr lang="es-MX" sz="2400" b="1"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Bang</a:t>
            </a:r>
            <a:endPar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 </a:t>
            </a:r>
            <a:endParaRPr lang="es-MX" sz="2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 acuerdo con esta teoría, el sistema solar se originó hace aproximadamente 5000 millones de años, a partir de una nube gigantesca de gas y restos de una estrella supernova que había hecho explosión. De todos los planetas que lo componen, la Tierra parece ser el único capaz de contener y sostener la vida, pues su cercanía con el Sol asegura la energía necesaria y suficiente para mantenerla. </a:t>
            </a:r>
            <a:endParaRPr lang="es-MX" sz="14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41</a:t>
            </a:fld>
            <a:endParaRPr lang="es-MX"/>
          </a:p>
        </p:txBody>
      </p:sp>
    </p:spTree>
    <p:extLst>
      <p:ext uri="{BB962C8B-B14F-4D97-AF65-F5344CB8AC3E}">
        <p14:creationId xmlns:p14="http://schemas.microsoft.com/office/powerpoint/2010/main" val="14327256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2050" name="Picture 2" descr="http://www.letraherido.com/images/imagenes%20evolucion%20universo/big%20bang%2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 y="4123"/>
            <a:ext cx="9144000" cy="685387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94342A8C-71CD-4084-855A-557FB6E8302A}" type="slidenum">
              <a:rPr lang="es-MX" smtClean="0"/>
              <a:t>42</a:t>
            </a:fld>
            <a:endParaRPr lang="es-MX"/>
          </a:p>
        </p:txBody>
      </p:sp>
    </p:spTree>
    <p:extLst>
      <p:ext uri="{BB962C8B-B14F-4D97-AF65-F5344CB8AC3E}">
        <p14:creationId xmlns:p14="http://schemas.microsoft.com/office/powerpoint/2010/main" val="11093786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412776"/>
            <a:ext cx="8208912" cy="4832092"/>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Teorías sobre el origen de la Vida</a:t>
            </a:r>
          </a:p>
          <a:p>
            <a:pPr algn="just" fontAlgn="base">
              <a:spcAft>
                <a:spcPts val="0"/>
              </a:spcAft>
            </a:pPr>
            <a:r>
              <a:rPr lang="es-MX" sz="1600" dirty="0" smtClean="0">
                <a:solidFill>
                  <a:srgbClr val="000000"/>
                </a:solidFill>
                <a:latin typeface="Helvetica" panose="020B0604020202020204" pitchFamily="34" charset="0"/>
                <a:ea typeface="Microsoft Sans Serif" panose="020B0604020202020204" pitchFamily="34" charset="0"/>
              </a:rPr>
              <a:t> </a:t>
            </a:r>
          </a:p>
          <a:p>
            <a:pPr algn="just" fontAlgn="base">
              <a:spcAft>
                <a:spcPts val="0"/>
              </a:spcAft>
            </a:pPr>
            <a:r>
              <a:rPr lang="es-MX" sz="2200" dirty="0" smtClean="0">
                <a:solidFill>
                  <a:srgbClr val="000000"/>
                </a:solidFill>
                <a:latin typeface="Helvetica" panose="020B0604020202020204" pitchFamily="34" charset="0"/>
                <a:ea typeface="Microsoft Sans Serif" panose="020B0604020202020204" pitchFamily="34" charset="0"/>
              </a:rPr>
              <a:t>Desde que el ser humano apareció sobre la faz de la Tierra ha intentado explicar el origen de la vida. Al conocer esas explicaciones es posible predecir el futuro de la vida en nuestro planeta.</a:t>
            </a:r>
          </a:p>
          <a:p>
            <a:pPr algn="just" fontAlgn="base">
              <a:spcAft>
                <a:spcPts val="0"/>
              </a:spcAft>
            </a:pPr>
            <a:endParaRPr lang="es-MX" sz="22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 1. 2. Creacionismo</a:t>
            </a:r>
          </a:p>
          <a:p>
            <a:pPr algn="just" fontAlgn="base">
              <a:spcAft>
                <a:spcPts val="0"/>
              </a:spcAft>
            </a:pPr>
            <a:endParaRPr lang="es-MX" sz="16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200" dirty="0" smtClean="0">
                <a:solidFill>
                  <a:srgbClr val="000000"/>
                </a:solidFill>
                <a:latin typeface="Helvetica" panose="020B0604020202020204" pitchFamily="34" charset="0"/>
                <a:ea typeface="Microsoft Sans Serif" panose="020B0604020202020204" pitchFamily="34" charset="0"/>
              </a:rPr>
              <a:t>Todas las religiones del mundo sostienen que un Dios fue el creador de la vida. Los relatos míticos revelan el origen sagrado de la vida; cada cultura, con sus propios dioses, tiene su versión de cómo nació la vida para todos los seres vivos, incluido el hombre.  </a:t>
            </a:r>
            <a:endParaRPr lang="es-MX" sz="1200" dirty="0" smtClean="0">
              <a:solidFill>
                <a:srgbClr val="000000"/>
              </a:solidFill>
              <a:latin typeface="Helvetica" panose="020B0604020202020204" pitchFamily="34" charset="0"/>
              <a:ea typeface="Times New Roman" panose="02020603050405020304" pitchFamily="18"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43</a:t>
            </a:fld>
            <a:endParaRPr lang="es-MX"/>
          </a:p>
        </p:txBody>
      </p:sp>
    </p:spTree>
    <p:extLst>
      <p:ext uri="{BB962C8B-B14F-4D97-AF65-F5344CB8AC3E}">
        <p14:creationId xmlns:p14="http://schemas.microsoft.com/office/powerpoint/2010/main" val="12439116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vivanjesusymaria.files.wordpress.com/2012/10/pre-big-bang-dios-iglesia-vaticano_6870882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60" y="4441"/>
            <a:ext cx="9171360" cy="685355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94342A8C-71CD-4084-855A-557FB6E8302A}" type="slidenum">
              <a:rPr lang="es-MX" smtClean="0"/>
              <a:t>44</a:t>
            </a:fld>
            <a:endParaRPr lang="es-MX"/>
          </a:p>
        </p:txBody>
      </p:sp>
    </p:spTree>
    <p:extLst>
      <p:ext uri="{BB962C8B-B14F-4D97-AF65-F5344CB8AC3E}">
        <p14:creationId xmlns:p14="http://schemas.microsoft.com/office/powerpoint/2010/main" val="41367336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772816"/>
            <a:ext cx="8208912" cy="4031873"/>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 1. 3. Teoría de la Generación Espontánea</a:t>
            </a:r>
          </a:p>
          <a:p>
            <a:pPr algn="just" fontAlgn="base">
              <a:spcAft>
                <a:spcPts val="0"/>
              </a:spcAft>
            </a:pPr>
            <a:endParaRPr lang="es-MX" sz="16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En el Siglo V a. de C. científicos griegos como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Tales de Mileto </a:t>
            </a:r>
            <a:r>
              <a:rPr lang="es-MX" sz="2400" dirty="0" smtClean="0">
                <a:solidFill>
                  <a:srgbClr val="000000"/>
                </a:solidFill>
                <a:latin typeface="Helvetica" panose="020B0604020202020204" pitchFamily="34" charset="0"/>
                <a:ea typeface="Microsoft Sans Serif" panose="020B0604020202020204" pitchFamily="34" charset="0"/>
              </a:rPr>
              <a:t>plantearon la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 la Generación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Espontánea </a:t>
            </a:r>
            <a:r>
              <a:rPr lang="es-MX" sz="2400" dirty="0">
                <a:solidFill>
                  <a:srgbClr val="000000"/>
                </a:solidFill>
                <a:latin typeface="Helvetica" panose="020B0604020202020204" pitchFamily="34" charset="0"/>
                <a:ea typeface="Microsoft Sans Serif" panose="020B0604020202020204" pitchFamily="34" charset="0"/>
              </a:rPr>
              <a:t>como respuesta a la pregunta </a:t>
            </a:r>
            <a:r>
              <a:rPr lang="es-MX" sz="2400" dirty="0" smtClean="0">
                <a:solidFill>
                  <a:srgbClr val="000000"/>
                </a:solidFill>
                <a:latin typeface="Helvetica" panose="020B0604020202020204" pitchFamily="34" charset="0"/>
                <a:ea typeface="Microsoft Sans Serif" panose="020B0604020202020204" pitchFamily="34" charset="0"/>
              </a:rPr>
              <a:t>sobre el origen de la vida. Creían que la vida se originaba en el lodo, de la combinación de fuego y agua o de cualquier otra combinación de elementos, pero sin la intervención de los dioses. Más tarde otros filósofos griegos consideraron que la vida era resultado de la combinación de elementos no vivos más la energía procedente de los rayos del Sol.</a:t>
            </a: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45</a:t>
            </a:fld>
            <a:endParaRPr lang="es-MX"/>
          </a:p>
        </p:txBody>
      </p:sp>
    </p:spTree>
    <p:extLst>
      <p:ext uri="{BB962C8B-B14F-4D97-AF65-F5344CB8AC3E}">
        <p14:creationId xmlns:p14="http://schemas.microsoft.com/office/powerpoint/2010/main" val="5627317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762358"/>
            <a:ext cx="8208912" cy="3754874"/>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 la Generación Espontánea</a:t>
            </a:r>
          </a:p>
          <a:p>
            <a:pPr algn="just" fontAlgn="base">
              <a:spcAft>
                <a:spcPts val="0"/>
              </a:spcAft>
            </a:pPr>
            <a:endParaRPr lang="es-MX" sz="22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En el Siglo IV a. de C.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Platón y Aristóteles </a:t>
            </a:r>
            <a:r>
              <a:rPr lang="es-MX" sz="2400" dirty="0" smtClean="0">
                <a:solidFill>
                  <a:srgbClr val="000000"/>
                </a:solidFill>
                <a:latin typeface="Helvetica" panose="020B0604020202020204" pitchFamily="34" charset="0"/>
                <a:ea typeface="Microsoft Sans Serif" panose="020B0604020202020204" pitchFamily="34" charset="0"/>
              </a:rPr>
              <a:t>respaldaron la concepción de que la vida surgía a partir del rocío, el agua de mar, el sudor o suelos húmedos y que explicaba que la interacción de la materia no viva se debía a una fuerza supernatural a la que Aristóteles llamó </a:t>
            </a:r>
            <a:r>
              <a:rPr lang="es-MX" sz="2400" i="1" dirty="0" smtClean="0">
                <a:solidFill>
                  <a:srgbClr val="C00000"/>
                </a:solidFill>
                <a:latin typeface="Helvetica" panose="020B0604020202020204" pitchFamily="34" charset="0"/>
                <a:ea typeface="Microsoft Sans Serif" panose="020B0604020202020204" pitchFamily="34" charset="0"/>
              </a:rPr>
              <a:t>entelequia</a:t>
            </a:r>
            <a:r>
              <a:rPr lang="es-MX" sz="2400" dirty="0" smtClean="0">
                <a:solidFill>
                  <a:srgbClr val="000000"/>
                </a:solidFill>
                <a:latin typeface="Helvetica" panose="020B0604020202020204" pitchFamily="34" charset="0"/>
                <a:ea typeface="Microsoft Sans Serif" panose="020B0604020202020204" pitchFamily="34" charset="0"/>
              </a:rPr>
              <a:t>, que significa capaz de dar vida lo que carecía de ella. En el Siglo II a. de C. el escritor romano </a:t>
            </a:r>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Virgilio</a:t>
            </a:r>
            <a:r>
              <a:rPr lang="es-MX" sz="2400" dirty="0" smtClean="0">
                <a:solidFill>
                  <a:srgbClr val="000000"/>
                </a:solidFill>
                <a:latin typeface="Helvetica" panose="020B0604020202020204" pitchFamily="34" charset="0"/>
                <a:ea typeface="Microsoft Sans Serif" panose="020B0604020202020204" pitchFamily="34" charset="0"/>
              </a:rPr>
              <a:t> sostuvo que las abejas se originaban de la miel.  </a:t>
            </a:r>
            <a:endParaRPr lang="es-MX" sz="2400" dirty="0">
              <a:solidFill>
                <a:srgbClr val="000000"/>
              </a:solidFill>
              <a:latin typeface="Helvetica" panose="020B0604020202020204" pitchFamily="34" charset="0"/>
              <a:ea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46</a:t>
            </a:fld>
            <a:endParaRPr lang="es-MX"/>
          </a:p>
        </p:txBody>
      </p:sp>
    </p:spTree>
    <p:extLst>
      <p:ext uri="{BB962C8B-B14F-4D97-AF65-F5344CB8AC3E}">
        <p14:creationId xmlns:p14="http://schemas.microsoft.com/office/powerpoint/2010/main" val="4902686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762358"/>
            <a:ext cx="8208912" cy="4124206"/>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 la Generación Espontánea</a:t>
            </a:r>
          </a:p>
          <a:p>
            <a:pPr algn="just" fontAlgn="base">
              <a:spcAft>
                <a:spcPts val="0"/>
              </a:spcAft>
            </a:pPr>
            <a:endParaRPr lang="es-MX" sz="22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Esta teoría se mantuvo vigente durante más de 1500 años, durante los cuales la Iglesia la ligó al concepto de vitalismo, del que se desprendía la idea de que el origen de la vida se debía, además. A una fuerza vital o soplo divino. </a:t>
            </a:r>
          </a:p>
          <a:p>
            <a:pPr algn="just" fontAlgn="base">
              <a:spcAft>
                <a:spcPts val="0"/>
              </a:spcAft>
            </a:pPr>
            <a:endParaRPr lang="es-MX" sz="24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Durante la Edad media (Siglos V a XV) había recetas para obtener organismos vivos, </a:t>
            </a:r>
            <a:r>
              <a:rPr lang="es-MX" sz="2400" dirty="0" err="1" smtClean="0">
                <a:solidFill>
                  <a:srgbClr val="000000"/>
                </a:solidFill>
                <a:latin typeface="Helvetica" panose="020B0604020202020204" pitchFamily="34" charset="0"/>
                <a:ea typeface="Microsoft Sans Serif" panose="020B0604020202020204" pitchFamily="34" charset="0"/>
              </a:rPr>
              <a:t>Jan</a:t>
            </a:r>
            <a:r>
              <a:rPr lang="es-MX" sz="2400" dirty="0" smtClean="0">
                <a:solidFill>
                  <a:srgbClr val="000000"/>
                </a:solidFill>
                <a:latin typeface="Helvetica" panose="020B0604020202020204" pitchFamily="34" charset="0"/>
                <a:ea typeface="Microsoft Sans Serif" panose="020B0604020202020204" pitchFamily="34" charset="0"/>
              </a:rPr>
              <a:t> </a:t>
            </a:r>
            <a:r>
              <a:rPr lang="es-MX" sz="2400" dirty="0" err="1" smtClean="0">
                <a:solidFill>
                  <a:srgbClr val="000000"/>
                </a:solidFill>
                <a:latin typeface="Helvetica" panose="020B0604020202020204" pitchFamily="34" charset="0"/>
                <a:ea typeface="Microsoft Sans Serif" panose="020B0604020202020204" pitchFamily="34" charset="0"/>
              </a:rPr>
              <a:t>Baptist</a:t>
            </a:r>
            <a:r>
              <a:rPr lang="es-MX" sz="2400" dirty="0" smtClean="0">
                <a:solidFill>
                  <a:srgbClr val="000000"/>
                </a:solidFill>
                <a:latin typeface="Helvetica" panose="020B0604020202020204" pitchFamily="34" charset="0"/>
                <a:ea typeface="Microsoft Sans Serif" panose="020B0604020202020204" pitchFamily="34" charset="0"/>
              </a:rPr>
              <a:t> van Helmont (1579 – 1644), médico flamenco, prescribía: </a:t>
            </a:r>
            <a:endParaRPr lang="es-MX" sz="2400" dirty="0">
              <a:solidFill>
                <a:srgbClr val="000000"/>
              </a:solidFill>
              <a:latin typeface="Helvetica" panose="020B0604020202020204" pitchFamily="34" charset="0"/>
              <a:ea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47</a:t>
            </a:fld>
            <a:endParaRPr lang="es-MX"/>
          </a:p>
        </p:txBody>
      </p:sp>
    </p:spTree>
    <p:extLst>
      <p:ext uri="{BB962C8B-B14F-4D97-AF65-F5344CB8AC3E}">
        <p14:creationId xmlns:p14="http://schemas.microsoft.com/office/powerpoint/2010/main" val="22906631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images.slideplayer.com/9/2498101/slides/slide_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8640"/>
            <a:ext cx="9144000" cy="653472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94342A8C-71CD-4084-855A-557FB6E8302A}" type="slidenum">
              <a:rPr lang="es-MX" smtClean="0"/>
              <a:t>48</a:t>
            </a:fld>
            <a:endParaRPr lang="es-MX"/>
          </a:p>
        </p:txBody>
      </p:sp>
    </p:spTree>
    <p:extLst>
      <p:ext uri="{BB962C8B-B14F-4D97-AF65-F5344CB8AC3E}">
        <p14:creationId xmlns:p14="http://schemas.microsoft.com/office/powerpoint/2010/main" val="75635553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340768"/>
            <a:ext cx="8208912" cy="5386090"/>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 la Generación Espontánea</a:t>
            </a:r>
          </a:p>
          <a:p>
            <a:pPr algn="just" fontAlgn="base">
              <a:spcAft>
                <a:spcPts val="0"/>
              </a:spcAft>
            </a:pPr>
            <a:endParaRPr lang="es-MX" sz="16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En 1668, el italiano Francesco </a:t>
            </a:r>
            <a:r>
              <a:rPr lang="es-MX" sz="2400" dirty="0" err="1">
                <a:solidFill>
                  <a:srgbClr val="000000"/>
                </a:solidFill>
                <a:latin typeface="Helvetica" panose="020B0604020202020204" pitchFamily="34" charset="0"/>
                <a:ea typeface="Microsoft Sans Serif" panose="020B0604020202020204" pitchFamily="34" charset="0"/>
              </a:rPr>
              <a:t>R</a:t>
            </a:r>
            <a:r>
              <a:rPr lang="es-MX" sz="2400" dirty="0" err="1" smtClean="0">
                <a:solidFill>
                  <a:srgbClr val="000000"/>
                </a:solidFill>
                <a:latin typeface="Helvetica" panose="020B0604020202020204" pitchFamily="34" charset="0"/>
                <a:ea typeface="Microsoft Sans Serif" panose="020B0604020202020204" pitchFamily="34" charset="0"/>
              </a:rPr>
              <a:t>edi</a:t>
            </a:r>
            <a:r>
              <a:rPr lang="es-MX" sz="2400" dirty="0" smtClean="0">
                <a:solidFill>
                  <a:srgbClr val="000000"/>
                </a:solidFill>
                <a:latin typeface="Helvetica" panose="020B0604020202020204" pitchFamily="34" charset="0"/>
                <a:ea typeface="Microsoft Sans Serif" panose="020B0604020202020204" pitchFamily="34" charset="0"/>
              </a:rPr>
              <a:t>, en desacuerdo con la las ideas de la antiguas refutó la Teoría de la Generación Espontánea por medio de un experimento sencillo; tomó tres frascos y metió en ellos trozos de carne fresca, dejó abierto uno, tapó otro con un trozo de gasa y cerró el tercero con un pergamino.</a:t>
            </a:r>
          </a:p>
          <a:p>
            <a:pPr algn="just" fontAlgn="base">
              <a:spcAft>
                <a:spcPts val="0"/>
              </a:spcAft>
            </a:pPr>
            <a:endParaRPr lang="es-MX" sz="16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En el primer frasco aparecieron gusanos y moscas; en el segundo surgieron larvas sobre la gasa pero no en la carne y en el tercero no aparecieron larvas, ni moscas sobre el pergamino ni en el interior del frasco. Con tal resultado se hizo evidente que la vida no surgía de la materia inerte.</a:t>
            </a:r>
            <a:endParaRPr lang="es-MX" sz="2400" dirty="0">
              <a:solidFill>
                <a:srgbClr val="000000"/>
              </a:solidFill>
              <a:latin typeface="Helvetica" panose="020B0604020202020204" pitchFamily="34" charset="0"/>
              <a:ea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49</a:t>
            </a:fld>
            <a:endParaRPr lang="es-MX"/>
          </a:p>
        </p:txBody>
      </p:sp>
    </p:spTree>
    <p:extLst>
      <p:ext uri="{BB962C8B-B14F-4D97-AF65-F5344CB8AC3E}">
        <p14:creationId xmlns:p14="http://schemas.microsoft.com/office/powerpoint/2010/main" val="1493499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497553"/>
            <a:ext cx="8280920" cy="4739759"/>
          </a:xfrm>
          <a:prstGeom prst="rect">
            <a:avLst/>
          </a:prstGeom>
        </p:spPr>
        <p:txBody>
          <a:bodyPr wrap="square">
            <a:spAutoFit/>
          </a:bodyPr>
          <a:lstStyle/>
          <a:p>
            <a:pPr algn="just"/>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1. </a:t>
            </a:r>
            <a:r>
              <a:rPr lang="es-MX" sz="2400" b="1" i="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Importancia de la Biología</a:t>
            </a:r>
          </a:p>
          <a:p>
            <a:pPr algn="just"/>
            <a:endParaRPr lang="es-MX" sz="16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Vivimos rodeados de miles de especies de plantas y animales de los cuales dependemos para nuestra subsistencia. Podemos estudiar a los seres vivos, incluyendo al hombre, gracias a las bases que nos proporciona la </a:t>
            </a:r>
            <a:r>
              <a:rPr lang="es-MX" sz="2400" b="1" i="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2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algn="just"/>
            <a:endParaRPr lang="es-MX" sz="16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El estudio de esta ciencia abarca varios aspectos: En primer lugar, como seres vivos debemos de conocer la estructura, funcionamiento y cuidado de nuestro organismo. Gracias a los descubrimientos de 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se ha mejorado la calidad de vida </a:t>
            </a:r>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de los seres humanos; el uso de vacunas y de antibióticos, así como el conocimiento de las causas de las enfermedades han contribuido a que tengamos mayor esperanza de vida. </a:t>
            </a: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5</a:t>
            </a:fld>
            <a:endParaRPr lang="es-MX"/>
          </a:p>
        </p:txBody>
      </p:sp>
    </p:spTree>
    <p:extLst>
      <p:ext uri="{BB962C8B-B14F-4D97-AF65-F5344CB8AC3E}">
        <p14:creationId xmlns:p14="http://schemas.microsoft.com/office/powerpoint/2010/main" val="24505750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5826835" y="4941168"/>
            <a:ext cx="2664296" cy="584775"/>
          </a:xfrm>
          <a:prstGeom prst="rect">
            <a:avLst/>
          </a:prstGeom>
        </p:spPr>
        <p:txBody>
          <a:bodyPr wrap="square">
            <a:spAutoFit/>
          </a:bodyPr>
          <a:lstStyle/>
          <a:p>
            <a:pPr algn="ctr" fontAlgn="base">
              <a:spcAft>
                <a:spcPts val="0"/>
              </a:spcAft>
            </a:pPr>
            <a:r>
              <a:rPr lang="es-MX" sz="16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Francesco </a:t>
            </a:r>
            <a:r>
              <a:rPr lang="es-MX" sz="1600" b="1" dirty="0" err="1"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Redi</a:t>
            </a:r>
            <a:endParaRPr lang="es-MX" sz="16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ctr" fontAlgn="base">
              <a:spcAft>
                <a:spcPts val="0"/>
              </a:spcAft>
            </a:pPr>
            <a:r>
              <a:rPr lang="es-MX" sz="16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(1626-1697) </a:t>
            </a:r>
            <a:endParaRPr lang="es-MX" sz="16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5122" name="Picture 2" descr="http://cienciadebolsillo.com/uploads/textos/2009/Frascos%20de%20Red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204864"/>
            <a:ext cx="4680520" cy="3168352"/>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diogenesii.files.wordpress.com/2008/03/sil14-r002-02a.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2287"/>
          <a:stretch/>
        </p:blipFill>
        <p:spPr bwMode="auto">
          <a:xfrm>
            <a:off x="5292080" y="1772816"/>
            <a:ext cx="3168352" cy="3119634"/>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1403648" y="5476199"/>
            <a:ext cx="3280502" cy="338554"/>
          </a:xfrm>
          <a:prstGeom prst="rect">
            <a:avLst/>
          </a:prstGeom>
        </p:spPr>
        <p:txBody>
          <a:bodyPr wrap="square">
            <a:spAutoFit/>
          </a:bodyPr>
          <a:lstStyle/>
          <a:p>
            <a:pPr algn="ctr" fontAlgn="base">
              <a:spcAft>
                <a:spcPts val="0"/>
              </a:spcAft>
            </a:pPr>
            <a:r>
              <a:rPr lang="es-MX" sz="16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Experimento de Francesco </a:t>
            </a:r>
            <a:r>
              <a:rPr lang="es-MX" sz="1600" b="1" dirty="0" err="1"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Redi</a:t>
            </a:r>
            <a:endParaRPr lang="es-MX" sz="16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CuadroTexto 2"/>
          <p:cNvSpPr txBox="1"/>
          <p:nvPr/>
        </p:nvSpPr>
        <p:spPr>
          <a:xfrm>
            <a:off x="539552" y="1412776"/>
            <a:ext cx="5832648" cy="461665"/>
          </a:xfrm>
          <a:prstGeom prst="rect">
            <a:avLst/>
          </a:prstGeom>
          <a:noFill/>
        </p:spPr>
        <p:txBody>
          <a:bodyPr wrap="square" rtlCol="0">
            <a:spAutoFit/>
          </a:bodyPr>
          <a:lstStyle/>
          <a:p>
            <a:pPr lvl="0" algn="just" fontAlgn="base"/>
            <a:r>
              <a:rPr lang="es-MX" sz="2400" b="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 la Generación Espontánea</a:t>
            </a:r>
            <a:endPar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4"/>
          <p:cNvSpPr>
            <a:spLocks noGrp="1"/>
          </p:cNvSpPr>
          <p:nvPr>
            <p:ph type="sldNum" sz="quarter" idx="12"/>
          </p:nvPr>
        </p:nvSpPr>
        <p:spPr/>
        <p:txBody>
          <a:bodyPr/>
          <a:lstStyle/>
          <a:p>
            <a:fld id="{94342A8C-71CD-4084-855A-557FB6E8302A}" type="slidenum">
              <a:rPr lang="es-MX" smtClean="0"/>
              <a:t>50</a:t>
            </a:fld>
            <a:endParaRPr lang="es-MX"/>
          </a:p>
        </p:txBody>
      </p:sp>
    </p:spTree>
    <p:extLst>
      <p:ext uri="{BB962C8B-B14F-4D97-AF65-F5344CB8AC3E}">
        <p14:creationId xmlns:p14="http://schemas.microsoft.com/office/powerpoint/2010/main" val="12745509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692091"/>
            <a:ext cx="8208912" cy="4031873"/>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 2. Características de los Seres Vivos </a:t>
            </a:r>
          </a:p>
          <a:p>
            <a:pPr algn="just" fontAlgn="base">
              <a:spcAft>
                <a:spcPts val="0"/>
              </a:spcAft>
            </a:pPr>
            <a:endParaRPr lang="es-MX" sz="16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Todos los seres vivos estamos formados por los mismos átomos, los seis elementos indispensables para la vida: Carbono (C), Hidrógeno, (H), Oxígeno (O), Nitrógeno (N), Fósforo (F), Azufre (S).</a:t>
            </a:r>
          </a:p>
          <a:p>
            <a:pPr algn="just" fontAlgn="base">
              <a:spcAft>
                <a:spcPts val="0"/>
              </a:spcAft>
            </a:pPr>
            <a:endParaRPr lang="es-MX" sz="24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El carbono constituye la base de la unión de otros elementos químicos para formar biomoléculas, organelos, células, tejidos, etc.</a:t>
            </a:r>
          </a:p>
          <a:p>
            <a:pPr algn="just" fontAlgn="base">
              <a:spcAft>
                <a:spcPts val="0"/>
              </a:spcAft>
            </a:pPr>
            <a:endParaRPr lang="es-MX" sz="2400" dirty="0">
              <a:solidFill>
                <a:srgbClr val="000000"/>
              </a:solidFill>
              <a:latin typeface="Helvetica" panose="020B0604020202020204" pitchFamily="34" charset="0"/>
              <a:ea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51</a:t>
            </a:fld>
            <a:endParaRPr lang="es-MX"/>
          </a:p>
        </p:txBody>
      </p:sp>
    </p:spTree>
    <p:extLst>
      <p:ext uri="{BB962C8B-B14F-4D97-AF65-F5344CB8AC3E}">
        <p14:creationId xmlns:p14="http://schemas.microsoft.com/office/powerpoint/2010/main" val="139837385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926699"/>
            <a:ext cx="8208912" cy="3662541"/>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Características de los Seres Vivos </a:t>
            </a:r>
          </a:p>
          <a:p>
            <a:pPr algn="just" fontAlgn="base">
              <a:spcAft>
                <a:spcPts val="0"/>
              </a:spcAft>
            </a:pPr>
            <a:endParaRPr lang="es-MX" sz="16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La unidad básica de la vida es la célula, de ahí se derivan absolutamente todos los seres vivos, desde la ameba hasta la ballena azul, en una organización que va de lo más sencillo a lo más complejo.</a:t>
            </a:r>
          </a:p>
          <a:p>
            <a:pPr algn="just" fontAlgn="base">
              <a:spcAft>
                <a:spcPts val="0"/>
              </a:spcAft>
            </a:pPr>
            <a:endParaRPr lang="es-MX" sz="24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En términos generales, los seres vivos presentan características específicas: </a:t>
            </a:r>
          </a:p>
          <a:p>
            <a:pPr algn="just" fontAlgn="base">
              <a:spcAft>
                <a:spcPts val="0"/>
              </a:spcAft>
            </a:pPr>
            <a:endParaRPr lang="es-MX" sz="2400" dirty="0">
              <a:solidFill>
                <a:srgbClr val="000000"/>
              </a:solidFill>
              <a:latin typeface="Helvetica" panose="020B0604020202020204" pitchFamily="34" charset="0"/>
              <a:ea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52</a:t>
            </a:fld>
            <a:endParaRPr lang="es-MX"/>
          </a:p>
        </p:txBody>
      </p:sp>
    </p:spTree>
    <p:extLst>
      <p:ext uri="{BB962C8B-B14F-4D97-AF65-F5344CB8AC3E}">
        <p14:creationId xmlns:p14="http://schemas.microsoft.com/office/powerpoint/2010/main" val="4609025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CuadroTexto 2"/>
          <p:cNvSpPr txBox="1"/>
          <p:nvPr/>
        </p:nvSpPr>
        <p:spPr>
          <a:xfrm>
            <a:off x="2159940" y="1340768"/>
            <a:ext cx="4824536" cy="461665"/>
          </a:xfrm>
          <a:prstGeom prst="rect">
            <a:avLst/>
          </a:prstGeom>
          <a:noFill/>
        </p:spPr>
        <p:txBody>
          <a:bodyPr wrap="square" rtlCol="0">
            <a:spAutoFit/>
          </a:bodyPr>
          <a:lstStyle/>
          <a:p>
            <a:pPr lvl="0" algn="just" fontAlgn="base"/>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Características de los Seres Vivos </a:t>
            </a:r>
          </a:p>
        </p:txBody>
      </p:sp>
      <p:grpSp>
        <p:nvGrpSpPr>
          <p:cNvPr id="31" name="Grupo 30"/>
          <p:cNvGrpSpPr/>
          <p:nvPr/>
        </p:nvGrpSpPr>
        <p:grpSpPr>
          <a:xfrm>
            <a:off x="1072015" y="2072663"/>
            <a:ext cx="7820329" cy="4173778"/>
            <a:chOff x="1072015" y="2072663"/>
            <a:chExt cx="7820329" cy="4173778"/>
          </a:xfrm>
        </p:grpSpPr>
        <p:grpSp>
          <p:nvGrpSpPr>
            <p:cNvPr id="29" name="Grupo 28"/>
            <p:cNvGrpSpPr/>
            <p:nvPr/>
          </p:nvGrpSpPr>
          <p:grpSpPr>
            <a:xfrm>
              <a:off x="1072015" y="2092206"/>
              <a:ext cx="5722347" cy="4154235"/>
              <a:chOff x="1072015" y="2092206"/>
              <a:chExt cx="5722347" cy="4154235"/>
            </a:xfrm>
          </p:grpSpPr>
          <p:grpSp>
            <p:nvGrpSpPr>
              <p:cNvPr id="9" name="Grupo 8"/>
              <p:cNvGrpSpPr/>
              <p:nvPr/>
            </p:nvGrpSpPr>
            <p:grpSpPr>
              <a:xfrm>
                <a:off x="2373883" y="2092206"/>
                <a:ext cx="4420479" cy="4010143"/>
                <a:chOff x="3924064" y="2278446"/>
                <a:chExt cx="4053132" cy="3655139"/>
              </a:xfrm>
              <a:effectLst>
                <a:outerShdw blurRad="50800" dist="38100" dir="5400000" algn="t" rotWithShape="0">
                  <a:prstClr val="black">
                    <a:alpha val="40000"/>
                  </a:prstClr>
                </a:outerShdw>
              </a:effectLst>
            </p:grpSpPr>
            <p:sp>
              <p:nvSpPr>
                <p:cNvPr id="7" name="Conector 6"/>
                <p:cNvSpPr/>
                <p:nvPr/>
              </p:nvSpPr>
              <p:spPr>
                <a:xfrm>
                  <a:off x="4860032" y="2996952"/>
                  <a:ext cx="2376264" cy="2232248"/>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1200" b="1" dirty="0" smtClean="0">
                      <a:solidFill>
                        <a:schemeClr val="tx1"/>
                      </a:solidFill>
                      <a:latin typeface="Arial" panose="020B0604020202020204" pitchFamily="34" charset="0"/>
                      <a:cs typeface="Arial" panose="020B0604020202020204" pitchFamily="34" charset="0"/>
                    </a:rPr>
                    <a:t>Características de los Seres Vivos</a:t>
                  </a:r>
                  <a:endParaRPr lang="es-MX" sz="1200" b="1" dirty="0">
                    <a:solidFill>
                      <a:schemeClr val="tx1"/>
                    </a:solidFill>
                    <a:latin typeface="Arial" panose="020B0604020202020204" pitchFamily="34" charset="0"/>
                    <a:cs typeface="Arial" panose="020B0604020202020204" pitchFamily="34" charset="0"/>
                  </a:endParaRPr>
                </a:p>
              </p:txBody>
            </p:sp>
            <p:sp>
              <p:nvSpPr>
                <p:cNvPr id="16" name="Conector 15"/>
                <p:cNvSpPr/>
                <p:nvPr/>
              </p:nvSpPr>
              <p:spPr>
                <a:xfrm>
                  <a:off x="4284096" y="2637032"/>
                  <a:ext cx="1152000" cy="1080000"/>
                </a:xfrm>
                <a:prstGeom prst="flowChartConnecto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850" dirty="0" smtClean="0">
                      <a:latin typeface="Arial" panose="020B0604020202020204" pitchFamily="34" charset="0"/>
                      <a:cs typeface="Arial" panose="020B0604020202020204" pitchFamily="34" charset="0"/>
                    </a:rPr>
                    <a:t>Adaptación</a:t>
                  </a:r>
                  <a:endParaRPr lang="es-MX" sz="850" dirty="0">
                    <a:latin typeface="Arial" panose="020B0604020202020204" pitchFamily="34" charset="0"/>
                    <a:cs typeface="Arial" panose="020B0604020202020204" pitchFamily="34" charset="0"/>
                  </a:endParaRPr>
                </a:p>
              </p:txBody>
            </p:sp>
            <p:sp>
              <p:nvSpPr>
                <p:cNvPr id="17" name="Conector 16"/>
                <p:cNvSpPr/>
                <p:nvPr/>
              </p:nvSpPr>
              <p:spPr>
                <a:xfrm>
                  <a:off x="5472164" y="2278446"/>
                  <a:ext cx="1152000" cy="10800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850" dirty="0" smtClean="0">
                      <a:latin typeface="Arial" panose="020B0604020202020204" pitchFamily="34" charset="0"/>
                      <a:cs typeface="Arial" panose="020B0604020202020204" pitchFamily="34" charset="0"/>
                    </a:rPr>
                    <a:t>Estructura y organización</a:t>
                  </a:r>
                  <a:endParaRPr lang="es-MX" sz="850" dirty="0">
                    <a:latin typeface="Arial" panose="020B0604020202020204" pitchFamily="34" charset="0"/>
                    <a:cs typeface="Arial" panose="020B0604020202020204" pitchFamily="34" charset="0"/>
                  </a:endParaRPr>
                </a:p>
              </p:txBody>
            </p:sp>
            <p:sp>
              <p:nvSpPr>
                <p:cNvPr id="18" name="Conector 17"/>
                <p:cNvSpPr/>
                <p:nvPr/>
              </p:nvSpPr>
              <p:spPr>
                <a:xfrm>
                  <a:off x="6624164" y="2673823"/>
                  <a:ext cx="1152000" cy="1080000"/>
                </a:xfrm>
                <a:prstGeom prst="flowChartConnecto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850" dirty="0" smtClean="0">
                      <a:latin typeface="Arial" panose="020B0604020202020204" pitchFamily="34" charset="0"/>
                      <a:cs typeface="Arial" panose="020B0604020202020204" pitchFamily="34" charset="0"/>
                    </a:rPr>
                    <a:t>Metabolismo</a:t>
                  </a:r>
                  <a:endParaRPr lang="es-MX" sz="850" dirty="0">
                    <a:latin typeface="Arial" panose="020B0604020202020204" pitchFamily="34" charset="0"/>
                    <a:cs typeface="Arial" panose="020B0604020202020204" pitchFamily="34" charset="0"/>
                  </a:endParaRPr>
                </a:p>
              </p:txBody>
            </p:sp>
            <p:sp>
              <p:nvSpPr>
                <p:cNvPr id="19" name="Conector 18"/>
                <p:cNvSpPr/>
                <p:nvPr/>
              </p:nvSpPr>
              <p:spPr>
                <a:xfrm>
                  <a:off x="6825196" y="3844000"/>
                  <a:ext cx="1152000" cy="1080000"/>
                </a:xfrm>
                <a:prstGeom prst="flowChartConnector">
                  <a:avLst/>
                </a:prstGeom>
              </p:spPr>
              <p:style>
                <a:lnRef idx="1">
                  <a:schemeClr val="accent2"/>
                </a:lnRef>
                <a:fillRef idx="1003">
                  <a:schemeClr val="lt2"/>
                </a:fillRef>
                <a:effectRef idx="1">
                  <a:schemeClr val="accent2"/>
                </a:effectRef>
                <a:fontRef idx="minor">
                  <a:schemeClr val="dk1"/>
                </a:fontRef>
              </p:style>
              <p:txBody>
                <a:bodyPr rtlCol="0" anchor="ctr"/>
                <a:lstStyle/>
                <a:p>
                  <a:pPr algn="ctr"/>
                  <a:r>
                    <a:rPr lang="es-MX" sz="850" dirty="0" smtClean="0">
                      <a:latin typeface="Arial" panose="020B0604020202020204" pitchFamily="34" charset="0"/>
                      <a:cs typeface="Arial" panose="020B0604020202020204" pitchFamily="34" charset="0"/>
                    </a:rPr>
                    <a:t>Homeostasis</a:t>
                  </a:r>
                  <a:endParaRPr lang="es-MX" sz="850" dirty="0">
                    <a:latin typeface="Arial" panose="020B0604020202020204" pitchFamily="34" charset="0"/>
                    <a:cs typeface="Arial" panose="020B0604020202020204" pitchFamily="34" charset="0"/>
                  </a:endParaRPr>
                </a:p>
              </p:txBody>
            </p:sp>
            <p:sp>
              <p:nvSpPr>
                <p:cNvPr id="20" name="Conector 19"/>
                <p:cNvSpPr/>
                <p:nvPr/>
              </p:nvSpPr>
              <p:spPr>
                <a:xfrm>
                  <a:off x="6156176" y="4817585"/>
                  <a:ext cx="1224000" cy="1116000"/>
                </a:xfrm>
                <a:prstGeom prst="flowChartConnecto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50" dirty="0" smtClean="0">
                      <a:latin typeface="Arial" panose="020B0604020202020204" pitchFamily="34" charset="0"/>
                      <a:cs typeface="Arial" panose="020B0604020202020204" pitchFamily="34" charset="0"/>
                    </a:rPr>
                    <a:t>Reproducción</a:t>
                  </a:r>
                  <a:endParaRPr lang="es-MX" sz="850" dirty="0">
                    <a:latin typeface="Arial" panose="020B0604020202020204" pitchFamily="34" charset="0"/>
                    <a:cs typeface="Arial" panose="020B0604020202020204" pitchFamily="34" charset="0"/>
                  </a:endParaRPr>
                </a:p>
              </p:txBody>
            </p:sp>
            <p:sp>
              <p:nvSpPr>
                <p:cNvPr id="21" name="Conector 20"/>
                <p:cNvSpPr/>
                <p:nvPr/>
              </p:nvSpPr>
              <p:spPr>
                <a:xfrm>
                  <a:off x="4844360" y="4746403"/>
                  <a:ext cx="1224000" cy="1116000"/>
                </a:xfrm>
                <a:prstGeom prst="flowChartConnector">
                  <a:avLst/>
                </a:prstGeom>
              </p:spPr>
              <p:style>
                <a:lnRef idx="1">
                  <a:schemeClr val="accent1"/>
                </a:lnRef>
                <a:fillRef idx="1002">
                  <a:schemeClr val="lt1"/>
                </a:fillRef>
                <a:effectRef idx="1">
                  <a:schemeClr val="accent1"/>
                </a:effectRef>
                <a:fontRef idx="minor">
                  <a:schemeClr val="dk1"/>
                </a:fontRef>
              </p:style>
              <p:txBody>
                <a:bodyPr rtlCol="0" anchor="ctr"/>
                <a:lstStyle/>
                <a:p>
                  <a:pPr algn="ctr"/>
                  <a:r>
                    <a:rPr lang="es-MX" sz="850" dirty="0" smtClean="0">
                      <a:latin typeface="Arial" panose="020B0604020202020204" pitchFamily="34" charset="0"/>
                      <a:cs typeface="Arial" panose="020B0604020202020204" pitchFamily="34" charset="0"/>
                    </a:rPr>
                    <a:t>Crecimiento y desarrollo</a:t>
                  </a:r>
                  <a:endParaRPr lang="es-MX" sz="850" dirty="0">
                    <a:latin typeface="Arial" panose="020B0604020202020204" pitchFamily="34" charset="0"/>
                    <a:cs typeface="Arial" panose="020B0604020202020204" pitchFamily="34" charset="0"/>
                  </a:endParaRPr>
                </a:p>
              </p:txBody>
            </p:sp>
            <p:sp>
              <p:nvSpPr>
                <p:cNvPr id="22" name="Conector 21"/>
                <p:cNvSpPr/>
                <p:nvPr/>
              </p:nvSpPr>
              <p:spPr>
                <a:xfrm>
                  <a:off x="3924064" y="3789040"/>
                  <a:ext cx="1224000" cy="1116000"/>
                </a:xfrm>
                <a:prstGeom prst="flowChartConnec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850" dirty="0" smtClean="0">
                      <a:latin typeface="Arial" panose="020B0604020202020204" pitchFamily="34" charset="0"/>
                      <a:cs typeface="Arial" panose="020B0604020202020204" pitchFamily="34" charset="0"/>
                    </a:rPr>
                    <a:t>Irritabilidad</a:t>
                  </a:r>
                  <a:endParaRPr lang="es-MX" sz="850" dirty="0">
                    <a:latin typeface="Arial" panose="020B0604020202020204" pitchFamily="34" charset="0"/>
                    <a:cs typeface="Arial" panose="020B0604020202020204" pitchFamily="34" charset="0"/>
                  </a:endParaRPr>
                </a:p>
              </p:txBody>
            </p:sp>
          </p:grpSp>
          <p:grpSp>
            <p:nvGrpSpPr>
              <p:cNvPr id="24" name="Grupo 23"/>
              <p:cNvGrpSpPr/>
              <p:nvPr/>
            </p:nvGrpSpPr>
            <p:grpSpPr>
              <a:xfrm>
                <a:off x="1072015" y="4698401"/>
                <a:ext cx="2232248" cy="1548040"/>
                <a:chOff x="1072015" y="4698401"/>
                <a:chExt cx="2232248" cy="1548040"/>
              </a:xfrm>
            </p:grpSpPr>
            <p:sp>
              <p:nvSpPr>
                <p:cNvPr id="23" name="Conector 22"/>
                <p:cNvSpPr/>
                <p:nvPr/>
              </p:nvSpPr>
              <p:spPr>
                <a:xfrm>
                  <a:off x="2080263" y="5058441"/>
                  <a:ext cx="1224000" cy="1188000"/>
                </a:xfrm>
                <a:prstGeom prst="flowChartConnector">
                  <a:avLst/>
                </a:prstGeom>
                <a:effectLst>
                  <a:outerShdw blurRad="50800" dist="38100" dir="5400000" algn="t"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800" dirty="0" smtClean="0">
                      <a:solidFill>
                        <a:schemeClr val="tx1"/>
                      </a:solidFill>
                      <a:latin typeface="Arial" panose="020B0604020202020204" pitchFamily="34" charset="0"/>
                      <a:cs typeface="Arial" panose="020B0604020202020204" pitchFamily="34" charset="0"/>
                    </a:rPr>
                    <a:t>Heredan características genéticas</a:t>
                  </a:r>
                  <a:endParaRPr lang="es-MX" sz="800" dirty="0">
                    <a:solidFill>
                      <a:schemeClr val="tx1"/>
                    </a:solidFill>
                    <a:latin typeface="Arial" panose="020B0604020202020204" pitchFamily="34" charset="0"/>
                    <a:cs typeface="Arial" panose="020B0604020202020204" pitchFamily="34" charset="0"/>
                  </a:endParaRPr>
                </a:p>
              </p:txBody>
            </p:sp>
            <p:sp>
              <p:nvSpPr>
                <p:cNvPr id="25" name="Conector 24"/>
                <p:cNvSpPr/>
                <p:nvPr/>
              </p:nvSpPr>
              <p:spPr>
                <a:xfrm>
                  <a:off x="1072015" y="4698401"/>
                  <a:ext cx="1224000" cy="1188000"/>
                </a:xfrm>
                <a:prstGeom prst="flowChartConnector">
                  <a:avLst/>
                </a:prstGeom>
                <a:solidFill>
                  <a:schemeClr val="bg2">
                    <a:lumMod val="90000"/>
                  </a:schemeClr>
                </a:solidFill>
                <a:ln>
                  <a:solidFill>
                    <a:schemeClr val="bg2">
                      <a:lumMod val="90000"/>
                    </a:schemeClr>
                  </a:solidFill>
                </a:ln>
                <a:effectLst>
                  <a:outerShdw blurRad="50800" dist="38100" dir="2700000" algn="t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800" dirty="0" smtClean="0">
                      <a:solidFill>
                        <a:schemeClr val="tx1"/>
                      </a:solidFill>
                      <a:latin typeface="Arial" panose="020B0604020202020204" pitchFamily="34" charset="0"/>
                      <a:cs typeface="Arial" panose="020B0604020202020204" pitchFamily="34" charset="0"/>
                    </a:rPr>
                    <a:t>Tiene un tiempo de vida</a:t>
                  </a:r>
                  <a:endParaRPr lang="es-MX" sz="800" dirty="0">
                    <a:solidFill>
                      <a:schemeClr val="tx1"/>
                    </a:solidFill>
                    <a:latin typeface="Arial" panose="020B0604020202020204" pitchFamily="34" charset="0"/>
                    <a:cs typeface="Arial" panose="020B0604020202020204" pitchFamily="34" charset="0"/>
                  </a:endParaRPr>
                </a:p>
              </p:txBody>
            </p:sp>
          </p:grpSp>
        </p:grpSp>
        <p:grpSp>
          <p:nvGrpSpPr>
            <p:cNvPr id="30" name="Grupo 29"/>
            <p:cNvGrpSpPr/>
            <p:nvPr/>
          </p:nvGrpSpPr>
          <p:grpSpPr>
            <a:xfrm>
              <a:off x="6788540" y="2072663"/>
              <a:ext cx="2103804" cy="2328313"/>
              <a:chOff x="6788540" y="2072663"/>
              <a:chExt cx="2103804" cy="2328313"/>
            </a:xfrm>
          </p:grpSpPr>
          <p:sp>
            <p:nvSpPr>
              <p:cNvPr id="26" name="Conector 25"/>
              <p:cNvSpPr/>
              <p:nvPr/>
            </p:nvSpPr>
            <p:spPr>
              <a:xfrm>
                <a:off x="6788540" y="2847982"/>
                <a:ext cx="1224000" cy="1188000"/>
              </a:xfrm>
              <a:prstGeom prst="flowChartConnector">
                <a:avLst/>
              </a:prstGeom>
              <a:solidFill>
                <a:schemeClr val="accent3">
                  <a:lumMod val="60000"/>
                  <a:lumOff val="40000"/>
                </a:schemeClr>
              </a:solidFill>
              <a:ln>
                <a:solidFill>
                  <a:schemeClr val="accent3">
                    <a:lumMod val="60000"/>
                    <a:lumOff val="40000"/>
                  </a:schemeClr>
                </a:solidFill>
              </a:ln>
              <a:effectLst>
                <a:outerShdw blurRad="50800" dist="38100" dir="5400000" algn="t"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800" dirty="0" smtClean="0">
                    <a:solidFill>
                      <a:schemeClr val="tx1"/>
                    </a:solidFill>
                    <a:latin typeface="Arial" panose="020B0604020202020204" pitchFamily="34" charset="0"/>
                    <a:cs typeface="Arial" panose="020B0604020202020204" pitchFamily="34" charset="0"/>
                  </a:rPr>
                  <a:t>Requiere de aporte de energía constante</a:t>
                </a:r>
                <a:endParaRPr lang="es-MX" sz="800" dirty="0">
                  <a:solidFill>
                    <a:schemeClr val="tx1"/>
                  </a:solidFill>
                  <a:latin typeface="Arial" panose="020B0604020202020204" pitchFamily="34" charset="0"/>
                  <a:cs typeface="Arial" panose="020B0604020202020204" pitchFamily="34" charset="0"/>
                </a:endParaRPr>
              </a:p>
            </p:txBody>
          </p:sp>
          <p:sp>
            <p:nvSpPr>
              <p:cNvPr id="27" name="Conector 26"/>
              <p:cNvSpPr/>
              <p:nvPr/>
            </p:nvSpPr>
            <p:spPr>
              <a:xfrm>
                <a:off x="7502321" y="2072663"/>
                <a:ext cx="1224000" cy="1188000"/>
              </a:xfrm>
              <a:prstGeom prst="flowChartConnector">
                <a:avLst/>
              </a:prstGeom>
              <a:solidFill>
                <a:schemeClr val="accent3">
                  <a:lumMod val="60000"/>
                  <a:lumOff val="40000"/>
                </a:schemeClr>
              </a:solidFill>
              <a:ln>
                <a:solidFill>
                  <a:schemeClr val="accent3">
                    <a:lumMod val="60000"/>
                    <a:lumOff val="40000"/>
                  </a:schemeClr>
                </a:solidFill>
              </a:ln>
              <a:effectLst>
                <a:outerShdw blurRad="50800" dist="38100" dir="8100000" algn="tr"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800" dirty="0" smtClean="0">
                    <a:solidFill>
                      <a:schemeClr val="tx1"/>
                    </a:solidFill>
                    <a:latin typeface="Arial" panose="020B0604020202020204" pitchFamily="34" charset="0"/>
                    <a:cs typeface="Arial" panose="020B0604020202020204" pitchFamily="34" charset="0"/>
                  </a:rPr>
                  <a:t>Estructuras complejas altamente organizadas</a:t>
                </a:r>
                <a:endParaRPr lang="es-MX" sz="800" dirty="0">
                  <a:solidFill>
                    <a:schemeClr val="tx1"/>
                  </a:solidFill>
                  <a:latin typeface="Arial" panose="020B0604020202020204" pitchFamily="34" charset="0"/>
                  <a:cs typeface="Arial" panose="020B0604020202020204" pitchFamily="34" charset="0"/>
                </a:endParaRPr>
              </a:p>
            </p:txBody>
          </p:sp>
          <p:sp>
            <p:nvSpPr>
              <p:cNvPr id="28" name="Conector 27"/>
              <p:cNvSpPr/>
              <p:nvPr/>
            </p:nvSpPr>
            <p:spPr>
              <a:xfrm>
                <a:off x="7668344" y="3212976"/>
                <a:ext cx="1224000" cy="1188000"/>
              </a:xfrm>
              <a:prstGeom prst="flowChartConnector">
                <a:avLst/>
              </a:prstGeom>
              <a:solidFill>
                <a:schemeClr val="accent3">
                  <a:lumMod val="60000"/>
                  <a:lumOff val="40000"/>
                </a:schemeClr>
              </a:solidFill>
              <a:ln>
                <a:solidFill>
                  <a:schemeClr val="accent3">
                    <a:lumMod val="60000"/>
                    <a:lumOff val="40000"/>
                  </a:schemeClr>
                </a:solidFill>
              </a:ln>
              <a:effectLst>
                <a:outerShdw blurRad="50800" dist="38100" dir="8100000" algn="tr"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800" dirty="0" smtClean="0">
                    <a:solidFill>
                      <a:schemeClr val="tx1"/>
                    </a:solidFill>
                    <a:latin typeface="Arial" panose="020B0604020202020204" pitchFamily="34" charset="0"/>
                    <a:cs typeface="Arial" panose="020B0604020202020204" pitchFamily="34" charset="0"/>
                  </a:rPr>
                  <a:t>Formados por células</a:t>
                </a:r>
                <a:endParaRPr lang="es-MX" sz="800" dirty="0">
                  <a:solidFill>
                    <a:schemeClr val="tx1"/>
                  </a:solidFill>
                  <a:latin typeface="Arial" panose="020B0604020202020204" pitchFamily="34" charset="0"/>
                  <a:cs typeface="Arial" panose="020B0604020202020204" pitchFamily="34" charset="0"/>
                </a:endParaRPr>
              </a:p>
            </p:txBody>
          </p:sp>
        </p:grpSp>
      </p:grpSp>
      <p:sp>
        <p:nvSpPr>
          <p:cNvPr id="2" name="Marcador de número de diapositiva 1"/>
          <p:cNvSpPr>
            <a:spLocks noGrp="1"/>
          </p:cNvSpPr>
          <p:nvPr>
            <p:ph type="sldNum" sz="quarter" idx="12"/>
          </p:nvPr>
        </p:nvSpPr>
        <p:spPr/>
        <p:txBody>
          <a:bodyPr/>
          <a:lstStyle/>
          <a:p>
            <a:fld id="{94342A8C-71CD-4084-855A-557FB6E8302A}" type="slidenum">
              <a:rPr lang="es-MX" smtClean="0"/>
              <a:t>53</a:t>
            </a:fld>
            <a:endParaRPr lang="es-MX"/>
          </a:p>
        </p:txBody>
      </p:sp>
      <p:sp>
        <p:nvSpPr>
          <p:cNvPr id="32" name="CuadroTexto 31"/>
          <p:cNvSpPr txBox="1"/>
          <p:nvPr/>
        </p:nvSpPr>
        <p:spPr>
          <a:xfrm>
            <a:off x="3388846" y="6320353"/>
            <a:ext cx="2623314" cy="276999"/>
          </a:xfrm>
          <a:prstGeom prst="rect">
            <a:avLst/>
          </a:prstGeom>
          <a:noFill/>
        </p:spPr>
        <p:txBody>
          <a:bodyPr wrap="square" rtlCol="0">
            <a:spAutoFit/>
          </a:bodyPr>
          <a:lstStyle/>
          <a:p>
            <a:pPr algn="ct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Fuente</a:t>
            </a:r>
            <a:r>
              <a:rPr lang="es-MX" sz="12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Elaboración propia. 2016 </a:t>
            </a:r>
            <a:endParaRPr lang="es-MX"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8970674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CuadroTexto 2"/>
          <p:cNvSpPr txBox="1"/>
          <p:nvPr/>
        </p:nvSpPr>
        <p:spPr>
          <a:xfrm>
            <a:off x="2186683" y="1239143"/>
            <a:ext cx="4824536" cy="461665"/>
          </a:xfrm>
          <a:prstGeom prst="rect">
            <a:avLst/>
          </a:prstGeom>
          <a:noFill/>
        </p:spPr>
        <p:txBody>
          <a:bodyPr wrap="square" rtlCol="0">
            <a:spAutoFit/>
          </a:bodyPr>
          <a:lstStyle/>
          <a:p>
            <a:pPr lvl="0" algn="just" fontAlgn="base"/>
            <a:r>
              <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Características de los Seres Vivos </a:t>
            </a:r>
          </a:p>
        </p:txBody>
      </p:sp>
      <p:grpSp>
        <p:nvGrpSpPr>
          <p:cNvPr id="5" name="Grupo 4"/>
          <p:cNvGrpSpPr/>
          <p:nvPr/>
        </p:nvGrpSpPr>
        <p:grpSpPr>
          <a:xfrm>
            <a:off x="1685123" y="1842741"/>
            <a:ext cx="5772150" cy="4943476"/>
            <a:chOff x="1685123" y="1842741"/>
            <a:chExt cx="5772150" cy="4943476"/>
          </a:xfrm>
        </p:grpSpPr>
        <p:pic>
          <p:nvPicPr>
            <p:cNvPr id="13" name="Picture 2" descr="http://cibertareas.info/wp-content/uploads/2015/02/caracteristicas-y-componentes-de-los-seres-viv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5123" y="1842741"/>
              <a:ext cx="5772150" cy="4943476"/>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5885834" y="3356992"/>
              <a:ext cx="1080120" cy="792088"/>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grpSp>
      <p:sp>
        <p:nvSpPr>
          <p:cNvPr id="6" name="Marcador de número de diapositiva 5"/>
          <p:cNvSpPr>
            <a:spLocks noGrp="1"/>
          </p:cNvSpPr>
          <p:nvPr>
            <p:ph type="sldNum" sz="quarter" idx="12"/>
          </p:nvPr>
        </p:nvSpPr>
        <p:spPr/>
        <p:txBody>
          <a:bodyPr/>
          <a:lstStyle/>
          <a:p>
            <a:fld id="{94342A8C-71CD-4084-855A-557FB6E8302A}" type="slidenum">
              <a:rPr lang="es-MX" smtClean="0"/>
              <a:t>54</a:t>
            </a:fld>
            <a:endParaRPr lang="es-MX"/>
          </a:p>
        </p:txBody>
      </p:sp>
      <p:sp>
        <p:nvSpPr>
          <p:cNvPr id="8" name="CuadroTexto 7"/>
          <p:cNvSpPr txBox="1"/>
          <p:nvPr/>
        </p:nvSpPr>
        <p:spPr>
          <a:xfrm>
            <a:off x="971600" y="6165304"/>
            <a:ext cx="2623314" cy="276999"/>
          </a:xfrm>
          <a:prstGeom prst="rect">
            <a:avLst/>
          </a:prstGeom>
          <a:noFill/>
        </p:spPr>
        <p:txBody>
          <a:bodyPr wrap="square" rtlCol="0">
            <a:spAutoFit/>
          </a:bodyPr>
          <a:lstStyle/>
          <a:p>
            <a:pPr algn="ct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Fuente</a:t>
            </a:r>
            <a:r>
              <a:rPr lang="es-MX" sz="12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Elaboración propia. 2016 </a:t>
            </a:r>
            <a:endParaRPr lang="es-MX"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9313537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1772816"/>
            <a:ext cx="8208912" cy="4031873"/>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 3. Niveles de organización de los Seres Vivos </a:t>
            </a:r>
          </a:p>
          <a:p>
            <a:pPr algn="just" fontAlgn="base">
              <a:spcAft>
                <a:spcPts val="0"/>
              </a:spcAft>
            </a:pPr>
            <a:endParaRPr lang="es-MX" sz="16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La vida se ha organizado en varios niveles, en los cuales cada nivel es la base del siguiente, con lo cual la complejidad se incrementa hasta llegar a la biosfera.</a:t>
            </a:r>
          </a:p>
          <a:p>
            <a:pPr algn="just" fontAlgn="base">
              <a:spcAft>
                <a:spcPts val="0"/>
              </a:spcAft>
            </a:pPr>
            <a:endParaRPr lang="es-MX" sz="2400" dirty="0" smtClean="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Cada nivel de organización supone determinadas características de la materia que en el nivel anterior no estaban presentes. Son niveles sin vida (abióticos) las partículas subatómicas, los átomos, los elementos. Las biomoléculas y los organelos. </a:t>
            </a: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55</a:t>
            </a:fld>
            <a:endParaRPr lang="es-MX"/>
          </a:p>
        </p:txBody>
      </p:sp>
    </p:spTree>
    <p:extLst>
      <p:ext uri="{BB962C8B-B14F-4D97-AF65-F5344CB8AC3E}">
        <p14:creationId xmlns:p14="http://schemas.microsoft.com/office/powerpoint/2010/main" val="8593988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Rectángulo 1"/>
          <p:cNvSpPr/>
          <p:nvPr/>
        </p:nvSpPr>
        <p:spPr>
          <a:xfrm>
            <a:off x="467544" y="2233315"/>
            <a:ext cx="8208912" cy="2923877"/>
          </a:xfrm>
          <a:prstGeom prst="rect">
            <a:avLst/>
          </a:prstGeom>
        </p:spPr>
        <p:txBody>
          <a:bodyPr wrap="square">
            <a:spAutoFit/>
          </a:bodyPr>
          <a:lstStyle/>
          <a:p>
            <a:pPr algn="just" fontAlgn="base">
              <a:spcAft>
                <a:spcPts val="0"/>
              </a:spcAft>
            </a:pP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Niveles de organización de los Seres Vivos </a:t>
            </a:r>
          </a:p>
          <a:p>
            <a:pPr algn="just" fontAlgn="base">
              <a:spcAft>
                <a:spcPts val="0"/>
              </a:spcAft>
            </a:pPr>
            <a:endParaRPr lang="es-MX" sz="16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Son niveles con vida (bióticos) los que le siguen: célula, tejidos, órganos, sistemas, organismos multicelulares. </a:t>
            </a:r>
          </a:p>
          <a:p>
            <a:pPr algn="just" fontAlgn="base">
              <a:spcAft>
                <a:spcPts val="0"/>
              </a:spcAft>
            </a:pPr>
            <a:endParaRPr lang="es-MX" sz="2400" dirty="0">
              <a:solidFill>
                <a:srgbClr val="000000"/>
              </a:solidFill>
              <a:latin typeface="Helvetica" panose="020B0604020202020204" pitchFamily="34" charset="0"/>
              <a:ea typeface="Microsoft Sans Serif" panose="020B0604020202020204" pitchFamily="34" charset="0"/>
            </a:endParaRPr>
          </a:p>
          <a:p>
            <a:pPr algn="just" fontAlgn="base">
              <a:spcAft>
                <a:spcPts val="0"/>
              </a:spcAft>
            </a:pPr>
            <a:r>
              <a:rPr lang="es-MX" sz="2400" dirty="0" smtClean="0">
                <a:solidFill>
                  <a:srgbClr val="000000"/>
                </a:solidFill>
                <a:latin typeface="Helvetica" panose="020B0604020202020204" pitchFamily="34" charset="0"/>
                <a:ea typeface="Microsoft Sans Serif" panose="020B0604020202020204" pitchFamily="34" charset="0"/>
              </a:rPr>
              <a:t>A partir de la especie, siguen los niveles de organización ecológica como las poblaciones, comunidades y ecosistemas.</a:t>
            </a: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56</a:t>
            </a:fld>
            <a:endParaRPr lang="es-MX"/>
          </a:p>
        </p:txBody>
      </p:sp>
    </p:spTree>
    <p:extLst>
      <p:ext uri="{BB962C8B-B14F-4D97-AF65-F5344CB8AC3E}">
        <p14:creationId xmlns:p14="http://schemas.microsoft.com/office/powerpoint/2010/main" val="50763201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age.slidesharecdn.com/nivelesdeorganizaciondelosseresvivos-140612205828-phpapp01/95/niveles-de-organizacion-de-los-seres-vivos-actividad-para-examen-final-2-638.jpg?cb=14026067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1394" y="1962868"/>
            <a:ext cx="6076950" cy="4562476"/>
          </a:xfrm>
          <a:prstGeom prst="rect">
            <a:avLst/>
          </a:prstGeom>
          <a:noFill/>
          <a:extLst>
            <a:ext uri="{909E8E84-426E-40DD-AFC4-6F175D3DCCD1}">
              <a14:hiddenFill xmlns:a14="http://schemas.microsoft.com/office/drawing/2010/main">
                <a:solidFill>
                  <a:srgbClr val="FFFFFF"/>
                </a:solidFill>
              </a14:hiddenFill>
            </a:ext>
          </a:extLst>
        </p:spPr>
      </p:pic>
      <p:sp>
        <p:nvSpPr>
          <p:cNvPr id="3" name="3 CuadroTexto"/>
          <p:cNvSpPr txBox="1"/>
          <p:nvPr/>
        </p:nvSpPr>
        <p:spPr>
          <a:xfrm>
            <a:off x="467544" y="404664"/>
            <a:ext cx="820891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ORIGEN Y EVOLUCIÓN DE LA VIDA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CuadroTexto 1"/>
          <p:cNvSpPr txBox="1"/>
          <p:nvPr/>
        </p:nvSpPr>
        <p:spPr>
          <a:xfrm>
            <a:off x="1484709" y="1340768"/>
            <a:ext cx="6192688" cy="461665"/>
          </a:xfrm>
          <a:prstGeom prst="rect">
            <a:avLst/>
          </a:prstGeom>
          <a:noFill/>
        </p:spPr>
        <p:txBody>
          <a:bodyPr wrap="square" rtlCol="0">
            <a:spAutoFit/>
          </a:bodyPr>
          <a:lstStyle/>
          <a:p>
            <a:pPr lvl="0" algn="just" fontAlgn="base"/>
            <a:r>
              <a:rPr lang="es-MX" sz="2400" b="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Niveles de organización de los Seres Vivos </a:t>
            </a:r>
            <a:endParaRPr lang="es-MX" sz="24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94342A8C-71CD-4084-855A-557FB6E8302A}" type="slidenum">
              <a:rPr lang="es-MX" smtClean="0"/>
              <a:t>57</a:t>
            </a:fld>
            <a:endParaRPr lang="es-MX"/>
          </a:p>
        </p:txBody>
      </p:sp>
      <p:sp>
        <p:nvSpPr>
          <p:cNvPr id="6" name="CuadroTexto 5"/>
          <p:cNvSpPr txBox="1"/>
          <p:nvPr/>
        </p:nvSpPr>
        <p:spPr>
          <a:xfrm>
            <a:off x="173052" y="4244106"/>
            <a:ext cx="2623314" cy="276999"/>
          </a:xfrm>
          <a:prstGeom prst="rect">
            <a:avLst/>
          </a:prstGeom>
          <a:noFill/>
        </p:spPr>
        <p:txBody>
          <a:bodyPr wrap="square" rtlCol="0">
            <a:spAutoFit/>
          </a:bodyPr>
          <a:lstStyle/>
          <a:p>
            <a:pPr algn="ct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Fuente</a:t>
            </a:r>
            <a:r>
              <a:rPr lang="es-MX" sz="12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s-MX" sz="1200" b="1"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Elaboración propia. 2016 </a:t>
            </a:r>
            <a:endParaRPr lang="es-MX"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862592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bp.blogspot.com/-iOWU9Nsig5Q/U5j5_PNXSKI/AAAAAAAAACA/_YgY5t3bUkY/s1600/Niveles+de+organizaci%25C3%25B3n+de+la+materia+org%25C3%25A1n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620"/>
            <a:ext cx="9144000" cy="6936771"/>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94342A8C-71CD-4084-855A-557FB6E8302A}" type="slidenum">
              <a:rPr lang="es-MX" smtClean="0"/>
              <a:t>58</a:t>
            </a:fld>
            <a:endParaRPr lang="es-MX"/>
          </a:p>
        </p:txBody>
      </p:sp>
    </p:spTree>
    <p:extLst>
      <p:ext uri="{BB962C8B-B14F-4D97-AF65-F5344CB8AC3E}">
        <p14:creationId xmlns:p14="http://schemas.microsoft.com/office/powerpoint/2010/main" val="36506093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432669"/>
            <a:ext cx="8229600" cy="4516611"/>
          </a:xfrm>
        </p:spPr>
        <p:txBody>
          <a:bodyPr>
            <a:noAutofit/>
          </a:bodyPr>
          <a:lstStyle/>
          <a:p>
            <a:pPr marL="177800" indent="-177800" algn="just" fontAlgn="base">
              <a:lnSpc>
                <a:spcPct val="115000"/>
              </a:lnSpc>
              <a:spcBef>
                <a:spcPts val="0"/>
              </a:spcBef>
              <a:buSzPct val="35000"/>
              <a:buFont typeface="Wingdings" panose="05000000000000000000" pitchFamily="2" charset="2"/>
              <a:buChar char=""/>
            </a:pPr>
            <a:r>
              <a:rPr lang="es-ES" sz="2000" spc="100" dirty="0">
                <a:latin typeface="Microsoft Sans Serif" pitchFamily="34" charset="0"/>
                <a:cs typeface="Microsoft Sans Serif" pitchFamily="34" charset="0"/>
              </a:rPr>
              <a:t>Las imágenes que aparecen en esta presentación se tomaron  de la página: </a:t>
            </a:r>
            <a:r>
              <a:rPr lang="es-ES" sz="2000" dirty="0">
                <a:latin typeface="Microsoft Sans Serif" pitchFamily="34" charset="0"/>
                <a:cs typeface="Microsoft Sans Serif" pitchFamily="34" charset="0"/>
                <a:hlinkClick r:id="rId2"/>
              </a:rPr>
              <a:t>http://www.google.com.mx/imghp</a:t>
            </a:r>
            <a:endParaRPr lang="es-ES" sz="2000" spc="100" dirty="0">
              <a:latin typeface="Microsoft Sans Serif" pitchFamily="34" charset="0"/>
              <a:cs typeface="Microsoft Sans Serif" pitchFamily="34" charset="0"/>
            </a:endParaRPr>
          </a:p>
          <a:p>
            <a:pPr marL="177800" lvl="0" indent="-177800" algn="just" fontAlgn="base">
              <a:lnSpc>
                <a:spcPct val="115000"/>
              </a:lnSpc>
              <a:spcBef>
                <a:spcPts val="0"/>
              </a:spcBef>
              <a:buSzPct val="35000"/>
              <a:buFont typeface="Wingdings" panose="05000000000000000000" pitchFamily="2" charset="2"/>
              <a:buChar char=""/>
            </a:pPr>
            <a:r>
              <a:rPr lang="es-ES_tradnl" sz="2000" dirty="0" err="1"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Alberts</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B. (2008).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Molecular de la Célula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España: Omega</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7800" lvl="0" indent="-177800" algn="just" fontAlgn="base">
              <a:lnSpc>
                <a:spcPct val="115000"/>
              </a:lnSpc>
              <a:spcBef>
                <a:spcPts val="0"/>
              </a:spcBef>
              <a:buSzPct val="35000"/>
              <a:buFont typeface="Wingdings" panose="05000000000000000000" pitchFamily="2" charset="2"/>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Alters, S. y Alters, B. (2006). </a:t>
            </a:r>
            <a:r>
              <a:rPr lang="en-US"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Biology: understanding life</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USA: John Wiley &amp; Sons. </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7800" lvl="0" indent="-177800" algn="just" fontAlgn="base">
              <a:lnSpc>
                <a:spcPct val="115000"/>
              </a:lnSpc>
              <a:spcBef>
                <a:spcPts val="0"/>
              </a:spcBef>
              <a:buSzPct val="35000"/>
              <a:buFont typeface="Wingdings" panose="05000000000000000000" pitchFamily="2" charset="2"/>
              <a:buChar char=""/>
            </a:pPr>
            <a:r>
              <a:rPr lang="es-MX"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Biggs</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 et al. (2012). </a:t>
            </a:r>
            <a:r>
              <a:rPr lang="es-MX"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Mc Graw Hill Educación</a:t>
            </a:r>
          </a:p>
          <a:p>
            <a:pPr marL="177800" lvl="0" indent="-177800" algn="just" fontAlgn="base">
              <a:lnSpc>
                <a:spcPct val="115000"/>
              </a:lnSpc>
              <a:spcBef>
                <a:spcPts val="0"/>
              </a:spcBef>
              <a:buSzPct val="35000"/>
              <a:buFont typeface="Wingdings" panose="05000000000000000000" pitchFamily="2" charset="2"/>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Campbell N. A. &amp; Reece J. B. (2007).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Panamericana.</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7800" lvl="0" indent="-177800" algn="just" fontAlgn="base">
              <a:lnSpc>
                <a:spcPct val="115000"/>
              </a:lnSpc>
              <a:spcBef>
                <a:spcPts val="0"/>
              </a:spcBef>
              <a:buSzPct val="35000"/>
              <a:buFont typeface="Wingdings" panose="05000000000000000000" pitchFamily="2" charset="2"/>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Curtis, H., Barnes, N. S.,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Schnek</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Massarini</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 (2013).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Buenos Aires: Médica Panamericana.</a:t>
            </a:r>
          </a:p>
          <a:p>
            <a:pPr marL="177800" lvl="0" indent="-177800" algn="just" fontAlgn="base">
              <a:lnSpc>
                <a:spcPct val="115000"/>
              </a:lnSpc>
              <a:spcBef>
                <a:spcPts val="0"/>
              </a:spcBef>
              <a:buSzPct val="35000"/>
              <a:buFont typeface="Wingdings" panose="05000000000000000000" pitchFamily="2" charset="2"/>
              <a:buChar char=""/>
            </a:pP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 Erice Z., E. V.; González M., J. A. (2012). </a:t>
            </a:r>
            <a:r>
              <a:rPr lang="es-MX"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La ciencia de la vida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México: McGraw Hill</a:t>
            </a:r>
            <a:r>
              <a:rPr lang="en-US"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94342A8C-71CD-4084-855A-557FB6E8302A}" type="slidenum">
              <a:rPr lang="es-MX" smtClean="0"/>
              <a:t>59</a:t>
            </a:fld>
            <a:endParaRPr lang="es-MX"/>
          </a:p>
        </p:txBody>
      </p:sp>
      <p:sp>
        <p:nvSpPr>
          <p:cNvPr id="5" name="3 CuadroTexto"/>
          <p:cNvSpPr txBox="1"/>
          <p:nvPr/>
        </p:nvSpPr>
        <p:spPr>
          <a:xfrm>
            <a:off x="467544" y="404664"/>
            <a:ext cx="8208912" cy="646331"/>
          </a:xfrm>
          <a:prstGeom prst="rect">
            <a:avLst/>
          </a:prstGeom>
          <a:noFill/>
        </p:spPr>
        <p:txBody>
          <a:bodyPr wrap="square" rtlCol="0">
            <a:spAutoFit/>
          </a:bodyPr>
          <a:lstStyle/>
          <a:p>
            <a:pPr algn="ctr"/>
            <a:r>
              <a:rPr lang="es-MX" sz="3600" b="1" cap="small"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REFERENCIAS BIBLIOGRÁFICAS</a:t>
            </a:r>
            <a:endParaRPr lang="es-MX" sz="3600" b="1" cap="small"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222005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2110784"/>
            <a:ext cx="8280920" cy="3262432"/>
          </a:xfrm>
          <a:prstGeom prst="rect">
            <a:avLst/>
          </a:prstGeom>
        </p:spPr>
        <p:txBody>
          <a:bodyPr wrap="square">
            <a:spAutoFit/>
          </a:bodyPr>
          <a:lstStyle/>
          <a:p>
            <a:pPr algn="just">
              <a:spcAft>
                <a:spcPts val="600"/>
              </a:spcAft>
            </a:pPr>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Todos los campos de atención de 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implican una gran importancia para el bienestar de la especie humana y de otras especies vivientes.</a:t>
            </a:r>
          </a:p>
          <a:p>
            <a:pPr algn="just">
              <a:spcAft>
                <a:spcPts val="600"/>
              </a:spcAft>
            </a:pPr>
            <a:endParaRPr lang="es-MX" sz="1600"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spcAft>
                <a:spcPts val="600"/>
              </a:spcAft>
            </a:pPr>
            <a:r>
              <a:rPr lang="es-MX" sz="2200" dirty="0">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consiste </a:t>
            </a:r>
            <a:r>
              <a:rPr lang="es-MX" sz="2200" dirty="0">
                <a:latin typeface="Microsoft Sans Serif" panose="020B0604020202020204" pitchFamily="34" charset="0"/>
                <a:ea typeface="Microsoft Sans Serif" panose="020B0604020202020204" pitchFamily="34" charset="0"/>
                <a:cs typeface="Microsoft Sans Serif" panose="020B0604020202020204" pitchFamily="34" charset="0"/>
              </a:rPr>
              <a:t>en el estudio integral de los seres vivos. A nivel social, el grado de conocimiento de los seres vivos y sus manifestaciones es un indicador del avance de la población humana. </a:t>
            </a:r>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Los </a:t>
            </a:r>
            <a:r>
              <a:rPr lang="es-MX" sz="2200" dirty="0">
                <a:latin typeface="Microsoft Sans Serif" panose="020B0604020202020204" pitchFamily="34" charset="0"/>
                <a:ea typeface="Microsoft Sans Serif" panose="020B0604020202020204" pitchFamily="34" charset="0"/>
                <a:cs typeface="Microsoft Sans Serif" panose="020B0604020202020204" pitchFamily="34" charset="0"/>
              </a:rPr>
              <a:t>saberes acerca de los seres vivos y su diversidad es fundamental para el desarrollo de cualquier cultura. </a:t>
            </a: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6</a:t>
            </a:fld>
            <a:endParaRPr lang="es-MX"/>
          </a:p>
        </p:txBody>
      </p:sp>
    </p:spTree>
    <p:extLst>
      <p:ext uri="{BB962C8B-B14F-4D97-AF65-F5344CB8AC3E}">
        <p14:creationId xmlns:p14="http://schemas.microsoft.com/office/powerpoint/2010/main" val="41991417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196752"/>
            <a:ext cx="8229600" cy="5524723"/>
          </a:xfrm>
        </p:spPr>
        <p:txBody>
          <a:bodyPr>
            <a:noAutofit/>
          </a:bodyPr>
          <a:lstStyle/>
          <a:p>
            <a:pPr marL="177800" lvl="0" indent="-177800" algn="just" fontAlgn="base">
              <a:lnSpc>
                <a:spcPct val="115000"/>
              </a:lnSpc>
              <a:spcBef>
                <a:spcPts val="0"/>
              </a:spcBef>
              <a:buSzPct val="35000"/>
              <a:buFont typeface="Wingdings" panose="05000000000000000000" pitchFamily="2" charset="2"/>
              <a:buChar char=""/>
            </a:pPr>
            <a:r>
              <a:rPr lang="es-ES_tradnl"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Karp</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G. (2014).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Celular y Molecular, Conceptos y Experimentos</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Mc Graw Hill.</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7800" lvl="0" indent="-177800" algn="just" fontAlgn="base">
              <a:lnSpc>
                <a:spcPct val="115000"/>
              </a:lnSpc>
              <a:spcBef>
                <a:spcPts val="0"/>
              </a:spcBef>
              <a:buSzPct val="35000"/>
              <a:buFont typeface="Wingdings" panose="05000000000000000000" pitchFamily="2" charset="2"/>
              <a:buChar char=""/>
            </a:pP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Lodish</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H.,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Berk</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Zipursky</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S.L.,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Matsudaira</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P., Baltimore, D. &amp; Darnell, J. (2002).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celular y molecular </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(4a ed.). México: Panamericana.</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7800" lvl="0" indent="-177800" algn="just" fontAlgn="base">
              <a:lnSpc>
                <a:spcPct val="115000"/>
              </a:lnSpc>
              <a:spcBef>
                <a:spcPts val="0"/>
              </a:spcBef>
              <a:buSzPct val="35000"/>
              <a:buFont typeface="Wingdings" panose="05000000000000000000" pitchFamily="2" charset="2"/>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Madigan, M.T.,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Martinko</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J.M. &amp; Parker J. (2004). </a:t>
            </a:r>
            <a:r>
              <a:rPr lang="es-ES_tradnl" sz="2000" i="1"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Brock</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de los microorganismos</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(10a ed.). México: Pearson.</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7800" lvl="0" indent="-177800" algn="just" fontAlgn="base">
              <a:lnSpc>
                <a:spcPct val="115000"/>
              </a:lnSpc>
              <a:spcBef>
                <a:spcPts val="0"/>
              </a:spcBef>
              <a:buSzPct val="35000"/>
              <a:buFont typeface="Wingdings" panose="05000000000000000000" pitchFamily="2" charset="2"/>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Mathews, C.K., Van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Holde</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K.E., Appling, D.R. y Cahill, S.R.A. (2012). </a:t>
            </a:r>
            <a:r>
              <a:rPr lang="en-US"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Biochemistry</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USA: Prentice Hall.</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7800" lvl="0" indent="-177800" algn="just" fontAlgn="base">
              <a:lnSpc>
                <a:spcPct val="115000"/>
              </a:lnSpc>
              <a:spcBef>
                <a:spcPts val="0"/>
              </a:spcBef>
              <a:buSzPct val="35000"/>
              <a:buFont typeface="Wingdings" panose="05000000000000000000" pitchFamily="2" charset="2"/>
              <a:buChar char=""/>
            </a:pP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Solomon, E. P., </a:t>
            </a:r>
            <a:r>
              <a:rPr lang="es-MX"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Berg</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L. R. y Martin D. W. (2013).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México: Cengage Learning. </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7800" lvl="0" indent="-177800" algn="just" fontAlgn="base">
              <a:lnSpc>
                <a:spcPct val="115000"/>
              </a:lnSpc>
              <a:spcBef>
                <a:spcPts val="0"/>
              </a:spcBef>
              <a:buSzPct val="35000"/>
              <a:buFont typeface="Wingdings" panose="05000000000000000000" pitchFamily="2" charset="2"/>
              <a:buChar char=""/>
            </a:pP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Sociedad Americana de Química. (2012). </a:t>
            </a:r>
            <a:r>
              <a:rPr lang="es-MX"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Seguridad en los Laboratorios Químicos Académicos</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Washington: SAQ.</a:t>
            </a:r>
          </a:p>
          <a:p>
            <a:pPr marL="177800" lvl="0" indent="-177800" algn="just" fontAlgn="base">
              <a:lnSpc>
                <a:spcPct val="115000"/>
              </a:lnSpc>
              <a:spcBef>
                <a:spcPts val="0"/>
              </a:spcBef>
              <a:buSzPct val="35000"/>
              <a:buFont typeface="Wingdings" panose="05000000000000000000" pitchFamily="2" charset="2"/>
              <a:buChar char=""/>
            </a:pPr>
            <a:r>
              <a:rPr lang="es-MX"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Starr</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C. y </a:t>
            </a:r>
            <a:r>
              <a:rPr lang="es-MX"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Taggart</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R. (2008). </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 unidad y la diversidad de la vida.</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Thomson.</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lnSpc>
                <a:spcPct val="115000"/>
              </a:lnSpc>
              <a:spcAft>
                <a:spcPts val="0"/>
              </a:spcAft>
              <a:buNone/>
            </a:pPr>
            <a:endParaRPr lang="es-MX" dirty="0">
              <a:latin typeface="Calibri" panose="020F0502020204030204" pitchFamily="34" charset="0"/>
              <a:ea typeface="Calibri" panose="020F0502020204030204" pitchFamily="34" charset="0"/>
              <a:cs typeface="Times New Roman" panose="02020603050405020304" pitchFamily="18" charset="0"/>
            </a:endParaRPr>
          </a:p>
          <a:p>
            <a:pPr marL="0" lvl="0" indent="0" algn="just" fontAlgn="base">
              <a:lnSpc>
                <a:spcPct val="115000"/>
              </a:lnSpc>
              <a:buSzPts val="1000"/>
              <a:buNone/>
            </a:pPr>
            <a:endParaRPr lang="es-MX"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0"/>
              </a:spcAft>
              <a:buNone/>
            </a:pPr>
            <a:endParaRPr lang="es-MX"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Marcador de número de diapositiva 3"/>
          <p:cNvSpPr>
            <a:spLocks noGrp="1"/>
          </p:cNvSpPr>
          <p:nvPr>
            <p:ph type="sldNum" sz="quarter" idx="12"/>
          </p:nvPr>
        </p:nvSpPr>
        <p:spPr/>
        <p:txBody>
          <a:bodyPr/>
          <a:lstStyle/>
          <a:p>
            <a:fld id="{94342A8C-71CD-4084-855A-557FB6E8302A}" type="slidenum">
              <a:rPr lang="es-MX" smtClean="0"/>
              <a:t>60</a:t>
            </a:fld>
            <a:endParaRPr lang="es-MX"/>
          </a:p>
        </p:txBody>
      </p:sp>
      <p:sp>
        <p:nvSpPr>
          <p:cNvPr id="5" name="3 CuadroTexto"/>
          <p:cNvSpPr txBox="1"/>
          <p:nvPr/>
        </p:nvSpPr>
        <p:spPr>
          <a:xfrm>
            <a:off x="467544" y="404664"/>
            <a:ext cx="8208912" cy="646331"/>
          </a:xfrm>
          <a:prstGeom prst="rect">
            <a:avLst/>
          </a:prstGeom>
          <a:noFill/>
        </p:spPr>
        <p:txBody>
          <a:bodyPr wrap="square" rtlCol="0">
            <a:spAutoFit/>
          </a:bodyPr>
          <a:lstStyle/>
          <a:p>
            <a:pPr algn="ctr"/>
            <a:r>
              <a:rPr lang="es-MX" sz="3600" b="1" cap="small"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REFERENCIAS BIBLIOGRÁFICAS</a:t>
            </a:r>
            <a:endParaRPr lang="es-MX" sz="3600" b="1" cap="small"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1295635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2111365"/>
            <a:ext cx="8280920" cy="3477875"/>
          </a:xfrm>
          <a:prstGeom prst="rect">
            <a:avLst/>
          </a:prstGeom>
        </p:spPr>
        <p:txBody>
          <a:bodyPr wrap="square">
            <a:spAutoFit/>
          </a:bodyPr>
          <a:lstStyle/>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Siempre </a:t>
            </a:r>
            <a:r>
              <a:rPr lang="es-MX" sz="2200" dirty="0">
                <a:latin typeface="Microsoft Sans Serif" panose="020B0604020202020204" pitchFamily="34" charset="0"/>
                <a:ea typeface="Microsoft Sans Serif" panose="020B0604020202020204" pitchFamily="34" charset="0"/>
                <a:cs typeface="Microsoft Sans Serif" panose="020B0604020202020204" pitchFamily="34" charset="0"/>
              </a:rPr>
              <a:t>hemos querido saber acerca de los seres vivos que pueden ser fuente de alimento o fuente de </a:t>
            </a:r>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medicamentos, </a:t>
            </a:r>
            <a:r>
              <a:rPr lang="es-MX" sz="2200" dirty="0">
                <a:latin typeface="Microsoft Sans Serif" panose="020B0604020202020204" pitchFamily="34" charset="0"/>
                <a:ea typeface="Microsoft Sans Serif" panose="020B0604020202020204" pitchFamily="34" charset="0"/>
                <a:cs typeface="Microsoft Sans Serif" panose="020B0604020202020204" pitchFamily="34" charset="0"/>
              </a:rPr>
              <a:t>o </a:t>
            </a:r>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MX" sz="2200" dirty="0">
                <a:latin typeface="Microsoft Sans Serif" panose="020B0604020202020204" pitchFamily="34" charset="0"/>
                <a:ea typeface="Microsoft Sans Serif" panose="020B0604020202020204" pitchFamily="34" charset="0"/>
                <a:cs typeface="Microsoft Sans Serif" panose="020B0604020202020204" pitchFamily="34" charset="0"/>
              </a:rPr>
              <a:t>qué organismos nos tenemos que cuidar pues pueden causarnos algún daño o enfermedad. </a:t>
            </a:r>
            <a:endPar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endPar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 </a:t>
            </a:r>
            <a:r>
              <a:rPr lang="es-MX" sz="2200" dirty="0">
                <a:latin typeface="Microsoft Sans Serif" panose="020B0604020202020204" pitchFamily="34" charset="0"/>
                <a:ea typeface="Microsoft Sans Serif" panose="020B0604020202020204" pitchFamily="34" charset="0"/>
                <a:cs typeface="Microsoft Sans Serif" panose="020B0604020202020204" pitchFamily="34" charset="0"/>
              </a:rPr>
              <a:t>una preocupación actual el saber cómo estamos interaccionando nosotros como especie humana con el resto de los seres vivos; cómo está influyendo el ser humano en las poblaciones vegetales, animales y microscópicas, y en general, con el medio ambiente</a:t>
            </a:r>
            <a:r>
              <a:rPr lang="es-MX" sz="2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94342A8C-71CD-4084-855A-557FB6E8302A}" type="slidenum">
              <a:rPr lang="es-MX" smtClean="0"/>
              <a:t>7</a:t>
            </a:fld>
            <a:endParaRPr lang="es-MX"/>
          </a:p>
        </p:txBody>
      </p:sp>
    </p:spTree>
    <p:extLst>
      <p:ext uri="{BB962C8B-B14F-4D97-AF65-F5344CB8AC3E}">
        <p14:creationId xmlns:p14="http://schemas.microsoft.com/office/powerpoint/2010/main" val="14749162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7098" y="0"/>
            <a:ext cx="9278198" cy="6858000"/>
          </a:xfrm>
          <a:prstGeom prst="rect">
            <a:avLst/>
          </a:prstGeom>
        </p:spPr>
      </p:pic>
      <p:sp>
        <p:nvSpPr>
          <p:cNvPr id="3" name="Marcador de número de diapositiva 2"/>
          <p:cNvSpPr>
            <a:spLocks noGrp="1"/>
          </p:cNvSpPr>
          <p:nvPr>
            <p:ph type="sldNum" sz="quarter" idx="12"/>
          </p:nvPr>
        </p:nvSpPr>
        <p:spPr/>
        <p:txBody>
          <a:bodyPr/>
          <a:lstStyle/>
          <a:p>
            <a:fld id="{94342A8C-71CD-4084-855A-557FB6E8302A}" type="slidenum">
              <a:rPr lang="es-MX" smtClean="0"/>
              <a:t>8</a:t>
            </a:fld>
            <a:endParaRPr lang="es-MX"/>
          </a:p>
        </p:txBody>
      </p:sp>
    </p:spTree>
    <p:extLst>
      <p:ext uri="{BB962C8B-B14F-4D97-AF65-F5344CB8AC3E}">
        <p14:creationId xmlns:p14="http://schemas.microsoft.com/office/powerpoint/2010/main" val="42049522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2085816"/>
            <a:ext cx="7560840" cy="1631216"/>
          </a:xfrm>
          <a:prstGeom prst="rect">
            <a:avLst/>
          </a:prstGeom>
        </p:spPr>
        <p:txBody>
          <a:bodyPr wrap="square">
            <a:spAutoFit/>
          </a:bodyPr>
          <a:lstStyle/>
          <a:p>
            <a:pPr algn="ctr"/>
            <a:r>
              <a:rPr lang="es-MX" sz="24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¿Por qué estudiar </a:t>
            </a:r>
            <a:r>
              <a:rPr lang="es-MX" sz="2800" b="1" i="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4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r>
            <a:br>
              <a:rPr lang="es-MX" sz="2400" dirty="0" smtClean="0">
                <a:latin typeface="Microsoft Sans Serif" panose="020B0604020202020204" pitchFamily="34" charset="0"/>
                <a:ea typeface="Microsoft Sans Serif" panose="020B0604020202020204" pitchFamily="34" charset="0"/>
                <a:cs typeface="Microsoft Sans Serif" panose="020B0604020202020204" pitchFamily="34" charset="0"/>
              </a:rPr>
            </a:br>
            <a:endParaRPr lang="es-MX" sz="24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MX" sz="2400" b="0" i="0" dirty="0" smtClean="0">
                <a:solidFill>
                  <a:srgbClr val="000000"/>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a:t>De forma muy general se puede decir que existe una razón que domina sobre todas las demás:</a:t>
            </a:r>
            <a:endParaRPr lang="es-MX" sz="24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3 CuadroTexto"/>
          <p:cNvSpPr txBox="1"/>
          <p:nvPr/>
        </p:nvSpPr>
        <p:spPr>
          <a:xfrm>
            <a:off x="683568" y="404664"/>
            <a:ext cx="7848872" cy="646331"/>
          </a:xfrm>
          <a:prstGeom prst="rect">
            <a:avLst/>
          </a:prstGeom>
          <a:noFill/>
        </p:spPr>
        <p:txBody>
          <a:bodyPr wrap="square" rtlCol="0">
            <a:spAutoFit/>
          </a:bodyPr>
          <a:lstStyle/>
          <a:p>
            <a:pPr algn="ctr"/>
            <a:r>
              <a:rPr lang="es-MX" sz="3600" b="1"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BIOLOGÍA</a:t>
            </a:r>
            <a:endParaRPr lang="es-MX" sz="3600" b="1"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Rectángulo redondeado 2"/>
          <p:cNvSpPr/>
          <p:nvPr/>
        </p:nvSpPr>
        <p:spPr>
          <a:xfrm>
            <a:off x="1334938" y="4005064"/>
            <a:ext cx="6480720" cy="1944216"/>
          </a:xfrm>
          <a:prstGeom prst="roundRect">
            <a:avLst/>
          </a:prstGeom>
          <a:solidFill>
            <a:schemeClr val="accent3">
              <a:lumMod val="75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2800" b="1" cap="small"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Conocernos mejor a nosotros mismos y conocer más al mundo en que vivimos</a:t>
            </a:r>
            <a:endParaRPr lang="es-MX" sz="2800" b="1" cap="small" dirty="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5" name="Imagen 4"/>
          <p:cNvPicPr>
            <a:picLocks noChangeAspect="1"/>
          </p:cNvPicPr>
          <p:nvPr/>
        </p:nvPicPr>
        <p:blipFill>
          <a:blip r:embed="rId2"/>
          <a:stretch>
            <a:fillRect/>
          </a:stretch>
        </p:blipFill>
        <p:spPr>
          <a:xfrm>
            <a:off x="955576" y="1194445"/>
            <a:ext cx="1600200" cy="1514475"/>
          </a:xfrm>
          <a:prstGeom prst="rect">
            <a:avLst/>
          </a:prstGeom>
        </p:spPr>
      </p:pic>
      <p:sp>
        <p:nvSpPr>
          <p:cNvPr id="6" name="Marcador de número de diapositiva 5"/>
          <p:cNvSpPr>
            <a:spLocks noGrp="1"/>
          </p:cNvSpPr>
          <p:nvPr>
            <p:ph type="sldNum" sz="quarter" idx="12"/>
          </p:nvPr>
        </p:nvSpPr>
        <p:spPr/>
        <p:txBody>
          <a:bodyPr/>
          <a:lstStyle/>
          <a:p>
            <a:r>
              <a:rPr lang="es-MX" dirty="0" smtClean="0"/>
              <a:t>9</a:t>
            </a:r>
            <a:endParaRPr lang="es-MX" dirty="0"/>
          </a:p>
        </p:txBody>
      </p:sp>
    </p:spTree>
    <p:extLst>
      <p:ext uri="{BB962C8B-B14F-4D97-AF65-F5344CB8AC3E}">
        <p14:creationId xmlns:p14="http://schemas.microsoft.com/office/powerpoint/2010/main" val="31209574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1081</TotalTime>
  <Words>3929</Words>
  <Application>Microsoft Office PowerPoint</Application>
  <PresentationFormat>Presentación en pantalla (4:3)</PresentationFormat>
  <Paragraphs>336</Paragraphs>
  <Slides>60</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60</vt:i4>
      </vt:variant>
    </vt:vector>
  </HeadingPairs>
  <TitlesOfParts>
    <vt:vector size="69" baseType="lpstr">
      <vt:lpstr>Arial</vt:lpstr>
      <vt:lpstr>Calibri</vt:lpstr>
      <vt:lpstr>Gill Sans MT</vt:lpstr>
      <vt:lpstr>Helvetica</vt:lpstr>
      <vt:lpstr>Microsoft Sans Serif</vt:lpstr>
      <vt:lpstr>Times New Roman</vt:lpstr>
      <vt:lpstr>Wingdings</vt:lpstr>
      <vt:lpstr>Wingdings 3</vt:lpstr>
      <vt:lpstr>Tema de Office</vt:lpstr>
      <vt:lpstr>Presentación de PowerPoint</vt:lpstr>
      <vt:lpstr>Introducción a la Biología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 Margarita</dc:creator>
  <cp:lastModifiedBy>Arrizabalag</cp:lastModifiedBy>
  <cp:revision>104</cp:revision>
  <dcterms:created xsi:type="dcterms:W3CDTF">2016-02-08T03:23:53Z</dcterms:created>
  <dcterms:modified xsi:type="dcterms:W3CDTF">2016-10-09T18:18:19Z</dcterms:modified>
</cp:coreProperties>
</file>