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10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1.xml" ContentType="application/vnd.openxmlformats-officedocument.drawingml.diagramData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  <Override PartName="/ppt/diagrams/data5.xml" ContentType="application/vnd.openxmlformats-officedocument.drawingml.diagramData+xml"/>
  <Override PartName="/ppt/diagrams/data7.xml" ContentType="application/vnd.openxmlformats-officedocument.drawingml.diagramData+xml"/>
  <Override PartName="/ppt/diagrams/data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1" r:id="rId2"/>
    <p:sldId id="332" r:id="rId3"/>
    <p:sldId id="309" r:id="rId4"/>
    <p:sldId id="392" r:id="rId5"/>
    <p:sldId id="333" r:id="rId6"/>
    <p:sldId id="393" r:id="rId7"/>
    <p:sldId id="367" r:id="rId8"/>
    <p:sldId id="387" r:id="rId9"/>
    <p:sldId id="395" r:id="rId10"/>
    <p:sldId id="388" r:id="rId11"/>
    <p:sldId id="368" r:id="rId12"/>
    <p:sldId id="377" r:id="rId13"/>
    <p:sldId id="391" r:id="rId14"/>
    <p:sldId id="394" r:id="rId15"/>
    <p:sldId id="369" r:id="rId16"/>
    <p:sldId id="396" r:id="rId17"/>
    <p:sldId id="371" r:id="rId18"/>
    <p:sldId id="397" r:id="rId19"/>
    <p:sldId id="372" r:id="rId20"/>
    <p:sldId id="398" r:id="rId21"/>
    <p:sldId id="373" r:id="rId22"/>
    <p:sldId id="399" r:id="rId23"/>
    <p:sldId id="374" r:id="rId24"/>
    <p:sldId id="401" r:id="rId25"/>
    <p:sldId id="403" r:id="rId26"/>
    <p:sldId id="365" r:id="rId27"/>
    <p:sldId id="402" r:id="rId28"/>
    <p:sldId id="366" r:id="rId29"/>
    <p:sldId id="379" r:id="rId30"/>
    <p:sldId id="35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9" autoAdjust="0"/>
    <p:restoredTop sz="94660" autoAdjust="0"/>
  </p:normalViewPr>
  <p:slideViewPr>
    <p:cSldViewPr>
      <p:cViewPr varScale="1">
        <p:scale>
          <a:sx n="70" d="100"/>
          <a:sy n="70" d="100"/>
        </p:scale>
        <p:origin x="12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0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9D3C8-94D2-471A-8AF5-7E215A85DCD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D6730C6-812A-4BB0-9D99-566E1C9FDECF}">
      <dgm:prSet phldrT="[Texto]"/>
      <dgm:spPr/>
      <dgm:t>
        <a:bodyPr/>
        <a:lstStyle/>
        <a:p>
          <a:r>
            <a:rPr lang="es-MX" dirty="0" smtClean="0"/>
            <a:t>Homogéneas</a:t>
          </a:r>
        </a:p>
        <a:p>
          <a:r>
            <a:rPr lang="es-MX" dirty="0" smtClean="0"/>
            <a:t>q(x)=0</a:t>
          </a:r>
          <a:endParaRPr lang="es-MX" dirty="0"/>
        </a:p>
      </dgm:t>
    </dgm:pt>
    <dgm:pt modelId="{EEE1FCF7-1385-45B5-B1C9-ADE3BCD97712}" type="parTrans" cxnId="{D38E448C-6BBF-40A7-9152-C6B904E67F7C}">
      <dgm:prSet/>
      <dgm:spPr/>
      <dgm:t>
        <a:bodyPr/>
        <a:lstStyle/>
        <a:p>
          <a:endParaRPr lang="es-MX"/>
        </a:p>
      </dgm:t>
    </dgm:pt>
    <dgm:pt modelId="{669C67FF-9357-4FE3-BC24-3191B92B143B}" type="sibTrans" cxnId="{D38E448C-6BBF-40A7-9152-C6B904E67F7C}">
      <dgm:prSet/>
      <dgm:spPr/>
      <dgm:t>
        <a:bodyPr/>
        <a:lstStyle/>
        <a:p>
          <a:endParaRPr lang="es-MX"/>
        </a:p>
      </dgm:t>
    </dgm:pt>
    <dgm:pt modelId="{9B5DDDFF-F22F-4744-9460-4F31B2DDABCB}">
      <dgm:prSet phldrT="[Texto]"/>
      <dgm:spPr/>
      <dgm:t>
        <a:bodyPr/>
        <a:lstStyle/>
        <a:p>
          <a:r>
            <a:rPr lang="es-MX" dirty="0" smtClean="0"/>
            <a:t>De coeficientes constantes</a:t>
          </a:r>
          <a:endParaRPr lang="es-MX" dirty="0"/>
        </a:p>
      </dgm:t>
    </dgm:pt>
    <dgm:pt modelId="{7E3D4337-08D1-4EA7-88E3-55FCA0828A99}" type="parTrans" cxnId="{DC687D30-8EC2-4B8E-A9D7-5091BADDF6F5}">
      <dgm:prSet/>
      <dgm:spPr/>
      <dgm:t>
        <a:bodyPr/>
        <a:lstStyle/>
        <a:p>
          <a:endParaRPr lang="es-MX"/>
        </a:p>
      </dgm:t>
    </dgm:pt>
    <dgm:pt modelId="{5288D73B-EB43-4A37-9A90-E79641AB6012}" type="sibTrans" cxnId="{DC687D30-8EC2-4B8E-A9D7-5091BADDF6F5}">
      <dgm:prSet/>
      <dgm:spPr/>
      <dgm:t>
        <a:bodyPr/>
        <a:lstStyle/>
        <a:p>
          <a:endParaRPr lang="es-MX"/>
        </a:p>
      </dgm:t>
    </dgm:pt>
    <dgm:pt modelId="{F9779F90-2C7A-462E-9E48-7D5179713207}">
      <dgm:prSet phldrT="[Texto]"/>
      <dgm:spPr/>
      <dgm:t>
        <a:bodyPr/>
        <a:lstStyle/>
        <a:p>
          <a:r>
            <a:rPr lang="es-MX" dirty="0" smtClean="0"/>
            <a:t>De coeficientes variables</a:t>
          </a:r>
          <a:endParaRPr lang="es-MX" dirty="0"/>
        </a:p>
      </dgm:t>
    </dgm:pt>
    <dgm:pt modelId="{590F9C82-3E46-4F9F-8BC8-2BE72259B6B0}" type="parTrans" cxnId="{CBF17BFA-89CC-46ED-8AE2-EE687A9D9A8D}">
      <dgm:prSet/>
      <dgm:spPr/>
      <dgm:t>
        <a:bodyPr/>
        <a:lstStyle/>
        <a:p>
          <a:endParaRPr lang="es-MX"/>
        </a:p>
      </dgm:t>
    </dgm:pt>
    <dgm:pt modelId="{7C8ADE36-D56E-478E-B769-668071C561B3}" type="sibTrans" cxnId="{CBF17BFA-89CC-46ED-8AE2-EE687A9D9A8D}">
      <dgm:prSet/>
      <dgm:spPr/>
      <dgm:t>
        <a:bodyPr/>
        <a:lstStyle/>
        <a:p>
          <a:endParaRPr lang="es-MX"/>
        </a:p>
      </dgm:t>
    </dgm:pt>
    <dgm:pt modelId="{0F881879-31D5-459F-A955-335BD3CBBDE9}">
      <dgm:prSet phldrT="[Texto]"/>
      <dgm:spPr/>
      <dgm:t>
        <a:bodyPr/>
        <a:lstStyle/>
        <a:p>
          <a:r>
            <a:rPr lang="es-MX" dirty="0" smtClean="0"/>
            <a:t>No homogéneas</a:t>
          </a:r>
        </a:p>
        <a:p>
          <a:r>
            <a:rPr lang="es-MX" dirty="0" smtClean="0"/>
            <a:t>	q(x)≠0</a:t>
          </a:r>
          <a:endParaRPr lang="es-MX" dirty="0"/>
        </a:p>
      </dgm:t>
    </dgm:pt>
    <dgm:pt modelId="{33FD2A70-881C-4116-8BCB-E874A83DA0C4}" type="parTrans" cxnId="{526CA52D-7E80-48BD-AE38-D45E85111540}">
      <dgm:prSet/>
      <dgm:spPr/>
      <dgm:t>
        <a:bodyPr/>
        <a:lstStyle/>
        <a:p>
          <a:endParaRPr lang="es-MX"/>
        </a:p>
      </dgm:t>
    </dgm:pt>
    <dgm:pt modelId="{7CF060DA-4E13-4F7A-A611-29CF93AEB5E3}" type="sibTrans" cxnId="{526CA52D-7E80-48BD-AE38-D45E85111540}">
      <dgm:prSet/>
      <dgm:spPr/>
      <dgm:t>
        <a:bodyPr/>
        <a:lstStyle/>
        <a:p>
          <a:endParaRPr lang="es-MX"/>
        </a:p>
      </dgm:t>
    </dgm:pt>
    <dgm:pt modelId="{AB6673FA-3351-4337-8FAB-86E48970918C}">
      <dgm:prSet phldrT="[Texto]"/>
      <dgm:spPr/>
      <dgm:t>
        <a:bodyPr/>
        <a:lstStyle/>
        <a:p>
          <a:r>
            <a:rPr lang="es-MX" dirty="0" smtClean="0"/>
            <a:t>De coeficientes constantes</a:t>
          </a:r>
          <a:endParaRPr lang="es-MX" dirty="0"/>
        </a:p>
      </dgm:t>
    </dgm:pt>
    <dgm:pt modelId="{3A821D15-BE7F-447C-8896-1B43E2395B31}" type="parTrans" cxnId="{62875125-3F1F-400F-A4FC-E9F83F8A14DD}">
      <dgm:prSet/>
      <dgm:spPr/>
      <dgm:t>
        <a:bodyPr/>
        <a:lstStyle/>
        <a:p>
          <a:endParaRPr lang="es-MX"/>
        </a:p>
      </dgm:t>
    </dgm:pt>
    <dgm:pt modelId="{A5BA7542-5406-4CA9-AFF7-E9DD6E1B2AFC}" type="sibTrans" cxnId="{62875125-3F1F-400F-A4FC-E9F83F8A14DD}">
      <dgm:prSet/>
      <dgm:spPr/>
      <dgm:t>
        <a:bodyPr/>
        <a:lstStyle/>
        <a:p>
          <a:endParaRPr lang="es-MX"/>
        </a:p>
      </dgm:t>
    </dgm:pt>
    <dgm:pt modelId="{5FDBCFDE-A05D-444E-8B0D-091C18631647}">
      <dgm:prSet phldrT="[Texto]"/>
      <dgm:spPr/>
      <dgm:t>
        <a:bodyPr/>
        <a:lstStyle/>
        <a:p>
          <a:r>
            <a:rPr lang="es-MX" dirty="0" smtClean="0"/>
            <a:t>De coeficientes variables</a:t>
          </a:r>
          <a:endParaRPr lang="es-MX" dirty="0"/>
        </a:p>
      </dgm:t>
    </dgm:pt>
    <dgm:pt modelId="{60A9D582-4286-462F-A877-D1929AF446B1}" type="parTrans" cxnId="{82D1CA0A-73DA-40B7-90E4-75EE9325ED0F}">
      <dgm:prSet/>
      <dgm:spPr/>
      <dgm:t>
        <a:bodyPr/>
        <a:lstStyle/>
        <a:p>
          <a:endParaRPr lang="es-MX"/>
        </a:p>
      </dgm:t>
    </dgm:pt>
    <dgm:pt modelId="{B56A5E27-45E7-4567-8498-D636C541A661}" type="sibTrans" cxnId="{82D1CA0A-73DA-40B7-90E4-75EE9325ED0F}">
      <dgm:prSet/>
      <dgm:spPr/>
      <dgm:t>
        <a:bodyPr/>
        <a:lstStyle/>
        <a:p>
          <a:endParaRPr lang="es-MX"/>
        </a:p>
      </dgm:t>
    </dgm:pt>
    <dgm:pt modelId="{FC21368D-796E-433D-9C2B-6F02A6A8363B}" type="pres">
      <dgm:prSet presAssocID="{F499D3C8-94D2-471A-8AF5-7E215A85DCD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28DCE13-D729-4C48-B579-FA77F7EE3EE4}" type="pres">
      <dgm:prSet presAssocID="{6D6730C6-812A-4BB0-9D99-566E1C9FDECF}" presName="linNode" presStyleCnt="0"/>
      <dgm:spPr/>
    </dgm:pt>
    <dgm:pt modelId="{585FC5D7-57A3-49DD-9C77-CA5C21C815BD}" type="pres">
      <dgm:prSet presAssocID="{6D6730C6-812A-4BB0-9D99-566E1C9FDEC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F2E5C7-3E9D-4953-9095-6869F1F29D2C}" type="pres">
      <dgm:prSet presAssocID="{6D6730C6-812A-4BB0-9D99-566E1C9FDEC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E854D3-186A-48D5-B810-11E08889C81E}" type="pres">
      <dgm:prSet presAssocID="{669C67FF-9357-4FE3-BC24-3191B92B143B}" presName="spacing" presStyleCnt="0"/>
      <dgm:spPr/>
    </dgm:pt>
    <dgm:pt modelId="{EEE68EB3-C151-4B31-A5C8-046AC3290986}" type="pres">
      <dgm:prSet presAssocID="{0F881879-31D5-459F-A955-335BD3CBBDE9}" presName="linNode" presStyleCnt="0"/>
      <dgm:spPr/>
    </dgm:pt>
    <dgm:pt modelId="{728E5B28-4FB7-450E-AD6C-030C0FEC5229}" type="pres">
      <dgm:prSet presAssocID="{0F881879-31D5-459F-A955-335BD3CBBDE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BFCEC9-9283-4102-9108-49953210659C}" type="pres">
      <dgm:prSet presAssocID="{0F881879-31D5-459F-A955-335BD3CBBDE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38E448C-6BBF-40A7-9152-C6B904E67F7C}" srcId="{F499D3C8-94D2-471A-8AF5-7E215A85DCDB}" destId="{6D6730C6-812A-4BB0-9D99-566E1C9FDECF}" srcOrd="0" destOrd="0" parTransId="{EEE1FCF7-1385-45B5-B1C9-ADE3BCD97712}" sibTransId="{669C67FF-9357-4FE3-BC24-3191B92B143B}"/>
    <dgm:cxn modelId="{F8EF4969-70B1-43B6-9963-91A179C100A8}" type="presOf" srcId="{F9779F90-2C7A-462E-9E48-7D5179713207}" destId="{76F2E5C7-3E9D-4953-9095-6869F1F29D2C}" srcOrd="0" destOrd="1" presId="urn:microsoft.com/office/officeart/2005/8/layout/vList6"/>
    <dgm:cxn modelId="{CBF17BFA-89CC-46ED-8AE2-EE687A9D9A8D}" srcId="{6D6730C6-812A-4BB0-9D99-566E1C9FDECF}" destId="{F9779F90-2C7A-462E-9E48-7D5179713207}" srcOrd="1" destOrd="0" parTransId="{590F9C82-3E46-4F9F-8BC8-2BE72259B6B0}" sibTransId="{7C8ADE36-D56E-478E-B769-668071C561B3}"/>
    <dgm:cxn modelId="{62875125-3F1F-400F-A4FC-E9F83F8A14DD}" srcId="{0F881879-31D5-459F-A955-335BD3CBBDE9}" destId="{AB6673FA-3351-4337-8FAB-86E48970918C}" srcOrd="0" destOrd="0" parTransId="{3A821D15-BE7F-447C-8896-1B43E2395B31}" sibTransId="{A5BA7542-5406-4CA9-AFF7-E9DD6E1B2AFC}"/>
    <dgm:cxn modelId="{82D1CA0A-73DA-40B7-90E4-75EE9325ED0F}" srcId="{0F881879-31D5-459F-A955-335BD3CBBDE9}" destId="{5FDBCFDE-A05D-444E-8B0D-091C18631647}" srcOrd="1" destOrd="0" parTransId="{60A9D582-4286-462F-A877-D1929AF446B1}" sibTransId="{B56A5E27-45E7-4567-8498-D636C541A661}"/>
    <dgm:cxn modelId="{ADB5CC7B-F88D-49BD-A7C2-D4968714A315}" type="presOf" srcId="{5FDBCFDE-A05D-444E-8B0D-091C18631647}" destId="{7DBFCEC9-9283-4102-9108-49953210659C}" srcOrd="0" destOrd="1" presId="urn:microsoft.com/office/officeart/2005/8/layout/vList6"/>
    <dgm:cxn modelId="{D6FA9419-0C19-46E4-81A3-8E68EE574F34}" type="presOf" srcId="{0F881879-31D5-459F-A955-335BD3CBBDE9}" destId="{728E5B28-4FB7-450E-AD6C-030C0FEC5229}" srcOrd="0" destOrd="0" presId="urn:microsoft.com/office/officeart/2005/8/layout/vList6"/>
    <dgm:cxn modelId="{13BE0FCF-F658-46ED-8118-720E4326E99F}" type="presOf" srcId="{AB6673FA-3351-4337-8FAB-86E48970918C}" destId="{7DBFCEC9-9283-4102-9108-49953210659C}" srcOrd="0" destOrd="0" presId="urn:microsoft.com/office/officeart/2005/8/layout/vList6"/>
    <dgm:cxn modelId="{DC687D30-8EC2-4B8E-A9D7-5091BADDF6F5}" srcId="{6D6730C6-812A-4BB0-9D99-566E1C9FDECF}" destId="{9B5DDDFF-F22F-4744-9460-4F31B2DDABCB}" srcOrd="0" destOrd="0" parTransId="{7E3D4337-08D1-4EA7-88E3-55FCA0828A99}" sibTransId="{5288D73B-EB43-4A37-9A90-E79641AB6012}"/>
    <dgm:cxn modelId="{3210F5A1-AB89-4B9B-A787-50A32F3D546A}" type="presOf" srcId="{F499D3C8-94D2-471A-8AF5-7E215A85DCDB}" destId="{FC21368D-796E-433D-9C2B-6F02A6A8363B}" srcOrd="0" destOrd="0" presId="urn:microsoft.com/office/officeart/2005/8/layout/vList6"/>
    <dgm:cxn modelId="{E68F54D3-193C-4BA1-A64D-CFA5EA7EA8E9}" type="presOf" srcId="{6D6730C6-812A-4BB0-9D99-566E1C9FDECF}" destId="{585FC5D7-57A3-49DD-9C77-CA5C21C815BD}" srcOrd="0" destOrd="0" presId="urn:microsoft.com/office/officeart/2005/8/layout/vList6"/>
    <dgm:cxn modelId="{526CA52D-7E80-48BD-AE38-D45E85111540}" srcId="{F499D3C8-94D2-471A-8AF5-7E215A85DCDB}" destId="{0F881879-31D5-459F-A955-335BD3CBBDE9}" srcOrd="1" destOrd="0" parTransId="{33FD2A70-881C-4116-8BCB-E874A83DA0C4}" sibTransId="{7CF060DA-4E13-4F7A-A611-29CF93AEB5E3}"/>
    <dgm:cxn modelId="{9162E9F7-C5B4-432C-8BF6-B11357D2985B}" type="presOf" srcId="{9B5DDDFF-F22F-4744-9460-4F31B2DDABCB}" destId="{76F2E5C7-3E9D-4953-9095-6869F1F29D2C}" srcOrd="0" destOrd="0" presId="urn:microsoft.com/office/officeart/2005/8/layout/vList6"/>
    <dgm:cxn modelId="{2AE10245-D4A5-4A6E-99ED-C9AEC03DDBED}" type="presParOf" srcId="{FC21368D-796E-433D-9C2B-6F02A6A8363B}" destId="{128DCE13-D729-4C48-B579-FA77F7EE3EE4}" srcOrd="0" destOrd="0" presId="urn:microsoft.com/office/officeart/2005/8/layout/vList6"/>
    <dgm:cxn modelId="{DBC654DC-EAF0-45F3-82B8-718A183D78A1}" type="presParOf" srcId="{128DCE13-D729-4C48-B579-FA77F7EE3EE4}" destId="{585FC5D7-57A3-49DD-9C77-CA5C21C815BD}" srcOrd="0" destOrd="0" presId="urn:microsoft.com/office/officeart/2005/8/layout/vList6"/>
    <dgm:cxn modelId="{25C9F107-E10E-42B1-BEEA-11C26BA68604}" type="presParOf" srcId="{128DCE13-D729-4C48-B579-FA77F7EE3EE4}" destId="{76F2E5C7-3E9D-4953-9095-6869F1F29D2C}" srcOrd="1" destOrd="0" presId="urn:microsoft.com/office/officeart/2005/8/layout/vList6"/>
    <dgm:cxn modelId="{B976E236-2462-483A-B80B-AF9F29877DD9}" type="presParOf" srcId="{FC21368D-796E-433D-9C2B-6F02A6A8363B}" destId="{AEE854D3-186A-48D5-B810-11E08889C81E}" srcOrd="1" destOrd="0" presId="urn:microsoft.com/office/officeart/2005/8/layout/vList6"/>
    <dgm:cxn modelId="{957EAD64-8F1C-4F23-B395-E016260E014C}" type="presParOf" srcId="{FC21368D-796E-433D-9C2B-6F02A6A8363B}" destId="{EEE68EB3-C151-4B31-A5C8-046AC3290986}" srcOrd="2" destOrd="0" presId="urn:microsoft.com/office/officeart/2005/8/layout/vList6"/>
    <dgm:cxn modelId="{06BA33B9-482D-4FBC-8DD8-8FB8F6FDAB4F}" type="presParOf" srcId="{EEE68EB3-C151-4B31-A5C8-046AC3290986}" destId="{728E5B28-4FB7-450E-AD6C-030C0FEC5229}" srcOrd="0" destOrd="0" presId="urn:microsoft.com/office/officeart/2005/8/layout/vList6"/>
    <dgm:cxn modelId="{5BE2D0A9-9FC5-4C73-9360-351B7DF27DF1}" type="presParOf" srcId="{EEE68EB3-C151-4B31-A5C8-046AC3290986}" destId="{7DBFCEC9-9283-4102-9108-4995321065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6.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/>
      <dgm:t>
        <a:bodyPr/>
        <a:lstStyle/>
        <a:p>
          <a:r>
            <a:rPr lang="es-MX" sz="2400" dirty="0" smtClean="0"/>
            <a:t>Sea la E.D.L.H. de coeficientes constantes:</a:t>
          </a:r>
          <a:endParaRPr lang="es-MX" sz="2400" dirty="0"/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endParaRPr lang="es-MX" sz="1700" dirty="0"/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6D176FBD-938F-4FCE-9B7E-FBE2E4F87308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d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=(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s-MX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 …+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6D176FBD-938F-4FCE-9B7E-FBE2E4F87308}">
          <dgm:prSet phldrT="[Texto]" custT="1"/>
          <dgm:spPr/>
          <dgm:t>
            <a:bodyPr/>
            <a:lstStyle/>
            <a:p>
              <a:pPr/>
              <a:r>
                <a:rPr lang="es-MX" sz="2000" i="0" smtClean="0">
                  <a:latin typeface="Cambria Math" panose="02040503050406030204" pitchFamily="18" charset="0"/>
                </a:rPr>
                <a:t>〖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𝑷(𝑫)𝒚=(𝒂〗_𝒏 𝑫^𝒏+</a:t>
              </a:r>
              <a:r>
                <a:rPr lang="es-MX" sz="2000" i="0">
                  <a:latin typeface="Cambria Math" panose="02040503050406030204" pitchFamily="18" charset="0"/>
                </a:rPr>
                <a:t>𝒂_(𝒏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i="0">
                  <a:latin typeface="Cambria Math" panose="02040503050406030204" pitchFamily="18" charset="0"/>
                </a:rPr>
                <a:t>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 …+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𝟐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´´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𝟏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´++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𝟎)𝐲=𝟎</a:t>
              </a:r>
              <a:endParaRPr lang="es-MX" sz="2400" dirty="0"/>
            </a:p>
          </dgm:t>
        </dgm:pt>
      </mc:Fallback>
    </mc:AlternateConten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C19B404-D28B-4548-9172-E1F1483282D1}">
          <dgm:prSet phldrT="[Texto]" custT="1"/>
          <dgm:spPr/>
          <dgm:t>
            <a:bodyPr/>
            <a:lstStyle/>
            <a:p>
              <a:pPr rtl="0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 …+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FC19B404-D28B-4548-9172-E1F1483282D1}">
          <dgm:prSet phldrT="[Texto]" custT="1"/>
          <dgm:spPr/>
          <dgm:t>
            <a:bodyPr/>
            <a:lstStyle/>
            <a:p>
              <a:pPr rtl="0"/>
              <a:r>
                <a:rPr lang="es-MX" sz="2400" b="1" i="0" smtClean="0">
                  <a:latin typeface="Cambria Math" panose="02040503050406030204" pitchFamily="18" charset="0"/>
                </a:rPr>
                <a:t>𝒂_𝒏 𝒎^𝒏+</a:t>
              </a:r>
              <a:r>
                <a:rPr lang="es-MX" sz="2400" i="0">
                  <a:latin typeface="Cambria Math" panose="02040503050406030204" pitchFamily="18" charset="0"/>
                </a:rPr>
                <a:t>𝒂_(𝒏</a:t>
              </a:r>
              <a:r>
                <a:rPr lang="es-MX" sz="24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400" b="1" i="0">
                  <a:latin typeface="Cambria Math" panose="02040503050406030204" pitchFamily="18" charset="0"/>
                </a:rPr>
                <a:t>)</a:t>
              </a:r>
              <a:r>
                <a:rPr lang="es-MX" sz="2400" b="1" i="0" smtClean="0">
                  <a:latin typeface="Cambria Math" panose="02040503050406030204" pitchFamily="18" charset="0"/>
                </a:rPr>
                <a:t> 𝒎^(𝒏+𝟏)+ …+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𝟐 𝒎^𝟐+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𝟏 𝒎+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𝟎=𝟎</a:t>
              </a:r>
              <a:endParaRPr lang="es-MX" sz="2400" dirty="0"/>
            </a:p>
          </dgm:t>
        </dgm:pt>
      </mc:Fallback>
    </mc:AlternateConten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 sz="2400" dirty="0" smtClean="0"/>
            <a:t>Si </a:t>
          </a:r>
          <a:r>
            <a:rPr lang="el-GR" sz="36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=</a:t>
          </a:r>
          <a:r>
            <a:rPr lang="es-MX" sz="3600" dirty="0" err="1" smtClean="0">
              <a:latin typeface="Calibri" panose="020F0502020204030204" pitchFamily="34" charset="0"/>
              <a:cs typeface="Arial" panose="020B0604020202020204" pitchFamily="34" charset="0"/>
            </a:rPr>
            <a:t>a+bi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 es raíz, </a:t>
          </a:r>
          <a:r>
            <a:rPr lang="el-GR" sz="36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=a-</a:t>
          </a:r>
          <a:r>
            <a:rPr lang="es-MX" sz="3600" dirty="0" err="1" smtClean="0">
              <a:latin typeface="Calibri" panose="020F0502020204030204" pitchFamily="34" charset="0"/>
              <a:cs typeface="Arial" panose="020B0604020202020204" pitchFamily="34" charset="0"/>
            </a:rPr>
            <a:t>bi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 también es raíz y tienen multiplicidad “n”</a:t>
          </a:r>
          <a:r>
            <a:rPr lang="es-MX" sz="24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endParaRPr lang="es-MX" sz="2400" dirty="0"/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5C857C28-1620-455E-8396-F15DA014F53F}">
      <dgm:prSet phldrT="[Texto]" custT="1"/>
      <dgm:spPr/>
      <dgm:t>
        <a:bodyPr/>
        <a:lstStyle/>
        <a:p>
          <a:r>
            <a:rPr lang="es-MX" sz="2400" dirty="0" smtClean="0"/>
            <a:t>Entonces la solución general será:</a:t>
          </a:r>
          <a:endParaRPr lang="es-MX" sz="2400" dirty="0"/>
        </a:p>
      </dgm:t>
    </dgm:p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endParaRPr lang="es-MX" sz="2400" dirty="0"/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EABCDC22-F38A-44BB-A601-59A4FBAB4B31}">
      <dgm:prSet phldrT="[Texto]" custT="1"/>
      <dgm:spPr/>
      <dgm:t>
        <a:bodyPr/>
        <a:lstStyle/>
        <a:p>
          <a:r>
            <a:rPr lang="es-MX" sz="2400" dirty="0" smtClean="0"/>
            <a:t>Cuyo polinomio característico es:</a:t>
          </a:r>
          <a:endParaRPr lang="es-MX" sz="2400" dirty="0"/>
        </a:p>
      </dgm:t>
    </dgm:pt>
    <dgm:pt modelId="{0C353C25-015F-44D8-AFD6-97693124BEE1}" type="parTrans" cxnId="{C389C5AF-97E7-4F17-8793-4CB3AAF5B376}">
      <dgm:prSet/>
      <dgm:spPr/>
      <dgm:t>
        <a:bodyPr/>
        <a:lstStyle/>
        <a:p>
          <a:endParaRPr lang="es-MX"/>
        </a:p>
      </dgm:t>
    </dgm:pt>
    <dgm:pt modelId="{87436174-0DC6-4121-83E5-8E514E0BD877}" type="sibTrans" cxnId="{C389C5AF-97E7-4F17-8793-4CB3AAF5B376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46DFEF39-CAA8-4ECE-ADBA-B8D9A8A3B3C7}">
          <dgm:prSet phldrT="[Texto]" custT="1"/>
          <dgm:spPr/>
          <dgm:t>
            <a:bodyPr/>
            <a:lstStyle/>
            <a:p>
              <a:r>
                <a:rPr lang="es-MX" sz="2400" dirty="0" smtClean="0"/>
                <a:t> </a:t>
              </a:r>
              <a14:m>
                <m:oMath xmlns:m="http://schemas.openxmlformats.org/officeDocument/2006/math">
                  <m:r>
                    <a:rPr lang="es-MX" sz="2400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=</m:t>
                  </m:r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𝑎𝑥</m:t>
                      </m:r>
                    </m:sup>
                  </m:sSup>
                  <m:r>
                    <a:rPr lang="es-MX" sz="24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r>
                    <a:rPr lang="es-MX" sz="2400" b="0" i="1" smtClean="0">
                      <a:latin typeface="Cambria Math" panose="02040503050406030204" pitchFamily="18" charset="0"/>
                    </a:rPr>
                    <m:t>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lang="es-MX" sz="2400" b="0" i="1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+…+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sub>
                  </m:sSub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−1</m:t>
                      </m:r>
                    </m:sup>
                  </m:sSup>
                  <m:r>
                    <a:rPr lang="es-MX" sz="2400" b="0" i="1" smtClean="0">
                      <a:latin typeface="Cambria Math" panose="02040503050406030204" pitchFamily="18" charset="0"/>
                    </a:rPr>
                    <m:t>)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𝐶𝑜𝑠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𝑏𝑥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+(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+1</m:t>
                      </m:r>
                    </m:sub>
                  </m:sSub>
                  <m:r>
                    <a:rPr lang="es-MX" sz="2400" b="0" i="1" smtClean="0">
                      <a:latin typeface="Cambria Math" panose="02040503050406030204" pitchFamily="18" charset="0"/>
                    </a:rPr>
                    <m:t>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+2</m:t>
                      </m:r>
                    </m:sub>
                  </m:sSub>
                  <m:r>
                    <a:rPr lang="es-MX" sz="2400" b="0" i="1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+…+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sub>
                  </m:sSub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−1</m:t>
                      </m:r>
                    </m:sup>
                  </m:sSup>
                  <m:r>
                    <a:rPr lang="es-MX" sz="2400" b="0" i="1" smtClean="0">
                      <a:latin typeface="Cambria Math" panose="02040503050406030204" pitchFamily="18" charset="0"/>
                    </a:rPr>
                    <m:t>)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𝑆𝑒𝑛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 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𝑏𝑥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 )</m:t>
                  </m:r>
                </m:oMath>
              </a14:m>
              <a:endParaRPr lang="es-MX" sz="2400" dirty="0"/>
            </a:p>
          </dgm:t>
        </dgm:pt>
      </mc:Choice>
      <mc:Fallback>
        <dgm:pt modelId="{46DFEF39-CAA8-4ECE-ADBA-B8D9A8A3B3C7}">
          <dgm:prSet phldrT="[Texto]" custT="1"/>
          <dgm:spPr/>
          <dgm:t>
            <a:bodyPr/>
            <a:lstStyle/>
            <a:p>
              <a:r>
                <a:rPr lang="es-MX" sz="2400" dirty="0" smtClean="0"/>
                <a:t>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𝑦=𝑒^𝑎𝑥</a:t>
              </a:r>
              <a:r>
                <a:rPr lang="es-MX" sz="2400" b="0" i="0" smtClean="0">
                  <a:latin typeface="Cambria Math" panose="02040503050406030204" pitchFamily="18" charset="0"/>
                </a:rPr>
                <a:t> (</a:t>
              </a:r>
              <a:r>
                <a:rPr lang="es-MX" sz="2400" b="0" i="0" smtClean="0">
                  <a:latin typeface="Cambria Math" panose="02040503050406030204" pitchFamily="18" charset="0"/>
                </a:rPr>
                <a:t>(𝐶_1+𝐶_2 𝑥+…+𝐶_𝑛 𝑥^(𝑛−1))𝐶𝑜𝑠 𝑏𝑥+(𝐶_(𝑛+1)+𝐶_(𝑛+2) 𝑥+…+𝐶_2𝑛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𝑥^(𝑛−1))</a:t>
              </a:r>
              <a:r>
                <a:rPr lang="es-MX" sz="2400" b="0" i="0" smtClean="0">
                  <a:latin typeface="Cambria Math" panose="02040503050406030204" pitchFamily="18" charset="0"/>
                </a:rPr>
                <a:t> 𝑆𝑒𝑛 𝑏𝑥 )</a:t>
              </a:r>
              <a:endParaRPr lang="es-MX" sz="2400" dirty="0"/>
            </a:p>
          </dgm:t>
        </dgm:pt>
      </mc:Fallback>
    </mc:AlternateContent>
    <dgm:pt modelId="{A07D9437-D39C-465E-B6A3-17BFEC03F737}" type="parTrans" cxnId="{73E736CB-10D8-4FE0-9615-AF98A58D3298}">
      <dgm:prSet/>
      <dgm:spPr/>
      <dgm:t>
        <a:bodyPr/>
        <a:lstStyle/>
        <a:p>
          <a:endParaRPr lang="es-MX"/>
        </a:p>
      </dgm:t>
    </dgm:pt>
    <dgm:pt modelId="{B29DB2C1-5F9C-4641-A3E5-26BF008DD5A1}" type="sibTrans" cxnId="{73E736CB-10D8-4FE0-9615-AF98A58D3298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85475E-8646-401B-94AF-A4456BE14834}" type="presOf" srcId="{FC19B404-D28B-4548-9172-E1F1483282D1}" destId="{E3302407-713D-4E90-A2C3-CA5EDCD6A313}" srcOrd="0" destOrd="3" presId="urn:microsoft.com/office/officeart/2005/8/layout/vList2"/>
    <dgm:cxn modelId="{EFF88DDF-19F8-4022-B2F1-BD9C82CCDA25}" type="presOf" srcId="{EABCDC22-F38A-44BB-A601-59A4FBAB4B31}" destId="{E3302407-713D-4E90-A2C3-CA5EDCD6A313}" srcOrd="0" destOrd="2" presId="urn:microsoft.com/office/officeart/2005/8/layout/vList2"/>
    <dgm:cxn modelId="{48EBAC82-428B-4B3A-905E-74065392D299}" type="presOf" srcId="{E234BF35-1173-48D7-A040-9CFC181A9AD0}" destId="{E3302407-713D-4E90-A2C3-CA5EDCD6A313}" srcOrd="0" destOrd="0" presId="urn:microsoft.com/office/officeart/2005/8/layout/vList2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73E736CB-10D8-4FE0-9615-AF98A58D3298}" srcId="{87414DC6-0ADB-4743-BE27-A834915E370F}" destId="{46DFEF39-CAA8-4ECE-ADBA-B8D9A8A3B3C7}" srcOrd="6" destOrd="0" parTransId="{A07D9437-D39C-465E-B6A3-17BFEC03F737}" sibTransId="{B29DB2C1-5F9C-4641-A3E5-26BF008DD5A1}"/>
    <dgm:cxn modelId="{B70DC5DF-2CE8-40E5-9A07-0D41AE8311CF}" type="presOf" srcId="{46DFEF39-CAA8-4ECE-ADBA-B8D9A8A3B3C7}" destId="{E3302407-713D-4E90-A2C3-CA5EDCD6A313}" srcOrd="0" destOrd="6" presId="urn:microsoft.com/office/officeart/2005/8/layout/vList2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E9C094BD-4B95-4F57-9A79-64F595742837}" srcId="{87414DC6-0ADB-4743-BE27-A834915E370F}" destId="{3EDB59C5-A0FD-42DE-BB5F-7B412203261F}" srcOrd="4" destOrd="0" parTransId="{35F5677F-0018-4EB1-9712-14EA7DFB7D0A}" sibTransId="{8431EC5A-6769-4D72-B193-CDF70FEB5702}"/>
    <dgm:cxn modelId="{BDAE9C51-9A04-4DFA-8673-4E807708E362}" type="presOf" srcId="{379718D3-C210-485A-87CF-C78674F8E200}" destId="{E3302407-713D-4E90-A2C3-CA5EDCD6A313}" srcOrd="0" destOrd="8" presId="urn:microsoft.com/office/officeart/2005/8/layout/vList2"/>
    <dgm:cxn modelId="{5DCB5DD1-F727-44C0-9E76-511E5A402A8F}" type="presOf" srcId="{87414DC6-0ADB-4743-BE27-A834915E370F}" destId="{5D759822-4D52-442B-BE2F-A647EB3B931A}" srcOrd="0" destOrd="0" presId="urn:microsoft.com/office/officeart/2005/8/layout/vList2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6011EAAA-6183-450A-8170-EEFE006BE1A0}" type="presOf" srcId="{6D176FBD-938F-4FCE-9B7E-FBE2E4F87308}" destId="{E3302407-713D-4E90-A2C3-CA5EDCD6A313}" srcOrd="0" destOrd="1" presId="urn:microsoft.com/office/officeart/2005/8/layout/vList2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8E79D285-5031-4738-A197-C3D644852DAC}" type="presOf" srcId="{6DBA0457-09E1-430E-81B9-41B150088702}" destId="{E3302407-713D-4E90-A2C3-CA5EDCD6A313}" srcOrd="0" destOrd="7" presId="urn:microsoft.com/office/officeart/2005/8/layout/vList2"/>
    <dgm:cxn modelId="{C389C5AF-97E7-4F17-8793-4CB3AAF5B376}" srcId="{87414DC6-0ADB-4743-BE27-A834915E370F}" destId="{EABCDC22-F38A-44BB-A601-59A4FBAB4B31}" srcOrd="2" destOrd="0" parTransId="{0C353C25-015F-44D8-AFD6-97693124BEE1}" sibTransId="{87436174-0DC6-4121-83E5-8E514E0BD877}"/>
    <dgm:cxn modelId="{26631EF2-4B2B-4980-AAAC-494FF61B5B43}" srcId="{87414DC6-0ADB-4743-BE27-A834915E370F}" destId="{6DBA0457-09E1-430E-81B9-41B150088702}" srcOrd="7" destOrd="0" parTransId="{FCBA20AE-07FB-4745-B384-202DAD1F99D0}" sibTransId="{C3E4DC48-B3CA-47CE-AEF7-7484846307B7}"/>
    <dgm:cxn modelId="{89E107DB-3C7A-42AE-B708-44A817328114}" type="presOf" srcId="{5C857C28-1620-455E-8396-F15DA014F53F}" destId="{E3302407-713D-4E90-A2C3-CA5EDCD6A313}" srcOrd="0" destOrd="5" presId="urn:microsoft.com/office/officeart/2005/8/layout/vList2"/>
    <dgm:cxn modelId="{2E2463EC-5329-4E09-A704-9E153FE646CD}" srcId="{87414DC6-0ADB-4743-BE27-A834915E370F}" destId="{5C857C28-1620-455E-8396-F15DA014F53F}" srcOrd="5" destOrd="0" parTransId="{A0C62BEF-4BE9-4E66-B6BD-49BA612ADD16}" sibTransId="{CDC5BBCD-685F-454B-8FAA-5B88225B7D41}"/>
    <dgm:cxn modelId="{CF9DD395-0880-4D9F-9BB7-88149C877084}" type="presOf" srcId="{3EDB59C5-A0FD-42DE-BB5F-7B412203261F}" destId="{E3302407-713D-4E90-A2C3-CA5EDCD6A313}" srcOrd="0" destOrd="4" presId="urn:microsoft.com/office/officeart/2005/8/layout/vList2"/>
    <dgm:cxn modelId="{3716EA28-97AC-4208-AE4C-B72480E24DED}" type="presOf" srcId="{CA19D650-3099-4629-A805-2A5F2A4E9ACF}" destId="{393AAB8A-EE58-45EC-9C21-34B4D3FDE826}" srcOrd="0" destOrd="0" presId="urn:microsoft.com/office/officeart/2005/8/layout/vList2"/>
    <dgm:cxn modelId="{058434D4-9647-45AF-8995-9357183861CD}" type="presParOf" srcId="{393AAB8A-EE58-45EC-9C21-34B4D3FDE826}" destId="{5D759822-4D52-442B-BE2F-A647EB3B931A}" srcOrd="0" destOrd="0" presId="urn:microsoft.com/office/officeart/2005/8/layout/vList2"/>
    <dgm:cxn modelId="{47F9CF63-DDB9-4272-9F00-90F49C819C3C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6.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>
        <a:blipFill rotWithShape="0">
          <a:blip xmlns:r="http://schemas.openxmlformats.org/officeDocument/2006/relationships" r:embed="rId1"/>
          <a:stretch>
            <a:fillRect t="-7556" b="-177333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dgm:pt modelId="{6D176FBD-938F-4FCE-9B7E-FBE2E4F8730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5C857C28-1620-455E-8396-F15DA014F53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EABCDC22-F38A-44BB-A601-59A4FBAB4B3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0C353C25-015F-44D8-AFD6-97693124BEE1}" type="parTrans" cxnId="{C389C5AF-97E7-4F17-8793-4CB3AAF5B376}">
      <dgm:prSet/>
      <dgm:spPr/>
      <dgm:t>
        <a:bodyPr/>
        <a:lstStyle/>
        <a:p>
          <a:endParaRPr lang="es-MX"/>
        </a:p>
      </dgm:t>
    </dgm:pt>
    <dgm:pt modelId="{87436174-0DC6-4121-83E5-8E514E0BD877}" type="sibTrans" cxnId="{C389C5AF-97E7-4F17-8793-4CB3AAF5B376}">
      <dgm:prSet/>
      <dgm:spPr/>
      <dgm:t>
        <a:bodyPr/>
        <a:lstStyle/>
        <a:p>
          <a:endParaRPr lang="es-MX"/>
        </a:p>
      </dgm:t>
    </dgm:pt>
    <dgm:pt modelId="{46DFEF39-CAA8-4ECE-ADBA-B8D9A8A3B3C7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A07D9437-D39C-465E-B6A3-17BFEC03F737}" type="parTrans" cxnId="{73E736CB-10D8-4FE0-9615-AF98A58D3298}">
      <dgm:prSet/>
      <dgm:spPr/>
      <dgm:t>
        <a:bodyPr/>
        <a:lstStyle/>
        <a:p>
          <a:endParaRPr lang="es-MX"/>
        </a:p>
      </dgm:t>
    </dgm:pt>
    <dgm:pt modelId="{B29DB2C1-5F9C-4641-A3E5-26BF008DD5A1}" type="sibTrans" cxnId="{73E736CB-10D8-4FE0-9615-AF98A58D3298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85475E-8646-401B-94AF-A4456BE14834}" type="presOf" srcId="{FC19B404-D28B-4548-9172-E1F1483282D1}" destId="{E3302407-713D-4E90-A2C3-CA5EDCD6A313}" srcOrd="0" destOrd="3" presId="urn:microsoft.com/office/officeart/2005/8/layout/vList2"/>
    <dgm:cxn modelId="{EFF88DDF-19F8-4022-B2F1-BD9C82CCDA25}" type="presOf" srcId="{EABCDC22-F38A-44BB-A601-59A4FBAB4B31}" destId="{E3302407-713D-4E90-A2C3-CA5EDCD6A313}" srcOrd="0" destOrd="2" presId="urn:microsoft.com/office/officeart/2005/8/layout/vList2"/>
    <dgm:cxn modelId="{48EBAC82-428B-4B3A-905E-74065392D299}" type="presOf" srcId="{E234BF35-1173-48D7-A040-9CFC181A9AD0}" destId="{E3302407-713D-4E90-A2C3-CA5EDCD6A313}" srcOrd="0" destOrd="0" presId="urn:microsoft.com/office/officeart/2005/8/layout/vList2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73E736CB-10D8-4FE0-9615-AF98A58D3298}" srcId="{87414DC6-0ADB-4743-BE27-A834915E370F}" destId="{46DFEF39-CAA8-4ECE-ADBA-B8D9A8A3B3C7}" srcOrd="6" destOrd="0" parTransId="{A07D9437-D39C-465E-B6A3-17BFEC03F737}" sibTransId="{B29DB2C1-5F9C-4641-A3E5-26BF008DD5A1}"/>
    <dgm:cxn modelId="{B70DC5DF-2CE8-40E5-9A07-0D41AE8311CF}" type="presOf" srcId="{46DFEF39-CAA8-4ECE-ADBA-B8D9A8A3B3C7}" destId="{E3302407-713D-4E90-A2C3-CA5EDCD6A313}" srcOrd="0" destOrd="6" presId="urn:microsoft.com/office/officeart/2005/8/layout/vList2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E9C094BD-4B95-4F57-9A79-64F595742837}" srcId="{87414DC6-0ADB-4743-BE27-A834915E370F}" destId="{3EDB59C5-A0FD-42DE-BB5F-7B412203261F}" srcOrd="4" destOrd="0" parTransId="{35F5677F-0018-4EB1-9712-14EA7DFB7D0A}" sibTransId="{8431EC5A-6769-4D72-B193-CDF70FEB5702}"/>
    <dgm:cxn modelId="{BDAE9C51-9A04-4DFA-8673-4E807708E362}" type="presOf" srcId="{379718D3-C210-485A-87CF-C78674F8E200}" destId="{E3302407-713D-4E90-A2C3-CA5EDCD6A313}" srcOrd="0" destOrd="8" presId="urn:microsoft.com/office/officeart/2005/8/layout/vList2"/>
    <dgm:cxn modelId="{5DCB5DD1-F727-44C0-9E76-511E5A402A8F}" type="presOf" srcId="{87414DC6-0ADB-4743-BE27-A834915E370F}" destId="{5D759822-4D52-442B-BE2F-A647EB3B931A}" srcOrd="0" destOrd="0" presId="urn:microsoft.com/office/officeart/2005/8/layout/vList2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6011EAAA-6183-450A-8170-EEFE006BE1A0}" type="presOf" srcId="{6D176FBD-938F-4FCE-9B7E-FBE2E4F87308}" destId="{E3302407-713D-4E90-A2C3-CA5EDCD6A313}" srcOrd="0" destOrd="1" presId="urn:microsoft.com/office/officeart/2005/8/layout/vList2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8E79D285-5031-4738-A197-C3D644852DAC}" type="presOf" srcId="{6DBA0457-09E1-430E-81B9-41B150088702}" destId="{E3302407-713D-4E90-A2C3-CA5EDCD6A313}" srcOrd="0" destOrd="7" presId="urn:microsoft.com/office/officeart/2005/8/layout/vList2"/>
    <dgm:cxn modelId="{C389C5AF-97E7-4F17-8793-4CB3AAF5B376}" srcId="{87414DC6-0ADB-4743-BE27-A834915E370F}" destId="{EABCDC22-F38A-44BB-A601-59A4FBAB4B31}" srcOrd="2" destOrd="0" parTransId="{0C353C25-015F-44D8-AFD6-97693124BEE1}" sibTransId="{87436174-0DC6-4121-83E5-8E514E0BD877}"/>
    <dgm:cxn modelId="{26631EF2-4B2B-4980-AAAC-494FF61B5B43}" srcId="{87414DC6-0ADB-4743-BE27-A834915E370F}" destId="{6DBA0457-09E1-430E-81B9-41B150088702}" srcOrd="7" destOrd="0" parTransId="{FCBA20AE-07FB-4745-B384-202DAD1F99D0}" sibTransId="{C3E4DC48-B3CA-47CE-AEF7-7484846307B7}"/>
    <dgm:cxn modelId="{89E107DB-3C7A-42AE-B708-44A817328114}" type="presOf" srcId="{5C857C28-1620-455E-8396-F15DA014F53F}" destId="{E3302407-713D-4E90-A2C3-CA5EDCD6A313}" srcOrd="0" destOrd="5" presId="urn:microsoft.com/office/officeart/2005/8/layout/vList2"/>
    <dgm:cxn modelId="{2E2463EC-5329-4E09-A704-9E153FE646CD}" srcId="{87414DC6-0ADB-4743-BE27-A834915E370F}" destId="{5C857C28-1620-455E-8396-F15DA014F53F}" srcOrd="5" destOrd="0" parTransId="{A0C62BEF-4BE9-4E66-B6BD-49BA612ADD16}" sibTransId="{CDC5BBCD-685F-454B-8FAA-5B88225B7D41}"/>
    <dgm:cxn modelId="{CF9DD395-0880-4D9F-9BB7-88149C877084}" type="presOf" srcId="{3EDB59C5-A0FD-42DE-BB5F-7B412203261F}" destId="{E3302407-713D-4E90-A2C3-CA5EDCD6A313}" srcOrd="0" destOrd="4" presId="urn:microsoft.com/office/officeart/2005/8/layout/vList2"/>
    <dgm:cxn modelId="{3716EA28-97AC-4208-AE4C-B72480E24DED}" type="presOf" srcId="{CA19D650-3099-4629-A805-2A5F2A4E9ACF}" destId="{393AAB8A-EE58-45EC-9C21-34B4D3FDE826}" srcOrd="0" destOrd="0" presId="urn:microsoft.com/office/officeart/2005/8/layout/vList2"/>
    <dgm:cxn modelId="{058434D4-9647-45AF-8995-9357183861CD}" type="presParOf" srcId="{393AAB8A-EE58-45EC-9C21-34B4D3FDE826}" destId="{5D759822-4D52-442B-BE2F-A647EB3B931A}" srcOrd="0" destOrd="0" presId="urn:microsoft.com/office/officeart/2005/8/layout/vList2"/>
    <dgm:cxn modelId="{47F9CF63-DDB9-4272-9F00-90F49C819C3C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A10B7C-A5AE-4DE9-A47B-7759A42F756F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mc:AlternateContent xmlns:mc="http://schemas.openxmlformats.org/markup-compatibility/2006" xmlns:a14="http://schemas.microsoft.com/office/drawing/2010/main">
      <mc:Choice Requires="a14">
        <dgm:pt modelId="{A00CEC77-528C-4530-98C3-D0701A7A3A5C}">
          <dgm:prSet phldrT="[Texto]" custT="1"/>
          <dgm:spPr/>
          <dgm:t>
            <a:bodyPr/>
            <a:lstStyle/>
            <a:p>
              <a:r>
                <a:rPr lang="es-MX" sz="1600" dirty="0" smtClean="0"/>
                <a:t>Una E.D. lineal de primer orden en la variable “y” es de la forma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s-MX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es-MX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s-MX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s-MX" sz="1600" dirty="0" smtClean="0"/>
            </a:p>
            <a:p>
              <a:r>
                <a:rPr lang="es-MX" sz="1600" dirty="0" smtClean="0"/>
                <a:t>Y su forma estándar es:</a:t>
              </a: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s-MX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s-MX" sz="1600" dirty="0"/>
            </a:p>
          </dgm:t>
        </dgm:pt>
      </mc:Choice>
      <mc:Fallback xmlns="">
        <dgm:pt modelId="{A00CEC77-528C-4530-98C3-D0701A7A3A5C}">
          <dgm:prSet phldrT="[Texto]" custT="1"/>
          <dgm:spPr/>
          <dgm:t>
            <a:bodyPr/>
            <a:lstStyle/>
            <a:p>
              <a:r>
                <a:rPr lang="es-MX" sz="1600" dirty="0" smtClean="0"/>
                <a:t>Una E.D. lineal de primer orden en la variable “y” es de la forma</a:t>
              </a:r>
            </a:p>
            <a:p>
              <a:r>
                <a:rPr lang="es-MX" sz="1600" b="0" i="0" smtClean="0">
                  <a:latin typeface="Cambria Math" panose="02040503050406030204" pitchFamily="18" charset="0"/>
                </a:rPr>
                <a:t>𝑎_1 (𝑥)  𝑑𝑦/𝑑𝑥+𝑎_0 (𝑥)𝑦=𝑞(𝑥)</a:t>
              </a:r>
              <a:endParaRPr lang="es-MX" sz="1600" dirty="0" smtClean="0"/>
            </a:p>
            <a:p>
              <a:r>
                <a:rPr lang="es-MX" sz="1600" dirty="0" smtClean="0"/>
                <a:t>Y su forma estándar es:</a:t>
              </a:r>
            </a:p>
            <a:p>
              <a:r>
                <a:rPr lang="es-MX" sz="1600" b="0" i="0" smtClean="0">
                  <a:latin typeface="Cambria Math" panose="02040503050406030204" pitchFamily="18" charset="0"/>
                </a:rPr>
                <a:t>𝑑𝑦/𝑑𝑥+𝑃(𝑥)𝑦=𝑓(𝑥)</a:t>
              </a:r>
              <a:endParaRPr lang="es-MX" sz="1600" dirty="0"/>
            </a:p>
          </dgm:t>
        </dgm:pt>
      </mc:Fallback>
    </mc:AlternateContent>
    <dgm:pt modelId="{40BF43A0-5E3E-4E8B-AC7D-78D7A92C7F8C}" type="sibTrans" cxnId="{9ECA707B-4192-472E-8660-B3A26B5FFE94}">
      <dgm:prSet/>
      <dgm:spPr/>
      <dgm:t>
        <a:bodyPr/>
        <a:lstStyle/>
        <a:p>
          <a:endParaRPr lang="es-MX"/>
        </a:p>
      </dgm:t>
    </dgm:pt>
    <dgm:pt modelId="{0DA5C0B9-71C4-4FBE-9532-D48316EE97E4}" type="parTrans" cxnId="{9ECA707B-4192-472E-8660-B3A26B5FFE94}">
      <dgm:prSet/>
      <dgm:spPr/>
      <dgm:t>
        <a:bodyPr/>
        <a:lstStyle/>
        <a:p>
          <a:endParaRPr lang="es-MX"/>
        </a:p>
      </dgm:t>
    </dgm:pt>
    <dgm:pt modelId="{A9A4EE3C-0F09-43B9-9182-4F142AE7DC6D}">
      <dgm:prSet phldrT="[Texto]" custT="1"/>
      <dgm:spPr/>
      <dgm:t>
        <a:bodyPr/>
        <a:lstStyle/>
        <a:p>
          <a:r>
            <a:rPr lang="es-MX" sz="2000" b="1" dirty="0" smtClean="0"/>
            <a:t>Teorema 2: </a:t>
          </a:r>
          <a:r>
            <a:rPr lang="es-MX" sz="2000" dirty="0" smtClean="0"/>
            <a:t>El conjunto de soluciones de una E.D. lineal homogénea es un espacio vectorial</a:t>
          </a:r>
          <a:endParaRPr lang="es-MX" sz="2000" dirty="0"/>
        </a:p>
      </dgm:t>
    </dgm:pt>
    <dgm:pt modelId="{77BB7C1E-1380-42AA-8EA6-F8335A0B170F}" type="sibTrans" cxnId="{90DAE913-7E91-4D7A-9A6D-7AAD6511DF62}">
      <dgm:prSet/>
      <dgm:spPr/>
      <dgm:t>
        <a:bodyPr/>
        <a:lstStyle/>
        <a:p>
          <a:endParaRPr lang="es-MX"/>
        </a:p>
      </dgm:t>
    </dgm:pt>
    <dgm:pt modelId="{26A622E7-8554-4EE3-9276-6CD351B808BC}" type="parTrans" cxnId="{90DAE913-7E91-4D7A-9A6D-7AAD6511DF62}">
      <dgm:prSet/>
      <dgm:spPr/>
      <dgm:t>
        <a:bodyPr/>
        <a:lstStyle/>
        <a:p>
          <a:endParaRPr lang="es-MX"/>
        </a:p>
      </dgm:t>
    </dgm:pt>
    <dgm:pt modelId="{DC428248-6C88-4188-8BB1-360B2F9C07EA}">
      <dgm:prSet phldrT="[Texto]" custT="1"/>
      <dgm:spPr/>
      <dgm:t>
        <a:bodyPr/>
        <a:lstStyle/>
        <a:p>
          <a:r>
            <a:rPr lang="es-MX" sz="2000" b="1" dirty="0" smtClean="0"/>
            <a:t>Teorema 1: </a:t>
          </a:r>
          <a:r>
            <a:rPr lang="es-MX" sz="2000" dirty="0" smtClean="0"/>
            <a:t>Toda E.D. lineal no tiene soluciones singulares</a:t>
          </a:r>
          <a:endParaRPr lang="es-MX" sz="2000" dirty="0"/>
        </a:p>
      </dgm:t>
    </dgm:pt>
    <dgm:pt modelId="{F0294262-EFC1-4EBF-A6C7-7130F647C1AE}" type="sibTrans" cxnId="{C31D3A3C-623A-4232-AB11-3C1E7ADECC82}">
      <dgm:prSet/>
      <dgm:spPr/>
      <dgm:t>
        <a:bodyPr/>
        <a:lstStyle/>
        <a:p>
          <a:endParaRPr lang="es-MX"/>
        </a:p>
      </dgm:t>
    </dgm:pt>
    <dgm:pt modelId="{92E9AADD-D8FF-46E5-B23D-AB736E66AF92}" type="parTrans" cxnId="{C31D3A3C-623A-4232-AB11-3C1E7ADECC82}">
      <dgm:prSet/>
      <dgm:spPr/>
      <dgm:t>
        <a:bodyPr/>
        <a:lstStyle/>
        <a:p>
          <a:endParaRPr lang="es-MX"/>
        </a:p>
      </dgm:t>
    </dgm:pt>
    <dgm:pt modelId="{3363F893-7F84-4996-8381-5BCC69C54C6C}">
      <dgm:prSet/>
      <dgm:spPr/>
      <dgm:t>
        <a:bodyPr/>
        <a:lstStyle/>
        <a:p>
          <a:r>
            <a:rPr lang="es-MX" dirty="0" smtClean="0"/>
            <a:t>Cuando el término q(x) o f(x) =0 se dice que la </a:t>
          </a:r>
          <a:r>
            <a:rPr lang="es-MX" b="1" dirty="0" smtClean="0"/>
            <a:t>ecuación lineal es homogénea</a:t>
          </a:r>
          <a:endParaRPr lang="es-MX" b="1" dirty="0"/>
        </a:p>
      </dgm:t>
    </dgm:pt>
    <dgm:pt modelId="{31A97496-0008-4296-8EB4-5181D555D9E8}" type="parTrans" cxnId="{1E504AD3-CA36-4E38-B6F0-7B8F85CE6A25}">
      <dgm:prSet/>
      <dgm:spPr/>
      <dgm:t>
        <a:bodyPr/>
        <a:lstStyle/>
        <a:p>
          <a:endParaRPr lang="es-MX"/>
        </a:p>
      </dgm:t>
    </dgm:pt>
    <dgm:pt modelId="{E90C6FBA-EA87-444D-9FE3-0CE9F8F1A5E4}" type="sibTrans" cxnId="{1E504AD3-CA36-4E38-B6F0-7B8F85CE6A25}">
      <dgm:prSet/>
      <dgm:spPr/>
      <dgm:t>
        <a:bodyPr/>
        <a:lstStyle/>
        <a:p>
          <a:endParaRPr lang="es-MX"/>
        </a:p>
      </dgm:t>
    </dgm:pt>
    <dgm:pt modelId="{1A6B4D5D-A924-451E-91E2-400A044D0B5B}" type="pres">
      <dgm:prSet presAssocID="{86A10B7C-A5AE-4DE9-A47B-7759A42F756F}" presName="linearFlow" presStyleCnt="0">
        <dgm:presLayoutVars>
          <dgm:dir/>
          <dgm:resizeHandles val="exact"/>
        </dgm:presLayoutVars>
      </dgm:prSet>
      <dgm:spPr/>
    </dgm:pt>
    <dgm:pt modelId="{3E59C97E-0F11-4B3F-BC5A-B1CFE7B85A72}" type="pres">
      <dgm:prSet presAssocID="{DC428248-6C88-4188-8BB1-360B2F9C07EA}" presName="composite" presStyleCnt="0"/>
      <dgm:spPr/>
    </dgm:pt>
    <dgm:pt modelId="{E79321CF-A66B-441F-A2D9-0E8D6E1BBEA3}" type="pres">
      <dgm:prSet presAssocID="{DC428248-6C88-4188-8BB1-360B2F9C07EA}" presName="imgShp" presStyleLbl="fgImgPlace1" presStyleIdx="0" presStyleCnt="4" custScaleX="77042" custLinFactX="-55052" custLinFactNeighborX="-100000" custLinFactNeighborY="5460"/>
      <dgm:spPr/>
    </dgm:pt>
    <dgm:pt modelId="{39321B26-BC56-4B39-94AD-8B0EA5FB65A1}" type="pres">
      <dgm:prSet presAssocID="{DC428248-6C88-4188-8BB1-360B2F9C07EA}" presName="txShp" presStyleLbl="node1" presStyleIdx="0" presStyleCnt="4" custScaleX="144161" custScaleY="942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2D6B4-8A69-455F-82AF-B14FE805BB4F}" type="pres">
      <dgm:prSet presAssocID="{F0294262-EFC1-4EBF-A6C7-7130F647C1AE}" presName="spacing" presStyleCnt="0"/>
      <dgm:spPr/>
    </dgm:pt>
    <dgm:pt modelId="{D065B4B1-80DF-4F00-BC72-D2810DD9E122}" type="pres">
      <dgm:prSet presAssocID="{A9A4EE3C-0F09-43B9-9182-4F142AE7DC6D}" presName="composite" presStyleCnt="0"/>
      <dgm:spPr/>
    </dgm:pt>
    <dgm:pt modelId="{07168E2B-3A6B-434B-9405-633CC04626BE}" type="pres">
      <dgm:prSet presAssocID="{A9A4EE3C-0F09-43B9-9182-4F142AE7DC6D}" presName="imgShp" presStyleLbl="fgImgPlace1" presStyleIdx="1" presStyleCnt="4" custScaleX="79315" custLinFactX="-53915" custLinFactNeighborX="-100000" custLinFactNeighborY="144"/>
      <dgm:spPr/>
    </dgm:pt>
    <dgm:pt modelId="{551A9AF1-B1A9-4ABA-A983-160783478699}" type="pres">
      <dgm:prSet presAssocID="{A9A4EE3C-0F09-43B9-9182-4F142AE7DC6D}" presName="txShp" presStyleLbl="node1" presStyleIdx="1" presStyleCnt="4" custScaleX="1425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56368D-5F6A-4028-8A4B-5E20F877F2F5}" type="pres">
      <dgm:prSet presAssocID="{77BB7C1E-1380-42AA-8EA6-F8335A0B170F}" presName="spacing" presStyleCnt="0"/>
      <dgm:spPr/>
    </dgm:pt>
    <dgm:pt modelId="{17160F81-94CC-4949-B3DD-5305625D6CC1}" type="pres">
      <dgm:prSet presAssocID="{A00CEC77-528C-4530-98C3-D0701A7A3A5C}" presName="composite" presStyleCnt="0"/>
      <dgm:spPr/>
    </dgm:pt>
    <dgm:pt modelId="{B6BF1F94-EACC-4421-A0AE-48E13FA5E15E}" type="pres">
      <dgm:prSet presAssocID="{A00CEC77-528C-4530-98C3-D0701A7A3A5C}" presName="imgShp" presStyleLbl="fgImgPlace1" presStyleIdx="2" presStyleCnt="4" custScaleX="134423" custScaleY="138319" custLinFactX="-26361" custLinFactNeighborX="-100000" custLinFactNeighborY="-3623"/>
      <dgm:spPr/>
    </dgm:pt>
    <dgm:pt modelId="{4B156DD9-E23B-4A94-BA3A-B13CA87EEA85}" type="pres">
      <dgm:prSet presAssocID="{A00CEC77-528C-4530-98C3-D0701A7A3A5C}" presName="txShp" presStyleLbl="node1" presStyleIdx="2" presStyleCnt="4" custScaleX="142539" custScaleY="2693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BA67E0-E49B-4D7A-82E9-51963C342B0C}" type="pres">
      <dgm:prSet presAssocID="{40BF43A0-5E3E-4E8B-AC7D-78D7A92C7F8C}" presName="spacing" presStyleCnt="0"/>
      <dgm:spPr/>
    </dgm:pt>
    <dgm:pt modelId="{BC90A148-6D22-4AD7-8CAB-B3CA9D128A97}" type="pres">
      <dgm:prSet presAssocID="{3363F893-7F84-4996-8381-5BCC69C54C6C}" presName="composite" presStyleCnt="0"/>
      <dgm:spPr/>
    </dgm:pt>
    <dgm:pt modelId="{D83A6F9F-39B2-44BE-B624-DB2670221AB1}" type="pres">
      <dgm:prSet presAssocID="{3363F893-7F84-4996-8381-5BCC69C54C6C}" presName="imgShp" presStyleLbl="fgImgPlace1" presStyleIdx="3" presStyleCnt="4" custScaleX="87099" custLinFactX="-8414" custLinFactNeighborX="-100000" custLinFactNeighborY="-1147"/>
      <dgm:spPr/>
    </dgm:pt>
    <dgm:pt modelId="{1348B7B5-D646-4073-A7F0-E90E4991E1DE}" type="pres">
      <dgm:prSet presAssocID="{3363F893-7F84-4996-8381-5BCC69C54C6C}" presName="txShp" presStyleLbl="node1" presStyleIdx="3" presStyleCnt="4" custScaleX="1416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D9BAA6-573C-41A9-B28D-A02E807D707F}" type="presOf" srcId="{A9A4EE3C-0F09-43B9-9182-4F142AE7DC6D}" destId="{551A9AF1-B1A9-4ABA-A983-160783478699}" srcOrd="0" destOrd="0" presId="urn:microsoft.com/office/officeart/2005/8/layout/vList3"/>
    <dgm:cxn modelId="{182A9AA0-25D2-4763-BA85-08A89AE9178B}" type="presOf" srcId="{3363F893-7F84-4996-8381-5BCC69C54C6C}" destId="{1348B7B5-D646-4073-A7F0-E90E4991E1DE}" srcOrd="0" destOrd="0" presId="urn:microsoft.com/office/officeart/2005/8/layout/vList3"/>
    <dgm:cxn modelId="{9ECA707B-4192-472E-8660-B3A26B5FFE94}" srcId="{86A10B7C-A5AE-4DE9-A47B-7759A42F756F}" destId="{A00CEC77-528C-4530-98C3-D0701A7A3A5C}" srcOrd="2" destOrd="0" parTransId="{0DA5C0B9-71C4-4FBE-9532-D48316EE97E4}" sibTransId="{40BF43A0-5E3E-4E8B-AC7D-78D7A92C7F8C}"/>
    <dgm:cxn modelId="{90DAE913-7E91-4D7A-9A6D-7AAD6511DF62}" srcId="{86A10B7C-A5AE-4DE9-A47B-7759A42F756F}" destId="{A9A4EE3C-0F09-43B9-9182-4F142AE7DC6D}" srcOrd="1" destOrd="0" parTransId="{26A622E7-8554-4EE3-9276-6CD351B808BC}" sibTransId="{77BB7C1E-1380-42AA-8EA6-F8335A0B170F}"/>
    <dgm:cxn modelId="{C31D3A3C-623A-4232-AB11-3C1E7ADECC82}" srcId="{86A10B7C-A5AE-4DE9-A47B-7759A42F756F}" destId="{DC428248-6C88-4188-8BB1-360B2F9C07EA}" srcOrd="0" destOrd="0" parTransId="{92E9AADD-D8FF-46E5-B23D-AB736E66AF92}" sibTransId="{F0294262-EFC1-4EBF-A6C7-7130F647C1AE}"/>
    <dgm:cxn modelId="{1E504AD3-CA36-4E38-B6F0-7B8F85CE6A25}" srcId="{86A10B7C-A5AE-4DE9-A47B-7759A42F756F}" destId="{3363F893-7F84-4996-8381-5BCC69C54C6C}" srcOrd="3" destOrd="0" parTransId="{31A97496-0008-4296-8EB4-5181D555D9E8}" sibTransId="{E90C6FBA-EA87-444D-9FE3-0CE9F8F1A5E4}"/>
    <dgm:cxn modelId="{A7D28FC9-0E36-4F7E-9E33-53757A5E814B}" type="presOf" srcId="{86A10B7C-A5AE-4DE9-A47B-7759A42F756F}" destId="{1A6B4D5D-A924-451E-91E2-400A044D0B5B}" srcOrd="0" destOrd="0" presId="urn:microsoft.com/office/officeart/2005/8/layout/vList3"/>
    <dgm:cxn modelId="{521A4374-6833-4C1E-BC86-FF8449460CD6}" type="presOf" srcId="{A00CEC77-528C-4530-98C3-D0701A7A3A5C}" destId="{4B156DD9-E23B-4A94-BA3A-B13CA87EEA85}" srcOrd="0" destOrd="0" presId="urn:microsoft.com/office/officeart/2005/8/layout/vList3"/>
    <dgm:cxn modelId="{77F1CCD9-CF2F-415B-ABF7-4FA878ABA5A2}" type="presOf" srcId="{DC428248-6C88-4188-8BB1-360B2F9C07EA}" destId="{39321B26-BC56-4B39-94AD-8B0EA5FB65A1}" srcOrd="0" destOrd="0" presId="urn:microsoft.com/office/officeart/2005/8/layout/vList3"/>
    <dgm:cxn modelId="{7D42637E-A3ED-4372-87F3-CD1F5FCC9602}" type="presParOf" srcId="{1A6B4D5D-A924-451E-91E2-400A044D0B5B}" destId="{3E59C97E-0F11-4B3F-BC5A-B1CFE7B85A72}" srcOrd="0" destOrd="0" presId="urn:microsoft.com/office/officeart/2005/8/layout/vList3"/>
    <dgm:cxn modelId="{644C8B14-5D01-4CF8-959C-5703B06BC706}" type="presParOf" srcId="{3E59C97E-0F11-4B3F-BC5A-B1CFE7B85A72}" destId="{E79321CF-A66B-441F-A2D9-0E8D6E1BBEA3}" srcOrd="0" destOrd="0" presId="urn:microsoft.com/office/officeart/2005/8/layout/vList3"/>
    <dgm:cxn modelId="{90DA4D2C-611C-477D-93B5-3F34ED8A6AE6}" type="presParOf" srcId="{3E59C97E-0F11-4B3F-BC5A-B1CFE7B85A72}" destId="{39321B26-BC56-4B39-94AD-8B0EA5FB65A1}" srcOrd="1" destOrd="0" presId="urn:microsoft.com/office/officeart/2005/8/layout/vList3"/>
    <dgm:cxn modelId="{BFBE3B3D-D23B-48D7-9966-0D2B196587B4}" type="presParOf" srcId="{1A6B4D5D-A924-451E-91E2-400A044D0B5B}" destId="{5492D6B4-8A69-455F-82AF-B14FE805BB4F}" srcOrd="1" destOrd="0" presId="urn:microsoft.com/office/officeart/2005/8/layout/vList3"/>
    <dgm:cxn modelId="{E922CE98-BDAE-4E7B-AF58-FC39DBA3D853}" type="presParOf" srcId="{1A6B4D5D-A924-451E-91E2-400A044D0B5B}" destId="{D065B4B1-80DF-4F00-BC72-D2810DD9E122}" srcOrd="2" destOrd="0" presId="urn:microsoft.com/office/officeart/2005/8/layout/vList3"/>
    <dgm:cxn modelId="{358B943B-01EE-431C-A6BD-41D8EA58F2BF}" type="presParOf" srcId="{D065B4B1-80DF-4F00-BC72-D2810DD9E122}" destId="{07168E2B-3A6B-434B-9405-633CC04626BE}" srcOrd="0" destOrd="0" presId="urn:microsoft.com/office/officeart/2005/8/layout/vList3"/>
    <dgm:cxn modelId="{87991389-F107-4937-B745-360CE13C985F}" type="presParOf" srcId="{D065B4B1-80DF-4F00-BC72-D2810DD9E122}" destId="{551A9AF1-B1A9-4ABA-A983-160783478699}" srcOrd="1" destOrd="0" presId="urn:microsoft.com/office/officeart/2005/8/layout/vList3"/>
    <dgm:cxn modelId="{E79B7EEF-D157-4950-9A93-A2C25AC389C7}" type="presParOf" srcId="{1A6B4D5D-A924-451E-91E2-400A044D0B5B}" destId="{0256368D-5F6A-4028-8A4B-5E20F877F2F5}" srcOrd="3" destOrd="0" presId="urn:microsoft.com/office/officeart/2005/8/layout/vList3"/>
    <dgm:cxn modelId="{98A411D8-862C-45F7-9E58-00C60EA7DD85}" type="presParOf" srcId="{1A6B4D5D-A924-451E-91E2-400A044D0B5B}" destId="{17160F81-94CC-4949-B3DD-5305625D6CC1}" srcOrd="4" destOrd="0" presId="urn:microsoft.com/office/officeart/2005/8/layout/vList3"/>
    <dgm:cxn modelId="{15903861-33B3-4F0B-BE4E-07D8088ECD6D}" type="presParOf" srcId="{17160F81-94CC-4949-B3DD-5305625D6CC1}" destId="{B6BF1F94-EACC-4421-A0AE-48E13FA5E15E}" srcOrd="0" destOrd="0" presId="urn:microsoft.com/office/officeart/2005/8/layout/vList3"/>
    <dgm:cxn modelId="{A62D489E-3263-4AA7-9520-38EBF45615D1}" type="presParOf" srcId="{17160F81-94CC-4949-B3DD-5305625D6CC1}" destId="{4B156DD9-E23B-4A94-BA3A-B13CA87EEA85}" srcOrd="1" destOrd="0" presId="urn:microsoft.com/office/officeart/2005/8/layout/vList3"/>
    <dgm:cxn modelId="{FB48ACD3-4AF6-4C8B-A00F-65FB7C74228F}" type="presParOf" srcId="{1A6B4D5D-A924-451E-91E2-400A044D0B5B}" destId="{49BA67E0-E49B-4D7A-82E9-51963C342B0C}" srcOrd="5" destOrd="0" presId="urn:microsoft.com/office/officeart/2005/8/layout/vList3"/>
    <dgm:cxn modelId="{CEFD0EC6-B20F-424C-BB5E-DEC756866634}" type="presParOf" srcId="{1A6B4D5D-A924-451E-91E2-400A044D0B5B}" destId="{BC90A148-6D22-4AD7-8CAB-B3CA9D128A97}" srcOrd="6" destOrd="0" presId="urn:microsoft.com/office/officeart/2005/8/layout/vList3"/>
    <dgm:cxn modelId="{42264322-D188-4400-BD36-F450E2C599DF}" type="presParOf" srcId="{BC90A148-6D22-4AD7-8CAB-B3CA9D128A97}" destId="{D83A6F9F-39B2-44BE-B624-DB2670221AB1}" srcOrd="0" destOrd="0" presId="urn:microsoft.com/office/officeart/2005/8/layout/vList3"/>
    <dgm:cxn modelId="{556BFA0A-172E-4236-A97A-3D9000100680}" type="presParOf" srcId="{BC90A148-6D22-4AD7-8CAB-B3CA9D128A97}" destId="{1348B7B5-D646-4073-A7F0-E90E4991E1D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A10B7C-A5AE-4DE9-A47B-7759A42F756F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A00CEC77-528C-4530-98C3-D0701A7A3A5C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40BF43A0-5E3E-4E8B-AC7D-78D7A92C7F8C}" type="sibTrans" cxnId="{9ECA707B-4192-472E-8660-B3A26B5FFE94}">
      <dgm:prSet/>
      <dgm:spPr/>
      <dgm:t>
        <a:bodyPr/>
        <a:lstStyle/>
        <a:p>
          <a:endParaRPr lang="es-MX"/>
        </a:p>
      </dgm:t>
    </dgm:pt>
    <dgm:pt modelId="{0DA5C0B9-71C4-4FBE-9532-D48316EE97E4}" type="parTrans" cxnId="{9ECA707B-4192-472E-8660-B3A26B5FFE94}">
      <dgm:prSet/>
      <dgm:spPr/>
      <dgm:t>
        <a:bodyPr/>
        <a:lstStyle/>
        <a:p>
          <a:endParaRPr lang="es-MX"/>
        </a:p>
      </dgm:t>
    </dgm:pt>
    <dgm:pt modelId="{A9A4EE3C-0F09-43B9-9182-4F142AE7DC6D}">
      <dgm:prSet phldrT="[Texto]" custT="1"/>
      <dgm:spPr/>
      <dgm:t>
        <a:bodyPr/>
        <a:lstStyle/>
        <a:p>
          <a:r>
            <a:rPr lang="es-MX" sz="2000" b="1" dirty="0" smtClean="0"/>
            <a:t>Teorema 2: </a:t>
          </a:r>
          <a:r>
            <a:rPr lang="es-MX" sz="2000" dirty="0" smtClean="0"/>
            <a:t>El conjunto de soluciones de una E.D. lineal homogénea es un espacio vectorial</a:t>
          </a:r>
          <a:endParaRPr lang="es-MX" sz="2000" dirty="0"/>
        </a:p>
      </dgm:t>
    </dgm:pt>
    <dgm:pt modelId="{77BB7C1E-1380-42AA-8EA6-F8335A0B170F}" type="sibTrans" cxnId="{90DAE913-7E91-4D7A-9A6D-7AAD6511DF62}">
      <dgm:prSet/>
      <dgm:spPr/>
      <dgm:t>
        <a:bodyPr/>
        <a:lstStyle/>
        <a:p>
          <a:endParaRPr lang="es-MX"/>
        </a:p>
      </dgm:t>
    </dgm:pt>
    <dgm:pt modelId="{26A622E7-8554-4EE3-9276-6CD351B808BC}" type="parTrans" cxnId="{90DAE913-7E91-4D7A-9A6D-7AAD6511DF62}">
      <dgm:prSet/>
      <dgm:spPr/>
      <dgm:t>
        <a:bodyPr/>
        <a:lstStyle/>
        <a:p>
          <a:endParaRPr lang="es-MX"/>
        </a:p>
      </dgm:t>
    </dgm:pt>
    <dgm:pt modelId="{DC428248-6C88-4188-8BB1-360B2F9C07EA}">
      <dgm:prSet phldrT="[Texto]" custT="1"/>
      <dgm:spPr/>
      <dgm:t>
        <a:bodyPr/>
        <a:lstStyle/>
        <a:p>
          <a:r>
            <a:rPr lang="es-MX" sz="2000" b="1" dirty="0" smtClean="0"/>
            <a:t>Teorema 1: </a:t>
          </a:r>
          <a:r>
            <a:rPr lang="es-MX" sz="2000" dirty="0" smtClean="0"/>
            <a:t>Toda E.D. lineal no tiene soluciones singulares</a:t>
          </a:r>
          <a:endParaRPr lang="es-MX" sz="2000" dirty="0"/>
        </a:p>
      </dgm:t>
    </dgm:pt>
    <dgm:pt modelId="{F0294262-EFC1-4EBF-A6C7-7130F647C1AE}" type="sibTrans" cxnId="{C31D3A3C-623A-4232-AB11-3C1E7ADECC82}">
      <dgm:prSet/>
      <dgm:spPr/>
      <dgm:t>
        <a:bodyPr/>
        <a:lstStyle/>
        <a:p>
          <a:endParaRPr lang="es-MX"/>
        </a:p>
      </dgm:t>
    </dgm:pt>
    <dgm:pt modelId="{92E9AADD-D8FF-46E5-B23D-AB736E66AF92}" type="parTrans" cxnId="{C31D3A3C-623A-4232-AB11-3C1E7ADECC82}">
      <dgm:prSet/>
      <dgm:spPr/>
      <dgm:t>
        <a:bodyPr/>
        <a:lstStyle/>
        <a:p>
          <a:endParaRPr lang="es-MX"/>
        </a:p>
      </dgm:t>
    </dgm:pt>
    <dgm:pt modelId="{3363F893-7F84-4996-8381-5BCC69C54C6C}">
      <dgm:prSet/>
      <dgm:spPr/>
      <dgm:t>
        <a:bodyPr/>
        <a:lstStyle/>
        <a:p>
          <a:r>
            <a:rPr lang="es-MX" dirty="0" smtClean="0"/>
            <a:t>Cuando el término q(x) o f(x) =0 se dice que la </a:t>
          </a:r>
          <a:r>
            <a:rPr lang="es-MX" b="1" dirty="0" smtClean="0"/>
            <a:t>ecuación lineal es homogénea</a:t>
          </a:r>
          <a:endParaRPr lang="es-MX" b="1" dirty="0"/>
        </a:p>
      </dgm:t>
    </dgm:pt>
    <dgm:pt modelId="{31A97496-0008-4296-8EB4-5181D555D9E8}" type="parTrans" cxnId="{1E504AD3-CA36-4E38-B6F0-7B8F85CE6A25}">
      <dgm:prSet/>
      <dgm:spPr/>
      <dgm:t>
        <a:bodyPr/>
        <a:lstStyle/>
        <a:p>
          <a:endParaRPr lang="es-MX"/>
        </a:p>
      </dgm:t>
    </dgm:pt>
    <dgm:pt modelId="{E90C6FBA-EA87-444D-9FE3-0CE9F8F1A5E4}" type="sibTrans" cxnId="{1E504AD3-CA36-4E38-B6F0-7B8F85CE6A25}">
      <dgm:prSet/>
      <dgm:spPr/>
      <dgm:t>
        <a:bodyPr/>
        <a:lstStyle/>
        <a:p>
          <a:endParaRPr lang="es-MX"/>
        </a:p>
      </dgm:t>
    </dgm:pt>
    <dgm:pt modelId="{1A6B4D5D-A924-451E-91E2-400A044D0B5B}" type="pres">
      <dgm:prSet presAssocID="{86A10B7C-A5AE-4DE9-A47B-7759A42F756F}" presName="linearFlow" presStyleCnt="0">
        <dgm:presLayoutVars>
          <dgm:dir/>
          <dgm:resizeHandles val="exact"/>
        </dgm:presLayoutVars>
      </dgm:prSet>
      <dgm:spPr/>
    </dgm:pt>
    <dgm:pt modelId="{3E59C97E-0F11-4B3F-BC5A-B1CFE7B85A72}" type="pres">
      <dgm:prSet presAssocID="{DC428248-6C88-4188-8BB1-360B2F9C07EA}" presName="composite" presStyleCnt="0"/>
      <dgm:spPr/>
    </dgm:pt>
    <dgm:pt modelId="{E79321CF-A66B-441F-A2D9-0E8D6E1BBEA3}" type="pres">
      <dgm:prSet presAssocID="{DC428248-6C88-4188-8BB1-360B2F9C07EA}" presName="imgShp" presStyleLbl="fgImgPlace1" presStyleIdx="0" presStyleCnt="4" custScaleX="77042" custLinFactX="-55052" custLinFactNeighborX="-100000" custLinFactNeighborY="5460"/>
      <dgm:spPr/>
    </dgm:pt>
    <dgm:pt modelId="{39321B26-BC56-4B39-94AD-8B0EA5FB65A1}" type="pres">
      <dgm:prSet presAssocID="{DC428248-6C88-4188-8BB1-360B2F9C07EA}" presName="txShp" presStyleLbl="node1" presStyleIdx="0" presStyleCnt="4" custScaleX="144161" custScaleY="942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2D6B4-8A69-455F-82AF-B14FE805BB4F}" type="pres">
      <dgm:prSet presAssocID="{F0294262-EFC1-4EBF-A6C7-7130F647C1AE}" presName="spacing" presStyleCnt="0"/>
      <dgm:spPr/>
    </dgm:pt>
    <dgm:pt modelId="{D065B4B1-80DF-4F00-BC72-D2810DD9E122}" type="pres">
      <dgm:prSet presAssocID="{A9A4EE3C-0F09-43B9-9182-4F142AE7DC6D}" presName="composite" presStyleCnt="0"/>
      <dgm:spPr/>
    </dgm:pt>
    <dgm:pt modelId="{07168E2B-3A6B-434B-9405-633CC04626BE}" type="pres">
      <dgm:prSet presAssocID="{A9A4EE3C-0F09-43B9-9182-4F142AE7DC6D}" presName="imgShp" presStyleLbl="fgImgPlace1" presStyleIdx="1" presStyleCnt="4" custScaleX="79315" custLinFactX="-53915" custLinFactNeighborX="-100000" custLinFactNeighborY="144"/>
      <dgm:spPr/>
    </dgm:pt>
    <dgm:pt modelId="{551A9AF1-B1A9-4ABA-A983-160783478699}" type="pres">
      <dgm:prSet presAssocID="{A9A4EE3C-0F09-43B9-9182-4F142AE7DC6D}" presName="txShp" presStyleLbl="node1" presStyleIdx="1" presStyleCnt="4" custScaleX="1425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56368D-5F6A-4028-8A4B-5E20F877F2F5}" type="pres">
      <dgm:prSet presAssocID="{77BB7C1E-1380-42AA-8EA6-F8335A0B170F}" presName="spacing" presStyleCnt="0"/>
      <dgm:spPr/>
    </dgm:pt>
    <dgm:pt modelId="{17160F81-94CC-4949-B3DD-5305625D6CC1}" type="pres">
      <dgm:prSet presAssocID="{A00CEC77-528C-4530-98C3-D0701A7A3A5C}" presName="composite" presStyleCnt="0"/>
      <dgm:spPr/>
    </dgm:pt>
    <dgm:pt modelId="{B6BF1F94-EACC-4421-A0AE-48E13FA5E15E}" type="pres">
      <dgm:prSet presAssocID="{A00CEC77-528C-4530-98C3-D0701A7A3A5C}" presName="imgShp" presStyleLbl="fgImgPlace1" presStyleIdx="2" presStyleCnt="4" custScaleX="134423" custScaleY="138319" custLinFactX="-26361" custLinFactNeighborX="-100000" custLinFactNeighborY="-3623"/>
      <dgm:spPr/>
    </dgm:pt>
    <dgm:pt modelId="{4B156DD9-E23B-4A94-BA3A-B13CA87EEA85}" type="pres">
      <dgm:prSet presAssocID="{A00CEC77-528C-4530-98C3-D0701A7A3A5C}" presName="txShp" presStyleLbl="node1" presStyleIdx="2" presStyleCnt="4" custScaleX="142539" custScaleY="2693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BA67E0-E49B-4D7A-82E9-51963C342B0C}" type="pres">
      <dgm:prSet presAssocID="{40BF43A0-5E3E-4E8B-AC7D-78D7A92C7F8C}" presName="spacing" presStyleCnt="0"/>
      <dgm:spPr/>
    </dgm:pt>
    <dgm:pt modelId="{BC90A148-6D22-4AD7-8CAB-B3CA9D128A97}" type="pres">
      <dgm:prSet presAssocID="{3363F893-7F84-4996-8381-5BCC69C54C6C}" presName="composite" presStyleCnt="0"/>
      <dgm:spPr/>
    </dgm:pt>
    <dgm:pt modelId="{D83A6F9F-39B2-44BE-B624-DB2670221AB1}" type="pres">
      <dgm:prSet presAssocID="{3363F893-7F84-4996-8381-5BCC69C54C6C}" presName="imgShp" presStyleLbl="fgImgPlace1" presStyleIdx="3" presStyleCnt="4" custScaleX="87099" custLinFactX="-8414" custLinFactNeighborX="-100000" custLinFactNeighborY="-1147"/>
      <dgm:spPr/>
    </dgm:pt>
    <dgm:pt modelId="{1348B7B5-D646-4073-A7F0-E90E4991E1DE}" type="pres">
      <dgm:prSet presAssocID="{3363F893-7F84-4996-8381-5BCC69C54C6C}" presName="txShp" presStyleLbl="node1" presStyleIdx="3" presStyleCnt="4" custScaleX="1416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7F1CCD9-CF2F-415B-ABF7-4FA878ABA5A2}" type="presOf" srcId="{DC428248-6C88-4188-8BB1-360B2F9C07EA}" destId="{39321B26-BC56-4B39-94AD-8B0EA5FB65A1}" srcOrd="0" destOrd="0" presId="urn:microsoft.com/office/officeart/2005/8/layout/vList3"/>
    <dgm:cxn modelId="{521A4374-6833-4C1E-BC86-FF8449460CD6}" type="presOf" srcId="{A00CEC77-528C-4530-98C3-D0701A7A3A5C}" destId="{4B156DD9-E23B-4A94-BA3A-B13CA87EEA85}" srcOrd="0" destOrd="0" presId="urn:microsoft.com/office/officeart/2005/8/layout/vList3"/>
    <dgm:cxn modelId="{1E504AD3-CA36-4E38-B6F0-7B8F85CE6A25}" srcId="{86A10B7C-A5AE-4DE9-A47B-7759A42F756F}" destId="{3363F893-7F84-4996-8381-5BCC69C54C6C}" srcOrd="3" destOrd="0" parTransId="{31A97496-0008-4296-8EB4-5181D555D9E8}" sibTransId="{E90C6FBA-EA87-444D-9FE3-0CE9F8F1A5E4}"/>
    <dgm:cxn modelId="{C31D3A3C-623A-4232-AB11-3C1E7ADECC82}" srcId="{86A10B7C-A5AE-4DE9-A47B-7759A42F756F}" destId="{DC428248-6C88-4188-8BB1-360B2F9C07EA}" srcOrd="0" destOrd="0" parTransId="{92E9AADD-D8FF-46E5-B23D-AB736E66AF92}" sibTransId="{F0294262-EFC1-4EBF-A6C7-7130F647C1AE}"/>
    <dgm:cxn modelId="{9ECA707B-4192-472E-8660-B3A26B5FFE94}" srcId="{86A10B7C-A5AE-4DE9-A47B-7759A42F756F}" destId="{A00CEC77-528C-4530-98C3-D0701A7A3A5C}" srcOrd="2" destOrd="0" parTransId="{0DA5C0B9-71C4-4FBE-9532-D48316EE97E4}" sibTransId="{40BF43A0-5E3E-4E8B-AC7D-78D7A92C7F8C}"/>
    <dgm:cxn modelId="{90DAE913-7E91-4D7A-9A6D-7AAD6511DF62}" srcId="{86A10B7C-A5AE-4DE9-A47B-7759A42F756F}" destId="{A9A4EE3C-0F09-43B9-9182-4F142AE7DC6D}" srcOrd="1" destOrd="0" parTransId="{26A622E7-8554-4EE3-9276-6CD351B808BC}" sibTransId="{77BB7C1E-1380-42AA-8EA6-F8335A0B170F}"/>
    <dgm:cxn modelId="{A7D28FC9-0E36-4F7E-9E33-53757A5E814B}" type="presOf" srcId="{86A10B7C-A5AE-4DE9-A47B-7759A42F756F}" destId="{1A6B4D5D-A924-451E-91E2-400A044D0B5B}" srcOrd="0" destOrd="0" presId="urn:microsoft.com/office/officeart/2005/8/layout/vList3"/>
    <dgm:cxn modelId="{182A9AA0-25D2-4763-BA85-08A89AE9178B}" type="presOf" srcId="{3363F893-7F84-4996-8381-5BCC69C54C6C}" destId="{1348B7B5-D646-4073-A7F0-E90E4991E1DE}" srcOrd="0" destOrd="0" presId="urn:microsoft.com/office/officeart/2005/8/layout/vList3"/>
    <dgm:cxn modelId="{9ED9BAA6-573C-41A9-B28D-A02E807D707F}" type="presOf" srcId="{A9A4EE3C-0F09-43B9-9182-4F142AE7DC6D}" destId="{551A9AF1-B1A9-4ABA-A983-160783478699}" srcOrd="0" destOrd="0" presId="urn:microsoft.com/office/officeart/2005/8/layout/vList3"/>
    <dgm:cxn modelId="{7D42637E-A3ED-4372-87F3-CD1F5FCC9602}" type="presParOf" srcId="{1A6B4D5D-A924-451E-91E2-400A044D0B5B}" destId="{3E59C97E-0F11-4B3F-BC5A-B1CFE7B85A72}" srcOrd="0" destOrd="0" presId="urn:microsoft.com/office/officeart/2005/8/layout/vList3"/>
    <dgm:cxn modelId="{644C8B14-5D01-4CF8-959C-5703B06BC706}" type="presParOf" srcId="{3E59C97E-0F11-4B3F-BC5A-B1CFE7B85A72}" destId="{E79321CF-A66B-441F-A2D9-0E8D6E1BBEA3}" srcOrd="0" destOrd="0" presId="urn:microsoft.com/office/officeart/2005/8/layout/vList3"/>
    <dgm:cxn modelId="{90DA4D2C-611C-477D-93B5-3F34ED8A6AE6}" type="presParOf" srcId="{3E59C97E-0F11-4B3F-BC5A-B1CFE7B85A72}" destId="{39321B26-BC56-4B39-94AD-8B0EA5FB65A1}" srcOrd="1" destOrd="0" presId="urn:microsoft.com/office/officeart/2005/8/layout/vList3"/>
    <dgm:cxn modelId="{BFBE3B3D-D23B-48D7-9966-0D2B196587B4}" type="presParOf" srcId="{1A6B4D5D-A924-451E-91E2-400A044D0B5B}" destId="{5492D6B4-8A69-455F-82AF-B14FE805BB4F}" srcOrd="1" destOrd="0" presId="urn:microsoft.com/office/officeart/2005/8/layout/vList3"/>
    <dgm:cxn modelId="{E922CE98-BDAE-4E7B-AF58-FC39DBA3D853}" type="presParOf" srcId="{1A6B4D5D-A924-451E-91E2-400A044D0B5B}" destId="{D065B4B1-80DF-4F00-BC72-D2810DD9E122}" srcOrd="2" destOrd="0" presId="urn:microsoft.com/office/officeart/2005/8/layout/vList3"/>
    <dgm:cxn modelId="{358B943B-01EE-431C-A6BD-41D8EA58F2BF}" type="presParOf" srcId="{D065B4B1-80DF-4F00-BC72-D2810DD9E122}" destId="{07168E2B-3A6B-434B-9405-633CC04626BE}" srcOrd="0" destOrd="0" presId="urn:microsoft.com/office/officeart/2005/8/layout/vList3"/>
    <dgm:cxn modelId="{87991389-F107-4937-B745-360CE13C985F}" type="presParOf" srcId="{D065B4B1-80DF-4F00-BC72-D2810DD9E122}" destId="{551A9AF1-B1A9-4ABA-A983-160783478699}" srcOrd="1" destOrd="0" presId="urn:microsoft.com/office/officeart/2005/8/layout/vList3"/>
    <dgm:cxn modelId="{E79B7EEF-D157-4950-9A93-A2C25AC389C7}" type="presParOf" srcId="{1A6B4D5D-A924-451E-91E2-400A044D0B5B}" destId="{0256368D-5F6A-4028-8A4B-5E20F877F2F5}" srcOrd="3" destOrd="0" presId="urn:microsoft.com/office/officeart/2005/8/layout/vList3"/>
    <dgm:cxn modelId="{98A411D8-862C-45F7-9E58-00C60EA7DD85}" type="presParOf" srcId="{1A6B4D5D-A924-451E-91E2-400A044D0B5B}" destId="{17160F81-94CC-4949-B3DD-5305625D6CC1}" srcOrd="4" destOrd="0" presId="urn:microsoft.com/office/officeart/2005/8/layout/vList3"/>
    <dgm:cxn modelId="{15903861-33B3-4F0B-BE4E-07D8088ECD6D}" type="presParOf" srcId="{17160F81-94CC-4949-B3DD-5305625D6CC1}" destId="{B6BF1F94-EACC-4421-A0AE-48E13FA5E15E}" srcOrd="0" destOrd="0" presId="urn:microsoft.com/office/officeart/2005/8/layout/vList3"/>
    <dgm:cxn modelId="{A62D489E-3263-4AA7-9520-38EBF45615D1}" type="presParOf" srcId="{17160F81-94CC-4949-B3DD-5305625D6CC1}" destId="{4B156DD9-E23B-4A94-BA3A-B13CA87EEA85}" srcOrd="1" destOrd="0" presId="urn:microsoft.com/office/officeart/2005/8/layout/vList3"/>
    <dgm:cxn modelId="{FB48ACD3-4AF6-4C8B-A00F-65FB7C74228F}" type="presParOf" srcId="{1A6B4D5D-A924-451E-91E2-400A044D0B5B}" destId="{49BA67E0-E49B-4D7A-82E9-51963C342B0C}" srcOrd="5" destOrd="0" presId="urn:microsoft.com/office/officeart/2005/8/layout/vList3"/>
    <dgm:cxn modelId="{CEFD0EC6-B20F-424C-BB5E-DEC756866634}" type="presParOf" srcId="{1A6B4D5D-A924-451E-91E2-400A044D0B5B}" destId="{BC90A148-6D22-4AD7-8CAB-B3CA9D128A97}" srcOrd="6" destOrd="0" presId="urn:microsoft.com/office/officeart/2005/8/layout/vList3"/>
    <dgm:cxn modelId="{42264322-D188-4400-BD36-F450E2C599DF}" type="presParOf" srcId="{BC90A148-6D22-4AD7-8CAB-B3CA9D128A97}" destId="{D83A6F9F-39B2-44BE-B624-DB2670221AB1}" srcOrd="0" destOrd="0" presId="urn:microsoft.com/office/officeart/2005/8/layout/vList3"/>
    <dgm:cxn modelId="{556BFA0A-172E-4236-A97A-3D9000100680}" type="presParOf" srcId="{BC90A148-6D22-4AD7-8CAB-B3CA9D128A97}" destId="{1348B7B5-D646-4073-A7F0-E90E4991E1D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3.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/>
      <dgm:t>
        <a:bodyPr/>
        <a:lstStyle/>
        <a:p>
          <a:r>
            <a:rPr lang="es-MX" sz="2400" dirty="0" smtClean="0"/>
            <a:t>Sea la E.D. lineal homogénea de coeficientes constantes:</a:t>
          </a:r>
          <a:endParaRPr lang="es-MX" sz="2400" dirty="0"/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endParaRPr lang="es-MX" sz="1700" dirty="0"/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FCCBB18-0BC0-4C04-AF77-EDF86FE1FF9A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5FCCBB18-0BC0-4C04-AF77-EDF86FE1FF9A}">
          <dgm:prSet phldrT="[Texto]" custT="1"/>
          <dgm:spPr/>
          <dgm:t>
            <a:bodyPr/>
            <a:lstStyle/>
            <a:p>
              <a:r>
                <a:rPr lang="es-MX" sz="2400" b="0" i="0" smtClean="0">
                  <a:latin typeface="Cambria Math" panose="02040503050406030204" pitchFamily="18" charset="0"/>
                </a:rPr>
                <a:t>𝑃(𝐷)𝑦=0</a:t>
              </a:r>
              <a:endParaRPr lang="es-MX" sz="2400" dirty="0"/>
            </a:p>
          </dgm:t>
        </dgm:pt>
      </mc:Fallback>
    </mc:AlternateContent>
    <dgm:pt modelId="{EF64BDC2-EA49-4DDD-AF61-D0F41F4D156A}" type="parTrans" cxnId="{D34E49A6-9B8B-49B8-AF50-DC7EAB0B984F}">
      <dgm:prSet/>
      <dgm:spPr/>
      <dgm:t>
        <a:bodyPr/>
        <a:lstStyle/>
        <a:p>
          <a:endParaRPr lang="es-MX"/>
        </a:p>
      </dgm:t>
    </dgm:pt>
    <dgm:pt modelId="{A4DA6461-0A2B-4FBD-875C-2274E14D884E}" type="sibTrans" cxnId="{D34E49A6-9B8B-49B8-AF50-DC7EAB0B984F}">
      <dgm:prSet/>
      <dgm:spPr/>
      <dgm:t>
        <a:bodyPr/>
        <a:lstStyle/>
        <a:p>
          <a:endParaRPr lang="es-MX"/>
        </a:p>
      </dgm:t>
    </dgm:pt>
    <dgm:pt modelId="{6D176FBD-938F-4FCE-9B7E-FBE2E4F87308}">
      <dgm:prSet phldrT="[Texto]" custT="1"/>
      <dgm:spPr/>
      <dgm:t>
        <a:bodyPr/>
        <a:lstStyle/>
        <a:p>
          <a:endParaRPr lang="es-MX" sz="2400" dirty="0"/>
        </a:p>
      </dgm:t>
    </dgm:p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endParaRPr lang="es-MX" sz="1700" dirty="0"/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dgm:pt modelId="{0C234CA2-BC35-4594-A93D-374A6BD78D27}">
      <dgm:prSet phldrT="[Texto]" custT="1"/>
      <dgm:spPr/>
      <dgm:t>
        <a:bodyPr/>
        <a:lstStyle/>
        <a:p>
          <a:r>
            <a:rPr lang="es-MX" sz="2400" dirty="0" smtClean="0"/>
            <a:t>Entonces</a:t>
          </a:r>
          <a:endParaRPr lang="es-MX" sz="2400" dirty="0"/>
        </a:p>
      </dgm:t>
    </dgm:pt>
    <dgm:pt modelId="{4607BF00-8A49-4A94-9092-6ED691BB1E6A}" type="parTrans" cxnId="{5C65CAB6-4AFE-43C3-875F-B6B771661933}">
      <dgm:prSet/>
      <dgm:spPr/>
      <dgm:t>
        <a:bodyPr/>
        <a:lstStyle/>
        <a:p>
          <a:endParaRPr lang="es-MX"/>
        </a:p>
      </dgm:t>
    </dgm:pt>
    <dgm:pt modelId="{37278AA2-6FA0-4B21-85B8-CC667A513E06}" type="sibTrans" cxnId="{5C65CAB6-4AFE-43C3-875F-B6B771661933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endParaRPr lang="es-MX" sz="2400" dirty="0"/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9632686C-7039-498A-9FBD-28B432B465CB}">
          <dgm:prSet phldrT="[Texto]" custT="1"/>
          <dgm:spPr/>
          <dgm:t>
            <a:bodyPr/>
            <a:lstStyle/>
            <a:p>
              <a:r>
                <a:rPr lang="es-MX" sz="2400" dirty="0" smtClean="0"/>
                <a:t>Si </a:t>
              </a:r>
              <a14:m>
                <m:oMath xmlns:m="http://schemas.openxmlformats.org/officeDocument/2006/math">
                  <m:r>
                    <a:rPr lang="es-MX" sz="2400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=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𝐶</m:t>
                  </m:r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sup>
                  </m:sSup>
                </m:oMath>
              </a14:m>
              <a:r>
                <a:rPr lang="es-MX" sz="2400" dirty="0" smtClean="0"/>
                <a:t> es una solución de la ecuación, donde </a:t>
              </a:r>
              <a:r>
                <a:rPr lang="el-GR" sz="36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α</a:t>
              </a:r>
              <a:r>
                <a:rPr lang="es-MX" sz="24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s-MX" sz="2400" dirty="0" smtClean="0">
                  <a:latin typeface="+mj-lt"/>
                  <a:cs typeface="Arial" panose="020B0604020202020204" pitchFamily="34" charset="0"/>
                </a:rPr>
                <a:t>es una raíz del polinomio característico.</a:t>
              </a:r>
              <a:r>
                <a:rPr lang="es-MX" sz="24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  </a:t>
              </a:r>
              <a:endParaRPr lang="es-MX" sz="2400" dirty="0">
                <a:latin typeface="Calibri" panose="020F0502020204030204" pitchFamily="34" charset="0"/>
                <a:cs typeface="Arial" panose="020B0604020202020204" pitchFamily="34" charset="0"/>
              </a:endParaRPr>
            </a:p>
          </dgm:t>
        </dgm:pt>
      </mc:Choice>
      <mc:Fallback xmlns="">
        <dgm:pt modelId="{9632686C-7039-498A-9FBD-28B432B465CB}">
          <dgm:prSet phldrT="[Texto]" custT="1"/>
          <dgm:spPr/>
          <dgm:t>
            <a:bodyPr/>
            <a:lstStyle/>
            <a:p>
              <a:r>
                <a:rPr lang="es-MX" sz="2400" dirty="0" smtClean="0"/>
                <a:t>Si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𝑦=𝐶𝑒^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𝛼𝑥</a:t>
              </a:r>
              <a:r>
                <a:rPr lang="es-MX" sz="2400" dirty="0" smtClean="0"/>
                <a:t> es una solución de la ecuación, donde </a:t>
              </a:r>
              <a:r>
                <a:rPr lang="el-GR" sz="36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α</a:t>
              </a:r>
              <a:r>
                <a:rPr lang="es-MX" sz="24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s-MX" sz="2400" dirty="0" smtClean="0">
                  <a:latin typeface="+mj-lt"/>
                  <a:cs typeface="Arial" panose="020B0604020202020204" pitchFamily="34" charset="0"/>
                </a:rPr>
                <a:t>es una raíz del polinomio característico.</a:t>
              </a:r>
              <a:r>
                <a:rPr lang="es-MX" sz="2400" dirty="0" smtClean="0">
                  <a:latin typeface="Calibri" panose="020F0502020204030204" pitchFamily="34" charset="0"/>
                  <a:cs typeface="Arial" panose="020B0604020202020204" pitchFamily="34" charset="0"/>
                </a:rPr>
                <a:t>  </a:t>
              </a:r>
              <a:endParaRPr lang="es-MX" sz="2400" dirty="0">
                <a:latin typeface="Calibri" panose="020F0502020204030204" pitchFamily="34" charset="0"/>
                <a:cs typeface="Arial" panose="020B0604020202020204" pitchFamily="34" charset="0"/>
              </a:endParaRPr>
            </a:p>
          </dgm:t>
        </dgm:pt>
      </mc:Fallback>
    </mc:AlternateContent>
    <dgm:pt modelId="{DB081C36-F056-4A97-B128-4F7E3D2B4E91}" type="parTrans" cxnId="{D9D85322-EBBE-4A71-B824-F06BEE2EFC36}">
      <dgm:prSet/>
      <dgm:spPr/>
      <dgm:t>
        <a:bodyPr/>
        <a:lstStyle/>
        <a:p>
          <a:endParaRPr lang="es-MX"/>
        </a:p>
      </dgm:t>
    </dgm:pt>
    <dgm:pt modelId="{4278924C-82CA-4505-87D2-C7E465011258}" type="sibTrans" cxnId="{D9D85322-EBBE-4A71-B824-F06BEE2EFC36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endParaRPr lang="es-MX" sz="2400" dirty="0"/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40CD33E0-A6BD-47BE-A41B-91471757373B}" type="presOf" srcId="{0C234CA2-BC35-4594-A93D-374A6BD78D27}" destId="{E3302407-713D-4E90-A2C3-CA5EDCD6A313}" srcOrd="0" destOrd="4" presId="urn:microsoft.com/office/officeart/2005/8/layout/vList2"/>
    <dgm:cxn modelId="{E9C094BD-4B95-4F57-9A79-64F595742837}" srcId="{87414DC6-0ADB-4743-BE27-A834915E370F}" destId="{3EDB59C5-A0FD-42DE-BB5F-7B412203261F}" srcOrd="5" destOrd="0" parTransId="{35F5677F-0018-4EB1-9712-14EA7DFB7D0A}" sibTransId="{8431EC5A-6769-4D72-B193-CDF70FEB5702}"/>
    <dgm:cxn modelId="{15D4C7EE-0749-4D63-BDBF-C7A49BEC4B84}" type="presOf" srcId="{87414DC6-0ADB-4743-BE27-A834915E370F}" destId="{5D759822-4D52-442B-BE2F-A647EB3B931A}" srcOrd="0" destOrd="0" presId="urn:microsoft.com/office/officeart/2005/8/layout/vList2"/>
    <dgm:cxn modelId="{5C65CAB6-4AFE-43C3-875F-B6B771661933}" srcId="{87414DC6-0ADB-4743-BE27-A834915E370F}" destId="{0C234CA2-BC35-4594-A93D-374A6BD78D27}" srcOrd="4" destOrd="0" parTransId="{4607BF00-8A49-4A94-9092-6ED691BB1E6A}" sibTransId="{37278AA2-6FA0-4B21-85B8-CC667A513E06}"/>
    <dgm:cxn modelId="{4032DEA1-5672-4D4B-AEA6-D7FB0E3B26F3}" type="presOf" srcId="{379718D3-C210-485A-87CF-C78674F8E200}" destId="{E3302407-713D-4E90-A2C3-CA5EDCD6A313}" srcOrd="0" destOrd="8" presId="urn:microsoft.com/office/officeart/2005/8/layout/vList2"/>
    <dgm:cxn modelId="{58CF344F-BB1D-49EF-AD5E-8C85E95A65B8}" type="presOf" srcId="{3EDB59C5-A0FD-42DE-BB5F-7B412203261F}" destId="{E3302407-713D-4E90-A2C3-CA5EDCD6A313}" srcOrd="0" destOrd="5" presId="urn:microsoft.com/office/officeart/2005/8/layout/vList2"/>
    <dgm:cxn modelId="{746A4591-992F-4F5D-879E-E41000E6EB92}" type="presOf" srcId="{E234BF35-1173-48D7-A040-9CFC181A9AD0}" destId="{E3302407-713D-4E90-A2C3-CA5EDCD6A313}" srcOrd="0" destOrd="0" presId="urn:microsoft.com/office/officeart/2005/8/layout/vList2"/>
    <dgm:cxn modelId="{D34E49A6-9B8B-49B8-AF50-DC7EAB0B984F}" srcId="{87414DC6-0ADB-4743-BE27-A834915E370F}" destId="{5FCCBB18-0BC0-4C04-AF77-EDF86FE1FF9A}" srcOrd="2" destOrd="0" parTransId="{EF64BDC2-EA49-4DDD-AF61-D0F41F4D156A}" sibTransId="{A4DA6461-0A2B-4FBD-875C-2274E14D884E}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4583D939-06F2-4C88-961E-DB09B923BD82}" type="presOf" srcId="{310889D2-92B0-4D25-BA7B-1EA7185B37D7}" destId="{E3302407-713D-4E90-A2C3-CA5EDCD6A313}" srcOrd="0" destOrd="7" presId="urn:microsoft.com/office/officeart/2005/8/layout/vList2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31D44EF4-D332-4B3D-AAFC-1F81F59CE965}" type="presOf" srcId="{CA19D650-3099-4629-A805-2A5F2A4E9ACF}" destId="{393AAB8A-EE58-45EC-9C21-34B4D3FDE826}" srcOrd="0" destOrd="0" presId="urn:microsoft.com/office/officeart/2005/8/layout/vList2"/>
    <dgm:cxn modelId="{D9D85322-EBBE-4A71-B824-F06BEE2EFC36}" srcId="{87414DC6-0ADB-4743-BE27-A834915E370F}" destId="{9632686C-7039-498A-9FBD-28B432B465CB}" srcOrd="6" destOrd="0" parTransId="{DB081C36-F056-4A97-B128-4F7E3D2B4E91}" sibTransId="{4278924C-82CA-4505-87D2-C7E465011258}"/>
    <dgm:cxn modelId="{69CB9463-134E-475A-A876-226A9D627C0F}" type="presOf" srcId="{5FCCBB18-0BC0-4C04-AF77-EDF86FE1FF9A}" destId="{E3302407-713D-4E90-A2C3-CA5EDCD6A313}" srcOrd="0" destOrd="2" presId="urn:microsoft.com/office/officeart/2005/8/layout/vList2"/>
    <dgm:cxn modelId="{73AF842C-1EA3-48F6-9B44-323B122CF262}" srcId="{87414DC6-0ADB-4743-BE27-A834915E370F}" destId="{310889D2-92B0-4D25-BA7B-1EA7185B37D7}" srcOrd="7" destOrd="0" parTransId="{EC3E90F8-8906-42A5-AD11-0D77861AE92F}" sibTransId="{D0757DEA-F3A1-41B3-A6D2-5FFD14A3F04C}"/>
    <dgm:cxn modelId="{AD5A7731-FBBF-42BA-996C-3D2631FFFFD7}" type="presOf" srcId="{FC19B404-D28B-4548-9172-E1F1483282D1}" destId="{E3302407-713D-4E90-A2C3-CA5EDCD6A313}" srcOrd="0" destOrd="3" presId="urn:microsoft.com/office/officeart/2005/8/layout/vList2"/>
    <dgm:cxn modelId="{EFAAAC94-43E3-4459-A66F-4F23CEBBBED7}" type="presOf" srcId="{6D176FBD-938F-4FCE-9B7E-FBE2E4F87308}" destId="{E3302407-713D-4E90-A2C3-CA5EDCD6A313}" srcOrd="0" destOrd="1" presId="urn:microsoft.com/office/officeart/2005/8/layout/vList2"/>
    <dgm:cxn modelId="{BBB8826C-CBF1-434F-820D-D02AB1C8C600}" type="presOf" srcId="{9632686C-7039-498A-9FBD-28B432B465CB}" destId="{E3302407-713D-4E90-A2C3-CA5EDCD6A313}" srcOrd="0" destOrd="6" presId="urn:microsoft.com/office/officeart/2005/8/layout/vList2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D7E0D116-5BD0-4303-9C09-44820F47C4DE}" type="presParOf" srcId="{393AAB8A-EE58-45EC-9C21-34B4D3FDE826}" destId="{5D759822-4D52-442B-BE2F-A647EB3B931A}" srcOrd="0" destOrd="0" presId="urn:microsoft.com/office/officeart/2005/8/layout/vList2"/>
    <dgm:cxn modelId="{8CED78B4-E412-453E-B45E-0EE42F07F4D0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3.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>
        <a:blipFill rotWithShape="0">
          <a:blip xmlns:r="http://schemas.openxmlformats.org/officeDocument/2006/relationships" r:embed="rId1"/>
          <a:stretch>
            <a:fillRect t="-8019" r="-1333" b="-204245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dgm:pt modelId="{5FCCBB18-0BC0-4C04-AF77-EDF86FE1FF9A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EF64BDC2-EA49-4DDD-AF61-D0F41F4D156A}" type="parTrans" cxnId="{D34E49A6-9B8B-49B8-AF50-DC7EAB0B984F}">
      <dgm:prSet/>
      <dgm:spPr/>
      <dgm:t>
        <a:bodyPr/>
        <a:lstStyle/>
        <a:p>
          <a:endParaRPr lang="es-MX"/>
        </a:p>
      </dgm:t>
    </dgm:pt>
    <dgm:pt modelId="{A4DA6461-0A2B-4FBD-875C-2274E14D884E}" type="sibTrans" cxnId="{D34E49A6-9B8B-49B8-AF50-DC7EAB0B984F}">
      <dgm:prSet/>
      <dgm:spPr/>
      <dgm:t>
        <a:bodyPr/>
        <a:lstStyle/>
        <a:p>
          <a:endParaRPr lang="es-MX"/>
        </a:p>
      </dgm:t>
    </dgm:pt>
    <dgm:pt modelId="{6D176FBD-938F-4FCE-9B7E-FBE2E4F8730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dgm:pt modelId="{0C234CA2-BC35-4594-A93D-374A6BD78D27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607BF00-8A49-4A94-9092-6ED691BB1E6A}" type="parTrans" cxnId="{5C65CAB6-4AFE-43C3-875F-B6B771661933}">
      <dgm:prSet/>
      <dgm:spPr/>
      <dgm:t>
        <a:bodyPr/>
        <a:lstStyle/>
        <a:p>
          <a:endParaRPr lang="es-MX"/>
        </a:p>
      </dgm:t>
    </dgm:pt>
    <dgm:pt modelId="{37278AA2-6FA0-4B21-85B8-CC667A513E06}" type="sibTrans" cxnId="{5C65CAB6-4AFE-43C3-875F-B6B771661933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9632686C-7039-498A-9FBD-28B432B465CB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DB081C36-F056-4A97-B128-4F7E3D2B4E91}" type="parTrans" cxnId="{D9D85322-EBBE-4A71-B824-F06BEE2EFC36}">
      <dgm:prSet/>
      <dgm:spPr/>
      <dgm:t>
        <a:bodyPr/>
        <a:lstStyle/>
        <a:p>
          <a:endParaRPr lang="es-MX"/>
        </a:p>
      </dgm:t>
    </dgm:pt>
    <dgm:pt modelId="{4278924C-82CA-4505-87D2-C7E465011258}" type="sibTrans" cxnId="{D9D85322-EBBE-4A71-B824-F06BEE2EFC36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AD5A7731-FBBF-42BA-996C-3D2631FFFFD7}" type="presOf" srcId="{FC19B404-D28B-4548-9172-E1F1483282D1}" destId="{E3302407-713D-4E90-A2C3-CA5EDCD6A313}" srcOrd="0" destOrd="3" presId="urn:microsoft.com/office/officeart/2005/8/layout/vList2"/>
    <dgm:cxn modelId="{4583D939-06F2-4C88-961E-DB09B923BD82}" type="presOf" srcId="{310889D2-92B0-4D25-BA7B-1EA7185B37D7}" destId="{E3302407-713D-4E90-A2C3-CA5EDCD6A313}" srcOrd="0" destOrd="7" presId="urn:microsoft.com/office/officeart/2005/8/layout/vList2"/>
    <dgm:cxn modelId="{15D4C7EE-0749-4D63-BDBF-C7A49BEC4B84}" type="presOf" srcId="{87414DC6-0ADB-4743-BE27-A834915E370F}" destId="{5D759822-4D52-442B-BE2F-A647EB3B931A}" srcOrd="0" destOrd="0" presId="urn:microsoft.com/office/officeart/2005/8/layout/vList2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E9C094BD-4B95-4F57-9A79-64F595742837}" srcId="{87414DC6-0ADB-4743-BE27-A834915E370F}" destId="{3EDB59C5-A0FD-42DE-BB5F-7B412203261F}" srcOrd="5" destOrd="0" parTransId="{35F5677F-0018-4EB1-9712-14EA7DFB7D0A}" sibTransId="{8431EC5A-6769-4D72-B193-CDF70FEB5702}"/>
    <dgm:cxn modelId="{69CB9463-134E-475A-A876-226A9D627C0F}" type="presOf" srcId="{5FCCBB18-0BC0-4C04-AF77-EDF86FE1FF9A}" destId="{E3302407-713D-4E90-A2C3-CA5EDCD6A313}" srcOrd="0" destOrd="2" presId="urn:microsoft.com/office/officeart/2005/8/layout/vList2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746A4591-992F-4F5D-879E-E41000E6EB92}" type="presOf" srcId="{E234BF35-1173-48D7-A040-9CFC181A9AD0}" destId="{E3302407-713D-4E90-A2C3-CA5EDCD6A313}" srcOrd="0" destOrd="0" presId="urn:microsoft.com/office/officeart/2005/8/layout/vList2"/>
    <dgm:cxn modelId="{31D44EF4-D332-4B3D-AAFC-1F81F59CE965}" type="presOf" srcId="{CA19D650-3099-4629-A805-2A5F2A4E9ACF}" destId="{393AAB8A-EE58-45EC-9C21-34B4D3FDE826}" srcOrd="0" destOrd="0" presId="urn:microsoft.com/office/officeart/2005/8/layout/vList2"/>
    <dgm:cxn modelId="{4032DEA1-5672-4D4B-AEA6-D7FB0E3B26F3}" type="presOf" srcId="{379718D3-C210-485A-87CF-C78674F8E200}" destId="{E3302407-713D-4E90-A2C3-CA5EDCD6A313}" srcOrd="0" destOrd="8" presId="urn:microsoft.com/office/officeart/2005/8/layout/vList2"/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D9D85322-EBBE-4A71-B824-F06BEE2EFC36}" srcId="{87414DC6-0ADB-4743-BE27-A834915E370F}" destId="{9632686C-7039-498A-9FBD-28B432B465CB}" srcOrd="6" destOrd="0" parTransId="{DB081C36-F056-4A97-B128-4F7E3D2B4E91}" sibTransId="{4278924C-82CA-4505-87D2-C7E465011258}"/>
    <dgm:cxn modelId="{40CD33E0-A6BD-47BE-A41B-91471757373B}" type="presOf" srcId="{0C234CA2-BC35-4594-A93D-374A6BD78D27}" destId="{E3302407-713D-4E90-A2C3-CA5EDCD6A313}" srcOrd="0" destOrd="4" presId="urn:microsoft.com/office/officeart/2005/8/layout/vList2"/>
    <dgm:cxn modelId="{EFAAAC94-43E3-4459-A66F-4F23CEBBBED7}" type="presOf" srcId="{6D176FBD-938F-4FCE-9B7E-FBE2E4F87308}" destId="{E3302407-713D-4E90-A2C3-CA5EDCD6A313}" srcOrd="0" destOrd="1" presId="urn:microsoft.com/office/officeart/2005/8/layout/vList2"/>
    <dgm:cxn modelId="{D34E49A6-9B8B-49B8-AF50-DC7EAB0B984F}" srcId="{87414DC6-0ADB-4743-BE27-A834915E370F}" destId="{5FCCBB18-0BC0-4C04-AF77-EDF86FE1FF9A}" srcOrd="2" destOrd="0" parTransId="{EF64BDC2-EA49-4DDD-AF61-D0F41F4D156A}" sibTransId="{A4DA6461-0A2B-4FBD-875C-2274E14D884E}"/>
    <dgm:cxn modelId="{58CF344F-BB1D-49EF-AD5E-8C85E95A65B8}" type="presOf" srcId="{3EDB59C5-A0FD-42DE-BB5F-7B412203261F}" destId="{E3302407-713D-4E90-A2C3-CA5EDCD6A313}" srcOrd="0" destOrd="5" presId="urn:microsoft.com/office/officeart/2005/8/layout/vList2"/>
    <dgm:cxn modelId="{BBB8826C-CBF1-434F-820D-D02AB1C8C600}" type="presOf" srcId="{9632686C-7039-498A-9FBD-28B432B465CB}" destId="{E3302407-713D-4E90-A2C3-CA5EDCD6A313}" srcOrd="0" destOrd="6" presId="urn:microsoft.com/office/officeart/2005/8/layout/vList2"/>
    <dgm:cxn modelId="{73AF842C-1EA3-48F6-9B44-323B122CF262}" srcId="{87414DC6-0ADB-4743-BE27-A834915E370F}" destId="{310889D2-92B0-4D25-BA7B-1EA7185B37D7}" srcOrd="7" destOrd="0" parTransId="{EC3E90F8-8906-42A5-AD11-0D77861AE92F}" sibTransId="{D0757DEA-F3A1-41B3-A6D2-5FFD14A3F04C}"/>
    <dgm:cxn modelId="{5C65CAB6-4AFE-43C3-875F-B6B771661933}" srcId="{87414DC6-0ADB-4743-BE27-A834915E370F}" destId="{0C234CA2-BC35-4594-A93D-374A6BD78D27}" srcOrd="4" destOrd="0" parTransId="{4607BF00-8A49-4A94-9092-6ED691BB1E6A}" sibTransId="{37278AA2-6FA0-4B21-85B8-CC667A513E06}"/>
    <dgm:cxn modelId="{D7E0D116-5BD0-4303-9C09-44820F47C4DE}" type="presParOf" srcId="{393AAB8A-EE58-45EC-9C21-34B4D3FDE826}" destId="{5D759822-4D52-442B-BE2F-A647EB3B931A}" srcOrd="0" destOrd="0" presId="urn:microsoft.com/office/officeart/2005/8/layout/vList2"/>
    <dgm:cxn modelId="{8CED78B4-E412-453E-B45E-0EE42F07F4D0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4.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/>
      <dgm:t>
        <a:bodyPr/>
        <a:lstStyle/>
        <a:p>
          <a:r>
            <a:rPr lang="es-MX" sz="2400" dirty="0" smtClean="0"/>
            <a:t>Sea la E.D. lineal homogénea de coeficientes constantes:</a:t>
          </a:r>
          <a:endParaRPr lang="es-MX" sz="2400" dirty="0"/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endParaRPr lang="es-MX" sz="1700" dirty="0"/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6D176FBD-938F-4FCE-9B7E-FBE2E4F87308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d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=(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s-MX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 …+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6D176FBD-938F-4FCE-9B7E-FBE2E4F87308}">
          <dgm:prSet phldrT="[Texto]" custT="1"/>
          <dgm:spPr/>
          <dgm:t>
            <a:bodyPr/>
            <a:lstStyle/>
            <a:p>
              <a:r>
                <a:rPr lang="es-MX" sz="2000" i="0" smtClean="0">
                  <a:latin typeface="Cambria Math" panose="02040503050406030204" pitchFamily="18" charset="0"/>
                </a:rPr>
                <a:t>〖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𝑷(𝑫)𝒚=(𝒂</a:t>
              </a:r>
              <a:r>
                <a:rPr lang="es-MX" sz="2000" b="1" i="0" smtClean="0">
                  <a:latin typeface="Cambria Math" panose="02040503050406030204" pitchFamily="18" charset="0"/>
                </a:rPr>
                <a:t>〗_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𝒏 𝑫^𝒏+</a:t>
              </a:r>
              <a:r>
                <a:rPr lang="es-MX" sz="2000" i="0">
                  <a:latin typeface="Cambria Math" panose="02040503050406030204" pitchFamily="18" charset="0"/>
                </a:rPr>
                <a:t>𝒂_(𝒏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i="0">
                  <a:latin typeface="Cambria Math" panose="02040503050406030204" pitchFamily="18" charset="0"/>
                </a:rPr>
                <a:t>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 …+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𝟐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´´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𝟏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´++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𝟎)𝐲=𝟎</a:t>
              </a:r>
              <a:endParaRPr lang="es-MX" sz="2400" dirty="0"/>
            </a:p>
          </dgm:t>
        </dgm:pt>
      </mc:Fallback>
    </mc:AlternateConten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endParaRPr lang="es-MX" sz="1700" dirty="0"/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endParaRPr lang="es-MX" sz="2400" dirty="0"/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 sz="2400" dirty="0" smtClean="0"/>
            <a:t>Si </a:t>
          </a:r>
          <a:r>
            <a:rPr lang="el-GR" sz="36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24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s-MX" sz="2400" dirty="0" smtClean="0">
              <a:latin typeface="+mj-lt"/>
              <a:cs typeface="Arial" panose="020B0604020202020204" pitchFamily="34" charset="0"/>
            </a:rPr>
            <a:t>es una raíz del polinomio característico y tiene multiplicidad </a:t>
          </a:r>
          <a:r>
            <a:rPr lang="es-MX" sz="2400" smtClean="0">
              <a:latin typeface="+mj-lt"/>
              <a:cs typeface="Arial" panose="020B0604020202020204" pitchFamily="34" charset="0"/>
            </a:rPr>
            <a:t>dos, </a:t>
          </a:r>
          <a:r>
            <a:rPr lang="es-MX" sz="2400" smtClean="0">
              <a:latin typeface="Calibri" panose="020F0502020204030204" pitchFamily="34" charset="0"/>
              <a:cs typeface="Arial" panose="020B0604020202020204" pitchFamily="34" charset="0"/>
            </a:rPr>
            <a:t>  </a:t>
          </a:r>
          <a:endParaRPr lang="es-MX" sz="2400" dirty="0"/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C857C28-1620-455E-8396-F15DA014F53F}">
          <dgm:prSet phldrT="[Texto]" custT="1"/>
          <dgm:spPr/>
          <dgm:t>
            <a:bodyPr/>
            <a:lstStyle/>
            <a:p>
              <a:r>
                <a:rPr lang="es-MX" sz="2400" dirty="0" smtClean="0"/>
                <a:t>Entonces </a:t>
              </a:r>
              <a14:m>
                <m:oMath xmlns:m="http://schemas.openxmlformats.org/officeDocument/2006/math">
                  <m:r>
                    <a:rPr lang="es-MX" sz="2400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sup>
                  </m:sSup>
                  <m:r>
                    <a:rPr lang="es-MX" sz="2400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r>
                    <a:rPr lang="es-MX" sz="2400" b="0" i="1" smtClean="0">
                      <a:latin typeface="Cambria Math" panose="02040503050406030204" pitchFamily="18" charset="0"/>
                    </a:rPr>
                    <m:t>𝑥</m:t>
                  </m:r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sup>
                  </m:sSup>
                </m:oMath>
              </a14:m>
              <a:endParaRPr lang="es-MX" sz="2400" dirty="0"/>
            </a:p>
          </dgm:t>
        </dgm:pt>
      </mc:Choice>
      <mc:Fallback xmlns="">
        <dgm:pt modelId="{5C857C28-1620-455E-8396-F15DA014F53F}">
          <dgm:prSet phldrT="[Texto]" custT="1"/>
          <dgm:spPr/>
          <dgm:t>
            <a:bodyPr/>
            <a:lstStyle/>
            <a:p>
              <a:r>
                <a:rPr lang="es-MX" sz="2400" dirty="0" smtClean="0"/>
                <a:t>Entonces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𝑦=𝐶_1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𝑒^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𝛼𝑥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𝐶</a:t>
              </a:r>
              <a:r>
                <a:rPr lang="es-MX" sz="2400" b="0" i="0" smtClean="0">
                  <a:latin typeface="Cambria Math" panose="02040503050406030204" pitchFamily="18" charset="0"/>
                </a:rPr>
                <a:t>_2 𝑥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𝑒^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𝛼𝑥</a:t>
              </a:r>
              <a:endParaRPr lang="es-MX" sz="2400" dirty="0"/>
            </a:p>
          </dgm:t>
        </dgm:pt>
      </mc:Fallback>
    </mc:AlternateConten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endParaRPr lang="es-MX" sz="2400" dirty="0"/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55E7C803-AEE3-4BAF-B3F9-F4088EBA2548}">
      <dgm:prSet phldrT="[Texto]" custT="1"/>
      <dgm:spPr/>
      <dgm:t>
        <a:bodyPr/>
        <a:lstStyle/>
        <a:p>
          <a:r>
            <a:rPr lang="es-MX" sz="2400" dirty="0" smtClean="0"/>
            <a:t>Es una solución general.</a:t>
          </a:r>
          <a:endParaRPr lang="es-MX" sz="2400" dirty="0"/>
        </a:p>
      </dgm:t>
    </dgm:pt>
    <dgm:pt modelId="{6569D840-B129-4484-9E49-18BAF5078D98}" type="parTrans" cxnId="{E85A30FB-E55B-483F-B8E5-EE785233B710}">
      <dgm:prSet/>
      <dgm:spPr/>
      <dgm:t>
        <a:bodyPr/>
        <a:lstStyle/>
        <a:p>
          <a:endParaRPr lang="es-MX"/>
        </a:p>
      </dgm:t>
    </dgm:pt>
    <dgm:pt modelId="{0D1876B2-93C0-478B-A12C-7D51967D54F1}" type="sibTrans" cxnId="{E85A30FB-E55B-483F-B8E5-EE785233B710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1CDEA1A-9F07-4051-BF5B-C31EE46F59C1}" type="presOf" srcId="{FC19B404-D28B-4548-9172-E1F1483282D1}" destId="{E3302407-713D-4E90-A2C3-CA5EDCD6A313}" srcOrd="0" destOrd="2" presId="urn:microsoft.com/office/officeart/2005/8/layout/vList2"/>
    <dgm:cxn modelId="{0A79BC5E-1465-46CD-BF44-98E8153F2164}" type="presOf" srcId="{3EDB59C5-A0FD-42DE-BB5F-7B412203261F}" destId="{E3302407-713D-4E90-A2C3-CA5EDCD6A313}" srcOrd="0" destOrd="3" presId="urn:microsoft.com/office/officeart/2005/8/layout/vList2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C3289E28-F86A-46E7-BF44-1894BF3B32E1}" type="presOf" srcId="{55E7C803-AEE3-4BAF-B3F9-F4088EBA2548}" destId="{E3302407-713D-4E90-A2C3-CA5EDCD6A313}" srcOrd="0" destOrd="5" presId="urn:microsoft.com/office/officeart/2005/8/layout/vList2"/>
    <dgm:cxn modelId="{0756C351-A4A6-499C-AB18-A145988FEC54}" type="presOf" srcId="{87414DC6-0ADB-4743-BE27-A834915E370F}" destId="{5D759822-4D52-442B-BE2F-A647EB3B931A}" srcOrd="0" destOrd="0" presId="urn:microsoft.com/office/officeart/2005/8/layout/vList2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E9C094BD-4B95-4F57-9A79-64F595742837}" srcId="{87414DC6-0ADB-4743-BE27-A834915E370F}" destId="{3EDB59C5-A0FD-42DE-BB5F-7B412203261F}" srcOrd="3" destOrd="0" parTransId="{35F5677F-0018-4EB1-9712-14EA7DFB7D0A}" sibTransId="{8431EC5A-6769-4D72-B193-CDF70FEB5702}"/>
    <dgm:cxn modelId="{CEEA52A2-9CA4-4735-9396-C74E7E5D1913}" type="presOf" srcId="{6D176FBD-938F-4FCE-9B7E-FBE2E4F87308}" destId="{E3302407-713D-4E90-A2C3-CA5EDCD6A313}" srcOrd="0" destOrd="1" presId="urn:microsoft.com/office/officeart/2005/8/layout/vList2"/>
    <dgm:cxn modelId="{EA613979-A823-484C-910B-6AFD2FF70E4C}" type="presOf" srcId="{5C857C28-1620-455E-8396-F15DA014F53F}" destId="{E3302407-713D-4E90-A2C3-CA5EDCD6A313}" srcOrd="0" destOrd="4" presId="urn:microsoft.com/office/officeart/2005/8/layout/vList2"/>
    <dgm:cxn modelId="{D72135E1-77DF-4031-9C62-19646B3E0DDA}" srcId="{87414DC6-0ADB-4743-BE27-A834915E370F}" destId="{FC19B404-D28B-4548-9172-E1F1483282D1}" srcOrd="2" destOrd="0" parTransId="{C210B588-292E-4910-8B11-278AC1214A93}" sibTransId="{09F88DCD-BC29-4CB9-A560-04631A02C622}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AE54F338-4DF2-4598-8817-83E2545E148F}" type="presOf" srcId="{E234BF35-1173-48D7-A040-9CFC181A9AD0}" destId="{E3302407-713D-4E90-A2C3-CA5EDCD6A313}" srcOrd="0" destOrd="0" presId="urn:microsoft.com/office/officeart/2005/8/layout/vList2"/>
    <dgm:cxn modelId="{AAA2A436-79F5-4F33-BCED-B8ADF01F9D72}" type="presOf" srcId="{6DBA0457-09E1-430E-81B9-41B150088702}" destId="{E3302407-713D-4E90-A2C3-CA5EDCD6A313}" srcOrd="0" destOrd="6" presId="urn:microsoft.com/office/officeart/2005/8/layout/vList2"/>
    <dgm:cxn modelId="{D28809CC-232B-4C2B-9674-4804FE9516B4}" type="presOf" srcId="{CA19D650-3099-4629-A805-2A5F2A4E9ACF}" destId="{393AAB8A-EE58-45EC-9C21-34B4D3FDE826}" srcOrd="0" destOrd="0" presId="urn:microsoft.com/office/officeart/2005/8/layout/vList2"/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69420A3C-0144-4FA1-A922-F13FD0669EDA}" type="presOf" srcId="{310889D2-92B0-4D25-BA7B-1EA7185B37D7}" destId="{E3302407-713D-4E90-A2C3-CA5EDCD6A313}" srcOrd="0" destOrd="7" presId="urn:microsoft.com/office/officeart/2005/8/layout/vList2"/>
    <dgm:cxn modelId="{26631EF2-4B2B-4980-AAAC-494FF61B5B43}" srcId="{87414DC6-0ADB-4743-BE27-A834915E370F}" destId="{6DBA0457-09E1-430E-81B9-41B150088702}" srcOrd="6" destOrd="0" parTransId="{FCBA20AE-07FB-4745-B384-202DAD1F99D0}" sibTransId="{C3E4DC48-B3CA-47CE-AEF7-7484846307B7}"/>
    <dgm:cxn modelId="{2E2463EC-5329-4E09-A704-9E153FE646CD}" srcId="{87414DC6-0ADB-4743-BE27-A834915E370F}" destId="{5C857C28-1620-455E-8396-F15DA014F53F}" srcOrd="4" destOrd="0" parTransId="{A0C62BEF-4BE9-4E66-B6BD-49BA612ADD16}" sibTransId="{CDC5BBCD-685F-454B-8FAA-5B88225B7D41}"/>
    <dgm:cxn modelId="{CBEC0F58-066F-4B6A-9AF5-AACA4DDC41F3}" type="presOf" srcId="{379718D3-C210-485A-87CF-C78674F8E200}" destId="{E3302407-713D-4E90-A2C3-CA5EDCD6A313}" srcOrd="0" destOrd="8" presId="urn:microsoft.com/office/officeart/2005/8/layout/vList2"/>
    <dgm:cxn modelId="{73AF842C-1EA3-48F6-9B44-323B122CF262}" srcId="{87414DC6-0ADB-4743-BE27-A834915E370F}" destId="{310889D2-92B0-4D25-BA7B-1EA7185B37D7}" srcOrd="7" destOrd="0" parTransId="{EC3E90F8-8906-42A5-AD11-0D77861AE92F}" sibTransId="{D0757DEA-F3A1-41B3-A6D2-5FFD14A3F04C}"/>
    <dgm:cxn modelId="{E85A30FB-E55B-483F-B8E5-EE785233B710}" srcId="{87414DC6-0ADB-4743-BE27-A834915E370F}" destId="{55E7C803-AEE3-4BAF-B3F9-F4088EBA2548}" srcOrd="5" destOrd="0" parTransId="{6569D840-B129-4484-9E49-18BAF5078D98}" sibTransId="{0D1876B2-93C0-478B-A12C-7D51967D54F1}"/>
    <dgm:cxn modelId="{472C03DC-F324-4D98-9F09-934DDAC56041}" type="presParOf" srcId="{393AAB8A-EE58-45EC-9C21-34B4D3FDE826}" destId="{5D759822-4D52-442B-BE2F-A647EB3B931A}" srcOrd="0" destOrd="0" presId="urn:microsoft.com/office/officeart/2005/8/layout/vList2"/>
    <dgm:cxn modelId="{8F60AE5B-2DD0-420D-B68E-8C2C3C41E79A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4.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>
        <a:blipFill rotWithShape="0">
          <a:blip xmlns:r="http://schemas.openxmlformats.org/officeDocument/2006/relationships" r:embed="rId1"/>
          <a:stretch>
            <a:fillRect t="-8252" b="-169417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dgm:pt modelId="{6D176FBD-938F-4FCE-9B7E-FBE2E4F8730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5C857C28-1620-455E-8396-F15DA014F53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55E7C803-AEE3-4BAF-B3F9-F4088EBA254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6569D840-B129-4484-9E49-18BAF5078D98}" type="parTrans" cxnId="{E85A30FB-E55B-483F-B8E5-EE785233B710}">
      <dgm:prSet/>
      <dgm:spPr/>
      <dgm:t>
        <a:bodyPr/>
        <a:lstStyle/>
        <a:p>
          <a:endParaRPr lang="es-MX"/>
        </a:p>
      </dgm:t>
    </dgm:pt>
    <dgm:pt modelId="{0D1876B2-93C0-478B-A12C-7D51967D54F1}" type="sibTrans" cxnId="{E85A30FB-E55B-483F-B8E5-EE785233B710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C3289E28-F86A-46E7-BF44-1894BF3B32E1}" type="presOf" srcId="{55E7C803-AEE3-4BAF-B3F9-F4088EBA2548}" destId="{E3302407-713D-4E90-A2C3-CA5EDCD6A313}" srcOrd="0" destOrd="5" presId="urn:microsoft.com/office/officeart/2005/8/layout/vList2"/>
    <dgm:cxn modelId="{E9C094BD-4B95-4F57-9A79-64F595742837}" srcId="{87414DC6-0ADB-4743-BE27-A834915E370F}" destId="{3EDB59C5-A0FD-42DE-BB5F-7B412203261F}" srcOrd="3" destOrd="0" parTransId="{35F5677F-0018-4EB1-9712-14EA7DFB7D0A}" sibTransId="{8431EC5A-6769-4D72-B193-CDF70FEB5702}"/>
    <dgm:cxn modelId="{AAA2A436-79F5-4F33-BCED-B8ADF01F9D72}" type="presOf" srcId="{6DBA0457-09E1-430E-81B9-41B150088702}" destId="{E3302407-713D-4E90-A2C3-CA5EDCD6A313}" srcOrd="0" destOrd="6" presId="urn:microsoft.com/office/officeart/2005/8/layout/vList2"/>
    <dgm:cxn modelId="{26631EF2-4B2B-4980-AAAC-494FF61B5B43}" srcId="{87414DC6-0ADB-4743-BE27-A834915E370F}" destId="{6DBA0457-09E1-430E-81B9-41B150088702}" srcOrd="6" destOrd="0" parTransId="{FCBA20AE-07FB-4745-B384-202DAD1F99D0}" sibTransId="{C3E4DC48-B3CA-47CE-AEF7-7484846307B7}"/>
    <dgm:cxn modelId="{CEEA52A2-9CA4-4735-9396-C74E7E5D1913}" type="presOf" srcId="{6D176FBD-938F-4FCE-9B7E-FBE2E4F87308}" destId="{E3302407-713D-4E90-A2C3-CA5EDCD6A313}" srcOrd="0" destOrd="1" presId="urn:microsoft.com/office/officeart/2005/8/layout/vList2"/>
    <dgm:cxn modelId="{AE54F338-4DF2-4598-8817-83E2545E148F}" type="presOf" srcId="{E234BF35-1173-48D7-A040-9CFC181A9AD0}" destId="{E3302407-713D-4E90-A2C3-CA5EDCD6A313}" srcOrd="0" destOrd="0" presId="urn:microsoft.com/office/officeart/2005/8/layout/vList2"/>
    <dgm:cxn modelId="{0756C351-A4A6-499C-AB18-A145988FEC54}" type="presOf" srcId="{87414DC6-0ADB-4743-BE27-A834915E370F}" destId="{5D759822-4D52-442B-BE2F-A647EB3B931A}" srcOrd="0" destOrd="0" presId="urn:microsoft.com/office/officeart/2005/8/layout/vList2"/>
    <dgm:cxn modelId="{69420A3C-0144-4FA1-A922-F13FD0669EDA}" type="presOf" srcId="{310889D2-92B0-4D25-BA7B-1EA7185B37D7}" destId="{E3302407-713D-4E90-A2C3-CA5EDCD6A313}" srcOrd="0" destOrd="7" presId="urn:microsoft.com/office/officeart/2005/8/layout/vList2"/>
    <dgm:cxn modelId="{CBEC0F58-066F-4B6A-9AF5-AACA4DDC41F3}" type="presOf" srcId="{379718D3-C210-485A-87CF-C78674F8E200}" destId="{E3302407-713D-4E90-A2C3-CA5EDCD6A313}" srcOrd="0" destOrd="8" presId="urn:microsoft.com/office/officeart/2005/8/layout/vList2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11CDEA1A-9F07-4051-BF5B-C31EE46F59C1}" type="presOf" srcId="{FC19B404-D28B-4548-9172-E1F1483282D1}" destId="{E3302407-713D-4E90-A2C3-CA5EDCD6A313}" srcOrd="0" destOrd="2" presId="urn:microsoft.com/office/officeart/2005/8/layout/vList2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EA613979-A823-484C-910B-6AFD2FF70E4C}" type="presOf" srcId="{5C857C28-1620-455E-8396-F15DA014F53F}" destId="{E3302407-713D-4E90-A2C3-CA5EDCD6A313}" srcOrd="0" destOrd="4" presId="urn:microsoft.com/office/officeart/2005/8/layout/vList2"/>
    <dgm:cxn modelId="{2E2463EC-5329-4E09-A704-9E153FE646CD}" srcId="{87414DC6-0ADB-4743-BE27-A834915E370F}" destId="{5C857C28-1620-455E-8396-F15DA014F53F}" srcOrd="4" destOrd="0" parTransId="{A0C62BEF-4BE9-4E66-B6BD-49BA612ADD16}" sibTransId="{CDC5BBCD-685F-454B-8FAA-5B88225B7D41}"/>
    <dgm:cxn modelId="{73AF842C-1EA3-48F6-9B44-323B122CF262}" srcId="{87414DC6-0ADB-4743-BE27-A834915E370F}" destId="{310889D2-92B0-4D25-BA7B-1EA7185B37D7}" srcOrd="7" destOrd="0" parTransId="{EC3E90F8-8906-42A5-AD11-0D77861AE92F}" sibTransId="{D0757DEA-F3A1-41B3-A6D2-5FFD14A3F04C}"/>
    <dgm:cxn modelId="{E85A30FB-E55B-483F-B8E5-EE785233B710}" srcId="{87414DC6-0ADB-4743-BE27-A834915E370F}" destId="{55E7C803-AEE3-4BAF-B3F9-F4088EBA2548}" srcOrd="5" destOrd="0" parTransId="{6569D840-B129-4484-9E49-18BAF5078D98}" sibTransId="{0D1876B2-93C0-478B-A12C-7D51967D54F1}"/>
    <dgm:cxn modelId="{0A79BC5E-1465-46CD-BF44-98E8153F2164}" type="presOf" srcId="{3EDB59C5-A0FD-42DE-BB5F-7B412203261F}" destId="{E3302407-713D-4E90-A2C3-CA5EDCD6A313}" srcOrd="0" destOrd="3" presId="urn:microsoft.com/office/officeart/2005/8/layout/vList2"/>
    <dgm:cxn modelId="{D72135E1-77DF-4031-9C62-19646B3E0DDA}" srcId="{87414DC6-0ADB-4743-BE27-A834915E370F}" destId="{FC19B404-D28B-4548-9172-E1F1483282D1}" srcOrd="2" destOrd="0" parTransId="{C210B588-292E-4910-8B11-278AC1214A93}" sibTransId="{09F88DCD-BC29-4CB9-A560-04631A02C622}"/>
    <dgm:cxn modelId="{D28809CC-232B-4C2B-9674-4804FE9516B4}" type="presOf" srcId="{CA19D650-3099-4629-A805-2A5F2A4E9ACF}" destId="{393AAB8A-EE58-45EC-9C21-34B4D3FDE826}" srcOrd="0" destOrd="0" presId="urn:microsoft.com/office/officeart/2005/8/layout/vList2"/>
    <dgm:cxn modelId="{EEA96533-1319-41B7-8252-B2347CE6DA8B}" srcId="{87414DC6-0ADB-4743-BE27-A834915E370F}" destId="{379718D3-C210-485A-87CF-C78674F8E200}" srcOrd="8" destOrd="0" parTransId="{4A76B15C-0CE6-4115-AD83-BFF6E0B52B93}" sibTransId="{6F0C0C19-5231-4A2F-9A95-178516DDF2B4}"/>
    <dgm:cxn modelId="{472C03DC-F324-4D98-9F09-934DDAC56041}" type="presParOf" srcId="{393AAB8A-EE58-45EC-9C21-34B4D3FDE826}" destId="{5D759822-4D52-442B-BE2F-A647EB3B931A}" srcOrd="0" destOrd="0" presId="urn:microsoft.com/office/officeart/2005/8/layout/vList2"/>
    <dgm:cxn modelId="{8F60AE5B-2DD0-420D-B68E-8C2C3C41E79A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5.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/>
      <dgm:t>
        <a:bodyPr/>
        <a:lstStyle/>
        <a:p>
          <a:r>
            <a:rPr lang="es-MX" sz="2400" dirty="0" smtClean="0"/>
            <a:t>Sea la E.D.L.H. de coeficientes constantes:</a:t>
          </a:r>
          <a:endParaRPr lang="es-MX" sz="2400" dirty="0"/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endParaRPr lang="es-MX" sz="1700" dirty="0"/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6D176FBD-938F-4FCE-9B7E-FBE2E4F87308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0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d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=(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s-MX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 …+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p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000" b="1" i="1" smtClean="0">
                        <a:latin typeface="Cambria Math" panose="02040503050406030204" pitchFamily="18" charset="0"/>
                      </a:rPr>
                      <m:t>++</m:t>
                    </m:r>
                    <m:sSub>
                      <m:sSub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6D176FBD-938F-4FCE-9B7E-FBE2E4F87308}">
          <dgm:prSet phldrT="[Texto]" custT="1"/>
          <dgm:spPr/>
          <dgm:t>
            <a:bodyPr/>
            <a:lstStyle/>
            <a:p>
              <a:r>
                <a:rPr lang="es-MX" sz="2000" i="0" smtClean="0">
                  <a:latin typeface="Cambria Math" panose="02040503050406030204" pitchFamily="18" charset="0"/>
                </a:rPr>
                <a:t>〖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𝑷(𝑫)𝒚=(𝒂</a:t>
              </a:r>
              <a:r>
                <a:rPr lang="es-MX" sz="2000" b="1" i="0" smtClean="0">
                  <a:latin typeface="Cambria Math" panose="02040503050406030204" pitchFamily="18" charset="0"/>
                </a:rPr>
                <a:t>〗_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𝒏 𝑫^𝒏+</a:t>
              </a:r>
              <a:r>
                <a:rPr lang="es-MX" sz="2000" i="0">
                  <a:latin typeface="Cambria Math" panose="02040503050406030204" pitchFamily="18" charset="0"/>
                </a:rPr>
                <a:t>𝒂_(𝒏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i="0">
                  <a:latin typeface="Cambria Math" panose="02040503050406030204" pitchFamily="18" charset="0"/>
                </a:rPr>
                <a:t>𝒏</a:t>
              </a:r>
              <a:r>
                <a:rPr lang="es-MX" sz="20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 …+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𝟐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^(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´´</a:t>
              </a:r>
              <a:r>
                <a:rPr lang="es-MX" sz="2000" b="1" i="0">
                  <a:latin typeface="Cambria Math" panose="02040503050406030204" pitchFamily="18" charset="0"/>
                </a:rPr>
                <a:t>)</a:t>
              </a:r>
              <a:r>
                <a:rPr lang="es-MX" sz="2000" b="1" i="0" smtClean="0">
                  <a:latin typeface="Cambria Math" panose="02040503050406030204" pitchFamily="18" charset="0"/>
                </a:rPr>
                <a:t>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𝟏</a:t>
              </a:r>
              <a:r>
                <a:rPr lang="es-MX" sz="2000" b="1" i="0">
                  <a:latin typeface="Cambria Math" panose="02040503050406030204" pitchFamily="18" charset="0"/>
                </a:rPr>
                <a:t> 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𝑫</a:t>
              </a:r>
              <a:r>
                <a:rPr lang="es-MX" sz="2000" b="1" i="0">
                  <a:latin typeface="Cambria Math" panose="02040503050406030204" pitchFamily="18" charset="0"/>
                </a:rPr>
                <a:t>^</a:t>
              </a:r>
              <a:r>
                <a:rPr lang="es-MX" sz="2000" b="1" i="0" smtClean="0">
                  <a:latin typeface="Cambria Math" panose="02040503050406030204" pitchFamily="18" charset="0"/>
                </a:rPr>
                <a:t>´++</a:t>
              </a:r>
              <a:r>
                <a:rPr lang="es-MX" sz="2000" i="0">
                  <a:latin typeface="Cambria Math" panose="02040503050406030204" pitchFamily="18" charset="0"/>
                </a:rPr>
                <a:t>𝒂_</a:t>
              </a:r>
              <a:r>
                <a:rPr lang="es-MX" sz="2000" b="1" i="0" smtClean="0">
                  <a:latin typeface="Cambria Math" panose="02040503050406030204" pitchFamily="18" charset="0"/>
                </a:rPr>
                <a:t>𝟎)𝐲=𝟎</a:t>
              </a:r>
              <a:endParaRPr lang="es-MX" sz="2400" dirty="0"/>
            </a:p>
          </dgm:t>
        </dgm:pt>
      </mc:Fallback>
    </mc:AlternateConten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endParaRPr lang="es-MX" sz="1700" dirty="0"/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FC19B404-D28B-4548-9172-E1F1483282D1}">
          <dgm:prSet phldrT="[Texto]" custT="1"/>
          <dgm:spPr/>
          <dgm:t>
            <a:bodyPr/>
            <a:lstStyle/>
            <a:p>
              <a:pPr rtl="0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 …+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FC19B404-D28B-4548-9172-E1F1483282D1}">
          <dgm:prSet phldrT="[Texto]" custT="1"/>
          <dgm:spPr/>
          <dgm:t>
            <a:bodyPr/>
            <a:lstStyle/>
            <a:p>
              <a:pPr rtl="0"/>
              <a:r>
                <a:rPr lang="es-MX" sz="2400" b="1" i="0" smtClean="0">
                  <a:latin typeface="Cambria Math" panose="02040503050406030204" pitchFamily="18" charset="0"/>
                </a:rPr>
                <a:t>𝒂</a:t>
              </a:r>
              <a:r>
                <a:rPr lang="es-MX" sz="2400" b="1" i="0" smtClean="0">
                  <a:latin typeface="Cambria Math" panose="02040503050406030204" pitchFamily="18" charset="0"/>
                </a:rPr>
                <a:t>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𝒏 𝒎^𝒏+</a:t>
              </a:r>
              <a:r>
                <a:rPr lang="es-MX" sz="2400" i="0">
                  <a:latin typeface="Cambria Math" panose="02040503050406030204" pitchFamily="18" charset="0"/>
                </a:rPr>
                <a:t>𝒂_(𝒏</a:t>
              </a:r>
              <a:r>
                <a:rPr lang="es-MX" sz="2400" b="1" i="0" smtClean="0">
                  <a:latin typeface="Cambria Math" panose="02040503050406030204" pitchFamily="18" charset="0"/>
                </a:rPr>
                <a:t>−𝟏</a:t>
              </a:r>
              <a:r>
                <a:rPr lang="es-MX" sz="2400" b="1" i="0">
                  <a:latin typeface="Cambria Math" panose="02040503050406030204" pitchFamily="18" charset="0"/>
                </a:rPr>
                <a:t>)</a:t>
              </a:r>
              <a:r>
                <a:rPr lang="es-MX" sz="2400" b="1" i="0" smtClean="0">
                  <a:latin typeface="Cambria Math" panose="02040503050406030204" pitchFamily="18" charset="0"/>
                </a:rPr>
                <a:t> 𝒎^(𝒏+𝟏)+ …+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𝟐 𝒎^𝟐+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𝟏 𝒎+</a:t>
              </a:r>
              <a:r>
                <a:rPr lang="es-MX" sz="2400" i="0">
                  <a:latin typeface="Cambria Math" panose="02040503050406030204" pitchFamily="18" charset="0"/>
                </a:rPr>
                <a:t>𝒂_</a:t>
              </a:r>
              <a:r>
                <a:rPr lang="es-MX" sz="2400" b="1" i="0" smtClean="0">
                  <a:latin typeface="Cambria Math" panose="02040503050406030204" pitchFamily="18" charset="0"/>
                </a:rPr>
                <a:t>𝟎=𝟎</a:t>
              </a:r>
              <a:endParaRPr lang="es-MX" sz="2400" dirty="0"/>
            </a:p>
          </dgm:t>
        </dgm:pt>
      </mc:Fallback>
    </mc:AlternateConten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 sz="2400" dirty="0" smtClean="0"/>
            <a:t>Si </a:t>
          </a:r>
          <a:r>
            <a:rPr lang="el-GR" sz="36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=</a:t>
          </a:r>
          <a:r>
            <a:rPr lang="es-MX" sz="3600" dirty="0" err="1" smtClean="0">
              <a:latin typeface="Calibri" panose="020F0502020204030204" pitchFamily="34" charset="0"/>
              <a:cs typeface="Arial" panose="020B0604020202020204" pitchFamily="34" charset="0"/>
            </a:rPr>
            <a:t>a+bi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 es raíz, </a:t>
          </a:r>
          <a:r>
            <a:rPr lang="el-GR" sz="36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=a-</a:t>
          </a:r>
          <a:r>
            <a:rPr lang="es-MX" sz="3600" dirty="0" err="1" smtClean="0">
              <a:latin typeface="Calibri" panose="020F0502020204030204" pitchFamily="34" charset="0"/>
              <a:cs typeface="Arial" panose="020B0604020202020204" pitchFamily="34" charset="0"/>
            </a:rPr>
            <a:t>bi</a:t>
          </a:r>
          <a:r>
            <a:rPr lang="es-MX" sz="3600" dirty="0" smtClean="0">
              <a:latin typeface="Calibri" panose="020F0502020204030204" pitchFamily="34" charset="0"/>
              <a:cs typeface="Arial" panose="020B0604020202020204" pitchFamily="34" charset="0"/>
            </a:rPr>
            <a:t> también es raíz</a:t>
          </a:r>
          <a:r>
            <a:rPr lang="es-MX" sz="24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endParaRPr lang="es-MX" sz="2400" dirty="0"/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C857C28-1620-455E-8396-F15DA014F53F}">
          <dgm:prSet phldrT="[Texto]" custT="1"/>
          <dgm:spPr/>
          <dgm:t>
            <a:bodyPr/>
            <a:lstStyle/>
            <a:p>
              <a:r>
                <a:rPr lang="es-MX" sz="2400" dirty="0" smtClean="0"/>
                <a:t>Entonces </a:t>
              </a:r>
              <a14:m>
                <m:oMath xmlns:m="http://schemas.openxmlformats.org/officeDocument/2006/math">
                  <m:r>
                    <a:rPr lang="es-MX" sz="2400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2400" b="0" i="1" smtClean="0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sub>
                  </m:sSub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𝑏𝑖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sup>
                  </m:sSup>
                  <m:r>
                    <a:rPr lang="es-MX" sz="2400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+</m:t>
                  </m:r>
                  <m:sSub>
                    <m:sSub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</m:e>
                    <m:sub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p>
                    <m:sSupPr>
                      <m:ctrlPr>
                        <a:rPr lang="es-MX" sz="24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𝑏𝑖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s-MX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sup>
                  </m:sSup>
                </m:oMath>
              </a14:m>
              <a:endParaRPr lang="es-MX" sz="2400" dirty="0"/>
            </a:p>
          </dgm:t>
        </dgm:pt>
      </mc:Choice>
      <mc:Fallback xmlns="">
        <dgm:pt modelId="{5C857C28-1620-455E-8396-F15DA014F53F}">
          <dgm:prSet phldrT="[Texto]" custT="1"/>
          <dgm:spPr/>
          <dgm:t>
            <a:bodyPr/>
            <a:lstStyle/>
            <a:p>
              <a:r>
                <a:rPr lang="es-MX" sz="2400" dirty="0" smtClean="0"/>
                <a:t>Entonces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𝑦=𝐾_1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𝑒^(</a:t>
              </a:r>
              <a:r>
                <a:rPr lang="es-MX" sz="2400" b="0" i="0" smtClean="0">
                  <a:latin typeface="Cambria Math" panose="02040503050406030204" pitchFamily="18" charset="0"/>
                </a:rPr>
                <a:t>(𝑎+𝑏𝑖)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𝑥)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𝑘_2 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𝑒^(</a:t>
              </a:r>
              <a:r>
                <a:rPr lang="es-MX" sz="2400" b="0" i="0" smtClean="0">
                  <a:latin typeface="Cambria Math" panose="02040503050406030204" pitchFamily="18" charset="0"/>
                </a:rPr>
                <a:t>(𝑎−𝑏𝑖)</a:t>
              </a:r>
              <a:r>
                <a:rPr lang="es-MX" sz="24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𝑥)</a:t>
              </a:r>
              <a:endParaRPr lang="es-MX" sz="2400" dirty="0"/>
            </a:p>
          </dgm:t>
        </dgm:pt>
      </mc:Fallback>
    </mc:AlternateConten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endParaRPr lang="es-MX" sz="2400" dirty="0"/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55E7C803-AEE3-4BAF-B3F9-F4088EBA2548}">
      <dgm:prSet phldrT="[Texto]" custT="1"/>
      <dgm:spPr/>
      <dgm:t>
        <a:bodyPr/>
        <a:lstStyle/>
        <a:p>
          <a:r>
            <a:rPr lang="es-MX" sz="2400" dirty="0" smtClean="0"/>
            <a:t>Es una solución general</a:t>
          </a:r>
          <a:endParaRPr lang="es-MX" sz="2400" dirty="0"/>
        </a:p>
      </dgm:t>
    </dgm:pt>
    <dgm:pt modelId="{6569D840-B129-4484-9E49-18BAF5078D98}" type="parTrans" cxnId="{E85A30FB-E55B-483F-B8E5-EE785233B710}">
      <dgm:prSet/>
      <dgm:spPr/>
      <dgm:t>
        <a:bodyPr/>
        <a:lstStyle/>
        <a:p>
          <a:endParaRPr lang="es-MX"/>
        </a:p>
      </dgm:t>
    </dgm:pt>
    <dgm:pt modelId="{0D1876B2-93C0-478B-A12C-7D51967D54F1}" type="sibTrans" cxnId="{E85A30FB-E55B-483F-B8E5-EE785233B710}">
      <dgm:prSet/>
      <dgm:spPr/>
      <dgm:t>
        <a:bodyPr/>
        <a:lstStyle/>
        <a:p>
          <a:endParaRPr lang="es-MX"/>
        </a:p>
      </dgm:t>
    </dgm:pt>
    <dgm:pt modelId="{EABCDC22-F38A-44BB-A601-59A4FBAB4B31}">
      <dgm:prSet phldrT="[Texto]" custT="1"/>
      <dgm:spPr/>
      <dgm:t>
        <a:bodyPr/>
        <a:lstStyle/>
        <a:p>
          <a:r>
            <a:rPr lang="es-MX" sz="2400" dirty="0" smtClean="0"/>
            <a:t>Cuyo polinomio característico es:</a:t>
          </a:r>
          <a:endParaRPr lang="es-MX" sz="2400" dirty="0"/>
        </a:p>
      </dgm:t>
    </dgm:pt>
    <dgm:pt modelId="{0C353C25-015F-44D8-AFD6-97693124BEE1}" type="parTrans" cxnId="{C389C5AF-97E7-4F17-8793-4CB3AAF5B376}">
      <dgm:prSet/>
      <dgm:spPr/>
      <dgm:t>
        <a:bodyPr/>
        <a:lstStyle/>
        <a:p>
          <a:endParaRPr lang="es-MX"/>
        </a:p>
      </dgm:t>
    </dgm:pt>
    <dgm:pt modelId="{87436174-0DC6-4121-83E5-8E514E0BD877}" type="sibTrans" cxnId="{C389C5AF-97E7-4F17-8793-4CB3AAF5B376}">
      <dgm:prSet/>
      <dgm:spPr/>
      <dgm:t>
        <a:bodyPr/>
        <a:lstStyle/>
        <a:p>
          <a:endParaRPr lang="es-MX"/>
        </a:p>
      </dgm:t>
    </dgm:pt>
    <dgm:pt modelId="{65406422-4C9A-4694-AE82-FCE4165CA19B}">
      <dgm:prSet phldrT="[Texto]" custT="1"/>
      <dgm:spPr/>
      <dgm:t>
        <a:bodyPr/>
        <a:lstStyle/>
        <a:p>
          <a:r>
            <a:rPr lang="es-MX" sz="2400" dirty="0" smtClean="0"/>
            <a:t>Y se puede expresar como:</a:t>
          </a:r>
          <a:endParaRPr lang="es-MX" sz="2400" dirty="0"/>
        </a:p>
      </dgm:t>
    </dgm:pt>
    <dgm:pt modelId="{05FE302D-625E-4359-A894-1AED732CBA7D}" type="parTrans" cxnId="{0DA5B594-3C90-408C-B4AF-B58E29185F46}">
      <dgm:prSet/>
      <dgm:spPr/>
      <dgm:t>
        <a:bodyPr/>
        <a:lstStyle/>
        <a:p>
          <a:endParaRPr lang="es-MX"/>
        </a:p>
      </dgm:t>
    </dgm:pt>
    <dgm:pt modelId="{2478BACD-FD8A-4DF6-8BF1-08DCCB1CF214}" type="sibTrans" cxnId="{0DA5B594-3C90-408C-B4AF-B58E29185F46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1F2FBB9D-E45E-47F3-BEEC-6428B9B38813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𝑎𝑥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1 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𝐶𝑜𝑠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𝑆𝑒𝑛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m:oMathPara>
              </a14:m>
              <a:endParaRPr lang="es-MX" sz="2400" dirty="0"/>
            </a:p>
          </dgm:t>
        </dgm:pt>
      </mc:Choice>
      <mc:Fallback xmlns="">
        <dgm:pt modelId="{1F2FBB9D-E45E-47F3-BEEC-6428B9B38813}">
          <dgm:prSet phldrT="[Texto]" custT="1"/>
          <dgm:spPr/>
          <dgm:t>
            <a:bodyPr/>
            <a:lstStyle/>
            <a:p>
              <a:pPr/>
              <a:r>
                <a:rPr lang="es-MX" sz="2400" b="0" i="0" smtClean="0">
                  <a:latin typeface="Cambria Math" panose="02040503050406030204" pitchFamily="18" charset="0"/>
                </a:rPr>
                <a:t>𝑦=</a:t>
              </a:r>
              <a:r>
                <a:rPr lang="es-MX" sz="2400" b="0" i="0" smtClean="0">
                  <a:latin typeface="Cambria Math" panose="02040503050406030204" pitchFamily="18" charset="0"/>
                </a:rPr>
                <a:t>𝑒^𝑎𝑥</a:t>
              </a:r>
              <a:r>
                <a:rPr lang="es-MX" sz="2400" b="0" i="0" smtClean="0">
                  <a:latin typeface="Cambria Math" panose="02040503050406030204" pitchFamily="18" charset="0"/>
                </a:rPr>
                <a:t> (𝐶_(1 ) 𝐶𝑜𝑠 𝑏𝑥+ 𝐶_2  𝑆𝑒𝑛 𝑏𝑥 )</a:t>
              </a:r>
              <a:endParaRPr lang="es-MX" sz="2400" dirty="0"/>
            </a:p>
          </dgm:t>
        </dgm:pt>
      </mc:Fallback>
    </mc:AlternateContent>
    <dgm:pt modelId="{62255E83-7EB1-41BB-BB85-CDD4E0FF4553}" type="parTrans" cxnId="{BDDDE1F1-EC48-4147-BAE3-1B456D4DE13A}">
      <dgm:prSet/>
      <dgm:spPr/>
      <dgm:t>
        <a:bodyPr/>
        <a:lstStyle/>
        <a:p>
          <a:endParaRPr lang="es-MX"/>
        </a:p>
      </dgm:t>
    </dgm:pt>
    <dgm:pt modelId="{93A0F4D2-1404-4DDB-8144-97E192145223}" type="sibTrans" cxnId="{BDDDE1F1-EC48-4147-BAE3-1B456D4DE13A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E9C094BD-4B95-4F57-9A79-64F595742837}" srcId="{87414DC6-0ADB-4743-BE27-A834915E370F}" destId="{3EDB59C5-A0FD-42DE-BB5F-7B412203261F}" srcOrd="4" destOrd="0" parTransId="{35F5677F-0018-4EB1-9712-14EA7DFB7D0A}" sibTransId="{8431EC5A-6769-4D72-B193-CDF70FEB5702}"/>
    <dgm:cxn modelId="{B6A4F605-FDFC-42F0-B5CF-481BCE29652B}" type="presOf" srcId="{3EDB59C5-A0FD-42DE-BB5F-7B412203261F}" destId="{E3302407-713D-4E90-A2C3-CA5EDCD6A313}" srcOrd="0" destOrd="4" presId="urn:microsoft.com/office/officeart/2005/8/layout/vList2"/>
    <dgm:cxn modelId="{7E62AC92-46F3-4CC0-9A7F-E9ADF5757A8B}" type="presOf" srcId="{6DBA0457-09E1-430E-81B9-41B150088702}" destId="{E3302407-713D-4E90-A2C3-CA5EDCD6A313}" srcOrd="0" destOrd="9" presId="urn:microsoft.com/office/officeart/2005/8/layout/vList2"/>
    <dgm:cxn modelId="{28403024-365A-46A1-BD9D-2DD0F04B4130}" type="presOf" srcId="{6D176FBD-938F-4FCE-9B7E-FBE2E4F87308}" destId="{E3302407-713D-4E90-A2C3-CA5EDCD6A313}" srcOrd="0" destOrd="1" presId="urn:microsoft.com/office/officeart/2005/8/layout/vList2"/>
    <dgm:cxn modelId="{5520A3F3-298D-4D42-B6CC-6F723F11D97A}" type="presOf" srcId="{65406422-4C9A-4694-AE82-FCE4165CA19B}" destId="{E3302407-713D-4E90-A2C3-CA5EDCD6A313}" srcOrd="0" destOrd="7" presId="urn:microsoft.com/office/officeart/2005/8/layout/vList2"/>
    <dgm:cxn modelId="{945028B5-5219-48BA-8279-A8B1E3524D9D}" type="presOf" srcId="{FC19B404-D28B-4548-9172-E1F1483282D1}" destId="{E3302407-713D-4E90-A2C3-CA5EDCD6A313}" srcOrd="0" destOrd="3" presId="urn:microsoft.com/office/officeart/2005/8/layout/vList2"/>
    <dgm:cxn modelId="{DC9778A1-6B02-4E02-978B-DF426CBEA302}" type="presOf" srcId="{5C857C28-1620-455E-8396-F15DA014F53F}" destId="{E3302407-713D-4E90-A2C3-CA5EDCD6A313}" srcOrd="0" destOrd="5" presId="urn:microsoft.com/office/officeart/2005/8/layout/vList2"/>
    <dgm:cxn modelId="{EDE0FCE2-0B49-4AF1-A0DA-C5039FD690B1}" type="presOf" srcId="{310889D2-92B0-4D25-BA7B-1EA7185B37D7}" destId="{E3302407-713D-4E90-A2C3-CA5EDCD6A313}" srcOrd="0" destOrd="10" presId="urn:microsoft.com/office/officeart/2005/8/layout/vList2"/>
    <dgm:cxn modelId="{C389C5AF-97E7-4F17-8793-4CB3AAF5B376}" srcId="{87414DC6-0ADB-4743-BE27-A834915E370F}" destId="{EABCDC22-F38A-44BB-A601-59A4FBAB4B31}" srcOrd="2" destOrd="0" parTransId="{0C353C25-015F-44D8-AFD6-97693124BEE1}" sibTransId="{87436174-0DC6-4121-83E5-8E514E0BD877}"/>
    <dgm:cxn modelId="{702AE554-1A02-4177-AB13-444D00E434AD}" type="presOf" srcId="{55E7C803-AEE3-4BAF-B3F9-F4088EBA2548}" destId="{E3302407-713D-4E90-A2C3-CA5EDCD6A313}" srcOrd="0" destOrd="6" presId="urn:microsoft.com/office/officeart/2005/8/layout/vList2"/>
    <dgm:cxn modelId="{26631EF2-4B2B-4980-AAAC-494FF61B5B43}" srcId="{87414DC6-0ADB-4743-BE27-A834915E370F}" destId="{6DBA0457-09E1-430E-81B9-41B150088702}" srcOrd="9" destOrd="0" parTransId="{FCBA20AE-07FB-4745-B384-202DAD1F99D0}" sibTransId="{C3E4DC48-B3CA-47CE-AEF7-7484846307B7}"/>
    <dgm:cxn modelId="{0BEBB832-3519-4BB4-82B8-79E05ED35612}" type="presOf" srcId="{CA19D650-3099-4629-A805-2A5F2A4E9ACF}" destId="{393AAB8A-EE58-45EC-9C21-34B4D3FDE826}" srcOrd="0" destOrd="0" presId="urn:microsoft.com/office/officeart/2005/8/layout/vList2"/>
    <dgm:cxn modelId="{34F86AAA-2725-47FC-A464-3F433C97B29E}" type="presOf" srcId="{E234BF35-1173-48D7-A040-9CFC181A9AD0}" destId="{E3302407-713D-4E90-A2C3-CA5EDCD6A313}" srcOrd="0" destOrd="0" presId="urn:microsoft.com/office/officeart/2005/8/layout/vList2"/>
    <dgm:cxn modelId="{D27DB3B7-5C53-4460-A797-D9072C8BDFD0}" type="presOf" srcId="{379718D3-C210-485A-87CF-C78674F8E200}" destId="{E3302407-713D-4E90-A2C3-CA5EDCD6A313}" srcOrd="0" destOrd="11" presId="urn:microsoft.com/office/officeart/2005/8/layout/vList2"/>
    <dgm:cxn modelId="{BDDDE1F1-EC48-4147-BAE3-1B456D4DE13A}" srcId="{87414DC6-0ADB-4743-BE27-A834915E370F}" destId="{1F2FBB9D-E45E-47F3-BEEC-6428B9B38813}" srcOrd="8" destOrd="0" parTransId="{62255E83-7EB1-41BB-BB85-CDD4E0FF4553}" sibTransId="{93A0F4D2-1404-4DDB-8144-97E192145223}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2E2463EC-5329-4E09-A704-9E153FE646CD}" srcId="{87414DC6-0ADB-4743-BE27-A834915E370F}" destId="{5C857C28-1620-455E-8396-F15DA014F53F}" srcOrd="5" destOrd="0" parTransId="{A0C62BEF-4BE9-4E66-B6BD-49BA612ADD16}" sibTransId="{CDC5BBCD-685F-454B-8FAA-5B88225B7D41}"/>
    <dgm:cxn modelId="{1D4ECAE0-3198-4A5D-B93E-9021AE6522F1}" type="presOf" srcId="{EABCDC22-F38A-44BB-A601-59A4FBAB4B31}" destId="{E3302407-713D-4E90-A2C3-CA5EDCD6A313}" srcOrd="0" destOrd="2" presId="urn:microsoft.com/office/officeart/2005/8/layout/vList2"/>
    <dgm:cxn modelId="{73AF842C-1EA3-48F6-9B44-323B122CF262}" srcId="{87414DC6-0ADB-4743-BE27-A834915E370F}" destId="{310889D2-92B0-4D25-BA7B-1EA7185B37D7}" srcOrd="10" destOrd="0" parTransId="{EC3E90F8-8906-42A5-AD11-0D77861AE92F}" sibTransId="{D0757DEA-F3A1-41B3-A6D2-5FFD14A3F04C}"/>
    <dgm:cxn modelId="{E85A30FB-E55B-483F-B8E5-EE785233B710}" srcId="{87414DC6-0ADB-4743-BE27-A834915E370F}" destId="{55E7C803-AEE3-4BAF-B3F9-F4088EBA2548}" srcOrd="6" destOrd="0" parTransId="{6569D840-B129-4484-9E49-18BAF5078D98}" sibTransId="{0D1876B2-93C0-478B-A12C-7D51967D54F1}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74D4B607-DC29-42EA-8617-1A01FC05C558}" type="presOf" srcId="{1F2FBB9D-E45E-47F3-BEEC-6428B9B38813}" destId="{E3302407-713D-4E90-A2C3-CA5EDCD6A313}" srcOrd="0" destOrd="8" presId="urn:microsoft.com/office/officeart/2005/8/layout/vList2"/>
    <dgm:cxn modelId="{B0F20AF0-EEDE-44DC-9CAF-F87B462526FE}" type="presOf" srcId="{87414DC6-0ADB-4743-BE27-A834915E370F}" destId="{5D759822-4D52-442B-BE2F-A647EB3B931A}" srcOrd="0" destOrd="0" presId="urn:microsoft.com/office/officeart/2005/8/layout/vList2"/>
    <dgm:cxn modelId="{EEA96533-1319-41B7-8252-B2347CE6DA8B}" srcId="{87414DC6-0ADB-4743-BE27-A834915E370F}" destId="{379718D3-C210-485A-87CF-C78674F8E200}" srcOrd="11" destOrd="0" parTransId="{4A76B15C-0CE6-4115-AD83-BFF6E0B52B93}" sibTransId="{6F0C0C19-5231-4A2F-9A95-178516DDF2B4}"/>
    <dgm:cxn modelId="{0DA5B594-3C90-408C-B4AF-B58E29185F46}" srcId="{87414DC6-0ADB-4743-BE27-A834915E370F}" destId="{65406422-4C9A-4694-AE82-FCE4165CA19B}" srcOrd="7" destOrd="0" parTransId="{05FE302D-625E-4359-A894-1AED732CBA7D}" sibTransId="{2478BACD-FD8A-4DF6-8BF1-08DCCB1CF214}"/>
    <dgm:cxn modelId="{4CFE824D-8C70-43AD-9236-46D4306DF152}" type="presParOf" srcId="{393AAB8A-EE58-45EC-9C21-34B4D3FDE826}" destId="{5D759822-4D52-442B-BE2F-A647EB3B931A}" srcOrd="0" destOrd="0" presId="urn:microsoft.com/office/officeart/2005/8/layout/vList2"/>
    <dgm:cxn modelId="{6CB5BFE8-E753-412D-9FDF-4F0BF0CF75B8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19D650-3099-4629-A805-2A5F2A4E9A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414DC6-0ADB-4743-BE27-A834915E370F}">
      <dgm:prSet phldrT="[Texto]" custT="1"/>
      <dgm:spPr/>
      <dgm:t>
        <a:bodyPr/>
        <a:lstStyle/>
        <a:p>
          <a:r>
            <a:rPr lang="es-MX" sz="4000" dirty="0" smtClean="0"/>
            <a:t>Teorema 5.</a:t>
          </a:r>
        </a:p>
      </dgm:t>
    </dgm:pt>
    <dgm:pt modelId="{46090FE4-FC9D-4F83-BED3-088233E0B39B}" type="parTrans" cxnId="{45812645-F5F6-4F5D-BEF1-C74EAA596F9C}">
      <dgm:prSet/>
      <dgm:spPr/>
      <dgm:t>
        <a:bodyPr/>
        <a:lstStyle/>
        <a:p>
          <a:endParaRPr lang="es-MX"/>
        </a:p>
      </dgm:t>
    </dgm:pt>
    <dgm:pt modelId="{23FD0DB9-3C5C-4E0C-829D-DA959E25F0EB}" type="sibTrans" cxnId="{45812645-F5F6-4F5D-BEF1-C74EAA596F9C}">
      <dgm:prSet/>
      <dgm:spPr/>
      <dgm:t>
        <a:bodyPr/>
        <a:lstStyle/>
        <a:p>
          <a:endParaRPr lang="es-MX"/>
        </a:p>
      </dgm:t>
    </dgm:pt>
    <dgm:pt modelId="{E234BF35-1173-48D7-A040-9CFC181A9AD0}">
      <dgm:prSet phldrT="[Texto]" custT="1"/>
      <dgm:spPr>
        <a:blipFill rotWithShape="0">
          <a:blip xmlns:r="http://schemas.openxmlformats.org/officeDocument/2006/relationships" r:embed="rId1"/>
          <a:stretch>
            <a:fillRect t="-6695" b="-16066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9CB368A-54D8-4ECD-AAE0-4211F17F9C4D}" type="parTrans" cxnId="{6451C476-9923-41D9-AA80-A08AF174BA41}">
      <dgm:prSet/>
      <dgm:spPr/>
      <dgm:t>
        <a:bodyPr/>
        <a:lstStyle/>
        <a:p>
          <a:endParaRPr lang="es-MX"/>
        </a:p>
      </dgm:t>
    </dgm:pt>
    <dgm:pt modelId="{BFDC3592-0CC0-44A2-9D3E-B069372259C3}" type="sibTrans" cxnId="{6451C476-9923-41D9-AA80-A08AF174BA41}">
      <dgm:prSet/>
      <dgm:spPr/>
      <dgm:t>
        <a:bodyPr/>
        <a:lstStyle/>
        <a:p>
          <a:endParaRPr lang="es-MX"/>
        </a:p>
      </dgm:t>
    </dgm:pt>
    <dgm:pt modelId="{379718D3-C210-485A-87CF-C78674F8E200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A76B15C-0CE6-4115-AD83-BFF6E0B52B93}" type="parTrans" cxnId="{EEA96533-1319-41B7-8252-B2347CE6DA8B}">
      <dgm:prSet/>
      <dgm:spPr/>
      <dgm:t>
        <a:bodyPr/>
        <a:lstStyle/>
        <a:p>
          <a:endParaRPr lang="es-MX"/>
        </a:p>
      </dgm:t>
    </dgm:pt>
    <dgm:pt modelId="{6F0C0C19-5231-4A2F-9A95-178516DDF2B4}" type="sibTrans" cxnId="{EEA96533-1319-41B7-8252-B2347CE6DA8B}">
      <dgm:prSet/>
      <dgm:spPr/>
      <dgm:t>
        <a:bodyPr/>
        <a:lstStyle/>
        <a:p>
          <a:endParaRPr lang="es-MX"/>
        </a:p>
      </dgm:t>
    </dgm:pt>
    <dgm:pt modelId="{6D176FBD-938F-4FCE-9B7E-FBE2E4F8730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4EEC1C6-EE27-488F-91EA-96E9FCAF4E94}" type="parTrans" cxnId="{36100DA3-AB74-4479-A99A-473FDA82A7D1}">
      <dgm:prSet/>
      <dgm:spPr/>
      <dgm:t>
        <a:bodyPr/>
        <a:lstStyle/>
        <a:p>
          <a:endParaRPr lang="es-MX"/>
        </a:p>
      </dgm:t>
    </dgm:pt>
    <dgm:pt modelId="{5E4B1D3A-E1CD-496A-B344-1CFC01323093}" type="sibTrans" cxnId="{36100DA3-AB74-4479-A99A-473FDA82A7D1}">
      <dgm:prSet/>
      <dgm:spPr/>
      <dgm:t>
        <a:bodyPr/>
        <a:lstStyle/>
        <a:p>
          <a:endParaRPr lang="es-MX"/>
        </a:p>
      </dgm:t>
    </dgm:pt>
    <dgm:pt modelId="{310889D2-92B0-4D25-BA7B-1EA7185B37D7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EC3E90F8-8906-42A5-AD11-0D77861AE92F}" type="parTrans" cxnId="{73AF842C-1EA3-48F6-9B44-323B122CF262}">
      <dgm:prSet/>
      <dgm:spPr/>
      <dgm:t>
        <a:bodyPr/>
        <a:lstStyle/>
        <a:p>
          <a:endParaRPr lang="es-MX"/>
        </a:p>
      </dgm:t>
    </dgm:pt>
    <dgm:pt modelId="{D0757DEA-F3A1-41B3-A6D2-5FFD14A3F04C}" type="sibTrans" cxnId="{73AF842C-1EA3-48F6-9B44-323B122CF262}">
      <dgm:prSet/>
      <dgm:spPr/>
      <dgm:t>
        <a:bodyPr/>
        <a:lstStyle/>
        <a:p>
          <a:endParaRPr lang="es-MX"/>
        </a:p>
      </dgm:t>
    </dgm:pt>
    <dgm:pt modelId="{FC19B404-D28B-4548-9172-E1F1483282D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C210B588-292E-4910-8B11-278AC1214A93}" type="parTrans" cxnId="{D72135E1-77DF-4031-9C62-19646B3E0DDA}">
      <dgm:prSet/>
      <dgm:spPr/>
      <dgm:t>
        <a:bodyPr/>
        <a:lstStyle/>
        <a:p>
          <a:endParaRPr lang="es-MX"/>
        </a:p>
      </dgm:t>
    </dgm:pt>
    <dgm:pt modelId="{09F88DCD-BC29-4CB9-A560-04631A02C622}" type="sibTrans" cxnId="{D72135E1-77DF-4031-9C62-19646B3E0DDA}">
      <dgm:prSet/>
      <dgm:spPr/>
      <dgm:t>
        <a:bodyPr/>
        <a:lstStyle/>
        <a:p>
          <a:endParaRPr lang="es-MX"/>
        </a:p>
      </dgm:t>
    </dgm:pt>
    <dgm:pt modelId="{3EDB59C5-A0FD-42DE-BB5F-7B412203261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5F5677F-0018-4EB1-9712-14EA7DFB7D0A}" type="parTrans" cxnId="{E9C094BD-4B95-4F57-9A79-64F595742837}">
      <dgm:prSet/>
      <dgm:spPr/>
      <dgm:t>
        <a:bodyPr/>
        <a:lstStyle/>
        <a:p>
          <a:endParaRPr lang="es-MX"/>
        </a:p>
      </dgm:t>
    </dgm:pt>
    <dgm:pt modelId="{8431EC5A-6769-4D72-B193-CDF70FEB5702}" type="sibTrans" cxnId="{E9C094BD-4B95-4F57-9A79-64F595742837}">
      <dgm:prSet/>
      <dgm:spPr/>
      <dgm:t>
        <a:bodyPr/>
        <a:lstStyle/>
        <a:p>
          <a:endParaRPr lang="es-MX"/>
        </a:p>
      </dgm:t>
    </dgm:pt>
    <dgm:pt modelId="{5C857C28-1620-455E-8396-F15DA014F53F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A0C62BEF-4BE9-4E66-B6BD-49BA612ADD16}" type="parTrans" cxnId="{2E2463EC-5329-4E09-A704-9E153FE646CD}">
      <dgm:prSet/>
      <dgm:spPr/>
      <dgm:t>
        <a:bodyPr/>
        <a:lstStyle/>
        <a:p>
          <a:endParaRPr lang="es-MX"/>
        </a:p>
      </dgm:t>
    </dgm:pt>
    <dgm:pt modelId="{CDC5BBCD-685F-454B-8FAA-5B88225B7D41}" type="sibTrans" cxnId="{2E2463EC-5329-4E09-A704-9E153FE646CD}">
      <dgm:prSet/>
      <dgm:spPr/>
      <dgm:t>
        <a:bodyPr/>
        <a:lstStyle/>
        <a:p>
          <a:endParaRPr lang="es-MX"/>
        </a:p>
      </dgm:t>
    </dgm:pt>
    <dgm:pt modelId="{6DBA0457-09E1-430E-81B9-41B150088702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CBA20AE-07FB-4745-B384-202DAD1F99D0}" type="parTrans" cxnId="{26631EF2-4B2B-4980-AAAC-494FF61B5B43}">
      <dgm:prSet/>
      <dgm:spPr/>
      <dgm:t>
        <a:bodyPr/>
        <a:lstStyle/>
        <a:p>
          <a:endParaRPr lang="es-MX"/>
        </a:p>
      </dgm:t>
    </dgm:pt>
    <dgm:pt modelId="{C3E4DC48-B3CA-47CE-AEF7-7484846307B7}" type="sibTrans" cxnId="{26631EF2-4B2B-4980-AAAC-494FF61B5B43}">
      <dgm:prSet/>
      <dgm:spPr/>
      <dgm:t>
        <a:bodyPr/>
        <a:lstStyle/>
        <a:p>
          <a:endParaRPr lang="es-MX"/>
        </a:p>
      </dgm:t>
    </dgm:pt>
    <dgm:pt modelId="{55E7C803-AEE3-4BAF-B3F9-F4088EBA2548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6569D840-B129-4484-9E49-18BAF5078D98}" type="parTrans" cxnId="{E85A30FB-E55B-483F-B8E5-EE785233B710}">
      <dgm:prSet/>
      <dgm:spPr/>
      <dgm:t>
        <a:bodyPr/>
        <a:lstStyle/>
        <a:p>
          <a:endParaRPr lang="es-MX"/>
        </a:p>
      </dgm:t>
    </dgm:pt>
    <dgm:pt modelId="{0D1876B2-93C0-478B-A12C-7D51967D54F1}" type="sibTrans" cxnId="{E85A30FB-E55B-483F-B8E5-EE785233B710}">
      <dgm:prSet/>
      <dgm:spPr/>
      <dgm:t>
        <a:bodyPr/>
        <a:lstStyle/>
        <a:p>
          <a:endParaRPr lang="es-MX"/>
        </a:p>
      </dgm:t>
    </dgm:pt>
    <dgm:pt modelId="{EABCDC22-F38A-44BB-A601-59A4FBAB4B31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0C353C25-015F-44D8-AFD6-97693124BEE1}" type="parTrans" cxnId="{C389C5AF-97E7-4F17-8793-4CB3AAF5B376}">
      <dgm:prSet/>
      <dgm:spPr/>
      <dgm:t>
        <a:bodyPr/>
        <a:lstStyle/>
        <a:p>
          <a:endParaRPr lang="es-MX"/>
        </a:p>
      </dgm:t>
    </dgm:pt>
    <dgm:pt modelId="{87436174-0DC6-4121-83E5-8E514E0BD877}" type="sibTrans" cxnId="{C389C5AF-97E7-4F17-8793-4CB3AAF5B376}">
      <dgm:prSet/>
      <dgm:spPr/>
      <dgm:t>
        <a:bodyPr/>
        <a:lstStyle/>
        <a:p>
          <a:endParaRPr lang="es-MX"/>
        </a:p>
      </dgm:t>
    </dgm:pt>
    <dgm:pt modelId="{65406422-4C9A-4694-AE82-FCE4165CA19B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05FE302D-625E-4359-A894-1AED732CBA7D}" type="parTrans" cxnId="{0DA5B594-3C90-408C-B4AF-B58E29185F46}">
      <dgm:prSet/>
      <dgm:spPr/>
      <dgm:t>
        <a:bodyPr/>
        <a:lstStyle/>
        <a:p>
          <a:endParaRPr lang="es-MX"/>
        </a:p>
      </dgm:t>
    </dgm:pt>
    <dgm:pt modelId="{2478BACD-FD8A-4DF6-8BF1-08DCCB1CF214}" type="sibTrans" cxnId="{0DA5B594-3C90-408C-B4AF-B58E29185F46}">
      <dgm:prSet/>
      <dgm:spPr/>
      <dgm:t>
        <a:bodyPr/>
        <a:lstStyle/>
        <a:p>
          <a:endParaRPr lang="es-MX"/>
        </a:p>
      </dgm:t>
    </dgm:pt>
    <dgm:pt modelId="{1F2FBB9D-E45E-47F3-BEEC-6428B9B38813}">
      <dgm:prSet phldrT="[Texto]" custT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62255E83-7EB1-41BB-BB85-CDD4E0FF4553}" type="parTrans" cxnId="{BDDDE1F1-EC48-4147-BAE3-1B456D4DE13A}">
      <dgm:prSet/>
      <dgm:spPr/>
      <dgm:t>
        <a:bodyPr/>
        <a:lstStyle/>
        <a:p>
          <a:endParaRPr lang="es-MX"/>
        </a:p>
      </dgm:t>
    </dgm:pt>
    <dgm:pt modelId="{93A0F4D2-1404-4DDB-8144-97E192145223}" type="sibTrans" cxnId="{BDDDE1F1-EC48-4147-BAE3-1B456D4DE13A}">
      <dgm:prSet/>
      <dgm:spPr/>
      <dgm:t>
        <a:bodyPr/>
        <a:lstStyle/>
        <a:p>
          <a:endParaRPr lang="es-MX"/>
        </a:p>
      </dgm:t>
    </dgm:pt>
    <dgm:pt modelId="{393AAB8A-EE58-45EC-9C21-34B4D3FDE826}" type="pres">
      <dgm:prSet presAssocID="{CA19D650-3099-4629-A805-2A5F2A4E9A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D759822-4D52-442B-BE2F-A647EB3B931A}" type="pres">
      <dgm:prSet presAssocID="{87414DC6-0ADB-4743-BE27-A834915E370F}" presName="parentText" presStyleLbl="node1" presStyleIdx="0" presStyleCnt="1" custScaleY="40425" custLinFactNeighborX="153" custLinFactNeighborY="-6131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302407-713D-4E90-A2C3-CA5EDCD6A313}" type="pres">
      <dgm:prSet presAssocID="{87414DC6-0ADB-4743-BE27-A834915E370F}" presName="childText" presStyleLbl="revTx" presStyleIdx="0" presStyleCnt="1" custScaleY="296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5812645-F5F6-4F5D-BEF1-C74EAA596F9C}" srcId="{CA19D650-3099-4629-A805-2A5F2A4E9ACF}" destId="{87414DC6-0ADB-4743-BE27-A834915E370F}" srcOrd="0" destOrd="0" parTransId="{46090FE4-FC9D-4F83-BED3-088233E0B39B}" sibTransId="{23FD0DB9-3C5C-4E0C-829D-DA959E25F0EB}"/>
    <dgm:cxn modelId="{E9C094BD-4B95-4F57-9A79-64F595742837}" srcId="{87414DC6-0ADB-4743-BE27-A834915E370F}" destId="{3EDB59C5-A0FD-42DE-BB5F-7B412203261F}" srcOrd="4" destOrd="0" parTransId="{35F5677F-0018-4EB1-9712-14EA7DFB7D0A}" sibTransId="{8431EC5A-6769-4D72-B193-CDF70FEB5702}"/>
    <dgm:cxn modelId="{B6A4F605-FDFC-42F0-B5CF-481BCE29652B}" type="presOf" srcId="{3EDB59C5-A0FD-42DE-BB5F-7B412203261F}" destId="{E3302407-713D-4E90-A2C3-CA5EDCD6A313}" srcOrd="0" destOrd="4" presId="urn:microsoft.com/office/officeart/2005/8/layout/vList2"/>
    <dgm:cxn modelId="{7E62AC92-46F3-4CC0-9A7F-E9ADF5757A8B}" type="presOf" srcId="{6DBA0457-09E1-430E-81B9-41B150088702}" destId="{E3302407-713D-4E90-A2C3-CA5EDCD6A313}" srcOrd="0" destOrd="9" presId="urn:microsoft.com/office/officeart/2005/8/layout/vList2"/>
    <dgm:cxn modelId="{28403024-365A-46A1-BD9D-2DD0F04B4130}" type="presOf" srcId="{6D176FBD-938F-4FCE-9B7E-FBE2E4F87308}" destId="{E3302407-713D-4E90-A2C3-CA5EDCD6A313}" srcOrd="0" destOrd="1" presId="urn:microsoft.com/office/officeart/2005/8/layout/vList2"/>
    <dgm:cxn modelId="{5520A3F3-298D-4D42-B6CC-6F723F11D97A}" type="presOf" srcId="{65406422-4C9A-4694-AE82-FCE4165CA19B}" destId="{E3302407-713D-4E90-A2C3-CA5EDCD6A313}" srcOrd="0" destOrd="7" presId="urn:microsoft.com/office/officeart/2005/8/layout/vList2"/>
    <dgm:cxn modelId="{945028B5-5219-48BA-8279-A8B1E3524D9D}" type="presOf" srcId="{FC19B404-D28B-4548-9172-E1F1483282D1}" destId="{E3302407-713D-4E90-A2C3-CA5EDCD6A313}" srcOrd="0" destOrd="3" presId="urn:microsoft.com/office/officeart/2005/8/layout/vList2"/>
    <dgm:cxn modelId="{DC9778A1-6B02-4E02-978B-DF426CBEA302}" type="presOf" srcId="{5C857C28-1620-455E-8396-F15DA014F53F}" destId="{E3302407-713D-4E90-A2C3-CA5EDCD6A313}" srcOrd="0" destOrd="5" presId="urn:microsoft.com/office/officeart/2005/8/layout/vList2"/>
    <dgm:cxn modelId="{EDE0FCE2-0B49-4AF1-A0DA-C5039FD690B1}" type="presOf" srcId="{310889D2-92B0-4D25-BA7B-1EA7185B37D7}" destId="{E3302407-713D-4E90-A2C3-CA5EDCD6A313}" srcOrd="0" destOrd="10" presId="urn:microsoft.com/office/officeart/2005/8/layout/vList2"/>
    <dgm:cxn modelId="{C389C5AF-97E7-4F17-8793-4CB3AAF5B376}" srcId="{87414DC6-0ADB-4743-BE27-A834915E370F}" destId="{EABCDC22-F38A-44BB-A601-59A4FBAB4B31}" srcOrd="2" destOrd="0" parTransId="{0C353C25-015F-44D8-AFD6-97693124BEE1}" sibTransId="{87436174-0DC6-4121-83E5-8E514E0BD877}"/>
    <dgm:cxn modelId="{702AE554-1A02-4177-AB13-444D00E434AD}" type="presOf" srcId="{55E7C803-AEE3-4BAF-B3F9-F4088EBA2548}" destId="{E3302407-713D-4E90-A2C3-CA5EDCD6A313}" srcOrd="0" destOrd="6" presId="urn:microsoft.com/office/officeart/2005/8/layout/vList2"/>
    <dgm:cxn modelId="{26631EF2-4B2B-4980-AAAC-494FF61B5B43}" srcId="{87414DC6-0ADB-4743-BE27-A834915E370F}" destId="{6DBA0457-09E1-430E-81B9-41B150088702}" srcOrd="9" destOrd="0" parTransId="{FCBA20AE-07FB-4745-B384-202DAD1F99D0}" sibTransId="{C3E4DC48-B3CA-47CE-AEF7-7484846307B7}"/>
    <dgm:cxn modelId="{0BEBB832-3519-4BB4-82B8-79E05ED35612}" type="presOf" srcId="{CA19D650-3099-4629-A805-2A5F2A4E9ACF}" destId="{393AAB8A-EE58-45EC-9C21-34B4D3FDE826}" srcOrd="0" destOrd="0" presId="urn:microsoft.com/office/officeart/2005/8/layout/vList2"/>
    <dgm:cxn modelId="{34F86AAA-2725-47FC-A464-3F433C97B29E}" type="presOf" srcId="{E234BF35-1173-48D7-A040-9CFC181A9AD0}" destId="{E3302407-713D-4E90-A2C3-CA5EDCD6A313}" srcOrd="0" destOrd="0" presId="urn:microsoft.com/office/officeart/2005/8/layout/vList2"/>
    <dgm:cxn modelId="{D27DB3B7-5C53-4460-A797-D9072C8BDFD0}" type="presOf" srcId="{379718D3-C210-485A-87CF-C78674F8E200}" destId="{E3302407-713D-4E90-A2C3-CA5EDCD6A313}" srcOrd="0" destOrd="11" presId="urn:microsoft.com/office/officeart/2005/8/layout/vList2"/>
    <dgm:cxn modelId="{BDDDE1F1-EC48-4147-BAE3-1B456D4DE13A}" srcId="{87414DC6-0ADB-4743-BE27-A834915E370F}" destId="{1F2FBB9D-E45E-47F3-BEEC-6428B9B38813}" srcOrd="8" destOrd="0" parTransId="{62255E83-7EB1-41BB-BB85-CDD4E0FF4553}" sibTransId="{93A0F4D2-1404-4DDB-8144-97E192145223}"/>
    <dgm:cxn modelId="{6451C476-9923-41D9-AA80-A08AF174BA41}" srcId="{87414DC6-0ADB-4743-BE27-A834915E370F}" destId="{E234BF35-1173-48D7-A040-9CFC181A9AD0}" srcOrd="0" destOrd="0" parTransId="{89CB368A-54D8-4ECD-AAE0-4211F17F9C4D}" sibTransId="{BFDC3592-0CC0-44A2-9D3E-B069372259C3}"/>
    <dgm:cxn modelId="{36100DA3-AB74-4479-A99A-473FDA82A7D1}" srcId="{87414DC6-0ADB-4743-BE27-A834915E370F}" destId="{6D176FBD-938F-4FCE-9B7E-FBE2E4F87308}" srcOrd="1" destOrd="0" parTransId="{C4EEC1C6-EE27-488F-91EA-96E9FCAF4E94}" sibTransId="{5E4B1D3A-E1CD-496A-B344-1CFC01323093}"/>
    <dgm:cxn modelId="{2E2463EC-5329-4E09-A704-9E153FE646CD}" srcId="{87414DC6-0ADB-4743-BE27-A834915E370F}" destId="{5C857C28-1620-455E-8396-F15DA014F53F}" srcOrd="5" destOrd="0" parTransId="{A0C62BEF-4BE9-4E66-B6BD-49BA612ADD16}" sibTransId="{CDC5BBCD-685F-454B-8FAA-5B88225B7D41}"/>
    <dgm:cxn modelId="{1D4ECAE0-3198-4A5D-B93E-9021AE6522F1}" type="presOf" srcId="{EABCDC22-F38A-44BB-A601-59A4FBAB4B31}" destId="{E3302407-713D-4E90-A2C3-CA5EDCD6A313}" srcOrd="0" destOrd="2" presId="urn:microsoft.com/office/officeart/2005/8/layout/vList2"/>
    <dgm:cxn modelId="{73AF842C-1EA3-48F6-9B44-323B122CF262}" srcId="{87414DC6-0ADB-4743-BE27-A834915E370F}" destId="{310889D2-92B0-4D25-BA7B-1EA7185B37D7}" srcOrd="10" destOrd="0" parTransId="{EC3E90F8-8906-42A5-AD11-0D77861AE92F}" sibTransId="{D0757DEA-F3A1-41B3-A6D2-5FFD14A3F04C}"/>
    <dgm:cxn modelId="{E85A30FB-E55B-483F-B8E5-EE785233B710}" srcId="{87414DC6-0ADB-4743-BE27-A834915E370F}" destId="{55E7C803-AEE3-4BAF-B3F9-F4088EBA2548}" srcOrd="6" destOrd="0" parTransId="{6569D840-B129-4484-9E49-18BAF5078D98}" sibTransId="{0D1876B2-93C0-478B-A12C-7D51967D54F1}"/>
    <dgm:cxn modelId="{D72135E1-77DF-4031-9C62-19646B3E0DDA}" srcId="{87414DC6-0ADB-4743-BE27-A834915E370F}" destId="{FC19B404-D28B-4548-9172-E1F1483282D1}" srcOrd="3" destOrd="0" parTransId="{C210B588-292E-4910-8B11-278AC1214A93}" sibTransId="{09F88DCD-BC29-4CB9-A560-04631A02C622}"/>
    <dgm:cxn modelId="{74D4B607-DC29-42EA-8617-1A01FC05C558}" type="presOf" srcId="{1F2FBB9D-E45E-47F3-BEEC-6428B9B38813}" destId="{E3302407-713D-4E90-A2C3-CA5EDCD6A313}" srcOrd="0" destOrd="8" presId="urn:microsoft.com/office/officeart/2005/8/layout/vList2"/>
    <dgm:cxn modelId="{B0F20AF0-EEDE-44DC-9CAF-F87B462526FE}" type="presOf" srcId="{87414DC6-0ADB-4743-BE27-A834915E370F}" destId="{5D759822-4D52-442B-BE2F-A647EB3B931A}" srcOrd="0" destOrd="0" presId="urn:microsoft.com/office/officeart/2005/8/layout/vList2"/>
    <dgm:cxn modelId="{EEA96533-1319-41B7-8252-B2347CE6DA8B}" srcId="{87414DC6-0ADB-4743-BE27-A834915E370F}" destId="{379718D3-C210-485A-87CF-C78674F8E200}" srcOrd="11" destOrd="0" parTransId="{4A76B15C-0CE6-4115-AD83-BFF6E0B52B93}" sibTransId="{6F0C0C19-5231-4A2F-9A95-178516DDF2B4}"/>
    <dgm:cxn modelId="{0DA5B594-3C90-408C-B4AF-B58E29185F46}" srcId="{87414DC6-0ADB-4743-BE27-A834915E370F}" destId="{65406422-4C9A-4694-AE82-FCE4165CA19B}" srcOrd="7" destOrd="0" parTransId="{05FE302D-625E-4359-A894-1AED732CBA7D}" sibTransId="{2478BACD-FD8A-4DF6-8BF1-08DCCB1CF214}"/>
    <dgm:cxn modelId="{4CFE824D-8C70-43AD-9236-46D4306DF152}" type="presParOf" srcId="{393AAB8A-EE58-45EC-9C21-34B4D3FDE826}" destId="{5D759822-4D52-442B-BE2F-A647EB3B931A}" srcOrd="0" destOrd="0" presId="urn:microsoft.com/office/officeart/2005/8/layout/vList2"/>
    <dgm:cxn modelId="{6CB5BFE8-E753-412D-9FDF-4F0BF0CF75B8}" type="presParOf" srcId="{393AAB8A-EE58-45EC-9C21-34B4D3FDE826}" destId="{E3302407-713D-4E90-A2C3-CA5EDCD6A3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21B26-BC56-4B39-94AD-8B0EA5FB65A1}">
      <dsp:nvSpPr>
        <dsp:cNvPr id="0" name=""/>
        <dsp:cNvSpPr/>
      </dsp:nvSpPr>
      <dsp:spPr>
        <a:xfrm rot="10800000">
          <a:off x="179509" y="21824"/>
          <a:ext cx="8327780" cy="70830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46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Teorema 1: </a:t>
          </a:r>
          <a:r>
            <a:rPr lang="es-MX" sz="2000" kern="1200" dirty="0" smtClean="0"/>
            <a:t>Toda E.D. lineal no tiene soluciones singulares</a:t>
          </a:r>
          <a:endParaRPr lang="es-MX" sz="2000" kern="1200" dirty="0"/>
        </a:p>
      </dsp:txBody>
      <dsp:txXfrm rot="10800000">
        <a:off x="356585" y="21824"/>
        <a:ext cx="8150704" cy="708303"/>
      </dsp:txXfrm>
    </dsp:sp>
    <dsp:sp modelId="{E79321CF-A66B-441F-A2D9-0E8D6E1BBEA3}">
      <dsp:nvSpPr>
        <dsp:cNvPr id="0" name=""/>
        <dsp:cNvSpPr/>
      </dsp:nvSpPr>
      <dsp:spPr>
        <a:xfrm>
          <a:off x="0" y="41179"/>
          <a:ext cx="579105" cy="7516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A9AF1-B1A9-4ABA-A983-160783478699}">
      <dsp:nvSpPr>
        <dsp:cNvPr id="0" name=""/>
        <dsp:cNvSpPr/>
      </dsp:nvSpPr>
      <dsp:spPr>
        <a:xfrm rot="10800000">
          <a:off x="226359" y="976194"/>
          <a:ext cx="8234081" cy="7516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46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Teorema 2: </a:t>
          </a:r>
          <a:r>
            <a:rPr lang="es-MX" sz="2000" kern="1200" dirty="0" smtClean="0"/>
            <a:t>El conjunto de soluciones de una E.D. lineal homogénea es un espacio vectorial</a:t>
          </a:r>
          <a:endParaRPr lang="es-MX" sz="2000" kern="1200" dirty="0"/>
        </a:p>
      </dsp:txBody>
      <dsp:txXfrm rot="10800000">
        <a:off x="414278" y="976194"/>
        <a:ext cx="8046162" cy="751675"/>
      </dsp:txXfrm>
    </dsp:sp>
    <dsp:sp modelId="{07168E2B-3A6B-434B-9405-633CC04626BE}">
      <dsp:nvSpPr>
        <dsp:cNvPr id="0" name=""/>
        <dsp:cNvSpPr/>
      </dsp:nvSpPr>
      <dsp:spPr>
        <a:xfrm>
          <a:off x="2" y="977276"/>
          <a:ext cx="596191" cy="7516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56DD9-E23B-4A94-BA3A-B13CA87EEA85}">
      <dsp:nvSpPr>
        <dsp:cNvPr id="0" name=""/>
        <dsp:cNvSpPr/>
      </dsp:nvSpPr>
      <dsp:spPr>
        <a:xfrm rot="10800000">
          <a:off x="226359" y="1952250"/>
          <a:ext cx="8234081" cy="202455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468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Una E.D. lineal de primer orden en la variable “y” es de la forma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𝑎</m:t>
                    </m:r>
                  </m:e>
                  <m:sub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1</m:t>
                    </m:r>
                  </m:sub>
                </m:sSub>
                <m:d>
                  <m:d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𝑥</m:t>
                    </m:r>
                  </m:e>
                </m:d>
                <m:f>
                  <m:f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1600" b="0" i="1" kern="1200" smtClean="0">
                    <a:latin typeface="Cambria Math" panose="02040503050406030204" pitchFamily="18" charset="0"/>
                  </a:rPr>
                  <m:t>+</m:t>
                </m:r>
                <m:sSub>
                  <m:sSub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𝑎</m:t>
                    </m:r>
                  </m:e>
                  <m:sub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  <m:d>
                  <m:d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𝑥</m:t>
                    </m:r>
                  </m:e>
                </m:d>
                <m:r>
                  <a:rPr lang="es-MX" sz="1600" b="0" i="1" kern="1200" smtClean="0">
                    <a:latin typeface="Cambria Math" panose="02040503050406030204" pitchFamily="18" charset="0"/>
                  </a:rPr>
                  <m:t>𝑦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=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𝑞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(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𝑥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s-MX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Y su forma estándar es: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1600" b="0" i="1" kern="1200" smtClean="0">
                    <a:latin typeface="Cambria Math" panose="02040503050406030204" pitchFamily="18" charset="0"/>
                  </a:rPr>
                  <m:t>+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𝑃</m:t>
                </m:r>
                <m:d>
                  <m:d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𝑥</m:t>
                    </m:r>
                  </m:e>
                </m:d>
                <m:r>
                  <a:rPr lang="es-MX" sz="1600" b="0" i="1" kern="1200" smtClean="0">
                    <a:latin typeface="Cambria Math" panose="02040503050406030204" pitchFamily="18" charset="0"/>
                  </a:rPr>
                  <m:t>𝑦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=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𝑓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(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𝑥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s-MX" sz="1600" kern="1200" dirty="0"/>
        </a:p>
      </dsp:txBody>
      <dsp:txXfrm rot="10800000">
        <a:off x="732498" y="1952250"/>
        <a:ext cx="7727942" cy="2024555"/>
      </dsp:txXfrm>
    </dsp:sp>
    <dsp:sp modelId="{B6BF1F94-EACC-4421-A0AE-48E13FA5E15E}">
      <dsp:nvSpPr>
        <dsp:cNvPr id="0" name=""/>
        <dsp:cNvSpPr/>
      </dsp:nvSpPr>
      <dsp:spPr>
        <a:xfrm>
          <a:off x="2" y="2417439"/>
          <a:ext cx="1010424" cy="10397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8B7B5-D646-4073-A7F0-E90E4991E1DE}">
      <dsp:nvSpPr>
        <dsp:cNvPr id="0" name=""/>
        <dsp:cNvSpPr/>
      </dsp:nvSpPr>
      <dsp:spPr>
        <a:xfrm rot="10800000">
          <a:off x="251516" y="4201186"/>
          <a:ext cx="8183766" cy="7516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1468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Cuando el término q(x) o f(x) =0 se dice que la </a:t>
          </a:r>
          <a:r>
            <a:rPr lang="es-MX" sz="2100" b="1" kern="1200" dirty="0" smtClean="0"/>
            <a:t>ecuación lineal es homogénea</a:t>
          </a:r>
          <a:endParaRPr lang="es-MX" sz="2100" b="1" kern="1200" dirty="0"/>
        </a:p>
      </dsp:txBody>
      <dsp:txXfrm rot="10800000">
        <a:off x="439435" y="4201186"/>
        <a:ext cx="7995847" cy="751675"/>
      </dsp:txXfrm>
    </dsp:sp>
    <dsp:sp modelId="{D83A6F9F-39B2-44BE-B624-DB2670221AB1}">
      <dsp:nvSpPr>
        <dsp:cNvPr id="0" name=""/>
        <dsp:cNvSpPr/>
      </dsp:nvSpPr>
      <dsp:spPr>
        <a:xfrm>
          <a:off x="312766" y="4192564"/>
          <a:ext cx="654701" cy="7516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59822-4D52-442B-BE2F-A647EB3B931A}">
      <dsp:nvSpPr>
        <dsp:cNvPr id="0" name=""/>
        <dsp:cNvSpPr/>
      </dsp:nvSpPr>
      <dsp:spPr>
        <a:xfrm>
          <a:off x="0" y="0"/>
          <a:ext cx="8229600" cy="483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Teorema 3.</a:t>
          </a:r>
        </a:p>
      </dsp:txBody>
      <dsp:txXfrm>
        <a:off x="23620" y="23620"/>
        <a:ext cx="8182360" cy="436610"/>
      </dsp:txXfrm>
    </dsp:sp>
    <dsp:sp modelId="{E3302407-713D-4E90-A2C3-CA5EDCD6A313}">
      <dsp:nvSpPr>
        <dsp:cNvPr id="0" name=""/>
        <dsp:cNvSpPr/>
      </dsp:nvSpPr>
      <dsp:spPr>
        <a:xfrm>
          <a:off x="0" y="1342907"/>
          <a:ext cx="8229600" cy="1295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Sea la E.D. lineal homogénea de coeficientes constantes: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𝑃</m:t>
              </m:r>
              <m:d>
                <m:d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𝐷</m:t>
                  </m:r>
                </m:e>
              </m:d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=0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Entonces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Si </a:t>
          </a: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𝐶</m:t>
              </m:r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𝛼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sup>
              </m:sSup>
            </m:oMath>
          </a14:m>
          <a:r>
            <a:rPr lang="es-MX" sz="2400" kern="1200" dirty="0" smtClean="0"/>
            <a:t> es una solución de la ecuación, donde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24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s-MX" sz="2400" kern="1200" dirty="0" smtClean="0">
              <a:latin typeface="+mj-lt"/>
              <a:cs typeface="Arial" panose="020B0604020202020204" pitchFamily="34" charset="0"/>
            </a:rPr>
            <a:t>es una raíz del polinomio característico.</a:t>
          </a:r>
          <a:r>
            <a:rPr lang="es-MX" sz="24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 </a:t>
          </a:r>
          <a:endParaRPr lang="es-MX" sz="2400" kern="1200" dirty="0">
            <a:latin typeface="Calibri" panose="020F050202020403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</dsp:txBody>
      <dsp:txXfrm>
        <a:off x="0" y="1342907"/>
        <a:ext cx="8229600" cy="12955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59822-4D52-442B-BE2F-A647EB3B931A}">
      <dsp:nvSpPr>
        <dsp:cNvPr id="0" name=""/>
        <dsp:cNvSpPr/>
      </dsp:nvSpPr>
      <dsp:spPr>
        <a:xfrm>
          <a:off x="0" y="0"/>
          <a:ext cx="8229600" cy="483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Teorema 4.</a:t>
          </a:r>
        </a:p>
      </dsp:txBody>
      <dsp:txXfrm>
        <a:off x="23620" y="23620"/>
        <a:ext cx="8182360" cy="436610"/>
      </dsp:txXfrm>
    </dsp:sp>
    <dsp:sp modelId="{E3302407-713D-4E90-A2C3-CA5EDCD6A313}">
      <dsp:nvSpPr>
        <dsp:cNvPr id="0" name=""/>
        <dsp:cNvSpPr/>
      </dsp:nvSpPr>
      <dsp:spPr>
        <a:xfrm>
          <a:off x="0" y="693877"/>
          <a:ext cx="8229600" cy="1256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Sea la E.D. lineal homogénea de coeficientes constantes: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0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𝑷</m:t>
                  </m:r>
                  <m:d>
                    <m:dPr>
                      <m:ctrlPr>
                        <a:rPr lang="es-MX" sz="20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000" b="1" i="1" kern="1200" smtClean="0">
                          <a:latin typeface="Cambria Math" panose="02040503050406030204" pitchFamily="18" charset="0"/>
                        </a:rPr>
                        <m:t>𝑫</m:t>
                      </m:r>
                    </m:e>
                  </m:d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=(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b>
              </m:sSub>
              <m:sSup>
                <m:sSupPr>
                  <m:ctrlPr>
                    <a:rPr lang="es-MX" sz="20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 …+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𝟎</m:t>
                  </m:r>
                </m:sub>
              </m:sSub>
              <m:r>
                <a:rPr lang="es-MX" sz="2000" b="1" i="0" kern="1200" smtClean="0">
                  <a:latin typeface="Cambria Math" panose="02040503050406030204" pitchFamily="18" charset="0"/>
                </a:rPr>
                <m:t>)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𝐲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=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𝟎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Si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24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r>
            <a:rPr lang="es-MX" sz="2400" kern="1200" dirty="0" smtClean="0">
              <a:latin typeface="+mj-lt"/>
              <a:cs typeface="Arial" panose="020B0604020202020204" pitchFamily="34" charset="0"/>
            </a:rPr>
            <a:t>es una raíz del polinomio característico y tiene multiplicidad </a:t>
          </a:r>
          <a:r>
            <a:rPr lang="es-MX" sz="2400" kern="1200" smtClean="0">
              <a:latin typeface="+mj-lt"/>
              <a:cs typeface="Arial" panose="020B0604020202020204" pitchFamily="34" charset="0"/>
            </a:rPr>
            <a:t>dos, </a:t>
          </a:r>
          <a:r>
            <a:rPr lang="es-MX" sz="2400" kern="1200" smtClean="0">
              <a:latin typeface="Calibri" panose="020F0502020204030204" pitchFamily="34" charset="0"/>
              <a:cs typeface="Arial" panose="020B0604020202020204" pitchFamily="34" charset="0"/>
            </a:rPr>
            <a:t>  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Entonces </a:t>
          </a: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1</m:t>
                  </m:r>
                </m:sub>
              </m:sSub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𝛼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𝑥</m:t>
              </m:r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𝛼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sup>
              </m:sSup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Es una solución general.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</dsp:txBody>
      <dsp:txXfrm>
        <a:off x="0" y="693877"/>
        <a:ext cx="8229600" cy="12563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59822-4D52-442B-BE2F-A647EB3B931A}">
      <dsp:nvSpPr>
        <dsp:cNvPr id="0" name=""/>
        <dsp:cNvSpPr/>
      </dsp:nvSpPr>
      <dsp:spPr>
        <a:xfrm>
          <a:off x="0" y="0"/>
          <a:ext cx="8229600" cy="483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Teorema 5.</a:t>
          </a:r>
        </a:p>
      </dsp:txBody>
      <dsp:txXfrm>
        <a:off x="23620" y="23620"/>
        <a:ext cx="8182360" cy="436610"/>
      </dsp:txXfrm>
    </dsp:sp>
    <dsp:sp modelId="{E3302407-713D-4E90-A2C3-CA5EDCD6A313}">
      <dsp:nvSpPr>
        <dsp:cNvPr id="0" name=""/>
        <dsp:cNvSpPr/>
      </dsp:nvSpPr>
      <dsp:spPr>
        <a:xfrm>
          <a:off x="0" y="595726"/>
          <a:ext cx="8229600" cy="1452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Sea la E.D.L.H. de coeficientes constantes: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0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𝑷</m:t>
                  </m:r>
                  <m:d>
                    <m:dPr>
                      <m:ctrlPr>
                        <a:rPr lang="es-MX" sz="20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000" b="1" i="1" kern="1200" smtClean="0">
                          <a:latin typeface="Cambria Math" panose="02040503050406030204" pitchFamily="18" charset="0"/>
                        </a:rPr>
                        <m:t>𝑫</m:t>
                      </m:r>
                    </m:e>
                  </m:d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=(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b>
              </m:sSub>
              <m:sSup>
                <m:sSupPr>
                  <m:ctrlPr>
                    <a:rPr lang="es-MX" sz="20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 …+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𝟎</m:t>
                  </m:r>
                </m:sub>
              </m:sSub>
              <m:r>
                <a:rPr lang="es-MX" sz="2000" b="1" i="0" kern="1200" smtClean="0">
                  <a:latin typeface="Cambria Math" panose="02040503050406030204" pitchFamily="18" charset="0"/>
                </a:rPr>
                <m:t>)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𝐲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=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𝟎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Cuyo polinomio característico es: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+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 …+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𝟐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r>
                <a:rPr lang="es-MX" sz="2400" b="1" i="1" kern="1200" smtClean="0">
                  <a:latin typeface="Cambria Math" panose="02040503050406030204" pitchFamily="18" charset="0"/>
                </a:rPr>
                <m:t>𝒎</m:t>
              </m:r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𝟎</m:t>
                  </m:r>
                </m:sub>
              </m:sSub>
              <m:r>
                <a:rPr lang="es-MX" sz="2400" b="1" i="0" kern="1200" smtClean="0">
                  <a:latin typeface="Cambria Math" panose="02040503050406030204" pitchFamily="18" charset="0"/>
                </a:rPr>
                <m:t>=</m:t>
              </m:r>
              <m:r>
                <a:rPr lang="es-MX" sz="2400" b="1" i="0" kern="1200" smtClean="0">
                  <a:latin typeface="Cambria Math" panose="02040503050406030204" pitchFamily="18" charset="0"/>
                </a:rPr>
                <m:t>𝟎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Si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=</a:t>
          </a:r>
          <a:r>
            <a:rPr lang="es-MX" sz="3600" kern="1200" dirty="0" err="1" smtClean="0">
              <a:latin typeface="Calibri" panose="020F0502020204030204" pitchFamily="34" charset="0"/>
              <a:cs typeface="Arial" panose="020B0604020202020204" pitchFamily="34" charset="0"/>
            </a:rPr>
            <a:t>a+bi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es raíz,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=a-</a:t>
          </a:r>
          <a:r>
            <a:rPr lang="es-MX" sz="3600" kern="1200" dirty="0" err="1" smtClean="0">
              <a:latin typeface="Calibri" panose="020F0502020204030204" pitchFamily="34" charset="0"/>
              <a:cs typeface="Arial" panose="020B0604020202020204" pitchFamily="34" charset="0"/>
            </a:rPr>
            <a:t>bi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también es raíz</a:t>
          </a:r>
          <a:r>
            <a:rPr lang="es-MX" sz="24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Entonces </a:t>
          </a: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𝐾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1</m:t>
                  </m:r>
                </m:sub>
              </m:sSub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𝑎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+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𝑏𝑖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)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𝑘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𝑎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𝑏𝑖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)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sup>
              </m:sSup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Es una solución general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Y se puede expresar como: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</m:t>
              </m:r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𝑎𝑥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1 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𝐶𝑜𝑠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𝑏𝑥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+ 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𝑆𝑒𝑛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𝑏𝑥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)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</dsp:txBody>
      <dsp:txXfrm>
        <a:off x="0" y="595726"/>
        <a:ext cx="8229600" cy="14526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59822-4D52-442B-BE2F-A647EB3B931A}">
      <dsp:nvSpPr>
        <dsp:cNvPr id="0" name=""/>
        <dsp:cNvSpPr/>
      </dsp:nvSpPr>
      <dsp:spPr>
        <a:xfrm>
          <a:off x="0" y="0"/>
          <a:ext cx="8229600" cy="483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Teorema 6.</a:t>
          </a:r>
        </a:p>
      </dsp:txBody>
      <dsp:txXfrm>
        <a:off x="23620" y="23620"/>
        <a:ext cx="8182360" cy="436610"/>
      </dsp:txXfrm>
    </dsp:sp>
    <dsp:sp modelId="{E3302407-713D-4E90-A2C3-CA5EDCD6A313}">
      <dsp:nvSpPr>
        <dsp:cNvPr id="0" name=""/>
        <dsp:cNvSpPr/>
      </dsp:nvSpPr>
      <dsp:spPr>
        <a:xfrm>
          <a:off x="0" y="634986"/>
          <a:ext cx="8229600" cy="1374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Sea la E.D.L.H. de coeficientes constantes:</a:t>
          </a:r>
          <a:endParaRPr lang="es-MX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0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𝑷</m:t>
                  </m:r>
                  <m:d>
                    <m:dPr>
                      <m:ctrlPr>
                        <a:rPr lang="es-MX" sz="2000" b="1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000" b="1" i="1" kern="1200" smtClean="0">
                          <a:latin typeface="Cambria Math" panose="02040503050406030204" pitchFamily="18" charset="0"/>
                        </a:rPr>
                        <m:t>𝑫</m:t>
                      </m:r>
                    </m:e>
                  </m:d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𝒚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=(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b>
              </m:sSub>
              <m:sSup>
                <m:sSupPr>
                  <m:ctrlPr>
                    <a:rPr lang="es-MX" sz="20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 …+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𝑫</m:t>
                  </m:r>
                </m:e>
                <m:sup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´</m:t>
                  </m:r>
                </m:sup>
              </m:sSup>
              <m:r>
                <a:rPr lang="es-MX" sz="2000" b="1" i="1" kern="1200" smtClean="0">
                  <a:latin typeface="Cambria Math" panose="02040503050406030204" pitchFamily="18" charset="0"/>
                </a:rPr>
                <m:t>++</m:t>
              </m:r>
              <m:sSub>
                <m:sSub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0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000" b="1" i="1" kern="1200" smtClean="0">
                      <a:latin typeface="Cambria Math" panose="02040503050406030204" pitchFamily="18" charset="0"/>
                    </a:rPr>
                    <m:t>𝟎</m:t>
                  </m:r>
                </m:sub>
              </m:sSub>
              <m:r>
                <a:rPr lang="es-MX" sz="2000" b="1" i="0" kern="1200" smtClean="0">
                  <a:latin typeface="Cambria Math" panose="02040503050406030204" pitchFamily="18" charset="0"/>
                </a:rPr>
                <m:t>)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𝐲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=</m:t>
              </m:r>
              <m:r>
                <a:rPr lang="es-MX" sz="2000" b="1" i="0" kern="1200" smtClean="0">
                  <a:latin typeface="Cambria Math" panose="02040503050406030204" pitchFamily="18" charset="0"/>
                </a:rPr>
                <m:t>𝟎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Cuyo polinomio característico es:</a:t>
          </a:r>
          <a:endParaRPr lang="es-MX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240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i="1" kern="1200">
                      <a:latin typeface="Cambria Math" panose="02040503050406030204" pitchFamily="18" charset="0"/>
                    </a:rPr>
                    <m:t>𝒏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−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𝒏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+</m:t>
                  </m:r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 …+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𝟐</m:t>
                  </m:r>
                </m:sub>
              </m:sSub>
              <m:sSup>
                <m:sSupPr>
                  <m:ctrlPr>
                    <a:rPr lang="es-MX" sz="2400" b="1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𝒎</m:t>
                  </m:r>
                </m:e>
                <m:sup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𝟐</m:t>
                  </m:r>
                </m:sup>
              </m:sSup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𝟏</m:t>
                  </m:r>
                </m:sub>
              </m:sSub>
              <m:r>
                <a:rPr lang="es-MX" sz="2400" b="1" i="1" kern="1200" smtClean="0">
                  <a:latin typeface="Cambria Math" panose="02040503050406030204" pitchFamily="18" charset="0"/>
                </a:rPr>
                <m:t>𝒎</m:t>
              </m:r>
              <m:r>
                <a:rPr lang="es-MX" sz="2400" b="1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i="1" kern="1200">
                      <a:latin typeface="Cambria Math" panose="02040503050406030204" pitchFamily="18" charset="0"/>
                    </a:rPr>
                    <m:t>𝒂</m:t>
                  </m:r>
                </m:e>
                <m:sub>
                  <m:r>
                    <a:rPr lang="es-MX" sz="2400" b="1" i="1" kern="1200" smtClean="0">
                      <a:latin typeface="Cambria Math" panose="02040503050406030204" pitchFamily="18" charset="0"/>
                    </a:rPr>
                    <m:t>𝟎</m:t>
                  </m:r>
                </m:sub>
              </m:sSub>
              <m:r>
                <a:rPr lang="es-MX" sz="2400" b="1" i="0" kern="1200" smtClean="0">
                  <a:latin typeface="Cambria Math" panose="02040503050406030204" pitchFamily="18" charset="0"/>
                </a:rPr>
                <m:t>=</m:t>
              </m:r>
              <m:r>
                <a:rPr lang="es-MX" sz="2400" b="1" i="0" kern="1200" smtClean="0">
                  <a:latin typeface="Cambria Math" panose="02040503050406030204" pitchFamily="18" charset="0"/>
                </a:rPr>
                <m:t>𝟎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Si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=</a:t>
          </a:r>
          <a:r>
            <a:rPr lang="es-MX" sz="3600" kern="1200" dirty="0" err="1" smtClean="0">
              <a:latin typeface="Calibri" panose="020F0502020204030204" pitchFamily="34" charset="0"/>
              <a:cs typeface="Arial" panose="020B0604020202020204" pitchFamily="34" charset="0"/>
            </a:rPr>
            <a:t>a+bi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es raíz, </a:t>
          </a:r>
          <a:r>
            <a:rPr lang="el-GR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α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=a-</a:t>
          </a:r>
          <a:r>
            <a:rPr lang="es-MX" sz="3600" kern="1200" dirty="0" err="1" smtClean="0">
              <a:latin typeface="Calibri" panose="020F0502020204030204" pitchFamily="34" charset="0"/>
              <a:cs typeface="Arial" panose="020B0604020202020204" pitchFamily="34" charset="0"/>
            </a:rPr>
            <a:t>bi</a:t>
          </a:r>
          <a:r>
            <a:rPr lang="es-MX" sz="36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también es raíz y tienen multiplicidad “n”</a:t>
          </a:r>
          <a:r>
            <a:rPr lang="es-MX" sz="2400" kern="1200" dirty="0" smtClean="0">
              <a:latin typeface="Calibri" panose="020F0502020204030204" pitchFamily="34" charset="0"/>
              <a:cs typeface="Arial" panose="020B0604020202020204" pitchFamily="34" charset="0"/>
            </a:rPr>
            <a:t> 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Entonces la solución general será: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4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=</m:t>
              </m:r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𝑒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𝑎𝑥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</a:rPr>
                <m:t>(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1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+…+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</m:sub>
              </m:sSub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𝑥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−1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</a:rPr>
                <m:t>)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𝐶𝑜𝑠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𝑏𝑥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+(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+1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+2</m:t>
                  </m:r>
                </m:sub>
              </m:sSub>
              <m:r>
                <a:rPr lang="es-MX" sz="2400" b="0" i="1" kern="1200" smtClean="0">
                  <a:latin typeface="Cambria Math" panose="02040503050406030204" pitchFamily="18" charset="0"/>
                </a:rPr>
                <m:t>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+…+</m:t>
              </m:r>
              <m:sSub>
                <m:sSub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𝐶</m:t>
                  </m:r>
                </m:e>
                <m:sub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2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</m:sub>
              </m:sSub>
              <m:sSup>
                <m:sSupPr>
                  <m:ctrlPr>
                    <a:rPr lang="es-MX" sz="24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𝑥</m:t>
                  </m:r>
                </m:e>
                <m:sup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𝑛</m:t>
                  </m:r>
                  <m:r>
                    <a:rPr lang="es-MX" sz="2400" b="0" i="1" kern="1200" smtClean="0">
                      <a:latin typeface="Cambria Math" panose="02040503050406030204" pitchFamily="18" charset="0"/>
                    </a:rPr>
                    <m:t>−1</m:t>
                  </m:r>
                </m:sup>
              </m:sSup>
              <m:r>
                <a:rPr lang="es-MX" sz="2400" b="0" i="1" kern="1200" smtClean="0">
                  <a:latin typeface="Cambria Math" panose="02040503050406030204" pitchFamily="18" charset="0"/>
                </a:rPr>
                <m:t>)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𝑆𝑒𝑛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𝑏𝑥</m:t>
              </m:r>
              <m:r>
                <a:rPr lang="es-MX" sz="2400" b="0" i="1" kern="1200" smtClean="0">
                  <a:latin typeface="Cambria Math" panose="02040503050406030204" pitchFamily="18" charset="0"/>
                </a:rPr>
                <m:t> )</m:t>
              </m:r>
            </m:oMath>
          </a14:m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4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700" kern="1200" dirty="0"/>
        </a:p>
      </dsp:txBody>
      <dsp:txXfrm>
        <a:off x="0" y="634986"/>
        <a:ext cx="8229600" cy="1374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A1D4-2DD9-440F-8884-2A2DB32885AF}" type="datetimeFigureOut">
              <a:rPr lang="es-MX" smtClean="0"/>
              <a:t>09/10/2016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A889-DC29-4FD8-9B28-15AAC12A8A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90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1A889-DC29-4FD8-9B28-15AAC12A8A95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3141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0" y="633413"/>
            <a:ext cx="9144000" cy="3495675"/>
            <a:chOff x="0" y="390"/>
            <a:chExt cx="5760" cy="2202"/>
          </a:xfrm>
        </p:grpSpPr>
        <p:graphicFrame>
          <p:nvGraphicFramePr>
            <p:cNvPr id="3091" name="Object 19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9" name="Image" r:id="rId3" imgW="4241270" imgH="5396825" progId="Photoshop.Image.6">
                    <p:embed/>
                  </p:oleObj>
                </mc:Choice>
                <mc:Fallback>
                  <p:oleObj name="Image" r:id="rId3" imgW="4241270" imgH="5396825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2" name="Object 20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0" name="Image" r:id="rId5" imgW="3263492" imgH="4863492" progId="Photoshop.Image.6">
                    <p:embed/>
                  </p:oleObj>
                </mc:Choice>
                <mc:Fallback>
                  <p:oleObj name="Image" r:id="rId5" imgW="3263492" imgH="4863492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3" name="Object 21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1" name="Image" r:id="rId7" imgW="3492063" imgH="4926984" progId="Photoshop.Image.6">
                    <p:embed/>
                  </p:oleObj>
                </mc:Choice>
                <mc:Fallback>
                  <p:oleObj name="Image" r:id="rId7" imgW="3492063" imgH="4926984" progId="Photoshop.Image.6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1613"/>
            <a:ext cx="2895600" cy="169862"/>
          </a:xfrm>
        </p:spPr>
        <p:txBody>
          <a:bodyPr/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>
                <a:latin typeface="Times New Roman" charset="0"/>
              </a:defRPr>
            </a:lvl1pPr>
          </a:lstStyle>
          <a:p>
            <a:fld id="{369E8CC3-5EFB-45F9-A658-8782771D8FF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104775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5C1B8-3EDC-4302-A87C-2A1D993A66F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5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8869-8BE8-40C3-84D1-83606FBE97D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00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33375" y="64897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67400" y="64770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200400" y="64801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22BB80E-486A-463C-8F52-F1691127FF7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88430-1D48-4DA5-9ADD-5B843E74B8A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5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7D84F-C754-4904-BC66-03EFDF1D296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7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99DC1-2C46-4287-9F5C-BC88412A032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4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1B7AF-F11A-4650-A600-53CE5B58E23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8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F33CD-0B22-4F7B-982D-0D724651A2E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4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F878-B3A0-48DF-8737-B7CBC2D89D2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5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AC84C-309E-4FB2-ABB2-9DA541E7714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6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C1FC8-1C38-4156-8323-6A6CE319A5A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0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8356600" y="981075"/>
            <a:ext cx="787400" cy="5876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6729413" y="-11113"/>
            <a:ext cx="2414587" cy="992188"/>
            <a:chOff x="0" y="390"/>
            <a:chExt cx="5760" cy="2202"/>
          </a:xfrm>
        </p:grpSpPr>
        <p:graphicFrame>
          <p:nvGraphicFramePr>
            <p:cNvPr id="1042" name="Object 18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1" name="Image" r:id="rId15" imgW="4241270" imgH="5396825" progId="Photoshop.Image.6">
                    <p:embed/>
                  </p:oleObj>
                </mc:Choice>
                <mc:Fallback>
                  <p:oleObj name="Image" r:id="rId15" imgW="4241270" imgH="5396825" progId="Photoshop.Image.6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3" name="Object 19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2" name="Image" r:id="rId17" imgW="3263492" imgH="4863492" progId="Photoshop.Image.6">
                    <p:embed/>
                  </p:oleObj>
                </mc:Choice>
                <mc:Fallback>
                  <p:oleObj name="Image" r:id="rId17" imgW="3263492" imgH="4863492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4" name="Object 20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3" name="Image" r:id="rId19" imgW="3492063" imgH="4926984" progId="Photoshop.Image.6">
                    <p:embed/>
                  </p:oleObj>
                </mc:Choice>
                <mc:Fallback>
                  <p:oleObj name="Image" r:id="rId19" imgW="3492063" imgH="4926984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375" y="64897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70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801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fld id="{29A5CF74-D6E0-4CBE-B507-7BECF85A0BE0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  <a:br>
              <a:rPr lang="en-US" smtClean="0"/>
            </a:br>
            <a:r>
              <a:rPr lang="en-US" smtClean="0"/>
              <a:t>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15.jp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4.xml"/><Relationship Id="rId12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188066" y="970275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AUTÓNOMA DEL ESTADO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TEOTIHUACÁN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Ecuaciones Diferenciales Lineales Homogéneas de Coeficientes Constantes</a:t>
            </a:r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Realizó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: M. en C. Oscar Espinoza Ortega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Octubre de 2016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solidFill>
                <a:srgbClr val="FFC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066" y="3022946"/>
            <a:ext cx="26273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284359"/>
              </p:ext>
            </p:extLst>
          </p:nvPr>
        </p:nvGraphicFramePr>
        <p:xfrm>
          <a:off x="268047" y="4941168"/>
          <a:ext cx="866786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849"/>
                <a:gridCol w="1640183"/>
                <a:gridCol w="1298478"/>
                <a:gridCol w="4260351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Programa</a:t>
                      </a:r>
                      <a:r>
                        <a:rPr lang="es-MX" sz="1600" baseline="0" dirty="0" smtClean="0"/>
                        <a:t> Educativo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Unidad de Aprendizaje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Clave/</a:t>
                      </a:r>
                      <a:r>
                        <a:rPr lang="es-MX" sz="1600" dirty="0" err="1" smtClean="0"/>
                        <a:t>Crd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U.Competencia</a:t>
                      </a:r>
                      <a:r>
                        <a:rPr lang="es-MX" sz="1600" baseline="0" dirty="0" smtClean="0"/>
                        <a:t> que apoya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Ingeniería en Computación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Ecuaciones Diferenciales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L30164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II Ecuaciones Lineales</a:t>
                      </a:r>
                    </a:p>
                    <a:p>
                      <a:r>
                        <a:rPr lang="es-MX" dirty="0" smtClean="0"/>
                        <a:t>2.2.2 Ecuaciones Homogéneas</a:t>
                      </a:r>
                      <a:r>
                        <a:rPr lang="es-MX" baseline="0" dirty="0" smtClean="0"/>
                        <a:t> de coeficientes constantes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6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0" y="1186615"/>
                <a:ext cx="8856984" cy="4953000"/>
              </a:xfrm>
            </p:spPr>
            <p:txBody>
              <a:bodyPr/>
              <a:lstStyle/>
              <a:p>
                <a:pPr algn="just"/>
                <a:r>
                  <a:rPr lang="es-MX" sz="2400" dirty="0" smtClean="0"/>
                  <a:t>La variable dependiente </a:t>
                </a:r>
                <a14:m>
                  <m:oMath xmlns:m="http://schemas.openxmlformats.org/officeDocument/2006/math">
                    <m:r>
                      <a:rPr lang="es-MX" sz="240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" </m:t>
                    </m:r>
                  </m:oMath>
                </a14:m>
                <a:r>
                  <a:rPr lang="es-MX" sz="2400" dirty="0" smtClean="0"/>
                  <a:t> y todas sus derivadas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</m:oMath>
                </a14:m>
                <a:r>
                  <a:rPr lang="es-MX" sz="2400" dirty="0" smtClean="0"/>
                  <a:t> son de primer grado, es decir, la potencia de cada término en que interviene 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" </m:t>
                    </m:r>
                  </m:oMath>
                </a14:m>
                <a:r>
                  <a:rPr lang="es-MX" sz="2400" dirty="0" smtClean="0"/>
                  <a:t>es 1.</a:t>
                </a:r>
              </a:p>
              <a:p>
                <a:pPr marL="0" indent="0" algn="just">
                  <a:buNone/>
                </a:pPr>
                <a:endParaRPr lang="es-MX" sz="2400" dirty="0" smtClean="0"/>
              </a:p>
              <a:p>
                <a:pPr marL="0" indent="0" algn="just">
                  <a:buNone/>
                </a:pPr>
                <a:endParaRPr lang="es-MX" sz="2400" dirty="0" smtClean="0"/>
              </a:p>
              <a:p>
                <a:pPr marL="0" indent="0" algn="just">
                  <a:buNone/>
                </a:pPr>
                <a:endParaRPr lang="es-MX" sz="2400" dirty="0" smtClean="0"/>
              </a:p>
              <a:p>
                <a:pPr algn="just"/>
                <a:r>
                  <a:rPr lang="es-MX" sz="2400" dirty="0" smtClean="0"/>
                  <a:t>Los coeficientes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s-MX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…+</m:t>
                    </m:r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s-MX" sz="2400" dirty="0" smtClean="0"/>
                  <a:t> de </a:t>
                </a:r>
                <a14:m>
                  <m:oMath xmlns:m="http://schemas.openxmlformats.org/officeDocument/2006/math">
                    <m:r>
                      <a:rPr lang="es-MX" sz="24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s-MX" sz="2400" dirty="0" smtClean="0"/>
                  <a:t> dependen sólo de la variable independiente 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" </m:t>
                    </m:r>
                  </m:oMath>
                </a14:m>
                <a:endParaRPr lang="es-MX" sz="2400" dirty="0"/>
              </a:p>
              <a:p>
                <a:pPr marL="0" indent="0">
                  <a:buNone/>
                </a:pPr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86615"/>
                <a:ext cx="8856984" cy="4953000"/>
              </a:xfrm>
              <a:blipFill rotWithShape="0">
                <a:blip r:embed="rId2"/>
                <a:stretch>
                  <a:fillRect l="-895" t="-1108" r="-103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8631159"/>
                  </p:ext>
                </p:extLst>
              </p:nvPr>
            </p:nvGraphicFramePr>
            <p:xfrm>
              <a:off x="1422353" y="2996952"/>
              <a:ext cx="6096000" cy="5354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sz="2800" dirty="0" smtClean="0"/>
                            <a:t> Ejemplo: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sSup>
                                    <m:sSupPr>
                                      <m:ctrlPr>
                                        <a:rPr lang="es-MX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sz="2800" b="1" i="1" smtClean="0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MX" sz="2800" b="1" i="1" smtClean="0">
                                          <a:latin typeface="Cambria Math" panose="02040503050406030204" pitchFamily="18" charset="0"/>
                                        </a:rPr>
                                        <m:t>´´´</m:t>
                                      </m:r>
                                    </m:sup>
                                  </m:s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´´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s-MX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8631159"/>
                  </p:ext>
                </p:extLst>
              </p:nvPr>
            </p:nvGraphicFramePr>
            <p:xfrm>
              <a:off x="1422353" y="2996952"/>
              <a:ext cx="6096000" cy="5354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/>
                  </a:tblGrid>
                  <a:tr h="53549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0" t="-8989" r="-400" b="-3033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6497574"/>
                  </p:ext>
                </p:extLst>
              </p:nvPr>
            </p:nvGraphicFramePr>
            <p:xfrm>
              <a:off x="1619672" y="5157365"/>
              <a:ext cx="6048672" cy="1220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4867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sz="2400" b="1" dirty="0" smtClean="0"/>
                            <a:t>Ejemplo: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s-MX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es-MX" sz="24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sz="24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𝒅𝒙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𝒙𝒅𝒚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endParaRPr lang="es-MX" sz="240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r>
                            <a:rPr lang="es-MX" sz="2400" i="1" dirty="0" smtClean="0">
                              <a:latin typeface="Cambria Math" panose="02040503050406030204" pitchFamily="18" charset="0"/>
                            </a:rPr>
                            <a:t>La anterior E.D. </a:t>
                          </a:r>
                          <a:r>
                            <a:rPr lang="es-MX" sz="2400" i="1" baseline="0" dirty="0" smtClean="0">
                              <a:latin typeface="Cambria Math" panose="02040503050406030204" pitchFamily="18" charset="0"/>
                            </a:rPr>
                            <a:t> se puede  escribir como:</a:t>
                          </a:r>
                          <a:endParaRPr lang="es-MX" sz="240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sSup>
                                      <m:sSupPr>
                                        <m:ctrlPr>
                                          <a:rPr lang="es-MX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latin typeface="Cambria Math" panose="02040503050406030204" pitchFamily="18" charset="0"/>
                                          </a:rPr>
                                          <m:t>´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24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p/>
                                </m:sSup>
                                <m:r>
                                  <a:rPr lang="es-MX" sz="24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 , 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𝐪𝐮𝐞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𝐞𝐬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𝐮𝐧𝐚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𝐃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𝐋𝐢𝐧𝐞𝐚𝐥</m:t>
                                </m:r>
                                <m:r>
                                  <a:rPr lang="es-MX" sz="2400" b="1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oMath>
                            </m:oMathPara>
                          </a14:m>
                          <a:endParaRPr lang="es-MX" sz="240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6497574"/>
                  </p:ext>
                </p:extLst>
              </p:nvPr>
            </p:nvGraphicFramePr>
            <p:xfrm>
              <a:off x="1619672" y="5157365"/>
              <a:ext cx="6048672" cy="1220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48672"/>
                  </a:tblGrid>
                  <a:tr h="1220026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1" t="-4478" r="-504" b="-19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2071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r="20761"/>
          <a:stretch/>
        </p:blipFill>
        <p:spPr>
          <a:xfrm>
            <a:off x="7668344" y="4245129"/>
            <a:ext cx="1584176" cy="25989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Contraejemplos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947" y="1007393"/>
                <a:ext cx="8229600" cy="4953000"/>
              </a:xfrm>
            </p:spPr>
            <p:txBody>
              <a:bodyPr/>
              <a:lstStyle/>
              <a:p>
                <a:pPr algn="just"/>
                <a:r>
                  <a:rPr lang="es-MX" sz="2400" dirty="0" smtClean="0"/>
                  <a:t>Las siguientes son funciones no lineales de la variable dependiente o sus derivadas.</a:t>
                </a:r>
              </a:p>
              <a:p>
                <a:pPr algn="just"/>
                <a:endParaRPr lang="es-MX" sz="2400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s-MX" sz="2400" b="1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47" y="1007393"/>
                <a:ext cx="8229600" cy="4953000"/>
              </a:xfrm>
              <a:blipFill rotWithShape="0">
                <a:blip r:embed="rId3"/>
                <a:stretch>
                  <a:fillRect l="-963" t="-984" r="-11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www.themegallery.com</a:t>
            </a:r>
          </a:p>
          <a:p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3599412"/>
                  </p:ext>
                </p:extLst>
              </p:nvPr>
            </p:nvGraphicFramePr>
            <p:xfrm>
              <a:off x="457200" y="2132856"/>
              <a:ext cx="7774348" cy="2934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50704"/>
                    <a:gridCol w="4523644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no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Debido a: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s-MX" sz="2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p>
                                    <m: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</m:sSup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dirty="0" smtClean="0"/>
                            <a:t>Término no lineal: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dirty="0" smtClean="0"/>
                            <a:t>el</a:t>
                          </a:r>
                          <a:r>
                            <a:rPr lang="es-MX" sz="1800" baseline="0" dirty="0" smtClean="0"/>
                            <a:t> coeficiente depende de “y”.</a:t>
                          </a:r>
                          <a:r>
                            <a:rPr lang="es-MX" sz="1800" dirty="0" smtClean="0"/>
                            <a:t> </a:t>
                          </a:r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𝒔𝒆𝒏</m:t>
                                </m:r>
                                <m:r>
                                  <a:rPr lang="es-MX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Término no lineal:</a:t>
                          </a:r>
                        </a:p>
                        <a:p>
                          <a:r>
                            <a:rPr lang="es-MX" dirty="0" smtClean="0"/>
                            <a:t>Función no lineal de “y”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s-MX" sz="2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p>
                                    <m:r>
                                      <a:rPr lang="es-MX" sz="2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Término no lineal: potencia diferente de 1.</a:t>
                          </a:r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3599412"/>
                  </p:ext>
                </p:extLst>
              </p:nvPr>
            </p:nvGraphicFramePr>
            <p:xfrm>
              <a:off x="457200" y="2132856"/>
              <a:ext cx="7774348" cy="2934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50704"/>
                    <a:gridCol w="4523644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no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Debido a: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75" t="-43709" r="-139700" b="-180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dirty="0" smtClean="0"/>
                            <a:t>Término no lineal: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dirty="0" smtClean="0"/>
                            <a:t>el</a:t>
                          </a:r>
                          <a:r>
                            <a:rPr lang="es-MX" sz="1800" baseline="0" dirty="0" smtClean="0"/>
                            <a:t> coeficiente depende de “y”.</a:t>
                          </a:r>
                          <a:r>
                            <a:rPr lang="es-MX" sz="1800" dirty="0" smtClean="0"/>
                            <a:t> </a:t>
                          </a:r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  <a:tr h="82543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75" t="-160741" r="-139700" b="-10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Término no lineal:</a:t>
                          </a:r>
                        </a:p>
                        <a:p>
                          <a:r>
                            <a:rPr lang="es-MX" dirty="0" smtClean="0"/>
                            <a:t>Función no lineal de “y”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82391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75" t="-258824" r="-139700" b="-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Término no lineal: potencia diferente de 1.</a:t>
                          </a:r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013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Aplicaciones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0"/>
            <a:ext cx="1828428" cy="1828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6426085"/>
                  </p:ext>
                </p:extLst>
              </p:nvPr>
            </p:nvGraphicFramePr>
            <p:xfrm>
              <a:off x="179512" y="1253411"/>
              <a:ext cx="8784975" cy="50787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0200"/>
                    <a:gridCol w="4248472"/>
                    <a:gridCol w="2736303"/>
                  </a:tblGrid>
                  <a:tr h="524959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Situación</a:t>
                          </a:r>
                          <a:r>
                            <a:rPr lang="es-MX" baseline="0" dirty="0" smtClean="0"/>
                            <a:t> que representa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368711">
                    <a:tc>
                      <a:txBody>
                        <a:bodyPr/>
                        <a:lstStyle/>
                        <a:p>
                          <a:endParaRPr lang="es-MX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𝑑𝑃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𝐾𝑃</m:t>
                                </m:r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Crecimiento poblacional</a:t>
                          </a:r>
                        </a:p>
                        <a:p>
                          <a:r>
                            <a:rPr lang="es-MX" dirty="0" smtClean="0"/>
                            <a:t>P(t)</a:t>
                          </a:r>
                          <a:r>
                            <a:rPr lang="es-MX" baseline="0" dirty="0" smtClean="0"/>
                            <a:t> es la población en el tiempo “t”</a:t>
                          </a:r>
                        </a:p>
                        <a:p>
                          <a:r>
                            <a:rPr lang="es-MX" baseline="0" dirty="0" smtClean="0"/>
                            <a:t>K es una constante de proporcionalidad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6277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𝑑𝐴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𝐾𝐴</m:t>
                                </m:r>
                              </m:oMath>
                            </m:oMathPara>
                          </a14:m>
                          <a:endParaRPr lang="es-MX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Desintegración</a:t>
                          </a:r>
                          <a:r>
                            <a:rPr lang="es-MX" baseline="0" dirty="0" smtClean="0"/>
                            <a:t> radioactiva</a:t>
                          </a:r>
                        </a:p>
                        <a:p>
                          <a:r>
                            <a:rPr lang="es-MX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s-MX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𝑑𝐴</m:t>
                                  </m:r>
                                </m:num>
                                <m:den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oMath>
                          </a14:m>
                          <a:r>
                            <a:rPr lang="es-MX" b="0" dirty="0" smtClean="0"/>
                            <a:t> es la rapidez a la que se desintegran los núcleos de una sustancia</a:t>
                          </a:r>
                          <a:r>
                            <a:rPr lang="es-MX" b="0" baseline="0" dirty="0" smtClean="0"/>
                            <a:t> y K es una constante de proporcionalidad</a:t>
                          </a:r>
                          <a:endParaRPr lang="es-MX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  <a:tr h="1368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𝑑𝑇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s-MX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b="0" dirty="0" smtClean="0"/>
                            <a:t>Ley de enfriamiento</a:t>
                          </a:r>
                        </a:p>
                        <a:p>
                          <a:r>
                            <a:rPr lang="es-MX" b="0" dirty="0" smtClean="0"/>
                            <a:t>T(t)</a:t>
                          </a:r>
                          <a:r>
                            <a:rPr lang="es-MX" b="0" baseline="0" dirty="0" smtClean="0"/>
                            <a:t> es la temperatura en el tiempo “t”</a:t>
                          </a:r>
                        </a:p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s-MX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s-MX" b="0" dirty="0" smtClean="0"/>
                            <a:t> es la temperatura en el medio circundante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a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6426085"/>
                  </p:ext>
                </p:extLst>
              </p:nvPr>
            </p:nvGraphicFramePr>
            <p:xfrm>
              <a:off x="179512" y="1253411"/>
              <a:ext cx="8784975" cy="50787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00200"/>
                    <a:gridCol w="4248472"/>
                    <a:gridCol w="2736303"/>
                  </a:tblGrid>
                  <a:tr h="524959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Situación</a:t>
                          </a:r>
                          <a:r>
                            <a:rPr lang="es-MX" baseline="0" dirty="0" smtClean="0"/>
                            <a:t> que representa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46304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39" t="-37917" r="-390169" b="-21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Crecimiento poblacional</a:t>
                          </a:r>
                        </a:p>
                        <a:p>
                          <a:r>
                            <a:rPr lang="es-MX" dirty="0" smtClean="0"/>
                            <a:t>P(t)</a:t>
                          </a:r>
                          <a:r>
                            <a:rPr lang="es-MX" baseline="0" dirty="0" smtClean="0"/>
                            <a:t> es la población en el tiempo “t”</a:t>
                          </a:r>
                        </a:p>
                        <a:p>
                          <a:r>
                            <a:rPr lang="es-MX" baseline="0" dirty="0" smtClean="0"/>
                            <a:t>K es una constante de proporcionalidad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62775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39" t="-123507" r="-390169" b="-95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2407" t="-123507" r="-64900" b="-95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  <a:tr h="146304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39" t="-249583" r="-390169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42407" t="-249583" r="-6490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219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…continuación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14438369"/>
                  </p:ext>
                </p:extLst>
              </p:nvPr>
            </p:nvGraphicFramePr>
            <p:xfrm>
              <a:off x="251520" y="1371600"/>
              <a:ext cx="8784977" cy="42896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64296"/>
                    <a:gridCol w="3816424"/>
                    <a:gridCol w="2304257"/>
                  </a:tblGrid>
                  <a:tr h="482503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Situación</a:t>
                          </a:r>
                          <a:r>
                            <a:rPr lang="es-MX" baseline="0" dirty="0" smtClean="0"/>
                            <a:t> que representa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2260493">
                    <a:tc>
                      <a:txBody>
                        <a:bodyPr/>
                        <a:lstStyle/>
                        <a:p>
                          <a:endParaRPr lang="es-MX" b="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endParaRPr lang="es-MX" b="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f>
                                  <m:fPr>
                                    <m:ctrlP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𝑑𝑞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Circuito en serie</a:t>
                          </a:r>
                        </a:p>
                        <a:p>
                          <a:r>
                            <a:rPr lang="es-MX" dirty="0" smtClean="0"/>
                            <a:t>L,R,C son inductancia,</a:t>
                          </a:r>
                          <a:r>
                            <a:rPr lang="es-MX" baseline="0" dirty="0" smtClean="0"/>
                            <a:t> resistencia y capacitancia</a:t>
                          </a:r>
                        </a:p>
                        <a:p>
                          <a:r>
                            <a:rPr lang="es-MX" baseline="0" dirty="0" smtClean="0"/>
                            <a:t>i(t) es la corriente en un </a:t>
                          </a:r>
                          <a:r>
                            <a:rPr lang="es-MX" baseline="0" dirty="0" err="1" smtClean="0"/>
                            <a:t>cirucito</a:t>
                          </a:r>
                          <a:endParaRPr lang="es-MX" baseline="0" dirty="0" smtClean="0"/>
                        </a:p>
                        <a:p>
                          <a:r>
                            <a:rPr lang="es-MX" baseline="0" dirty="0" smtClean="0"/>
                            <a:t>q(t) la carga en el tiempo “t”</a:t>
                          </a:r>
                          <a:endParaRPr lang="es-MX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5466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es-MX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oMath>
                            </m:oMathPara>
                          </a14:m>
                          <a:endParaRPr lang="es-MX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  <a:p>
                          <a:r>
                            <a:rPr lang="es-MX" b="0" dirty="0" smtClean="0"/>
                            <a:t>Caída</a:t>
                          </a:r>
                          <a:r>
                            <a:rPr lang="es-MX" b="0" baseline="0" dirty="0" smtClean="0"/>
                            <a:t> libre</a:t>
                          </a:r>
                        </a:p>
                        <a:p>
                          <a:r>
                            <a:rPr lang="es-MX" b="0" baseline="0" dirty="0" smtClean="0"/>
                            <a:t>s(t) es la posición del cuerpo respecto al suelo en el tiempo “t”</a:t>
                          </a:r>
                          <a:endParaRPr lang="es-MX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14438369"/>
                  </p:ext>
                </p:extLst>
              </p:nvPr>
            </p:nvGraphicFramePr>
            <p:xfrm>
              <a:off x="251520" y="1371600"/>
              <a:ext cx="8784977" cy="428964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64296"/>
                    <a:gridCol w="3816424"/>
                    <a:gridCol w="2304257"/>
                  </a:tblGrid>
                  <a:tr h="482503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E.D. Lineal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Situación</a:t>
                          </a:r>
                          <a:r>
                            <a:rPr lang="es-MX" baseline="0" dirty="0" smtClean="0"/>
                            <a:t> que representa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226049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9" t="-22642" r="-230892" b="-690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Circuito en serie</a:t>
                          </a:r>
                        </a:p>
                        <a:p>
                          <a:r>
                            <a:rPr lang="es-MX" dirty="0" smtClean="0"/>
                            <a:t>L,R,C son inductancia,</a:t>
                          </a:r>
                          <a:r>
                            <a:rPr lang="es-MX" baseline="0" dirty="0" smtClean="0"/>
                            <a:t> resistencia y capacitancia</a:t>
                          </a:r>
                        </a:p>
                        <a:p>
                          <a:r>
                            <a:rPr lang="es-MX" baseline="0" dirty="0" smtClean="0"/>
                            <a:t>i(t) es la corriente en un </a:t>
                          </a:r>
                          <a:r>
                            <a:rPr lang="es-MX" baseline="0" dirty="0" err="1" smtClean="0"/>
                            <a:t>cirucito</a:t>
                          </a:r>
                          <a:endParaRPr lang="es-MX" baseline="0" dirty="0" smtClean="0"/>
                        </a:p>
                        <a:p>
                          <a:r>
                            <a:rPr lang="es-MX" baseline="0" dirty="0" smtClean="0"/>
                            <a:t>q(t) la carga en el tiempo “t”</a:t>
                          </a:r>
                          <a:endParaRPr lang="es-MX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dirty="0"/>
                        </a:p>
                      </a:txBody>
                      <a:tcPr/>
                    </a:tc>
                  </a:tr>
                  <a:tr h="154665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9" t="-179134" r="-230892" b="-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  <a:p>
                          <a:r>
                            <a:rPr lang="es-MX" b="0" dirty="0" smtClean="0"/>
                            <a:t>Caída</a:t>
                          </a:r>
                          <a:r>
                            <a:rPr lang="es-MX" b="0" baseline="0" dirty="0" smtClean="0"/>
                            <a:t> libre</a:t>
                          </a:r>
                        </a:p>
                        <a:p>
                          <a:r>
                            <a:rPr lang="es-MX" b="0" baseline="0" dirty="0" smtClean="0"/>
                            <a:t>s(t) es la posición del cuerpo respecto al suelo en el tiempo “t”</a:t>
                          </a:r>
                          <a:endParaRPr lang="es-MX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MX" b="0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101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2636912"/>
            <a:ext cx="8229600" cy="1337320"/>
          </a:xfrm>
        </p:spPr>
        <p:txBody>
          <a:bodyPr/>
          <a:lstStyle/>
          <a:p>
            <a:pPr marL="0" indent="0">
              <a:buNone/>
            </a:pPr>
            <a:r>
              <a:rPr lang="es-MX" sz="4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EDL  homogéneas de coeficientes constantes</a:t>
            </a:r>
            <a:endParaRPr lang="es-MX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3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375" y="319088"/>
            <a:ext cx="6542881" cy="88741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3. EDL 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homogéneas de coeficientes constantes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50590919"/>
                  </p:ext>
                </p:extLst>
              </p:nvPr>
            </p:nvGraphicFramePr>
            <p:xfrm>
              <a:off x="333375" y="1401400"/>
              <a:ext cx="8229600" cy="486371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9600"/>
                  </a:tblGrid>
                  <a:tr h="370840">
                    <a:tc>
                      <a:txBody>
                        <a:bodyPr/>
                        <a:lstStyle/>
                        <a:p>
                          <a:pPr lvl="0"/>
                          <a:r>
                            <a:rPr lang="es-MX" sz="2400" i="1" dirty="0" smtClean="0">
                              <a:latin typeface="Cambria Math" panose="02040503050406030204" pitchFamily="18" charset="0"/>
                            </a:rPr>
                            <a:t>Es una ecuación de la forma:</a:t>
                          </a:r>
                        </a:p>
                        <a:p>
                          <a:pPr lv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f>
                                  <m:f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𝑑𝑥</m:t>
                                    </m:r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oMath>
                            </m:oMathPara>
                          </a14:m>
                          <a:endParaRPr lang="es-MX" sz="2400" dirty="0" smtClean="0"/>
                        </a:p>
                        <a:p>
                          <a:pPr lvl="0"/>
                          <a:endParaRPr lang="es-MX" sz="240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lvl="0"/>
                          <a:r>
                            <a:rPr lang="es-MX" sz="2400" i="1" dirty="0" smtClean="0">
                              <a:latin typeface="Cambria Math" panose="02040503050406030204" pitchFamily="18" charset="0"/>
                            </a:rPr>
                            <a:t>O</a:t>
                          </a:r>
                          <a:r>
                            <a:rPr lang="es-MX" sz="2400" i="1" baseline="0" dirty="0" smtClean="0">
                              <a:latin typeface="Cambria Math" panose="02040503050406030204" pitchFamily="18" charset="0"/>
                            </a:rPr>
                            <a:t> en su forma estándar:</a:t>
                          </a:r>
                        </a:p>
                        <a:p>
                          <a:pPr lv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𝑑𝑥</m:t>
                                    </m:r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 smtClean="0"/>
                        </a:p>
                        <a:p>
                          <a:pPr lvl="0"/>
                          <a:endParaRPr lang="es-MX" sz="2400" dirty="0" smtClean="0"/>
                        </a:p>
                        <a:p>
                          <a:pPr lvl="0"/>
                          <a:r>
                            <a:rPr lang="es-MX" sz="2400" dirty="0" smtClean="0"/>
                            <a:t>Es decir; el término independiente es “0”</a:t>
                          </a:r>
                        </a:p>
                        <a:p>
                          <a:pPr lvl="0"/>
                          <a:endParaRPr lang="es-MX" sz="2400" dirty="0" smtClean="0"/>
                        </a:p>
                        <a:p>
                          <a:pPr lvl="0"/>
                          <a:r>
                            <a:rPr lang="es-MX" sz="2400" dirty="0" smtClean="0"/>
                            <a:t>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),</m:t>
                              </m:r>
                              <m:sSub>
                                <m:sSub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oMath>
                          </a14:m>
                          <a:r>
                            <a:rPr lang="es-MX" sz="2400" dirty="0" smtClean="0"/>
                            <a:t> son constantes.</a:t>
                          </a:r>
                          <a:endParaRPr lang="es-MX" dirty="0" smtClean="0"/>
                        </a:p>
                        <a:p>
                          <a:endParaRPr lang="es-MX" dirty="0" smtClean="0"/>
                        </a:p>
                        <a:p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50590919"/>
                  </p:ext>
                </p:extLst>
              </p:nvPr>
            </p:nvGraphicFramePr>
            <p:xfrm>
              <a:off x="333375" y="1401400"/>
              <a:ext cx="8229600" cy="486371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9600"/>
                  </a:tblGrid>
                  <a:tr h="4863719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4" t="-876" r="-296" b="-50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336" y="1549610"/>
            <a:ext cx="2123728" cy="212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3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Freeform 3"/>
          <p:cNvSpPr>
            <a:spLocks noEditPoints="1"/>
          </p:cNvSpPr>
          <p:nvPr/>
        </p:nvSpPr>
        <p:spPr bwMode="gray">
          <a:xfrm>
            <a:off x="107504" y="980728"/>
            <a:ext cx="8712968" cy="6048672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 dirty="0"/>
          </a:p>
        </p:txBody>
      </p:sp>
      <p:grpSp>
        <p:nvGrpSpPr>
          <p:cNvPr id="93218" name="Group 34"/>
          <p:cNvGrpSpPr>
            <a:grpSpLocks/>
          </p:cNvGrpSpPr>
          <p:nvPr/>
        </p:nvGrpSpPr>
        <p:grpSpPr bwMode="auto">
          <a:xfrm>
            <a:off x="235215" y="961294"/>
            <a:ext cx="5904656" cy="5616624"/>
            <a:chOff x="816" y="1152"/>
            <a:chExt cx="2304" cy="2544"/>
          </a:xfrm>
        </p:grpSpPr>
        <p:sp>
          <p:nvSpPr>
            <p:cNvPr id="93219" name="Oval 35"/>
            <p:cNvSpPr>
              <a:spLocks noChangeArrowheads="1"/>
            </p:cNvSpPr>
            <p:nvPr/>
          </p:nvSpPr>
          <p:spPr bwMode="gray">
            <a:xfrm rot="-723406">
              <a:off x="2089" y="3276"/>
              <a:ext cx="906" cy="420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93220" name="Oval 36"/>
            <p:cNvSpPr>
              <a:spLocks noChangeArrowheads="1"/>
            </p:cNvSpPr>
            <p:nvPr/>
          </p:nvSpPr>
          <p:spPr bwMode="gray">
            <a:xfrm>
              <a:off x="2046" y="2508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21" name="Oval 37"/>
            <p:cNvSpPr>
              <a:spLocks noChangeArrowheads="1"/>
            </p:cNvSpPr>
            <p:nvPr/>
          </p:nvSpPr>
          <p:spPr bwMode="gray">
            <a:xfrm>
              <a:off x="2059" y="2514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22" name="Oval 38"/>
            <p:cNvSpPr>
              <a:spLocks noChangeArrowheads="1"/>
            </p:cNvSpPr>
            <p:nvPr/>
          </p:nvSpPr>
          <p:spPr bwMode="gray">
            <a:xfrm>
              <a:off x="2070" y="2524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23" name="Oval 39"/>
            <p:cNvSpPr>
              <a:spLocks noChangeArrowheads="1"/>
            </p:cNvSpPr>
            <p:nvPr/>
          </p:nvSpPr>
          <p:spPr bwMode="gray">
            <a:xfrm>
              <a:off x="2128" y="255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24" name="Text Box 40"/>
            <p:cNvSpPr txBox="1">
              <a:spLocks noChangeArrowheads="1"/>
            </p:cNvSpPr>
            <p:nvPr/>
          </p:nvSpPr>
          <p:spPr bwMode="gray">
            <a:xfrm>
              <a:off x="2548" y="2903"/>
              <a:ext cx="7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3225" name="Oval 41"/>
            <p:cNvSpPr>
              <a:spLocks noChangeArrowheads="1"/>
            </p:cNvSpPr>
            <p:nvPr/>
          </p:nvSpPr>
          <p:spPr bwMode="gray">
            <a:xfrm rot="-772996">
              <a:off x="928" y="2892"/>
              <a:ext cx="714" cy="38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dirty="0"/>
            </a:p>
          </p:txBody>
        </p:sp>
        <p:grpSp>
          <p:nvGrpSpPr>
            <p:cNvPr id="93226" name="Group 42"/>
            <p:cNvGrpSpPr>
              <a:grpSpLocks/>
            </p:cNvGrpSpPr>
            <p:nvPr/>
          </p:nvGrpSpPr>
          <p:grpSpPr bwMode="auto">
            <a:xfrm>
              <a:off x="880" y="2268"/>
              <a:ext cx="864" cy="908"/>
              <a:chOff x="732" y="2112"/>
              <a:chExt cx="842" cy="860"/>
            </a:xfrm>
          </p:grpSpPr>
          <p:sp>
            <p:nvSpPr>
              <p:cNvPr id="93227" name="Oval 43"/>
              <p:cNvSpPr>
                <a:spLocks noChangeArrowheads="1"/>
              </p:cNvSpPr>
              <p:nvPr/>
            </p:nvSpPr>
            <p:spPr bwMode="gray">
              <a:xfrm>
                <a:off x="732" y="2112"/>
                <a:ext cx="842" cy="8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 dirty="0"/>
              </a:p>
            </p:txBody>
          </p:sp>
          <p:sp>
            <p:nvSpPr>
              <p:cNvPr id="93228" name="Oval 44"/>
              <p:cNvSpPr>
                <a:spLocks noChangeArrowheads="1"/>
              </p:cNvSpPr>
              <p:nvPr/>
            </p:nvSpPr>
            <p:spPr bwMode="gray">
              <a:xfrm>
                <a:off x="743" y="2117"/>
                <a:ext cx="821" cy="838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 dirty="0"/>
              </a:p>
            </p:txBody>
          </p:sp>
          <p:sp>
            <p:nvSpPr>
              <p:cNvPr id="93229" name="Oval 45"/>
              <p:cNvSpPr>
                <a:spLocks noChangeArrowheads="1"/>
              </p:cNvSpPr>
              <p:nvPr/>
            </p:nvSpPr>
            <p:spPr bwMode="gray">
              <a:xfrm>
                <a:off x="751" y="2125"/>
                <a:ext cx="781" cy="784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 dirty="0"/>
              </a:p>
            </p:txBody>
          </p:sp>
          <p:sp>
            <p:nvSpPr>
              <p:cNvPr id="93230" name="Oval 46"/>
              <p:cNvSpPr>
                <a:spLocks noChangeArrowheads="1"/>
              </p:cNvSpPr>
              <p:nvPr/>
            </p:nvSpPr>
            <p:spPr bwMode="gray">
              <a:xfrm>
                <a:off x="795" y="2147"/>
                <a:ext cx="695" cy="63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es-ES" dirty="0"/>
              </a:p>
            </p:txBody>
          </p:sp>
          <p:sp>
            <p:nvSpPr>
              <p:cNvPr id="93231" name="Text Box 47"/>
              <p:cNvSpPr txBox="1">
                <a:spLocks noChangeArrowheads="1"/>
              </p:cNvSpPr>
              <p:nvPr/>
            </p:nvSpPr>
            <p:spPr bwMode="gray">
              <a:xfrm>
                <a:off x="1107" y="2414"/>
                <a:ext cx="70" cy="1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3232" name="Oval 48"/>
            <p:cNvSpPr>
              <a:spLocks noChangeArrowheads="1"/>
            </p:cNvSpPr>
            <p:nvPr/>
          </p:nvSpPr>
          <p:spPr bwMode="gray">
            <a:xfrm>
              <a:off x="816" y="1786"/>
              <a:ext cx="576" cy="336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93233" name="Oval 49"/>
            <p:cNvSpPr>
              <a:spLocks noChangeArrowheads="1"/>
            </p:cNvSpPr>
            <p:nvPr/>
          </p:nvSpPr>
          <p:spPr bwMode="gray">
            <a:xfrm>
              <a:off x="864" y="1404"/>
              <a:ext cx="645" cy="6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34" name="Oval 50"/>
            <p:cNvSpPr>
              <a:spLocks noChangeArrowheads="1"/>
            </p:cNvSpPr>
            <p:nvPr/>
          </p:nvSpPr>
          <p:spPr bwMode="gray">
            <a:xfrm>
              <a:off x="872" y="1407"/>
              <a:ext cx="630" cy="6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35" name="Oval 51"/>
            <p:cNvSpPr>
              <a:spLocks noChangeArrowheads="1"/>
            </p:cNvSpPr>
            <p:nvPr/>
          </p:nvSpPr>
          <p:spPr bwMode="gray">
            <a:xfrm>
              <a:off x="879" y="1414"/>
              <a:ext cx="599" cy="58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36" name="Oval 52"/>
            <p:cNvSpPr>
              <a:spLocks noChangeArrowheads="1"/>
            </p:cNvSpPr>
            <p:nvPr/>
          </p:nvSpPr>
          <p:spPr bwMode="gray">
            <a:xfrm>
              <a:off x="913" y="1430"/>
              <a:ext cx="534" cy="4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37" name="Text Box 53"/>
            <p:cNvSpPr txBox="1">
              <a:spLocks noChangeArrowheads="1"/>
            </p:cNvSpPr>
            <p:nvPr/>
          </p:nvSpPr>
          <p:spPr bwMode="gray">
            <a:xfrm>
              <a:off x="1157" y="1624"/>
              <a:ext cx="7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3238" name="Oval 54"/>
            <p:cNvSpPr>
              <a:spLocks noChangeArrowheads="1"/>
            </p:cNvSpPr>
            <p:nvPr/>
          </p:nvSpPr>
          <p:spPr bwMode="gray">
            <a:xfrm>
              <a:off x="1614" y="1488"/>
              <a:ext cx="432" cy="144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93239" name="Oval 55"/>
            <p:cNvSpPr>
              <a:spLocks noChangeArrowheads="1"/>
            </p:cNvSpPr>
            <p:nvPr/>
          </p:nvSpPr>
          <p:spPr bwMode="gray">
            <a:xfrm>
              <a:off x="1691" y="1152"/>
              <a:ext cx="430" cy="43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40" name="Oval 56"/>
            <p:cNvSpPr>
              <a:spLocks noChangeArrowheads="1"/>
            </p:cNvSpPr>
            <p:nvPr/>
          </p:nvSpPr>
          <p:spPr bwMode="gray">
            <a:xfrm>
              <a:off x="1697" y="1154"/>
              <a:ext cx="419" cy="42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41" name="Oval 57"/>
            <p:cNvSpPr>
              <a:spLocks noChangeArrowheads="1"/>
            </p:cNvSpPr>
            <p:nvPr/>
          </p:nvSpPr>
          <p:spPr bwMode="gray">
            <a:xfrm>
              <a:off x="1701" y="1158"/>
              <a:ext cx="399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42" name="Oval 58"/>
            <p:cNvSpPr>
              <a:spLocks noChangeArrowheads="1"/>
            </p:cNvSpPr>
            <p:nvPr/>
          </p:nvSpPr>
          <p:spPr bwMode="gray">
            <a:xfrm>
              <a:off x="1724" y="1170"/>
              <a:ext cx="355" cy="31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s-ES" dirty="0"/>
            </a:p>
          </p:txBody>
        </p:sp>
        <p:sp>
          <p:nvSpPr>
            <p:cNvPr id="93243" name="Text Box 59"/>
            <p:cNvSpPr txBox="1">
              <a:spLocks noChangeArrowheads="1"/>
            </p:cNvSpPr>
            <p:nvPr/>
          </p:nvSpPr>
          <p:spPr bwMode="gray">
            <a:xfrm>
              <a:off x="1849" y="1293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1 Rectángulo"/>
          <p:cNvSpPr/>
          <p:nvPr/>
        </p:nvSpPr>
        <p:spPr>
          <a:xfrm>
            <a:off x="3676573" y="4212383"/>
            <a:ext cx="20689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600" b="1" dirty="0" smtClean="0"/>
              <a:t>4. Si es el caso, obtener las solución particular calculando las constantes a partir de las condiciones iniciales.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61897" y="1637679"/>
            <a:ext cx="18667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b="1" dirty="0" smtClean="0"/>
              <a:t>2. Obtener el</a:t>
            </a:r>
          </a:p>
          <a:p>
            <a:r>
              <a:rPr lang="es-ES_tradnl" sz="1600" b="1" dirty="0" smtClean="0"/>
              <a:t>Polinomio</a:t>
            </a:r>
          </a:p>
          <a:p>
            <a:r>
              <a:rPr lang="es-ES_tradnl" sz="1600" b="1" dirty="0" smtClean="0"/>
              <a:t>Característico y encontrar sus raíces</a:t>
            </a:r>
            <a:r>
              <a:rPr lang="es-ES_tradnl" sz="1600" dirty="0" smtClean="0"/>
              <a:t>.</a:t>
            </a:r>
            <a:endParaRPr lang="es-ES_tradnl" sz="1600" dirty="0"/>
          </a:p>
        </p:txBody>
      </p:sp>
      <p:sp>
        <p:nvSpPr>
          <p:cNvPr id="4" name="3 Rectángulo"/>
          <p:cNvSpPr/>
          <p:nvPr/>
        </p:nvSpPr>
        <p:spPr>
          <a:xfrm>
            <a:off x="540617" y="3850077"/>
            <a:ext cx="228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b="1" dirty="0" smtClean="0"/>
              <a:t>3. A partir de los teoremas para las E.D.L.H. escribir la solución.</a:t>
            </a:r>
            <a:endParaRPr lang="es-ES" sz="1600" b="1" dirty="0"/>
          </a:p>
        </p:txBody>
      </p:sp>
      <p:sp>
        <p:nvSpPr>
          <p:cNvPr id="5" name="4 Rectángulo"/>
          <p:cNvSpPr/>
          <p:nvPr/>
        </p:nvSpPr>
        <p:spPr>
          <a:xfrm>
            <a:off x="2244138" y="961294"/>
            <a:ext cx="19860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b="1" dirty="0" smtClean="0"/>
              <a:t>1. Representar la E.D.L. H. en términos del  operador diferencial.</a:t>
            </a:r>
          </a:p>
        </p:txBody>
      </p:sp>
      <p:sp>
        <p:nvSpPr>
          <p:cNvPr id="36" name="1 Título"/>
          <p:cNvSpPr txBox="1">
            <a:spLocks/>
          </p:cNvSpPr>
          <p:nvPr/>
        </p:nvSpPr>
        <p:spPr bwMode="white">
          <a:xfrm>
            <a:off x="260186" y="144931"/>
            <a:ext cx="8229600" cy="70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sz="3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a) Algoritmo de solución</a:t>
            </a:r>
            <a:endParaRPr lang="es-MX" sz="36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b) Operador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Diferencial</a:t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5200992"/>
                  </p:ext>
                </p:extLst>
              </p:nvPr>
            </p:nvGraphicFramePr>
            <p:xfrm>
              <a:off x="250825" y="1177924"/>
              <a:ext cx="8229600" cy="47713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9600"/>
                  </a:tblGrid>
                  <a:tr h="47713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Definición: </a:t>
                          </a:r>
                          <a:r>
                            <a:rPr lang="es-MX" dirty="0" smtClean="0"/>
                            <a:t>sea la E.D.L.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p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+ …+</m:t>
                              </m:r>
                              <m:sSub>
                                <m:sSub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´´</m:t>
                                  </m:r>
                                </m:sup>
                              </m:sSup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++</m:t>
                              </m:r>
                              <m:sSub>
                                <m:sSub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es-MX" sz="18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1800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  <m:r>
                                <a:rPr lang="es-MX" sz="18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Se</a:t>
                          </a:r>
                          <a:r>
                            <a:rPr lang="es-MX" baseline="0" dirty="0" smtClean="0"/>
                            <a:t> llama operador diferencial a: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baseline="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  <m:d>
                                      <m:dPr>
                                        <m:ctrlP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</m:d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 …+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Tal</a:t>
                          </a:r>
                          <a:r>
                            <a:rPr lang="es-MX" baseline="0" dirty="0" smtClean="0"/>
                            <a:t> que: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baseline="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  <m:d>
                                      <m:dPr>
                                        <m:ctrlP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</m:d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=(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 …+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5200992"/>
                  </p:ext>
                </p:extLst>
              </p:nvPr>
            </p:nvGraphicFramePr>
            <p:xfrm>
              <a:off x="250825" y="1177924"/>
              <a:ext cx="8229600" cy="47713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9600"/>
                  </a:tblGrid>
                  <a:tr h="4771355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4" t="-639" r="-296" b="-63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650" y="4544739"/>
            <a:ext cx="264795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319088"/>
            <a:ext cx="6624736" cy="445616"/>
          </a:xfrm>
        </p:spPr>
        <p:txBody>
          <a:bodyPr/>
          <a:lstStyle/>
          <a:p>
            <a:r>
              <a:rPr lang="es-MX" dirty="0" smtClean="0"/>
              <a:t>Ejemplos de operador diferencial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51982240"/>
                  </p:ext>
                </p:extLst>
              </p:nvPr>
            </p:nvGraphicFramePr>
            <p:xfrm>
              <a:off x="345588" y="1268760"/>
              <a:ext cx="7767018" cy="414563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3509"/>
                    <a:gridCol w="3883509"/>
                  </a:tblGrid>
                  <a:tr h="1109023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Ecuación Diferencial Lineal 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En términos del Operador Diferencial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´´+2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𝑥𝑦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´−2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sSup>
                                      <m:sSupPr>
                                        <m:ctrlP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p>
                                        <m: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𝑥𝐷</m:t>
                                    </m:r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´´−3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´+2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p>
                                        <m:r>
                                          <a:rPr lang="es-MX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</m:e>
                                </m:d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´´´−5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´´+7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´−3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  <m:sSup>
                                  <m:sSupPr>
                                    <m:ctrlP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s-MX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+7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−3)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18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  <a:tr h="11090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´´+2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´−13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𝑠𝑒𝑛𝑥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b="0" i="0" dirty="0" smtClean="0">
                              <a:latin typeface="+mn-lt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s-MX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−13)</m:t>
                              </m:r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MX" sz="1800" b="0" i="1" smtClean="0">
                                  <a:latin typeface="Cambria Math" panose="02040503050406030204" pitchFamily="18" charset="0"/>
                                </a:rPr>
                                <m:t>𝑠𝑒𝑛𝑥</m:t>
                              </m:r>
                            </m:oMath>
                          </a14:m>
                          <a:endParaRPr lang="es-MX" sz="1800" dirty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51982240"/>
                  </p:ext>
                </p:extLst>
              </p:nvPr>
            </p:nvGraphicFramePr>
            <p:xfrm>
              <a:off x="345588" y="1268760"/>
              <a:ext cx="7767018" cy="414563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3509"/>
                    <a:gridCol w="3883509"/>
                  </a:tblGrid>
                  <a:tr h="1109023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Ecuación Diferencial Lineal 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En términos del Operador Diferencial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57" t="-176415" r="-100470" b="-372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14" t="-176415" r="-628" b="-372642"/>
                          </a:stretch>
                        </a:blipFill>
                      </a:tcPr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57" t="-279048" r="-100470" b="-27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14" t="-279048" r="-628" b="-276190"/>
                          </a:stretch>
                        </a:blipFill>
                      </a:tcPr>
                    </a:tc>
                  </a:tr>
                  <a:tr h="642529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57" t="-375472" r="-100470" b="-173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14" t="-375472" r="-628" b="-173585"/>
                          </a:stretch>
                        </a:blipFill>
                      </a:tcPr>
                    </a:tc>
                  </a:tr>
                  <a:tr h="110902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57" t="-276923" r="-100470" b="-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314" t="-276923" r="-628" b="-10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5" y="4943475"/>
            <a:ext cx="29813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c) Polinomio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Característico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64077078"/>
                  </p:ext>
                </p:extLst>
              </p:nvPr>
            </p:nvGraphicFramePr>
            <p:xfrm>
              <a:off x="250824" y="1177924"/>
              <a:ext cx="8435975" cy="42539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35975"/>
                  </a:tblGrid>
                  <a:tr h="35472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000" b="1" dirty="0" smtClean="0"/>
                            <a:t>Definición: </a:t>
                          </a:r>
                          <a:r>
                            <a:rPr lang="es-MX" dirty="0" smtClean="0"/>
                            <a:t>sea la E.D.L. homogénea de coeficientes constantes: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  <m:d>
                                      <m:dPr>
                                        <m:ctrlP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1800" b="1" i="1" smtClean="0"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</m:d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=(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 …+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Al</a:t>
                          </a:r>
                          <a:r>
                            <a:rPr lang="es-MX" baseline="0" dirty="0" smtClean="0"/>
                            <a:t> polinomio: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baseline="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 …+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s-MX" sz="1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1800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s-MX" sz="1800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1800" b="1" i="0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1800" b="1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Se le llama polinomio característico.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dirty="0" smtClean="0"/>
                            <a:t>Es</a:t>
                          </a:r>
                          <a:r>
                            <a:rPr lang="es-MX" baseline="0" dirty="0" smtClean="0"/>
                            <a:t> decir; el operador “D” se sustituye por el parámetro “m” y se le da el tratamiento de un polinomio.</a:t>
                          </a:r>
                          <a:endParaRPr lang="es-MX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64077078"/>
                  </p:ext>
                </p:extLst>
              </p:nvPr>
            </p:nvGraphicFramePr>
            <p:xfrm>
              <a:off x="250824" y="1177924"/>
              <a:ext cx="8435975" cy="425399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35975"/>
                  </a:tblGrid>
                  <a:tr h="425399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2" t="-715" r="-361" b="-57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926" y="4648437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5987" y="1052736"/>
            <a:ext cx="8980509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MX" sz="2200" dirty="0" smtClean="0"/>
              <a:t>Bajo la creencia de que las ecuaciones diferenciales deben ser estudiadas con lápiz y papel para realizar ejercicios y hacer el análisis correspondiente, de tal manera que acerquen a la comprensión de cómo las matemáticas se conectan con el mundo físico.</a:t>
            </a:r>
          </a:p>
          <a:p>
            <a:pPr marL="0" indent="0" algn="just">
              <a:buNone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Esta material didáctico esta dirigido al alumno de ingeniería que en su etapa formativa de ciencias básicas. Se presenta una clasificación general de las ecuaciones diferenciales lineales y se aborda el algoritmo de solución específicamente de las homogéneas de coeficientes constantes.</a:t>
            </a:r>
          </a:p>
          <a:p>
            <a:pPr marL="0" indent="0" algn="just">
              <a:buNone/>
            </a:pP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La parte teórica se fortalece a través de los teoremas más importantes para el tema y se presenta un ejemplo alusivo a cada uno de los puntos presentados.</a:t>
            </a:r>
          </a:p>
          <a:p>
            <a:pPr marL="0" indent="0" algn="just">
              <a:buNone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s-ES" sz="2200" dirty="0" smtClean="0"/>
              <a:t>Sin pretender ser un material de ejercicios, se muestra un panorama general del tema y como resolver estas ecuaciones.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4738" y="0"/>
            <a:ext cx="8229600" cy="90872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sz="3600" kern="0" dirty="0" smtClean="0"/>
              <a:t>Presentación</a:t>
            </a:r>
            <a:endParaRPr lang="es-MX" sz="3600" kern="0" dirty="0"/>
          </a:p>
        </p:txBody>
      </p:sp>
    </p:spTree>
    <p:extLst>
      <p:ext uri="{BB962C8B-B14F-4D97-AF65-F5344CB8AC3E}">
        <p14:creationId xmlns:p14="http://schemas.microsoft.com/office/powerpoint/2010/main" val="40572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0960"/>
            <a:ext cx="6419056" cy="563562"/>
          </a:xfrm>
        </p:spPr>
        <p:txBody>
          <a:bodyPr/>
          <a:lstStyle/>
          <a:p>
            <a:r>
              <a:rPr lang="es-MX" dirty="0" smtClean="0"/>
              <a:t>Ejemplos de polinomio característico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65298901"/>
                  </p:ext>
                </p:extLst>
              </p:nvPr>
            </p:nvGraphicFramePr>
            <p:xfrm>
              <a:off x="457200" y="1721608"/>
              <a:ext cx="7767018" cy="47779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3509"/>
                    <a:gridCol w="3883509"/>
                  </a:tblGrid>
                  <a:tr h="971662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Operador Diferencial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err="1" smtClean="0"/>
                            <a:t>Polonomio</a:t>
                          </a:r>
                          <a:r>
                            <a:rPr lang="es-MX" dirty="0" smtClean="0"/>
                            <a:t> característico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77800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</a:tr>
                  <a:tr h="60511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𝐷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</a:tr>
                  <a:tr h="77800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+7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−3)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−5</m:t>
                                </m:r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+7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−3=0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</a:tr>
                  <a:tr h="97166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400" b="0" i="0" dirty="0" smtClean="0">
                              <a:latin typeface="+mn-lt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−13)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−13=0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  <a:p>
                          <a:endParaRPr lang="es-MX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65298901"/>
                  </p:ext>
                </p:extLst>
              </p:nvPr>
            </p:nvGraphicFramePr>
            <p:xfrm>
              <a:off x="457200" y="1721608"/>
              <a:ext cx="7767018" cy="47779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83509"/>
                    <a:gridCol w="3883509"/>
                  </a:tblGrid>
                  <a:tr h="971662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Operador Diferencial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err="1" smtClean="0"/>
                            <a:t>Polonomio</a:t>
                          </a:r>
                          <a:r>
                            <a:rPr lang="es-MX" dirty="0" smtClean="0"/>
                            <a:t> característico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" t="-122222" r="-100470" b="-36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71" t="-122222" r="-628" b="-364444"/>
                          </a:stretch>
                        </a:blipFill>
                      </a:tcPr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" t="-153846" r="-100470" b="-15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71" t="-153846" r="-628" b="-152308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" t="-366667" r="-100470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71" t="-366667" r="-628" b="-120000"/>
                          </a:stretch>
                        </a:blipFill>
                      </a:tcPr>
                    </a:tc>
                  </a:tr>
                  <a:tr h="971662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13" t="-393750" r="-100470" b="-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471" t="-393750" r="-628" b="-12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0"/>
            <a:ext cx="2555776" cy="146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5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d) Raíces Reales del polinomio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36167344"/>
                  </p:ext>
                </p:extLst>
              </p:nvPr>
            </p:nvGraphicFramePr>
            <p:xfrm>
              <a:off x="299219" y="1124744"/>
              <a:ext cx="8229600" cy="349756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36167344"/>
                  </p:ext>
                </p:extLst>
              </p:nvPr>
            </p:nvGraphicFramePr>
            <p:xfrm>
              <a:off x="299219" y="1124744"/>
              <a:ext cx="8229600" cy="349756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83" y="299695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73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Raíces Reales repetidas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1384793"/>
                  </p:ext>
                </p:extLst>
              </p:nvPr>
            </p:nvGraphicFramePr>
            <p:xfrm>
              <a:off x="251520" y="1052736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1384793"/>
                  </p:ext>
                </p:extLst>
              </p:nvPr>
            </p:nvGraphicFramePr>
            <p:xfrm>
              <a:off x="251520" y="1052736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4146674"/>
            <a:ext cx="23431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7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3707"/>
            <a:ext cx="6172200" cy="5635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e) Raíces Complejas del polinomio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40968246"/>
                  </p:ext>
                </p:extLst>
              </p:nvPr>
            </p:nvGraphicFramePr>
            <p:xfrm>
              <a:off x="179512" y="1124744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0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40968246"/>
                  </p:ext>
                </p:extLst>
              </p:nvPr>
            </p:nvGraphicFramePr>
            <p:xfrm>
              <a:off x="179512" y="1124744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104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3707"/>
            <a:ext cx="6172200" cy="563562"/>
          </a:xfrm>
        </p:spPr>
        <p:txBody>
          <a:bodyPr/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Raíces Complejas repetidas</a:t>
            </a:r>
            <a: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93733228"/>
                  </p:ext>
                </p:extLst>
              </p:nvPr>
            </p:nvGraphicFramePr>
            <p:xfrm>
              <a:off x="179512" y="1124744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0" name="Marcador de contenido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93733228"/>
                  </p:ext>
                </p:extLst>
              </p:nvPr>
            </p:nvGraphicFramePr>
            <p:xfrm>
              <a:off x="179512" y="1124744"/>
              <a:ext cx="8229600" cy="21602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1" r="19468"/>
          <a:stretch/>
        </p:blipFill>
        <p:spPr>
          <a:xfrm>
            <a:off x="7653028" y="3898875"/>
            <a:ext cx="1512168" cy="295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18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2212" y="418939"/>
            <a:ext cx="8229600" cy="4953000"/>
          </a:xfrm>
        </p:spPr>
        <p:txBody>
          <a:bodyPr/>
          <a:lstStyle/>
          <a:p>
            <a:pPr marL="0" indent="0">
              <a:buNone/>
            </a:pPr>
            <a:endParaRPr lang="es-MX" sz="5400" dirty="0" smtClean="0"/>
          </a:p>
          <a:p>
            <a:pPr marL="0" indent="0">
              <a:buNone/>
            </a:pPr>
            <a:endParaRPr lang="es-MX" sz="5400" dirty="0"/>
          </a:p>
          <a:p>
            <a:pPr marL="0" indent="0" algn="ctr">
              <a:buNone/>
            </a:pPr>
            <a:r>
              <a:rPr lang="es-MX" sz="5400" dirty="0" smtClean="0">
                <a:solidFill>
                  <a:schemeClr val="tx2">
                    <a:lumMod val="75000"/>
                  </a:schemeClr>
                </a:solidFill>
              </a:rPr>
              <a:t>4. Ejemplos</a:t>
            </a:r>
            <a:endParaRPr lang="es-MX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480048"/>
            <a:ext cx="2996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871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5) Ejemplos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467350"/>
            <a:ext cx="1524000" cy="13906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Marcador de contenido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6101652"/>
                  </p:ext>
                </p:extLst>
              </p:nvPr>
            </p:nvGraphicFramePr>
            <p:xfrm>
              <a:off x="351702" y="1031875"/>
              <a:ext cx="8540777" cy="914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40777"/>
                  </a:tblGrid>
                  <a:tr h="761256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1)Resolver la siguiente ecuación diferencial</a:t>
                          </a: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´´´−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´´+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´−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Marcador de contenido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6101652"/>
                  </p:ext>
                </p:extLst>
              </p:nvPr>
            </p:nvGraphicFramePr>
            <p:xfrm>
              <a:off x="351702" y="1031875"/>
              <a:ext cx="8540777" cy="914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40777"/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71" t="-3311" r="-285" b="-264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1653634"/>
                  </p:ext>
                </p:extLst>
              </p:nvPr>
            </p:nvGraphicFramePr>
            <p:xfrm>
              <a:off x="354953" y="2046701"/>
              <a:ext cx="8537525" cy="47575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Solución:</a:t>
                          </a: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La E.D.L.H. queda expresada a través del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operador diferencial como:</a:t>
                          </a:r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d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2400" b="1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b="1" dirty="0" smtClean="0">
                              <a:solidFill>
                                <a:srgbClr val="000000"/>
                              </a:solidFill>
                            </a:rPr>
                            <a:t>Teniendo</a:t>
                          </a:r>
                          <a:r>
                            <a:rPr lang="es-MX" sz="1800" b="1" baseline="0" dirty="0" smtClean="0">
                              <a:solidFill>
                                <a:srgbClr val="000000"/>
                              </a:solidFill>
                            </a:rPr>
                            <a:t> como polinomio característico: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1800" b="1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e>
                                </m:d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Buscando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las raíces por el método de división sintética se obtienen las tres raíces: </a:t>
                          </a:r>
                        </a:p>
                        <a:p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   </m:t>
                                </m:r>
                                <m:sSub>
                                  <m:sSubPr>
                                    <m:ctrlP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    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      </m:t>
                                </m:r>
                                <m:sSub>
                                  <m:sSubPr>
                                    <m:ctrlP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s-MX" b="1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Por lo que se trata de raíces reales y dos repetidas.</a:t>
                          </a:r>
                        </a:p>
                        <a:p>
                          <a:endParaRPr lang="es-MX" dirty="0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1653634"/>
                  </p:ext>
                </p:extLst>
              </p:nvPr>
            </p:nvGraphicFramePr>
            <p:xfrm>
              <a:off x="354953" y="2046701"/>
              <a:ext cx="8537525" cy="47575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475754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71" t="-639" r="-286" b="-51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1455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 continuación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2461974"/>
                  </p:ext>
                </p:extLst>
              </p:nvPr>
            </p:nvGraphicFramePr>
            <p:xfrm>
              <a:off x="225475" y="1203716"/>
              <a:ext cx="8537525" cy="52732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5273284">
                    <a:tc>
                      <a:txBody>
                        <a:bodyPr/>
                        <a:lstStyle/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…Solución:</a:t>
                          </a: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Con base en el Teorema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3 y 4, la solución general a la ecuación diferencial será:</a:t>
                          </a:r>
                        </a:p>
                        <a:p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8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8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p>
                                </m:sSup>
                                <m:r>
                                  <a:rPr lang="es-MX" sz="28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s-MX" sz="28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sSup>
                                  <m:sSup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p>
                                </m:sSup>
                                <m:r>
                                  <a:rPr lang="es-MX" sz="28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s-MX" sz="28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just"/>
                          <a:r>
                            <a:rPr lang="es-MX" i="1" u="none" dirty="0" smtClean="0"/>
                            <a:t>                                  </a:t>
                          </a:r>
                          <a:r>
                            <a:rPr lang="es-MX" i="1" u="none" dirty="0" smtClean="0">
                              <a:solidFill>
                                <a:srgbClr val="000000"/>
                              </a:solidFill>
                            </a:rPr>
                            <a:t>Nota:</a:t>
                          </a:r>
                          <a:r>
                            <a:rPr lang="es-MX" i="1" u="none" baseline="0" dirty="0" smtClean="0">
                              <a:solidFill>
                                <a:srgbClr val="000000"/>
                              </a:solidFill>
                            </a:rPr>
                            <a:t> Para obtener la solución particular</a:t>
                          </a:r>
                        </a:p>
                        <a:p>
                          <a:pPr algn="just"/>
                          <a:r>
                            <a:rPr lang="es-MX" i="1" u="none" baseline="0" dirty="0" smtClean="0">
                              <a:solidFill>
                                <a:srgbClr val="000000"/>
                              </a:solidFill>
                            </a:rPr>
                            <a:t>                                             se necesita tener condiciones </a:t>
                          </a:r>
                        </a:p>
                        <a:p>
                          <a:pPr algn="just"/>
                          <a:r>
                            <a:rPr lang="es-MX" i="1" u="none" baseline="0" dirty="0" smtClean="0">
                              <a:solidFill>
                                <a:srgbClr val="000000"/>
                              </a:solidFill>
                            </a:rPr>
                            <a:t>                                             iniciales para evaluar las tres</a:t>
                          </a:r>
                        </a:p>
                        <a:p>
                          <a:pPr algn="just"/>
                          <a:r>
                            <a:rPr lang="es-MX" i="1" u="none" baseline="0" dirty="0" smtClean="0">
                              <a:solidFill>
                                <a:srgbClr val="000000"/>
                              </a:solidFill>
                            </a:rPr>
                            <a:t>                                             constantes esenciales y arbitrarias.</a:t>
                          </a:r>
                          <a:endParaRPr lang="es-MX" i="1" u="none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42461974"/>
                  </p:ext>
                </p:extLst>
              </p:nvPr>
            </p:nvGraphicFramePr>
            <p:xfrm>
              <a:off x="225475" y="1203716"/>
              <a:ext cx="8537525" cy="52732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5273284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1" t="-577" r="-285" b="-46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49054"/>
            <a:ext cx="1472834" cy="228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283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 Ejemplos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Marcador de contenido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7295856"/>
                  </p:ext>
                </p:extLst>
              </p:nvPr>
            </p:nvGraphicFramePr>
            <p:xfrm>
              <a:off x="333375" y="1070528"/>
              <a:ext cx="8540777" cy="21424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40777"/>
                  </a:tblGrid>
                  <a:tr h="2142447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2) Encontrar la solución particular de la ecuación diferencial</a:t>
                          </a: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´´−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´+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dirty="0" smtClean="0"/>
                        </a:p>
                        <a:p>
                          <a:r>
                            <a:rPr lang="es-MX" dirty="0" smtClean="0"/>
                            <a:t>sujeta a las condiciones: </a:t>
                          </a:r>
                        </a:p>
                        <a:p>
                          <a:endParaRPr lang="es-MX" dirty="0" smtClean="0"/>
                        </a:p>
                        <a:p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Marcador de contenido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57295856"/>
                  </p:ext>
                </p:extLst>
              </p:nvPr>
            </p:nvGraphicFramePr>
            <p:xfrm>
              <a:off x="333375" y="1070528"/>
              <a:ext cx="8540777" cy="21424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40777"/>
                  </a:tblGrid>
                  <a:tr h="214244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1" t="-1416" r="-285" b="-11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7331747"/>
                  </p:ext>
                </p:extLst>
              </p:nvPr>
            </p:nvGraphicFramePr>
            <p:xfrm>
              <a:off x="344683" y="3389766"/>
              <a:ext cx="8537525" cy="33859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3088846">
                    <a:tc>
                      <a:txBody>
                        <a:bodyPr/>
                        <a:lstStyle/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Solución:</a:t>
                          </a: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La E.D.L.H. queda expresada a través del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operador diferencial como:</a:t>
                          </a:r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𝑫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𝟏𝟑</m:t>
                                    </m:r>
                                  </m:e>
                                </m:d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2400" b="1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1800" b="1" dirty="0" smtClean="0">
                              <a:solidFill>
                                <a:srgbClr val="000000"/>
                              </a:solidFill>
                            </a:rPr>
                            <a:t>Teniendo</a:t>
                          </a:r>
                          <a:r>
                            <a:rPr lang="es-MX" sz="1800" b="1" baseline="0" dirty="0" smtClean="0">
                              <a:solidFill>
                                <a:srgbClr val="000000"/>
                              </a:solidFill>
                            </a:rPr>
                            <a:t> como polinomio característico: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1800" b="1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p>
                                        <m:r>
                                          <a:rPr lang="es-MX" sz="2400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s-MX" sz="2400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𝟏𝟑</m:t>
                                    </m:r>
                                  </m:e>
                                </m:d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24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es-MX" sz="2400" b="1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7331747"/>
                  </p:ext>
                </p:extLst>
              </p:nvPr>
            </p:nvGraphicFramePr>
            <p:xfrm>
              <a:off x="344683" y="3389766"/>
              <a:ext cx="8537525" cy="33859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338594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71" t="-899" r="-285" b="-71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00" y="4365104"/>
            <a:ext cx="2514600" cy="18192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0609941"/>
                  </p:ext>
                </p:extLst>
              </p:nvPr>
            </p:nvGraphicFramePr>
            <p:xfrm>
              <a:off x="3849354" y="1764665"/>
              <a:ext cx="2016224" cy="13474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00811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x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Y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-1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num>
                                  <m:den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s-MX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s-MX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a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0609941"/>
                  </p:ext>
                </p:extLst>
              </p:nvPr>
            </p:nvGraphicFramePr>
            <p:xfrm>
              <a:off x="3849354" y="1764665"/>
              <a:ext cx="2016224" cy="13474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008112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x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Y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0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-1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60579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602" t="-127000" r="-102410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100602" t="-127000" r="-2410" b="-2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284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870113"/>
                  </p:ext>
                </p:extLst>
              </p:nvPr>
            </p:nvGraphicFramePr>
            <p:xfrm>
              <a:off x="225475" y="1073556"/>
              <a:ext cx="8537525" cy="54034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5403443">
                    <a:tc>
                      <a:txBody>
                        <a:bodyPr/>
                        <a:lstStyle/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…Solución:</a:t>
                          </a: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Se resuelve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el polinomio característico p</a:t>
                          </a:r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or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medio de la ecuación general de segundo grado 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y se 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obtienen las dos raíces (en este caso complejas):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MX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   </m:t>
                                </m:r>
                                <m:sSub>
                                  <m:sSubPr>
                                    <m:ctrlP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𝜶</m:t>
                                    </m:r>
                                  </m:e>
                                  <m:sub>
                                    <m:r>
                                      <a:rPr lang="es-MX" b="1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s-MX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</m:oMath>
                            </m:oMathPara>
                          </a14:m>
                          <a:endParaRPr lang="es-MX" b="1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dirty="0" smtClean="0">
                              <a:solidFill>
                                <a:srgbClr val="000000"/>
                              </a:solidFill>
                            </a:rPr>
                            <a:t>Con base en el Teorema</a:t>
                          </a:r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5, la solución general a la ecuación diferencial será:</a:t>
                          </a: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𝑪𝒐𝒔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𝑪</m:t>
                                        </m:r>
                                      </m:e>
                                      <m:sub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𝑺𝒆𝒏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sz="2800" b="1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Evaluando las condiciones iniciales: </a:t>
                          </a:r>
                          <a14:m>
                            <m:oMath xmlns:m="http://schemas.openxmlformats.org/officeDocument/2006/math"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d>
                                <m:dPr>
                                  <m:ctrlP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d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Se obtiene: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oMath>
                          </a14:m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Por otro lado:  </a:t>
                          </a:r>
                          <a14:m>
                            <m:oMath xmlns:m="http://schemas.openxmlformats.org/officeDocument/2006/math">
                              <m:r>
                                <a:rPr lang="es-MX" b="1" i="0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𝐲</m:t>
                              </m:r>
                              <m:d>
                                <m:dPr>
                                  <m:ctrlPr>
                                    <a:rPr lang="es-MX" b="1" i="0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MX" i="1" baseline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MX" i="1" baseline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s-MX" b="1" i="1" baseline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sup>
                              </m:sSup>
                            </m:oMath>
                          </a14:m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Se obtiene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MX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s-MX" b="1" i="1" baseline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s-MX" b="1" i="1" baseline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 </a:t>
                          </a:r>
                        </a:p>
                        <a:p>
                          <a:r>
                            <a:rPr lang="es-MX" baseline="0" dirty="0" smtClean="0">
                              <a:solidFill>
                                <a:srgbClr val="000000"/>
                              </a:solidFill>
                            </a:rPr>
                            <a:t>Finalmente:</a:t>
                          </a:r>
                        </a:p>
                        <a:p>
                          <a:endParaRPr lang="es-MX" baseline="0" dirty="0" smtClean="0">
                            <a:solidFill>
                              <a:srgbClr val="000000"/>
                            </a:solidFill>
                          </a:endParaRPr>
                        </a:p>
                        <a:p>
                          <a:endParaRPr lang="es-MX" dirty="0" smtClean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a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870113"/>
                  </p:ext>
                </p:extLst>
              </p:nvPr>
            </p:nvGraphicFramePr>
            <p:xfrm>
              <a:off x="225475" y="1073556"/>
              <a:ext cx="8537525" cy="540344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37525"/>
                  </a:tblGrid>
                  <a:tr h="540344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1" t="-564" r="-285" b="-4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808" y="3168433"/>
            <a:ext cx="2606824" cy="22751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7200" y="319088"/>
            <a:ext cx="6172200" cy="5635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kern="0" smtClean="0"/>
              <a:t>… continuación</a:t>
            </a:r>
            <a:endParaRPr lang="es-MX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0251854"/>
                  </p:ext>
                </p:extLst>
              </p:nvPr>
            </p:nvGraphicFramePr>
            <p:xfrm>
              <a:off x="2195736" y="5439677"/>
              <a:ext cx="6096000" cy="7850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400" b="1" i="1" baseline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</m:t>
                                    </m:r>
                                  </m:e>
                                  <m:sup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𝑪𝒐𝒔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</m:num>
                                      <m:den>
                                        <m:r>
                                          <a:rPr lang="es-MX" sz="2400" b="1" i="1" baseline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den>
                                    </m:f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𝑺𝒆𝒏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  <m:r>
                                      <a:rPr lang="es-MX" sz="2400" b="1" i="1" baseline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0251854"/>
                  </p:ext>
                </p:extLst>
              </p:nvPr>
            </p:nvGraphicFramePr>
            <p:xfrm>
              <a:off x="2195736" y="5439677"/>
              <a:ext cx="6096000" cy="7850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/>
                  </a:tblGrid>
                  <a:tr h="785051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" t="-769" r="-400" b="-307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3134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738" y="0"/>
            <a:ext cx="8229600" cy="908720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Contenido</a:t>
            </a:r>
            <a:endParaRPr lang="es-MX" sz="36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829068"/>
            <a:ext cx="4039096" cy="4039096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738" y="908720"/>
            <a:ext cx="8229600" cy="561662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 de las ecuaciones diferenciales lineales (EDL)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Definición de linealidad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EDL  homogéneas de coeficientes constantes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Algoritmo de solución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Operador diferencial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Polinomio característico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Raíces reales del polinomio</a:t>
            </a:r>
          </a:p>
          <a:p>
            <a:pPr marL="914400" lvl="1" indent="-514350">
              <a:buFont typeface="+mj-lt"/>
              <a:buAutoNum type="alphaLcParenR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Raíces complejas del 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polinomio</a:t>
            </a: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79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6832" y="851862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Borrelli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R.L. y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Courtney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S. Coleman. (2005). Ecuaciones Diferenciales Una perspectiva de modelación. Traducción: Juárez P.Y. México: Oxford.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/>
          </a:p>
          <a:p>
            <a:r>
              <a:rPr lang="es-MX" sz="2000" dirty="0" err="1" smtClean="0"/>
              <a:t>Zill</a:t>
            </a:r>
            <a:r>
              <a:rPr lang="es-MX" sz="2000" dirty="0" smtClean="0"/>
              <a:t>, D. G. y Wright, W.S. (2015). Ecuaciones Diferenciales con problemas con valores en la frontera. Octava Edición. México</a:t>
            </a:r>
            <a:r>
              <a:rPr lang="es-MX" sz="2000" dirty="0"/>
              <a:t>: </a:t>
            </a:r>
            <a:r>
              <a:rPr lang="es-MX" sz="2000" dirty="0" smtClean="0"/>
              <a:t>CENGAGE </a:t>
            </a:r>
            <a:r>
              <a:rPr lang="es-MX" sz="2000" dirty="0" err="1" smtClean="0"/>
              <a:t>Learning</a:t>
            </a:r>
            <a:r>
              <a:rPr lang="es-MX" sz="2000" dirty="0" smtClean="0"/>
              <a:t>.</a:t>
            </a:r>
            <a:endParaRPr lang="es-MX" sz="2000" dirty="0"/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57" y="5082158"/>
            <a:ext cx="5905793" cy="17758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Subtítulo"/>
          <p:cNvSpPr txBox="1">
            <a:spLocks/>
          </p:cNvSpPr>
          <p:nvPr/>
        </p:nvSpPr>
        <p:spPr bwMode="auto">
          <a:xfrm>
            <a:off x="522350" y="0"/>
            <a:ext cx="792088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s-MX" sz="3600" kern="0" dirty="0" smtClean="0">
                <a:solidFill>
                  <a:schemeClr val="bg1"/>
                </a:solidFill>
              </a:rPr>
              <a:t> </a:t>
            </a:r>
            <a:r>
              <a:rPr lang="es-MX" sz="3600" kern="0" dirty="0" smtClean="0">
                <a:solidFill>
                  <a:schemeClr val="bg1"/>
                </a:solidFill>
              </a:rPr>
              <a:t>5. </a:t>
            </a:r>
            <a:r>
              <a:rPr lang="es-MX" sz="3600" kern="0" dirty="0" err="1" smtClean="0">
                <a:solidFill>
                  <a:schemeClr val="bg1"/>
                </a:solidFill>
              </a:rPr>
              <a:t>Refefencias</a:t>
            </a:r>
            <a:endParaRPr lang="es-MX" sz="3600" kern="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512" y="3635355"/>
            <a:ext cx="18383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2276872"/>
            <a:ext cx="8229600" cy="2633464"/>
          </a:xfrm>
        </p:spPr>
        <p:txBody>
          <a:bodyPr/>
          <a:lstStyle/>
          <a:p>
            <a:pPr marL="0" indent="0" algn="just">
              <a:buNone/>
            </a:pPr>
            <a:r>
              <a:rPr lang="es-MX" sz="4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Clasificación </a:t>
            </a:r>
            <a:r>
              <a:rPr lang="es-MX" sz="4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las ecuaciones diferenciales lineales (EDL)</a:t>
            </a:r>
          </a:p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07504" y="72293"/>
            <a:ext cx="6542881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s-MX" sz="6700" kern="0" smtClean="0">
                <a:solidFill>
                  <a:schemeClr val="bg1"/>
                </a:solidFill>
              </a:rPr>
              <a:t>1.- </a:t>
            </a:r>
            <a:r>
              <a:rPr lang="es-MX" sz="67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Clasificación de las ecuaciones diferenciales lineales (EDL) </a:t>
            </a:r>
            <a:endParaRPr lang="es-MX" sz="51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kern="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6731"/>
            <a:ext cx="3419872" cy="2421269"/>
          </a:xfrm>
          <a:prstGeom prst="rect">
            <a:avLst/>
          </a:prstGeom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-34834" y="1240744"/>
            <a:ext cx="8462540" cy="553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971550" lvl="1" indent="-514350" algn="just">
              <a:buFont typeface="+mj-lt"/>
              <a:buAutoNum type="arabicPeriod"/>
            </a:pPr>
            <a:endParaRPr lang="es-MX" dirty="0">
              <a:solidFill>
                <a:schemeClr val="tx1"/>
              </a:solidFill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lvl="1" algn="just"/>
            <a:endParaRPr lang="es-MX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94866449"/>
              </p:ext>
            </p:extLst>
          </p:nvPr>
        </p:nvGraphicFramePr>
        <p:xfrm>
          <a:off x="755576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ángulo 7"/>
              <p:cNvSpPr/>
              <p:nvPr/>
            </p:nvSpPr>
            <p:spPr>
              <a:xfrm>
                <a:off x="-252536" y="1144942"/>
                <a:ext cx="9540552" cy="4126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d>
                        <m:dPr>
                          <m:ctrlPr>
                            <a:rPr lang="es-MX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+ …+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´´</m:t>
                          </m:r>
                        </m:sup>
                      </m:s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´</m:t>
                          </m:r>
                        </m:sup>
                      </m:s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++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8" name="Rectángu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2536" y="1144942"/>
                <a:ext cx="9540552" cy="412677"/>
              </a:xfrm>
              <a:prstGeom prst="rect">
                <a:avLst/>
              </a:prstGeom>
              <a:blipFill rotWithShape="0">
                <a:blip r:embed="rId8"/>
                <a:stretch>
                  <a:fillRect b="-1617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97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9672" y="2492896"/>
            <a:ext cx="5915000" cy="1985392"/>
          </a:xfrm>
        </p:spPr>
        <p:txBody>
          <a:bodyPr/>
          <a:lstStyle/>
          <a:p>
            <a:pPr marL="0" indent="0">
              <a:buNone/>
            </a:pPr>
            <a:r>
              <a:rPr lang="es-MX" sz="4800" dirty="0">
                <a:solidFill>
                  <a:schemeClr val="tx2">
                    <a:lumMod val="75000"/>
                  </a:schemeClr>
                </a:solidFill>
              </a:rPr>
              <a:t>2. Definición de Linealidad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964" y="4689723"/>
            <a:ext cx="2891036" cy="216827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40" y="122238"/>
            <a:ext cx="6394276" cy="563562"/>
          </a:xfrm>
        </p:spPr>
        <p:txBody>
          <a:bodyPr/>
          <a:lstStyle/>
          <a:p>
            <a:r>
              <a:rPr lang="es-MX" dirty="0" smtClean="0"/>
              <a:t>2. Definición de Linealidad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-29904" y="980728"/>
                <a:ext cx="8936406" cy="495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400" dirty="0" smtClean="0"/>
                  <a:t>es una función lineal en </a:t>
                </a:r>
                <a14:m>
                  <m:oMath xmlns:m="http://schemas.openxmlformats.org/officeDocument/2006/math">
                    <m:r>
                      <a:rPr lang="es-MX" sz="240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s-MX" sz="2400" dirty="0" smtClean="0"/>
                  <a:t> si: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𝑭</m:t>
                      </m:r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/>
              </a:p>
              <a:p>
                <a:r>
                  <a:rPr lang="es-MX" sz="2400" dirty="0" smtClean="0"/>
                  <a:t>Una Ecuación Diferencial (E.D.) es lineal si lo es para la variable dependiente </a:t>
                </a:r>
                <a14:m>
                  <m:oMath xmlns:m="http://schemas.openxmlformats.org/officeDocument/2006/math"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" </m:t>
                    </m:r>
                  </m:oMath>
                </a14:m>
                <a:r>
                  <a:rPr lang="es-MX" sz="2400" dirty="0" smtClean="0"/>
                  <a:t>y todas sus derivadas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400" i="1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</m:oMath>
                </a14:m>
                <a:r>
                  <a:rPr lang="es-MX" sz="2400" dirty="0" smtClean="0"/>
                  <a:t>) y es posible escribirla en la forma:</a:t>
                </a:r>
              </a:p>
              <a:p>
                <a:endParaRPr lang="es-MX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d>
                        <m:dPr>
                          <m:ctrlPr>
                            <a:rPr lang="es-MX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+ …+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´´</m:t>
                          </m:r>
                        </m:sup>
                      </m:sSup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´</m:t>
                          </m:r>
                        </m:sup>
                      </m:sSup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++</m:t>
                      </m:r>
                      <m:sSub>
                        <m:sSub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MX" dirty="0" smtClean="0"/>
              </a:p>
              <a:p>
                <a:pPr marL="0" indent="0">
                  <a:buNone/>
                </a:pPr>
                <a:endParaRPr lang="es-MX" dirty="0" smtClean="0"/>
              </a:p>
              <a:p>
                <a:pPr marL="0" indent="0">
                  <a:buNone/>
                </a:pPr>
                <a:r>
                  <a:rPr lang="es-MX" dirty="0" smtClean="0"/>
                  <a:t>  </a:t>
                </a:r>
                <a:r>
                  <a:rPr lang="es-MX" sz="2400" dirty="0" smtClean="0"/>
                  <a:t>donde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s-MX" sz="2400" dirty="0" smtClean="0"/>
                  <a:t> y </a:t>
                </a:r>
                <a14:m>
                  <m:oMath xmlns:m="http://schemas.openxmlformats.org/officeDocument/2006/math">
                    <m:r>
                      <a:rPr lang="es-MX" sz="2400" b="1" i="0" smtClean="0">
                        <a:latin typeface="Cambria Math" panose="02040503050406030204" pitchFamily="18" charset="0"/>
                      </a:rPr>
                      <m:t>𝐪</m:t>
                    </m:r>
                    <m:d>
                      <m:d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es-MX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es-MX" sz="2400" dirty="0" smtClean="0"/>
                  <a:t>  son funciones de “x”</a:t>
                </a:r>
                <a:endParaRPr lang="es-MX" sz="24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9904" y="980728"/>
                <a:ext cx="8936406" cy="4953000"/>
              </a:xfrm>
              <a:blipFill rotWithShape="0">
                <a:blip r:embed="rId3"/>
                <a:stretch>
                  <a:fillRect l="-887" t="-1108" r="-68" b="-44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96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170326"/>
            <a:ext cx="3995936" cy="563562"/>
          </a:xfrm>
        </p:spPr>
        <p:txBody>
          <a:bodyPr/>
          <a:lstStyle/>
          <a:p>
            <a:r>
              <a:rPr lang="es-MX" sz="3600" dirty="0" smtClean="0"/>
              <a:t>E.D. Lineales </a:t>
            </a:r>
            <a:endParaRPr lang="es-MX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9330" y="964358"/>
                <a:ext cx="8686800" cy="5271864"/>
              </a:xfrm>
            </p:spPr>
            <p:txBody>
              <a:bodyPr/>
              <a:lstStyle/>
              <a:p>
                <a:r>
                  <a:rPr lang="es-MX" i="1" dirty="0" smtClean="0">
                    <a:latin typeface="Cambria Math" panose="02040503050406030204" pitchFamily="18" charset="0"/>
                  </a:rPr>
                  <a:t>Dos casos importantes son las ED lineales  de primer orden (n=1) y de segundo orden (n=2)</a:t>
                </a:r>
              </a:p>
              <a:p>
                <a:pPr marL="0" indent="0">
                  <a:buNone/>
                </a:pPr>
                <a:endParaRPr lang="es-MX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sSup>
                      <m:sSup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i="1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i="1">
                        <a:latin typeface="Cambria Math" panose="02040503050406030204" pitchFamily="18" charset="0"/>
                      </a:rPr>
                      <m:t>++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s-MX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𝒒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dirty="0" smtClean="0"/>
                  <a:t>                …(1)</a:t>
                </a:r>
              </a:p>
              <a:p>
                <a:endParaRPr lang="es-MX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sSup>
                      <m:sSup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i="1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sSup>
                      <m:sSup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i="1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i="1">
                        <a:latin typeface="Cambria Math" panose="02040503050406030204" pitchFamily="18" charset="0"/>
                      </a:rPr>
                      <m:t>++</m:t>
                    </m:r>
                    <m:sSub>
                      <m:sSub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s-MX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d>
                      <m:d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s-MX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𝒒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dirty="0" smtClean="0"/>
                  <a:t>  … (2)</a:t>
                </a:r>
              </a:p>
              <a:p>
                <a:pPr marL="0" indent="0">
                  <a:buNone/>
                </a:pPr>
                <a:endParaRPr lang="es-MX" dirty="0"/>
              </a:p>
              <a:p>
                <a:pPr marL="0" indent="0">
                  <a:buNone/>
                </a:pPr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330" y="964358"/>
                <a:ext cx="8686800" cy="5271864"/>
              </a:xfrm>
              <a:blipFill rotWithShape="0">
                <a:blip r:embed="rId2"/>
                <a:stretch>
                  <a:fillRect l="-1263" t="-115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3125525"/>
                  </p:ext>
                </p:extLst>
              </p:nvPr>
            </p:nvGraphicFramePr>
            <p:xfrm>
              <a:off x="179512" y="4383044"/>
              <a:ext cx="8583488" cy="2286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83488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800" dirty="0" smtClean="0"/>
                            <a:t>Resulta muy conveniente representar las derivadas como:</a:t>
                          </a:r>
                          <a:r>
                            <a:rPr lang="es-MX" sz="28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p>
                                <m:sSupPr>
                                  <m:ctrlP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´´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MX" sz="2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</m:oMath>
                          </a14:m>
                          <a:endParaRPr lang="es-MX" sz="28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MX" sz="2800" dirty="0" smtClean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MX" sz="2800" dirty="0" smtClean="0"/>
                            <a:t>No</a:t>
                          </a:r>
                          <a:r>
                            <a:rPr lang="es-MX" sz="2800" baseline="0" dirty="0" smtClean="0"/>
                            <a:t> olvidar que: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  <m:r>
                                <a:rPr lang="es-MX" sz="28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𝒅𝒚</m:t>
                                  </m:r>
                                </m:num>
                                <m:den>
                                  <m:r>
                                    <a:rPr lang="es-MX" sz="2800" b="1" i="1" smtClean="0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den>
                              </m:f>
                            </m:oMath>
                          </a14:m>
                          <a:r>
                            <a:rPr lang="es-MX" baseline="0" dirty="0" smtClean="0"/>
                            <a:t> </a:t>
                          </a:r>
                          <a:endParaRPr lang="es-MX" dirty="0" smtClean="0"/>
                        </a:p>
                        <a:p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3125525"/>
                  </p:ext>
                </p:extLst>
              </p:nvPr>
            </p:nvGraphicFramePr>
            <p:xfrm>
              <a:off x="179512" y="4383044"/>
              <a:ext cx="8583488" cy="2286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583488"/>
                  </a:tblGrid>
                  <a:tr h="22860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71" t="-2660" r="-284" b="-106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5181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E.D. Lineales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03500785"/>
                  </p:ext>
                </p:extLst>
              </p:nvPr>
            </p:nvGraphicFramePr>
            <p:xfrm>
              <a:off x="457200" y="1371600"/>
              <a:ext cx="86868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Marcador de contenido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03500785"/>
                  </p:ext>
                </p:extLst>
              </p:nvPr>
            </p:nvGraphicFramePr>
            <p:xfrm>
              <a:off x="457200" y="1371600"/>
              <a:ext cx="86868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2l">
  <a:themeElements>
    <a:clrScheme name="sample 1">
      <a:dk1>
        <a:srgbClr val="2B166E"/>
      </a:dk1>
      <a:lt1>
        <a:srgbClr val="FFFFFF"/>
      </a:lt1>
      <a:dk2>
        <a:srgbClr val="336699"/>
      </a:dk2>
      <a:lt2>
        <a:srgbClr val="C0C0C0"/>
      </a:lt2>
      <a:accent1>
        <a:srgbClr val="458F8F"/>
      </a:accent1>
      <a:accent2>
        <a:srgbClr val="CCCC00"/>
      </a:accent2>
      <a:accent3>
        <a:srgbClr val="FFFFFF"/>
      </a:accent3>
      <a:accent4>
        <a:srgbClr val="23115D"/>
      </a:accent4>
      <a:accent5>
        <a:srgbClr val="B0C6C6"/>
      </a:accent5>
      <a:accent6>
        <a:srgbClr val="B9B900"/>
      </a:accent6>
      <a:hlink>
        <a:srgbClr val="9999FF"/>
      </a:hlink>
      <a:folHlink>
        <a:srgbClr val="6C9BB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2B166E"/>
        </a:dk1>
        <a:lt1>
          <a:srgbClr val="FFFFFF"/>
        </a:lt1>
        <a:dk2>
          <a:srgbClr val="336699"/>
        </a:dk2>
        <a:lt2>
          <a:srgbClr val="C0C0C0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33"/>
        </a:dk1>
        <a:lt1>
          <a:srgbClr val="FFFFFF"/>
        </a:lt1>
        <a:dk2>
          <a:srgbClr val="000000"/>
        </a:dk2>
        <a:lt2>
          <a:srgbClr val="D1C68D"/>
        </a:lt2>
        <a:accent1>
          <a:srgbClr val="C86C62"/>
        </a:accent1>
        <a:accent2>
          <a:srgbClr val="C78DD7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cdb2004c012l</Template>
  <TotalTime>2217</TotalTime>
  <Words>1169</Words>
  <Application>Microsoft Office PowerPoint</Application>
  <PresentationFormat>Presentación en pantalla (4:3)</PresentationFormat>
  <Paragraphs>355</Paragraphs>
  <Slides>30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Verdana</vt:lpstr>
      <vt:lpstr>Wingdings</vt:lpstr>
      <vt:lpstr>cdb2004c012l</vt:lpstr>
      <vt:lpstr>Image</vt:lpstr>
      <vt:lpstr>Presentación de PowerPoint</vt:lpstr>
      <vt:lpstr>Presentación de PowerPoint</vt:lpstr>
      <vt:lpstr>Contenido</vt:lpstr>
      <vt:lpstr>Presentación de PowerPoint</vt:lpstr>
      <vt:lpstr>Presentación de PowerPoint</vt:lpstr>
      <vt:lpstr>Presentación de PowerPoint</vt:lpstr>
      <vt:lpstr>2. Definición de Linealidad</vt:lpstr>
      <vt:lpstr>E.D. Lineales </vt:lpstr>
      <vt:lpstr>E.D. Lineales </vt:lpstr>
      <vt:lpstr>Características</vt:lpstr>
      <vt:lpstr>Contraejemplos</vt:lpstr>
      <vt:lpstr>Aplicaciones</vt:lpstr>
      <vt:lpstr>…continuación</vt:lpstr>
      <vt:lpstr>Presentación de PowerPoint</vt:lpstr>
      <vt:lpstr>3. EDL  homogéneas de coeficientes constantes </vt:lpstr>
      <vt:lpstr>Presentación de PowerPoint</vt:lpstr>
      <vt:lpstr>b) Operador Diferencial </vt:lpstr>
      <vt:lpstr>Ejemplos de operador diferencial</vt:lpstr>
      <vt:lpstr>c) Polinomio Característico </vt:lpstr>
      <vt:lpstr>Ejemplos de polinomio característico</vt:lpstr>
      <vt:lpstr>d) Raíces Reales del polinomio </vt:lpstr>
      <vt:lpstr>Raíces Reales repetidas </vt:lpstr>
      <vt:lpstr>e) Raíces Complejas del polinomio </vt:lpstr>
      <vt:lpstr>Raíces Complejas repetidas </vt:lpstr>
      <vt:lpstr>Presentación de PowerPoint</vt:lpstr>
      <vt:lpstr>5) Ejemplos</vt:lpstr>
      <vt:lpstr>… continuación</vt:lpstr>
      <vt:lpstr>… Ejemplos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del trabajo de investigacion          Realizó: M. en C. Oscar Espinoza Ortega</dc:title>
  <dc:creator>WinSP3_PRO</dc:creator>
  <cp:lastModifiedBy>Emiliano Espinoza Miguel</cp:lastModifiedBy>
  <cp:revision>122</cp:revision>
  <dcterms:created xsi:type="dcterms:W3CDTF">2014-04-25T15:25:39Z</dcterms:created>
  <dcterms:modified xsi:type="dcterms:W3CDTF">2016-10-09T23:56:57Z</dcterms:modified>
</cp:coreProperties>
</file>