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notesMasterIdLst>
    <p:notesMasterId r:id="rId32"/>
  </p:notesMasterIdLst>
  <p:sldIdLst>
    <p:sldId id="257" r:id="rId2"/>
    <p:sldId id="277" r:id="rId3"/>
    <p:sldId id="282" r:id="rId4"/>
    <p:sldId id="267" r:id="rId5"/>
    <p:sldId id="268" r:id="rId6"/>
    <p:sldId id="256" r:id="rId7"/>
    <p:sldId id="283" r:id="rId8"/>
    <p:sldId id="276" r:id="rId9"/>
    <p:sldId id="269" r:id="rId10"/>
    <p:sldId id="278" r:id="rId11"/>
    <p:sldId id="258" r:id="rId12"/>
    <p:sldId id="266" r:id="rId13"/>
    <p:sldId id="259" r:id="rId14"/>
    <p:sldId id="260" r:id="rId15"/>
    <p:sldId id="279" r:id="rId16"/>
    <p:sldId id="280" r:id="rId17"/>
    <p:sldId id="270" r:id="rId18"/>
    <p:sldId id="261" r:id="rId19"/>
    <p:sldId id="271" r:id="rId20"/>
    <p:sldId id="262" r:id="rId21"/>
    <p:sldId id="272" r:id="rId22"/>
    <p:sldId id="263" r:id="rId23"/>
    <p:sldId id="273" r:id="rId24"/>
    <p:sldId id="264" r:id="rId25"/>
    <p:sldId id="274" r:id="rId26"/>
    <p:sldId id="275" r:id="rId27"/>
    <p:sldId id="265" r:id="rId28"/>
    <p:sldId id="284" r:id="rId29"/>
    <p:sldId id="286" r:id="rId30"/>
    <p:sldId id="285"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83789" autoAdjust="0"/>
  </p:normalViewPr>
  <p:slideViewPr>
    <p:cSldViewPr snapToGrid="0">
      <p:cViewPr>
        <p:scale>
          <a:sx n="50" d="100"/>
          <a:sy n="50" d="100"/>
        </p:scale>
        <p:origin x="-2112" y="-7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0439A9-C0A8-6A42-9923-49D551697F0D}" type="datetimeFigureOut">
              <a:rPr lang="es-ES" smtClean="0"/>
              <a:t>12/10/16</a:t>
            </a:fld>
            <a:endParaRPr lang="es-ES"/>
          </a:p>
        </p:txBody>
      </p:sp>
      <p:sp>
        <p:nvSpPr>
          <p:cNvPr id="4" name="Marcador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78129E-2AF9-DA47-9C0E-87C0A72FC0EB}" type="slidenum">
              <a:rPr lang="es-ES" smtClean="0"/>
              <a:t>‹Nr.›</a:t>
            </a:fld>
            <a:endParaRPr lang="es-ES"/>
          </a:p>
        </p:txBody>
      </p:sp>
    </p:spTree>
    <p:extLst>
      <p:ext uri="{BB962C8B-B14F-4D97-AF65-F5344CB8AC3E}">
        <p14:creationId xmlns:p14="http://schemas.microsoft.com/office/powerpoint/2010/main" val="27324873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Solicitar</a:t>
            </a:r>
            <a:r>
              <a:rPr lang="es-ES" baseline="0" dirty="0" smtClean="0"/>
              <a:t> a los alumnos leer la </a:t>
            </a:r>
            <a:r>
              <a:rPr lang="es-ES" baseline="0" dirty="0" err="1" smtClean="0"/>
              <a:t>definicion</a:t>
            </a:r>
            <a:r>
              <a:rPr lang="es-ES" baseline="0" dirty="0" smtClean="0"/>
              <a:t> y discutir sobre ella</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3</a:t>
            </a:fld>
            <a:endParaRPr lang="es-ES"/>
          </a:p>
        </p:txBody>
      </p:sp>
    </p:spTree>
    <p:extLst>
      <p:ext uri="{BB962C8B-B14F-4D97-AF65-F5344CB8AC3E}">
        <p14:creationId xmlns:p14="http://schemas.microsoft.com/office/powerpoint/2010/main" val="2586315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 responden el ejercicio de</a:t>
            </a:r>
            <a:r>
              <a:rPr lang="es-ES" baseline="0" dirty="0" smtClean="0"/>
              <a:t> manera individual</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12</a:t>
            </a:fld>
            <a:endParaRPr lang="es-ES"/>
          </a:p>
        </p:txBody>
      </p:sp>
    </p:spTree>
    <p:extLst>
      <p:ext uri="{BB962C8B-B14F-4D97-AF65-F5344CB8AC3E}">
        <p14:creationId xmlns:p14="http://schemas.microsoft.com/office/powerpoint/2010/main" val="1852515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Solicitar</a:t>
            </a:r>
            <a:r>
              <a:rPr lang="es-ES" baseline="0" dirty="0" smtClean="0"/>
              <a:t> a los alumnos la lectura y discusión en voz alta</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13</a:t>
            </a:fld>
            <a:endParaRPr lang="es-ES"/>
          </a:p>
        </p:txBody>
      </p:sp>
    </p:spTree>
    <p:extLst>
      <p:ext uri="{BB962C8B-B14F-4D97-AF65-F5344CB8AC3E}">
        <p14:creationId xmlns:p14="http://schemas.microsoft.com/office/powerpoint/2010/main" val="816247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Los alumnos discuten</a:t>
            </a:r>
            <a:r>
              <a:rPr lang="es-ES" baseline="0" dirty="0" smtClean="0"/>
              <a:t> sobre la imagen y su </a:t>
            </a:r>
            <a:r>
              <a:rPr lang="es-ES" baseline="0" dirty="0" err="1" smtClean="0"/>
              <a:t>implicacion</a:t>
            </a:r>
            <a:r>
              <a:rPr lang="es-ES" baseline="0" dirty="0" smtClean="0"/>
              <a:t> </a:t>
            </a:r>
            <a:r>
              <a:rPr lang="es-ES" baseline="0" dirty="0" err="1" smtClean="0"/>
              <a:t>semantica</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15</a:t>
            </a:fld>
            <a:endParaRPr lang="es-ES"/>
          </a:p>
        </p:txBody>
      </p:sp>
    </p:spTree>
    <p:extLst>
      <p:ext uri="{BB962C8B-B14F-4D97-AF65-F5344CB8AC3E}">
        <p14:creationId xmlns:p14="http://schemas.microsoft.com/office/powerpoint/2010/main" val="2412632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Los alumnos</a:t>
            </a:r>
            <a:r>
              <a:rPr lang="es-ES" baseline="0" dirty="0" smtClean="0"/>
              <a:t> resuelven el ejercicio en parejas</a:t>
            </a:r>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17</a:t>
            </a:fld>
            <a:endParaRPr lang="es-ES"/>
          </a:p>
        </p:txBody>
      </p:sp>
    </p:spTree>
    <p:extLst>
      <p:ext uri="{BB962C8B-B14F-4D97-AF65-F5344CB8AC3E}">
        <p14:creationId xmlns:p14="http://schemas.microsoft.com/office/powerpoint/2010/main" val="1980224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Solicitar</a:t>
            </a:r>
            <a:r>
              <a:rPr lang="es-ES" baseline="0" dirty="0" smtClean="0"/>
              <a:t> a los alumnos la lectura y discusión en voz alta</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18</a:t>
            </a:fld>
            <a:endParaRPr lang="es-ES"/>
          </a:p>
        </p:txBody>
      </p:sp>
    </p:spTree>
    <p:extLst>
      <p:ext uri="{BB962C8B-B14F-4D97-AF65-F5344CB8AC3E}">
        <p14:creationId xmlns:p14="http://schemas.microsoft.com/office/powerpoint/2010/main" val="3135665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Los alumnos</a:t>
            </a:r>
            <a:r>
              <a:rPr lang="es-ES" baseline="0" dirty="0" smtClean="0"/>
              <a:t> resuelven el ejercicio en parejas</a:t>
            </a:r>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19</a:t>
            </a:fld>
            <a:endParaRPr lang="es-ES"/>
          </a:p>
        </p:txBody>
      </p:sp>
    </p:spTree>
    <p:extLst>
      <p:ext uri="{BB962C8B-B14F-4D97-AF65-F5344CB8AC3E}">
        <p14:creationId xmlns:p14="http://schemas.microsoft.com/office/powerpoint/2010/main" val="3446728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Solicitar</a:t>
            </a:r>
            <a:r>
              <a:rPr lang="es-ES" baseline="0" dirty="0" smtClean="0"/>
              <a:t> a los alumnos la lectura y discusión en voz alta</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20</a:t>
            </a:fld>
            <a:endParaRPr lang="es-ES"/>
          </a:p>
        </p:txBody>
      </p:sp>
    </p:spTree>
    <p:extLst>
      <p:ext uri="{BB962C8B-B14F-4D97-AF65-F5344CB8AC3E}">
        <p14:creationId xmlns:p14="http://schemas.microsoft.com/office/powerpoint/2010/main" val="454703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Solicitar</a:t>
            </a:r>
            <a:r>
              <a:rPr lang="es-ES" baseline="0" dirty="0" smtClean="0"/>
              <a:t> a los alumnos la lectura y discusión en voz alta</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22</a:t>
            </a:fld>
            <a:endParaRPr lang="es-ES"/>
          </a:p>
        </p:txBody>
      </p:sp>
    </p:spTree>
    <p:extLst>
      <p:ext uri="{BB962C8B-B14F-4D97-AF65-F5344CB8AC3E}">
        <p14:creationId xmlns:p14="http://schemas.microsoft.com/office/powerpoint/2010/main" val="44030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a:t>
            </a:r>
            <a:r>
              <a:rPr lang="es-ES" baseline="0" dirty="0" smtClean="0"/>
              <a:t> responden el ejercicio de manera individual</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23</a:t>
            </a:fld>
            <a:endParaRPr lang="es-ES"/>
          </a:p>
        </p:txBody>
      </p:sp>
    </p:spTree>
    <p:extLst>
      <p:ext uri="{BB962C8B-B14F-4D97-AF65-F5344CB8AC3E}">
        <p14:creationId xmlns:p14="http://schemas.microsoft.com/office/powerpoint/2010/main" val="2937810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Solicitar</a:t>
            </a:r>
            <a:r>
              <a:rPr lang="es-ES" baseline="0" dirty="0" smtClean="0"/>
              <a:t> a los alumnos la lectura y discusión en voz alta</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24</a:t>
            </a:fld>
            <a:endParaRPr lang="es-ES"/>
          </a:p>
        </p:txBody>
      </p:sp>
    </p:spTree>
    <p:extLst>
      <p:ext uri="{BB962C8B-B14F-4D97-AF65-F5344CB8AC3E}">
        <p14:creationId xmlns:p14="http://schemas.microsoft.com/office/powerpoint/2010/main" val="3272475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Entregar</a:t>
            </a:r>
            <a:r>
              <a:rPr lang="es-ES" baseline="0" dirty="0" smtClean="0"/>
              <a:t> este extracto y resolver el ejercicio de la siguiente diapositiva en parejas</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4</a:t>
            </a:fld>
            <a:endParaRPr lang="es-ES"/>
          </a:p>
        </p:txBody>
      </p:sp>
    </p:spTree>
    <p:extLst>
      <p:ext uri="{BB962C8B-B14F-4D97-AF65-F5344CB8AC3E}">
        <p14:creationId xmlns:p14="http://schemas.microsoft.com/office/powerpoint/2010/main" val="1636435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Los alumnos discuten</a:t>
            </a:r>
            <a:r>
              <a:rPr lang="es-ES" baseline="0" dirty="0" smtClean="0"/>
              <a:t> sobre la imagen y su </a:t>
            </a:r>
            <a:r>
              <a:rPr lang="es-ES" baseline="0" dirty="0" err="1" smtClean="0"/>
              <a:t>implicacion</a:t>
            </a:r>
            <a:r>
              <a:rPr lang="es-ES" baseline="0" dirty="0" smtClean="0"/>
              <a:t> </a:t>
            </a:r>
            <a:r>
              <a:rPr lang="es-ES" baseline="0" dirty="0" err="1" smtClean="0"/>
              <a:t>semantica</a:t>
            </a:r>
            <a:endParaRPr lang="es-ES" dirty="0" smtClean="0"/>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25</a:t>
            </a:fld>
            <a:endParaRPr lang="es-ES"/>
          </a:p>
        </p:txBody>
      </p:sp>
    </p:spTree>
    <p:extLst>
      <p:ext uri="{BB962C8B-B14F-4D97-AF65-F5344CB8AC3E}">
        <p14:creationId xmlns:p14="http://schemas.microsoft.com/office/powerpoint/2010/main" val="4057669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Los alumnos</a:t>
            </a:r>
            <a:r>
              <a:rPr lang="es-ES" baseline="0" dirty="0" smtClean="0"/>
              <a:t> resuelven el ejercicio en parejas</a:t>
            </a:r>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26</a:t>
            </a:fld>
            <a:endParaRPr lang="es-ES"/>
          </a:p>
        </p:txBody>
      </p:sp>
    </p:spTree>
    <p:extLst>
      <p:ext uri="{BB962C8B-B14F-4D97-AF65-F5344CB8AC3E}">
        <p14:creationId xmlns:p14="http://schemas.microsoft.com/office/powerpoint/2010/main" val="706131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 discuten las implicaciones de la</a:t>
            </a:r>
            <a:r>
              <a:rPr lang="es-ES" baseline="0" dirty="0" smtClean="0"/>
              <a:t> imagen.</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28</a:t>
            </a:fld>
            <a:endParaRPr lang="es-ES"/>
          </a:p>
        </p:txBody>
      </p:sp>
    </p:spTree>
    <p:extLst>
      <p:ext uri="{BB962C8B-B14F-4D97-AF65-F5344CB8AC3E}">
        <p14:creationId xmlns:p14="http://schemas.microsoft.com/office/powerpoint/2010/main" val="3996153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a:t>
            </a:r>
            <a:r>
              <a:rPr lang="es-ES" baseline="0" dirty="0" smtClean="0"/>
              <a:t> resuelven el ejercicio en parejas</a:t>
            </a:r>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5</a:t>
            </a:fld>
            <a:endParaRPr lang="es-ES"/>
          </a:p>
        </p:txBody>
      </p:sp>
    </p:spTree>
    <p:extLst>
      <p:ext uri="{BB962C8B-B14F-4D97-AF65-F5344CB8AC3E}">
        <p14:creationId xmlns:p14="http://schemas.microsoft.com/office/powerpoint/2010/main" val="2081004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Solicitar</a:t>
            </a:r>
            <a:r>
              <a:rPr lang="es-ES" baseline="0" dirty="0" smtClean="0"/>
              <a:t> a los alumnos la lectura en voz alta y aclarar dudas</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6</a:t>
            </a:fld>
            <a:endParaRPr lang="es-ES"/>
          </a:p>
        </p:txBody>
      </p:sp>
    </p:spTree>
    <p:extLst>
      <p:ext uri="{BB962C8B-B14F-4D97-AF65-F5344CB8AC3E}">
        <p14:creationId xmlns:p14="http://schemas.microsoft.com/office/powerpoint/2010/main" val="1838447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Explicar</a:t>
            </a:r>
            <a:r>
              <a:rPr lang="es-ES" baseline="0" dirty="0" smtClean="0"/>
              <a:t> la </a:t>
            </a:r>
            <a:r>
              <a:rPr lang="es-ES" baseline="0" dirty="0" err="1" smtClean="0"/>
              <a:t>tiranguilacion</a:t>
            </a:r>
            <a:r>
              <a:rPr lang="es-ES" baseline="0" dirty="0" smtClean="0"/>
              <a:t> entre el lenguaje-mundo real y concepto</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7</a:t>
            </a:fld>
            <a:endParaRPr lang="es-ES"/>
          </a:p>
        </p:txBody>
      </p:sp>
    </p:spTree>
    <p:extLst>
      <p:ext uri="{BB962C8B-B14F-4D97-AF65-F5344CB8AC3E}">
        <p14:creationId xmlns:p14="http://schemas.microsoft.com/office/powerpoint/2010/main" val="3303575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 discuten en pequeños grupos el concepto</a:t>
            </a:r>
            <a:r>
              <a:rPr lang="es-ES" baseline="0" dirty="0" smtClean="0"/>
              <a:t> de sem</a:t>
            </a:r>
            <a:r>
              <a:rPr lang="es-ES" baseline="0" dirty="0" smtClean="0"/>
              <a:t>ántica</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8</a:t>
            </a:fld>
            <a:endParaRPr lang="es-ES"/>
          </a:p>
        </p:txBody>
      </p:sp>
    </p:spTree>
    <p:extLst>
      <p:ext uri="{BB962C8B-B14F-4D97-AF65-F5344CB8AC3E}">
        <p14:creationId xmlns:p14="http://schemas.microsoft.com/office/powerpoint/2010/main" val="1624541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 en parejas responden el ejercicio</a:t>
            </a:r>
          </a:p>
          <a:p>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9</a:t>
            </a:fld>
            <a:endParaRPr lang="es-ES"/>
          </a:p>
        </p:txBody>
      </p:sp>
    </p:spTree>
    <p:extLst>
      <p:ext uri="{BB962C8B-B14F-4D97-AF65-F5344CB8AC3E}">
        <p14:creationId xmlns:p14="http://schemas.microsoft.com/office/powerpoint/2010/main" val="1791158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alumnos discuten</a:t>
            </a:r>
            <a:r>
              <a:rPr lang="es-ES" baseline="0" dirty="0" smtClean="0"/>
              <a:t> sobre la imagen y su </a:t>
            </a:r>
            <a:r>
              <a:rPr lang="es-ES" baseline="0" dirty="0" err="1" smtClean="0"/>
              <a:t>implicacion</a:t>
            </a:r>
            <a:r>
              <a:rPr lang="es-ES" baseline="0" dirty="0" smtClean="0"/>
              <a:t> </a:t>
            </a:r>
            <a:r>
              <a:rPr lang="es-ES" baseline="0" dirty="0" err="1" smtClean="0"/>
              <a:t>semantica</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10</a:t>
            </a:fld>
            <a:endParaRPr lang="es-ES"/>
          </a:p>
        </p:txBody>
      </p:sp>
    </p:spTree>
    <p:extLst>
      <p:ext uri="{BB962C8B-B14F-4D97-AF65-F5344CB8AC3E}">
        <p14:creationId xmlns:p14="http://schemas.microsoft.com/office/powerpoint/2010/main" val="3793561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Solicitar</a:t>
            </a:r>
            <a:r>
              <a:rPr lang="es-ES" baseline="0" dirty="0" smtClean="0"/>
              <a:t> a los alumnos la lectura y discusi</a:t>
            </a:r>
            <a:r>
              <a:rPr lang="es-ES" baseline="0" dirty="0" smtClean="0"/>
              <a:t>ón en voz alta</a:t>
            </a:r>
            <a:endParaRPr lang="es-ES" dirty="0"/>
          </a:p>
        </p:txBody>
      </p:sp>
      <p:sp>
        <p:nvSpPr>
          <p:cNvPr id="4" name="Marcador de número de diapositiva 3"/>
          <p:cNvSpPr>
            <a:spLocks noGrp="1"/>
          </p:cNvSpPr>
          <p:nvPr>
            <p:ph type="sldNum" sz="quarter" idx="10"/>
          </p:nvPr>
        </p:nvSpPr>
        <p:spPr/>
        <p:txBody>
          <a:bodyPr/>
          <a:lstStyle/>
          <a:p>
            <a:fld id="{D878129E-2AF9-DA47-9C0E-87C0A72FC0EB}" type="slidenum">
              <a:rPr lang="es-ES" smtClean="0"/>
              <a:t>11</a:t>
            </a:fld>
            <a:endParaRPr lang="es-ES"/>
          </a:p>
        </p:txBody>
      </p:sp>
    </p:spTree>
    <p:extLst>
      <p:ext uri="{BB962C8B-B14F-4D97-AF65-F5344CB8AC3E}">
        <p14:creationId xmlns:p14="http://schemas.microsoft.com/office/powerpoint/2010/main" val="2036811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E700B27-DE4C-4B9E-BB11-B9027034A00F}" type="datetimeFigureOut">
              <a:rPr lang="en-US" smtClean="0"/>
              <a:pPr/>
              <a:t>12/10/16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889162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0F4739-9812-4A9F-890D-2AD6BA5F6EE8}" type="datetimeFigureOut">
              <a:rPr lang="en-US" smtClean="0"/>
              <a:t>12/10/16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16149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873B183-A821-4095-A363-9EC968635539}" type="datetimeFigureOut">
              <a:rPr lang="en-US" smtClean="0"/>
              <a:t>12/10/16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6300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smtClean="0"/>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smtClean="0"/>
              <a:t>Haga clic para modificar el estilo de texto del patrón</a:t>
            </a:r>
          </a:p>
        </p:txBody>
      </p:sp>
      <p:sp>
        <p:nvSpPr>
          <p:cNvPr id="2" name="Date Placeholder 1"/>
          <p:cNvSpPr>
            <a:spLocks noGrp="1"/>
          </p:cNvSpPr>
          <p:nvPr>
            <p:ph type="dt" sz="half" idx="10"/>
          </p:nvPr>
        </p:nvSpPr>
        <p:spPr/>
        <p:txBody>
          <a:bodyPr/>
          <a:lstStyle/>
          <a:p>
            <a:fld id="{174D01B4-0AA5-45E6-B2E6-5FA4078AEBCF}" type="datetimeFigureOut">
              <a:rPr lang="en-US" smtClean="0"/>
              <a:t>12/10/16</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05659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smtClean="0"/>
              <a:t>12/10/16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219458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smtClean="0"/>
              <a:t>12/10/16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265187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smtClean="0"/>
              <a:t>12/10/16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12485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AA073D-A903-47F8-8D16-77642FB0DF1F}" type="datetimeFigureOut">
              <a:rPr lang="en-US" smtClean="0"/>
              <a:t>12/10/16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651733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12/10/16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75752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smtClean="0"/>
              <a:t>12/10/16</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863224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smtClean="0"/>
              <a:t>12/10/16</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08720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smtClean="0"/>
              <a:t>12/10/16</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12794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65CEB-0076-4E37-B880-BCEA9784DE0A}" type="datetimeFigureOut">
              <a:rPr lang="en-US" smtClean="0"/>
              <a:t>12/10/16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373948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smtClean="0"/>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A6149E5E-3896-4118-99A7-7B85668F1C5E}" type="datetimeFigureOut">
              <a:rPr lang="en-US" smtClean="0"/>
              <a:t>12/10/16</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r>
              <a:rPr lang="en-US" smtClean="0"/>
              <a:t>
              </a:t>
            </a:r>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0741191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r>
              <a:rPr lang="en-US" smtClean="0"/>
              <a:t>
              </a:t>
            </a:r>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7E0D914D-B099-4142-A885-11F276715148}" type="datetimeFigureOut">
              <a:rPr lang="en-US" smtClean="0"/>
              <a:t>12/10/16</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226602909"/>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s.bham.ac.uk/~pxc/nlp/InteractiveNLP/NLP_mean1.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536" y="1580827"/>
            <a:ext cx="11301310" cy="1986964"/>
          </a:xfrm>
        </p:spPr>
        <p:txBody>
          <a:bodyPr/>
          <a:lstStyle/>
          <a:p>
            <a:r>
              <a:rPr lang="en-US" sz="4000" b="0" dirty="0" smtClean="0">
                <a:effectLst>
                  <a:outerShdw blurRad="38100" dist="38100" dir="2700000" algn="tl">
                    <a:srgbClr val="000000">
                      <a:alpha val="43137"/>
                    </a:srgbClr>
                  </a:outerShdw>
                </a:effectLst>
              </a:rPr>
              <a:t/>
            </a:r>
            <a:br>
              <a:rPr lang="en-US" sz="4000" b="0" dirty="0" smtClean="0">
                <a:effectLst>
                  <a:outerShdw blurRad="38100" dist="38100" dir="2700000" algn="tl">
                    <a:srgbClr val="000000">
                      <a:alpha val="43137"/>
                    </a:srgbClr>
                  </a:outerShdw>
                </a:effectLst>
              </a:rPr>
            </a:br>
            <a:r>
              <a:rPr lang="en-US" sz="4000" b="0" dirty="0" smtClean="0">
                <a:effectLst>
                  <a:outerShdw blurRad="38100" dist="38100" dir="2700000" algn="tl">
                    <a:srgbClr val="000000">
                      <a:alpha val="43137"/>
                    </a:srgbClr>
                  </a:outerShdw>
                </a:effectLst>
              </a:rPr>
              <a:t>Centro </a:t>
            </a:r>
            <a:r>
              <a:rPr lang="en-US" sz="4000" b="0" dirty="0" err="1" smtClean="0">
                <a:effectLst>
                  <a:outerShdw blurRad="38100" dist="38100" dir="2700000" algn="tl">
                    <a:srgbClr val="000000">
                      <a:alpha val="43137"/>
                    </a:srgbClr>
                  </a:outerShdw>
                </a:effectLst>
              </a:rPr>
              <a:t>Universitario</a:t>
            </a:r>
            <a:r>
              <a:rPr lang="en-US" sz="4000" b="0" dirty="0" smtClean="0">
                <a:effectLst>
                  <a:outerShdw blurRad="38100" dist="38100" dir="2700000" algn="tl">
                    <a:srgbClr val="000000">
                      <a:alpha val="43137"/>
                    </a:srgbClr>
                  </a:outerShdw>
                </a:effectLst>
              </a:rPr>
              <a:t> UAEM </a:t>
            </a:r>
            <a:r>
              <a:rPr lang="en-US" sz="4000" b="0" dirty="0" err="1" smtClean="0">
                <a:effectLst>
                  <a:outerShdw blurRad="38100" dist="38100" dir="2700000" algn="tl">
                    <a:srgbClr val="000000">
                      <a:alpha val="43137"/>
                    </a:srgbClr>
                  </a:outerShdw>
                </a:effectLst>
              </a:rPr>
              <a:t>Texcoco</a:t>
            </a:r>
            <a:r>
              <a:rPr lang="en-US" sz="4000" b="0" dirty="0" smtClean="0">
                <a:effectLst>
                  <a:outerShdw blurRad="38100" dist="38100" dir="2700000" algn="tl">
                    <a:srgbClr val="000000">
                      <a:alpha val="43137"/>
                    </a:srgbClr>
                  </a:outerShdw>
                </a:effectLst>
              </a:rPr>
              <a:t/>
            </a:r>
            <a:br>
              <a:rPr lang="en-US" sz="4000" b="0" dirty="0" smtClean="0">
                <a:effectLst>
                  <a:outerShdw blurRad="38100" dist="38100" dir="2700000" algn="tl">
                    <a:srgbClr val="000000">
                      <a:alpha val="43137"/>
                    </a:srgbClr>
                  </a:outerShdw>
                </a:effectLst>
              </a:rPr>
            </a:br>
            <a:r>
              <a:rPr lang="en-US" sz="4000" b="0" dirty="0" err="1">
                <a:effectLst>
                  <a:outerShdw blurRad="38100" dist="38100" dir="2700000" algn="tl">
                    <a:srgbClr val="000000">
                      <a:alpha val="43137"/>
                    </a:srgbClr>
                  </a:outerShdw>
                </a:effectLst>
              </a:rPr>
              <a:t>Licenciatura</a:t>
            </a:r>
            <a:r>
              <a:rPr lang="en-US" sz="4000" b="0" dirty="0">
                <a:effectLst>
                  <a:outerShdw blurRad="38100" dist="38100" dir="2700000" algn="tl">
                    <a:srgbClr val="000000">
                      <a:alpha val="43137"/>
                    </a:srgbClr>
                  </a:outerShdw>
                </a:effectLst>
              </a:rPr>
              <a:t> en </a:t>
            </a:r>
            <a:r>
              <a:rPr lang="en-US" sz="4000" b="0" dirty="0" err="1">
                <a:effectLst>
                  <a:outerShdw blurRad="38100" dist="38100" dir="2700000" algn="tl">
                    <a:srgbClr val="000000">
                      <a:alpha val="43137"/>
                    </a:srgbClr>
                  </a:outerShdw>
                </a:effectLst>
              </a:rPr>
              <a:t>Lenguas</a:t>
            </a:r>
            <a:r>
              <a:rPr lang="en-US" sz="4000" b="0" dirty="0">
                <a:effectLst>
                  <a:outerShdw blurRad="38100" dist="38100" dir="2700000" algn="tl">
                    <a:srgbClr val="000000">
                      <a:alpha val="43137"/>
                    </a:srgbClr>
                  </a:outerShdw>
                </a:effectLst>
              </a:rPr>
              <a:t/>
            </a:r>
            <a:br>
              <a:rPr lang="en-US" sz="4000" b="0" dirty="0">
                <a:effectLst>
                  <a:outerShdw blurRad="38100" dist="38100" dir="2700000" algn="tl">
                    <a:srgbClr val="000000">
                      <a:alpha val="43137"/>
                    </a:srgbClr>
                  </a:outerShdw>
                </a:effectLst>
              </a:rPr>
            </a:br>
            <a:r>
              <a:rPr lang="en-US" sz="4000" b="0" dirty="0" err="1" smtClean="0">
                <a:effectLst>
                  <a:outerShdw blurRad="38100" dist="38100" dir="2700000" algn="tl">
                    <a:srgbClr val="000000">
                      <a:alpha val="43137"/>
                    </a:srgbClr>
                  </a:outerShdw>
                </a:effectLst>
              </a:rPr>
              <a:t>Unidad</a:t>
            </a:r>
            <a:r>
              <a:rPr lang="en-US" sz="4000" b="0" dirty="0" smtClean="0">
                <a:effectLst>
                  <a:outerShdw blurRad="38100" dist="38100" dir="2700000" algn="tl">
                    <a:srgbClr val="000000">
                      <a:alpha val="43137"/>
                    </a:srgbClr>
                  </a:outerShdw>
                </a:effectLst>
              </a:rPr>
              <a:t> de </a:t>
            </a:r>
            <a:r>
              <a:rPr lang="en-US" sz="4000" b="0" dirty="0" err="1" smtClean="0">
                <a:effectLst>
                  <a:outerShdw blurRad="38100" dist="38100" dir="2700000" algn="tl">
                    <a:srgbClr val="000000">
                      <a:alpha val="43137"/>
                    </a:srgbClr>
                  </a:outerShdw>
                </a:effectLst>
              </a:rPr>
              <a:t>Aprendizaje</a:t>
            </a:r>
            <a:r>
              <a:rPr lang="en-US" sz="4000" b="0" dirty="0" smtClean="0">
                <a:effectLst>
                  <a:outerShdw blurRad="38100" dist="38100" dir="2700000" algn="tl">
                    <a:srgbClr val="000000">
                      <a:alpha val="43137"/>
                    </a:srgbClr>
                  </a:outerShdw>
                </a:effectLst>
              </a:rPr>
              <a:t>: </a:t>
            </a:r>
            <a:r>
              <a:rPr lang="en-US" sz="4000" b="0" dirty="0" err="1" smtClean="0">
                <a:effectLst>
                  <a:outerShdw blurRad="38100" dist="38100" dir="2700000" algn="tl">
                    <a:srgbClr val="000000">
                      <a:alpha val="43137"/>
                    </a:srgbClr>
                  </a:outerShdw>
                </a:effectLst>
              </a:rPr>
              <a:t>Sem</a:t>
            </a:r>
            <a:r>
              <a:rPr lang="en-US" sz="4000" b="0" dirty="0" err="1" smtClean="0">
                <a:effectLst>
                  <a:outerShdw blurRad="38100" dist="38100" dir="2700000" algn="tl">
                    <a:srgbClr val="000000">
                      <a:alpha val="43137"/>
                    </a:srgbClr>
                  </a:outerShdw>
                </a:effectLst>
              </a:rPr>
              <a:t>ántica</a:t>
            </a:r>
            <a:r>
              <a:rPr lang="en-US" sz="4000" b="0" dirty="0" smtClean="0">
                <a:effectLst>
                  <a:outerShdw blurRad="38100" dist="38100" dir="2700000" algn="tl">
                    <a:srgbClr val="000000">
                      <a:alpha val="43137"/>
                    </a:srgbClr>
                  </a:outerShdw>
                </a:effectLst>
              </a:rPr>
              <a:t> del </a:t>
            </a:r>
            <a:r>
              <a:rPr lang="en-US" sz="4000" b="0" dirty="0" err="1" smtClean="0">
                <a:effectLst>
                  <a:outerShdw blurRad="38100" dist="38100" dir="2700000" algn="tl">
                    <a:srgbClr val="000000">
                      <a:alpha val="43137"/>
                    </a:srgbClr>
                  </a:outerShdw>
                </a:effectLst>
              </a:rPr>
              <a:t>Inglés</a:t>
            </a:r>
            <a:r>
              <a:rPr lang="en-US" sz="4000" b="0" dirty="0" smtClean="0">
                <a:effectLst>
                  <a:outerShdw blurRad="38100" dist="38100" dir="2700000" algn="tl">
                    <a:srgbClr val="000000">
                      <a:alpha val="43137"/>
                    </a:srgbClr>
                  </a:outerShdw>
                </a:effectLst>
              </a:rPr>
              <a:t/>
            </a:r>
            <a:br>
              <a:rPr lang="en-US" sz="4000" b="0" dirty="0" smtClean="0">
                <a:effectLst>
                  <a:outerShdw blurRad="38100" dist="38100" dir="2700000" algn="tl">
                    <a:srgbClr val="000000">
                      <a:alpha val="43137"/>
                    </a:srgbClr>
                  </a:outerShdw>
                </a:effectLst>
              </a:rPr>
            </a:br>
            <a:r>
              <a:rPr lang="en-US" sz="4000" b="0" dirty="0" err="1" smtClean="0">
                <a:effectLst>
                  <a:outerShdw blurRad="38100" dist="38100" dir="2700000" algn="tl">
                    <a:srgbClr val="000000">
                      <a:alpha val="43137"/>
                    </a:srgbClr>
                  </a:outerShdw>
                </a:effectLst>
              </a:rPr>
              <a:t>Unidad</a:t>
            </a:r>
            <a:r>
              <a:rPr lang="en-US" sz="4000" b="0" dirty="0" smtClean="0">
                <a:effectLst>
                  <a:outerShdw blurRad="38100" dist="38100" dir="2700000" algn="tl">
                    <a:srgbClr val="000000">
                      <a:alpha val="43137"/>
                    </a:srgbClr>
                  </a:outerShdw>
                </a:effectLst>
              </a:rPr>
              <a:t> de </a:t>
            </a:r>
            <a:r>
              <a:rPr lang="en-US" sz="4000" b="0" dirty="0" err="1" smtClean="0">
                <a:effectLst>
                  <a:outerShdw blurRad="38100" dist="38100" dir="2700000" algn="tl">
                    <a:srgbClr val="000000">
                      <a:alpha val="43137"/>
                    </a:srgbClr>
                  </a:outerShdw>
                </a:effectLst>
              </a:rPr>
              <a:t>Competencia</a:t>
            </a:r>
            <a:r>
              <a:rPr lang="en-US" sz="4000" b="0" dirty="0" smtClean="0">
                <a:effectLst>
                  <a:outerShdw blurRad="38100" dist="38100" dir="2700000" algn="tl">
                    <a:srgbClr val="000000">
                      <a:alpha val="43137"/>
                    </a:srgbClr>
                  </a:outerShdw>
                </a:effectLst>
              </a:rPr>
              <a:t> I.</a:t>
            </a:r>
            <a:r>
              <a:rPr lang="en-US" sz="4000" b="0" dirty="0" smtClean="0">
                <a:effectLst>
                  <a:outerShdw blurRad="38100" dist="38100" dir="2700000" algn="tl">
                    <a:srgbClr val="000000">
                      <a:alpha val="43137"/>
                    </a:srgbClr>
                  </a:outerShdw>
                </a:effectLst>
              </a:rPr>
              <a:t/>
            </a:r>
            <a:br>
              <a:rPr lang="en-US" sz="4000" b="0" dirty="0" smtClean="0">
                <a:effectLst>
                  <a:outerShdw blurRad="38100" dist="38100" dir="2700000" algn="tl">
                    <a:srgbClr val="000000">
                      <a:alpha val="43137"/>
                    </a:srgbClr>
                  </a:outerShdw>
                </a:effectLst>
              </a:rPr>
            </a:br>
            <a:r>
              <a:rPr lang="en-US" sz="4000" b="0" dirty="0" err="1" smtClean="0">
                <a:effectLst>
                  <a:outerShdw blurRad="38100" dist="38100" dir="2700000" algn="tl">
                    <a:srgbClr val="000000">
                      <a:alpha val="43137"/>
                    </a:srgbClr>
                  </a:outerShdw>
                </a:effectLst>
              </a:rPr>
              <a:t>Presentación</a:t>
            </a:r>
            <a:r>
              <a:rPr lang="en-US" sz="4000" b="0" dirty="0">
                <a:effectLst>
                  <a:outerShdw blurRad="38100" dist="38100" dir="2700000" algn="tl">
                    <a:srgbClr val="000000">
                      <a:alpha val="43137"/>
                    </a:srgbClr>
                  </a:outerShdw>
                </a:effectLst>
              </a:rPr>
              <a:t>: </a:t>
            </a:r>
            <a:r>
              <a:rPr lang="en-US" sz="4000" b="0" dirty="0" err="1">
                <a:effectLst>
                  <a:outerShdw blurRad="38100" dist="38100" dir="2700000" algn="tl">
                    <a:srgbClr val="000000">
                      <a:alpha val="43137"/>
                    </a:srgbClr>
                  </a:outerShdw>
                </a:effectLst>
              </a:rPr>
              <a:t>Conceptos</a:t>
            </a:r>
            <a:r>
              <a:rPr lang="en-US" sz="4000" b="0" dirty="0">
                <a:effectLst>
                  <a:outerShdw blurRad="38100" dist="38100" dir="2700000" algn="tl">
                    <a:srgbClr val="000000">
                      <a:alpha val="43137"/>
                    </a:srgbClr>
                  </a:outerShdw>
                </a:effectLst>
              </a:rPr>
              <a:t> </a:t>
            </a:r>
            <a:r>
              <a:rPr lang="en-US" sz="4000" b="0" dirty="0" err="1">
                <a:effectLst>
                  <a:outerShdw blurRad="38100" dist="38100" dir="2700000" algn="tl">
                    <a:srgbClr val="000000">
                      <a:alpha val="43137"/>
                    </a:srgbClr>
                  </a:outerShdw>
                </a:effectLst>
              </a:rPr>
              <a:t>Generales</a:t>
            </a:r>
            <a:endParaRPr lang="en-US" sz="4000" b="0" dirty="0">
              <a:effectLst>
                <a:outerShdw blurRad="38100" dist="38100" dir="2700000" algn="tl">
                  <a:srgbClr val="000000">
                    <a:alpha val="43137"/>
                  </a:srgbClr>
                </a:outerShdw>
              </a:effectLst>
            </a:endParaRPr>
          </a:p>
        </p:txBody>
      </p:sp>
      <p:sp>
        <p:nvSpPr>
          <p:cNvPr id="3" name="Subtítulo 2"/>
          <p:cNvSpPr>
            <a:spLocks noGrp="1"/>
          </p:cNvSpPr>
          <p:nvPr>
            <p:ph type="subTitle" idx="1"/>
          </p:nvPr>
        </p:nvSpPr>
        <p:spPr>
          <a:xfrm>
            <a:off x="6705231" y="5869781"/>
            <a:ext cx="5057982" cy="596965"/>
          </a:xfrm>
        </p:spPr>
        <p:txBody>
          <a:bodyPr>
            <a:normAutofit/>
          </a:bodyPr>
          <a:lstStyle/>
          <a:p>
            <a:r>
              <a:rPr lang="en-US" dirty="0" err="1" smtClean="0"/>
              <a:t>Elaborado</a:t>
            </a:r>
            <a:r>
              <a:rPr lang="en-US" dirty="0" smtClean="0"/>
              <a:t> </a:t>
            </a:r>
            <a:r>
              <a:rPr lang="en-US" dirty="0" err="1" smtClean="0"/>
              <a:t>por</a:t>
            </a:r>
            <a:r>
              <a:rPr lang="en-US" dirty="0" smtClean="0"/>
              <a:t>: Emmanuel Ruiz Zamora</a:t>
            </a:r>
            <a:endParaRPr lang="en-US" dirty="0"/>
          </a:p>
        </p:txBody>
      </p:sp>
    </p:spTree>
    <p:extLst>
      <p:ext uri="{BB962C8B-B14F-4D97-AF65-F5344CB8AC3E}">
        <p14:creationId xmlns:p14="http://schemas.microsoft.com/office/powerpoint/2010/main" val="3516829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086405" y="0"/>
            <a:ext cx="10105595" cy="6858000"/>
          </a:xfrm>
          <a:prstGeom prst="rect">
            <a:avLst/>
          </a:prstGeom>
        </p:spPr>
      </p:pic>
      <p:sp>
        <p:nvSpPr>
          <p:cNvPr id="5" name="CuadroTexto 4"/>
          <p:cNvSpPr txBox="1"/>
          <p:nvPr/>
        </p:nvSpPr>
        <p:spPr>
          <a:xfrm>
            <a:off x="0" y="0"/>
            <a:ext cx="2228294" cy="584776"/>
          </a:xfrm>
          <a:prstGeom prst="rect">
            <a:avLst/>
          </a:prstGeom>
          <a:noFill/>
        </p:spPr>
        <p:txBody>
          <a:bodyPr wrap="none" rtlCol="0">
            <a:spAutoFit/>
          </a:bodyPr>
          <a:lstStyle/>
          <a:p>
            <a:r>
              <a:rPr lang="es-ES" sz="3200" b="1" dirty="0" err="1" smtClean="0"/>
              <a:t>Discussion</a:t>
            </a:r>
            <a:endParaRPr lang="es-ES" b="1" dirty="0"/>
          </a:p>
        </p:txBody>
      </p:sp>
    </p:spTree>
    <p:extLst>
      <p:ext uri="{BB962C8B-B14F-4D97-AF65-F5344CB8AC3E}">
        <p14:creationId xmlns:p14="http://schemas.microsoft.com/office/powerpoint/2010/main" val="340954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7200" b="0" dirty="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10000" y="2966206"/>
            <a:ext cx="10554574" cy="3636511"/>
          </a:xfrm>
        </p:spPr>
        <p:txBody>
          <a:bodyPr>
            <a:normAutofit lnSpcReduction="10000"/>
          </a:bodyPr>
          <a:lstStyle/>
          <a:p>
            <a:pPr algn="just"/>
            <a:r>
              <a:rPr lang="en-US" sz="2000" dirty="0" smtClean="0"/>
              <a:t>Utterance: </a:t>
            </a:r>
            <a:r>
              <a:rPr lang="en-US" sz="2000" dirty="0"/>
              <a:t>Any stretch of talk, by one person, before and after </a:t>
            </a:r>
            <a:r>
              <a:rPr lang="en-US" sz="2000" dirty="0" smtClean="0"/>
              <a:t>which </a:t>
            </a:r>
            <a:r>
              <a:rPr lang="en-US" sz="2000" dirty="0"/>
              <a:t>there is silence on the part of the person. Use by a particular speaker on a particular occasion, of a piece of </a:t>
            </a:r>
            <a:r>
              <a:rPr lang="en-US" sz="2000" dirty="0" smtClean="0"/>
              <a:t>language, </a:t>
            </a:r>
            <a:r>
              <a:rPr lang="en-US" sz="2000" dirty="0"/>
              <a:t>such has a sequence of sentences, or a singular phrase, or even a single word. </a:t>
            </a:r>
            <a:endParaRPr lang="en-US" sz="2000" dirty="0" smtClean="0"/>
          </a:p>
          <a:p>
            <a:pPr algn="just"/>
            <a:r>
              <a:rPr lang="en-US" sz="2000" dirty="0" smtClean="0"/>
              <a:t>Proposition: </a:t>
            </a:r>
            <a:r>
              <a:rPr lang="en-US" sz="2000" dirty="0"/>
              <a:t>Part of the meaning of the utterance of a declarative sentence which describes  some state of a affairs. </a:t>
            </a:r>
          </a:p>
          <a:p>
            <a:pPr algn="just"/>
            <a:r>
              <a:rPr lang="en-US" sz="2000" dirty="0" smtClean="0"/>
              <a:t>Sentence: </a:t>
            </a:r>
            <a:r>
              <a:rPr lang="en-US" sz="2000" dirty="0"/>
              <a:t>Physical event nor a physical object. It is, conceived abstractly, a string of words put together by the grammatical rules of a language.  A sentence can be thought of as the ideal string of words behind various realizations in utterances and inscriptions.  Grammatically complete string of words expressing a complete thought.</a:t>
            </a:r>
          </a:p>
          <a:p>
            <a:pPr marL="0" indent="0">
              <a:buNone/>
            </a:pPr>
            <a:endParaRPr lang="en-US" dirty="0"/>
          </a:p>
        </p:txBody>
      </p:sp>
    </p:spTree>
    <p:extLst>
      <p:ext uri="{BB962C8B-B14F-4D97-AF65-F5344CB8AC3E}">
        <p14:creationId xmlns:p14="http://schemas.microsoft.com/office/powerpoint/2010/main" val="2745978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279399" y="2336800"/>
            <a:ext cx="11437761" cy="3683000"/>
          </a:xfrm>
          <a:prstGeom prst="rect">
            <a:avLst/>
          </a:prstGeom>
        </p:spPr>
      </p:pic>
    </p:spTree>
    <p:extLst>
      <p:ext uri="{BB962C8B-B14F-4D97-AF65-F5344CB8AC3E}">
        <p14:creationId xmlns:p14="http://schemas.microsoft.com/office/powerpoint/2010/main" val="1562536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424" y="2687236"/>
            <a:ext cx="10554574" cy="3636511"/>
          </a:xfrm>
        </p:spPr>
        <p:txBody>
          <a:bodyPr/>
          <a:lstStyle/>
          <a:p>
            <a:pPr algn="just"/>
            <a:r>
              <a:rPr lang="en-US" sz="2000" dirty="0" smtClean="0"/>
              <a:t>Sense: </a:t>
            </a:r>
            <a:r>
              <a:rPr lang="en-US" sz="2000" dirty="0"/>
              <a:t>Is its place in a system of semantics relationships with other expressions in the language. The </a:t>
            </a:r>
            <a:r>
              <a:rPr lang="en-US" sz="2000" dirty="0" smtClean="0"/>
              <a:t>first </a:t>
            </a:r>
            <a:r>
              <a:rPr lang="en-US" sz="2000" dirty="0"/>
              <a:t>of this semantics relationships that we will mention is sameness of meaning, and intuitive concepts which we will </a:t>
            </a:r>
            <a:r>
              <a:rPr lang="en-US" sz="2000" dirty="0" smtClean="0"/>
              <a:t>illustrate </a:t>
            </a:r>
            <a:r>
              <a:rPr lang="en-US" sz="2000" dirty="0"/>
              <a:t>by </a:t>
            </a:r>
            <a:r>
              <a:rPr lang="en-US" sz="2000" dirty="0" smtClean="0"/>
              <a:t>example. </a:t>
            </a:r>
            <a:r>
              <a:rPr lang="en-US" sz="2000" dirty="0"/>
              <a:t>We will deal first with the senses of words in context. </a:t>
            </a:r>
            <a:endParaRPr lang="en-US" sz="2000" dirty="0" smtClean="0"/>
          </a:p>
          <a:p>
            <a:pPr algn="just"/>
            <a:r>
              <a:rPr lang="en-US" sz="2000" dirty="0"/>
              <a:t>M</a:t>
            </a:r>
            <a:r>
              <a:rPr lang="en-US" sz="2000" dirty="0" smtClean="0"/>
              <a:t>eans of reference: </a:t>
            </a:r>
            <a:r>
              <a:rPr lang="en-US" sz="2000" dirty="0"/>
              <a:t>A speaker indicates which things in the word (including persons) are being talked about. </a:t>
            </a:r>
          </a:p>
          <a:p>
            <a:endParaRPr lang="en-US" dirty="0"/>
          </a:p>
        </p:txBody>
      </p:sp>
      <p:sp>
        <p:nvSpPr>
          <p:cNvPr id="11" name="Título 1"/>
          <p:cNvSpPr>
            <a:spLocks noGrp="1"/>
          </p:cNvSpPr>
          <p:nvPr>
            <p:ph type="title"/>
          </p:nvPr>
        </p:nvSpPr>
        <p:spPr/>
        <p:txBody>
          <a:bodyPr/>
          <a:lstStyle/>
          <a:p>
            <a:pPr algn="ctr"/>
            <a:r>
              <a:rPr lang="es-MX" sz="7200" b="0" dirty="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71972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0000" y="2888715"/>
            <a:ext cx="10554574" cy="3636511"/>
          </a:xfrm>
        </p:spPr>
        <p:txBody>
          <a:bodyPr/>
          <a:lstStyle/>
          <a:p>
            <a:pPr algn="just"/>
            <a:r>
              <a:rPr lang="en-US" sz="2000" dirty="0" smtClean="0"/>
              <a:t>Referring expression: </a:t>
            </a:r>
            <a:r>
              <a:rPr lang="en-US" sz="2000" dirty="0"/>
              <a:t>Any expression used in a utterance to refer to something or someone ( or a clearly delimited collection of things or </a:t>
            </a:r>
            <a:r>
              <a:rPr lang="en-US" sz="2000" dirty="0" smtClean="0"/>
              <a:t>people), </a:t>
            </a:r>
            <a:r>
              <a:rPr lang="en-US" sz="2000" dirty="0"/>
              <a:t>used with a particular reference in mind. </a:t>
            </a:r>
          </a:p>
          <a:p>
            <a:pPr algn="just"/>
            <a:r>
              <a:rPr lang="en-US" sz="2000" dirty="0" smtClean="0"/>
              <a:t>Opaque context: </a:t>
            </a:r>
            <a:r>
              <a:rPr lang="en-US" sz="2000" dirty="0"/>
              <a:t>Part of a sentence which could be made into a complete sentence by the addition of a referring expression, but where the addition o </a:t>
            </a:r>
            <a:r>
              <a:rPr lang="en-US" sz="2000" dirty="0" err="1"/>
              <a:t>diffent</a:t>
            </a:r>
            <a:r>
              <a:rPr lang="en-US" sz="2000" dirty="0"/>
              <a:t> referring expressions, even though refer to the same thing or person, in a given situation, will yield sentences with different meanings when uttered in a given situation. </a:t>
            </a:r>
          </a:p>
          <a:p>
            <a:pPr algn="just"/>
            <a:r>
              <a:rPr lang="en-US" sz="2000" dirty="0" err="1" smtClean="0"/>
              <a:t>Equative</a:t>
            </a:r>
            <a:r>
              <a:rPr lang="en-US" sz="2000" dirty="0" smtClean="0"/>
              <a:t> sentence: </a:t>
            </a:r>
            <a:r>
              <a:rPr lang="en-US" sz="2000" dirty="0"/>
              <a:t>Used to assert the identity of the referents of two referring expressions, to assert that two referring expressions have the same referent. </a:t>
            </a:r>
          </a:p>
          <a:p>
            <a:endParaRPr lang="en-US" dirty="0"/>
          </a:p>
        </p:txBody>
      </p:sp>
      <p:sp>
        <p:nvSpPr>
          <p:cNvPr id="4" name="Título 1"/>
          <p:cNvSpPr>
            <a:spLocks noGrp="1"/>
          </p:cNvSpPr>
          <p:nvPr>
            <p:ph type="title"/>
          </p:nvPr>
        </p:nvSpPr>
        <p:spPr/>
        <p:txBody>
          <a:bodyPr/>
          <a:lstStyle/>
          <a:p>
            <a:pPr algn="ctr"/>
            <a:r>
              <a:rPr lang="es-MX" sz="7200" b="0" dirty="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337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Discussion</a:t>
            </a:r>
            <a:endParaRPr lang="es-ES" dirty="0"/>
          </a:p>
        </p:txBody>
      </p:sp>
      <p:pic>
        <p:nvPicPr>
          <p:cNvPr id="4" name="Imagen 3"/>
          <p:cNvPicPr>
            <a:picLocks noChangeAspect="1"/>
          </p:cNvPicPr>
          <p:nvPr/>
        </p:nvPicPr>
        <p:blipFill>
          <a:blip r:embed="rId3"/>
          <a:stretch>
            <a:fillRect/>
          </a:stretch>
        </p:blipFill>
        <p:spPr>
          <a:xfrm>
            <a:off x="4711700" y="546100"/>
            <a:ext cx="7480300" cy="6007100"/>
          </a:xfrm>
          <a:prstGeom prst="rect">
            <a:avLst/>
          </a:prstGeom>
        </p:spPr>
      </p:pic>
    </p:spTree>
    <p:extLst>
      <p:ext uri="{BB962C8B-B14F-4D97-AF65-F5344CB8AC3E}">
        <p14:creationId xmlns:p14="http://schemas.microsoft.com/office/powerpoint/2010/main" val="2671138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Discussion</a:t>
            </a:r>
            <a:r>
              <a:rPr lang="es-ES" dirty="0" smtClean="0"/>
              <a:t> 2</a:t>
            </a:r>
            <a:br>
              <a:rPr lang="es-ES" dirty="0" smtClean="0"/>
            </a:br>
            <a:endParaRPr lang="es-ES" dirty="0"/>
          </a:p>
        </p:txBody>
      </p:sp>
      <p:pic>
        <p:nvPicPr>
          <p:cNvPr id="5" name="Imagen 4"/>
          <p:cNvPicPr>
            <a:picLocks noChangeAspect="1"/>
          </p:cNvPicPr>
          <p:nvPr/>
        </p:nvPicPr>
        <p:blipFill>
          <a:blip r:embed="rId2"/>
          <a:stretch>
            <a:fillRect/>
          </a:stretch>
        </p:blipFill>
        <p:spPr>
          <a:xfrm>
            <a:off x="685800" y="1016000"/>
            <a:ext cx="11011154" cy="5588000"/>
          </a:xfrm>
          <a:prstGeom prst="rect">
            <a:avLst/>
          </a:prstGeom>
        </p:spPr>
      </p:pic>
    </p:spTree>
    <p:extLst>
      <p:ext uri="{BB962C8B-B14F-4D97-AF65-F5344CB8AC3E}">
        <p14:creationId xmlns:p14="http://schemas.microsoft.com/office/powerpoint/2010/main" val="1907630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679575" y="1473200"/>
            <a:ext cx="11405517" cy="4851400"/>
          </a:xfrm>
          <a:prstGeom prst="rect">
            <a:avLst/>
          </a:prstGeom>
        </p:spPr>
      </p:pic>
    </p:spTree>
    <p:extLst>
      <p:ext uri="{BB962C8B-B14F-4D97-AF65-F5344CB8AC3E}">
        <p14:creationId xmlns:p14="http://schemas.microsoft.com/office/powerpoint/2010/main" val="444094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n-US" sz="7200" b="0" dirty="0" smtClean="0">
                <a:effectLst>
                  <a:outerShdw blurRad="38100" dist="38100" dir="2700000" algn="tl">
                    <a:srgbClr val="000000">
                      <a:alpha val="43137"/>
                    </a:srgbClr>
                  </a:outerShdw>
                </a:effectLst>
              </a:rPr>
              <a:t/>
            </a:r>
            <a:br>
              <a:rPr lang="en-US" sz="7200" b="0" dirty="0" smtClean="0">
                <a:effectLst>
                  <a:outerShdw blurRad="38100" dist="38100" dir="2700000" algn="tl">
                    <a:srgbClr val="000000">
                      <a:alpha val="43137"/>
                    </a:srgbClr>
                  </a:outerShdw>
                </a:effectLst>
              </a:rPr>
            </a:br>
            <a:endParaRPr lang="en-US" sz="7200" b="0"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10000" y="2981704"/>
            <a:ext cx="10554574" cy="3636511"/>
          </a:xfrm>
        </p:spPr>
        <p:txBody>
          <a:bodyPr>
            <a:normAutofit/>
          </a:bodyPr>
          <a:lstStyle/>
          <a:p>
            <a:pPr algn="just"/>
            <a:r>
              <a:rPr lang="en-US" sz="2000" dirty="0" smtClean="0"/>
              <a:t>Predicator: </a:t>
            </a:r>
            <a:r>
              <a:rPr lang="en-US" sz="2000" dirty="0"/>
              <a:t>Declarative sentence in the word (sometimes a group of words) which does not belong to any of the referring expressions and which, of the remainder, makes the most specific contribution to the meaning of the sentences. Describes the  state or process in which the </a:t>
            </a:r>
            <a:r>
              <a:rPr lang="en-US" sz="2000" dirty="0" smtClean="0"/>
              <a:t>referring </a:t>
            </a:r>
            <a:r>
              <a:rPr lang="en-US" sz="2000" dirty="0"/>
              <a:t>expressions are involved. </a:t>
            </a:r>
            <a:endParaRPr lang="en-US" sz="2000" dirty="0" smtClean="0"/>
          </a:p>
          <a:p>
            <a:pPr algn="just"/>
            <a:r>
              <a:rPr lang="en-US" sz="2000" dirty="0" smtClean="0"/>
              <a:t>Degree: </a:t>
            </a:r>
            <a:r>
              <a:rPr lang="en-US" sz="2000" dirty="0"/>
              <a:t>Number indicating the number of arguments it is normally understood to have in simple sentences. </a:t>
            </a:r>
          </a:p>
          <a:p>
            <a:pPr algn="just"/>
            <a:r>
              <a:rPr lang="en-US" sz="2000" dirty="0" smtClean="0"/>
              <a:t>Predicate: </a:t>
            </a:r>
            <a:r>
              <a:rPr lang="en-US" sz="2000" dirty="0"/>
              <a:t>Any word (or sequence of words) </a:t>
            </a:r>
            <a:r>
              <a:rPr lang="en-US" sz="2000" dirty="0" smtClean="0"/>
              <a:t>witch </a:t>
            </a:r>
            <a:r>
              <a:rPr lang="en-US" sz="2000" dirty="0"/>
              <a:t>(in a given single sense) can function as the predicator of a sentence. </a:t>
            </a:r>
          </a:p>
          <a:p>
            <a:pPr marL="0" indent="0">
              <a:buNone/>
            </a:pPr>
            <a:endParaRPr lang="en-US" dirty="0"/>
          </a:p>
        </p:txBody>
      </p:sp>
      <p:sp>
        <p:nvSpPr>
          <p:cNvPr id="5" name="Título 1"/>
          <p:cNvSpPr txBox="1">
            <a:spLocks/>
          </p:cNvSpPr>
          <p:nvPr/>
        </p:nvSpPr>
        <p:spPr>
          <a:xfrm>
            <a:off x="962400" y="5995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7200" b="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08977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712541" y="2501900"/>
            <a:ext cx="10869859" cy="3187700"/>
          </a:xfrm>
          <a:prstGeom prst="rect">
            <a:avLst/>
          </a:prstGeom>
        </p:spPr>
      </p:pic>
    </p:spTree>
    <p:extLst>
      <p:ext uri="{BB962C8B-B14F-4D97-AF65-F5344CB8AC3E}">
        <p14:creationId xmlns:p14="http://schemas.microsoft.com/office/powerpoint/2010/main" val="1480447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921000" y="228600"/>
            <a:ext cx="6337300" cy="6400800"/>
          </a:xfrm>
          <a:prstGeom prst="rect">
            <a:avLst/>
          </a:prstGeom>
        </p:spPr>
      </p:pic>
    </p:spTree>
    <p:extLst>
      <p:ext uri="{BB962C8B-B14F-4D97-AF65-F5344CB8AC3E}">
        <p14:creationId xmlns:p14="http://schemas.microsoft.com/office/powerpoint/2010/main" val="2815097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424" y="2640742"/>
            <a:ext cx="10554574" cy="3636511"/>
          </a:xfrm>
        </p:spPr>
        <p:txBody>
          <a:bodyPr/>
          <a:lstStyle/>
          <a:p>
            <a:r>
              <a:rPr lang="en-US" sz="2000" dirty="0" smtClean="0"/>
              <a:t>Universe of discourse: </a:t>
            </a:r>
            <a:r>
              <a:rPr lang="en-US" sz="2000" dirty="0"/>
              <a:t>For any utterance as the particular word, real or imaginary ( or part real, part imaginary), that the speaker assumes he is talking about at the time. </a:t>
            </a:r>
            <a:endParaRPr lang="en-US" sz="2000" dirty="0" smtClean="0"/>
          </a:p>
          <a:p>
            <a:r>
              <a:rPr lang="en-US" sz="2000" dirty="0" smtClean="0"/>
              <a:t>Generic sentence: </a:t>
            </a:r>
            <a:r>
              <a:rPr lang="en-US" sz="2000" dirty="0"/>
              <a:t>In </a:t>
            </a:r>
            <a:r>
              <a:rPr lang="en-US" sz="2000" dirty="0" smtClean="0"/>
              <a:t>which </a:t>
            </a:r>
            <a:r>
              <a:rPr lang="en-US" sz="2000" dirty="0"/>
              <a:t>some statement is made about a whole unrestricted class of individuals as opposed to any particular individual. </a:t>
            </a:r>
          </a:p>
          <a:p>
            <a:endParaRPr lang="en-US" dirty="0"/>
          </a:p>
        </p:txBody>
      </p:sp>
      <p:sp>
        <p:nvSpPr>
          <p:cNvPr id="5" name="Título 1"/>
          <p:cNvSpPr>
            <a:spLocks noGrp="1"/>
          </p:cNvSpPr>
          <p:nvPr>
            <p:ph type="title"/>
          </p:nvPr>
        </p:nvSpPr>
        <p:spPr/>
        <p:txBody>
          <a:bodyPr/>
          <a:lstStyle/>
          <a:p>
            <a:pPr algn="ctr"/>
            <a:r>
              <a:rPr lang="es-MX" sz="7200" b="0" dirty="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08184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2"/>
          <a:stretch>
            <a:fillRect/>
          </a:stretch>
        </p:blipFill>
        <p:spPr>
          <a:xfrm>
            <a:off x="1656208" y="1955800"/>
            <a:ext cx="9545192" cy="4627386"/>
          </a:xfrm>
          <a:prstGeom prst="rect">
            <a:avLst/>
          </a:prstGeom>
        </p:spPr>
      </p:pic>
    </p:spTree>
    <p:extLst>
      <p:ext uri="{BB962C8B-B14F-4D97-AF65-F5344CB8AC3E}">
        <p14:creationId xmlns:p14="http://schemas.microsoft.com/office/powerpoint/2010/main" val="2736159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8712" y="2687236"/>
            <a:ext cx="10554574" cy="3636511"/>
          </a:xfrm>
        </p:spPr>
        <p:txBody>
          <a:bodyPr>
            <a:normAutofit lnSpcReduction="10000"/>
          </a:bodyPr>
          <a:lstStyle/>
          <a:p>
            <a:pPr algn="just"/>
            <a:r>
              <a:rPr lang="en-US" sz="2000" dirty="0" smtClean="0"/>
              <a:t>Deictic: </a:t>
            </a:r>
            <a:r>
              <a:rPr lang="en-US" sz="2000" dirty="0"/>
              <a:t>Word is one which takes some element of its meaning from the context or situation ( the speaker, the </a:t>
            </a:r>
            <a:r>
              <a:rPr lang="en-US" sz="2000" dirty="0" smtClean="0"/>
              <a:t>addressee, </a:t>
            </a:r>
            <a:r>
              <a:rPr lang="en-US" sz="2000" dirty="0"/>
              <a:t>the time and the place) of the utterance in which it is used. </a:t>
            </a:r>
          </a:p>
          <a:p>
            <a:pPr algn="just"/>
            <a:r>
              <a:rPr lang="en-US" sz="2000" dirty="0" smtClean="0"/>
              <a:t>Context: </a:t>
            </a:r>
            <a:r>
              <a:rPr lang="en-US" sz="2000" dirty="0"/>
              <a:t>Utterance is a small subpart of the universe of discourse shared by speaker and hearer and includes facts about the topic of the conversation in </a:t>
            </a:r>
            <a:r>
              <a:rPr lang="en-US" sz="2000" dirty="0" smtClean="0"/>
              <a:t>which </a:t>
            </a:r>
            <a:r>
              <a:rPr lang="en-US" sz="2000" dirty="0"/>
              <a:t>the utterance occurs, and also facts about the situation in which the conversation itself takes place. </a:t>
            </a:r>
          </a:p>
          <a:p>
            <a:pPr algn="just"/>
            <a:r>
              <a:rPr lang="en-US" sz="2000" dirty="0" smtClean="0"/>
              <a:t>Definiteness: Feature </a:t>
            </a:r>
            <a:r>
              <a:rPr lang="en-US" sz="2000" dirty="0"/>
              <a:t>of a noun phrase select by a speaker to convey his assumption that the header </a:t>
            </a:r>
            <a:r>
              <a:rPr lang="en-US" sz="2000" dirty="0" smtClean="0"/>
              <a:t>will </a:t>
            </a:r>
            <a:r>
              <a:rPr lang="en-US" sz="2000" dirty="0"/>
              <a:t>be able to identify the referent of the noun phrase, usually because it is the only thing of its kind in the context of the utterance, or because it is unique in the universe of discourse. </a:t>
            </a:r>
          </a:p>
          <a:p>
            <a:endParaRPr lang="en-US" dirty="0"/>
          </a:p>
        </p:txBody>
      </p:sp>
      <p:sp>
        <p:nvSpPr>
          <p:cNvPr id="4" name="Título 1"/>
          <p:cNvSpPr>
            <a:spLocks noGrp="1"/>
          </p:cNvSpPr>
          <p:nvPr>
            <p:ph type="title"/>
          </p:nvPr>
        </p:nvSpPr>
        <p:spPr/>
        <p:txBody>
          <a:bodyPr/>
          <a:lstStyle/>
          <a:p>
            <a:pPr algn="ctr"/>
            <a:r>
              <a:rPr lang="es-MX" sz="7200" b="0" dirty="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96220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452087" y="2413000"/>
            <a:ext cx="11303799" cy="3683000"/>
          </a:xfrm>
          <a:prstGeom prst="rect">
            <a:avLst/>
          </a:prstGeom>
        </p:spPr>
      </p:pic>
    </p:spTree>
    <p:extLst>
      <p:ext uri="{BB962C8B-B14F-4D97-AF65-F5344CB8AC3E}">
        <p14:creationId xmlns:p14="http://schemas.microsoft.com/office/powerpoint/2010/main" val="1442188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8712" y="2330776"/>
            <a:ext cx="10554574" cy="4256005"/>
          </a:xfrm>
        </p:spPr>
        <p:txBody>
          <a:bodyPr>
            <a:noAutofit/>
          </a:bodyPr>
          <a:lstStyle/>
          <a:p>
            <a:pPr algn="just"/>
            <a:r>
              <a:rPr lang="en-US" sz="2000" dirty="0" smtClean="0"/>
              <a:t>Extension: </a:t>
            </a:r>
            <a:r>
              <a:rPr lang="en-US" sz="2000" dirty="0"/>
              <a:t>Predicate in the set of all individuals to which that predicate can truthfully be </a:t>
            </a:r>
            <a:r>
              <a:rPr lang="en-US" sz="2000" dirty="0" smtClean="0"/>
              <a:t>applied. </a:t>
            </a:r>
            <a:r>
              <a:rPr lang="en-US" sz="2000" dirty="0"/>
              <a:t>It is the set of things </a:t>
            </a:r>
            <a:r>
              <a:rPr lang="en-US" sz="2000" dirty="0" smtClean="0"/>
              <a:t>which </a:t>
            </a:r>
            <a:r>
              <a:rPr lang="en-US" sz="2000" dirty="0"/>
              <a:t>can potentially be </a:t>
            </a:r>
            <a:r>
              <a:rPr lang="en-US" sz="2000" dirty="0" smtClean="0"/>
              <a:t>referred </a:t>
            </a:r>
            <a:r>
              <a:rPr lang="en-US" sz="2000" dirty="0"/>
              <a:t>by using and expression whose main element is that predicate. </a:t>
            </a:r>
          </a:p>
          <a:p>
            <a:pPr algn="just"/>
            <a:r>
              <a:rPr lang="en-US" sz="2000" dirty="0" smtClean="0"/>
              <a:t>Prototype: </a:t>
            </a:r>
            <a:r>
              <a:rPr lang="en-US" sz="2000" dirty="0"/>
              <a:t>Predicate is an object which is held to </a:t>
            </a:r>
            <a:r>
              <a:rPr lang="en-US" sz="2000" dirty="0" err="1"/>
              <a:t>ve</a:t>
            </a:r>
            <a:r>
              <a:rPr lang="en-US" sz="2000" dirty="0"/>
              <a:t> very typical of a king of the object which can be referred to by an expression containing </a:t>
            </a:r>
            <a:r>
              <a:rPr lang="en-US" sz="2000" dirty="0" smtClean="0"/>
              <a:t>the </a:t>
            </a:r>
            <a:r>
              <a:rPr lang="en-US" sz="2000" dirty="0"/>
              <a:t>predicate. Can be thought of as the most typical member of the extension of a </a:t>
            </a:r>
            <a:r>
              <a:rPr lang="en-US" sz="2000" dirty="0" smtClean="0"/>
              <a:t>predicate. </a:t>
            </a:r>
            <a:endParaRPr lang="en-US" sz="2000" dirty="0"/>
          </a:p>
          <a:p>
            <a:pPr marL="0" indent="0" algn="ctr">
              <a:buNone/>
            </a:pPr>
            <a:r>
              <a:rPr lang="en-US" sz="2000" u="sng" dirty="0" smtClean="0"/>
              <a:t>REFERRING EXPRESSIONS</a:t>
            </a:r>
          </a:p>
          <a:p>
            <a:pPr algn="just"/>
            <a:r>
              <a:rPr lang="en-US" sz="2000" dirty="0" smtClean="0"/>
              <a:t>Referent: </a:t>
            </a:r>
            <a:r>
              <a:rPr lang="en-US" sz="2000" dirty="0"/>
              <a:t>Thing picked out by the use of </a:t>
            </a:r>
            <a:r>
              <a:rPr lang="en-US" sz="2000" dirty="0" smtClean="0"/>
              <a:t>that </a:t>
            </a:r>
            <a:r>
              <a:rPr lang="en-US" sz="2000" dirty="0"/>
              <a:t>expression on a particular occasion of utterance. </a:t>
            </a:r>
          </a:p>
          <a:p>
            <a:pPr algn="just"/>
            <a:r>
              <a:rPr lang="en-US" sz="2000" dirty="0" smtClean="0"/>
              <a:t>Extension: </a:t>
            </a:r>
            <a:r>
              <a:rPr lang="en-US" sz="2000" dirty="0"/>
              <a:t>The complete set of all things which could potentially (in any possible utterance) be the referent of a </a:t>
            </a:r>
            <a:r>
              <a:rPr lang="en-US" sz="2000" dirty="0" smtClean="0"/>
              <a:t>referring </a:t>
            </a:r>
            <a:r>
              <a:rPr lang="en-US" sz="2000" dirty="0"/>
              <a:t>expression whose head constituent is that predicate. </a:t>
            </a:r>
          </a:p>
          <a:p>
            <a:pPr algn="just"/>
            <a:r>
              <a:rPr lang="en-US" sz="2000" dirty="0" smtClean="0"/>
              <a:t>Prototype: </a:t>
            </a:r>
            <a:r>
              <a:rPr lang="en-US" sz="2000" dirty="0"/>
              <a:t>Typical member of its extension. </a:t>
            </a:r>
          </a:p>
        </p:txBody>
      </p:sp>
      <p:sp>
        <p:nvSpPr>
          <p:cNvPr id="5" name="Título 1"/>
          <p:cNvSpPr>
            <a:spLocks noGrp="1"/>
          </p:cNvSpPr>
          <p:nvPr>
            <p:ph type="title"/>
          </p:nvPr>
        </p:nvSpPr>
        <p:spPr/>
        <p:txBody>
          <a:bodyPr/>
          <a:lstStyle/>
          <a:p>
            <a:pPr algn="ctr"/>
            <a:r>
              <a:rPr lang="es-MX" sz="7200" b="0" dirty="0" smtClean="0">
                <a:effectLst>
                  <a:outerShdw blurRad="38100" dist="38100" dir="2700000" algn="tl">
                    <a:srgbClr val="000000">
                      <a:alpha val="43137"/>
                    </a:srgbClr>
                  </a:outerShdw>
                </a:effectLst>
              </a:rPr>
              <a:t>II. Basic Concepts</a:t>
            </a:r>
            <a:endParaRPr lang="en-US" sz="7200" b="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97286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1193799" y="1651000"/>
            <a:ext cx="9753601" cy="4855780"/>
          </a:xfrm>
          <a:prstGeom prst="rect">
            <a:avLst/>
          </a:prstGeom>
        </p:spPr>
      </p:pic>
    </p:spTree>
    <p:extLst>
      <p:ext uri="{BB962C8B-B14F-4D97-AF65-F5344CB8AC3E}">
        <p14:creationId xmlns:p14="http://schemas.microsoft.com/office/powerpoint/2010/main" val="3482216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142388"/>
            <a:ext cx="2619000" cy="970450"/>
          </a:xfrm>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2844800" y="1155699"/>
            <a:ext cx="8686800" cy="5378351"/>
          </a:xfrm>
          <a:prstGeom prst="rect">
            <a:avLst/>
          </a:prstGeom>
        </p:spPr>
      </p:pic>
    </p:spTree>
    <p:extLst>
      <p:ext uri="{BB962C8B-B14F-4D97-AF65-F5344CB8AC3E}">
        <p14:creationId xmlns:p14="http://schemas.microsoft.com/office/powerpoint/2010/main" val="689286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p:txBody>
          <a:bodyPr/>
          <a:lstStyle/>
          <a:p>
            <a:r>
              <a:rPr lang="es-ES" dirty="0" err="1" smtClean="0"/>
              <a:t>Hurtford</a:t>
            </a:r>
            <a:r>
              <a:rPr lang="es-ES" dirty="0" smtClean="0"/>
              <a:t>, J.R.B. </a:t>
            </a:r>
            <a:r>
              <a:rPr lang="es-ES" dirty="0" err="1" smtClean="0"/>
              <a:t>Healy</a:t>
            </a:r>
            <a:r>
              <a:rPr lang="es-ES" dirty="0" smtClean="0"/>
              <a:t> (1995). </a:t>
            </a:r>
            <a:r>
              <a:rPr lang="es-ES" dirty="0" err="1" smtClean="0"/>
              <a:t>Semantics</a:t>
            </a:r>
            <a:r>
              <a:rPr lang="es-ES" dirty="0" smtClean="0"/>
              <a:t>, a </a:t>
            </a:r>
            <a:r>
              <a:rPr lang="es-ES" dirty="0" err="1" smtClean="0"/>
              <a:t>Coursebook</a:t>
            </a:r>
            <a:r>
              <a:rPr lang="es-ES" dirty="0" smtClean="0"/>
              <a:t>. Cambridge </a:t>
            </a:r>
            <a:r>
              <a:rPr lang="es-ES" dirty="0" err="1" smtClean="0"/>
              <a:t>University</a:t>
            </a:r>
            <a:r>
              <a:rPr lang="es-ES" dirty="0" smtClean="0"/>
              <a:t> </a:t>
            </a:r>
            <a:r>
              <a:rPr lang="es-ES" dirty="0" err="1" smtClean="0"/>
              <a:t>Press</a:t>
            </a:r>
            <a:r>
              <a:rPr lang="es-ES" dirty="0" smtClean="0"/>
              <a:t>.</a:t>
            </a:r>
            <a:endParaRPr lang="es-ES" dirty="0"/>
          </a:p>
        </p:txBody>
      </p:sp>
    </p:spTree>
    <p:extLst>
      <p:ext uri="{BB962C8B-B14F-4D97-AF65-F5344CB8AC3E}">
        <p14:creationId xmlns:p14="http://schemas.microsoft.com/office/powerpoint/2010/main" val="374983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Imagen 3"/>
          <p:cNvPicPr>
            <a:picLocks noChangeAspect="1"/>
          </p:cNvPicPr>
          <p:nvPr/>
        </p:nvPicPr>
        <p:blipFill>
          <a:blip r:embed="rId3"/>
          <a:stretch>
            <a:fillRect/>
          </a:stretch>
        </p:blipFill>
        <p:spPr>
          <a:xfrm>
            <a:off x="1282700" y="0"/>
            <a:ext cx="9609352" cy="6858000"/>
          </a:xfrm>
          <a:prstGeom prst="rect">
            <a:avLst/>
          </a:prstGeom>
        </p:spPr>
      </p:pic>
    </p:spTree>
    <p:extLst>
      <p:ext uri="{BB962C8B-B14F-4D97-AF65-F5344CB8AC3E}">
        <p14:creationId xmlns:p14="http://schemas.microsoft.com/office/powerpoint/2010/main" val="41439508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Extra </a:t>
            </a:r>
            <a:r>
              <a:rPr lang="es-ES" dirty="0" err="1" smtClean="0"/>
              <a:t>exercises</a:t>
            </a:r>
            <a:endParaRPr lang="es-ES" dirty="0"/>
          </a:p>
        </p:txBody>
      </p:sp>
      <p:sp>
        <p:nvSpPr>
          <p:cNvPr id="3" name="Marcador de contenido 2"/>
          <p:cNvSpPr>
            <a:spLocks noGrp="1"/>
          </p:cNvSpPr>
          <p:nvPr>
            <p:ph idx="1"/>
          </p:nvPr>
        </p:nvSpPr>
        <p:spPr/>
        <p:txBody>
          <a:bodyPr/>
          <a:lstStyle/>
          <a:p>
            <a:r>
              <a:rPr lang="es-ES" dirty="0">
                <a:hlinkClick r:id="rId2"/>
              </a:rPr>
              <a:t>http://www.cs.bham.ac.uk/~pxc/nlp/InteractiveNLP/NLP_mean1.</a:t>
            </a:r>
            <a:r>
              <a:rPr lang="es-ES" dirty="0" smtClean="0">
                <a:hlinkClick r:id="rId2"/>
              </a:rPr>
              <a:t>html</a:t>
            </a:r>
            <a:endParaRPr lang="es-ES" dirty="0" smtClean="0"/>
          </a:p>
          <a:p>
            <a:r>
              <a:rPr lang="es-ES" dirty="0"/>
              <a:t>http://</a:t>
            </a:r>
            <a:r>
              <a:rPr lang="es-ES" dirty="0" err="1"/>
              <a:t>www.ello.uos.de</a:t>
            </a:r>
            <a:r>
              <a:rPr lang="es-ES" dirty="0"/>
              <a:t>/</a:t>
            </a:r>
            <a:r>
              <a:rPr lang="es-ES" dirty="0" err="1"/>
              <a:t>field.php</a:t>
            </a:r>
            <a:r>
              <a:rPr lang="es-ES" dirty="0"/>
              <a:t>/</a:t>
            </a:r>
            <a:r>
              <a:rPr lang="es-ES" dirty="0" err="1"/>
              <a:t>Semantics</a:t>
            </a:r>
            <a:r>
              <a:rPr lang="es-ES" dirty="0"/>
              <a:t>/</a:t>
            </a:r>
            <a:r>
              <a:rPr lang="es-ES" dirty="0" err="1"/>
              <a:t>Semanticsidentifysenserelations</a:t>
            </a:r>
            <a:endParaRPr lang="es-ES" dirty="0"/>
          </a:p>
        </p:txBody>
      </p:sp>
    </p:spTree>
    <p:extLst>
      <p:ext uri="{BB962C8B-B14F-4D97-AF65-F5344CB8AC3E}">
        <p14:creationId xmlns:p14="http://schemas.microsoft.com/office/powerpoint/2010/main" val="2162732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511300" y="0"/>
            <a:ext cx="9158692" cy="6858000"/>
          </a:xfrm>
          <a:prstGeom prst="rect">
            <a:avLst/>
          </a:prstGeom>
        </p:spPr>
      </p:pic>
    </p:spTree>
    <p:extLst>
      <p:ext uri="{BB962C8B-B14F-4D97-AF65-F5344CB8AC3E}">
        <p14:creationId xmlns:p14="http://schemas.microsoft.com/office/powerpoint/2010/main" val="1723071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End</a:t>
            </a:r>
            <a:r>
              <a:rPr lang="es-ES" dirty="0" smtClean="0"/>
              <a:t> of </a:t>
            </a:r>
            <a:r>
              <a:rPr lang="es-ES" dirty="0" err="1" smtClean="0"/>
              <a:t>Main</a:t>
            </a:r>
            <a:r>
              <a:rPr lang="es-ES" dirty="0" smtClean="0"/>
              <a:t> </a:t>
            </a:r>
            <a:r>
              <a:rPr lang="es-ES" dirty="0" err="1" smtClean="0"/>
              <a:t>concepts</a:t>
            </a:r>
            <a:r>
              <a:rPr lang="es-ES" dirty="0" smtClean="0"/>
              <a:t>.</a:t>
            </a:r>
            <a:endParaRPr lang="es-ES" dirty="0"/>
          </a:p>
        </p:txBody>
      </p:sp>
    </p:spTree>
    <p:extLst>
      <p:ext uri="{BB962C8B-B14F-4D97-AF65-F5344CB8AC3E}">
        <p14:creationId xmlns:p14="http://schemas.microsoft.com/office/powerpoint/2010/main" val="1742912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5800" y="193188"/>
            <a:ext cx="4143000" cy="970450"/>
          </a:xfrm>
        </p:spPr>
        <p:txBody>
          <a:bodyPr/>
          <a:lstStyle/>
          <a:p>
            <a:r>
              <a:rPr lang="es-ES" dirty="0" smtClean="0"/>
              <a:t>Introducci</a:t>
            </a:r>
            <a:r>
              <a:rPr lang="es-ES" dirty="0" smtClean="0"/>
              <a:t>ón</a:t>
            </a:r>
            <a:endParaRPr lang="es-ES" dirty="0"/>
          </a:p>
        </p:txBody>
      </p:sp>
      <p:pic>
        <p:nvPicPr>
          <p:cNvPr id="4" name="Imagen 3"/>
          <p:cNvPicPr>
            <a:picLocks noChangeAspect="1"/>
          </p:cNvPicPr>
          <p:nvPr/>
        </p:nvPicPr>
        <p:blipFill>
          <a:blip r:embed="rId3"/>
          <a:stretch>
            <a:fillRect/>
          </a:stretch>
        </p:blipFill>
        <p:spPr>
          <a:xfrm>
            <a:off x="2616200" y="1073856"/>
            <a:ext cx="6959600" cy="5606344"/>
          </a:xfrm>
          <a:prstGeom prst="rect">
            <a:avLst/>
          </a:prstGeom>
        </p:spPr>
      </p:pic>
    </p:spTree>
    <p:extLst>
      <p:ext uri="{BB962C8B-B14F-4D97-AF65-F5344CB8AC3E}">
        <p14:creationId xmlns:p14="http://schemas.microsoft.com/office/powerpoint/2010/main" val="3213664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2540000" cy="970450"/>
          </a:xfrm>
        </p:spPr>
        <p:txBody>
          <a:bodyPr/>
          <a:lstStyle/>
          <a:p>
            <a:r>
              <a:rPr lang="es-ES" dirty="0" err="1" smtClean="0"/>
              <a:t>Practice</a:t>
            </a:r>
            <a:endParaRPr lang="es-ES" dirty="0"/>
          </a:p>
        </p:txBody>
      </p:sp>
      <p:pic>
        <p:nvPicPr>
          <p:cNvPr id="5" name="Imagen 4"/>
          <p:cNvPicPr>
            <a:picLocks noChangeAspect="1"/>
          </p:cNvPicPr>
          <p:nvPr/>
        </p:nvPicPr>
        <p:blipFill>
          <a:blip r:embed="rId3"/>
          <a:stretch>
            <a:fillRect/>
          </a:stretch>
        </p:blipFill>
        <p:spPr>
          <a:xfrm>
            <a:off x="3035299" y="203198"/>
            <a:ext cx="8972787" cy="6375401"/>
          </a:xfrm>
          <a:prstGeom prst="rect">
            <a:avLst/>
          </a:prstGeom>
        </p:spPr>
      </p:pic>
    </p:spTree>
    <p:extLst>
      <p:ext uri="{BB962C8B-B14F-4D97-AF65-F5344CB8AC3E}">
        <p14:creationId xmlns:p14="http://schemas.microsoft.com/office/powerpoint/2010/main" val="500458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01288" y="524680"/>
            <a:ext cx="10571998" cy="970450"/>
          </a:xfrm>
        </p:spPr>
        <p:txBody>
          <a:bodyPr/>
          <a:lstStyle/>
          <a:p>
            <a:pPr algn="ctr"/>
            <a:r>
              <a:rPr lang="es-MX" sz="7200" b="0" dirty="0" smtClean="0">
                <a:effectLst>
                  <a:outerShdw blurRad="38100" dist="38100" dir="2700000" algn="tl">
                    <a:srgbClr val="000000">
                      <a:alpha val="43137"/>
                    </a:srgbClr>
                  </a:outerShdw>
                </a:effectLst>
              </a:rPr>
              <a:t> </a:t>
            </a:r>
            <a:endParaRPr lang="en-US" sz="7200" b="0" dirty="0">
              <a:effectLst>
                <a:outerShdw blurRad="38100" dist="38100" dir="2700000" algn="tl">
                  <a:srgbClr val="000000">
                    <a:alpha val="43137"/>
                  </a:srgbClr>
                </a:outerShdw>
              </a:effectLst>
            </a:endParaRPr>
          </a:p>
        </p:txBody>
      </p:sp>
      <p:sp>
        <p:nvSpPr>
          <p:cNvPr id="5" name="Marcador de contenido 4"/>
          <p:cNvSpPr>
            <a:spLocks noGrp="1"/>
          </p:cNvSpPr>
          <p:nvPr>
            <p:ph idx="1"/>
          </p:nvPr>
        </p:nvSpPr>
        <p:spPr>
          <a:xfrm>
            <a:off x="818712" y="2656240"/>
            <a:ext cx="10554574" cy="3636511"/>
          </a:xfrm>
        </p:spPr>
        <p:txBody>
          <a:bodyPr>
            <a:normAutofit/>
          </a:bodyPr>
          <a:lstStyle/>
          <a:p>
            <a:pPr algn="just"/>
            <a:r>
              <a:rPr lang="en-US" sz="2000" dirty="0" smtClean="0"/>
              <a:t>Semantics: Study of meaning in language.</a:t>
            </a:r>
          </a:p>
          <a:p>
            <a:pPr algn="just"/>
            <a:r>
              <a:rPr lang="en-US" sz="2000" dirty="0" smtClean="0"/>
              <a:t>Sentence meaning: What a sentence means, </a:t>
            </a:r>
            <a:r>
              <a:rPr lang="en-US" sz="2000" dirty="0" err="1" smtClean="0"/>
              <a:t>whats</a:t>
            </a:r>
            <a:r>
              <a:rPr lang="en-US" sz="2000" dirty="0" smtClean="0"/>
              <a:t> it counts as the equivalent of in the language concerned.</a:t>
            </a:r>
          </a:p>
          <a:p>
            <a:pPr algn="just"/>
            <a:r>
              <a:rPr lang="en-US" sz="2000" dirty="0" smtClean="0"/>
              <a:t>Speaker meaning: What a speaker means when he uses a piece of language.</a:t>
            </a:r>
          </a:p>
          <a:p>
            <a:pPr algn="just"/>
            <a:r>
              <a:rPr lang="en-US" sz="2000" dirty="0" smtClean="0"/>
              <a:t>Theory: A precisely, specified, coherent and economical frame-work of independent statements and definitions, constructed so that as large a number as possible of particular basics facts can either be seen to follow for it or be describable in teams of it.</a:t>
            </a:r>
            <a:endParaRPr lang="en-US" sz="2000" dirty="0"/>
          </a:p>
        </p:txBody>
      </p:sp>
      <p:sp>
        <p:nvSpPr>
          <p:cNvPr id="2" name="CuadroTexto 1"/>
          <p:cNvSpPr txBox="1"/>
          <p:nvPr/>
        </p:nvSpPr>
        <p:spPr>
          <a:xfrm>
            <a:off x="431800" y="457200"/>
            <a:ext cx="5585558" cy="646331"/>
          </a:xfrm>
          <a:prstGeom prst="rect">
            <a:avLst/>
          </a:prstGeom>
          <a:noFill/>
        </p:spPr>
        <p:txBody>
          <a:bodyPr wrap="none" rtlCol="0">
            <a:spAutoFit/>
          </a:bodyPr>
          <a:lstStyle/>
          <a:p>
            <a:r>
              <a:rPr lang="es-ES" sz="3600" b="1" dirty="0" smtClean="0"/>
              <a:t>i. </a:t>
            </a:r>
            <a:r>
              <a:rPr lang="es-ES" sz="3600" b="1" dirty="0" err="1" smtClean="0"/>
              <a:t>The</a:t>
            </a:r>
            <a:r>
              <a:rPr lang="es-ES" sz="3600" b="1" dirty="0" smtClean="0"/>
              <a:t> </a:t>
            </a:r>
            <a:r>
              <a:rPr lang="es-ES" sz="3600" b="1" dirty="0" err="1" smtClean="0"/>
              <a:t>study</a:t>
            </a:r>
            <a:r>
              <a:rPr lang="es-ES" sz="3600" b="1" dirty="0" smtClean="0"/>
              <a:t> of </a:t>
            </a:r>
            <a:r>
              <a:rPr lang="es-ES" sz="3600" b="1" dirty="0" err="1" smtClean="0"/>
              <a:t>semantics</a:t>
            </a:r>
            <a:endParaRPr lang="es-ES" sz="3600" b="1" dirty="0"/>
          </a:p>
        </p:txBody>
      </p:sp>
    </p:spTree>
    <p:extLst>
      <p:ext uri="{BB962C8B-B14F-4D97-AF65-F5344CB8AC3E}">
        <p14:creationId xmlns:p14="http://schemas.microsoft.com/office/powerpoint/2010/main" val="1725477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511300" y="0"/>
            <a:ext cx="9147004" cy="6858000"/>
          </a:xfrm>
          <a:prstGeom prst="rect">
            <a:avLst/>
          </a:prstGeom>
        </p:spPr>
      </p:pic>
    </p:spTree>
    <p:extLst>
      <p:ext uri="{BB962C8B-B14F-4D97-AF65-F5344CB8AC3E}">
        <p14:creationId xmlns:p14="http://schemas.microsoft.com/office/powerpoint/2010/main" val="415019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3009900" y="0"/>
            <a:ext cx="9182100" cy="6912961"/>
          </a:xfrm>
          <a:prstGeom prst="rect">
            <a:avLst/>
          </a:prstGeom>
        </p:spPr>
      </p:pic>
      <p:sp>
        <p:nvSpPr>
          <p:cNvPr id="5" name="CuadroTexto 4"/>
          <p:cNvSpPr txBox="1"/>
          <p:nvPr/>
        </p:nvSpPr>
        <p:spPr>
          <a:xfrm>
            <a:off x="0" y="254000"/>
            <a:ext cx="2895600" cy="707886"/>
          </a:xfrm>
          <a:prstGeom prst="rect">
            <a:avLst/>
          </a:prstGeom>
          <a:noFill/>
        </p:spPr>
        <p:txBody>
          <a:bodyPr wrap="square" rtlCol="0">
            <a:spAutoFit/>
          </a:bodyPr>
          <a:lstStyle/>
          <a:p>
            <a:r>
              <a:rPr lang="es-ES" sz="4000" b="1" dirty="0" err="1" smtClean="0"/>
              <a:t>Discussion</a:t>
            </a:r>
            <a:endParaRPr lang="es-ES" b="1" dirty="0"/>
          </a:p>
        </p:txBody>
      </p:sp>
    </p:spTree>
    <p:extLst>
      <p:ext uri="{BB962C8B-B14F-4D97-AF65-F5344CB8AC3E}">
        <p14:creationId xmlns:p14="http://schemas.microsoft.com/office/powerpoint/2010/main" val="2388427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Practice</a:t>
            </a:r>
            <a:endParaRPr lang="es-ES" dirty="0"/>
          </a:p>
        </p:txBody>
      </p:sp>
      <p:pic>
        <p:nvPicPr>
          <p:cNvPr id="4" name="Imagen 3"/>
          <p:cNvPicPr>
            <a:picLocks noChangeAspect="1"/>
          </p:cNvPicPr>
          <p:nvPr/>
        </p:nvPicPr>
        <p:blipFill>
          <a:blip r:embed="rId3"/>
          <a:stretch>
            <a:fillRect/>
          </a:stretch>
        </p:blipFill>
        <p:spPr>
          <a:xfrm>
            <a:off x="1511300" y="1473200"/>
            <a:ext cx="9817100" cy="4957932"/>
          </a:xfrm>
          <a:prstGeom prst="rect">
            <a:avLst/>
          </a:prstGeom>
        </p:spPr>
      </p:pic>
    </p:spTree>
    <p:extLst>
      <p:ext uri="{BB962C8B-B14F-4D97-AF65-F5344CB8AC3E}">
        <p14:creationId xmlns:p14="http://schemas.microsoft.com/office/powerpoint/2010/main" val="41611099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Ci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Citabl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6F3559E9-1A4C-49D8-94D4-F41003531C4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Cita</Template>
  <TotalTime>103</TotalTime>
  <Words>1221</Words>
  <Application>Microsoft Macintosh PowerPoint</Application>
  <PresentationFormat>Personalizado</PresentationFormat>
  <Paragraphs>102</Paragraphs>
  <Slides>30</Slides>
  <Notes>22</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Citable</vt:lpstr>
      <vt:lpstr> Centro Universitario UAEM Texcoco Licenciatura en Lenguas Unidad de Aprendizaje: Semántica del Inglés Unidad de Competencia I. Presentación: Conceptos Generales</vt:lpstr>
      <vt:lpstr>Presentación de PowerPoint</vt:lpstr>
      <vt:lpstr>Presentación de PowerPoint</vt:lpstr>
      <vt:lpstr>Introducción</vt:lpstr>
      <vt:lpstr>Practice</vt:lpstr>
      <vt:lpstr> </vt:lpstr>
      <vt:lpstr>Presentación de PowerPoint</vt:lpstr>
      <vt:lpstr>Presentación de PowerPoint</vt:lpstr>
      <vt:lpstr>Practice</vt:lpstr>
      <vt:lpstr>Presentación de PowerPoint</vt:lpstr>
      <vt:lpstr>II. Basic Concepts</vt:lpstr>
      <vt:lpstr>Practice</vt:lpstr>
      <vt:lpstr>II. Basic Concepts</vt:lpstr>
      <vt:lpstr>II. Basic Concepts</vt:lpstr>
      <vt:lpstr>Discussion</vt:lpstr>
      <vt:lpstr>Discussion 2 </vt:lpstr>
      <vt:lpstr>Practice</vt:lpstr>
      <vt:lpstr> </vt:lpstr>
      <vt:lpstr>Practice</vt:lpstr>
      <vt:lpstr>II. Basic Concepts</vt:lpstr>
      <vt:lpstr>Practice</vt:lpstr>
      <vt:lpstr>II. Basic Concepts</vt:lpstr>
      <vt:lpstr>Practice</vt:lpstr>
      <vt:lpstr>II. Basic Concepts</vt:lpstr>
      <vt:lpstr>Practice</vt:lpstr>
      <vt:lpstr>Practice</vt:lpstr>
      <vt:lpstr>Referencias</vt:lpstr>
      <vt:lpstr>Presentación de PowerPoint</vt:lpstr>
      <vt:lpstr>Extra exercises</vt:lpstr>
      <vt:lpstr>End of Main concepts.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SEMANTICS.</dc:title>
  <dc:creator>bojorges</dc:creator>
  <cp:lastModifiedBy>Emmanuel Ruiz</cp:lastModifiedBy>
  <cp:revision>17</cp:revision>
  <dcterms:created xsi:type="dcterms:W3CDTF">2016-09-19T03:45:37Z</dcterms:created>
  <dcterms:modified xsi:type="dcterms:W3CDTF">2016-10-13T03:22:38Z</dcterms:modified>
</cp:coreProperties>
</file>