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78" r:id="rId3"/>
    <p:sldId id="279" r:id="rId4"/>
    <p:sldId id="280" r:id="rId5"/>
    <p:sldId id="281" r:id="rId6"/>
    <p:sldId id="285" r:id="rId7"/>
    <p:sldId id="298" r:id="rId8"/>
    <p:sldId id="299" r:id="rId9"/>
    <p:sldId id="303" r:id="rId10"/>
    <p:sldId id="300" r:id="rId11"/>
    <p:sldId id="302" r:id="rId12"/>
    <p:sldId id="296" r:id="rId13"/>
    <p:sldId id="291" r:id="rId14"/>
    <p:sldId id="304" r:id="rId15"/>
    <p:sldId id="305" r:id="rId16"/>
    <p:sldId id="290" r:id="rId17"/>
    <p:sldId id="292" r:id="rId18"/>
    <p:sldId id="293" r:id="rId19"/>
    <p:sldId id="283" r:id="rId20"/>
    <p:sldId id="257" r:id="rId21"/>
    <p:sldId id="268" r:id="rId22"/>
    <p:sldId id="258" r:id="rId23"/>
    <p:sldId id="259" r:id="rId24"/>
    <p:sldId id="264" r:id="rId25"/>
    <p:sldId id="265" r:id="rId26"/>
    <p:sldId id="270" r:id="rId27"/>
    <p:sldId id="271" r:id="rId28"/>
    <p:sldId id="274" r:id="rId29"/>
    <p:sldId id="275" r:id="rId30"/>
    <p:sldId id="306" r:id="rId31"/>
    <p:sldId id="307" r:id="rId32"/>
    <p:sldId id="282"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2" autoAdjust="0"/>
    <p:restoredTop sz="94660"/>
  </p:normalViewPr>
  <p:slideViewPr>
    <p:cSldViewPr>
      <p:cViewPr>
        <p:scale>
          <a:sx n="40" d="100"/>
          <a:sy n="40" d="100"/>
        </p:scale>
        <p:origin x="-1374" y="-2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85861-6A66-44D6-AE75-558144D599F2}"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26D6AD-5141-4D4E-9C6B-9CCC47A04C0F}" type="slidenum">
              <a:rPr lang="es-MX" smtClean="0"/>
              <a:t>‹Nº›</a:t>
            </a:fld>
            <a:endParaRPr lang="es-MX"/>
          </a:p>
        </p:txBody>
      </p:sp>
    </p:spTree>
    <p:extLst>
      <p:ext uri="{BB962C8B-B14F-4D97-AF65-F5344CB8AC3E}">
        <p14:creationId xmlns:p14="http://schemas.microsoft.com/office/powerpoint/2010/main" val="2253684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D26D6AD-5141-4D4E-9C6B-9CCC47A04C0F}" type="slidenum">
              <a:rPr lang="es-MX" smtClean="0"/>
              <a:t>17</a:t>
            </a:fld>
            <a:endParaRPr lang="es-MX"/>
          </a:p>
        </p:txBody>
      </p:sp>
    </p:spTree>
    <p:extLst>
      <p:ext uri="{BB962C8B-B14F-4D97-AF65-F5344CB8AC3E}">
        <p14:creationId xmlns:p14="http://schemas.microsoft.com/office/powerpoint/2010/main" val="846370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4204785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325949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2794334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1635716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787343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2195333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3737926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2489905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156018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89939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1F354A-6A79-4C3F-A9D1-0A266F53A48B}"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CC1A2FC-2F5C-4050-B390-D9FC8D0CBDA7}" type="slidenum">
              <a:rPr lang="es-MX" smtClean="0"/>
              <a:t>‹Nº›</a:t>
            </a:fld>
            <a:endParaRPr lang="es-MX"/>
          </a:p>
        </p:txBody>
      </p:sp>
    </p:spTree>
    <p:extLst>
      <p:ext uri="{BB962C8B-B14F-4D97-AF65-F5344CB8AC3E}">
        <p14:creationId xmlns:p14="http://schemas.microsoft.com/office/powerpoint/2010/main" val="3900654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1F354A-6A79-4C3F-A9D1-0A266F53A48B}" type="datetimeFigureOut">
              <a:rPr lang="es-MX" smtClean="0"/>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C1A2FC-2F5C-4050-B390-D9FC8D0CBDA7}" type="slidenum">
              <a:rPr lang="es-MX" smtClean="0"/>
              <a:t>‹Nº›</a:t>
            </a:fld>
            <a:endParaRPr lang="es-MX"/>
          </a:p>
        </p:txBody>
      </p:sp>
    </p:spTree>
    <p:extLst>
      <p:ext uri="{BB962C8B-B14F-4D97-AF65-F5344CB8AC3E}">
        <p14:creationId xmlns:p14="http://schemas.microsoft.com/office/powerpoint/2010/main" val="325088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iberori.org/doctos/manual_chicago.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deusto-publicaciones.es/deusto/pdfs/otraspub/otraspub07.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23728" y="692696"/>
            <a:ext cx="6476256" cy="1470025"/>
          </a:xfrm>
        </p:spPr>
        <p:txBody>
          <a:bodyPr>
            <a:normAutofit fontScale="90000"/>
          </a:bodyPr>
          <a:lstStyle/>
          <a:p>
            <a:r>
              <a:rPr lang="es-MX" sz="2800" dirty="0">
                <a:cs typeface="Calibri" pitchFamily="34" charset="0"/>
              </a:rPr>
              <a:t>Universidad Autónoma del Estado de México  </a:t>
            </a:r>
            <a:br>
              <a:rPr lang="es-MX" sz="2800" dirty="0">
                <a:cs typeface="Calibri" pitchFamily="34" charset="0"/>
              </a:rPr>
            </a:br>
            <a:r>
              <a:rPr lang="es-MX" sz="2800" dirty="0">
                <a:cs typeface="Calibri" pitchFamily="34" charset="0"/>
              </a:rPr>
              <a:t>CU UAEM Zumpango</a:t>
            </a:r>
            <a:br>
              <a:rPr lang="es-MX" sz="2800" dirty="0">
                <a:cs typeface="Calibri" pitchFamily="34" charset="0"/>
              </a:rPr>
            </a:br>
            <a:r>
              <a:rPr lang="es-MX" sz="2800" dirty="0">
                <a:cs typeface="Calibri" pitchFamily="34" charset="0"/>
              </a:rPr>
              <a:t> Licenciatura en sociología</a:t>
            </a:r>
            <a:endParaRPr lang="es-MX" sz="2800" dirty="0"/>
          </a:p>
        </p:txBody>
      </p:sp>
      <p:sp>
        <p:nvSpPr>
          <p:cNvPr id="3" name="2 Subtítulo"/>
          <p:cNvSpPr>
            <a:spLocks noGrp="1"/>
          </p:cNvSpPr>
          <p:nvPr>
            <p:ph type="subTitle" idx="1"/>
          </p:nvPr>
        </p:nvSpPr>
        <p:spPr>
          <a:xfrm>
            <a:off x="1371600" y="2708920"/>
            <a:ext cx="6656784" cy="3384376"/>
          </a:xfrm>
        </p:spPr>
        <p:txBody>
          <a:bodyPr>
            <a:normAutofit fontScale="70000" lnSpcReduction="20000"/>
          </a:bodyPr>
          <a:lstStyle/>
          <a:p>
            <a:r>
              <a:rPr lang="es-MX" dirty="0">
                <a:latin typeface="Calibri" pitchFamily="34" charset="0"/>
                <a:cs typeface="Calibri" pitchFamily="34" charset="0"/>
              </a:rPr>
              <a:t>Unidad de Aprendizaje</a:t>
            </a:r>
          </a:p>
          <a:p>
            <a:r>
              <a:rPr lang="es-MX" dirty="0">
                <a:latin typeface="Calibri" pitchFamily="34" charset="0"/>
                <a:cs typeface="Calibri" pitchFamily="34" charset="0"/>
              </a:rPr>
              <a:t>Taller de Ensayo Sociológico</a:t>
            </a:r>
          </a:p>
          <a:p>
            <a:endParaRPr lang="es-MX" dirty="0">
              <a:latin typeface="Calibri" pitchFamily="34" charset="0"/>
              <a:cs typeface="Calibri" pitchFamily="34" charset="0"/>
            </a:endParaRPr>
          </a:p>
          <a:p>
            <a:r>
              <a:rPr lang="es-MX" dirty="0">
                <a:latin typeface="Calibri" pitchFamily="34" charset="0"/>
                <a:cs typeface="Calibri" pitchFamily="34" charset="0"/>
              </a:rPr>
              <a:t>Título del </a:t>
            </a:r>
            <a:r>
              <a:rPr lang="es-MX" dirty="0" smtClean="0">
                <a:latin typeface="Calibri" pitchFamily="34" charset="0"/>
                <a:cs typeface="Calibri" pitchFamily="34" charset="0"/>
              </a:rPr>
              <a:t>material</a:t>
            </a:r>
          </a:p>
          <a:p>
            <a:r>
              <a:rPr lang="es-MX" dirty="0" smtClean="0"/>
              <a:t>Aparato crítico y forma de referenciar estilo Chicago</a:t>
            </a:r>
          </a:p>
          <a:p>
            <a:endParaRPr lang="es-MX" dirty="0">
              <a:latin typeface="Calibri" pitchFamily="34" charset="0"/>
              <a:cs typeface="Calibri" pitchFamily="34" charset="0"/>
            </a:endParaRPr>
          </a:p>
          <a:p>
            <a:r>
              <a:rPr lang="es-MX" dirty="0">
                <a:latin typeface="Calibri" pitchFamily="34" charset="0"/>
                <a:cs typeface="Calibri" pitchFamily="34" charset="0"/>
              </a:rPr>
              <a:t>Elaborado por:</a:t>
            </a:r>
          </a:p>
          <a:p>
            <a:r>
              <a:rPr lang="es-MX" dirty="0" err="1">
                <a:latin typeface="Calibri" pitchFamily="34" charset="0"/>
                <a:cs typeface="Calibri" pitchFamily="34" charset="0"/>
              </a:rPr>
              <a:t>Yasmín</a:t>
            </a:r>
            <a:r>
              <a:rPr lang="es-MX" dirty="0">
                <a:latin typeface="Calibri" pitchFamily="34" charset="0"/>
                <a:cs typeface="Calibri" pitchFamily="34" charset="0"/>
              </a:rPr>
              <a:t> Hernández Romero</a:t>
            </a:r>
          </a:p>
          <a:p>
            <a:pPr algn="r"/>
            <a:r>
              <a:rPr lang="es-MX" dirty="0" smtClean="0">
                <a:latin typeface="Calibri" pitchFamily="34" charset="0"/>
                <a:cs typeface="Calibri" pitchFamily="34" charset="0"/>
              </a:rPr>
              <a:t>Octubre 2016</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412776"/>
            <a:ext cx="1292225"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46002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274638"/>
            <a:ext cx="7787208" cy="1143000"/>
          </a:xfrm>
        </p:spPr>
        <p:txBody>
          <a:bodyPr>
            <a:normAutofit fontScale="90000"/>
          </a:bodyPr>
          <a:lstStyle/>
          <a:p>
            <a:r>
              <a:rPr lang="es-MX" dirty="0"/>
              <a:t>PREGUNTAS SIN SISTEMA</a:t>
            </a:r>
            <a:br>
              <a:rPr lang="es-MX" dirty="0"/>
            </a:br>
            <a:endParaRPr lang="es-MX" dirty="0"/>
          </a:p>
        </p:txBody>
      </p:sp>
      <p:sp>
        <p:nvSpPr>
          <p:cNvPr id="3" name="2 Marcador de contenido"/>
          <p:cNvSpPr>
            <a:spLocks noGrp="1"/>
          </p:cNvSpPr>
          <p:nvPr>
            <p:ph idx="1"/>
          </p:nvPr>
        </p:nvSpPr>
        <p:spPr>
          <a:xfrm>
            <a:off x="1331640" y="1600200"/>
            <a:ext cx="7355160" cy="4525963"/>
          </a:xfrm>
        </p:spPr>
        <p:txBody>
          <a:bodyPr/>
          <a:lstStyle/>
          <a:p>
            <a:pPr marL="0" indent="0" algn="just">
              <a:buNone/>
            </a:pPr>
            <a:r>
              <a:rPr lang="es-MX" dirty="0" smtClean="0"/>
              <a:t>Se trata de preguntas </a:t>
            </a:r>
            <a:r>
              <a:rPr lang="es-MX" dirty="0"/>
              <a:t>que </a:t>
            </a:r>
            <a:r>
              <a:rPr lang="es-MX" dirty="0" smtClean="0"/>
              <a:t>sugieren </a:t>
            </a:r>
            <a:r>
              <a:rPr lang="es-MX" dirty="0"/>
              <a:t>opciones </a:t>
            </a:r>
            <a:r>
              <a:rPr lang="es-MX" dirty="0" smtClean="0"/>
              <a:t>subjetivas.</a:t>
            </a:r>
          </a:p>
          <a:p>
            <a:pPr marL="0" indent="0" algn="just">
              <a:buNone/>
            </a:pPr>
            <a:endParaRPr lang="es-MX" dirty="0"/>
          </a:p>
          <a:p>
            <a:pPr marL="0" indent="0" algn="just">
              <a:buNone/>
            </a:pPr>
            <a:r>
              <a:rPr lang="es-MX" dirty="0" smtClean="0"/>
              <a:t>Por ejemplo cuando preguntamos sobre gustos y preferencias.</a:t>
            </a:r>
            <a:endParaRPr lang="es-MX" dirty="0"/>
          </a:p>
          <a:p>
            <a:endParaRPr lang="es-MX" dirty="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9267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a:t>PREGUNTAS DE SISTEMAS EN CONFLICTO</a:t>
            </a:r>
            <a:br>
              <a:rPr lang="es-MX" sz="3600" dirty="0"/>
            </a:br>
            <a:endParaRPr lang="es-MX" sz="3600" dirty="0"/>
          </a:p>
        </p:txBody>
      </p:sp>
      <p:sp>
        <p:nvSpPr>
          <p:cNvPr id="3" name="2 Marcador de contenido"/>
          <p:cNvSpPr>
            <a:spLocks noGrp="1"/>
          </p:cNvSpPr>
          <p:nvPr>
            <p:ph idx="1"/>
          </p:nvPr>
        </p:nvSpPr>
        <p:spPr>
          <a:xfrm>
            <a:off x="1187624" y="1600200"/>
            <a:ext cx="7499176" cy="4925144"/>
          </a:xfrm>
        </p:spPr>
        <p:txBody>
          <a:bodyPr>
            <a:normAutofit fontScale="40000" lnSpcReduction="20000"/>
          </a:bodyPr>
          <a:lstStyle/>
          <a:p>
            <a:pPr marL="0" indent="0" algn="just">
              <a:buNone/>
            </a:pPr>
            <a:r>
              <a:rPr lang="es-MX" sz="7000" dirty="0" smtClean="0"/>
              <a:t>Se trata de preguntas con más de una posible</a:t>
            </a:r>
            <a:r>
              <a:rPr lang="es-MX" sz="7000" dirty="0"/>
              <a:t> </a:t>
            </a:r>
            <a:r>
              <a:rPr lang="es-MX" sz="7000" dirty="0" smtClean="0"/>
              <a:t>postura.</a:t>
            </a:r>
          </a:p>
          <a:p>
            <a:pPr marL="0" indent="0" algn="just">
              <a:buNone/>
            </a:pPr>
            <a:endParaRPr lang="es-MX" sz="7000" dirty="0" smtClean="0"/>
          </a:p>
          <a:p>
            <a:pPr marL="0" indent="0" algn="just">
              <a:buNone/>
            </a:pPr>
            <a:endParaRPr lang="es-MX" sz="7000" dirty="0" smtClean="0"/>
          </a:p>
          <a:p>
            <a:pPr marL="0" indent="0" algn="just">
              <a:buNone/>
            </a:pPr>
            <a:r>
              <a:rPr lang="es-MX" sz="7000" dirty="0" smtClean="0"/>
              <a:t>Las </a:t>
            </a:r>
            <a:r>
              <a:rPr lang="es-MX" sz="7000" dirty="0"/>
              <a:t>preguntas de sistemas en conflicto conllevan un juicio, basado en un razonamiento sólido. En estos casos uno hace más que exponer hechos. Va más allá de una mera opinión</a:t>
            </a:r>
            <a:r>
              <a:rPr lang="es-MX" sz="7000" dirty="0" smtClean="0"/>
              <a:t>.</a:t>
            </a:r>
          </a:p>
          <a:p>
            <a:pPr marL="0" indent="0">
              <a:buNone/>
            </a:pPr>
            <a:endParaRPr lang="es-MX" sz="7000" dirty="0" smtClean="0"/>
          </a:p>
          <a:p>
            <a:pPr marL="0" indent="0">
              <a:buNone/>
            </a:pPr>
            <a:r>
              <a:rPr lang="es-MX" sz="7000" dirty="0" smtClean="0"/>
              <a:t> </a:t>
            </a:r>
            <a:endParaRPr lang="es-MX" sz="7000" dirty="0"/>
          </a:p>
          <a:p>
            <a:pPr marL="0" indent="0">
              <a:buNone/>
            </a:pPr>
            <a:endParaRPr lang="es-MX" dirty="0" smtClean="0"/>
          </a:p>
          <a:p>
            <a:pPr marL="0" indent="0">
              <a:buNone/>
            </a:pPr>
            <a:endParaRPr lang="es-MX" dirty="0"/>
          </a:p>
          <a:p>
            <a:pPr marL="0" indent="0">
              <a:buNone/>
            </a:pPr>
            <a:r>
              <a:rPr lang="es-MX" dirty="0" smtClean="0"/>
              <a:t> </a:t>
            </a:r>
            <a:endParaRPr lang="es-MX" dirty="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00329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sz="3200" b="1" dirty="0" smtClean="0"/>
              <a:t>Precisión de conceptos ordenadores</a:t>
            </a:r>
            <a:endParaRPr lang="es-MX" sz="3200" b="1" dirty="0"/>
          </a:p>
        </p:txBody>
      </p:sp>
      <p:sp>
        <p:nvSpPr>
          <p:cNvPr id="6" name="5 Marcador de contenido"/>
          <p:cNvSpPr>
            <a:spLocks noGrp="1"/>
          </p:cNvSpPr>
          <p:nvPr>
            <p:ph idx="1"/>
          </p:nvPr>
        </p:nvSpPr>
        <p:spPr/>
        <p:txBody>
          <a:bodyPr>
            <a:normAutofit/>
          </a:bodyPr>
          <a:lstStyle/>
          <a:p>
            <a:pPr marL="0" indent="0">
              <a:buNone/>
            </a:pPr>
            <a:endParaRPr lang="es-MX" sz="1800" dirty="0" smtClean="0"/>
          </a:p>
          <a:p>
            <a:pPr algn="just"/>
            <a:endParaRPr lang="es-MX" sz="2800" dirty="0" smtClean="0"/>
          </a:p>
          <a:p>
            <a:pPr algn="just"/>
            <a:r>
              <a:rPr lang="es-MX" sz="2800" dirty="0" smtClean="0"/>
              <a:t>Como </a:t>
            </a:r>
            <a:r>
              <a:rPr lang="es-MX" sz="2800" dirty="0"/>
              <a:t>primer paso es conveniente definir los conceptos ejes de nuestro tema a investigar.</a:t>
            </a:r>
          </a:p>
          <a:p>
            <a:pPr algn="just"/>
            <a:endParaRPr lang="es-MX" sz="2800" dirty="0" smtClean="0"/>
          </a:p>
          <a:p>
            <a:pPr algn="just"/>
            <a:endParaRPr lang="es-MX" sz="2800" dirty="0"/>
          </a:p>
          <a:p>
            <a:pPr algn="just"/>
            <a:r>
              <a:rPr lang="es-MX" sz="2800" dirty="0"/>
              <a:t>Con dichos conceptos podrás iniciar la búsqueda de información, utilizándolos como descriptores o palabras claves en las búsquedas de bibliografía</a:t>
            </a:r>
          </a:p>
          <a:p>
            <a:pPr marL="0" indent="0">
              <a:buNone/>
            </a:pPr>
            <a:endParaRPr lang="es-MX" sz="2800"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6767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¿Dónde buscar información?</a:t>
            </a:r>
            <a:endParaRPr lang="es-MX"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6096" y="2210402"/>
            <a:ext cx="3312368" cy="2298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140968"/>
            <a:ext cx="3138210" cy="220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71768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a:t>Tipo de publicaciones</a:t>
            </a:r>
          </a:p>
        </p:txBody>
      </p:sp>
      <p:sp>
        <p:nvSpPr>
          <p:cNvPr id="5" name="4 Marcador de texto"/>
          <p:cNvSpPr>
            <a:spLocks noGrp="1"/>
          </p:cNvSpPr>
          <p:nvPr>
            <p:ph type="body" idx="1"/>
          </p:nvPr>
        </p:nvSpPr>
        <p:spPr>
          <a:xfrm>
            <a:off x="971600" y="1535113"/>
            <a:ext cx="3525788" cy="639762"/>
          </a:xfrm>
        </p:spPr>
        <p:txBody>
          <a:bodyPr/>
          <a:lstStyle/>
          <a:p>
            <a:r>
              <a:rPr lang="es-MX" dirty="0" smtClean="0"/>
              <a:t>Periódicas</a:t>
            </a:r>
            <a:endParaRPr lang="es-MX" dirty="0"/>
          </a:p>
        </p:txBody>
      </p:sp>
      <p:sp>
        <p:nvSpPr>
          <p:cNvPr id="6" name="5 Marcador de contenido"/>
          <p:cNvSpPr>
            <a:spLocks noGrp="1"/>
          </p:cNvSpPr>
          <p:nvPr>
            <p:ph sz="half" idx="2"/>
          </p:nvPr>
        </p:nvSpPr>
        <p:spPr>
          <a:xfrm>
            <a:off x="1043608" y="2174875"/>
            <a:ext cx="3453780" cy="3951288"/>
          </a:xfrm>
        </p:spPr>
        <p:txBody>
          <a:bodyPr/>
          <a:lstStyle/>
          <a:p>
            <a:r>
              <a:rPr lang="es-MX" dirty="0"/>
              <a:t>Revistas</a:t>
            </a:r>
          </a:p>
          <a:p>
            <a:r>
              <a:rPr lang="es-MX" dirty="0"/>
              <a:t> diarios</a:t>
            </a:r>
          </a:p>
          <a:p>
            <a:r>
              <a:rPr lang="es-MX" dirty="0"/>
              <a:t> semanarios</a:t>
            </a:r>
          </a:p>
          <a:p>
            <a:r>
              <a:rPr lang="es-MX" dirty="0"/>
              <a:t>boletines</a:t>
            </a:r>
            <a:br>
              <a:rPr lang="es-MX" dirty="0"/>
            </a:br>
            <a:endParaRPr lang="es-MX" dirty="0"/>
          </a:p>
          <a:p>
            <a:endParaRPr lang="es-MX" dirty="0"/>
          </a:p>
        </p:txBody>
      </p:sp>
      <p:sp>
        <p:nvSpPr>
          <p:cNvPr id="7" name="6 Marcador de texto"/>
          <p:cNvSpPr>
            <a:spLocks noGrp="1"/>
          </p:cNvSpPr>
          <p:nvPr>
            <p:ph type="body" sz="quarter" idx="3"/>
          </p:nvPr>
        </p:nvSpPr>
        <p:spPr/>
        <p:txBody>
          <a:bodyPr/>
          <a:lstStyle/>
          <a:p>
            <a:r>
              <a:rPr lang="es-MX" dirty="0" smtClean="0"/>
              <a:t>No periódicas</a:t>
            </a:r>
            <a:endParaRPr lang="es-MX" dirty="0"/>
          </a:p>
        </p:txBody>
      </p:sp>
      <p:sp>
        <p:nvSpPr>
          <p:cNvPr id="8" name="7 Marcador de contenido"/>
          <p:cNvSpPr>
            <a:spLocks noGrp="1"/>
          </p:cNvSpPr>
          <p:nvPr>
            <p:ph sz="quarter" idx="4"/>
          </p:nvPr>
        </p:nvSpPr>
        <p:spPr/>
        <p:txBody>
          <a:bodyPr/>
          <a:lstStyle/>
          <a:p>
            <a:r>
              <a:rPr lang="es-MX" dirty="0"/>
              <a:t>Libros</a:t>
            </a:r>
          </a:p>
          <a:p>
            <a:r>
              <a:rPr lang="es-MX" dirty="0"/>
              <a:t>Memorias</a:t>
            </a:r>
          </a:p>
          <a:p>
            <a:r>
              <a:rPr lang="es-MX" dirty="0"/>
              <a:t>manuales </a:t>
            </a:r>
          </a:p>
          <a:p>
            <a:r>
              <a:rPr lang="es-MX" dirty="0"/>
              <a:t>Tesis</a:t>
            </a:r>
          </a:p>
          <a:p>
            <a:r>
              <a:rPr lang="es-MX" dirty="0"/>
              <a:t> documentos de</a:t>
            </a:r>
            <a:br>
              <a:rPr lang="es-MX" dirty="0"/>
            </a:br>
            <a:r>
              <a:rPr lang="es-MX" dirty="0"/>
              <a:t>trabajo</a:t>
            </a:r>
          </a:p>
          <a:p>
            <a:r>
              <a:rPr lang="es-MX" dirty="0"/>
              <a:t>ponencias o conferencias</a:t>
            </a:r>
            <a:br>
              <a:rPr lang="es-MX" dirty="0"/>
            </a:br>
            <a:endParaRPr lang="es-MX" dirty="0"/>
          </a:p>
        </p:txBody>
      </p:sp>
      <p:sp>
        <p:nvSpPr>
          <p:cNvPr id="9" name="8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91072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Recomendación</a:t>
            </a:r>
            <a:endParaRPr lang="es-MX" dirty="0"/>
          </a:p>
        </p:txBody>
      </p:sp>
      <p:sp>
        <p:nvSpPr>
          <p:cNvPr id="8" name="7 Marcador de contenido"/>
          <p:cNvSpPr>
            <a:spLocks noGrp="1"/>
          </p:cNvSpPr>
          <p:nvPr>
            <p:ph idx="1"/>
          </p:nvPr>
        </p:nvSpPr>
        <p:spPr>
          <a:xfrm>
            <a:off x="1331640" y="1600200"/>
            <a:ext cx="7355160" cy="4525963"/>
          </a:xfrm>
        </p:spPr>
        <p:txBody>
          <a:bodyPr/>
          <a:lstStyle/>
          <a:p>
            <a:pPr marL="0" indent="0">
              <a:buNone/>
            </a:pPr>
            <a:endParaRPr lang="es-MX" dirty="0" smtClean="0"/>
          </a:p>
          <a:p>
            <a:pPr marL="0" indent="0">
              <a:buNone/>
            </a:pPr>
            <a:endParaRPr lang="es-MX" dirty="0"/>
          </a:p>
          <a:p>
            <a:pPr marL="0" indent="0" algn="ctr">
              <a:buNone/>
            </a:pPr>
            <a:r>
              <a:rPr lang="es-MX" dirty="0" smtClean="0"/>
              <a:t>Has </a:t>
            </a:r>
            <a:r>
              <a:rPr lang="es-MX" dirty="0"/>
              <a:t>todo lo posible por encontrar las fuentes originales.</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87009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Descriptor o palabra clave</a:t>
            </a:r>
            <a:r>
              <a:rPr lang="es-MX" dirty="0"/>
              <a:t/>
            </a:r>
            <a:br>
              <a:rPr lang="es-MX" dirty="0"/>
            </a:br>
            <a:endParaRPr lang="es-MX"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9663" y="1600200"/>
            <a:ext cx="7224673"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57361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Los pasos siguientes</a:t>
            </a:r>
            <a:endParaRPr lang="es-MX" dirty="0"/>
          </a:p>
        </p:txBody>
      </p:sp>
      <p:sp>
        <p:nvSpPr>
          <p:cNvPr id="3" name="2 Marcador de contenido"/>
          <p:cNvSpPr>
            <a:spLocks noGrp="1"/>
          </p:cNvSpPr>
          <p:nvPr>
            <p:ph idx="1"/>
          </p:nvPr>
        </p:nvSpPr>
        <p:spPr>
          <a:xfrm>
            <a:off x="971600" y="1600200"/>
            <a:ext cx="7715200" cy="4525963"/>
          </a:xfrm>
        </p:spPr>
        <p:txBody>
          <a:bodyPr>
            <a:normAutofit fontScale="92500" lnSpcReduction="10000"/>
          </a:bodyPr>
          <a:lstStyle/>
          <a:p>
            <a:pPr marL="0" indent="0">
              <a:buNone/>
            </a:pPr>
            <a:endParaRPr lang="es-MX" dirty="0" smtClean="0"/>
          </a:p>
          <a:p>
            <a:pPr marL="0" indent="0" algn="just">
              <a:buNone/>
            </a:pPr>
            <a:r>
              <a:rPr lang="es-MX" dirty="0" smtClean="0"/>
              <a:t>Deberás revisar los </a:t>
            </a:r>
            <a:r>
              <a:rPr lang="es-MX" dirty="0"/>
              <a:t>resúmenes, </a:t>
            </a:r>
            <a:r>
              <a:rPr lang="es-MX" dirty="0" smtClean="0"/>
              <a:t>seleccionar los más adecuados para el abordaje de tu tema.</a:t>
            </a:r>
          </a:p>
          <a:p>
            <a:pPr marL="0" indent="0" algn="just">
              <a:buNone/>
            </a:pPr>
            <a:endParaRPr lang="es-MX" dirty="0"/>
          </a:p>
          <a:p>
            <a:pPr marL="0" indent="0" algn="just">
              <a:buNone/>
            </a:pPr>
            <a:r>
              <a:rPr lang="es-MX" dirty="0"/>
              <a:t>Posteriormente, deberás realizar las siguientes tareas</a:t>
            </a:r>
            <a:r>
              <a:rPr lang="es-MX" dirty="0" smtClean="0"/>
              <a:t>:</a:t>
            </a:r>
          </a:p>
          <a:p>
            <a:pPr marL="514350" indent="-514350">
              <a:buFont typeface="Arial" panose="020B0604020202020204" pitchFamily="34" charset="0"/>
              <a:buAutoNum type="alphaLcParenR"/>
            </a:pPr>
            <a:r>
              <a:rPr lang="es-MX" dirty="0" smtClean="0"/>
              <a:t> </a:t>
            </a:r>
            <a:r>
              <a:rPr lang="es-MX" dirty="0"/>
              <a:t>Elaborar el listado de </a:t>
            </a:r>
            <a:r>
              <a:rPr lang="es-MX" dirty="0" smtClean="0"/>
              <a:t>referencias</a:t>
            </a:r>
          </a:p>
          <a:p>
            <a:pPr marL="514350" indent="-514350">
              <a:buFont typeface="Arial" panose="020B0604020202020204" pitchFamily="34" charset="0"/>
              <a:buAutoNum type="alphaLcParenR"/>
            </a:pPr>
            <a:r>
              <a:rPr lang="es-MX" dirty="0" smtClean="0"/>
              <a:t>Realizar </a:t>
            </a:r>
            <a:r>
              <a:rPr lang="es-MX" dirty="0"/>
              <a:t>el fichado de los textos </a:t>
            </a:r>
            <a:r>
              <a:rPr lang="es-MX" dirty="0" smtClean="0"/>
              <a:t>seleccionados</a:t>
            </a:r>
            <a:endParaRPr lang="es-MX" dirty="0"/>
          </a:p>
          <a:p>
            <a:endParaRPr lang="es-MX" dirty="0"/>
          </a:p>
          <a:p>
            <a:pPr marL="514350" indent="-514350">
              <a:buFont typeface="Arial" panose="020B0604020202020204" pitchFamily="34" charset="0"/>
              <a:buAutoNum type="alphaLcParenR"/>
            </a:pPr>
            <a:endParaRPr lang="es-MX" dirty="0"/>
          </a:p>
          <a:p>
            <a:pPr marL="514350" indent="-514350">
              <a:buAutoNum type="alphaLcParenR"/>
            </a:pPr>
            <a:endParaRPr lang="es-MX" dirty="0" smtClean="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35031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750" y="274638"/>
            <a:ext cx="7985050" cy="1143000"/>
          </a:xfrm>
        </p:spPr>
        <p:txBody>
          <a:bodyPr/>
          <a:lstStyle/>
          <a:p>
            <a:r>
              <a:rPr lang="es-MX" dirty="0" smtClean="0"/>
              <a:t>¿Cómo presentar las referencias?</a:t>
            </a:r>
            <a:endParaRPr lang="es-MX" dirty="0"/>
          </a:p>
        </p:txBody>
      </p:sp>
      <p:sp>
        <p:nvSpPr>
          <p:cNvPr id="3" name="2 Marcador de contenido"/>
          <p:cNvSpPr>
            <a:spLocks noGrp="1"/>
          </p:cNvSpPr>
          <p:nvPr>
            <p:ph idx="1"/>
          </p:nvPr>
        </p:nvSpPr>
        <p:spPr>
          <a:xfrm>
            <a:off x="971600" y="1600200"/>
            <a:ext cx="7715200" cy="4525963"/>
          </a:xfrm>
        </p:spPr>
        <p:txBody>
          <a:bodyPr/>
          <a:lstStyle/>
          <a:p>
            <a:pPr algn="just"/>
            <a:r>
              <a:rPr lang="es-MX" dirty="0"/>
              <a:t>La norma ISO 690:1987 (UNE </a:t>
            </a:r>
            <a:r>
              <a:rPr lang="es-MX" dirty="0" smtClean="0"/>
              <a:t>50-104-94), constituye el </a:t>
            </a:r>
            <a:r>
              <a:rPr lang="es-MX" dirty="0"/>
              <a:t>marco internacional de referencia </a:t>
            </a:r>
            <a:r>
              <a:rPr lang="es-MX" dirty="0" smtClean="0"/>
              <a:t>para </a:t>
            </a:r>
            <a:r>
              <a:rPr lang="es-MX" dirty="0"/>
              <a:t>la presentación de las citas bibliográficas de documentos </a:t>
            </a:r>
            <a:r>
              <a:rPr lang="es-MX" dirty="0" smtClean="0"/>
              <a:t>impresos.</a:t>
            </a:r>
          </a:p>
          <a:p>
            <a:pPr algn="just"/>
            <a:endParaRPr lang="es-MX" dirty="0"/>
          </a:p>
          <a:p>
            <a:r>
              <a:rPr lang="es-MX" dirty="0" smtClean="0"/>
              <a:t>Para documentos </a:t>
            </a:r>
            <a:r>
              <a:rPr lang="es-MX" dirty="0"/>
              <a:t>electrónicos </a:t>
            </a:r>
            <a:r>
              <a:rPr lang="es-MX" dirty="0" smtClean="0"/>
              <a:t>se encuentra la Norma </a:t>
            </a:r>
            <a:r>
              <a:rPr lang="es-MX" dirty="0"/>
              <a:t>ISO </a:t>
            </a:r>
            <a:r>
              <a:rPr lang="es-MX" dirty="0" smtClean="0"/>
              <a:t>690-2.</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43095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Con </a:t>
            </a:r>
            <a:r>
              <a:rPr lang="es-MX" dirty="0"/>
              <a:t>base </a:t>
            </a:r>
            <a:r>
              <a:rPr lang="es-MX" dirty="0" smtClean="0"/>
              <a:t>en estas normas </a:t>
            </a:r>
            <a:r>
              <a:rPr lang="es-MX" dirty="0"/>
              <a:t>diversas </a:t>
            </a:r>
            <a:r>
              <a:rPr lang="es-MX" dirty="0" smtClean="0"/>
              <a:t>instituciones </a:t>
            </a:r>
            <a:r>
              <a:rPr lang="es-MX" dirty="0"/>
              <a:t>han creado sus propios estilos </a:t>
            </a:r>
            <a:r>
              <a:rPr lang="es-MX" dirty="0" smtClean="0"/>
              <a:t>de citación bibliográfica.</a:t>
            </a:r>
            <a:endParaRPr lang="es-MX"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6130" y="3429000"/>
            <a:ext cx="3802134"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00470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PRESENTACIÓN</a:t>
            </a:r>
          </a:p>
        </p:txBody>
      </p:sp>
      <p:sp>
        <p:nvSpPr>
          <p:cNvPr id="3" name="2 Marcador de contenido"/>
          <p:cNvSpPr>
            <a:spLocks noGrp="1"/>
          </p:cNvSpPr>
          <p:nvPr>
            <p:ph idx="1"/>
          </p:nvPr>
        </p:nvSpPr>
        <p:spPr/>
        <p:txBody>
          <a:bodyPr>
            <a:normAutofit fontScale="85000" lnSpcReduction="20000"/>
          </a:bodyPr>
          <a:lstStyle/>
          <a:p>
            <a:pPr algn="just">
              <a:lnSpc>
                <a:spcPct val="80000"/>
              </a:lnSpc>
              <a:buFontTx/>
              <a:buNone/>
            </a:pPr>
            <a:r>
              <a:rPr lang="es-MX" dirty="0" smtClean="0">
                <a:latin typeface="Calibri" pitchFamily="34" charset="0"/>
                <a:cs typeface="Calibri" pitchFamily="34" charset="0"/>
              </a:rPr>
              <a:t>	En </a:t>
            </a:r>
            <a:r>
              <a:rPr lang="es-MX" dirty="0">
                <a:latin typeface="Calibri" pitchFamily="34" charset="0"/>
                <a:cs typeface="Calibri" pitchFamily="34" charset="0"/>
              </a:rPr>
              <a:t>las diapositivas que se presentan se han sistematizado </a:t>
            </a:r>
            <a:r>
              <a:rPr lang="es-MX" dirty="0" smtClean="0">
                <a:latin typeface="Calibri" pitchFamily="34" charset="0"/>
                <a:cs typeface="Calibri" pitchFamily="34" charset="0"/>
              </a:rPr>
              <a:t>parte de los </a:t>
            </a:r>
            <a:r>
              <a:rPr lang="es-MX" dirty="0">
                <a:latin typeface="Calibri" pitchFamily="34" charset="0"/>
                <a:cs typeface="Calibri" pitchFamily="34" charset="0"/>
              </a:rPr>
              <a:t>contenidos de la unidad de competencia </a:t>
            </a:r>
            <a:r>
              <a:rPr lang="es-MX" dirty="0" smtClean="0">
                <a:latin typeface="Calibri" pitchFamily="34" charset="0"/>
                <a:cs typeface="Calibri" pitchFamily="34" charset="0"/>
              </a:rPr>
              <a:t>II, presentando el tema  “</a:t>
            </a:r>
            <a:r>
              <a:rPr lang="es-MX" dirty="0" smtClean="0"/>
              <a:t>Aparato crítico </a:t>
            </a:r>
            <a:r>
              <a:rPr lang="es-MX" dirty="0"/>
              <a:t>y </a:t>
            </a:r>
            <a:r>
              <a:rPr lang="es-MX" dirty="0" smtClean="0"/>
              <a:t>forma de referenciar estilo Chicago”, de la </a:t>
            </a:r>
            <a:r>
              <a:rPr lang="es-MX" dirty="0" smtClean="0">
                <a:latin typeface="Calibri" pitchFamily="34" charset="0"/>
                <a:cs typeface="Calibri" pitchFamily="34" charset="0"/>
              </a:rPr>
              <a:t>Unidad </a:t>
            </a:r>
            <a:r>
              <a:rPr lang="es-MX" dirty="0">
                <a:latin typeface="Calibri" pitchFamily="34" charset="0"/>
                <a:cs typeface="Calibri" pitchFamily="34" charset="0"/>
              </a:rPr>
              <a:t>de Aprendizaje (UA) “Taller de Ensayo Sociológico”, curso que se imparte en el programa educativo de licenciado en sociología. La UA es de carácter optativa, ubicándose en el núcleo integral, específicamente en el área de las disciplinas complementarias, con un total de 6 créditos.</a:t>
            </a:r>
          </a:p>
          <a:p>
            <a:pPr>
              <a:lnSpc>
                <a:spcPct val="80000"/>
              </a:lnSpc>
              <a:buFontTx/>
              <a:buNone/>
            </a:pPr>
            <a:endParaRPr lang="es-MX" dirty="0">
              <a:latin typeface="Calibri" pitchFamily="34" charset="0"/>
              <a:cs typeface="Calibri" pitchFamily="34" charset="0"/>
            </a:endParaRPr>
          </a:p>
          <a:p>
            <a:pPr algn="just">
              <a:lnSpc>
                <a:spcPct val="80000"/>
              </a:lnSpc>
              <a:buFontTx/>
              <a:buNone/>
            </a:pPr>
            <a:r>
              <a:rPr lang="es-MX" dirty="0">
                <a:latin typeface="Calibri" pitchFamily="34" charset="0"/>
                <a:cs typeface="Calibri" pitchFamily="34" charset="0"/>
              </a:rPr>
              <a:t>	Entre las herramientas que debe adquirir el estudiante de la licenciatura se encuentra el ser capaz de elaborar Ensayos con alto grado de corrección estilística y formal. Las habilidades desarrolladas durante este Taller le permitirán realizar la exposición de saberes sociológicos mediante este género de escritura.</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41812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 qué deben colocarse citas y referencias?</a:t>
            </a:r>
            <a:endParaRPr lang="es-MX" dirty="0"/>
          </a:p>
        </p:txBody>
      </p:sp>
      <p:sp>
        <p:nvSpPr>
          <p:cNvPr id="3" name="2 Marcador de contenido"/>
          <p:cNvSpPr>
            <a:spLocks noGrp="1"/>
          </p:cNvSpPr>
          <p:nvPr>
            <p:ph idx="1"/>
          </p:nvPr>
        </p:nvSpPr>
        <p:spPr/>
        <p:txBody>
          <a:bodyPr/>
          <a:lstStyle/>
          <a:p>
            <a:pPr algn="just"/>
            <a:endParaRPr lang="es-MX" dirty="0" smtClean="0"/>
          </a:p>
          <a:p>
            <a:pPr algn="just"/>
            <a:endParaRPr lang="es-MX" dirty="0"/>
          </a:p>
          <a:p>
            <a:pPr algn="just"/>
            <a:r>
              <a:rPr lang="es-MX" dirty="0" smtClean="0"/>
              <a:t>Todo trabajo académico deber referenciar las fuentes consultadas y utilizadas en su elaboración. Esto es, cuando las ideas de otros han influido en la elaboración de nuestro propio escrito. </a:t>
            </a:r>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02290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600200"/>
            <a:ext cx="7571184" cy="4525963"/>
          </a:xfrm>
        </p:spPr>
        <p:txBody>
          <a:bodyPr>
            <a:normAutofit/>
          </a:bodyPr>
          <a:lstStyle/>
          <a:p>
            <a:pPr marL="0" indent="0" algn="just">
              <a:buNone/>
            </a:pPr>
            <a:endParaRPr lang="es-MX" sz="2800" dirty="0" smtClean="0"/>
          </a:p>
          <a:p>
            <a:pPr marL="0" indent="0" algn="just">
              <a:buNone/>
            </a:pPr>
            <a:r>
              <a:rPr lang="es-MX" sz="2800" dirty="0" smtClean="0"/>
              <a:t>“En </a:t>
            </a:r>
            <a:r>
              <a:rPr lang="es-MX" sz="2800" dirty="0"/>
              <a:t>la academia, las ideas y datos son considerados como propiedad exclusiva de la persona que las genera y las publica. Incluso, dichas ideas y datos están protegidos por los derechos de autor© de manera que usar ideas o datos de otros autores sin el debido reconocimiento constituye un delito nacional e </a:t>
            </a:r>
            <a:r>
              <a:rPr lang="es-MX" sz="2800" dirty="0" smtClean="0"/>
              <a:t>internacional.” </a:t>
            </a:r>
            <a:r>
              <a:rPr lang="es-MX" sz="1800" dirty="0" smtClean="0"/>
              <a:t>(</a:t>
            </a:r>
            <a:r>
              <a:rPr lang="es-MX" sz="1800" dirty="0">
                <a:hlinkClick r:id="rId2"/>
              </a:rPr>
              <a:t>http://</a:t>
            </a:r>
            <a:r>
              <a:rPr lang="es-MX" sz="1800" dirty="0" smtClean="0">
                <a:hlinkClick r:id="rId2"/>
              </a:rPr>
              <a:t>www.iberori.org/doctos/manual_chicago.pdf</a:t>
            </a:r>
            <a:r>
              <a:rPr lang="es-MX" sz="1800" dirty="0" smtClean="0"/>
              <a:t>)</a:t>
            </a:r>
          </a:p>
          <a:p>
            <a:endParaRPr lang="es-MX"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404664"/>
            <a:ext cx="4219575" cy="108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18488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Estilos bibliográficos</a:t>
            </a:r>
            <a:endParaRPr lang="es-MX" dirty="0"/>
          </a:p>
        </p:txBody>
      </p:sp>
      <p:sp>
        <p:nvSpPr>
          <p:cNvPr id="3" name="2 Marcador de contenido"/>
          <p:cNvSpPr>
            <a:spLocks noGrp="1"/>
          </p:cNvSpPr>
          <p:nvPr>
            <p:ph idx="1"/>
          </p:nvPr>
        </p:nvSpPr>
        <p:spPr/>
        <p:txBody>
          <a:bodyPr/>
          <a:lstStyle/>
          <a:p>
            <a:pPr algn="just"/>
            <a:r>
              <a:rPr lang="es-MX" dirty="0" smtClean="0"/>
              <a:t>Existen diferentes estilos o normas de citación. Cada uno de los cuales establece qué información se debe incluir y en qué orden presentarla.</a:t>
            </a:r>
          </a:p>
          <a:p>
            <a:pPr algn="just"/>
            <a:endParaRPr lang="es-MX" dirty="0"/>
          </a:p>
          <a:p>
            <a:pPr algn="just"/>
            <a:r>
              <a:rPr lang="es-MX" dirty="0" smtClean="0"/>
              <a:t>Los estilos más comunes en ciencias sociales son APA, HARVARD Y CHICAGO.</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09072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citas</a:t>
            </a:r>
            <a:endParaRPr lang="es-MX" dirty="0"/>
          </a:p>
        </p:txBody>
      </p:sp>
      <p:sp>
        <p:nvSpPr>
          <p:cNvPr id="3" name="2 Marcador de contenido"/>
          <p:cNvSpPr>
            <a:spLocks noGrp="1"/>
          </p:cNvSpPr>
          <p:nvPr>
            <p:ph idx="1"/>
          </p:nvPr>
        </p:nvSpPr>
        <p:spPr/>
        <p:txBody>
          <a:bodyPr>
            <a:normAutofit fontScale="85000" lnSpcReduction="10000"/>
          </a:bodyPr>
          <a:lstStyle/>
          <a:p>
            <a:r>
              <a:rPr lang="es-MX" dirty="0" smtClean="0"/>
              <a:t>TEXTUAL: la transcripción se realiza literal.</a:t>
            </a:r>
          </a:p>
          <a:p>
            <a:endParaRPr lang="es-MX" dirty="0"/>
          </a:p>
          <a:p>
            <a:endParaRPr lang="es-MX" dirty="0" smtClean="0"/>
          </a:p>
          <a:p>
            <a:r>
              <a:rPr lang="es-MX" dirty="0" smtClean="0"/>
              <a:t>PARAFRASEADA: puede consistir en un resumen de un texto, o bien, se formula con palabras diferentes.</a:t>
            </a:r>
          </a:p>
          <a:p>
            <a:endParaRPr lang="es-MX" dirty="0" smtClean="0"/>
          </a:p>
          <a:p>
            <a:endParaRPr lang="es-MX" dirty="0"/>
          </a:p>
          <a:p>
            <a:r>
              <a:rPr lang="es-MX" dirty="0" smtClean="0"/>
              <a:t>CITA DE CITA: refiere un texto citado por otro autor, del cual regularmente, no se ha conseguido el original.</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23655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Importante</a:t>
            </a:r>
            <a:endParaRPr lang="es-MX" dirty="0"/>
          </a:p>
        </p:txBody>
      </p:sp>
      <p:sp>
        <p:nvSpPr>
          <p:cNvPr id="3" name="2 Marcador de contenido"/>
          <p:cNvSpPr>
            <a:spLocks noGrp="1"/>
          </p:cNvSpPr>
          <p:nvPr>
            <p:ph idx="1"/>
          </p:nvPr>
        </p:nvSpPr>
        <p:spPr/>
        <p:txBody>
          <a:bodyPr>
            <a:normAutofit fontScale="92500"/>
          </a:bodyPr>
          <a:lstStyle/>
          <a:p>
            <a:r>
              <a:rPr lang="es-MX" dirty="0"/>
              <a:t>Cuando las citas tienen una extensión menor a 40 palabras se colocan dentro </a:t>
            </a:r>
            <a:r>
              <a:rPr lang="es-MX" dirty="0" smtClean="0"/>
              <a:t>del párrafo </a:t>
            </a:r>
            <a:r>
              <a:rPr lang="es-MX" dirty="0"/>
              <a:t>u oración y se </a:t>
            </a:r>
            <a:r>
              <a:rPr lang="es-MX" dirty="0" smtClean="0"/>
              <a:t>entrecomillan.</a:t>
            </a:r>
          </a:p>
          <a:p>
            <a:endParaRPr lang="es-MX" dirty="0"/>
          </a:p>
          <a:p>
            <a:r>
              <a:rPr lang="es-MX" dirty="0" smtClean="0"/>
              <a:t>Cuando </a:t>
            </a:r>
            <a:r>
              <a:rPr lang="es-MX" dirty="0"/>
              <a:t>la cita sea mayor de 40 palabras se extrae del texto y se coloca </a:t>
            </a:r>
            <a:r>
              <a:rPr lang="es-MX" dirty="0" smtClean="0"/>
              <a:t>como bloque </a:t>
            </a:r>
            <a:r>
              <a:rPr lang="es-MX" dirty="0"/>
              <a:t>independiente, en el que se omiten las comillas</a:t>
            </a:r>
            <a:br>
              <a:rPr lang="es-MX" dirty="0"/>
            </a:br>
            <a:r>
              <a:rPr lang="es-MX" dirty="0"/>
              <a:t/>
            </a:r>
            <a:br>
              <a:rPr lang="es-MX" dirty="0"/>
            </a:b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91754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smtClean="0"/>
          </a:p>
          <a:p>
            <a:pPr algn="just"/>
            <a:r>
              <a:rPr lang="es-MX" dirty="0" smtClean="0"/>
              <a:t>Si </a:t>
            </a:r>
            <a:r>
              <a:rPr lang="es-MX" dirty="0"/>
              <a:t>se omite información intermedia del texto que se pretende utilizar se colocan puntos</a:t>
            </a:r>
            <a:br>
              <a:rPr lang="es-MX" dirty="0"/>
            </a:br>
            <a:r>
              <a:rPr lang="es-MX" dirty="0"/>
              <a:t>suspensivos entre </a:t>
            </a:r>
            <a:r>
              <a:rPr lang="es-MX" dirty="0" smtClean="0"/>
              <a:t>paréntesis.</a:t>
            </a:r>
            <a:r>
              <a:rPr lang="es-MX" dirty="0"/>
              <a:t/>
            </a:r>
            <a:br>
              <a:rPr lang="es-MX" dirty="0"/>
            </a:b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54958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Recomendaciones para el estilo Chicago</a:t>
            </a:r>
            <a:endParaRPr lang="es-MX" b="1" dirty="0"/>
          </a:p>
        </p:txBody>
      </p:sp>
      <p:sp>
        <p:nvSpPr>
          <p:cNvPr id="3" name="2 Marcador de contenido"/>
          <p:cNvSpPr>
            <a:spLocks noGrp="1"/>
          </p:cNvSpPr>
          <p:nvPr>
            <p:ph idx="1"/>
          </p:nvPr>
        </p:nvSpPr>
        <p:spPr>
          <a:xfrm>
            <a:off x="1043608" y="1600200"/>
            <a:ext cx="7643192" cy="4525963"/>
          </a:xfrm>
        </p:spPr>
        <p:txBody>
          <a:bodyPr>
            <a:normAutofit lnSpcReduction="10000"/>
          </a:bodyPr>
          <a:lstStyle/>
          <a:p>
            <a:r>
              <a:rPr lang="es-MX" dirty="0" smtClean="0"/>
              <a:t>Pon atención al detalle: uso de puntos, comas, letras cursivas, paréntesis.</a:t>
            </a:r>
          </a:p>
          <a:p>
            <a:r>
              <a:rPr lang="es-MX" dirty="0" smtClean="0"/>
              <a:t>Enumera las citas progresivamente.</a:t>
            </a:r>
          </a:p>
          <a:p>
            <a:r>
              <a:rPr lang="es-MX" dirty="0" smtClean="0"/>
              <a:t>Utiliza un tamaño de letra menor al del texto.</a:t>
            </a:r>
          </a:p>
          <a:p>
            <a:r>
              <a:rPr lang="es-MX" dirty="0" smtClean="0"/>
              <a:t>Ten cuidado en la </a:t>
            </a:r>
            <a:r>
              <a:rPr lang="es-MX" dirty="0"/>
              <a:t>diferencia entre la nota de pie de página completa que se pone por primera vez y </a:t>
            </a:r>
            <a:r>
              <a:rPr lang="es-MX" dirty="0" smtClean="0"/>
              <a:t>las subsecuentes de la misma referencia. </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9173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600200"/>
            <a:ext cx="7787208" cy="4525963"/>
          </a:xfrm>
        </p:spPr>
        <p:txBody>
          <a:bodyPr>
            <a:normAutofit fontScale="92500" lnSpcReduction="10000"/>
          </a:bodyPr>
          <a:lstStyle/>
          <a:p>
            <a:pPr algn="just"/>
            <a:r>
              <a:rPr lang="es-MX" dirty="0"/>
              <a:t>En el estilo de notas Chicago no se utilizan locuciones latinas (</a:t>
            </a:r>
            <a:r>
              <a:rPr lang="es-MX" dirty="0" err="1"/>
              <a:t>op</a:t>
            </a:r>
            <a:r>
              <a:rPr lang="es-MX" dirty="0"/>
              <a:t>. cit.; id.; </a:t>
            </a:r>
            <a:r>
              <a:rPr lang="es-MX" dirty="0" err="1"/>
              <a:t>idem</a:t>
            </a:r>
            <a:r>
              <a:rPr lang="es-MX" dirty="0"/>
              <a:t>.; </a:t>
            </a:r>
            <a:r>
              <a:rPr lang="es-MX" dirty="0" err="1"/>
              <a:t>ibid</a:t>
            </a:r>
            <a:r>
              <a:rPr lang="es-MX" dirty="0"/>
              <a:t>., </a:t>
            </a:r>
            <a:r>
              <a:rPr lang="es-MX" dirty="0" err="1"/>
              <a:t>ibidem</a:t>
            </a:r>
            <a:r>
              <a:rPr lang="es-MX" dirty="0" smtClean="0"/>
              <a:t>.)</a:t>
            </a:r>
          </a:p>
          <a:p>
            <a:pPr algn="just"/>
            <a:r>
              <a:rPr lang="es-MX" dirty="0" smtClean="0"/>
              <a:t>Las </a:t>
            </a:r>
            <a:r>
              <a:rPr lang="es-MX" dirty="0"/>
              <a:t>posteriores citas que se hagan de esa obra </a:t>
            </a:r>
            <a:r>
              <a:rPr lang="es-MX" dirty="0" smtClean="0"/>
              <a:t>sólo </a:t>
            </a:r>
            <a:r>
              <a:rPr lang="es-MX" dirty="0"/>
              <a:t>requieren una forma </a:t>
            </a:r>
            <a:r>
              <a:rPr lang="es-MX" dirty="0" smtClean="0"/>
              <a:t>abreviada</a:t>
            </a:r>
          </a:p>
          <a:p>
            <a:pPr algn="just"/>
            <a:r>
              <a:rPr lang="es-MX" dirty="0" smtClean="0"/>
              <a:t>Puedes utilizar los </a:t>
            </a:r>
            <a:r>
              <a:rPr lang="es-MX" dirty="0"/>
              <a:t>paréntesis </a:t>
            </a:r>
            <a:r>
              <a:rPr lang="es-MX" dirty="0" smtClean="0"/>
              <a:t>cuadrados </a:t>
            </a:r>
            <a:r>
              <a:rPr lang="es-MX" dirty="0"/>
              <a:t>en los pies de página para indicar quién está enfatizando una frase o una </a:t>
            </a:r>
            <a:r>
              <a:rPr lang="es-MX" dirty="0" smtClean="0"/>
              <a:t>palabra, o para especificar que estás haciendo la traducción de la frase.</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53936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600200"/>
            <a:ext cx="7571184" cy="4525963"/>
          </a:xfrm>
        </p:spPr>
        <p:txBody>
          <a:bodyPr>
            <a:normAutofit lnSpcReduction="10000"/>
          </a:bodyPr>
          <a:lstStyle/>
          <a:p>
            <a:pPr algn="just"/>
            <a:r>
              <a:rPr lang="es-MX" dirty="0" smtClean="0"/>
              <a:t>La bibliográfica Chicago que deberás indicar al final de tu documento  </a:t>
            </a:r>
            <a:r>
              <a:rPr lang="es-MX" dirty="0"/>
              <a:t>NO es idéntica a la de referencia a pie de página. </a:t>
            </a:r>
            <a:endParaRPr lang="es-MX" dirty="0" smtClean="0"/>
          </a:p>
          <a:p>
            <a:pPr algn="just"/>
            <a:endParaRPr lang="es-MX" dirty="0"/>
          </a:p>
          <a:p>
            <a:pPr marL="0" indent="0" algn="just">
              <a:buNone/>
            </a:pPr>
            <a:r>
              <a:rPr lang="es-MX" dirty="0" smtClean="0"/>
              <a:t>Las </a:t>
            </a:r>
            <a:r>
              <a:rPr lang="es-MX" dirty="0"/>
              <a:t>principales diferencias </a:t>
            </a:r>
            <a:r>
              <a:rPr lang="es-MX" dirty="0" smtClean="0"/>
              <a:t>son: La cita a pie de página inicia con el nombre del autor, la referencia bibliográfica al final del texto se ordena alfabéticamente comenzando por el apellido.</a:t>
            </a:r>
          </a:p>
          <a:p>
            <a:pPr algn="just"/>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41880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268760"/>
            <a:ext cx="7427168" cy="4857403"/>
          </a:xfrm>
        </p:spPr>
        <p:txBody>
          <a:bodyPr>
            <a:normAutofit lnSpcReduction="10000"/>
          </a:bodyPr>
          <a:lstStyle/>
          <a:p>
            <a:pPr marL="0" indent="0">
              <a:buNone/>
            </a:pPr>
            <a:endParaRPr lang="es-MX" dirty="0"/>
          </a:p>
          <a:p>
            <a:pPr algn="just"/>
            <a:r>
              <a:rPr lang="es-MX" dirty="0" smtClean="0"/>
              <a:t>Los elementos de entrada de las referencias bibliográficas se separan por puntos, no por comas como se hace en las citas a pie de página.</a:t>
            </a:r>
          </a:p>
          <a:p>
            <a:pPr algn="just"/>
            <a:r>
              <a:rPr lang="es-MX" dirty="0"/>
              <a:t>Si hubiera más de un autor, los nombres del segundo (y en su caso, tercero o cuarto) se escriben como tales, es decir, primero el nombre propio y después el </a:t>
            </a:r>
            <a:r>
              <a:rPr lang="es-MX" dirty="0" smtClean="0"/>
              <a:t>apellido.</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73397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750" y="274638"/>
            <a:ext cx="7985050" cy="1143000"/>
          </a:xfrm>
        </p:spPr>
        <p:txBody>
          <a:bodyPr>
            <a:normAutofit fontScale="90000"/>
          </a:bodyPr>
          <a:lstStyle/>
          <a:p>
            <a:r>
              <a:rPr lang="es-MX" dirty="0"/>
              <a:t>PROPÓSITO GENERAL DE LA UNIDAD DE APRENDIZAJE</a:t>
            </a:r>
          </a:p>
        </p:txBody>
      </p:sp>
      <p:sp>
        <p:nvSpPr>
          <p:cNvPr id="3" name="2 Marcador de contenido"/>
          <p:cNvSpPr>
            <a:spLocks noGrp="1"/>
          </p:cNvSpPr>
          <p:nvPr>
            <p:ph idx="1"/>
          </p:nvPr>
        </p:nvSpPr>
        <p:spPr>
          <a:xfrm>
            <a:off x="971600" y="1600200"/>
            <a:ext cx="7715200" cy="4525963"/>
          </a:xfrm>
        </p:spPr>
        <p:txBody>
          <a:bodyPr>
            <a:normAutofit fontScale="92500" lnSpcReduction="10000"/>
          </a:bodyPr>
          <a:lstStyle/>
          <a:p>
            <a:pPr marL="0" indent="0" algn="just">
              <a:buNone/>
            </a:pPr>
            <a:r>
              <a:rPr lang="es-MX" dirty="0">
                <a:latin typeface="Calibri" pitchFamily="34" charset="0"/>
                <a:cs typeface="Calibri" pitchFamily="34" charset="0"/>
              </a:rPr>
              <a:t>Este taller se propone que los estudiantes desarrollen las habilidades y destrezas que les faculten para expresar por escrito saberes sociológicos.</a:t>
            </a:r>
          </a:p>
          <a:p>
            <a:pPr marL="0" indent="0" algn="just">
              <a:buNone/>
            </a:pPr>
            <a:endParaRPr lang="es-MX" dirty="0">
              <a:latin typeface="Calibri" pitchFamily="34" charset="0"/>
              <a:cs typeface="Calibri" pitchFamily="34" charset="0"/>
            </a:endParaRPr>
          </a:p>
          <a:p>
            <a:pPr marL="0" indent="0" algn="just">
              <a:buNone/>
            </a:pPr>
            <a:r>
              <a:rPr lang="es-MX" dirty="0">
                <a:latin typeface="Calibri" pitchFamily="34" charset="0"/>
                <a:cs typeface="Calibri" pitchFamily="34" charset="0"/>
              </a:rPr>
              <a:t>Con este fin, la Unidad de Aprendizaje propicia conocimientos teóricos e instrumentales para elaborar ensayos sociológicos con corrección estilística, rigor científico y capacidad comunicativa.</a:t>
            </a:r>
          </a:p>
          <a:p>
            <a:endParaRPr lang="es-MX" dirty="0"/>
          </a:p>
          <a:p>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70579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750" y="274638"/>
            <a:ext cx="7985050" cy="1143000"/>
          </a:xfrm>
        </p:spPr>
        <p:txBody>
          <a:bodyPr>
            <a:normAutofit fontScale="90000"/>
          </a:bodyPr>
          <a:lstStyle/>
          <a:p>
            <a:r>
              <a:rPr lang="es-MX" b="1" dirty="0" smtClean="0"/>
              <a:t>Estructura para referencia de libros</a:t>
            </a:r>
            <a:endParaRPr lang="es-MX" b="1" dirty="0"/>
          </a:p>
        </p:txBody>
      </p:sp>
      <p:sp>
        <p:nvSpPr>
          <p:cNvPr id="3" name="2 Marcador de contenido"/>
          <p:cNvSpPr>
            <a:spLocks noGrp="1"/>
          </p:cNvSpPr>
          <p:nvPr>
            <p:ph idx="1"/>
          </p:nvPr>
        </p:nvSpPr>
        <p:spPr>
          <a:xfrm>
            <a:off x="1187624" y="1600200"/>
            <a:ext cx="7499176" cy="4525963"/>
          </a:xfrm>
        </p:spPr>
        <p:txBody>
          <a:bodyPr/>
          <a:lstStyle/>
          <a:p>
            <a:pPr marL="0" indent="0">
              <a:buNone/>
            </a:pPr>
            <a:endParaRPr lang="es-MX" dirty="0"/>
          </a:p>
          <a:p>
            <a:pPr marL="0" indent="0">
              <a:buNone/>
            </a:pPr>
            <a:r>
              <a:rPr lang="es-MX" dirty="0" smtClean="0"/>
              <a:t> </a:t>
            </a:r>
          </a:p>
          <a:p>
            <a:pPr marL="0" indent="0">
              <a:buNone/>
            </a:pPr>
            <a:r>
              <a:rPr lang="es-MX" dirty="0" smtClean="0"/>
              <a:t>Apellido </a:t>
            </a:r>
            <a:r>
              <a:rPr lang="es-MX" dirty="0"/>
              <a:t>del autor, nombre(s). Título del libro. Lugar de la publicación: Nombre de la editorial, año de </a:t>
            </a:r>
            <a:r>
              <a:rPr lang="es-MX" dirty="0" smtClean="0"/>
              <a:t>publicación.</a:t>
            </a:r>
            <a:endParaRPr lang="es-MX" dirty="0"/>
          </a:p>
        </p:txBody>
      </p:sp>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07855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Diferencias a tomar en cuenta</a:t>
            </a:r>
            <a:endParaRPr lang="es-MX" b="1" dirty="0"/>
          </a:p>
        </p:txBody>
      </p:sp>
      <p:sp>
        <p:nvSpPr>
          <p:cNvPr id="3" name="2 Marcador de contenido"/>
          <p:cNvSpPr>
            <a:spLocks noGrp="1"/>
          </p:cNvSpPr>
          <p:nvPr>
            <p:ph idx="1"/>
          </p:nvPr>
        </p:nvSpPr>
        <p:spPr>
          <a:xfrm>
            <a:off x="1187624" y="1600200"/>
            <a:ext cx="7499176" cy="4525963"/>
          </a:xfrm>
        </p:spPr>
        <p:txBody>
          <a:bodyPr/>
          <a:lstStyle/>
          <a:p>
            <a:pPr marL="0" indent="0">
              <a:buNone/>
            </a:pPr>
            <a:r>
              <a:rPr lang="es-MX" b="1" dirty="0" smtClean="0"/>
              <a:t>Referencia a pie de página</a:t>
            </a:r>
          </a:p>
          <a:p>
            <a:pPr marL="0" indent="0">
              <a:buNone/>
            </a:pPr>
            <a:r>
              <a:rPr lang="es-MX" dirty="0" err="1" smtClean="0"/>
              <a:t>Philippe</a:t>
            </a:r>
            <a:r>
              <a:rPr lang="es-MX" dirty="0" smtClean="0"/>
              <a:t> Steiner, </a:t>
            </a:r>
            <a:r>
              <a:rPr lang="es-MX" i="1" dirty="0" smtClean="0"/>
              <a:t>La sociología de Durkheim</a:t>
            </a:r>
            <a:r>
              <a:rPr lang="es-MX" dirty="0" smtClean="0"/>
              <a:t> (Argentina: Nueva visión, 2003), 44.</a:t>
            </a:r>
          </a:p>
          <a:p>
            <a:pPr marL="0" indent="0">
              <a:buNone/>
            </a:pPr>
            <a:endParaRPr lang="es-MX" dirty="0" smtClean="0"/>
          </a:p>
          <a:p>
            <a:pPr marL="0" indent="0">
              <a:buNone/>
            </a:pPr>
            <a:r>
              <a:rPr lang="es-MX" b="1" dirty="0" smtClean="0"/>
              <a:t>Entrada Bibliográfica</a:t>
            </a:r>
          </a:p>
          <a:p>
            <a:pPr marL="0" indent="0">
              <a:buNone/>
            </a:pPr>
            <a:r>
              <a:rPr lang="es-MX" dirty="0" smtClean="0"/>
              <a:t>Steiner, </a:t>
            </a:r>
            <a:r>
              <a:rPr lang="es-MX" dirty="0" err="1" smtClean="0"/>
              <a:t>Philippe</a:t>
            </a:r>
            <a:r>
              <a:rPr lang="es-MX" dirty="0"/>
              <a:t>.</a:t>
            </a:r>
            <a:r>
              <a:rPr lang="es-MX" dirty="0" smtClean="0"/>
              <a:t> </a:t>
            </a:r>
            <a:r>
              <a:rPr lang="es-MX" i="1" dirty="0"/>
              <a:t>La sociología de </a:t>
            </a:r>
            <a:r>
              <a:rPr lang="es-MX" i="1" dirty="0" smtClean="0"/>
              <a:t>Durkheim</a:t>
            </a:r>
            <a:r>
              <a:rPr lang="es-MX" dirty="0" smtClean="0"/>
              <a:t>. Argentina: Nueva visión, 2003.</a:t>
            </a:r>
            <a:endParaRPr lang="es-MX" dirty="0"/>
          </a:p>
          <a:p>
            <a:pPr marL="0" indent="0">
              <a:buNone/>
            </a:pPr>
            <a:endParaRPr lang="es-MX" dirty="0"/>
          </a:p>
        </p:txBody>
      </p:sp>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94760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normAutofit/>
          </a:bodyPr>
          <a:lstStyle/>
          <a:p>
            <a:pPr algn="just"/>
            <a:r>
              <a:rPr lang="es-MX" dirty="0" smtClean="0"/>
              <a:t>Elder Linda y Paul Richard. </a:t>
            </a:r>
            <a:r>
              <a:rPr lang="es-MX" i="1" dirty="0" smtClean="0"/>
              <a:t>El arte de formular preguntas esenciales,</a:t>
            </a:r>
            <a:r>
              <a:rPr lang="es-MX" dirty="0" smtClean="0"/>
              <a:t> </a:t>
            </a:r>
            <a:r>
              <a:rPr lang="es-MX" dirty="0" err="1" smtClean="0"/>
              <a:t>The</a:t>
            </a:r>
            <a:r>
              <a:rPr lang="es-MX" dirty="0" smtClean="0"/>
              <a:t> </a:t>
            </a:r>
            <a:r>
              <a:rPr lang="es-MX" dirty="0" err="1" smtClean="0"/>
              <a:t>Foundation</a:t>
            </a:r>
            <a:r>
              <a:rPr lang="es-MX" dirty="0" smtClean="0"/>
              <a:t> </a:t>
            </a:r>
            <a:r>
              <a:rPr lang="es-MX" dirty="0" err="1" smtClean="0"/>
              <a:t>for</a:t>
            </a:r>
            <a:r>
              <a:rPr lang="es-MX" dirty="0" smtClean="0"/>
              <a:t> </a:t>
            </a:r>
            <a:r>
              <a:rPr lang="es-MX" dirty="0" err="1" smtClean="0"/>
              <a:t>critical</a:t>
            </a:r>
            <a:r>
              <a:rPr lang="es-MX" dirty="0" smtClean="0"/>
              <a:t> </a:t>
            </a:r>
            <a:r>
              <a:rPr lang="es-MX" dirty="0" err="1" smtClean="0"/>
              <a:t>thinking</a:t>
            </a:r>
            <a:r>
              <a:rPr lang="es-MX" dirty="0" smtClean="0"/>
              <a:t>. 2002.</a:t>
            </a:r>
          </a:p>
          <a:p>
            <a:pPr algn="just"/>
            <a:endParaRPr lang="es-MX" dirty="0"/>
          </a:p>
          <a:p>
            <a:pPr algn="just"/>
            <a:r>
              <a:rPr lang="es-MX" i="1" dirty="0" smtClean="0"/>
              <a:t>Manual de estilo Chicago</a:t>
            </a:r>
            <a:r>
              <a:rPr lang="es-MX" dirty="0" smtClean="0"/>
              <a:t>. Deusto. Acceso 20 agosto de 2016. </a:t>
            </a:r>
            <a:r>
              <a:rPr lang="es-MX" dirty="0" smtClean="0">
                <a:hlinkClick r:id="rId2"/>
              </a:rPr>
              <a:t>http</a:t>
            </a:r>
            <a:r>
              <a:rPr lang="es-MX" dirty="0">
                <a:hlinkClick r:id="rId2"/>
              </a:rPr>
              <a:t>://</a:t>
            </a:r>
            <a:r>
              <a:rPr lang="es-MX" dirty="0" smtClean="0">
                <a:hlinkClick r:id="rId2"/>
              </a:rPr>
              <a:t>www.deusto-publicaciones.es/deusto/pdfs/otraspub/otraspub07.pdf</a:t>
            </a:r>
            <a:endParaRPr lang="es-MX" dirty="0" smtClean="0"/>
          </a:p>
          <a:p>
            <a:pPr algn="just"/>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47526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PROPÓSITO DE LA UNIDAD DE </a:t>
            </a:r>
            <a:r>
              <a:rPr lang="es-MX" dirty="0" smtClean="0"/>
              <a:t>COMPETENCIA II</a:t>
            </a:r>
            <a:endParaRPr lang="es-MX" dirty="0"/>
          </a:p>
        </p:txBody>
      </p:sp>
      <p:sp>
        <p:nvSpPr>
          <p:cNvPr id="3" name="2 Marcador de contenido"/>
          <p:cNvSpPr>
            <a:spLocks noGrp="1"/>
          </p:cNvSpPr>
          <p:nvPr>
            <p:ph idx="1"/>
          </p:nvPr>
        </p:nvSpPr>
        <p:spPr/>
        <p:txBody>
          <a:bodyPr/>
          <a:lstStyle/>
          <a:p>
            <a:pPr algn="just"/>
            <a:endParaRPr lang="es-MX" dirty="0" smtClean="0"/>
          </a:p>
          <a:p>
            <a:pPr algn="just"/>
            <a:r>
              <a:rPr lang="es-MX" dirty="0" smtClean="0"/>
              <a:t>Conocer </a:t>
            </a:r>
            <a:r>
              <a:rPr lang="es-MX" dirty="0"/>
              <a:t>y distinguir algunos sistemas internacionales de edición de materiales escritos, así como otros diversos recursos para elaborar ensayos </a:t>
            </a:r>
            <a:r>
              <a:rPr lang="es-MX" dirty="0" smtClean="0"/>
              <a:t>sociológicos.</a:t>
            </a:r>
            <a:r>
              <a:rPr lang="es-MX" dirty="0"/>
              <a:t/>
            </a:r>
            <a:br>
              <a:rPr lang="es-MX" dirty="0"/>
            </a:b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4666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el aparato crítico?</a:t>
            </a:r>
            <a:endParaRPr lang="es-MX" dirty="0"/>
          </a:p>
        </p:txBody>
      </p:sp>
      <p:sp>
        <p:nvSpPr>
          <p:cNvPr id="3" name="2 Marcador de contenido"/>
          <p:cNvSpPr>
            <a:spLocks noGrp="1"/>
          </p:cNvSpPr>
          <p:nvPr>
            <p:ph idx="1"/>
          </p:nvPr>
        </p:nvSpPr>
        <p:spPr>
          <a:xfrm>
            <a:off x="971600" y="1600200"/>
            <a:ext cx="7715200" cy="4525963"/>
          </a:xfrm>
        </p:spPr>
        <p:txBody>
          <a:bodyPr/>
          <a:lstStyle/>
          <a:p>
            <a:pPr marL="0" indent="0">
              <a:buNone/>
            </a:pPr>
            <a:endParaRPr lang="es-MX" dirty="0"/>
          </a:p>
          <a:p>
            <a:pPr marL="0" indent="0" algn="just">
              <a:buNone/>
            </a:pPr>
            <a:endParaRPr lang="es-MX" dirty="0" smtClean="0"/>
          </a:p>
          <a:p>
            <a:pPr marL="0" indent="0" algn="just">
              <a:buNone/>
            </a:pPr>
            <a:r>
              <a:rPr lang="es-MX" dirty="0" smtClean="0"/>
              <a:t>Se refiere al conjunto de citas, notas y referencias bibliográficas que dan sustento a un texto.</a:t>
            </a: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40651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7715200" cy="1143000"/>
          </a:xfrm>
        </p:spPr>
        <p:txBody>
          <a:bodyPr>
            <a:normAutofit fontScale="90000"/>
          </a:bodyPr>
          <a:lstStyle/>
          <a:p>
            <a:r>
              <a:rPr lang="es-MX" dirty="0" smtClean="0"/>
              <a:t>El aparato crítico en textos académicos</a:t>
            </a:r>
            <a:endParaRPr lang="es-MX" dirty="0"/>
          </a:p>
        </p:txBody>
      </p:sp>
      <p:sp>
        <p:nvSpPr>
          <p:cNvPr id="3" name="2 Marcador de contenido"/>
          <p:cNvSpPr>
            <a:spLocks noGrp="1"/>
          </p:cNvSpPr>
          <p:nvPr>
            <p:ph sz="half" idx="1"/>
          </p:nvPr>
        </p:nvSpPr>
        <p:spPr>
          <a:xfrm>
            <a:off x="899592" y="1600200"/>
            <a:ext cx="4680520" cy="4525963"/>
          </a:xfrm>
        </p:spPr>
        <p:txBody>
          <a:bodyPr>
            <a:normAutofit lnSpcReduction="10000"/>
          </a:bodyPr>
          <a:lstStyle/>
          <a:p>
            <a:pPr algn="just"/>
            <a:r>
              <a:rPr lang="es-MX" dirty="0" smtClean="0"/>
              <a:t>Elegir un tema supone motivación. Empero, cuanto más se conozca del tema </a:t>
            </a:r>
            <a:r>
              <a:rPr lang="es-MX" dirty="0"/>
              <a:t> </a:t>
            </a:r>
            <a:r>
              <a:rPr lang="es-MX" dirty="0" smtClean="0"/>
              <a:t>de interés, </a:t>
            </a:r>
            <a:r>
              <a:rPr lang="es-MX" dirty="0"/>
              <a:t>más fácil será </a:t>
            </a:r>
            <a:r>
              <a:rPr lang="es-MX" dirty="0" smtClean="0"/>
              <a:t>identificar problemas emergentes o discusiones de actualidad.</a:t>
            </a:r>
          </a:p>
          <a:p>
            <a:endParaRPr lang="es-MX" dirty="0"/>
          </a:p>
          <a:p>
            <a:pPr algn="just"/>
            <a:r>
              <a:rPr lang="es-MX" dirty="0" smtClean="0"/>
              <a:t>La lectura previa dará bases sólidas y evitará repetir la información.</a:t>
            </a:r>
            <a:endParaRPr lang="es-MX" dirty="0"/>
          </a:p>
        </p:txBody>
      </p:sp>
      <p:pic>
        <p:nvPicPr>
          <p:cNvPr id="614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72200" y="2348706"/>
            <a:ext cx="23146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0488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1043608" y="1600200"/>
            <a:ext cx="7643192" cy="4525963"/>
          </a:xfrm>
        </p:spPr>
        <p:txBody>
          <a:bodyPr>
            <a:normAutofit/>
          </a:bodyPr>
          <a:lstStyle/>
          <a:p>
            <a:pPr marL="0" indent="0" algn="just">
              <a:buNone/>
            </a:pPr>
            <a:r>
              <a:rPr lang="es-MX" dirty="0" smtClean="0"/>
              <a:t>Una vez elegido un tema, comienza por plantearte preguntas sobre éste.</a:t>
            </a:r>
          </a:p>
          <a:p>
            <a:pPr algn="just"/>
            <a:endParaRPr lang="es-MX" dirty="0" smtClean="0"/>
          </a:p>
          <a:p>
            <a:pPr marL="0" indent="0" algn="just">
              <a:buNone/>
            </a:pPr>
            <a:r>
              <a:rPr lang="es-MX" dirty="0"/>
              <a:t>Las preguntas </a:t>
            </a:r>
            <a:r>
              <a:rPr lang="es-MX" dirty="0" smtClean="0"/>
              <a:t>esenciales:</a:t>
            </a:r>
          </a:p>
          <a:p>
            <a:pPr algn="just">
              <a:buFontTx/>
              <a:buChar char="-"/>
            </a:pPr>
            <a:r>
              <a:rPr lang="es-MX" dirty="0" smtClean="0"/>
              <a:t>Impulsan </a:t>
            </a:r>
            <a:r>
              <a:rPr lang="es-MX" dirty="0"/>
              <a:t>el </a:t>
            </a:r>
            <a:r>
              <a:rPr lang="es-MX" dirty="0" smtClean="0"/>
              <a:t>pensamiento</a:t>
            </a:r>
          </a:p>
          <a:p>
            <a:pPr algn="just">
              <a:buFontTx/>
              <a:buChar char="-"/>
            </a:pPr>
            <a:r>
              <a:rPr lang="es-MX" dirty="0"/>
              <a:t>C</a:t>
            </a:r>
            <a:r>
              <a:rPr lang="es-MX" dirty="0" smtClean="0"/>
              <a:t>umplen </a:t>
            </a:r>
            <a:r>
              <a:rPr lang="es-MX" dirty="0"/>
              <a:t>también la función de definir y </a:t>
            </a:r>
            <a:r>
              <a:rPr lang="es-MX" dirty="0" smtClean="0"/>
              <a:t>delimitar el tema</a:t>
            </a:r>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98848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endParaRPr lang="es-MX" dirty="0"/>
          </a:p>
          <a:p>
            <a:pPr marL="0" indent="0">
              <a:buNone/>
            </a:pPr>
            <a:r>
              <a:rPr lang="es-MX" dirty="0" smtClean="0"/>
              <a:t>         </a:t>
            </a:r>
          </a:p>
          <a:p>
            <a:pPr marL="0" indent="0">
              <a:buNone/>
            </a:pPr>
            <a:endParaRPr lang="es-MX" dirty="0"/>
          </a:p>
          <a:p>
            <a:pPr marL="0" indent="0">
              <a:buNone/>
            </a:pPr>
            <a:r>
              <a:rPr lang="es-MX" dirty="0" smtClean="0"/>
              <a:t>            TIPO </a:t>
            </a:r>
            <a:r>
              <a:rPr lang="es-MX" dirty="0"/>
              <a:t>DE PREGUNTAS</a:t>
            </a:r>
          </a:p>
        </p:txBody>
      </p:sp>
      <p:sp>
        <p:nvSpPr>
          <p:cNvPr id="4" name="3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322264"/>
            <a:ext cx="2109614"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2745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PREGUNTAS DE UN SISTEMA</a:t>
            </a:r>
            <a:br>
              <a:rPr lang="es-MX" dirty="0"/>
            </a:br>
            <a:endParaRPr lang="es-MX" dirty="0"/>
          </a:p>
        </p:txBody>
      </p:sp>
      <p:sp>
        <p:nvSpPr>
          <p:cNvPr id="3" name="2 Marcador de contenido"/>
          <p:cNvSpPr>
            <a:spLocks noGrp="1"/>
          </p:cNvSpPr>
          <p:nvPr>
            <p:ph sz="half" idx="1"/>
          </p:nvPr>
        </p:nvSpPr>
        <p:spPr>
          <a:xfrm>
            <a:off x="1259632" y="1600200"/>
            <a:ext cx="3236168" cy="4525963"/>
          </a:xfrm>
        </p:spPr>
        <p:txBody>
          <a:bodyPr/>
          <a:lstStyle/>
          <a:p>
            <a:pPr marL="0" indent="0">
              <a:buNone/>
            </a:pPr>
            <a:r>
              <a:rPr lang="es-MX" dirty="0" smtClean="0"/>
              <a:t>Son aquellas que tienen </a:t>
            </a:r>
            <a:r>
              <a:rPr lang="es-MX" dirty="0"/>
              <a:t>una </a:t>
            </a:r>
            <a:r>
              <a:rPr lang="es-MX" dirty="0" smtClean="0"/>
              <a:t>respuesta definitiva.</a:t>
            </a:r>
          </a:p>
          <a:p>
            <a:pPr marL="0" indent="0">
              <a:buNone/>
            </a:pPr>
            <a:r>
              <a:rPr lang="es-MX" dirty="0" smtClean="0"/>
              <a:t>Por ejemplo:</a:t>
            </a:r>
          </a:p>
          <a:p>
            <a:pPr marL="0" indent="0">
              <a:buNone/>
            </a:pPr>
            <a:endParaRPr lang="es-MX" dirty="0" smtClean="0"/>
          </a:p>
          <a:p>
            <a:pPr marL="0" indent="0">
              <a:buNone/>
            </a:pPr>
            <a:r>
              <a:rPr lang="es-MX" dirty="0" smtClean="0"/>
              <a:t>¿Cuál es </a:t>
            </a:r>
            <a:r>
              <a:rPr lang="es-MX" dirty="0"/>
              <a:t>la red social </a:t>
            </a:r>
            <a:r>
              <a:rPr lang="es-MX" dirty="0" smtClean="0"/>
              <a:t>más utilizada </a:t>
            </a:r>
            <a:r>
              <a:rPr lang="es-MX" dirty="0"/>
              <a:t>de Internet?</a:t>
            </a:r>
          </a:p>
          <a:p>
            <a:pPr marL="0" indent="0">
              <a:buNone/>
            </a:pPr>
            <a:endParaRPr lang="es-MX" dirty="0"/>
          </a:p>
          <a:p>
            <a:endParaRPr lang="es-MX" dirty="0"/>
          </a:p>
        </p:txBody>
      </p:sp>
      <p:sp>
        <p:nvSpPr>
          <p:cNvPr id="6" name="5 Marcador de contenido"/>
          <p:cNvSpPr>
            <a:spLocks noGrp="1"/>
          </p:cNvSpPr>
          <p:nvPr>
            <p:ph sz="half" idx="2"/>
          </p:nvPr>
        </p:nvSpPr>
        <p:spPr/>
        <p:txBody>
          <a:bodyPr/>
          <a:lstStyle/>
          <a:p>
            <a:pPr marL="0" indent="0">
              <a:buNone/>
            </a:pPr>
            <a:r>
              <a:rPr lang="es-MX" dirty="0" smtClean="0"/>
              <a:t>    Uso de redes sociales</a:t>
            </a:r>
            <a:endParaRPr lang="es-MX"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348880"/>
            <a:ext cx="2736304" cy="3746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323528" y="0"/>
            <a:ext cx="378222" cy="6858000"/>
          </a:xfrm>
          <a:prstGeom prst="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134417" y="0"/>
            <a:ext cx="189111" cy="6858000"/>
          </a:xfrm>
          <a:prstGeom prst="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78216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877</TotalTime>
  <Words>1109</Words>
  <Application>Microsoft Office PowerPoint</Application>
  <PresentationFormat>Presentación en pantalla (4:3)</PresentationFormat>
  <Paragraphs>150</Paragraphs>
  <Slides>32</Slides>
  <Notes>1</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Universidad Autónoma del Estado de México   CU UAEM Zumpango  Licenciatura en sociología</vt:lpstr>
      <vt:lpstr>PRESENTACIÓN</vt:lpstr>
      <vt:lpstr>PROPÓSITO GENERAL DE LA UNIDAD DE APRENDIZAJE</vt:lpstr>
      <vt:lpstr>PROPÓSITO DE LA UNIDAD DE COMPETENCIA II</vt:lpstr>
      <vt:lpstr>¿Qué es el aparato crítico?</vt:lpstr>
      <vt:lpstr>El aparato crítico en textos académicos</vt:lpstr>
      <vt:lpstr>Presentación de PowerPoint</vt:lpstr>
      <vt:lpstr>Presentación de PowerPoint</vt:lpstr>
      <vt:lpstr>PREGUNTAS DE UN SISTEMA </vt:lpstr>
      <vt:lpstr>PREGUNTAS SIN SISTEMA </vt:lpstr>
      <vt:lpstr>PREGUNTAS DE SISTEMAS EN CONFLICTO </vt:lpstr>
      <vt:lpstr>Precisión de conceptos ordenadores</vt:lpstr>
      <vt:lpstr>¿Dónde buscar información?</vt:lpstr>
      <vt:lpstr>Tipo de publicaciones</vt:lpstr>
      <vt:lpstr>Recomendación</vt:lpstr>
      <vt:lpstr>Descriptor o palabra clave </vt:lpstr>
      <vt:lpstr>Los pasos siguientes</vt:lpstr>
      <vt:lpstr>¿Cómo presentar las referencias?</vt:lpstr>
      <vt:lpstr>Presentación de PowerPoint</vt:lpstr>
      <vt:lpstr>¿Por qué deben colocarse citas y referencias?</vt:lpstr>
      <vt:lpstr>Presentación de PowerPoint</vt:lpstr>
      <vt:lpstr>Estilos bibliográficos</vt:lpstr>
      <vt:lpstr>Tipos de citas</vt:lpstr>
      <vt:lpstr>Importante</vt:lpstr>
      <vt:lpstr>Presentación de PowerPoint</vt:lpstr>
      <vt:lpstr>Recomendaciones para el estilo Chicago</vt:lpstr>
      <vt:lpstr>Presentación de PowerPoint</vt:lpstr>
      <vt:lpstr>Presentación de PowerPoint</vt:lpstr>
      <vt:lpstr>Presentación de PowerPoint</vt:lpstr>
      <vt:lpstr>Estructura para referencia de libros</vt:lpstr>
      <vt:lpstr>Diferencias a tomar en cuenta</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Yasmin</dc:creator>
  <cp:lastModifiedBy>Yasmin</cp:lastModifiedBy>
  <cp:revision>71</cp:revision>
  <dcterms:created xsi:type="dcterms:W3CDTF">2016-09-04T23:39:01Z</dcterms:created>
  <dcterms:modified xsi:type="dcterms:W3CDTF">2016-10-13T03:57:39Z</dcterms:modified>
</cp:coreProperties>
</file>