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6" r:id="rId3"/>
    <p:sldId id="297" r:id="rId4"/>
    <p:sldId id="318" r:id="rId5"/>
    <p:sldId id="301" r:id="rId6"/>
    <p:sldId id="312" r:id="rId7"/>
    <p:sldId id="307" r:id="rId8"/>
    <p:sldId id="324" r:id="rId9"/>
    <p:sldId id="308" r:id="rId10"/>
    <p:sldId id="302" r:id="rId11"/>
    <p:sldId id="313" r:id="rId12"/>
    <p:sldId id="305" r:id="rId13"/>
    <p:sldId id="306" r:id="rId14"/>
    <p:sldId id="303" r:id="rId15"/>
    <p:sldId id="300" r:id="rId16"/>
    <p:sldId id="320" r:id="rId17"/>
    <p:sldId id="319" r:id="rId18"/>
    <p:sldId id="321" r:id="rId19"/>
    <p:sldId id="322" r:id="rId20"/>
    <p:sldId id="257" r:id="rId21"/>
    <p:sldId id="325" r:id="rId22"/>
    <p:sldId id="285" r:id="rId23"/>
    <p:sldId id="282" r:id="rId24"/>
    <p:sldId id="295" r:id="rId25"/>
    <p:sldId id="283" r:id="rId26"/>
    <p:sldId id="278" r:id="rId27"/>
    <p:sldId id="288" r:id="rId28"/>
    <p:sldId id="326" r:id="rId29"/>
    <p:sldId id="291" r:id="rId30"/>
    <p:sldId id="294" r:id="rId31"/>
    <p:sldId id="316" r:id="rId32"/>
    <p:sldId id="317" r:id="rId33"/>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p:scale>
          <a:sx n="50" d="100"/>
          <a:sy n="50" d="100"/>
        </p:scale>
        <p:origin x="-624"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38107139-CE2C-4BD9-A56D-2DC9B9EC9145}"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21633163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38107139-CE2C-4BD9-A56D-2DC9B9EC9145}"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3733922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38107139-CE2C-4BD9-A56D-2DC9B9EC9145}"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15298967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38107139-CE2C-4BD9-A56D-2DC9B9EC9145}"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3879694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38107139-CE2C-4BD9-A56D-2DC9B9EC9145}"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2381222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38107139-CE2C-4BD9-A56D-2DC9B9EC9145}" type="datetimeFigureOut">
              <a:rPr lang="es-MX" smtClean="0"/>
              <a:t>12/10/2016</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876674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38107139-CE2C-4BD9-A56D-2DC9B9EC9145}" type="datetimeFigureOut">
              <a:rPr lang="es-MX" smtClean="0"/>
              <a:t>12/10/2016</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3120543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38107139-CE2C-4BD9-A56D-2DC9B9EC9145}" type="datetimeFigureOut">
              <a:rPr lang="es-MX" smtClean="0"/>
              <a:t>12/10/2016</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41654249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38107139-CE2C-4BD9-A56D-2DC9B9EC9145}" type="datetimeFigureOut">
              <a:rPr lang="es-MX" smtClean="0"/>
              <a:t>12/10/2016</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7377524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38107139-CE2C-4BD9-A56D-2DC9B9EC9145}" type="datetimeFigureOut">
              <a:rPr lang="es-MX" smtClean="0"/>
              <a:t>12/10/2016</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180589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38107139-CE2C-4BD9-A56D-2DC9B9EC9145}" type="datetimeFigureOut">
              <a:rPr lang="es-MX" smtClean="0"/>
              <a:t>12/10/2016</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35698829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107139-CE2C-4BD9-A56D-2DC9B9EC9145}" type="datetimeFigureOut">
              <a:rPr lang="es-MX" smtClean="0"/>
              <a:t>12/10/2016</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6D2F4C-EDEA-41E4-851D-F614849C5E89}" type="slidenum">
              <a:rPr lang="es-MX" smtClean="0"/>
              <a:t>‹Nº›</a:t>
            </a:fld>
            <a:endParaRPr lang="es-MX"/>
          </a:p>
        </p:txBody>
      </p:sp>
    </p:spTree>
    <p:extLst>
      <p:ext uri="{BB962C8B-B14F-4D97-AF65-F5344CB8AC3E}">
        <p14:creationId xmlns:p14="http://schemas.microsoft.com/office/powerpoint/2010/main" val="25447518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historiamexicana.colmex.mx/index.php/RHM/article/view/771/662" TargetMode="External"/><Relationship Id="rId2" Type="http://schemas.openxmlformats.org/officeDocument/2006/relationships/hyperlink" Target="http://www.biblioteca.org.ar/libros/1112.pdf"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academia.edu/7285282/POSITIVISMO_EN_MEXICO" TargetMode="External"/><Relationship Id="rId2" Type="http://schemas.openxmlformats.org/officeDocument/2006/relationships/hyperlink" Target="http://www.historicas.unam.mx/publicaciones/publicadigital/libros/escribir/ELH_005.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2400" dirty="0"/>
              <a:t>Universidad Autónoma del Estado de México           	</a:t>
            </a:r>
            <a:br>
              <a:rPr lang="es-MX" sz="2400" dirty="0"/>
            </a:br>
            <a:r>
              <a:rPr lang="es-MX" sz="2400" dirty="0"/>
              <a:t>        CU UAEM Zumpango</a:t>
            </a:r>
            <a:br>
              <a:rPr lang="es-MX" sz="2400" dirty="0"/>
            </a:br>
            <a:r>
              <a:rPr lang="es-MX" sz="2400" dirty="0"/>
              <a:t>         Licenciatura en sociología</a:t>
            </a:r>
          </a:p>
        </p:txBody>
      </p:sp>
      <p:sp>
        <p:nvSpPr>
          <p:cNvPr id="4" name="3 Marcador de contenido"/>
          <p:cNvSpPr>
            <a:spLocks noGrp="1"/>
          </p:cNvSpPr>
          <p:nvPr>
            <p:ph idx="1"/>
          </p:nvPr>
        </p:nvSpPr>
        <p:spPr/>
        <p:txBody>
          <a:bodyPr>
            <a:normAutofit lnSpcReduction="10000"/>
          </a:bodyPr>
          <a:lstStyle/>
          <a:p>
            <a:pPr marL="0" indent="0" algn="ctr">
              <a:buNone/>
            </a:pPr>
            <a:r>
              <a:rPr lang="es-MX" dirty="0"/>
              <a:t>Unidad de Aprendizaje</a:t>
            </a:r>
          </a:p>
          <a:p>
            <a:pPr marL="0" indent="0" algn="ctr">
              <a:buNone/>
            </a:pPr>
            <a:r>
              <a:rPr lang="es-MX" dirty="0"/>
              <a:t>Precursores de la Sociología: Filosofía social</a:t>
            </a:r>
          </a:p>
          <a:p>
            <a:pPr algn="ctr"/>
            <a:endParaRPr lang="es-MX" dirty="0"/>
          </a:p>
          <a:p>
            <a:pPr marL="0" indent="0" algn="ctr">
              <a:buNone/>
            </a:pPr>
            <a:r>
              <a:rPr lang="es-MX" dirty="0"/>
              <a:t>Titulo del material</a:t>
            </a:r>
          </a:p>
          <a:p>
            <a:pPr marL="0" indent="0" algn="ctr">
              <a:buNone/>
            </a:pPr>
            <a:r>
              <a:rPr lang="es-MX" dirty="0" smtClean="0"/>
              <a:t>“El positivismo en </a:t>
            </a:r>
            <a:r>
              <a:rPr lang="es-MX" dirty="0" smtClean="0"/>
              <a:t>México: el pensamiento de Gabino Barreda”</a:t>
            </a:r>
            <a:endParaRPr lang="es-MX" dirty="0" smtClean="0"/>
          </a:p>
          <a:p>
            <a:pPr marL="0" indent="0" algn="ctr">
              <a:buNone/>
            </a:pPr>
            <a:endParaRPr lang="es-MX" dirty="0"/>
          </a:p>
          <a:p>
            <a:pPr marL="0" indent="0" algn="ctr">
              <a:buNone/>
            </a:pPr>
            <a:r>
              <a:rPr lang="es-MX" dirty="0" smtClean="0"/>
              <a:t>Elaborado </a:t>
            </a:r>
            <a:r>
              <a:rPr lang="es-MX" dirty="0"/>
              <a:t>por:</a:t>
            </a:r>
          </a:p>
          <a:p>
            <a:pPr marL="0" indent="0" algn="ctr">
              <a:buNone/>
            </a:pPr>
            <a:r>
              <a:rPr lang="es-MX" dirty="0" err="1"/>
              <a:t>Yasmín</a:t>
            </a:r>
            <a:r>
              <a:rPr lang="es-MX" dirty="0"/>
              <a:t> Hernández Romero</a:t>
            </a:r>
          </a:p>
          <a:p>
            <a:pPr marL="0" indent="0" algn="r">
              <a:buNone/>
            </a:pPr>
            <a:r>
              <a:rPr lang="es-MX" dirty="0"/>
              <a:t>Junio 2016.</a:t>
            </a:r>
          </a:p>
          <a:p>
            <a:endParaRPr lang="es-MX" dirty="0"/>
          </a:p>
        </p:txBody>
      </p:sp>
      <p:pic>
        <p:nvPicPr>
          <p:cNvPr id="5"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938" y="797959"/>
            <a:ext cx="1295016" cy="1169999"/>
          </a:xfrm>
          <a:prstGeom prst="rect">
            <a:avLst/>
          </a:prstGeom>
          <a:noFill/>
          <a:extLst>
            <a:ext uri="{909E8E84-426E-40DD-AFC4-6F175D3DCCD1}">
              <a14:hiddenFill xmlns:a14="http://schemas.microsoft.com/office/drawing/2010/main">
                <a:solidFill>
                  <a:srgbClr val="FFFFFF"/>
                </a:solidFill>
              </a14:hiddenFill>
            </a:ext>
          </a:extLst>
        </p:spPr>
      </p:pic>
      <p:sp>
        <p:nvSpPr>
          <p:cNvPr id="6" name="5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2234858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1323474"/>
            <a:ext cx="10515600" cy="4853489"/>
          </a:xfrm>
        </p:spPr>
        <p:txBody>
          <a:bodyPr/>
          <a:lstStyle/>
          <a:p>
            <a:r>
              <a:rPr lang="es-MX" dirty="0" smtClean="0"/>
              <a:t>El positivismo llega a México por medio de Barreda, quien retoma la famosa </a:t>
            </a:r>
            <a:r>
              <a:rPr lang="es-MX" i="1" dirty="0" smtClean="0"/>
              <a:t>Ley de los tres estadios, </a:t>
            </a:r>
            <a:r>
              <a:rPr lang="es-MX" dirty="0" smtClean="0"/>
              <a:t>de Augusto Comte</a:t>
            </a:r>
            <a:r>
              <a:rPr lang="es-MX" i="1" dirty="0" smtClean="0"/>
              <a:t>, </a:t>
            </a:r>
            <a:r>
              <a:rPr lang="es-MX" dirty="0" smtClean="0"/>
              <a:t>para explicar el proceso histórico del país.</a:t>
            </a:r>
          </a:p>
          <a:p>
            <a:endParaRPr lang="es-MX" dirty="0"/>
          </a:p>
        </p:txBody>
      </p:sp>
      <p:sp>
        <p:nvSpPr>
          <p:cNvPr id="4" name="3 Rectángulo"/>
          <p:cNvSpPr/>
          <p:nvPr/>
        </p:nvSpPr>
        <p:spPr>
          <a:xfrm>
            <a:off x="3083378" y="3429000"/>
            <a:ext cx="5796643" cy="8817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Ley de los tres estadios</a:t>
            </a:r>
            <a:endParaRPr lang="es-MX" dirty="0"/>
          </a:p>
        </p:txBody>
      </p:sp>
      <p:sp>
        <p:nvSpPr>
          <p:cNvPr id="5" name="4 Rectángulo"/>
          <p:cNvSpPr/>
          <p:nvPr/>
        </p:nvSpPr>
        <p:spPr>
          <a:xfrm>
            <a:off x="1012371" y="4800600"/>
            <a:ext cx="1926772" cy="6617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Teológico</a:t>
            </a:r>
            <a:endParaRPr lang="es-MX" dirty="0"/>
          </a:p>
        </p:txBody>
      </p:sp>
      <p:sp>
        <p:nvSpPr>
          <p:cNvPr id="6" name="5 Rectángulo"/>
          <p:cNvSpPr/>
          <p:nvPr/>
        </p:nvSpPr>
        <p:spPr>
          <a:xfrm>
            <a:off x="5018313" y="4865915"/>
            <a:ext cx="1926772" cy="5964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Metafísico</a:t>
            </a:r>
            <a:endParaRPr lang="es-MX" dirty="0"/>
          </a:p>
        </p:txBody>
      </p:sp>
      <p:sp>
        <p:nvSpPr>
          <p:cNvPr id="7" name="6 Rectángulo"/>
          <p:cNvSpPr/>
          <p:nvPr/>
        </p:nvSpPr>
        <p:spPr>
          <a:xfrm>
            <a:off x="8880021" y="4816929"/>
            <a:ext cx="1926772" cy="6454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Positivo</a:t>
            </a:r>
            <a:endParaRPr lang="es-MX" dirty="0"/>
          </a:p>
        </p:txBody>
      </p:sp>
      <p:cxnSp>
        <p:nvCxnSpPr>
          <p:cNvPr id="9" name="8 Conector recto"/>
          <p:cNvCxnSpPr>
            <a:stCxn id="4" idx="2"/>
          </p:cNvCxnSpPr>
          <p:nvPr/>
        </p:nvCxnSpPr>
        <p:spPr>
          <a:xfrm>
            <a:off x="5981700" y="4310743"/>
            <a:ext cx="0" cy="48985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a:off x="2351314" y="4555671"/>
            <a:ext cx="736418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a:off x="2351314" y="4555671"/>
            <a:ext cx="0" cy="244929"/>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a:off x="9715500" y="4555671"/>
            <a:ext cx="0" cy="261259"/>
          </a:xfrm>
          <a:prstGeom prst="line">
            <a:avLst/>
          </a:prstGeom>
        </p:spPr>
        <p:style>
          <a:lnRef idx="1">
            <a:schemeClr val="accent1"/>
          </a:lnRef>
          <a:fillRef idx="0">
            <a:schemeClr val="accent1"/>
          </a:fillRef>
          <a:effectRef idx="0">
            <a:schemeClr val="accent1"/>
          </a:effectRef>
          <a:fontRef idx="minor">
            <a:schemeClr val="tx1"/>
          </a:fontRef>
        </p:style>
      </p:cxnSp>
      <p:sp>
        <p:nvSpPr>
          <p:cNvPr id="12" name="11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7150942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49086" y="1224644"/>
            <a:ext cx="10504714" cy="5225142"/>
          </a:xfrm>
        </p:spPr>
        <p:txBody>
          <a:bodyPr/>
          <a:lstStyle/>
          <a:p>
            <a:pPr marL="0" indent="0" algn="just">
              <a:buNone/>
            </a:pPr>
            <a:r>
              <a:rPr lang="es-MX" dirty="0"/>
              <a:t>El </a:t>
            </a:r>
            <a:r>
              <a:rPr lang="es-MX" b="1" dirty="0"/>
              <a:t>estadio teológico </a:t>
            </a:r>
            <a:r>
              <a:rPr lang="es-MX" dirty="0"/>
              <a:t>abarca la época en la que México se regía por la iglesia y la milicia; el </a:t>
            </a:r>
            <a:r>
              <a:rPr lang="es-MX" b="1" dirty="0"/>
              <a:t>metafísico</a:t>
            </a:r>
            <a:r>
              <a:rPr lang="es-MX" dirty="0"/>
              <a:t> que fue el tiempo de lucha entre liberales y conservadores y el estadio </a:t>
            </a:r>
            <a:r>
              <a:rPr lang="es-MX" b="1" dirty="0"/>
              <a:t>positivo</a:t>
            </a:r>
            <a:r>
              <a:rPr lang="es-MX" dirty="0"/>
              <a:t> </a:t>
            </a:r>
            <a:r>
              <a:rPr lang="es-MX" dirty="0" smtClean="0"/>
              <a:t>se instaura con </a:t>
            </a:r>
            <a:r>
              <a:rPr lang="es-MX" dirty="0"/>
              <a:t>el triunfo de la reforma Liberal.</a:t>
            </a:r>
          </a:p>
          <a:p>
            <a:pPr marL="0" indent="0">
              <a:buNone/>
            </a:pPr>
            <a:endParaRPr lang="es-MX"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6300" y="3053442"/>
            <a:ext cx="2419350" cy="29881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43929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El positivismo en la Oración Cívica de Barreda</a:t>
            </a:r>
            <a:endParaRPr lang="es-MX" b="1" dirty="0"/>
          </a:p>
        </p:txBody>
      </p:sp>
      <p:sp>
        <p:nvSpPr>
          <p:cNvPr id="3" name="2 Marcador de contenido"/>
          <p:cNvSpPr>
            <a:spLocks noGrp="1"/>
          </p:cNvSpPr>
          <p:nvPr>
            <p:ph idx="1"/>
          </p:nvPr>
        </p:nvSpPr>
        <p:spPr/>
        <p:txBody>
          <a:bodyPr/>
          <a:lstStyle/>
          <a:p>
            <a:pPr marL="0" indent="0">
              <a:buNone/>
            </a:pPr>
            <a:endParaRPr lang="es-MX" dirty="0" smtClean="0"/>
          </a:p>
          <a:p>
            <a:pPr marL="0" indent="0" algn="just">
              <a:buNone/>
            </a:pPr>
            <a:r>
              <a:rPr lang="es-MX" dirty="0" smtClean="0"/>
              <a:t>“… es de hacer ver que durante todo el tiempo que parecía que navegábamos sin brújula y sin norte, el partido progresista, al través de mil escollos y de inmensas y obstinadas resistencias ha caminado siempre en buen rumbo, hasta lograr  después de la más dolorosa y la más fecunda de nuestras luchas,  el grandioso resultado que hoy palpamos , admirados y sorprendidos casi de nuestra propia obra… ” (Barreda, 1867/2003: 2)</a:t>
            </a:r>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8718426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MX" dirty="0" smtClean="0"/>
          </a:p>
          <a:p>
            <a:r>
              <a:rPr lang="es-MX" dirty="0" smtClean="0"/>
              <a:t>“El positivismo irrumpió en América Latina con el objetivo de pacificar o al menos juntar a las dos fuerzas rivales: liberales y conservadores” (</a:t>
            </a:r>
            <a:r>
              <a:rPr lang="es-MX" dirty="0" err="1" smtClean="0"/>
              <a:t>Hováth</a:t>
            </a:r>
            <a:r>
              <a:rPr lang="es-MX" dirty="0" smtClean="0"/>
              <a:t> y </a:t>
            </a:r>
            <a:r>
              <a:rPr lang="es-MX" dirty="0" err="1" smtClean="0"/>
              <a:t>Svabó</a:t>
            </a:r>
            <a:r>
              <a:rPr lang="es-MX" dirty="0" smtClean="0"/>
              <a:t>, 2005:19)</a:t>
            </a:r>
          </a:p>
          <a:p>
            <a:endParaRPr lang="es-MX" dirty="0"/>
          </a:p>
          <a:p>
            <a:r>
              <a:rPr lang="es-MX" dirty="0" smtClean="0"/>
              <a:t>Los liberales asociados con las ideas de progreso, los conservadores, con las de orden.</a:t>
            </a:r>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580026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indent="0" algn="just">
              <a:buNone/>
            </a:pPr>
            <a:r>
              <a:rPr lang="es-MX" dirty="0" smtClean="0"/>
              <a:t>El positivismo se aplicó en México para reorganizar el país. Siendo una de las </a:t>
            </a:r>
            <a:r>
              <a:rPr lang="es-MX" dirty="0" smtClean="0"/>
              <a:t>bases para la reorganización el </a:t>
            </a:r>
            <a:r>
              <a:rPr lang="es-MX" dirty="0" smtClean="0"/>
              <a:t>sistema educativo. </a:t>
            </a:r>
          </a:p>
          <a:p>
            <a:pPr algn="just"/>
            <a:endParaRPr lang="es-MX" dirty="0" smtClean="0"/>
          </a:p>
          <a:p>
            <a:pPr algn="just"/>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59629" y="3151415"/>
            <a:ext cx="4425041" cy="2857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9713651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Positivismo y educación</a:t>
            </a:r>
            <a:endParaRPr lang="es-MX" b="1" dirty="0"/>
          </a:p>
        </p:txBody>
      </p:sp>
      <p:sp>
        <p:nvSpPr>
          <p:cNvPr id="3" name="2 Marcador de contenido"/>
          <p:cNvSpPr>
            <a:spLocks noGrp="1"/>
          </p:cNvSpPr>
          <p:nvPr>
            <p:ph idx="1"/>
          </p:nvPr>
        </p:nvSpPr>
        <p:spPr/>
        <p:txBody>
          <a:bodyPr/>
          <a:lstStyle/>
          <a:p>
            <a:pPr algn="just"/>
            <a:r>
              <a:rPr lang="es-MX" dirty="0" smtClean="0"/>
              <a:t>Para implementar el positivismo en México se </a:t>
            </a:r>
            <a:r>
              <a:rPr lang="es-MX" dirty="0"/>
              <a:t>requería una filosofía educativa </a:t>
            </a:r>
            <a:r>
              <a:rPr lang="es-MX" dirty="0" smtClean="0"/>
              <a:t>modernizadora, </a:t>
            </a:r>
            <a:r>
              <a:rPr lang="es-MX" dirty="0"/>
              <a:t>que se opusiera a la </a:t>
            </a:r>
            <a:r>
              <a:rPr lang="es-MX" dirty="0" smtClean="0"/>
              <a:t>escolástica </a:t>
            </a:r>
            <a:r>
              <a:rPr lang="es-MX" dirty="0" smtClean="0"/>
              <a:t>(</a:t>
            </a:r>
            <a:r>
              <a:rPr lang="es-MX" dirty="0" smtClean="0"/>
              <a:t>dominante en</a:t>
            </a:r>
            <a:r>
              <a:rPr lang="es-MX" dirty="0" smtClean="0"/>
              <a:t> </a:t>
            </a:r>
            <a:r>
              <a:rPr lang="es-MX" dirty="0"/>
              <a:t>la educación durante siglos</a:t>
            </a:r>
            <a:r>
              <a:rPr lang="es-MX" dirty="0" smtClean="0"/>
              <a:t>), </a:t>
            </a:r>
            <a:r>
              <a:rPr lang="es-MX" dirty="0"/>
              <a:t>y una filosofía basada en la ciencia que propiciara una mentalidad progresista. </a:t>
            </a:r>
            <a:endParaRPr lang="es-MX" dirty="0" smtClean="0"/>
          </a:p>
          <a:p>
            <a:endParaRPr lang="es-MX" dirty="0"/>
          </a:p>
          <a:p>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3593" y="4073979"/>
            <a:ext cx="5467687" cy="20410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1701272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dirty="0"/>
              <a:t>Las ideas expuestas  </a:t>
            </a:r>
            <a:r>
              <a:rPr lang="es-MX" dirty="0" smtClean="0"/>
              <a:t>por el positivismo quedaron </a:t>
            </a:r>
            <a:r>
              <a:rPr lang="es-MX" dirty="0"/>
              <a:t>plasmadas en la ley </a:t>
            </a:r>
            <a:r>
              <a:rPr lang="es-MX" dirty="0" smtClean="0"/>
              <a:t>de instrucción pública en </a:t>
            </a:r>
            <a:r>
              <a:rPr lang="es-MX" dirty="0"/>
              <a:t>México. Esta ley sanciona la enseñanza elemental obligatoria, laica y gratuita, </a:t>
            </a:r>
            <a:r>
              <a:rPr lang="es-MX" dirty="0" smtClean="0"/>
              <a:t>establece</a:t>
            </a:r>
            <a:r>
              <a:rPr lang="es-MX" dirty="0" smtClean="0"/>
              <a:t> </a:t>
            </a:r>
            <a:r>
              <a:rPr lang="es-MX" dirty="0"/>
              <a:t>la abolición de los antiguos bachilleratos y su centralización en una Escuela Nacional </a:t>
            </a:r>
            <a:r>
              <a:rPr lang="es-MX" dirty="0" smtClean="0"/>
              <a:t>Preparatoria</a:t>
            </a:r>
            <a:r>
              <a:rPr lang="es-MX" dirty="0"/>
              <a:t> </a:t>
            </a:r>
            <a:r>
              <a:rPr lang="es-MX" dirty="0" smtClean="0"/>
              <a:t>(ENP).</a:t>
            </a:r>
          </a:p>
          <a:p>
            <a:pPr algn="just"/>
            <a:endParaRPr lang="es-MX" dirty="0"/>
          </a:p>
          <a:p>
            <a:pPr algn="just"/>
            <a:endParaRPr lang="es-MX" dirty="0"/>
          </a:p>
          <a:p>
            <a:endParaRPr lang="es-MX"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0" y="4310743"/>
            <a:ext cx="5715000" cy="21070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2752468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dirty="0"/>
              <a:t>Barreda como director de la ENP hace de ésta el escenario del </a:t>
            </a:r>
            <a:r>
              <a:rPr lang="es-MX" dirty="0" smtClean="0"/>
              <a:t>positivismo.</a:t>
            </a:r>
            <a:endParaRPr lang="es-MX" dirty="0"/>
          </a:p>
          <a:p>
            <a:pPr algn="just"/>
            <a:endParaRPr lang="es-MX" dirty="0"/>
          </a:p>
          <a:p>
            <a:pPr algn="just"/>
            <a:endParaRPr lang="es-MX" dirty="0" smtClean="0"/>
          </a:p>
          <a:p>
            <a:pPr algn="just"/>
            <a:endParaRPr lang="es-MX" dirty="0"/>
          </a:p>
          <a:p>
            <a:pPr algn="just"/>
            <a:endParaRPr lang="es-MX" dirty="0" smtClean="0"/>
          </a:p>
          <a:p>
            <a:pPr algn="just"/>
            <a:r>
              <a:rPr lang="es-MX" dirty="0" smtClean="0"/>
              <a:t>Empero</a:t>
            </a:r>
            <a:r>
              <a:rPr lang="es-MX" dirty="0"/>
              <a:t>, también se incorporaron las ideas que la educación </a:t>
            </a:r>
            <a:r>
              <a:rPr lang="es-MX" dirty="0" err="1"/>
              <a:t>alonsiaca</a:t>
            </a:r>
            <a:r>
              <a:rPr lang="es-MX" dirty="0"/>
              <a:t> (de San Ildefonso)  había desarrollado en torno a la filosofía y el conocimiento</a:t>
            </a:r>
            <a:r>
              <a:rPr lang="es-MX" dirty="0" smtClean="0"/>
              <a:t>. </a:t>
            </a:r>
            <a:r>
              <a:rPr lang="es-MX" dirty="0"/>
              <a:t> </a:t>
            </a:r>
          </a:p>
          <a:p>
            <a:endParaRPr lang="es-MX" dirty="0"/>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29238" y="2286000"/>
            <a:ext cx="1533525"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5410913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indent="0">
              <a:buNone/>
            </a:pPr>
            <a:endParaRPr lang="es-MX" dirty="0" smtClean="0"/>
          </a:p>
          <a:p>
            <a:pPr marL="0" indent="0" algn="just">
              <a:buNone/>
            </a:pPr>
            <a:r>
              <a:rPr lang="es-MX" dirty="0" smtClean="0"/>
              <a:t>El </a:t>
            </a:r>
            <a:r>
              <a:rPr lang="es-MX" dirty="0"/>
              <a:t>plan formulado </a:t>
            </a:r>
            <a:r>
              <a:rPr lang="es-MX" dirty="0" smtClean="0"/>
              <a:t>por Barreda  “ascendía </a:t>
            </a:r>
            <a:r>
              <a:rPr lang="es-MX" dirty="0"/>
              <a:t>de lo simple a lo complejo y de lo abstracto a lo </a:t>
            </a:r>
            <a:r>
              <a:rPr lang="es-MX" dirty="0" smtClean="0"/>
              <a:t>concreto... </a:t>
            </a:r>
            <a:r>
              <a:rPr lang="es-MX" dirty="0"/>
              <a:t>De acuerdo con el ilustre educador, primero raciocinio puro, después observación como base del raciocinio, y luego, observación y experimentación reunidas, forman la escala lógica por la que debe pasar nuestro espíritu al caminar desde las matemáticas hasta la </a:t>
            </a:r>
            <a:r>
              <a:rPr lang="es-MX" dirty="0" smtClean="0"/>
              <a:t>física” (</a:t>
            </a:r>
            <a:r>
              <a:rPr lang="es-MX" dirty="0" err="1" smtClean="0"/>
              <a:t>Labastide</a:t>
            </a:r>
            <a:r>
              <a:rPr lang="es-MX" dirty="0" smtClean="0"/>
              <a:t>, 1994: 159 citado en </a:t>
            </a:r>
            <a:r>
              <a:rPr lang="es-MX" dirty="0" err="1" smtClean="0"/>
              <a:t>Nuñez</a:t>
            </a:r>
            <a:r>
              <a:rPr lang="es-MX" dirty="0" smtClean="0"/>
              <a:t>, s/f: 383).</a:t>
            </a:r>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2459326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El positivismo en la vida pública</a:t>
            </a:r>
            <a:endParaRPr lang="es-MX" b="1" dirty="0"/>
          </a:p>
        </p:txBody>
      </p:sp>
      <p:sp>
        <p:nvSpPr>
          <p:cNvPr id="3" name="2 Marcador de contenido"/>
          <p:cNvSpPr>
            <a:spLocks noGrp="1"/>
          </p:cNvSpPr>
          <p:nvPr>
            <p:ph idx="1"/>
          </p:nvPr>
        </p:nvSpPr>
        <p:spPr/>
        <p:txBody>
          <a:bodyPr/>
          <a:lstStyle/>
          <a:p>
            <a:pPr algn="just"/>
            <a:r>
              <a:rPr lang="es-MX" dirty="0"/>
              <a:t>Algunos positivistas mexicanos creyeron que su filosofía tenía un carácter </a:t>
            </a:r>
            <a:r>
              <a:rPr lang="es-MX" dirty="0" smtClean="0"/>
              <a:t>universal. Otros </a:t>
            </a:r>
            <a:r>
              <a:rPr lang="es-MX" dirty="0"/>
              <a:t>interpretan el positivismo en México en términos concretos, de política militante</a:t>
            </a:r>
            <a:r>
              <a:rPr lang="es-MX" dirty="0" smtClean="0"/>
              <a:t>.</a:t>
            </a:r>
          </a:p>
          <a:p>
            <a:pPr algn="just"/>
            <a:endParaRPr lang="es-MX" dirty="0"/>
          </a:p>
          <a:p>
            <a:pPr algn="just"/>
            <a:endParaRPr lang="es-MX" dirty="0" smtClean="0"/>
          </a:p>
          <a:p>
            <a:pPr algn="just"/>
            <a:endParaRPr lang="es-MX" dirty="0"/>
          </a:p>
          <a:p>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8750" y="3429000"/>
            <a:ext cx="9334500" cy="23942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542366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Presentación del material</a:t>
            </a:r>
            <a:endParaRPr lang="es-MX" dirty="0"/>
          </a:p>
        </p:txBody>
      </p:sp>
      <p:sp>
        <p:nvSpPr>
          <p:cNvPr id="3" name="2 Marcador de contenido"/>
          <p:cNvSpPr>
            <a:spLocks noGrp="1"/>
          </p:cNvSpPr>
          <p:nvPr>
            <p:ph idx="1"/>
          </p:nvPr>
        </p:nvSpPr>
        <p:spPr/>
        <p:txBody>
          <a:bodyPr>
            <a:normAutofit fontScale="92500"/>
          </a:bodyPr>
          <a:lstStyle/>
          <a:p>
            <a:pPr algn="just">
              <a:lnSpc>
                <a:spcPct val="80000"/>
              </a:lnSpc>
              <a:buFontTx/>
              <a:buNone/>
            </a:pPr>
            <a:r>
              <a:rPr lang="es-MX" dirty="0" smtClean="0"/>
              <a:t>	En </a:t>
            </a:r>
            <a:r>
              <a:rPr lang="es-MX" dirty="0"/>
              <a:t>las diapositivas que se presentan se han sistematizado contenidos de la unidad de competencia </a:t>
            </a:r>
            <a:r>
              <a:rPr lang="es-MX" dirty="0" smtClean="0"/>
              <a:t>VI</a:t>
            </a:r>
            <a:r>
              <a:rPr lang="es-MX" dirty="0"/>
              <a:t>, denominada </a:t>
            </a:r>
            <a:r>
              <a:rPr lang="es-MX" dirty="0" smtClean="0"/>
              <a:t>«El positivismo en México en el siglo XIX y XX», </a:t>
            </a:r>
            <a:r>
              <a:rPr lang="es-MX" dirty="0"/>
              <a:t>la cual forma parte de la Unidad de Aprendizaje (UA) “Precursores de la sociología: Filosofía social”, curso que se imparte en el programa educativo de licenciado en sociología. La UA es de carácter obligatorio, ubicándose en el núcleo básico, con un total de 12 créditos.</a:t>
            </a:r>
          </a:p>
          <a:p>
            <a:pPr>
              <a:lnSpc>
                <a:spcPct val="80000"/>
              </a:lnSpc>
              <a:buFontTx/>
              <a:buNone/>
            </a:pPr>
            <a:endParaRPr lang="es-MX" dirty="0"/>
          </a:p>
          <a:p>
            <a:pPr algn="just">
              <a:lnSpc>
                <a:spcPct val="80000"/>
              </a:lnSpc>
              <a:buFontTx/>
              <a:buNone/>
            </a:pPr>
            <a:r>
              <a:rPr lang="es-MX" dirty="0"/>
              <a:t>	Entre las competencias que debe desarrollar el egresado de esta licenciatura se encuentra la capacidad para el manejo teórico-metodológico acerca de lo que constituye lo social y la capacidad para el estudio sistemático y diferenciado de la sociedad. </a:t>
            </a:r>
            <a:r>
              <a:rPr lang="es-MX" dirty="0" smtClean="0"/>
              <a:t>El positivismo en México será analizado como expresión de la influencia del positivismo europeo.</a:t>
            </a:r>
            <a:endParaRPr lang="es-MX" dirty="0"/>
          </a:p>
          <a:p>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8918362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smtClean="0"/>
              <a:t>La circunstancia </a:t>
            </a:r>
            <a:r>
              <a:rPr lang="es-MX" b="1" dirty="0" smtClean="0"/>
              <a:t>política mexicana</a:t>
            </a:r>
            <a:endParaRPr lang="es-MX" b="1" dirty="0"/>
          </a:p>
        </p:txBody>
      </p:sp>
      <p:sp>
        <p:nvSpPr>
          <p:cNvPr id="3" name="Marcador de contenido 2"/>
          <p:cNvSpPr>
            <a:spLocks noGrp="1"/>
          </p:cNvSpPr>
          <p:nvPr>
            <p:ph idx="1"/>
          </p:nvPr>
        </p:nvSpPr>
        <p:spPr/>
        <p:txBody>
          <a:bodyPr>
            <a:normAutofit fontScale="92500" lnSpcReduction="20000"/>
          </a:bodyPr>
          <a:lstStyle/>
          <a:p>
            <a:endParaRPr lang="es-MX" dirty="0" smtClean="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lgn="just">
              <a:buNone/>
            </a:pPr>
            <a:endParaRPr lang="es-MX" dirty="0" smtClean="0"/>
          </a:p>
          <a:p>
            <a:pPr marL="0" indent="0" algn="just">
              <a:buNone/>
            </a:pPr>
            <a:r>
              <a:rPr lang="es-MX" dirty="0" smtClean="0"/>
              <a:t>Para </a:t>
            </a:r>
            <a:r>
              <a:rPr lang="es-MX" dirty="0"/>
              <a:t>Barreda el liberalismo es una expresión del espíritu positivo, a diferencia de Comte para quien representaba el espíritu negativo.</a:t>
            </a:r>
            <a:br>
              <a:rPr lang="es-MX" dirty="0"/>
            </a:br>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5363" y="2000250"/>
            <a:ext cx="2581275" cy="2857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992086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43788" y="1251284"/>
            <a:ext cx="9910011" cy="4925679"/>
          </a:xfrm>
        </p:spPr>
        <p:txBody>
          <a:bodyPr/>
          <a:lstStyle/>
          <a:p>
            <a:endParaRPr lang="es-MX" dirty="0" smtClean="0"/>
          </a:p>
          <a:p>
            <a:endParaRPr lang="es-MX" dirty="0"/>
          </a:p>
          <a:p>
            <a:endParaRPr lang="es-MX" dirty="0" smtClean="0"/>
          </a:p>
          <a:p>
            <a:pPr marL="0" indent="0" algn="ctr">
              <a:buNone/>
            </a:pPr>
            <a:r>
              <a:rPr lang="es-MX" b="1" dirty="0" smtClean="0"/>
              <a:t>La </a:t>
            </a:r>
            <a:r>
              <a:rPr lang="es-MX" b="1" dirty="0" smtClean="0"/>
              <a:t>influencia de Comte en el pensamiento de Barreda</a:t>
            </a:r>
          </a:p>
          <a:p>
            <a:pPr marL="0" indent="0" algn="ctr">
              <a:buNone/>
            </a:pPr>
            <a:r>
              <a:rPr lang="es-MX" b="1" dirty="0" smtClean="0"/>
              <a:t>y algunas diferencias importantes.</a:t>
            </a:r>
          </a:p>
          <a:p>
            <a:endParaRPr lang="es-MX" b="1" dirty="0"/>
          </a:p>
          <a:p>
            <a:pPr marL="0" indent="0">
              <a:buNone/>
            </a:pPr>
            <a:endParaRPr lang="es-MX" dirty="0" smtClean="0"/>
          </a:p>
          <a:p>
            <a:endParaRPr lang="es-MX" dirty="0"/>
          </a:p>
          <a:p>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0473137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dirty="0" smtClean="0"/>
              <a:t>“Para </a:t>
            </a:r>
            <a:r>
              <a:rPr lang="es-MX" dirty="0"/>
              <a:t>Barreda el orden social no resultaba de un proceso natural espontáneo, sino que era una </a:t>
            </a:r>
            <a:r>
              <a:rPr lang="es-MX" b="1" dirty="0"/>
              <a:t>construcción artificial</a:t>
            </a:r>
            <a:r>
              <a:rPr lang="es-MX" dirty="0"/>
              <a:t>. Para que el orden fuera permanente era necesario que los mexicanos tuvieran conciencia de su necesidad. El orden que se mantenía con el poder militar terminaba por generar un nuevo pronunciamiento, así que se requería un orden sustentado en la conciencia de los individuos. El desorden social y político tiene sus raíces en el desorden de la conciencia. Si se lograra poner orden en la conciencia, sería posible ordenar a la </a:t>
            </a:r>
            <a:r>
              <a:rPr lang="es-MX" dirty="0" smtClean="0"/>
              <a:t>sociedad”. (Ibarra, 2013:23).</a:t>
            </a:r>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8978238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MX" dirty="0" smtClean="0"/>
              <a:t>“El </a:t>
            </a:r>
            <a:r>
              <a:rPr lang="es-MX" dirty="0"/>
              <a:t>positivismo de Barreda vino a problematizar aquello que era impensado en el discurso de los liberales clásicos de la primera mitad del siglo XIX: </a:t>
            </a:r>
            <a:r>
              <a:rPr lang="es-MX" b="1" dirty="0"/>
              <a:t>los mecanismos de constitución del propio sujeto</a:t>
            </a:r>
            <a:r>
              <a:rPr lang="es-MX" dirty="0"/>
              <a:t>. A diferencia de los liberales, que veían al sujeto dotado ya de todas sus facultades y listo para ejercer los derechos recién conquistados, para los positivistas la idea de la existencia de sujetos que preexisten a sus determinaciones históricas se había revelado como </a:t>
            </a:r>
            <a:r>
              <a:rPr lang="es-MX" dirty="0" smtClean="0"/>
              <a:t>insostenible</a:t>
            </a:r>
            <a:r>
              <a:rPr lang="es-MX" dirty="0"/>
              <a:t>.” (Ibarra, </a:t>
            </a:r>
            <a:r>
              <a:rPr lang="es-MX" dirty="0" smtClean="0"/>
              <a:t>2013:20).</a:t>
            </a:r>
            <a:endParaRPr lang="es-MX" dirty="0" smtClean="0"/>
          </a:p>
          <a:p>
            <a:pPr marL="0" indent="0">
              <a:buNone/>
            </a:pPr>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7615150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06904" y="1825625"/>
            <a:ext cx="10246895" cy="4351338"/>
          </a:xfrm>
        </p:spPr>
        <p:txBody>
          <a:bodyPr/>
          <a:lstStyle/>
          <a:p>
            <a:pPr marL="0" indent="0" algn="just">
              <a:buNone/>
            </a:pPr>
            <a:endParaRPr lang="es-MX" dirty="0" smtClean="0"/>
          </a:p>
          <a:p>
            <a:pPr marL="0" indent="0" algn="just">
              <a:buNone/>
            </a:pPr>
            <a:endParaRPr lang="es-MX" dirty="0"/>
          </a:p>
          <a:p>
            <a:pPr marL="0" indent="0" algn="just">
              <a:buNone/>
            </a:pPr>
            <a:r>
              <a:rPr lang="es-MX" dirty="0" smtClean="0"/>
              <a:t>Los elementos señalados con anterioridad, resultan importantes </a:t>
            </a:r>
            <a:r>
              <a:rPr lang="es-MX" dirty="0" smtClean="0"/>
              <a:t>toda vez que</a:t>
            </a:r>
            <a:r>
              <a:rPr lang="es-MX" dirty="0" smtClean="0"/>
              <a:t>, </a:t>
            </a:r>
            <a:r>
              <a:rPr lang="es-MX" dirty="0"/>
              <a:t>el positivismo </a:t>
            </a:r>
            <a:r>
              <a:rPr lang="es-MX" dirty="0" smtClean="0"/>
              <a:t>incorpora las </a:t>
            </a:r>
            <a:r>
              <a:rPr lang="es-MX" dirty="0"/>
              <a:t>condiciones </a:t>
            </a:r>
            <a:r>
              <a:rPr lang="es-MX" dirty="0" smtClean="0"/>
              <a:t>subjetivas en la constitución de la política.  Lo que lleva a poner énfasis en el proceso de socialización del sujeto.</a:t>
            </a:r>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0495783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524000" y="1825625"/>
            <a:ext cx="9829800" cy="4351338"/>
          </a:xfrm>
        </p:spPr>
        <p:txBody>
          <a:bodyPr>
            <a:normAutofit lnSpcReduction="10000"/>
          </a:bodyPr>
          <a:lstStyle/>
          <a:p>
            <a:pPr marL="0" indent="0" algn="just">
              <a:buNone/>
            </a:pPr>
            <a:endParaRPr lang="es-MX" dirty="0" smtClean="0"/>
          </a:p>
          <a:p>
            <a:pPr marL="0" indent="0" algn="just">
              <a:buNone/>
            </a:pPr>
            <a:r>
              <a:rPr lang="es-MX" dirty="0" smtClean="0"/>
              <a:t>Empero, en el </a:t>
            </a:r>
            <a:r>
              <a:rPr lang="es-MX" dirty="0" smtClean="0"/>
              <a:t>pensamiento de </a:t>
            </a:r>
            <a:r>
              <a:rPr lang="es-MX" dirty="0" smtClean="0"/>
              <a:t>Barreda convergen sin duda las corrientes del naturalismo de su época. Lo cual se apreci</a:t>
            </a:r>
            <a:r>
              <a:rPr lang="es-MX" dirty="0" smtClean="0"/>
              <a:t>a en su concepción de</a:t>
            </a:r>
            <a:r>
              <a:rPr lang="es-MX" dirty="0" smtClean="0"/>
              <a:t>l </a:t>
            </a:r>
            <a:r>
              <a:rPr lang="es-MX" dirty="0"/>
              <a:t>ser </a:t>
            </a:r>
            <a:r>
              <a:rPr lang="es-MX" dirty="0" smtClean="0"/>
              <a:t>humano.</a:t>
            </a:r>
          </a:p>
          <a:p>
            <a:pPr marL="0" indent="0" algn="just">
              <a:buNone/>
            </a:pPr>
            <a:endParaRPr lang="es-MX" dirty="0"/>
          </a:p>
          <a:p>
            <a:pPr marL="0" indent="0" algn="just">
              <a:buNone/>
            </a:pPr>
            <a:r>
              <a:rPr lang="es-MX" dirty="0" smtClean="0"/>
              <a:t>Al respecto</a:t>
            </a:r>
            <a:r>
              <a:rPr lang="es-MX" dirty="0" smtClean="0"/>
              <a:t> afirma que ciertos órganos inciden ya </a:t>
            </a:r>
            <a:r>
              <a:rPr lang="es-MX" dirty="0"/>
              <a:t>sea para obrar bien o mal</a:t>
            </a:r>
            <a:r>
              <a:rPr lang="es-MX" dirty="0" smtClean="0"/>
              <a:t>.</a:t>
            </a:r>
          </a:p>
          <a:p>
            <a:pPr marL="0" indent="0" algn="just">
              <a:buNone/>
            </a:pPr>
            <a:endParaRPr lang="es-MX" dirty="0"/>
          </a:p>
          <a:p>
            <a:pPr marL="0" indent="0" algn="just">
              <a:buNone/>
            </a:pPr>
            <a:r>
              <a:rPr lang="es-MX" dirty="0"/>
              <a:t>Barreda niega, como muchos pensadores, explicaciones que conduzcan a una causa última.</a:t>
            </a:r>
          </a:p>
          <a:p>
            <a:pPr marL="0" indent="0" algn="just">
              <a:buNone/>
            </a:pPr>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9816383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Hipótesis frenológicas</a:t>
            </a:r>
            <a:endParaRPr lang="es-MX" b="1" dirty="0"/>
          </a:p>
        </p:txBody>
      </p:sp>
      <p:sp>
        <p:nvSpPr>
          <p:cNvPr id="3" name="2 Marcador de contenido"/>
          <p:cNvSpPr>
            <a:spLocks noGrp="1"/>
          </p:cNvSpPr>
          <p:nvPr>
            <p:ph idx="1"/>
          </p:nvPr>
        </p:nvSpPr>
        <p:spPr/>
        <p:txBody>
          <a:bodyPr/>
          <a:lstStyle/>
          <a:p>
            <a:endParaRPr lang="es-MX" dirty="0" smtClean="0"/>
          </a:p>
          <a:p>
            <a:endParaRPr lang="es-MX" dirty="0"/>
          </a:p>
          <a:p>
            <a:r>
              <a:rPr lang="es-MX" dirty="0" smtClean="0"/>
              <a:t>El origen de la moral </a:t>
            </a:r>
            <a:r>
              <a:rPr lang="es-MX" dirty="0" smtClean="0"/>
              <a:t>se localizaba en una parte del cerebro</a:t>
            </a:r>
            <a:r>
              <a:rPr lang="es-MX" dirty="0" smtClean="0"/>
              <a:t>. Como lo sostenían las teorías médicas del siglo XIX. Sin embargo, Barreda creyó que era posible </a:t>
            </a:r>
            <a:r>
              <a:rPr lang="es-MX" dirty="0"/>
              <a:t>m</a:t>
            </a:r>
            <a:r>
              <a:rPr lang="es-MX" dirty="0" smtClean="0"/>
              <a:t>odificar esta </a:t>
            </a:r>
            <a:r>
              <a:rPr lang="es-MX" dirty="0" smtClean="0"/>
              <a:t>determinación </a:t>
            </a:r>
            <a:r>
              <a:rPr lang="es-MX" dirty="0" smtClean="0"/>
              <a:t>natural.</a:t>
            </a:r>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7234009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Declive del positivismo de Barreda</a:t>
            </a:r>
            <a:endParaRPr lang="es-MX" b="1" dirty="0"/>
          </a:p>
        </p:txBody>
      </p:sp>
      <p:sp>
        <p:nvSpPr>
          <p:cNvPr id="3" name="2 Marcador de contenido"/>
          <p:cNvSpPr>
            <a:spLocks noGrp="1"/>
          </p:cNvSpPr>
          <p:nvPr>
            <p:ph idx="1"/>
          </p:nvPr>
        </p:nvSpPr>
        <p:spPr/>
        <p:txBody>
          <a:bodyPr>
            <a:normAutofit/>
          </a:bodyPr>
          <a:lstStyle/>
          <a:p>
            <a:pPr algn="just"/>
            <a:r>
              <a:rPr lang="es-MX" dirty="0"/>
              <a:t>Entre 1873 y 1892 la Escuela Nacional Preparatoria experimentó una serie de reformas curriculares. </a:t>
            </a:r>
            <a:endParaRPr lang="es-MX" dirty="0" smtClean="0"/>
          </a:p>
          <a:p>
            <a:pPr algn="just"/>
            <a:endParaRPr lang="es-MX" dirty="0"/>
          </a:p>
          <a:p>
            <a:pPr algn="just"/>
            <a:r>
              <a:rPr lang="es-MX" dirty="0" smtClean="0"/>
              <a:t>En 1877 se </a:t>
            </a:r>
            <a:r>
              <a:rPr lang="es-MX" dirty="0"/>
              <a:t>eliminó la obligación de cursar materias de lógica y gramática en algunas </a:t>
            </a:r>
            <a:r>
              <a:rPr lang="es-MX" dirty="0" smtClean="0"/>
              <a:t>carreras.</a:t>
            </a:r>
          </a:p>
          <a:p>
            <a:pPr algn="just"/>
            <a:endParaRPr lang="es-MX" dirty="0"/>
          </a:p>
          <a:p>
            <a:pPr algn="just"/>
            <a:r>
              <a:rPr lang="es-MX" dirty="0" smtClean="0"/>
              <a:t>En </a:t>
            </a:r>
            <a:r>
              <a:rPr lang="es-MX" dirty="0"/>
              <a:t>1878 se separó a Barreda de la dirección de la </a:t>
            </a:r>
            <a:r>
              <a:rPr lang="es-MX" dirty="0" smtClean="0"/>
              <a:t>Escuela Nacional Preparatoria </a:t>
            </a:r>
            <a:r>
              <a:rPr lang="es-MX" dirty="0"/>
              <a:t>y se le asignó a una misión diplomática en Berlín. </a:t>
            </a:r>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626593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Una nueva etapa del positivismo</a:t>
            </a:r>
            <a:endParaRPr lang="es-MX" b="1" dirty="0"/>
          </a:p>
        </p:txBody>
      </p:sp>
      <p:sp>
        <p:nvSpPr>
          <p:cNvPr id="3" name="2 Marcador de contenido"/>
          <p:cNvSpPr>
            <a:spLocks noGrp="1"/>
          </p:cNvSpPr>
          <p:nvPr>
            <p:ph idx="1"/>
          </p:nvPr>
        </p:nvSpPr>
        <p:spPr/>
        <p:txBody>
          <a:bodyPr>
            <a:normAutofit/>
          </a:bodyPr>
          <a:lstStyle/>
          <a:p>
            <a:pPr algn="just"/>
            <a:r>
              <a:rPr lang="es-ES" altLang="es-MX" dirty="0"/>
              <a:t>L</a:t>
            </a:r>
            <a:r>
              <a:rPr lang="es-ES" altLang="es-MX" dirty="0" smtClean="0"/>
              <a:t>a </a:t>
            </a:r>
            <a:r>
              <a:rPr lang="es-ES" altLang="es-MX" dirty="0"/>
              <a:t>época de los “científicos” </a:t>
            </a:r>
            <a:r>
              <a:rPr lang="es-ES" altLang="es-MX" dirty="0" smtClean="0"/>
              <a:t> comienza con Justo </a:t>
            </a:r>
            <a:r>
              <a:rPr lang="es-ES" altLang="es-MX" dirty="0"/>
              <a:t>Sierra, Pablo Macedo, Rosendo Pineda, Francisco Bulnes</a:t>
            </a:r>
            <a:r>
              <a:rPr lang="es-ES" altLang="es-MX" dirty="0" smtClean="0"/>
              <a:t>.</a:t>
            </a:r>
          </a:p>
          <a:p>
            <a:pPr algn="just"/>
            <a:endParaRPr lang="es-ES" altLang="es-MX" dirty="0"/>
          </a:p>
          <a:p>
            <a:pPr algn="just"/>
            <a:r>
              <a:rPr lang="es-ES" altLang="es-MX" dirty="0" smtClean="0"/>
              <a:t>Se da un cambio en la concepción política: “</a:t>
            </a:r>
            <a:r>
              <a:rPr lang="es-ES" altLang="es-MX" dirty="0"/>
              <a:t>Las libertades son inútiles en países materialmente atrasados</a:t>
            </a:r>
            <a:r>
              <a:rPr lang="es-ES" altLang="es-MX" dirty="0" smtClean="0"/>
              <a:t>”; </a:t>
            </a:r>
            <a:r>
              <a:rPr lang="es-ES" altLang="es-MX" dirty="0"/>
              <a:t>primero se debe promover el </a:t>
            </a:r>
            <a:r>
              <a:rPr lang="es-ES" altLang="es-MX" dirty="0" smtClean="0"/>
              <a:t>progreso</a:t>
            </a:r>
            <a:r>
              <a:rPr lang="es-ES" altLang="es-MX" dirty="0" smtClean="0"/>
              <a:t> </a:t>
            </a:r>
            <a:r>
              <a:rPr lang="es-ES" altLang="es-MX" dirty="0"/>
              <a:t>material del </a:t>
            </a:r>
            <a:r>
              <a:rPr lang="es-ES" altLang="es-MX" dirty="0" smtClean="0"/>
              <a:t>país.</a:t>
            </a:r>
          </a:p>
          <a:p>
            <a:pPr algn="just"/>
            <a:endParaRPr lang="es-ES" altLang="es-MX" dirty="0"/>
          </a:p>
          <a:p>
            <a:pPr algn="just"/>
            <a:r>
              <a:rPr lang="es-ES" altLang="es-MX" dirty="0" smtClean="0"/>
              <a:t>Se vuelve necesario un</a:t>
            </a:r>
            <a:r>
              <a:rPr lang="es-ES" altLang="es-MX" dirty="0" smtClean="0"/>
              <a:t> </a:t>
            </a:r>
            <a:r>
              <a:rPr lang="es-ES" altLang="es-MX" i="1" dirty="0"/>
              <a:t>estado fuerte</a:t>
            </a:r>
            <a:r>
              <a:rPr lang="es-ES" altLang="es-MX" dirty="0"/>
              <a:t>, que se encargue de mantener el orden </a:t>
            </a:r>
            <a:r>
              <a:rPr lang="es-ES" altLang="es-MX" dirty="0" smtClean="0"/>
              <a:t>social</a:t>
            </a:r>
            <a:r>
              <a:rPr lang="es-ES" altLang="es-MX" dirty="0" smtClean="0"/>
              <a:t>.</a:t>
            </a:r>
          </a:p>
          <a:p>
            <a:endParaRPr lang="es-ES" altLang="es-MX" dirty="0"/>
          </a:p>
          <a:p>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8187063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619250" y="1825625"/>
            <a:ext cx="9734550" cy="4351338"/>
          </a:xfrm>
        </p:spPr>
        <p:txBody>
          <a:bodyPr>
            <a:normAutofit/>
          </a:bodyPr>
          <a:lstStyle/>
          <a:p>
            <a:pPr marL="0" indent="0" algn="just">
              <a:buNone/>
            </a:pPr>
            <a:endParaRPr lang="es-MX" dirty="0" smtClean="0"/>
          </a:p>
          <a:p>
            <a:pPr marL="0" indent="0" algn="just">
              <a:buNone/>
            </a:pPr>
            <a:endParaRPr lang="es-MX" dirty="0"/>
          </a:p>
          <a:p>
            <a:pPr marL="0" indent="0" algn="just">
              <a:buNone/>
            </a:pPr>
            <a:r>
              <a:rPr lang="es-MX" dirty="0" smtClean="0"/>
              <a:t>Aún y cuando podemos hablar de distintos positivismos y positivistas en México, sin lugar a dudas </a:t>
            </a:r>
            <a:r>
              <a:rPr lang="es-MX" dirty="0"/>
              <a:t>el positivismo ocupa un lugar importante en la historia del </a:t>
            </a:r>
            <a:r>
              <a:rPr lang="es-MX" dirty="0" smtClean="0"/>
              <a:t>pensamiento. Inaugurando una forma de pensamiento científico.</a:t>
            </a:r>
          </a:p>
          <a:p>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9172711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Propósito general de la unidad de aprendizaje.</a:t>
            </a:r>
            <a:endParaRPr lang="es-MX" dirty="0"/>
          </a:p>
        </p:txBody>
      </p:sp>
      <p:sp>
        <p:nvSpPr>
          <p:cNvPr id="3" name="2 Marcador de contenido"/>
          <p:cNvSpPr>
            <a:spLocks noGrp="1"/>
          </p:cNvSpPr>
          <p:nvPr>
            <p:ph idx="1"/>
          </p:nvPr>
        </p:nvSpPr>
        <p:spPr/>
        <p:txBody>
          <a:bodyPr/>
          <a:lstStyle/>
          <a:p>
            <a:pPr marL="0" indent="0" algn="just">
              <a:buNone/>
            </a:pPr>
            <a:endParaRPr lang="es-MX" dirty="0" smtClean="0"/>
          </a:p>
          <a:p>
            <a:pPr marL="0" indent="0" algn="just">
              <a:buNone/>
            </a:pPr>
            <a:r>
              <a:rPr lang="es-MX" dirty="0" smtClean="0"/>
              <a:t>Al </a:t>
            </a:r>
            <a:r>
              <a:rPr lang="es-MX" dirty="0"/>
              <a:t>concluir el curso los estudiantes conocerán, comprenderán y analizarán críticamente los postulados filosóficos de Saint-</a:t>
            </a:r>
            <a:r>
              <a:rPr lang="es-MX" dirty="0" err="1"/>
              <a:t>Simon</a:t>
            </a:r>
            <a:r>
              <a:rPr lang="es-MX" dirty="0"/>
              <a:t>, Augusto Comte y Herbert Spencer acerca de la sociedad, ya que dichos autores son precursores fundamentales de la sociología.</a:t>
            </a:r>
          </a:p>
          <a:p>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6884910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581150" y="1825625"/>
            <a:ext cx="9772650" cy="4351338"/>
          </a:xfrm>
        </p:spPr>
        <p:txBody>
          <a:bodyPr/>
          <a:lstStyle/>
          <a:p>
            <a:endParaRPr lang="es-MX" dirty="0" smtClean="0"/>
          </a:p>
          <a:p>
            <a:endParaRPr lang="es-MX" dirty="0"/>
          </a:p>
          <a:p>
            <a:pPr marL="0" indent="0" algn="just">
              <a:buNone/>
            </a:pPr>
            <a:r>
              <a:rPr lang="es-MX" dirty="0" smtClean="0"/>
              <a:t>Hoy por hoy el método hipotético-deductivo continua siendo dominante en las comunidades académicas de México y el mundo.</a:t>
            </a:r>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36393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Bibliografía</a:t>
            </a:r>
          </a:p>
        </p:txBody>
      </p:sp>
      <p:sp>
        <p:nvSpPr>
          <p:cNvPr id="3" name="2 Marcador de contenido"/>
          <p:cNvSpPr>
            <a:spLocks noGrp="1"/>
          </p:cNvSpPr>
          <p:nvPr>
            <p:ph idx="1"/>
          </p:nvPr>
        </p:nvSpPr>
        <p:spPr/>
        <p:txBody>
          <a:bodyPr>
            <a:normAutofit fontScale="77500" lnSpcReduction="20000"/>
          </a:bodyPr>
          <a:lstStyle/>
          <a:p>
            <a:pPr algn="just"/>
            <a:r>
              <a:rPr lang="es-MX" dirty="0"/>
              <a:t>Barreda, Gabino (2003), La Oración Cívica. Disponible en: </a:t>
            </a:r>
            <a:r>
              <a:rPr lang="es-MX" dirty="0">
                <a:hlinkClick r:id="rId2"/>
              </a:rPr>
              <a:t>http://www.biblioteca.org.ar/libros/1112.pdf</a:t>
            </a:r>
            <a:endParaRPr lang="es-MX" dirty="0"/>
          </a:p>
          <a:p>
            <a:pPr marL="0" indent="0" algn="just">
              <a:buNone/>
            </a:pPr>
            <a:endParaRPr lang="es-MX" dirty="0" smtClean="0"/>
          </a:p>
          <a:p>
            <a:pPr algn="just"/>
            <a:r>
              <a:rPr lang="es-MX" dirty="0" smtClean="0"/>
              <a:t>Cardoso </a:t>
            </a:r>
            <a:r>
              <a:rPr lang="es-MX" dirty="0"/>
              <a:t>Vargas, Hugo </a:t>
            </a:r>
            <a:r>
              <a:rPr lang="es-MX" dirty="0" smtClean="0"/>
              <a:t>Arturo (2005) La </a:t>
            </a:r>
            <a:r>
              <a:rPr lang="es-MX" dirty="0"/>
              <a:t>Oración Cívica de Barreda. Primer análisis sociológico de la sociedad </a:t>
            </a:r>
            <a:r>
              <a:rPr lang="es-MX" dirty="0" smtClean="0"/>
              <a:t>mexicana, Revista Espacios </a:t>
            </a:r>
            <a:r>
              <a:rPr lang="es-MX" dirty="0"/>
              <a:t>Públicos, vol. 8, núm. 16, agosto, 2005, pp. </a:t>
            </a:r>
            <a:r>
              <a:rPr lang="es-MX" dirty="0" smtClean="0"/>
              <a:t>171-190, Universidad </a:t>
            </a:r>
            <a:r>
              <a:rPr lang="es-MX" dirty="0"/>
              <a:t>Autónoma del Estado de </a:t>
            </a:r>
            <a:r>
              <a:rPr lang="es-MX" dirty="0" smtClean="0"/>
              <a:t>México, Toluca</a:t>
            </a:r>
            <a:r>
              <a:rPr lang="es-MX" dirty="0"/>
              <a:t>, </a:t>
            </a:r>
            <a:r>
              <a:rPr lang="es-MX" dirty="0" smtClean="0"/>
              <a:t>México.</a:t>
            </a:r>
          </a:p>
          <a:p>
            <a:pPr algn="just"/>
            <a:endParaRPr lang="es-MX" dirty="0"/>
          </a:p>
          <a:p>
            <a:pPr algn="just"/>
            <a:r>
              <a:rPr lang="es-MX" dirty="0" smtClean="0"/>
              <a:t>González Navarro, Moisés Los positivistas mexicanos en Francia. Disponible en: </a:t>
            </a:r>
            <a:r>
              <a:rPr lang="es-MX" dirty="0">
                <a:hlinkClick r:id="rId3"/>
              </a:rPr>
              <a:t>http://</a:t>
            </a:r>
            <a:r>
              <a:rPr lang="es-MX" dirty="0" smtClean="0">
                <a:hlinkClick r:id="rId3"/>
              </a:rPr>
              <a:t>historiamexicana.colmex.mx/index.php/RHM/article/view/771/662</a:t>
            </a:r>
            <a:endParaRPr lang="es-MX" dirty="0" smtClean="0"/>
          </a:p>
          <a:p>
            <a:pPr marL="0" indent="0" algn="just">
              <a:buNone/>
            </a:pPr>
            <a:endParaRPr lang="es-MX" dirty="0"/>
          </a:p>
          <a:p>
            <a:pPr algn="just"/>
            <a:r>
              <a:rPr lang="es-MX" dirty="0" err="1"/>
              <a:t>Gyula</a:t>
            </a:r>
            <a:r>
              <a:rPr lang="es-MX" dirty="0"/>
              <a:t> </a:t>
            </a:r>
            <a:r>
              <a:rPr lang="es-MX" dirty="0" err="1"/>
              <a:t>Horváth</a:t>
            </a:r>
            <a:r>
              <a:rPr lang="es-MX" dirty="0"/>
              <a:t> y Sara H. </a:t>
            </a:r>
            <a:r>
              <a:rPr lang="es-MX" dirty="0" err="1"/>
              <a:t>Szabó</a:t>
            </a:r>
            <a:r>
              <a:rPr lang="es-MX" dirty="0"/>
              <a:t> (2005), El positivismo en Brasil y México. Un estudio comparativo. </a:t>
            </a:r>
            <a:r>
              <a:rPr lang="es-MX" dirty="0" err="1"/>
              <a:t>Tzintzun</a:t>
            </a:r>
            <a:r>
              <a:rPr lang="es-MX" dirty="0"/>
              <a:t>, Revista de Estudios Históricos, julio-diciembre, número 042, Universidad Michoacana de San Nicolás de Hidalgo, Morelia, México. Pp.  9-32.</a:t>
            </a:r>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8397252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77500" lnSpcReduction="20000"/>
          </a:bodyPr>
          <a:lstStyle/>
          <a:p>
            <a:pPr algn="just"/>
            <a:r>
              <a:rPr lang="es-MX" dirty="0" smtClean="0"/>
              <a:t>Ibarra García, Laura (2013), “El positivismo de Gabino Barreda. Un estudio desde la teoría histórico-genética.” Acta Sociol</a:t>
            </a:r>
            <a:r>
              <a:rPr lang="es-MX" dirty="0" smtClean="0"/>
              <a:t>ógica número 60, enero-abril, pp. 11-38.</a:t>
            </a:r>
            <a:endParaRPr lang="es-MX" dirty="0" smtClean="0"/>
          </a:p>
          <a:p>
            <a:pPr algn="just"/>
            <a:endParaRPr lang="es-MX" dirty="0" smtClean="0"/>
          </a:p>
          <a:p>
            <a:pPr algn="just"/>
            <a:r>
              <a:rPr lang="es-MX" dirty="0" smtClean="0"/>
              <a:t>Infante </a:t>
            </a:r>
            <a:r>
              <a:rPr lang="es-MX" dirty="0" smtClean="0"/>
              <a:t>Vargas, Lucrecia (2009), </a:t>
            </a:r>
            <a:r>
              <a:rPr lang="es-MX" dirty="0" err="1" smtClean="0"/>
              <a:t>Historizar</a:t>
            </a:r>
            <a:r>
              <a:rPr lang="es-MX" dirty="0" smtClean="0"/>
              <a:t> el pensamiento: Leopoldo Zea y las circunstancias de la filosofía pp. 115-126. en Evelia Trejo y </a:t>
            </a:r>
            <a:r>
              <a:rPr lang="es-MX" dirty="0" err="1" smtClean="0"/>
              <a:t>Alvaro</a:t>
            </a:r>
            <a:r>
              <a:rPr lang="es-MX" dirty="0" smtClean="0"/>
              <a:t> Matute (</a:t>
            </a:r>
            <a:r>
              <a:rPr lang="es-MX" dirty="0" err="1" smtClean="0"/>
              <a:t>ed</a:t>
            </a:r>
            <a:r>
              <a:rPr lang="es-MX" dirty="0" smtClean="0"/>
              <a:t>), Escribir la historia en siglo XX. Treinta lecturas. UNAM/IIH. </a:t>
            </a:r>
            <a:r>
              <a:rPr lang="es-MX" dirty="0" smtClean="0">
                <a:hlinkClick r:id="rId2"/>
              </a:rPr>
              <a:t>http</a:t>
            </a:r>
            <a:r>
              <a:rPr lang="es-MX" dirty="0">
                <a:hlinkClick r:id="rId2"/>
              </a:rPr>
              <a:t>://</a:t>
            </a:r>
            <a:r>
              <a:rPr lang="es-MX" dirty="0" smtClean="0">
                <a:hlinkClick r:id="rId2"/>
              </a:rPr>
              <a:t>www.historicas.unam.mx/publicaciones/publicadigital/libros/escribir/ELH_005.pdf</a:t>
            </a:r>
            <a:endParaRPr lang="es-MX" dirty="0" smtClean="0"/>
          </a:p>
          <a:p>
            <a:pPr algn="just"/>
            <a:endParaRPr lang="es-MX" dirty="0"/>
          </a:p>
          <a:p>
            <a:pPr algn="just"/>
            <a:r>
              <a:rPr lang="es-MX" dirty="0" smtClean="0"/>
              <a:t>Moreno Reyes, </a:t>
            </a:r>
            <a:r>
              <a:rPr lang="es-MX" dirty="0" err="1" smtClean="0"/>
              <a:t>Giovana</a:t>
            </a:r>
            <a:r>
              <a:rPr lang="es-MX" dirty="0" smtClean="0"/>
              <a:t> Anahí, El positivismo en México. Disponible en: </a:t>
            </a:r>
            <a:r>
              <a:rPr lang="es-MX" dirty="0">
                <a:hlinkClick r:id="rId3"/>
              </a:rPr>
              <a:t>http://</a:t>
            </a:r>
            <a:r>
              <a:rPr lang="es-MX" dirty="0" smtClean="0">
                <a:hlinkClick r:id="rId3"/>
              </a:rPr>
              <a:t>www.academia.edu/7285282/POSITIVISMO_EN_MEXICO</a:t>
            </a:r>
            <a:endParaRPr lang="es-MX" dirty="0" smtClean="0"/>
          </a:p>
          <a:p>
            <a:pPr algn="just"/>
            <a:endParaRPr lang="es-MX" dirty="0"/>
          </a:p>
          <a:p>
            <a:pPr algn="just"/>
            <a:r>
              <a:rPr lang="es-MX" dirty="0" smtClean="0"/>
              <a:t>Núñez Carpizo, </a:t>
            </a:r>
            <a:r>
              <a:rPr lang="es-MX" dirty="0" err="1" smtClean="0"/>
              <a:t>Elssié</a:t>
            </a:r>
            <a:r>
              <a:rPr lang="es-MX" dirty="0" smtClean="0"/>
              <a:t> (s/f), El positivismo en México. Impacto en la educación. UNAM.</a:t>
            </a:r>
          </a:p>
          <a:p>
            <a:pPr marL="0" indent="0" algn="just">
              <a:buNone/>
            </a:pPr>
            <a:endParaRPr lang="es-MX" dirty="0" smtClean="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7960369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	</a:t>
            </a:r>
            <a:endParaRPr lang="es-MX" dirty="0"/>
          </a:p>
        </p:txBody>
      </p:sp>
      <p:sp>
        <p:nvSpPr>
          <p:cNvPr id="3" name="2 Marcador de contenido"/>
          <p:cNvSpPr>
            <a:spLocks noGrp="1"/>
          </p:cNvSpPr>
          <p:nvPr>
            <p:ph idx="1"/>
          </p:nvPr>
        </p:nvSpPr>
        <p:spPr>
          <a:xfrm>
            <a:off x="1299411" y="457200"/>
            <a:ext cx="10054389" cy="5582653"/>
          </a:xfrm>
        </p:spPr>
        <p:txBody>
          <a:bodyPr>
            <a:normAutofit/>
          </a:bodyPr>
          <a:lstStyle/>
          <a:p>
            <a:pPr marL="0" indent="0">
              <a:buNone/>
            </a:pPr>
            <a:endParaRPr lang="es-MX" dirty="0" smtClean="0"/>
          </a:p>
          <a:p>
            <a:pPr marL="0" indent="0">
              <a:buNone/>
            </a:pPr>
            <a:endParaRPr lang="es-MX" dirty="0"/>
          </a:p>
          <a:p>
            <a:pPr marL="0" indent="0">
              <a:buNone/>
            </a:pPr>
            <a:endParaRPr lang="es-MX" dirty="0" smtClean="0">
              <a:solidFill>
                <a:srgbClr val="FF0000"/>
              </a:solidFill>
            </a:endParaRPr>
          </a:p>
          <a:p>
            <a:pPr marL="0" indent="0">
              <a:buNone/>
            </a:pPr>
            <a:endParaRPr lang="es-MX" dirty="0">
              <a:solidFill>
                <a:srgbClr val="FF0000"/>
              </a:solidFill>
            </a:endParaRPr>
          </a:p>
          <a:p>
            <a:pPr marL="0" indent="0">
              <a:buNone/>
            </a:pPr>
            <a:endParaRPr lang="es-MX" dirty="0" smtClean="0">
              <a:solidFill>
                <a:srgbClr val="FF0000"/>
              </a:solidFill>
            </a:endParaRPr>
          </a:p>
          <a:p>
            <a:pPr marL="0" indent="0">
              <a:buNone/>
            </a:pPr>
            <a:endParaRPr lang="es-MX" dirty="0">
              <a:solidFill>
                <a:srgbClr val="FF0000"/>
              </a:solidFill>
            </a:endParaRPr>
          </a:p>
          <a:p>
            <a:pPr marL="0" indent="0">
              <a:buNone/>
            </a:pPr>
            <a:endParaRPr lang="es-MX" dirty="0" smtClean="0"/>
          </a:p>
          <a:p>
            <a:pPr marL="0" indent="0">
              <a:buNone/>
            </a:pPr>
            <a:endParaRPr lang="es-MX" dirty="0" smtClean="0"/>
          </a:p>
          <a:p>
            <a:pPr marL="0" indent="0">
              <a:buNone/>
            </a:pPr>
            <a:endParaRPr lang="es-MX" dirty="0"/>
          </a:p>
          <a:p>
            <a:pPr marL="0" indent="0">
              <a:buNone/>
            </a:pPr>
            <a:r>
              <a:rPr lang="es-MX" dirty="0" smtClean="0"/>
              <a:t>“</a:t>
            </a:r>
            <a:r>
              <a:rPr lang="es-MX" dirty="0" smtClean="0"/>
              <a:t>La </a:t>
            </a:r>
            <a:r>
              <a:rPr lang="es-MX" dirty="0"/>
              <a:t>relación entre filosofía e historia conlleva analizar las ideas filosóficas y la realidad de la cual han surgido estas ideas</a:t>
            </a:r>
            <a:r>
              <a:rPr lang="es-MX" dirty="0" smtClean="0"/>
              <a:t>.”</a:t>
            </a:r>
            <a:endParaRPr lang="es-MX" dirty="0"/>
          </a:p>
          <a:p>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45428" y="636814"/>
            <a:ext cx="3592285" cy="41637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9073348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Postulados del positivismo</a:t>
            </a:r>
            <a:endParaRPr lang="es-MX" b="1" dirty="0"/>
          </a:p>
        </p:txBody>
      </p:sp>
      <p:sp>
        <p:nvSpPr>
          <p:cNvPr id="3" name="2 Marcador de contenido"/>
          <p:cNvSpPr>
            <a:spLocks noGrp="1"/>
          </p:cNvSpPr>
          <p:nvPr>
            <p:ph idx="1"/>
          </p:nvPr>
        </p:nvSpPr>
        <p:spPr/>
        <p:txBody>
          <a:bodyPr/>
          <a:lstStyle/>
          <a:p>
            <a:pPr marL="0" indent="0" algn="just">
              <a:buNone/>
            </a:pPr>
            <a:endParaRPr lang="es-MX" dirty="0" smtClean="0"/>
          </a:p>
          <a:p>
            <a:pPr algn="just"/>
            <a:r>
              <a:rPr lang="es-MX" dirty="0" smtClean="0"/>
              <a:t>Para el positivismo el </a:t>
            </a:r>
            <a:r>
              <a:rPr lang="es-MX" dirty="0"/>
              <a:t>único </a:t>
            </a:r>
            <a:r>
              <a:rPr lang="es-MX" dirty="0" smtClean="0"/>
              <a:t>conocimiento auténtico </a:t>
            </a:r>
            <a:r>
              <a:rPr lang="es-MX" dirty="0"/>
              <a:t>es el </a:t>
            </a:r>
            <a:r>
              <a:rPr lang="es-MX" dirty="0" smtClean="0"/>
              <a:t>conocimiento científico.</a:t>
            </a:r>
          </a:p>
          <a:p>
            <a:pPr algn="just"/>
            <a:r>
              <a:rPr lang="es-MX" dirty="0"/>
              <a:t>R</a:t>
            </a:r>
            <a:r>
              <a:rPr lang="es-MX" dirty="0" smtClean="0"/>
              <a:t>echaza </a:t>
            </a:r>
            <a:r>
              <a:rPr lang="es-MX" dirty="0"/>
              <a:t>toda noción </a:t>
            </a:r>
            <a:r>
              <a:rPr lang="es-MX" dirty="0" smtClean="0"/>
              <a:t>a priori, así como todo </a:t>
            </a:r>
            <a:r>
              <a:rPr lang="es-MX" dirty="0"/>
              <a:t>concepto universal y </a:t>
            </a:r>
            <a:r>
              <a:rPr lang="es-MX" dirty="0" smtClean="0"/>
              <a:t>absoluto.</a:t>
            </a:r>
          </a:p>
          <a:p>
            <a:pPr algn="just"/>
            <a:r>
              <a:rPr lang="es-MX" dirty="0" smtClean="0"/>
              <a:t>Se centra en el </a:t>
            </a:r>
            <a:r>
              <a:rPr lang="es-MX" dirty="0"/>
              <a:t>análisis de los hechos reales verificados por la experiencia</a:t>
            </a:r>
            <a:r>
              <a:rPr lang="es-MX" dirty="0" smtClean="0"/>
              <a:t>.</a:t>
            </a:r>
          </a:p>
          <a:p>
            <a:pPr algn="just"/>
            <a:r>
              <a:rPr lang="es-MX" dirty="0" smtClean="0"/>
              <a:t>Presupone la existencia de </a:t>
            </a:r>
            <a:r>
              <a:rPr lang="es-MX" dirty="0"/>
              <a:t>un mundo real, objetivo, que permanece exterior a los sujetos.</a:t>
            </a:r>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1572490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4000" b="1" dirty="0" smtClean="0"/>
              <a:t>Representantes destacados del positivismo en  México</a:t>
            </a:r>
            <a:endParaRPr lang="es-MX" sz="4000" b="1" dirty="0"/>
          </a:p>
        </p:txBody>
      </p:sp>
      <p:sp>
        <p:nvSpPr>
          <p:cNvPr id="3" name="2 Marcador de contenido"/>
          <p:cNvSpPr>
            <a:spLocks noGrp="1"/>
          </p:cNvSpPr>
          <p:nvPr>
            <p:ph idx="1"/>
          </p:nvPr>
        </p:nvSpPr>
        <p:spPr/>
        <p:txBody>
          <a:bodyPr>
            <a:normAutofit/>
          </a:bodyPr>
          <a:lstStyle/>
          <a:p>
            <a:endParaRPr lang="es-MX" dirty="0" smtClean="0"/>
          </a:p>
          <a:p>
            <a:r>
              <a:rPr lang="es-MX" dirty="0" smtClean="0"/>
              <a:t>Pedro </a:t>
            </a:r>
            <a:r>
              <a:rPr lang="es-MX" dirty="0"/>
              <a:t>Contreras </a:t>
            </a:r>
            <a:r>
              <a:rPr lang="es-MX" dirty="0" smtClean="0"/>
              <a:t>Elizalde (1823-1875)</a:t>
            </a:r>
            <a:endParaRPr lang="es-MX" dirty="0"/>
          </a:p>
          <a:p>
            <a:endParaRPr lang="es-MX" dirty="0"/>
          </a:p>
          <a:p>
            <a:r>
              <a:rPr lang="es-MX" dirty="0" smtClean="0"/>
              <a:t>Gabino Barreda (1818-1881)</a:t>
            </a:r>
          </a:p>
          <a:p>
            <a:endParaRPr lang="es-MX" dirty="0"/>
          </a:p>
          <a:p>
            <a:r>
              <a:rPr lang="es-MX" dirty="0"/>
              <a:t>Porfirio </a:t>
            </a:r>
            <a:r>
              <a:rPr lang="es-MX" dirty="0" smtClean="0"/>
              <a:t>Parra (1854-1912)</a:t>
            </a:r>
          </a:p>
          <a:p>
            <a:endParaRPr lang="es-MX" dirty="0"/>
          </a:p>
          <a:p>
            <a:r>
              <a:rPr lang="es-MX" dirty="0" smtClean="0"/>
              <a:t>Agustín Aragón (1870-1954)</a:t>
            </a:r>
            <a:endParaRPr lang="es-MX" dirty="0"/>
          </a:p>
          <a:p>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8025266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838200" y="1034716"/>
            <a:ext cx="5181600" cy="5142247"/>
          </a:xfrm>
        </p:spPr>
        <p:txBody>
          <a:bodyPr>
            <a:normAutofit fontScale="85000" lnSpcReduction="10000"/>
          </a:bodyPr>
          <a:lstStyle/>
          <a:p>
            <a:r>
              <a:rPr lang="es-MX" dirty="0" smtClean="0"/>
              <a:t>Pedro Contreras Elizalde fue el primer positivista Mexicano. Mantuvo relación con Comte.</a:t>
            </a:r>
          </a:p>
          <a:p>
            <a:endParaRPr lang="es-MX" dirty="0"/>
          </a:p>
          <a:p>
            <a:r>
              <a:rPr lang="es-MX" dirty="0" smtClean="0"/>
              <a:t>Barreda fundó la </a:t>
            </a:r>
            <a:r>
              <a:rPr lang="es-MX" dirty="0"/>
              <a:t>Escuela Nacional </a:t>
            </a:r>
            <a:r>
              <a:rPr lang="es-MX" dirty="0" smtClean="0"/>
              <a:t>Preparatoria y la </a:t>
            </a:r>
            <a:r>
              <a:rPr lang="es-MX" dirty="0"/>
              <a:t>Sociedad </a:t>
            </a:r>
            <a:r>
              <a:rPr lang="es-MX" dirty="0" err="1" smtClean="0"/>
              <a:t>Metodófila</a:t>
            </a:r>
            <a:r>
              <a:rPr lang="es-MX" dirty="0" smtClean="0"/>
              <a:t>.</a:t>
            </a:r>
          </a:p>
          <a:p>
            <a:endParaRPr lang="es-MX" dirty="0"/>
          </a:p>
          <a:p>
            <a:r>
              <a:rPr lang="es-MX" dirty="0" smtClean="0"/>
              <a:t>Porfirio Parra, continuador de la obra de Barreda. Director de la Sociedad Positivista de México. Traductor del</a:t>
            </a:r>
            <a:r>
              <a:rPr lang="es-MX" dirty="0"/>
              <a:t> </a:t>
            </a:r>
            <a:r>
              <a:rPr lang="es-MX" i="1" dirty="0"/>
              <a:t>Discurso sobre el espíritu </a:t>
            </a:r>
            <a:r>
              <a:rPr lang="es-MX" i="1" dirty="0" smtClean="0"/>
              <a:t>positivo.</a:t>
            </a:r>
          </a:p>
          <a:p>
            <a:endParaRPr lang="es-MX" i="1" dirty="0"/>
          </a:p>
          <a:p>
            <a:r>
              <a:rPr lang="es-MX" dirty="0" smtClean="0"/>
              <a:t>Agustín Aragón. Editor de la Revista Positiva.</a:t>
            </a:r>
          </a:p>
        </p:txBody>
      </p:sp>
      <p:pic>
        <p:nvPicPr>
          <p:cNvPr id="1028" name="Picture 4"/>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7133487" y="1825625"/>
            <a:ext cx="3259026" cy="4351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5116582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b="1" dirty="0"/>
              <a:t>T</a:t>
            </a:r>
            <a:r>
              <a:rPr lang="es-MX" b="1" dirty="0" smtClean="0"/>
              <a:t>ipos de positivistas</a:t>
            </a:r>
            <a:endParaRPr lang="es-MX" b="1" dirty="0"/>
          </a:p>
        </p:txBody>
      </p:sp>
      <p:sp>
        <p:nvSpPr>
          <p:cNvPr id="6" name="5 Marcador de contenido"/>
          <p:cNvSpPr>
            <a:spLocks noGrp="1"/>
          </p:cNvSpPr>
          <p:nvPr>
            <p:ph idx="1"/>
          </p:nvPr>
        </p:nvSpPr>
        <p:spPr/>
        <p:txBody>
          <a:bodyPr/>
          <a:lstStyle/>
          <a:p>
            <a:pPr marL="0" indent="0" algn="just">
              <a:buNone/>
            </a:pPr>
            <a:endParaRPr lang="es-MX" dirty="0" smtClean="0"/>
          </a:p>
          <a:p>
            <a:pPr marL="0" indent="0" algn="just">
              <a:buNone/>
            </a:pPr>
            <a:endParaRPr lang="es-MX" dirty="0"/>
          </a:p>
          <a:p>
            <a:pPr marL="0" indent="0" algn="just">
              <a:buNone/>
            </a:pPr>
            <a:r>
              <a:rPr lang="es-MX" dirty="0" smtClean="0"/>
              <a:t>Hablar de los positivistas en México, requiere de separar </a:t>
            </a:r>
            <a:r>
              <a:rPr lang="es-MX" dirty="0"/>
              <a:t>a los teóricos puros de los </a:t>
            </a:r>
            <a:r>
              <a:rPr lang="es-MX" dirty="0" smtClean="0"/>
              <a:t>educadores; </a:t>
            </a:r>
            <a:r>
              <a:rPr lang="es-MX" dirty="0"/>
              <a:t>e</a:t>
            </a:r>
            <a:r>
              <a:rPr lang="es-MX" dirty="0" smtClean="0"/>
              <a:t>l </a:t>
            </a:r>
            <a:r>
              <a:rPr lang="es-MX" dirty="0"/>
              <a:t>grupo de los científicos </a:t>
            </a:r>
            <a:r>
              <a:rPr lang="es-MX" dirty="0" smtClean="0"/>
              <a:t>de </a:t>
            </a:r>
            <a:r>
              <a:rPr lang="es-MX" dirty="0"/>
              <a:t>los </a:t>
            </a:r>
            <a:r>
              <a:rPr lang="es-MX" dirty="0" smtClean="0"/>
              <a:t>autonombrados “científicos</a:t>
            </a:r>
            <a:r>
              <a:rPr lang="es-MX" dirty="0"/>
              <a:t>” </a:t>
            </a:r>
            <a:r>
              <a:rPr lang="es-MX" dirty="0" smtClean="0"/>
              <a:t> sin serlo. </a:t>
            </a:r>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6687220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b="1" dirty="0" smtClean="0"/>
              <a:t>El </a:t>
            </a:r>
            <a:r>
              <a:rPr lang="es-MX" b="1" dirty="0" err="1" smtClean="0"/>
              <a:t>parteaguas</a:t>
            </a:r>
            <a:r>
              <a:rPr lang="es-MX" b="1" dirty="0" smtClean="0"/>
              <a:t> del </a:t>
            </a:r>
            <a:r>
              <a:rPr lang="es-MX" b="1" dirty="0" smtClean="0"/>
              <a:t>positivismo en México</a:t>
            </a:r>
            <a:endParaRPr lang="es-MX" b="1" dirty="0"/>
          </a:p>
        </p:txBody>
      </p:sp>
      <p:sp>
        <p:nvSpPr>
          <p:cNvPr id="3" name="2 Marcador de contenido"/>
          <p:cNvSpPr>
            <a:spLocks noGrp="1"/>
          </p:cNvSpPr>
          <p:nvPr>
            <p:ph sz="half" idx="1"/>
          </p:nvPr>
        </p:nvSpPr>
        <p:spPr/>
        <p:txBody>
          <a:bodyPr>
            <a:normAutofit fontScale="85000" lnSpcReduction="20000"/>
          </a:bodyPr>
          <a:lstStyle/>
          <a:p>
            <a:pPr algn="just"/>
            <a:r>
              <a:rPr lang="es-MX" dirty="0" smtClean="0"/>
              <a:t>La </a:t>
            </a:r>
            <a:r>
              <a:rPr lang="es-MX" i="1" dirty="0" smtClean="0"/>
              <a:t>Oración Cívica (o elogio patriótico) </a:t>
            </a:r>
            <a:r>
              <a:rPr lang="es-MX" dirty="0"/>
              <a:t>pronunciada </a:t>
            </a:r>
            <a:r>
              <a:rPr lang="es-MX" dirty="0" smtClean="0"/>
              <a:t>por Gabino Barreda, en Guanajuato, </a:t>
            </a:r>
            <a:r>
              <a:rPr lang="es-MX" dirty="0"/>
              <a:t>el 16 de Septiembre de 1867</a:t>
            </a:r>
            <a:r>
              <a:rPr lang="es-MX" dirty="0" smtClean="0"/>
              <a:t>, </a:t>
            </a:r>
            <a:r>
              <a:rPr lang="es-MX" dirty="0"/>
              <a:t>con motivo de la conmemoración de la </a:t>
            </a:r>
            <a:r>
              <a:rPr lang="es-MX" dirty="0" smtClean="0"/>
              <a:t>Independencia, </a:t>
            </a:r>
            <a:r>
              <a:rPr lang="es-MX" dirty="0"/>
              <a:t>constituye </a:t>
            </a:r>
            <a:r>
              <a:rPr lang="es-MX" dirty="0" smtClean="0"/>
              <a:t>un </a:t>
            </a:r>
            <a:r>
              <a:rPr lang="es-MX" dirty="0" err="1" smtClean="0"/>
              <a:t>parteaguas</a:t>
            </a:r>
            <a:r>
              <a:rPr lang="es-MX" dirty="0" smtClean="0"/>
              <a:t> del positivismo en México.</a:t>
            </a:r>
          </a:p>
          <a:p>
            <a:pPr marL="0" indent="0" algn="just">
              <a:buNone/>
            </a:pPr>
            <a:endParaRPr lang="es-MX" dirty="0" smtClean="0"/>
          </a:p>
          <a:p>
            <a:pPr algn="just"/>
            <a:r>
              <a:rPr lang="es-MX" dirty="0" smtClean="0"/>
              <a:t>La tradición de esta oración se </a:t>
            </a:r>
            <a:r>
              <a:rPr lang="es-MX" dirty="0"/>
              <a:t>remonta al año de </a:t>
            </a:r>
            <a:r>
              <a:rPr lang="es-MX" dirty="0" smtClean="0"/>
              <a:t>1812. A través de ella se hace </a:t>
            </a:r>
            <a:r>
              <a:rPr lang="es-MX" dirty="0"/>
              <a:t>un recuento de la historia de México, enfatizado en  la Guerra de independencia y en los héroes que </a:t>
            </a:r>
            <a:r>
              <a:rPr lang="es-MX" dirty="0" smtClean="0"/>
              <a:t>participaron.</a:t>
            </a:r>
            <a:endParaRPr lang="es-MX" dirty="0"/>
          </a:p>
          <a:p>
            <a:endParaRPr lang="es-MX" dirty="0"/>
          </a:p>
        </p:txBody>
      </p:sp>
      <p:pic>
        <p:nvPicPr>
          <p:cNvPr id="1027" name="Picture 3"/>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7495494" y="2024743"/>
            <a:ext cx="3314020" cy="3314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00456843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1735</TotalTime>
  <Words>1661</Words>
  <Application>Microsoft Office PowerPoint</Application>
  <PresentationFormat>Personalizado</PresentationFormat>
  <Paragraphs>153</Paragraphs>
  <Slides>32</Slides>
  <Notes>0</Notes>
  <HiddenSlides>0</HiddenSlides>
  <MMClips>0</MMClips>
  <ScaleCrop>false</ScaleCrop>
  <HeadingPairs>
    <vt:vector size="4" baseType="variant">
      <vt:variant>
        <vt:lpstr>Tema</vt:lpstr>
      </vt:variant>
      <vt:variant>
        <vt:i4>1</vt:i4>
      </vt:variant>
      <vt:variant>
        <vt:lpstr>Títulos de diapositiva</vt:lpstr>
      </vt:variant>
      <vt:variant>
        <vt:i4>32</vt:i4>
      </vt:variant>
    </vt:vector>
  </HeadingPairs>
  <TitlesOfParts>
    <vt:vector size="33" baseType="lpstr">
      <vt:lpstr>Tema de Office</vt:lpstr>
      <vt:lpstr>Universidad Autónoma del Estado de México                     CU UAEM Zumpango          Licenciatura en sociología</vt:lpstr>
      <vt:lpstr>Presentación del material</vt:lpstr>
      <vt:lpstr>Propósito general de la unidad de aprendizaje.</vt:lpstr>
      <vt:lpstr> </vt:lpstr>
      <vt:lpstr>Postulados del positivismo</vt:lpstr>
      <vt:lpstr>Representantes destacados del positivismo en  México</vt:lpstr>
      <vt:lpstr>Presentación de PowerPoint</vt:lpstr>
      <vt:lpstr>Tipos de positivistas</vt:lpstr>
      <vt:lpstr>El parteaguas del positivismo en México</vt:lpstr>
      <vt:lpstr>Presentación de PowerPoint</vt:lpstr>
      <vt:lpstr>Presentación de PowerPoint</vt:lpstr>
      <vt:lpstr>El positivismo en la Oración Cívica de Barreda</vt:lpstr>
      <vt:lpstr>Presentación de PowerPoint</vt:lpstr>
      <vt:lpstr>Presentación de PowerPoint</vt:lpstr>
      <vt:lpstr>Positivismo y educación</vt:lpstr>
      <vt:lpstr>Presentación de PowerPoint</vt:lpstr>
      <vt:lpstr>Presentación de PowerPoint</vt:lpstr>
      <vt:lpstr>Presentación de PowerPoint</vt:lpstr>
      <vt:lpstr>El positivismo en la vida pública</vt:lpstr>
      <vt:lpstr>La circunstancia política mexicana</vt:lpstr>
      <vt:lpstr>Presentación de PowerPoint</vt:lpstr>
      <vt:lpstr>Presentación de PowerPoint</vt:lpstr>
      <vt:lpstr>Presentación de PowerPoint</vt:lpstr>
      <vt:lpstr>Presentación de PowerPoint</vt:lpstr>
      <vt:lpstr>Presentación de PowerPoint</vt:lpstr>
      <vt:lpstr>Hipótesis frenológicas</vt:lpstr>
      <vt:lpstr>Declive del positivismo de Barreda</vt:lpstr>
      <vt:lpstr>Una nueva etapa del positivismo</vt:lpstr>
      <vt:lpstr>Presentación de PowerPoint</vt:lpstr>
      <vt:lpstr>Presentación de PowerPoint</vt:lpstr>
      <vt:lpstr>Bibliografía</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CUZumpango</dc:creator>
  <cp:lastModifiedBy>Yasmin</cp:lastModifiedBy>
  <cp:revision>132</cp:revision>
  <dcterms:created xsi:type="dcterms:W3CDTF">2016-05-23T13:35:30Z</dcterms:created>
  <dcterms:modified xsi:type="dcterms:W3CDTF">2016-10-13T01:32:34Z</dcterms:modified>
</cp:coreProperties>
</file>