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1" r:id="rId2"/>
    <p:sldId id="312" r:id="rId3"/>
    <p:sldId id="313" r:id="rId4"/>
    <p:sldId id="335" r:id="rId5"/>
    <p:sldId id="333" r:id="rId6"/>
    <p:sldId id="324" r:id="rId7"/>
    <p:sldId id="314" r:id="rId8"/>
    <p:sldId id="323" r:id="rId9"/>
    <p:sldId id="321" r:id="rId10"/>
    <p:sldId id="330" r:id="rId11"/>
    <p:sldId id="331" r:id="rId12"/>
    <p:sldId id="317" r:id="rId13"/>
    <p:sldId id="326" r:id="rId14"/>
    <p:sldId id="325" r:id="rId15"/>
    <p:sldId id="264" r:id="rId16"/>
    <p:sldId id="316" r:id="rId17"/>
    <p:sldId id="263" r:id="rId18"/>
    <p:sldId id="329" r:id="rId19"/>
    <p:sldId id="332" r:id="rId20"/>
    <p:sldId id="273" r:id="rId21"/>
    <p:sldId id="275" r:id="rId22"/>
    <p:sldId id="276" r:id="rId23"/>
    <p:sldId id="278" r:id="rId24"/>
    <p:sldId id="279" r:id="rId25"/>
    <p:sldId id="284" r:id="rId26"/>
    <p:sldId id="287" r:id="rId27"/>
    <p:sldId id="310" r:id="rId28"/>
    <p:sldId id="292" r:id="rId29"/>
    <p:sldId id="293" r:id="rId30"/>
    <p:sldId id="294" r:id="rId31"/>
    <p:sldId id="297" r:id="rId32"/>
    <p:sldId id="302" r:id="rId33"/>
    <p:sldId id="303" r:id="rId34"/>
    <p:sldId id="305" r:id="rId35"/>
    <p:sldId id="334" r:id="rId3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7" autoAdjust="0"/>
    <p:restoredTop sz="94660"/>
  </p:normalViewPr>
  <p:slideViewPr>
    <p:cSldViewPr snapToGrid="0">
      <p:cViewPr varScale="1">
        <p:scale>
          <a:sx n="50" d="100"/>
          <a:sy n="50" d="100"/>
        </p:scale>
        <p:origin x="-62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FC00165A-7B5F-4696-B62A-E75C5B3C7697}"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32D485A-FCF5-40A5-BD0F-5A79C952E752}" type="slidenum">
              <a:rPr lang="es-MX" smtClean="0"/>
              <a:t>‹Nº›</a:t>
            </a:fld>
            <a:endParaRPr lang="es-MX"/>
          </a:p>
        </p:txBody>
      </p:sp>
    </p:spTree>
    <p:extLst>
      <p:ext uri="{BB962C8B-B14F-4D97-AF65-F5344CB8AC3E}">
        <p14:creationId xmlns:p14="http://schemas.microsoft.com/office/powerpoint/2010/main" val="2085132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C00165A-7B5F-4696-B62A-E75C5B3C7697}"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32D485A-FCF5-40A5-BD0F-5A79C952E752}" type="slidenum">
              <a:rPr lang="es-MX" smtClean="0"/>
              <a:t>‹Nº›</a:t>
            </a:fld>
            <a:endParaRPr lang="es-MX"/>
          </a:p>
        </p:txBody>
      </p:sp>
    </p:spTree>
    <p:extLst>
      <p:ext uri="{BB962C8B-B14F-4D97-AF65-F5344CB8AC3E}">
        <p14:creationId xmlns:p14="http://schemas.microsoft.com/office/powerpoint/2010/main" val="41084023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C00165A-7B5F-4696-B62A-E75C5B3C7697}"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32D485A-FCF5-40A5-BD0F-5A79C952E752}" type="slidenum">
              <a:rPr lang="es-MX" smtClean="0"/>
              <a:t>‹Nº›</a:t>
            </a:fld>
            <a:endParaRPr lang="es-MX"/>
          </a:p>
        </p:txBody>
      </p:sp>
    </p:spTree>
    <p:extLst>
      <p:ext uri="{BB962C8B-B14F-4D97-AF65-F5344CB8AC3E}">
        <p14:creationId xmlns:p14="http://schemas.microsoft.com/office/powerpoint/2010/main" val="516329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C00165A-7B5F-4696-B62A-E75C5B3C7697}"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32D485A-FCF5-40A5-BD0F-5A79C952E752}" type="slidenum">
              <a:rPr lang="es-MX" smtClean="0"/>
              <a:t>‹Nº›</a:t>
            </a:fld>
            <a:endParaRPr lang="es-MX"/>
          </a:p>
        </p:txBody>
      </p:sp>
    </p:spTree>
    <p:extLst>
      <p:ext uri="{BB962C8B-B14F-4D97-AF65-F5344CB8AC3E}">
        <p14:creationId xmlns:p14="http://schemas.microsoft.com/office/powerpoint/2010/main" val="190826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FC00165A-7B5F-4696-B62A-E75C5B3C7697}"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32D485A-FCF5-40A5-BD0F-5A79C952E752}" type="slidenum">
              <a:rPr lang="es-MX" smtClean="0"/>
              <a:t>‹Nº›</a:t>
            </a:fld>
            <a:endParaRPr lang="es-MX"/>
          </a:p>
        </p:txBody>
      </p:sp>
    </p:spTree>
    <p:extLst>
      <p:ext uri="{BB962C8B-B14F-4D97-AF65-F5344CB8AC3E}">
        <p14:creationId xmlns:p14="http://schemas.microsoft.com/office/powerpoint/2010/main" val="4172969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FC00165A-7B5F-4696-B62A-E75C5B3C7697}"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132D485A-FCF5-40A5-BD0F-5A79C952E752}" type="slidenum">
              <a:rPr lang="es-MX" smtClean="0"/>
              <a:t>‹Nº›</a:t>
            </a:fld>
            <a:endParaRPr lang="es-MX"/>
          </a:p>
        </p:txBody>
      </p:sp>
    </p:spTree>
    <p:extLst>
      <p:ext uri="{BB962C8B-B14F-4D97-AF65-F5344CB8AC3E}">
        <p14:creationId xmlns:p14="http://schemas.microsoft.com/office/powerpoint/2010/main" val="4275814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FC00165A-7B5F-4696-B62A-E75C5B3C7697}" type="datetimeFigureOut">
              <a:rPr lang="es-MX" smtClean="0"/>
              <a:t>12/10/2016</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132D485A-FCF5-40A5-BD0F-5A79C952E752}" type="slidenum">
              <a:rPr lang="es-MX" smtClean="0"/>
              <a:t>‹Nº›</a:t>
            </a:fld>
            <a:endParaRPr lang="es-MX"/>
          </a:p>
        </p:txBody>
      </p:sp>
    </p:spTree>
    <p:extLst>
      <p:ext uri="{BB962C8B-B14F-4D97-AF65-F5344CB8AC3E}">
        <p14:creationId xmlns:p14="http://schemas.microsoft.com/office/powerpoint/2010/main" val="1886624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FC00165A-7B5F-4696-B62A-E75C5B3C7697}" type="datetimeFigureOut">
              <a:rPr lang="es-MX" smtClean="0"/>
              <a:t>12/10/2016</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132D485A-FCF5-40A5-BD0F-5A79C952E752}" type="slidenum">
              <a:rPr lang="es-MX" smtClean="0"/>
              <a:t>‹Nº›</a:t>
            </a:fld>
            <a:endParaRPr lang="es-MX"/>
          </a:p>
        </p:txBody>
      </p:sp>
    </p:spTree>
    <p:extLst>
      <p:ext uri="{BB962C8B-B14F-4D97-AF65-F5344CB8AC3E}">
        <p14:creationId xmlns:p14="http://schemas.microsoft.com/office/powerpoint/2010/main" val="2729692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C00165A-7B5F-4696-B62A-E75C5B3C7697}" type="datetimeFigureOut">
              <a:rPr lang="es-MX" smtClean="0"/>
              <a:t>12/10/2016</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132D485A-FCF5-40A5-BD0F-5A79C952E752}" type="slidenum">
              <a:rPr lang="es-MX" smtClean="0"/>
              <a:t>‹Nº›</a:t>
            </a:fld>
            <a:endParaRPr lang="es-MX"/>
          </a:p>
        </p:txBody>
      </p:sp>
    </p:spTree>
    <p:extLst>
      <p:ext uri="{BB962C8B-B14F-4D97-AF65-F5344CB8AC3E}">
        <p14:creationId xmlns:p14="http://schemas.microsoft.com/office/powerpoint/2010/main" val="112210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C00165A-7B5F-4696-B62A-E75C5B3C7697}"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132D485A-FCF5-40A5-BD0F-5A79C952E752}" type="slidenum">
              <a:rPr lang="es-MX" smtClean="0"/>
              <a:t>‹Nº›</a:t>
            </a:fld>
            <a:endParaRPr lang="es-MX"/>
          </a:p>
        </p:txBody>
      </p:sp>
    </p:spTree>
    <p:extLst>
      <p:ext uri="{BB962C8B-B14F-4D97-AF65-F5344CB8AC3E}">
        <p14:creationId xmlns:p14="http://schemas.microsoft.com/office/powerpoint/2010/main" val="1576548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C00165A-7B5F-4696-B62A-E75C5B3C7697}"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132D485A-FCF5-40A5-BD0F-5A79C952E752}" type="slidenum">
              <a:rPr lang="es-MX" smtClean="0"/>
              <a:t>‹Nº›</a:t>
            </a:fld>
            <a:endParaRPr lang="es-MX"/>
          </a:p>
        </p:txBody>
      </p:sp>
    </p:spTree>
    <p:extLst>
      <p:ext uri="{BB962C8B-B14F-4D97-AF65-F5344CB8AC3E}">
        <p14:creationId xmlns:p14="http://schemas.microsoft.com/office/powerpoint/2010/main" val="895858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00165A-7B5F-4696-B62A-E75C5B3C7697}" type="datetimeFigureOut">
              <a:rPr lang="es-MX" smtClean="0"/>
              <a:t>12/10/2016</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D485A-FCF5-40A5-BD0F-5A79C952E752}" type="slidenum">
              <a:rPr lang="es-MX" smtClean="0"/>
              <a:t>‹Nº›</a:t>
            </a:fld>
            <a:endParaRPr lang="es-MX"/>
          </a:p>
        </p:txBody>
      </p:sp>
    </p:spTree>
    <p:extLst>
      <p:ext uri="{BB962C8B-B14F-4D97-AF65-F5344CB8AC3E}">
        <p14:creationId xmlns:p14="http://schemas.microsoft.com/office/powerpoint/2010/main" val="7922208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3200" dirty="0" smtClean="0"/>
              <a:t>                Universidad </a:t>
            </a:r>
            <a:r>
              <a:rPr lang="es-MX" sz="3200" dirty="0"/>
              <a:t>Autónoma del Estado de México           	</a:t>
            </a:r>
            <a:r>
              <a:rPr lang="es-MX" sz="3200" dirty="0" smtClean="0"/>
              <a:t/>
            </a:r>
            <a:br>
              <a:rPr lang="es-MX" sz="3200" dirty="0" smtClean="0"/>
            </a:br>
            <a:r>
              <a:rPr lang="es-MX" sz="3200" dirty="0" smtClean="0"/>
              <a:t>        CU </a:t>
            </a:r>
            <a:r>
              <a:rPr lang="es-MX" sz="3200" dirty="0"/>
              <a:t>UAEM Zumpango</a:t>
            </a:r>
            <a:br>
              <a:rPr lang="es-MX" sz="3200" dirty="0"/>
            </a:br>
            <a:r>
              <a:rPr lang="es-MX" sz="3200" dirty="0"/>
              <a:t>         Licenciatura en sociología</a:t>
            </a:r>
          </a:p>
        </p:txBody>
      </p:sp>
      <p:sp>
        <p:nvSpPr>
          <p:cNvPr id="3" name="2 Marcador de contenido"/>
          <p:cNvSpPr>
            <a:spLocks noGrp="1"/>
          </p:cNvSpPr>
          <p:nvPr>
            <p:ph idx="1"/>
          </p:nvPr>
        </p:nvSpPr>
        <p:spPr/>
        <p:txBody>
          <a:bodyPr>
            <a:normAutofit fontScale="92500" lnSpcReduction="20000"/>
          </a:bodyPr>
          <a:lstStyle/>
          <a:p>
            <a:pPr marL="0" indent="0" algn="ctr">
              <a:buNone/>
            </a:pPr>
            <a:endParaRPr lang="es-MX" dirty="0" smtClean="0"/>
          </a:p>
          <a:p>
            <a:pPr marL="0" indent="0" algn="ctr">
              <a:buNone/>
            </a:pPr>
            <a:r>
              <a:rPr lang="es-MX" dirty="0" smtClean="0"/>
              <a:t>Unidad </a:t>
            </a:r>
            <a:r>
              <a:rPr lang="es-MX" dirty="0"/>
              <a:t>de Aprendizaje</a:t>
            </a:r>
          </a:p>
          <a:p>
            <a:pPr marL="0" indent="0" algn="ctr">
              <a:buNone/>
            </a:pPr>
            <a:r>
              <a:rPr lang="es-MX" dirty="0"/>
              <a:t>Precursores de la Sociología: Filosofía social</a:t>
            </a:r>
          </a:p>
          <a:p>
            <a:pPr algn="ctr"/>
            <a:endParaRPr lang="es-MX" dirty="0"/>
          </a:p>
          <a:p>
            <a:pPr marL="0" indent="0" algn="ctr">
              <a:buNone/>
            </a:pPr>
            <a:r>
              <a:rPr lang="es-MX" dirty="0"/>
              <a:t>Titulo del material</a:t>
            </a:r>
          </a:p>
          <a:p>
            <a:pPr marL="0" indent="0" algn="ctr">
              <a:buNone/>
            </a:pPr>
            <a:r>
              <a:rPr lang="es-MX" dirty="0" smtClean="0"/>
              <a:t>“Antecedentes del pensamiento sociológico en el Renacimiento”</a:t>
            </a:r>
          </a:p>
          <a:p>
            <a:pPr marL="0" indent="0" algn="ctr">
              <a:buNone/>
            </a:pPr>
            <a:endParaRPr lang="es-MX" dirty="0"/>
          </a:p>
          <a:p>
            <a:pPr marL="0" indent="0" algn="ctr">
              <a:buNone/>
            </a:pPr>
            <a:r>
              <a:rPr lang="es-MX" dirty="0"/>
              <a:t>Elaborado por:</a:t>
            </a:r>
          </a:p>
          <a:p>
            <a:pPr marL="0" indent="0" algn="ctr">
              <a:buNone/>
            </a:pPr>
            <a:r>
              <a:rPr lang="es-MX" dirty="0" err="1"/>
              <a:t>Yasmín</a:t>
            </a:r>
            <a:r>
              <a:rPr lang="es-MX" dirty="0"/>
              <a:t> Hernández </a:t>
            </a:r>
            <a:r>
              <a:rPr lang="es-MX" dirty="0" smtClean="0"/>
              <a:t>Romero</a:t>
            </a:r>
          </a:p>
          <a:p>
            <a:pPr marL="0" indent="0" algn="r">
              <a:buNone/>
            </a:pPr>
            <a:r>
              <a:rPr lang="es-MX" dirty="0" smtClean="0"/>
              <a:t>Junio 2016.</a:t>
            </a:r>
            <a:endParaRPr lang="es-MX" dirty="0"/>
          </a:p>
          <a:p>
            <a:endParaRPr lang="es-MX" dirty="0"/>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8480" y="1141222"/>
            <a:ext cx="1295016" cy="1169999"/>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410471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Bases del Renacimiento</a:t>
            </a:r>
            <a:endParaRPr lang="es-MX" b="1" dirty="0"/>
          </a:p>
        </p:txBody>
      </p:sp>
      <p:sp>
        <p:nvSpPr>
          <p:cNvPr id="3" name="2 Marcador de contenido"/>
          <p:cNvSpPr>
            <a:spLocks noGrp="1"/>
          </p:cNvSpPr>
          <p:nvPr>
            <p:ph idx="1"/>
          </p:nvPr>
        </p:nvSpPr>
        <p:spPr/>
        <p:txBody>
          <a:bodyPr/>
          <a:lstStyle/>
          <a:p>
            <a:r>
              <a:rPr lang="es-MX" dirty="0"/>
              <a:t>Su fundamento de autoridad fue la Antigüedad clásica.</a:t>
            </a:r>
          </a:p>
          <a:p>
            <a:endParaRPr lang="es-MX" dirty="0"/>
          </a:p>
          <a:p>
            <a:r>
              <a:rPr lang="es-MX" dirty="0"/>
              <a:t>Una nueva educación secular capaz de oponerse a la mantenida por el clero.</a:t>
            </a:r>
          </a:p>
          <a:p>
            <a:endParaRPr lang="es-MX" dirty="0"/>
          </a:p>
          <a:p>
            <a:r>
              <a:rPr lang="es-MX" dirty="0"/>
              <a:t>Apartándose de lo </a:t>
            </a:r>
            <a:r>
              <a:rPr lang="es-MX" dirty="0" smtClean="0"/>
              <a:t>abstracto, </a:t>
            </a:r>
            <a:r>
              <a:rPr lang="es-MX" dirty="0"/>
              <a:t>el humanismo tendía a lo concreto.</a:t>
            </a:r>
          </a:p>
          <a:p>
            <a:endParaRPr lang="es-MX" dirty="0"/>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288283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838200" y="1085850"/>
            <a:ext cx="5181600" cy="5091113"/>
          </a:xfrm>
        </p:spPr>
        <p:txBody>
          <a:bodyPr/>
          <a:lstStyle/>
          <a:p>
            <a:pPr algn="just"/>
            <a:endParaRPr lang="es-MX" dirty="0" smtClean="0"/>
          </a:p>
          <a:p>
            <a:pPr algn="just"/>
            <a:r>
              <a:rPr lang="es-MX" dirty="0" smtClean="0"/>
              <a:t>Durante </a:t>
            </a:r>
            <a:r>
              <a:rPr lang="es-MX" dirty="0"/>
              <a:t>el tiempo que el clero administró la ciencia, el saber era considerado una propiedad colectiva, impersonal.</a:t>
            </a:r>
          </a:p>
          <a:p>
            <a:pPr algn="just"/>
            <a:endParaRPr lang="es-MX" dirty="0"/>
          </a:p>
          <a:p>
            <a:pPr algn="just"/>
            <a:r>
              <a:rPr lang="es-MX" dirty="0"/>
              <a:t>En el Renacimiento, la superioridad intelectual podía ser ahora un medio de encumbramiento social.</a:t>
            </a:r>
          </a:p>
          <a:p>
            <a:endParaRPr lang="es-MX" dirty="0"/>
          </a:p>
          <a:p>
            <a:endParaRPr lang="es-MX" dirty="0"/>
          </a:p>
        </p:txBody>
      </p:sp>
      <p:pic>
        <p:nvPicPr>
          <p:cNvPr id="205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034634" y="1485901"/>
            <a:ext cx="3456732" cy="4597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623311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Los albores del Renacimiento</a:t>
            </a:r>
          </a:p>
        </p:txBody>
      </p:sp>
      <p:sp>
        <p:nvSpPr>
          <p:cNvPr id="3" name="2 Marcador de contenido"/>
          <p:cNvSpPr>
            <a:spLocks noGrp="1"/>
          </p:cNvSpPr>
          <p:nvPr>
            <p:ph sz="half" idx="1"/>
          </p:nvPr>
        </p:nvSpPr>
        <p:spPr/>
        <p:txBody>
          <a:bodyPr>
            <a:normAutofit fontScale="92500" lnSpcReduction="20000"/>
          </a:bodyPr>
          <a:lstStyle/>
          <a:p>
            <a:r>
              <a:rPr lang="es-MX" dirty="0"/>
              <a:t>En la ciudad de Florencia, Italia, comenzó el </a:t>
            </a:r>
            <a:r>
              <a:rPr lang="es-MX" dirty="0" smtClean="0"/>
              <a:t>Renacimiento.</a:t>
            </a:r>
          </a:p>
          <a:p>
            <a:endParaRPr lang="es-MX" dirty="0"/>
          </a:p>
          <a:p>
            <a:r>
              <a:rPr lang="es-MX" dirty="0" smtClean="0"/>
              <a:t>La familia de los Medici fue central en la prosperidad de la ciudad, debido a que protegerían y pagarían a los artistas y pensadores de la época.</a:t>
            </a:r>
          </a:p>
          <a:p>
            <a:endParaRPr lang="es-MX" dirty="0"/>
          </a:p>
          <a:p>
            <a:r>
              <a:rPr lang="es-MX" dirty="0" smtClean="0"/>
              <a:t>Florencia es el escenario del poder económico que se representa en el arte, la arquitectura y la cultura.</a:t>
            </a:r>
            <a:endParaRPr lang="es-MX" dirty="0"/>
          </a:p>
          <a:p>
            <a:pPr marL="0" indent="0">
              <a:buNone/>
            </a:pPr>
            <a:endParaRPr lang="es-MX" dirty="0" smtClean="0"/>
          </a:p>
          <a:p>
            <a:pPr marL="0" indent="0">
              <a:buNone/>
            </a:pPr>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2553" y="2047462"/>
            <a:ext cx="4638262" cy="3478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46585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1638300" y="1825625"/>
            <a:ext cx="9715500" cy="4351338"/>
          </a:xfrm>
        </p:spPr>
        <p:txBody>
          <a:bodyPr/>
          <a:lstStyle/>
          <a:p>
            <a:pPr marL="0" indent="0" algn="just">
              <a:buNone/>
            </a:pPr>
            <a:r>
              <a:rPr lang="es-MX" dirty="0"/>
              <a:t>Empero, la nueva forma de ver el mundo del Renacimiento trasciende el ámbito de lo meramente artístico</a:t>
            </a:r>
            <a:r>
              <a:rPr lang="es-MX" dirty="0" smtClean="0"/>
              <a:t>.</a:t>
            </a:r>
          </a:p>
          <a:p>
            <a:pPr marL="0" indent="0" algn="just">
              <a:buNone/>
            </a:pPr>
            <a:endParaRPr lang="es-MX" dirty="0"/>
          </a:p>
          <a:p>
            <a:pPr algn="just"/>
            <a:endParaRPr lang="es-MX" dirty="0"/>
          </a:p>
          <a:p>
            <a:pPr marL="0" indent="0" algn="just">
              <a:buNone/>
            </a:pPr>
            <a:r>
              <a:rPr lang="es-MX" dirty="0"/>
              <a:t>L</a:t>
            </a:r>
            <a:r>
              <a:rPr lang="es-MX" dirty="0" smtClean="0"/>
              <a:t>a </a:t>
            </a:r>
            <a:r>
              <a:rPr lang="es-MX" dirty="0"/>
              <a:t>realidad social </a:t>
            </a:r>
            <a:r>
              <a:rPr lang="es-MX" dirty="0" smtClean="0"/>
              <a:t>influyó y, al mismo tiempo, fue influenciada por la cultura renacentista.</a:t>
            </a:r>
            <a:endParaRPr lang="es-MX" dirty="0"/>
          </a:p>
          <a:p>
            <a:pPr marL="0" indent="0">
              <a:buNone/>
            </a:pPr>
            <a:endParaRPr lang="es-MX" dirty="0"/>
          </a:p>
          <a:p>
            <a:pPr marL="0" indent="0" algn="just">
              <a:buNone/>
            </a:pPr>
            <a:endParaRPr lang="es-MX" dirty="0"/>
          </a:p>
          <a:p>
            <a:pPr marL="0" indent="0">
              <a:buNone/>
            </a:pPr>
            <a:endParaRPr lang="es-MX" dirty="0"/>
          </a:p>
          <a:p>
            <a:endParaRPr lang="es-MX" dirty="0"/>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067034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b="1" dirty="0" smtClean="0"/>
              <a:t>Arte y sociedad</a:t>
            </a:r>
            <a:endParaRPr lang="es-MX" b="1" dirty="0"/>
          </a:p>
        </p:txBody>
      </p:sp>
      <p:sp>
        <p:nvSpPr>
          <p:cNvPr id="6" name="5 Marcador de contenido"/>
          <p:cNvSpPr>
            <a:spLocks noGrp="1"/>
          </p:cNvSpPr>
          <p:nvPr>
            <p:ph idx="1"/>
          </p:nvPr>
        </p:nvSpPr>
        <p:spPr/>
        <p:txBody>
          <a:bodyPr>
            <a:normAutofit/>
          </a:bodyPr>
          <a:lstStyle/>
          <a:p>
            <a:r>
              <a:rPr lang="es-MX" dirty="0"/>
              <a:t>El nuevo estilo del arte burgués unía lo sencillo con lo grande, el realismo con </a:t>
            </a:r>
            <a:r>
              <a:rPr lang="es-MX" dirty="0" smtClean="0"/>
              <a:t>lo majestuoso </a:t>
            </a:r>
            <a:endParaRPr lang="es-MX" dirty="0"/>
          </a:p>
          <a:p>
            <a:endParaRPr lang="es-MX" dirty="0"/>
          </a:p>
          <a:p>
            <a:r>
              <a:rPr lang="es-MX" dirty="0"/>
              <a:t>El arte expresa el nuevo poder de la </a:t>
            </a:r>
            <a:r>
              <a:rPr lang="es-MX" dirty="0" smtClean="0"/>
              <a:t>ciudad-estado</a:t>
            </a:r>
          </a:p>
          <a:p>
            <a:endParaRPr lang="es-MX" dirty="0"/>
          </a:p>
          <a:p>
            <a:r>
              <a:rPr lang="es-MX" dirty="0"/>
              <a:t>Los monumentos artísticos hablaban de la grandeza y de la fama de la </a:t>
            </a:r>
            <a:r>
              <a:rPr lang="es-MX" dirty="0" smtClean="0"/>
              <a:t>ciudad</a:t>
            </a:r>
          </a:p>
          <a:p>
            <a:endParaRPr lang="es-MX" dirty="0"/>
          </a:p>
          <a:p>
            <a:pPr algn="just"/>
            <a:r>
              <a:rPr lang="es-MX" dirty="0"/>
              <a:t>En aquella época el arte no era privilegio de ciertas capas </a:t>
            </a:r>
            <a:r>
              <a:rPr lang="es-MX" dirty="0" smtClean="0"/>
              <a:t>sociales</a:t>
            </a:r>
            <a:endParaRPr lang="es-MX" dirty="0"/>
          </a:p>
          <a:p>
            <a:pPr marL="0" indent="0" algn="just">
              <a:buNone/>
            </a:pPr>
            <a:endParaRPr lang="es-MX" dirty="0"/>
          </a:p>
          <a:p>
            <a:endParaRPr lang="es-MX" dirty="0"/>
          </a:p>
          <a:p>
            <a:endParaRPr lang="es-MX" dirty="0"/>
          </a:p>
          <a:p>
            <a:endParaRPr lang="es-MX" dirty="0"/>
          </a:p>
          <a:p>
            <a:endParaRPr lang="es-MX" dirty="0"/>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555852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Elementos nuevos</a:t>
            </a:r>
            <a:endParaRPr lang="es-MX" b="1" dirty="0"/>
          </a:p>
        </p:txBody>
      </p:sp>
      <p:sp>
        <p:nvSpPr>
          <p:cNvPr id="3" name="Marcador de contenido 2"/>
          <p:cNvSpPr>
            <a:spLocks noGrp="1"/>
          </p:cNvSpPr>
          <p:nvPr>
            <p:ph idx="1"/>
          </p:nvPr>
        </p:nvSpPr>
        <p:spPr/>
        <p:txBody>
          <a:bodyPr>
            <a:normAutofit/>
          </a:bodyPr>
          <a:lstStyle/>
          <a:p>
            <a:pPr marL="0" indent="0">
              <a:buNone/>
            </a:pPr>
            <a:endParaRPr lang="es-MX" dirty="0"/>
          </a:p>
          <a:p>
            <a:pPr marL="0" indent="0">
              <a:buNone/>
            </a:pPr>
            <a:endParaRPr lang="es-MX" dirty="0"/>
          </a:p>
          <a:p>
            <a:r>
              <a:rPr lang="es-MX" dirty="0" smtClean="0"/>
              <a:t>Surge una burguesía liberal</a:t>
            </a:r>
          </a:p>
          <a:p>
            <a:endParaRPr lang="es-MX" dirty="0" smtClean="0"/>
          </a:p>
          <a:p>
            <a:r>
              <a:rPr lang="es-MX" dirty="0" smtClean="0"/>
              <a:t>Rebelión contra las antiguas formas de poder</a:t>
            </a:r>
          </a:p>
          <a:p>
            <a:pPr marL="0" indent="0">
              <a:buNone/>
            </a:pPr>
            <a:endParaRPr lang="es-MX" dirty="0" smtClean="0"/>
          </a:p>
          <a:p>
            <a:r>
              <a:rPr lang="es-MX" dirty="0" smtClean="0"/>
              <a:t>Frente a la comunidad surge la sociedad</a:t>
            </a:r>
          </a:p>
          <a:p>
            <a:pPr marL="0" indent="0">
              <a:buNone/>
            </a:pP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434064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Contexto socio-económico</a:t>
            </a:r>
            <a:endParaRPr lang="es-MX" b="1" dirty="0"/>
          </a:p>
        </p:txBody>
      </p:sp>
      <p:sp>
        <p:nvSpPr>
          <p:cNvPr id="3" name="2 Marcador de contenido"/>
          <p:cNvSpPr>
            <a:spLocks noGrp="1"/>
          </p:cNvSpPr>
          <p:nvPr>
            <p:ph sz="half" idx="1"/>
          </p:nvPr>
        </p:nvSpPr>
        <p:spPr/>
        <p:txBody>
          <a:bodyPr>
            <a:normAutofit fontScale="92500" lnSpcReduction="20000"/>
          </a:bodyPr>
          <a:lstStyle/>
          <a:p>
            <a:pPr marL="0" indent="0">
              <a:buNone/>
            </a:pPr>
            <a:endParaRPr lang="es-MX" dirty="0" smtClean="0"/>
          </a:p>
          <a:p>
            <a:r>
              <a:rPr lang="es-MX" dirty="0" smtClean="0"/>
              <a:t>En Florencia </a:t>
            </a:r>
            <a:r>
              <a:rPr lang="es-MX" dirty="0"/>
              <a:t>se instaura la libertad gremial e industrial y la libertad adquisitiva y comercial del </a:t>
            </a:r>
            <a:r>
              <a:rPr lang="es-MX" dirty="0" smtClean="0"/>
              <a:t>individuo.</a:t>
            </a:r>
            <a:endParaRPr lang="es-MX" dirty="0"/>
          </a:p>
          <a:p>
            <a:endParaRPr lang="es-MX" dirty="0"/>
          </a:p>
          <a:p>
            <a:r>
              <a:rPr lang="es-MX" dirty="0" smtClean="0">
                <a:solidFill>
                  <a:schemeClr val="dk1"/>
                </a:solidFill>
              </a:rPr>
              <a:t>El </a:t>
            </a:r>
            <a:r>
              <a:rPr lang="es-MX" dirty="0">
                <a:solidFill>
                  <a:schemeClr val="dk1"/>
                </a:solidFill>
              </a:rPr>
              <a:t>centro económico y social, la </a:t>
            </a:r>
            <a:r>
              <a:rPr lang="es-MX" dirty="0" smtClean="0">
                <a:solidFill>
                  <a:schemeClr val="dk1"/>
                </a:solidFill>
              </a:rPr>
              <a:t>ciudad.</a:t>
            </a:r>
            <a:endParaRPr lang="es-MX" dirty="0"/>
          </a:p>
          <a:p>
            <a:pPr marL="0" indent="0">
              <a:buNone/>
            </a:pPr>
            <a:endParaRPr lang="es-MX" dirty="0"/>
          </a:p>
          <a:p>
            <a:r>
              <a:rPr lang="es-MX" dirty="0"/>
              <a:t>El surgimiento de la economía monetaria va reconfigurando el orden </a:t>
            </a:r>
            <a:r>
              <a:rPr lang="es-MX" dirty="0" smtClean="0"/>
              <a:t>social. El </a:t>
            </a:r>
            <a:r>
              <a:rPr lang="es-MX" dirty="0"/>
              <a:t>dinero emancipa al individuo, lo </a:t>
            </a:r>
            <a:r>
              <a:rPr lang="es-MX" dirty="0" smtClean="0"/>
              <a:t>moviliza.</a:t>
            </a:r>
          </a:p>
          <a:p>
            <a:endParaRPr lang="es-MX" dirty="0"/>
          </a:p>
          <a:p>
            <a:endParaRPr lang="es-MX" dirty="0"/>
          </a:p>
          <a:p>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9975" y="2382537"/>
            <a:ext cx="3800475" cy="2846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77970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b="1" dirty="0" smtClean="0"/>
              <a:t>El espíritu del capitalismo inicia su dominio</a:t>
            </a:r>
            <a:endParaRPr lang="es-MX" b="1" dirty="0"/>
          </a:p>
        </p:txBody>
      </p:sp>
      <p:sp>
        <p:nvSpPr>
          <p:cNvPr id="3" name="Marcador de contenido 2"/>
          <p:cNvSpPr>
            <a:spLocks noGrp="1"/>
          </p:cNvSpPr>
          <p:nvPr>
            <p:ph idx="1"/>
          </p:nvPr>
        </p:nvSpPr>
        <p:spPr/>
        <p:txBody>
          <a:bodyPr/>
          <a:lstStyle/>
          <a:p>
            <a:pPr algn="just"/>
            <a:r>
              <a:rPr lang="es-MX" dirty="0"/>
              <a:t>Se ordena el mundo partiendo del individuo, desvinculado del </a:t>
            </a:r>
            <a:r>
              <a:rPr lang="es-MX" dirty="0" smtClean="0"/>
              <a:t>pasado.</a:t>
            </a:r>
          </a:p>
          <a:p>
            <a:pPr algn="just"/>
            <a:endParaRPr lang="es-MX" dirty="0"/>
          </a:p>
          <a:p>
            <a:pPr algn="just"/>
            <a:r>
              <a:rPr lang="es-MX" dirty="0" smtClean="0"/>
              <a:t>Prevalecen criterios </a:t>
            </a:r>
            <a:r>
              <a:rPr lang="es-MX" dirty="0"/>
              <a:t>individualistas frente a los de sangre o nacimiento y </a:t>
            </a:r>
            <a:r>
              <a:rPr lang="es-MX" dirty="0" smtClean="0"/>
              <a:t>tradición.</a:t>
            </a:r>
            <a:endParaRPr lang="es-MX" dirty="0"/>
          </a:p>
          <a:p>
            <a:pPr marL="0" indent="0" algn="just">
              <a:buNone/>
            </a:pPr>
            <a:endParaRPr lang="es-MX" dirty="0"/>
          </a:p>
          <a:p>
            <a:pPr algn="just"/>
            <a:r>
              <a:rPr lang="es-MX" dirty="0"/>
              <a:t>La riqueza medio para obtener fama, prestigio, libertad, </a:t>
            </a:r>
            <a:r>
              <a:rPr lang="es-MX" dirty="0" smtClean="0"/>
              <a:t>independencia.</a:t>
            </a:r>
          </a:p>
          <a:p>
            <a:pPr algn="just"/>
            <a:endParaRPr lang="es-MX" dirty="0"/>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886653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N</a:t>
            </a:r>
            <a:r>
              <a:rPr lang="es-MX" b="1" dirty="0" smtClean="0"/>
              <a:t>ueva concepción del tiempo</a:t>
            </a:r>
            <a:endParaRPr lang="es-MX" b="1" dirty="0"/>
          </a:p>
        </p:txBody>
      </p:sp>
      <p:sp>
        <p:nvSpPr>
          <p:cNvPr id="3" name="2 Marcador de contenido"/>
          <p:cNvSpPr>
            <a:spLocks noGrp="1"/>
          </p:cNvSpPr>
          <p:nvPr>
            <p:ph idx="1"/>
          </p:nvPr>
        </p:nvSpPr>
        <p:spPr/>
        <p:txBody>
          <a:bodyPr>
            <a:normAutofit fontScale="92500" lnSpcReduction="20000"/>
          </a:bodyPr>
          <a:lstStyle/>
          <a:p>
            <a:pPr algn="just"/>
            <a:r>
              <a:rPr lang="es-MX" dirty="0" smtClean="0"/>
              <a:t>Los instrumentos </a:t>
            </a:r>
            <a:r>
              <a:rPr lang="es-MX" dirty="0"/>
              <a:t>del poder </a:t>
            </a:r>
            <a:r>
              <a:rPr lang="es-MX" dirty="0" smtClean="0"/>
              <a:t>burgués: </a:t>
            </a:r>
            <a:r>
              <a:rPr lang="es-MX" dirty="0"/>
              <a:t>dinero y tiempo</a:t>
            </a:r>
          </a:p>
          <a:p>
            <a:pPr marL="0" indent="0" algn="just">
              <a:buNone/>
            </a:pPr>
            <a:endParaRPr lang="es-MX" dirty="0"/>
          </a:p>
          <a:p>
            <a:pPr algn="just"/>
            <a:r>
              <a:rPr lang="es-MX" dirty="0" smtClean="0"/>
              <a:t>En la nueva concepción </a:t>
            </a:r>
            <a:r>
              <a:rPr lang="es-MX" dirty="0" smtClean="0"/>
              <a:t>importa </a:t>
            </a:r>
            <a:r>
              <a:rPr lang="es-MX" dirty="0" smtClean="0"/>
              <a:t>el </a:t>
            </a:r>
            <a:r>
              <a:rPr lang="es-MX" dirty="0"/>
              <a:t>tiempo que a cada uno correspondía. Antes se vivía dentro de un gran todo</a:t>
            </a:r>
          </a:p>
          <a:p>
            <a:pPr algn="just"/>
            <a:endParaRPr lang="es-MX" dirty="0" smtClean="0"/>
          </a:p>
          <a:p>
            <a:pPr algn="just"/>
            <a:r>
              <a:rPr lang="es-MX" dirty="0"/>
              <a:t>El tiempo es fugaz. El tiempo no debe perderse debe administrarse</a:t>
            </a:r>
          </a:p>
          <a:p>
            <a:pPr algn="just"/>
            <a:endParaRPr lang="es-MX" dirty="0"/>
          </a:p>
          <a:p>
            <a:pPr algn="just"/>
            <a:r>
              <a:rPr lang="es-MX" dirty="0" smtClean="0"/>
              <a:t>La ordenación </a:t>
            </a:r>
            <a:r>
              <a:rPr lang="es-MX" dirty="0"/>
              <a:t>metódica </a:t>
            </a:r>
            <a:r>
              <a:rPr lang="es-MX" dirty="0" smtClean="0"/>
              <a:t>es una virtud burguesa</a:t>
            </a:r>
            <a:endParaRPr lang="es-MX" dirty="0"/>
          </a:p>
          <a:p>
            <a:pPr algn="just"/>
            <a:endParaRPr lang="es-MX" dirty="0"/>
          </a:p>
          <a:p>
            <a:pPr algn="just"/>
            <a:r>
              <a:rPr lang="es-MX" dirty="0"/>
              <a:t>Lo que priva es la organización del mundo basada en principios racionales calculables</a:t>
            </a:r>
          </a:p>
          <a:p>
            <a:pPr algn="just"/>
            <a:endParaRPr lang="es-MX" dirty="0"/>
          </a:p>
          <a:p>
            <a:pPr algn="just"/>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81950" y="161926"/>
            <a:ext cx="3924300" cy="1614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352014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marL="0" indent="0"/>
            <a:r>
              <a:rPr lang="es-MX" sz="3100" dirty="0" smtClean="0"/>
              <a:t/>
            </a:r>
            <a:br>
              <a:rPr lang="es-MX" sz="3100" dirty="0" smtClean="0"/>
            </a:br>
            <a:r>
              <a:rPr lang="es-MX" sz="3100" dirty="0"/>
              <a:t/>
            </a:r>
            <a:br>
              <a:rPr lang="es-MX" sz="3100" dirty="0"/>
            </a:br>
            <a:r>
              <a:rPr lang="es-MX" sz="3100" dirty="0" smtClean="0"/>
              <a:t/>
            </a:r>
            <a:br>
              <a:rPr lang="es-MX" sz="3100" dirty="0" smtClean="0"/>
            </a:br>
            <a:r>
              <a:rPr lang="es-MX" sz="3100" dirty="0" smtClean="0"/>
              <a:t>Como ejemplo de ello, desde </a:t>
            </a:r>
            <a:r>
              <a:rPr lang="es-MX" sz="3100" dirty="0"/>
              <a:t>el siglo XIV resuenan en las ciudades italianas las campanas de los relojes, las 24 horas del día</a:t>
            </a:r>
            <a:br>
              <a:rPr lang="es-MX" sz="3100" dirty="0"/>
            </a:br>
            <a:r>
              <a:rPr lang="es-MX" dirty="0"/>
              <a:t/>
            </a:r>
            <a:br>
              <a:rPr lang="es-MX" dirty="0"/>
            </a:b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7100" y="2419351"/>
            <a:ext cx="4895850"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33201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Presentación del material</a:t>
            </a:r>
            <a:endParaRPr lang="es-MX" dirty="0"/>
          </a:p>
        </p:txBody>
      </p:sp>
      <p:sp>
        <p:nvSpPr>
          <p:cNvPr id="3" name="2 Marcador de contenido"/>
          <p:cNvSpPr>
            <a:spLocks noGrp="1"/>
          </p:cNvSpPr>
          <p:nvPr>
            <p:ph idx="1"/>
          </p:nvPr>
        </p:nvSpPr>
        <p:spPr/>
        <p:txBody>
          <a:bodyPr>
            <a:normAutofit fontScale="92500" lnSpcReduction="10000"/>
          </a:bodyPr>
          <a:lstStyle/>
          <a:p>
            <a:pPr algn="just">
              <a:lnSpc>
                <a:spcPct val="80000"/>
              </a:lnSpc>
              <a:buFontTx/>
              <a:buNone/>
            </a:pPr>
            <a:r>
              <a:rPr lang="es-MX" dirty="0" smtClean="0"/>
              <a:t>	En </a:t>
            </a:r>
            <a:r>
              <a:rPr lang="es-MX" dirty="0"/>
              <a:t>las diapositivas que se presentan se han </a:t>
            </a:r>
            <a:r>
              <a:rPr lang="es-MX" dirty="0" smtClean="0"/>
              <a:t>sistematizado </a:t>
            </a:r>
            <a:r>
              <a:rPr lang="es-MX" dirty="0"/>
              <a:t>contenidos de la unidad de </a:t>
            </a:r>
            <a:r>
              <a:rPr lang="es-MX" dirty="0" smtClean="0"/>
              <a:t>competencia I, </a:t>
            </a:r>
            <a:r>
              <a:rPr lang="es-MX" dirty="0"/>
              <a:t>denominada </a:t>
            </a:r>
            <a:r>
              <a:rPr lang="es-MX" dirty="0" smtClean="0"/>
              <a:t>«Antecedentes del pensamiento sociológico», </a:t>
            </a:r>
            <a:r>
              <a:rPr lang="es-MX" dirty="0"/>
              <a:t>la cual forma parte de la Unidad de Aprendizaje (UA) “Precursores de la sociología: Filosofía social”, curso que se imparte en el programa educativo de licenciado en sociología. La UA es de carácter obligatorio, ubicándose en el núcleo básico, con un total de 12 créditos.</a:t>
            </a:r>
          </a:p>
          <a:p>
            <a:pPr>
              <a:lnSpc>
                <a:spcPct val="80000"/>
              </a:lnSpc>
              <a:buFontTx/>
              <a:buNone/>
            </a:pPr>
            <a:endParaRPr lang="es-MX" dirty="0"/>
          </a:p>
          <a:p>
            <a:pPr algn="just">
              <a:lnSpc>
                <a:spcPct val="80000"/>
              </a:lnSpc>
              <a:buFontTx/>
              <a:buNone/>
            </a:pPr>
            <a:r>
              <a:rPr lang="es-MX" dirty="0"/>
              <a:t>	Entre las competencias que debe desarrollar el egresado de esta licenciatura se encuentra la capacidad para el manejo teórico-metodológico acerca de lo que constituye lo social y la capacidad para el estudio sistemático y diferenciado de la sociedad. </a:t>
            </a:r>
            <a:r>
              <a:rPr lang="es-MX" dirty="0" smtClean="0"/>
              <a:t>Esta unidad pretende establecer los antecedentes del pensamiento de los precursores de la sociología, desde la ápoca antigua hasta la época medieval, el renacimiento y la reforma.</a:t>
            </a: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517131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Cambios en la política </a:t>
            </a:r>
            <a:endParaRPr lang="es-MX" b="1" dirty="0"/>
          </a:p>
        </p:txBody>
      </p:sp>
      <p:sp>
        <p:nvSpPr>
          <p:cNvPr id="3" name="Marcador de contenido 2"/>
          <p:cNvSpPr>
            <a:spLocks noGrp="1"/>
          </p:cNvSpPr>
          <p:nvPr>
            <p:ph idx="1"/>
          </p:nvPr>
        </p:nvSpPr>
        <p:spPr/>
        <p:txBody>
          <a:bodyPr/>
          <a:lstStyle/>
          <a:p>
            <a:endParaRPr lang="es-MX" dirty="0" smtClean="0"/>
          </a:p>
          <a:p>
            <a:r>
              <a:rPr lang="es-MX" dirty="0" smtClean="0"/>
              <a:t>La burguesía pone </a:t>
            </a:r>
            <a:r>
              <a:rPr lang="es-MX" dirty="0"/>
              <a:t>al </a:t>
            </a:r>
            <a:r>
              <a:rPr lang="es-MX" dirty="0" smtClean="0"/>
              <a:t>Estado </a:t>
            </a:r>
            <a:r>
              <a:rPr lang="es-MX" dirty="0"/>
              <a:t>al servicio de sus </a:t>
            </a:r>
            <a:r>
              <a:rPr lang="es-MX" dirty="0" smtClean="0"/>
              <a:t>intereses</a:t>
            </a:r>
          </a:p>
          <a:p>
            <a:endParaRPr lang="es-MX" dirty="0"/>
          </a:p>
          <a:p>
            <a:r>
              <a:rPr lang="es-MX" dirty="0"/>
              <a:t>El primer empresario capitalista es ahora el estado. El político se hace calculador. La política es </a:t>
            </a:r>
            <a:r>
              <a:rPr lang="es-MX" dirty="0" smtClean="0"/>
              <a:t>cálculo</a:t>
            </a:r>
          </a:p>
          <a:p>
            <a:endParaRPr lang="es-MX" dirty="0"/>
          </a:p>
          <a:p>
            <a:r>
              <a:rPr lang="es-MX" dirty="0" smtClean="0"/>
              <a:t>El </a:t>
            </a:r>
            <a:r>
              <a:rPr lang="es-MX" dirty="0"/>
              <a:t>factor económico determina las decisiones </a:t>
            </a:r>
            <a:r>
              <a:rPr lang="es-MX" dirty="0" smtClean="0"/>
              <a:t>políticas</a:t>
            </a:r>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053904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La aparición del saber técnico</a:t>
            </a:r>
            <a:endParaRPr lang="es-MX" b="1" dirty="0"/>
          </a:p>
        </p:txBody>
      </p:sp>
      <p:sp>
        <p:nvSpPr>
          <p:cNvPr id="3" name="2 Marcador de contenido"/>
          <p:cNvSpPr>
            <a:spLocks noGrp="1"/>
          </p:cNvSpPr>
          <p:nvPr>
            <p:ph idx="1"/>
          </p:nvPr>
        </p:nvSpPr>
        <p:spPr/>
        <p:txBody>
          <a:bodyPr>
            <a:normAutofit/>
          </a:bodyPr>
          <a:lstStyle/>
          <a:p>
            <a:pPr algn="just"/>
            <a:r>
              <a:rPr lang="es-MX" dirty="0"/>
              <a:t>La idea de una ley natural se pone al servicio de la libre concurrencia burguesa</a:t>
            </a:r>
            <a:r>
              <a:rPr lang="es-MX" dirty="0" smtClean="0"/>
              <a:t>.</a:t>
            </a:r>
          </a:p>
          <a:p>
            <a:endParaRPr lang="es-MX" dirty="0"/>
          </a:p>
          <a:p>
            <a:pPr algn="just"/>
            <a:r>
              <a:rPr lang="es-MX" dirty="0" smtClean="0"/>
              <a:t>Solo conociendo la naturaleza y las leyes de la misma, la primera se podrá dominar.</a:t>
            </a:r>
          </a:p>
          <a:p>
            <a:endParaRPr lang="es-MX" dirty="0"/>
          </a:p>
          <a:p>
            <a:pPr algn="just"/>
            <a:r>
              <a:rPr lang="es-MX" dirty="0"/>
              <a:t>La secularización de la mentalidad burguesa se funda en la experiencia </a:t>
            </a:r>
            <a:r>
              <a:rPr lang="es-MX" dirty="0" smtClean="0"/>
              <a:t>práctica.</a:t>
            </a:r>
            <a:endParaRPr lang="es-MX" dirty="0"/>
          </a:p>
          <a:p>
            <a:pPr marL="0" indent="0">
              <a:buNone/>
            </a:pP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82113" y="285750"/>
            <a:ext cx="2466975" cy="1428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44054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704850"/>
            <a:ext cx="10515600" cy="5472113"/>
          </a:xfrm>
        </p:spPr>
        <p:txBody>
          <a:bodyPr>
            <a:normAutofit/>
          </a:bodyPr>
          <a:lstStyle/>
          <a:p>
            <a:pPr marL="0" indent="0">
              <a:buNone/>
            </a:pPr>
            <a:r>
              <a:rPr lang="es-MX" dirty="0" smtClean="0"/>
              <a:t> </a:t>
            </a:r>
            <a:endParaRPr lang="es-MX" dirty="0"/>
          </a:p>
          <a:p>
            <a:pPr algn="just"/>
            <a:r>
              <a:rPr lang="es-MX" dirty="0" smtClean="0"/>
              <a:t>El nuevo saber implica </a:t>
            </a:r>
            <a:r>
              <a:rPr lang="es-MX" dirty="0"/>
              <a:t>una nueva relación entre el individuo y el cosmos.</a:t>
            </a:r>
          </a:p>
          <a:p>
            <a:pPr algn="just"/>
            <a:endParaRPr lang="es-MX" dirty="0"/>
          </a:p>
          <a:p>
            <a:pPr algn="just"/>
            <a:r>
              <a:rPr lang="es-MX" dirty="0"/>
              <a:t>Un mundo purgado de todos sus elementos irracionales</a:t>
            </a:r>
            <a:r>
              <a:rPr lang="es-MX" dirty="0" smtClean="0"/>
              <a:t>.</a:t>
            </a:r>
          </a:p>
          <a:p>
            <a:pPr algn="just"/>
            <a:endParaRPr lang="es-MX" dirty="0"/>
          </a:p>
          <a:p>
            <a:pPr algn="just"/>
            <a:r>
              <a:rPr lang="es-MX" dirty="0"/>
              <a:t>La economía monetaria introduce la idea del cálculo numérico exacto.</a:t>
            </a:r>
          </a:p>
          <a:p>
            <a:pPr marL="0" indent="0" algn="just">
              <a:buNone/>
            </a:pPr>
            <a:endParaRPr lang="es-MX" dirty="0"/>
          </a:p>
          <a:p>
            <a:pPr algn="just"/>
            <a:r>
              <a:rPr lang="es-MX" dirty="0"/>
              <a:t>Un mundo donde todos los valores son intercambiables, mensurables, impersonales, abstractos. </a:t>
            </a:r>
          </a:p>
          <a:p>
            <a:endParaRPr lang="es-MX" dirty="0"/>
          </a:p>
          <a:p>
            <a:endParaRPr lang="es-MX" dirty="0"/>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236847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876300"/>
            <a:ext cx="10515600" cy="5300663"/>
          </a:xfrm>
        </p:spPr>
        <p:txBody>
          <a:bodyPr/>
          <a:lstStyle/>
          <a:p>
            <a:pPr algn="just"/>
            <a:r>
              <a:rPr lang="es-MX" dirty="0"/>
              <a:t>Una nueva voluntad de poder. Ésta se expresa técnica y económicamente como voluntad para la transformación productiva de las cosas.</a:t>
            </a:r>
          </a:p>
          <a:p>
            <a:pPr algn="just"/>
            <a:endParaRPr lang="es-MX" dirty="0"/>
          </a:p>
          <a:p>
            <a:pPr algn="just"/>
            <a:r>
              <a:rPr lang="es-MX" dirty="0"/>
              <a:t>El hombre deja de ser el fin de la dominación y se convierte en medio</a:t>
            </a:r>
            <a:r>
              <a:rPr lang="es-MX" dirty="0" smtClean="0"/>
              <a:t>.</a:t>
            </a:r>
          </a:p>
          <a:p>
            <a:endParaRPr lang="es-MX" dirty="0" smtClean="0"/>
          </a:p>
          <a:p>
            <a:r>
              <a:rPr lang="es-MX" dirty="0" smtClean="0"/>
              <a:t>Hombre </a:t>
            </a:r>
            <a:r>
              <a:rPr lang="es-MX" dirty="0"/>
              <a:t>libre= fuerza de trabajo</a:t>
            </a:r>
          </a:p>
          <a:p>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8100" y="3467100"/>
            <a:ext cx="2705100" cy="291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51540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123950"/>
            <a:ext cx="10515600" cy="5053013"/>
          </a:xfrm>
        </p:spPr>
        <p:txBody>
          <a:bodyPr/>
          <a:lstStyle/>
          <a:p>
            <a:pPr algn="just"/>
            <a:r>
              <a:rPr lang="es-MX" dirty="0" smtClean="0"/>
              <a:t>La lucha </a:t>
            </a:r>
            <a:r>
              <a:rPr lang="es-MX" dirty="0"/>
              <a:t>por la dominación de la naturaleza, fundada en el conocimiento de sus leyes.</a:t>
            </a:r>
          </a:p>
          <a:p>
            <a:pPr algn="just"/>
            <a:endParaRPr lang="es-MX" dirty="0"/>
          </a:p>
          <a:p>
            <a:pPr algn="just"/>
            <a:r>
              <a:rPr lang="es-MX" dirty="0"/>
              <a:t>Se quiere saber para intervenir en la naturaleza.</a:t>
            </a:r>
          </a:p>
          <a:p>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4395788"/>
            <a:ext cx="5715000" cy="193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121682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El humanismo</a:t>
            </a:r>
            <a:endParaRPr lang="es-MX" b="1" dirty="0"/>
          </a:p>
        </p:txBody>
      </p:sp>
      <p:sp>
        <p:nvSpPr>
          <p:cNvPr id="3" name="2 Marcador de contenido"/>
          <p:cNvSpPr>
            <a:spLocks noGrp="1"/>
          </p:cNvSpPr>
          <p:nvPr>
            <p:ph idx="1"/>
          </p:nvPr>
        </p:nvSpPr>
        <p:spPr/>
        <p:txBody>
          <a:bodyPr>
            <a:normAutofit/>
          </a:bodyPr>
          <a:lstStyle/>
          <a:p>
            <a:endParaRPr lang="es-MX" dirty="0" smtClean="0"/>
          </a:p>
          <a:p>
            <a:pPr algn="just"/>
            <a:r>
              <a:rPr lang="es-MX" dirty="0" smtClean="0"/>
              <a:t>El </a:t>
            </a:r>
            <a:r>
              <a:rPr lang="es-MX" dirty="0"/>
              <a:t>humanismo representa una ideología emancipadora</a:t>
            </a:r>
            <a:r>
              <a:rPr lang="es-MX" dirty="0" smtClean="0"/>
              <a:t>.</a:t>
            </a:r>
          </a:p>
          <a:p>
            <a:pPr algn="just"/>
            <a:endParaRPr lang="es-MX" dirty="0"/>
          </a:p>
          <a:p>
            <a:pPr algn="just"/>
            <a:r>
              <a:rPr lang="es-MX" dirty="0"/>
              <a:t>El humanista ilustrado ocupa la posición ideológica que tuvo el clero,  de generar una especie de opinión pública acorde a la época.</a:t>
            </a:r>
          </a:p>
          <a:p>
            <a:endParaRPr lang="es-MX" dirty="0"/>
          </a:p>
          <a:p>
            <a:endParaRPr lang="es-MX" dirty="0"/>
          </a:p>
          <a:p>
            <a:endParaRPr lang="es-MX" dirty="0"/>
          </a:p>
        </p:txBody>
      </p:sp>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105455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b="1" dirty="0" smtClean="0"/>
              <a:t>Las clases poseedoras y los intelectuales</a:t>
            </a:r>
            <a:endParaRPr lang="es-MX" b="1" dirty="0"/>
          </a:p>
        </p:txBody>
      </p:sp>
      <p:sp>
        <p:nvSpPr>
          <p:cNvPr id="3" name="2 Marcador de contenido"/>
          <p:cNvSpPr>
            <a:spLocks noGrp="1"/>
          </p:cNvSpPr>
          <p:nvPr>
            <p:ph idx="1"/>
          </p:nvPr>
        </p:nvSpPr>
        <p:spPr/>
        <p:txBody>
          <a:bodyPr/>
          <a:lstStyle/>
          <a:p>
            <a:endParaRPr lang="es-MX" dirty="0" smtClean="0"/>
          </a:p>
          <a:p>
            <a:pPr marL="0" indent="0">
              <a:buNone/>
            </a:pPr>
            <a:r>
              <a:rPr lang="es-MX" dirty="0" smtClean="0"/>
              <a:t>Los nuevos factores de estructuración social: el dinero y la inteligencia.</a:t>
            </a:r>
            <a:endParaRPr lang="es-MX"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8450" y="3124200"/>
            <a:ext cx="6515100" cy="3409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604276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El intelectual ve en el burgués un peligro para la cultura espiritual. El burgués ve en el intelectual un posible peligro para la sociedad burguesa.</a:t>
            </a:r>
          </a:p>
          <a:p>
            <a:endParaRPr lang="es-MX" dirty="0"/>
          </a:p>
          <a:p>
            <a:r>
              <a:rPr lang="es-MX" dirty="0" smtClean="0"/>
              <a:t>Empero, la dependencia económica obliga al humanista a buscar un acercamientos al lado de las clases acomodadas. </a:t>
            </a:r>
          </a:p>
          <a:p>
            <a:endParaRPr lang="es-MX" dirty="0"/>
          </a:p>
          <a:p>
            <a:r>
              <a:rPr lang="es-MX" dirty="0" smtClean="0"/>
              <a:t>Por su parte, la </a:t>
            </a:r>
            <a:r>
              <a:rPr lang="es-MX" dirty="0"/>
              <a:t>nobleza se va acomodando a las nuevas condiciones de la ciudad, al </a:t>
            </a:r>
            <a:r>
              <a:rPr lang="es-MX" dirty="0" smtClean="0"/>
              <a:t>comercio.</a:t>
            </a:r>
            <a:endParaRPr lang="es-MX" dirty="0"/>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244352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t>En Italia, a partir del Renacimiento, la nobleza se fue haciendo citadina y se mezclo con la alta burguesía. </a:t>
            </a:r>
          </a:p>
          <a:p>
            <a:pPr algn="just"/>
            <a:endParaRPr lang="es-MX" dirty="0"/>
          </a:p>
          <a:p>
            <a:pPr algn="just"/>
            <a:r>
              <a:rPr lang="es-MX" dirty="0" smtClean="0"/>
              <a:t>Se mezclaron sus mentalidades específicas: el aventurar guerrero-aristocrático y el arriesgar comercial-burgués. De esta unión nace el espíritu de </a:t>
            </a:r>
            <a:r>
              <a:rPr lang="es-MX" dirty="0" smtClean="0"/>
              <a:t>empresa.</a:t>
            </a: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564331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552450"/>
            <a:ext cx="10515600" cy="5624513"/>
          </a:xfrm>
        </p:spPr>
        <p:txBody>
          <a:bodyPr/>
          <a:lstStyle/>
          <a:p>
            <a:pPr algn="just"/>
            <a:endParaRPr lang="es-MX" dirty="0" smtClean="0"/>
          </a:p>
          <a:p>
            <a:pPr algn="just"/>
            <a:r>
              <a:rPr lang="es-MX" dirty="0" smtClean="0"/>
              <a:t>Florencia </a:t>
            </a:r>
            <a:r>
              <a:rPr lang="es-MX" dirty="0" smtClean="0"/>
              <a:t>se convierte en la ciudad del tráfico de mercancías  y en el centro de tráfico bancario.</a:t>
            </a:r>
          </a:p>
          <a:p>
            <a:pPr marL="0" indent="0">
              <a:buNone/>
            </a:pPr>
            <a:endParaRPr lang="es-MX"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6761" y="2266950"/>
            <a:ext cx="2619375"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425740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Propósito general de la unidad de aprendizaje.</a:t>
            </a:r>
            <a:endParaRPr lang="es-MX" dirty="0"/>
          </a:p>
        </p:txBody>
      </p:sp>
      <p:sp>
        <p:nvSpPr>
          <p:cNvPr id="3" name="2 Marcador de contenido"/>
          <p:cNvSpPr>
            <a:spLocks noGrp="1"/>
          </p:cNvSpPr>
          <p:nvPr>
            <p:ph idx="1"/>
          </p:nvPr>
        </p:nvSpPr>
        <p:spPr/>
        <p:txBody>
          <a:bodyPr/>
          <a:lstStyle/>
          <a:p>
            <a:pPr marL="0" indent="0">
              <a:buNone/>
            </a:pPr>
            <a:endParaRPr lang="es-MX" dirty="0" smtClean="0"/>
          </a:p>
          <a:p>
            <a:pPr marL="0" indent="0" algn="just">
              <a:buNone/>
            </a:pPr>
            <a:r>
              <a:rPr lang="es-MX" dirty="0" smtClean="0"/>
              <a:t>Al </a:t>
            </a:r>
            <a:r>
              <a:rPr lang="es-MX" dirty="0"/>
              <a:t>concluir el curso los estudiantes conocerán, comprenderán y analizarán críticamente los postulados filosóficos de </a:t>
            </a:r>
            <a:r>
              <a:rPr lang="es-MX" dirty="0" smtClean="0"/>
              <a:t>Saint-</a:t>
            </a:r>
            <a:r>
              <a:rPr lang="es-MX" dirty="0" err="1" smtClean="0"/>
              <a:t>Simon</a:t>
            </a:r>
            <a:r>
              <a:rPr lang="es-MX" dirty="0"/>
              <a:t>, Augusto Comte y Herbert Spencer acerca de la sociedad, ya que dichos autores son precursores fundamentales de la sociología.</a:t>
            </a:r>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564821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El nuevo </a:t>
            </a:r>
            <a:r>
              <a:rPr lang="es-MX" dirty="0" err="1" smtClean="0"/>
              <a:t>ethos</a:t>
            </a:r>
            <a:r>
              <a:rPr lang="es-MX" dirty="0" smtClean="0"/>
              <a:t> económico se contrapone con el dogma religioso del precio justo.</a:t>
            </a:r>
          </a:p>
          <a:p>
            <a:endParaRPr lang="es-MX" dirty="0"/>
          </a:p>
          <a:p>
            <a:r>
              <a:rPr lang="es-MX" dirty="0" smtClean="0"/>
              <a:t>La ganancia será declarada como perfectamente moral. </a:t>
            </a:r>
          </a:p>
          <a:p>
            <a:endParaRPr lang="es-MX" dirty="0" smtClean="0"/>
          </a:p>
          <a:p>
            <a:r>
              <a:rPr lang="es-MX" dirty="0" smtClean="0"/>
              <a:t>El capital tiene una virtud creadora.</a:t>
            </a: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735756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838200" y="1143000"/>
            <a:ext cx="5181600" cy="5033963"/>
          </a:xfrm>
        </p:spPr>
        <p:txBody>
          <a:bodyPr/>
          <a:lstStyle/>
          <a:p>
            <a:endParaRPr lang="es-MX" dirty="0" smtClean="0"/>
          </a:p>
          <a:p>
            <a:r>
              <a:rPr lang="es-MX" dirty="0" smtClean="0"/>
              <a:t>Comienza a preferirse la industria textil en lugar el comercio.</a:t>
            </a:r>
          </a:p>
          <a:p>
            <a:endParaRPr lang="es-MX" dirty="0"/>
          </a:p>
          <a:p>
            <a:r>
              <a:rPr lang="es-MX" dirty="0" smtClean="0"/>
              <a:t>Todo florentino tenía derecho a que cada uno de sus hijos se dedicara a una industria regular. Condición para tomar posesión de la herencia.</a:t>
            </a:r>
            <a:endParaRPr lang="es-MX"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3288" y="1371600"/>
            <a:ext cx="3743325" cy="476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708342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Primer y segundo humanismo</a:t>
            </a:r>
            <a:endParaRPr lang="es-MX" b="1" dirty="0"/>
          </a:p>
        </p:txBody>
      </p:sp>
      <p:sp>
        <p:nvSpPr>
          <p:cNvPr id="3" name="2 Marcador de contenido"/>
          <p:cNvSpPr>
            <a:spLocks noGrp="1"/>
          </p:cNvSpPr>
          <p:nvPr>
            <p:ph idx="1"/>
          </p:nvPr>
        </p:nvSpPr>
        <p:spPr/>
        <p:txBody>
          <a:bodyPr/>
          <a:lstStyle/>
          <a:p>
            <a:pPr algn="just"/>
            <a:r>
              <a:rPr lang="es-MX" dirty="0" smtClean="0"/>
              <a:t>El primer humanismo estaba estrechamente ligado con la vida burguesa práctica. </a:t>
            </a:r>
            <a:r>
              <a:rPr lang="es-MX" dirty="0"/>
              <a:t>D</a:t>
            </a:r>
            <a:r>
              <a:rPr lang="es-MX" dirty="0" smtClean="0"/>
              <a:t>ebían </a:t>
            </a:r>
            <a:r>
              <a:rPr lang="es-MX" dirty="0" smtClean="0"/>
              <a:t>servir para encender las fuerzas políticas. (Siglo XIV).</a:t>
            </a:r>
          </a:p>
          <a:p>
            <a:pPr algn="just"/>
            <a:endParaRPr lang="es-MX" dirty="0"/>
          </a:p>
          <a:p>
            <a:pPr algn="just"/>
            <a:r>
              <a:rPr lang="es-MX" dirty="0" smtClean="0"/>
              <a:t>Luego, el tipo de burgués humanista se ve desplazado por el tipo de los literati humanistas. El esteticismo ocupa el lugar del </a:t>
            </a:r>
            <a:r>
              <a:rPr lang="es-MX" dirty="0" smtClean="0"/>
              <a:t>activismo</a:t>
            </a:r>
            <a:r>
              <a:rPr lang="es-MX" dirty="0"/>
              <a:t>.</a:t>
            </a: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426138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El alejamiento del intelectual de los problemas prácticos</a:t>
            </a:r>
            <a:endParaRPr lang="es-MX" b="1" dirty="0"/>
          </a:p>
        </p:txBody>
      </p:sp>
      <p:sp>
        <p:nvSpPr>
          <p:cNvPr id="3" name="2 Marcador de contenido"/>
          <p:cNvSpPr>
            <a:spLocks noGrp="1"/>
          </p:cNvSpPr>
          <p:nvPr>
            <p:ph idx="1"/>
          </p:nvPr>
        </p:nvSpPr>
        <p:spPr/>
        <p:txBody>
          <a:bodyPr/>
          <a:lstStyle/>
          <a:p>
            <a:endParaRPr lang="es-MX" dirty="0" smtClean="0"/>
          </a:p>
          <a:p>
            <a:endParaRPr lang="es-MX" dirty="0"/>
          </a:p>
          <a:p>
            <a:r>
              <a:rPr lang="es-MX" dirty="0" smtClean="0"/>
              <a:t>Intelectuales reaccionarios, apartados de la realidad y refugiados en la Antigüedad con ideales puramente espirituales.</a:t>
            </a:r>
          </a:p>
          <a:p>
            <a:pPr marL="0" indent="0">
              <a:buNone/>
            </a:pP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66236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El ocio versus la ociosidad</a:t>
            </a:r>
            <a:endParaRPr lang="es-MX" b="1" dirty="0"/>
          </a:p>
        </p:txBody>
      </p:sp>
      <p:sp>
        <p:nvSpPr>
          <p:cNvPr id="3" name="2 Marcador de contenido"/>
          <p:cNvSpPr>
            <a:spLocks noGrp="1"/>
          </p:cNvSpPr>
          <p:nvPr>
            <p:ph idx="1"/>
          </p:nvPr>
        </p:nvSpPr>
        <p:spPr/>
        <p:txBody>
          <a:bodyPr>
            <a:normAutofit/>
          </a:bodyPr>
          <a:lstStyle/>
          <a:p>
            <a:pPr algn="just"/>
            <a:endParaRPr lang="es-MX" dirty="0" smtClean="0"/>
          </a:p>
          <a:p>
            <a:pPr algn="just"/>
            <a:endParaRPr lang="es-MX" dirty="0"/>
          </a:p>
          <a:p>
            <a:pPr algn="just"/>
            <a:r>
              <a:rPr lang="es-MX" dirty="0" smtClean="0"/>
              <a:t>El </a:t>
            </a:r>
            <a:r>
              <a:rPr lang="es-MX" dirty="0" smtClean="0"/>
              <a:t>sentido de la vida es el ocio y ya no el trabajo.</a:t>
            </a:r>
          </a:p>
          <a:p>
            <a:pPr algn="just"/>
            <a:endParaRPr lang="es-MX" dirty="0"/>
          </a:p>
          <a:p>
            <a:pPr algn="just"/>
            <a:r>
              <a:rPr lang="es-MX" dirty="0" smtClean="0"/>
              <a:t>El viejo horror por la </a:t>
            </a:r>
            <a:r>
              <a:rPr lang="es-MX" dirty="0" smtClean="0"/>
              <a:t>ociosidad </a:t>
            </a:r>
            <a:r>
              <a:rPr lang="es-MX" dirty="0" smtClean="0"/>
              <a:t>se sustituye por el </a:t>
            </a:r>
            <a:r>
              <a:rPr lang="es-MX" dirty="0" smtClean="0"/>
              <a:t>concepto </a:t>
            </a:r>
            <a:r>
              <a:rPr lang="es-MX" dirty="0" smtClean="0"/>
              <a:t>intelectualizado del “ocio”.</a:t>
            </a:r>
          </a:p>
          <a:p>
            <a:pPr marL="0" indent="0" algn="just">
              <a:buNone/>
            </a:pP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896386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Bibliografía</a:t>
            </a:r>
            <a:endParaRPr lang="es-MX" b="1" dirty="0"/>
          </a:p>
        </p:txBody>
      </p:sp>
      <p:sp>
        <p:nvSpPr>
          <p:cNvPr id="3" name="2 Marcador de contenido"/>
          <p:cNvSpPr>
            <a:spLocks noGrp="1"/>
          </p:cNvSpPr>
          <p:nvPr>
            <p:ph idx="1"/>
          </p:nvPr>
        </p:nvSpPr>
        <p:spPr/>
        <p:txBody>
          <a:bodyPr>
            <a:normAutofit fontScale="92500" lnSpcReduction="20000"/>
          </a:bodyPr>
          <a:lstStyle/>
          <a:p>
            <a:pPr algn="just"/>
            <a:r>
              <a:rPr lang="es-MX" dirty="0"/>
              <a:t>Castilla Urbano, </a:t>
            </a:r>
            <a:r>
              <a:rPr lang="es-MX" dirty="0" smtClean="0"/>
              <a:t>Francisco (2014),  “Concordia </a:t>
            </a:r>
            <a:r>
              <a:rPr lang="es-MX" dirty="0"/>
              <a:t>y discordia en el Renacimiento: el pensamiento sobre la guerra en la primera mitad del siglo </a:t>
            </a:r>
            <a:r>
              <a:rPr lang="es-MX" dirty="0" smtClean="0"/>
              <a:t>XVI”, </a:t>
            </a:r>
            <a:r>
              <a:rPr lang="es-MX" dirty="0"/>
              <a:t>Araucaria. Revista Iberoamericana de Filosofía, Política y Humanidades, vol. 16, núm. 32, </a:t>
            </a:r>
            <a:r>
              <a:rPr lang="es-MX" dirty="0" smtClean="0"/>
              <a:t>julio-diciembre</a:t>
            </a:r>
            <a:r>
              <a:rPr lang="es-MX" dirty="0"/>
              <a:t>, 2014, pp. 25-52 Universidad de Sevilla </a:t>
            </a:r>
            <a:r>
              <a:rPr lang="es-MX" dirty="0" err="1"/>
              <a:t>Sevilla</a:t>
            </a:r>
            <a:r>
              <a:rPr lang="es-MX" dirty="0"/>
              <a:t>, </a:t>
            </a:r>
            <a:r>
              <a:rPr lang="es-MX" dirty="0" smtClean="0"/>
              <a:t>España.</a:t>
            </a:r>
          </a:p>
          <a:p>
            <a:pPr algn="just"/>
            <a:endParaRPr lang="es-MX" dirty="0"/>
          </a:p>
          <a:p>
            <a:pPr algn="just"/>
            <a:r>
              <a:rPr lang="es-MX" dirty="0" smtClean="0"/>
              <a:t>Venegas </a:t>
            </a:r>
            <a:r>
              <a:rPr lang="es-MX" dirty="0" err="1"/>
              <a:t>Renauld</a:t>
            </a:r>
            <a:r>
              <a:rPr lang="es-MX" dirty="0"/>
              <a:t>, María </a:t>
            </a:r>
            <a:r>
              <a:rPr lang="es-MX" dirty="0" smtClean="0"/>
              <a:t>Eugenia (2004), “El </a:t>
            </a:r>
            <a:r>
              <a:rPr lang="es-MX" dirty="0"/>
              <a:t>Renacimiento: Un contexto para el surgimiento del concepto </a:t>
            </a:r>
            <a:r>
              <a:rPr lang="es-MX" dirty="0" smtClean="0"/>
              <a:t>pedagógico”. </a:t>
            </a:r>
            <a:r>
              <a:rPr lang="es-MX" dirty="0"/>
              <a:t>formación Educación, vol. 28, núm. 1, 2004, pp. 27-37 Universidad de Costa Rica San Pedro, Montes de Oca, Costa Rica</a:t>
            </a:r>
            <a:endParaRPr lang="es-MX" dirty="0" smtClean="0"/>
          </a:p>
          <a:p>
            <a:pPr algn="just"/>
            <a:endParaRPr lang="es-MX" dirty="0"/>
          </a:p>
          <a:p>
            <a:pPr algn="just"/>
            <a:r>
              <a:rPr lang="es-MX" dirty="0" smtClean="0"/>
              <a:t>Von Martín, Alfred (1946), </a:t>
            </a:r>
            <a:r>
              <a:rPr lang="es-MX" i="1" dirty="0" smtClean="0"/>
              <a:t>Sociología del Renacimiento</a:t>
            </a:r>
            <a:r>
              <a:rPr lang="es-MX" dirty="0" smtClean="0"/>
              <a:t>. Editorial Fondo de Cultura Económica.</a:t>
            </a:r>
          </a:p>
          <a:p>
            <a:pPr algn="just"/>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67862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43150" y="1238250"/>
            <a:ext cx="7315200" cy="432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24009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MX" dirty="0" smtClean="0"/>
              <a:t>Los temas de discusión de la sociología tienen su asiento en la emergencia de la sociedad moderna; en ese sentido,  la época del </a:t>
            </a:r>
            <a:r>
              <a:rPr lang="es-MX" dirty="0" smtClean="0"/>
              <a:t>Renacimiento, </a:t>
            </a:r>
            <a:r>
              <a:rPr lang="es-MX" dirty="0" smtClean="0"/>
              <a:t>al ser un </a:t>
            </a:r>
            <a:r>
              <a:rPr lang="es-MX" dirty="0" err="1" smtClean="0"/>
              <a:t>parteaguas</a:t>
            </a:r>
            <a:r>
              <a:rPr lang="es-MX" dirty="0" smtClean="0"/>
              <a:t> en la historia, constituye un referente necesario para comprender la configuración social que es de interés de la sociología.</a:t>
            </a:r>
          </a:p>
          <a:p>
            <a:endParaRPr lang="es-MX" dirty="0"/>
          </a:p>
          <a:p>
            <a:pPr algn="just"/>
            <a:r>
              <a:rPr lang="es-MX" dirty="0"/>
              <a:t>El </a:t>
            </a:r>
            <a:r>
              <a:rPr lang="es-MX" dirty="0" smtClean="0"/>
              <a:t>Renacimiento </a:t>
            </a:r>
            <a:r>
              <a:rPr lang="es-MX" dirty="0"/>
              <a:t>italiano expresa a modo típico ideal  la marcha de toda una época cultural dominada por la burguesía. </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813812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100" dirty="0"/>
              <a:t>El renacimiento </a:t>
            </a:r>
            <a:r>
              <a:rPr lang="es-MX" sz="3100" dirty="0" smtClean="0"/>
              <a:t>anuncia </a:t>
            </a:r>
            <a:r>
              <a:rPr lang="es-MX" sz="3100" dirty="0" smtClean="0"/>
              <a:t>el </a:t>
            </a:r>
            <a:r>
              <a:rPr lang="es-MX" sz="3100" dirty="0"/>
              <a:t>tránsito de la edad media a la edad moderna</a:t>
            </a:r>
            <a:r>
              <a:rPr lang="es-MX" dirty="0"/>
              <a:t>.</a:t>
            </a:r>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15302" y="1825625"/>
            <a:ext cx="8361395" cy="4351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632237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¿Qué es el Renacimiento?</a:t>
            </a:r>
            <a:endParaRPr lang="es-MX" b="1" dirty="0"/>
          </a:p>
        </p:txBody>
      </p:sp>
      <p:sp>
        <p:nvSpPr>
          <p:cNvPr id="3" name="2 Marcador de contenido"/>
          <p:cNvSpPr>
            <a:spLocks noGrp="1"/>
          </p:cNvSpPr>
          <p:nvPr>
            <p:ph idx="1"/>
          </p:nvPr>
        </p:nvSpPr>
        <p:spPr>
          <a:xfrm>
            <a:off x="858078" y="1805746"/>
            <a:ext cx="10515600" cy="4351338"/>
          </a:xfrm>
        </p:spPr>
        <p:txBody>
          <a:bodyPr>
            <a:normAutofit fontScale="25000" lnSpcReduction="20000"/>
          </a:bodyPr>
          <a:lstStyle/>
          <a:p>
            <a:pPr marL="0" indent="0">
              <a:buNone/>
            </a:pPr>
            <a:endParaRPr lang="es-MX" dirty="0" smtClean="0"/>
          </a:p>
          <a:p>
            <a:pPr marL="0" indent="0">
              <a:buNone/>
            </a:pPr>
            <a:endParaRPr lang="es-MX" dirty="0"/>
          </a:p>
          <a:p>
            <a:pPr marL="0" indent="0" algn="just">
              <a:buNone/>
            </a:pPr>
            <a:r>
              <a:rPr lang="es-MX" sz="9600" dirty="0" smtClean="0"/>
              <a:t>Es un movimiento cultural que se produjo en Europa occidental durante los  </a:t>
            </a:r>
            <a:r>
              <a:rPr lang="es-MX" sz="9600" dirty="0"/>
              <a:t>s</a:t>
            </a:r>
            <a:r>
              <a:rPr lang="es-MX" sz="9600" dirty="0" smtClean="0"/>
              <a:t>iglos </a:t>
            </a:r>
            <a:r>
              <a:rPr lang="es-MX" sz="9600" dirty="0"/>
              <a:t>XV y </a:t>
            </a:r>
            <a:r>
              <a:rPr lang="es-MX" sz="9600" dirty="0" smtClean="0"/>
              <a:t>XVI.</a:t>
            </a:r>
          </a:p>
          <a:p>
            <a:pPr marL="0" indent="0" algn="just">
              <a:buNone/>
            </a:pPr>
            <a:endParaRPr lang="es-MX" sz="9600" dirty="0" smtClean="0"/>
          </a:p>
          <a:p>
            <a:pPr marL="0" indent="0" algn="just">
              <a:buNone/>
            </a:pPr>
            <a:r>
              <a:rPr lang="es-MX" sz="9600" dirty="0" smtClean="0"/>
              <a:t>La </a:t>
            </a:r>
            <a:r>
              <a:rPr lang="es-MX" sz="9600" dirty="0"/>
              <a:t>nueva tendencia en el </a:t>
            </a:r>
            <a:r>
              <a:rPr lang="es-MX" sz="9600" dirty="0" smtClean="0"/>
              <a:t>arte del Renacimiento se explica por un cambio en la concepción del mundo. </a:t>
            </a:r>
          </a:p>
          <a:p>
            <a:pPr marL="0" indent="0" algn="just">
              <a:buNone/>
            </a:pPr>
            <a:endParaRPr lang="es-MX" sz="9600" dirty="0"/>
          </a:p>
          <a:p>
            <a:pPr marL="0" indent="0" algn="just">
              <a:buNone/>
            </a:pPr>
            <a:r>
              <a:rPr lang="es-MX" sz="9600" dirty="0" smtClean="0"/>
              <a:t>Durante </a:t>
            </a:r>
            <a:r>
              <a:rPr lang="es-MX" sz="9600" dirty="0"/>
              <a:t>la Edad Media, el mundo es un acto de la creación </a:t>
            </a:r>
            <a:r>
              <a:rPr lang="es-MX" sz="9600" dirty="0" smtClean="0"/>
              <a:t>divina. Por su parte, el </a:t>
            </a:r>
            <a:r>
              <a:rPr lang="es-MX" sz="9600" dirty="0"/>
              <a:t>burgués del renacimiento ve en é</a:t>
            </a:r>
            <a:r>
              <a:rPr lang="es-MX" sz="9600" dirty="0" smtClean="0"/>
              <a:t>l </a:t>
            </a:r>
            <a:r>
              <a:rPr lang="es-MX" sz="9600" dirty="0"/>
              <a:t>un objeto del trabajo humano</a:t>
            </a:r>
            <a:r>
              <a:rPr lang="es-MX" sz="9600" dirty="0" smtClean="0"/>
              <a:t>.</a:t>
            </a:r>
          </a:p>
          <a:p>
            <a:pPr marL="0" indent="0">
              <a:buNone/>
            </a:pPr>
            <a:endParaRPr lang="es-MX" sz="9600" dirty="0"/>
          </a:p>
          <a:p>
            <a:pPr marL="0" indent="0">
              <a:buNone/>
            </a:pPr>
            <a:endParaRPr lang="es-MX" sz="9600" dirty="0"/>
          </a:p>
          <a:p>
            <a:pPr marL="0" indent="0">
              <a:buNone/>
            </a:pPr>
            <a:endParaRPr lang="es-MX" sz="8000" dirty="0"/>
          </a:p>
          <a:p>
            <a:pPr marL="0" indent="0">
              <a:buNone/>
            </a:pPr>
            <a:r>
              <a:rPr lang="es-MX" dirty="0" smtClean="0"/>
              <a:t> </a:t>
            </a:r>
            <a:endParaRPr lang="es-MX" dirty="0"/>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03632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371600"/>
            <a:ext cx="10515600" cy="4805363"/>
          </a:xfrm>
        </p:spPr>
        <p:txBody>
          <a:bodyPr/>
          <a:lstStyle/>
          <a:p>
            <a:pPr marL="0" indent="0" algn="just">
              <a:buNone/>
            </a:pPr>
            <a:r>
              <a:rPr lang="es-MX" dirty="0" smtClean="0"/>
              <a:t>El </a:t>
            </a:r>
            <a:r>
              <a:rPr lang="es-MX" dirty="0"/>
              <a:t>renacimiento sustituye gradualmente el teocentrismo de la época medieval por un cierto antropocentrismo. </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2825" y="2796831"/>
            <a:ext cx="7620000" cy="3608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90151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212574"/>
            <a:ext cx="10515600" cy="4964389"/>
          </a:xfrm>
        </p:spPr>
        <p:txBody>
          <a:bodyPr/>
          <a:lstStyle/>
          <a:p>
            <a:pPr marL="0" indent="0">
              <a:buNone/>
            </a:pPr>
            <a:r>
              <a:rPr lang="es-MX" dirty="0"/>
              <a:t>La nueva concepción del mundo </a:t>
            </a:r>
            <a:r>
              <a:rPr lang="es-MX" dirty="0" smtClean="0"/>
              <a:t>hace de éste un problema </a:t>
            </a:r>
            <a:r>
              <a:rPr lang="es-MX" dirty="0"/>
              <a:t>a resolver por la mente </a:t>
            </a:r>
            <a:r>
              <a:rPr lang="es-MX" dirty="0" smtClean="0"/>
              <a:t>creadora, según </a:t>
            </a:r>
            <a:r>
              <a:rPr lang="es-MX" dirty="0"/>
              <a:t>puntos de vista </a:t>
            </a:r>
            <a:r>
              <a:rPr lang="es-MX" dirty="0" smtClean="0"/>
              <a:t>técnico-racionales.</a:t>
            </a:r>
            <a:endParaRPr lang="es-MX" dirty="0"/>
          </a:p>
          <a:p>
            <a:pPr marL="0" indent="0">
              <a:buNone/>
            </a:pPr>
            <a:endParaRPr lang="es-MX" dirty="0"/>
          </a:p>
          <a:p>
            <a:endParaRPr lang="es-MX" dirty="0"/>
          </a:p>
          <a:p>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1389" y="2892838"/>
            <a:ext cx="3339272"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4357" y="2892838"/>
            <a:ext cx="3578225"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8089628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1245</TotalTime>
  <Words>1400</Words>
  <Application>Microsoft Office PowerPoint</Application>
  <PresentationFormat>Personalizado</PresentationFormat>
  <Paragraphs>183</Paragraphs>
  <Slides>35</Slides>
  <Notes>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Tema de Office</vt:lpstr>
      <vt:lpstr>                Universidad Autónoma del Estado de México                     CU UAEM Zumpango          Licenciatura en sociología</vt:lpstr>
      <vt:lpstr>Presentación del material</vt:lpstr>
      <vt:lpstr>Propósito general de la unidad de aprendizaje.</vt:lpstr>
      <vt:lpstr>Presentación de PowerPoint</vt:lpstr>
      <vt:lpstr>Presentación de PowerPoint</vt:lpstr>
      <vt:lpstr>El renacimiento anuncia el tránsito de la edad media a la edad moderna.</vt:lpstr>
      <vt:lpstr>¿Qué es el Renacimiento?</vt:lpstr>
      <vt:lpstr>Presentación de PowerPoint</vt:lpstr>
      <vt:lpstr>Presentación de PowerPoint</vt:lpstr>
      <vt:lpstr>Bases del Renacimiento</vt:lpstr>
      <vt:lpstr>Presentación de PowerPoint</vt:lpstr>
      <vt:lpstr>Los albores del Renacimiento</vt:lpstr>
      <vt:lpstr>Presentación de PowerPoint</vt:lpstr>
      <vt:lpstr>Arte y sociedad</vt:lpstr>
      <vt:lpstr>Elementos nuevos</vt:lpstr>
      <vt:lpstr>Contexto socio-económico</vt:lpstr>
      <vt:lpstr>El espíritu del capitalismo inicia su dominio</vt:lpstr>
      <vt:lpstr>Nueva concepción del tiempo</vt:lpstr>
      <vt:lpstr>   Como ejemplo de ello, desde el siglo XIV resuenan en las ciudades italianas las campanas de los relojes, las 24 horas del día  </vt:lpstr>
      <vt:lpstr>Cambios en la política </vt:lpstr>
      <vt:lpstr>La aparición del saber técnico</vt:lpstr>
      <vt:lpstr>Presentación de PowerPoint</vt:lpstr>
      <vt:lpstr>Presentación de PowerPoint</vt:lpstr>
      <vt:lpstr>Presentación de PowerPoint</vt:lpstr>
      <vt:lpstr>El humanismo</vt:lpstr>
      <vt:lpstr>Las clases poseedoras y los intelectuales</vt:lpstr>
      <vt:lpstr>Presentación de PowerPoint</vt:lpstr>
      <vt:lpstr>Presentación de PowerPoint</vt:lpstr>
      <vt:lpstr>Presentación de PowerPoint</vt:lpstr>
      <vt:lpstr>Presentación de PowerPoint</vt:lpstr>
      <vt:lpstr>Presentación de PowerPoint</vt:lpstr>
      <vt:lpstr>Primer y segundo humanismo</vt:lpstr>
      <vt:lpstr>El alejamiento del intelectual de los problemas prácticos</vt:lpstr>
      <vt:lpstr>El ocio versus la ociosidad</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CUZumpango</dc:creator>
  <cp:lastModifiedBy>Yasmin</cp:lastModifiedBy>
  <cp:revision>144</cp:revision>
  <dcterms:created xsi:type="dcterms:W3CDTF">2016-02-04T15:05:19Z</dcterms:created>
  <dcterms:modified xsi:type="dcterms:W3CDTF">2016-10-13T02:34:05Z</dcterms:modified>
</cp:coreProperties>
</file>