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8"/>
  </p:notesMasterIdLst>
  <p:sldIdLst>
    <p:sldId id="256" r:id="rId2"/>
    <p:sldId id="302" r:id="rId3"/>
    <p:sldId id="303" r:id="rId4"/>
    <p:sldId id="304" r:id="rId5"/>
    <p:sldId id="312" r:id="rId6"/>
    <p:sldId id="305" r:id="rId7"/>
    <p:sldId id="257" r:id="rId8"/>
    <p:sldId id="306" r:id="rId9"/>
    <p:sldId id="282" r:id="rId10"/>
    <p:sldId id="283" r:id="rId11"/>
    <p:sldId id="284" r:id="rId12"/>
    <p:sldId id="307" r:id="rId13"/>
    <p:sldId id="310" r:id="rId14"/>
    <p:sldId id="285" r:id="rId15"/>
    <p:sldId id="286" r:id="rId16"/>
    <p:sldId id="287" r:id="rId17"/>
    <p:sldId id="288" r:id="rId18"/>
    <p:sldId id="318" r:id="rId19"/>
    <p:sldId id="319" r:id="rId20"/>
    <p:sldId id="316" r:id="rId21"/>
    <p:sldId id="290" r:id="rId22"/>
    <p:sldId id="291" r:id="rId23"/>
    <p:sldId id="292" r:id="rId24"/>
    <p:sldId id="293" r:id="rId25"/>
    <p:sldId id="314" r:id="rId26"/>
    <p:sldId id="315" r:id="rId27"/>
    <p:sldId id="294" r:id="rId28"/>
    <p:sldId id="295" r:id="rId29"/>
    <p:sldId id="296" r:id="rId30"/>
    <p:sldId id="298" r:id="rId31"/>
    <p:sldId id="308" r:id="rId32"/>
    <p:sldId id="299" r:id="rId33"/>
    <p:sldId id="258" r:id="rId34"/>
    <p:sldId id="263" r:id="rId35"/>
    <p:sldId id="259" r:id="rId36"/>
    <p:sldId id="280"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B43F51-E79E-4717-89BD-0C417837EC2C}"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E0EE50-69D2-4026-A425-BA6CF0120CB1}" type="slidenum">
              <a:rPr lang="es-MX" smtClean="0"/>
              <a:t>‹Nº›</a:t>
            </a:fld>
            <a:endParaRPr lang="es-MX"/>
          </a:p>
        </p:txBody>
      </p:sp>
    </p:spTree>
    <p:extLst>
      <p:ext uri="{BB962C8B-B14F-4D97-AF65-F5344CB8AC3E}">
        <p14:creationId xmlns:p14="http://schemas.microsoft.com/office/powerpoint/2010/main" val="2371168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E0EE50-69D2-4026-A425-BA6CF0120CB1}" type="slidenum">
              <a:rPr lang="es-MX" smtClean="0"/>
              <a:t>3</a:t>
            </a:fld>
            <a:endParaRPr lang="es-MX"/>
          </a:p>
        </p:txBody>
      </p:sp>
    </p:spTree>
    <p:extLst>
      <p:ext uri="{BB962C8B-B14F-4D97-AF65-F5344CB8AC3E}">
        <p14:creationId xmlns:p14="http://schemas.microsoft.com/office/powerpoint/2010/main" val="3353373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115998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2418903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1283871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2598702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2469774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4132892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2966443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86751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3537636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396226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8F87E0-D6D8-4ACA-8536-E6FADA2047BC}"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E86BD6-3E2D-4514-859D-5CF5AE87B2A5}" type="slidenum">
              <a:rPr lang="es-MX" smtClean="0"/>
              <a:t>‹Nº›</a:t>
            </a:fld>
            <a:endParaRPr lang="es-MX"/>
          </a:p>
        </p:txBody>
      </p:sp>
    </p:spTree>
    <p:extLst>
      <p:ext uri="{BB962C8B-B14F-4D97-AF65-F5344CB8AC3E}">
        <p14:creationId xmlns:p14="http://schemas.microsoft.com/office/powerpoint/2010/main" val="38179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8F87E0-D6D8-4ACA-8536-E6FADA2047BC}" type="datetimeFigureOut">
              <a:rPr lang="es-MX" smtClean="0"/>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6BD6-3E2D-4514-859D-5CF5AE87B2A5}" type="slidenum">
              <a:rPr lang="es-MX" smtClean="0"/>
              <a:t>‹Nº›</a:t>
            </a:fld>
            <a:endParaRPr lang="es-MX"/>
          </a:p>
        </p:txBody>
      </p:sp>
    </p:spTree>
    <p:extLst>
      <p:ext uri="{BB962C8B-B14F-4D97-AF65-F5344CB8AC3E}">
        <p14:creationId xmlns:p14="http://schemas.microsoft.com/office/powerpoint/2010/main" val="317185523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redalyc.org/pdf/2971/297124024002.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ctrTitle"/>
          </p:nvPr>
        </p:nvSpPr>
        <p:spPr>
          <a:xfrm>
            <a:off x="755576" y="620689"/>
            <a:ext cx="7702624" cy="2376263"/>
          </a:xfrm>
        </p:spPr>
        <p:txBody>
          <a:bodyPr>
            <a:normAutofit fontScale="90000"/>
          </a:bodyPr>
          <a:lstStyle/>
          <a:p>
            <a:r>
              <a:rPr lang="es-MX" altLang="es-MX" sz="3200" dirty="0"/>
              <a:t>Universidad Autónoma del Estado de México           		</a:t>
            </a:r>
            <a:r>
              <a:rPr lang="es-MX" altLang="es-MX" sz="3200" dirty="0" smtClean="0"/>
              <a:t/>
            </a:r>
            <a:br>
              <a:rPr lang="es-MX" altLang="es-MX" sz="3200" dirty="0" smtClean="0"/>
            </a:br>
            <a:r>
              <a:rPr lang="es-MX" altLang="es-MX" sz="3200" dirty="0" smtClean="0"/>
              <a:t>CU </a:t>
            </a:r>
            <a:r>
              <a:rPr lang="es-MX" altLang="es-MX" sz="3200" dirty="0"/>
              <a:t>UAEM Zumpango</a:t>
            </a:r>
            <a:br>
              <a:rPr lang="es-MX" altLang="es-MX" sz="3200" dirty="0"/>
            </a:br>
            <a:r>
              <a:rPr lang="es-MX" altLang="es-MX" sz="3200" dirty="0"/>
              <a:t> </a:t>
            </a:r>
            <a:r>
              <a:rPr lang="es-MX" altLang="es-MX" sz="3200" dirty="0" smtClean="0"/>
              <a:t>Licenciatura </a:t>
            </a:r>
            <a:r>
              <a:rPr lang="es-MX" altLang="es-MX" sz="3200" dirty="0"/>
              <a:t>en sociología</a:t>
            </a:r>
            <a:r>
              <a:rPr lang="es-MX" altLang="es-MX" sz="3200" dirty="0" smtClean="0"/>
              <a:t/>
            </a:r>
            <a:br>
              <a:rPr lang="es-MX" altLang="es-MX" sz="3200" dirty="0" smtClean="0"/>
            </a:br>
            <a:endParaRPr lang="es-MX" sz="3200" dirty="0"/>
          </a:p>
        </p:txBody>
      </p:sp>
      <p:sp>
        <p:nvSpPr>
          <p:cNvPr id="3" name="2 Subtítulo"/>
          <p:cNvSpPr>
            <a:spLocks noGrp="1"/>
          </p:cNvSpPr>
          <p:nvPr>
            <p:ph type="subTitle" idx="1"/>
          </p:nvPr>
        </p:nvSpPr>
        <p:spPr>
          <a:xfrm>
            <a:off x="1331640" y="3284984"/>
            <a:ext cx="6440760" cy="3312368"/>
          </a:xfrm>
        </p:spPr>
        <p:txBody>
          <a:bodyPr>
            <a:noAutofit/>
          </a:bodyPr>
          <a:lstStyle/>
          <a:p>
            <a:pPr>
              <a:lnSpc>
                <a:spcPct val="80000"/>
              </a:lnSpc>
            </a:pPr>
            <a:r>
              <a:rPr lang="es-MX" altLang="es-MX" sz="2000" dirty="0">
                <a:solidFill>
                  <a:schemeClr val="tx1"/>
                </a:solidFill>
              </a:rPr>
              <a:t>Unidad de aprendizaje</a:t>
            </a:r>
          </a:p>
          <a:p>
            <a:pPr>
              <a:lnSpc>
                <a:spcPct val="80000"/>
              </a:lnSpc>
            </a:pPr>
            <a:r>
              <a:rPr lang="es-MX" altLang="es-MX" sz="2000" dirty="0">
                <a:solidFill>
                  <a:schemeClr val="tx1"/>
                </a:solidFill>
              </a:rPr>
              <a:t>Fundadores de la sociología: Emile Durkheim</a:t>
            </a:r>
          </a:p>
          <a:p>
            <a:pPr>
              <a:lnSpc>
                <a:spcPct val="80000"/>
              </a:lnSpc>
            </a:pPr>
            <a:endParaRPr lang="es-MX" altLang="es-MX" sz="2000" dirty="0">
              <a:solidFill>
                <a:schemeClr val="tx1"/>
              </a:solidFill>
            </a:endParaRPr>
          </a:p>
          <a:p>
            <a:pPr>
              <a:lnSpc>
                <a:spcPct val="80000"/>
              </a:lnSpc>
            </a:pPr>
            <a:r>
              <a:rPr lang="es-MX" altLang="es-MX" sz="2000" dirty="0">
                <a:solidFill>
                  <a:schemeClr val="tx1"/>
                </a:solidFill>
              </a:rPr>
              <a:t>Titulo del material</a:t>
            </a:r>
          </a:p>
          <a:p>
            <a:pPr>
              <a:lnSpc>
                <a:spcPct val="80000"/>
              </a:lnSpc>
            </a:pPr>
            <a:r>
              <a:rPr lang="es-MX" altLang="es-MX" sz="2000" dirty="0">
                <a:solidFill>
                  <a:schemeClr val="tx1"/>
                </a:solidFill>
              </a:rPr>
              <a:t> </a:t>
            </a:r>
            <a:endParaRPr lang="es-MX" sz="2000" dirty="0" smtClean="0">
              <a:solidFill>
                <a:schemeClr val="tx1"/>
              </a:solidFill>
            </a:endParaRPr>
          </a:p>
          <a:p>
            <a:r>
              <a:rPr lang="es-MX" sz="2000" dirty="0" smtClean="0">
                <a:solidFill>
                  <a:schemeClr val="tx1"/>
                </a:solidFill>
              </a:rPr>
              <a:t>LAS </a:t>
            </a:r>
            <a:r>
              <a:rPr lang="es-MX" sz="2000" dirty="0">
                <a:solidFill>
                  <a:schemeClr val="tx1"/>
                </a:solidFill>
              </a:rPr>
              <a:t>FORMAS </a:t>
            </a:r>
            <a:r>
              <a:rPr lang="es-MX" sz="2000" dirty="0" smtClean="0">
                <a:solidFill>
                  <a:schemeClr val="tx1"/>
                </a:solidFill>
              </a:rPr>
              <a:t>ANORMALES </a:t>
            </a:r>
            <a:r>
              <a:rPr lang="es-MX" sz="2000" dirty="0" smtClean="0">
                <a:solidFill>
                  <a:schemeClr val="tx1"/>
                </a:solidFill>
              </a:rPr>
              <a:t>DE LA </a:t>
            </a:r>
            <a:r>
              <a:rPr lang="es-MX" sz="2000" dirty="0" smtClean="0">
                <a:solidFill>
                  <a:schemeClr val="tx1"/>
                </a:solidFill>
              </a:rPr>
              <a:t>DIVISIÓN DEL TRABAJO</a:t>
            </a:r>
          </a:p>
          <a:p>
            <a:endParaRPr lang="es-MX" sz="2000" dirty="0" smtClean="0">
              <a:solidFill>
                <a:schemeClr val="tx1"/>
              </a:solidFill>
            </a:endParaRPr>
          </a:p>
          <a:p>
            <a:pPr>
              <a:lnSpc>
                <a:spcPct val="80000"/>
              </a:lnSpc>
            </a:pPr>
            <a:r>
              <a:rPr lang="es-MX" altLang="es-MX" sz="2000" dirty="0">
                <a:solidFill>
                  <a:schemeClr val="tx1"/>
                </a:solidFill>
              </a:rPr>
              <a:t>Elaborado por:</a:t>
            </a:r>
          </a:p>
          <a:p>
            <a:pPr>
              <a:lnSpc>
                <a:spcPct val="80000"/>
              </a:lnSpc>
            </a:pPr>
            <a:r>
              <a:rPr lang="es-MX" altLang="es-MX" sz="2000" b="1" dirty="0" err="1" smtClean="0">
                <a:solidFill>
                  <a:schemeClr val="tx1"/>
                </a:solidFill>
              </a:rPr>
              <a:t>Yasmín</a:t>
            </a:r>
            <a:r>
              <a:rPr lang="es-MX" altLang="es-MX" sz="2000" b="1" dirty="0" smtClean="0">
                <a:solidFill>
                  <a:schemeClr val="tx1"/>
                </a:solidFill>
              </a:rPr>
              <a:t> </a:t>
            </a:r>
            <a:r>
              <a:rPr lang="es-MX" altLang="es-MX" sz="2000" b="1" dirty="0">
                <a:solidFill>
                  <a:schemeClr val="tx1"/>
                </a:solidFill>
              </a:rPr>
              <a:t>Hernández Romero </a:t>
            </a:r>
          </a:p>
          <a:p>
            <a:pPr>
              <a:lnSpc>
                <a:spcPct val="80000"/>
              </a:lnSpc>
            </a:pPr>
            <a:endParaRPr lang="es-MX" altLang="es-MX" sz="2000" b="1" dirty="0">
              <a:solidFill>
                <a:schemeClr val="tx1"/>
              </a:solidFill>
            </a:endParaRPr>
          </a:p>
          <a:p>
            <a:pPr algn="r">
              <a:lnSpc>
                <a:spcPct val="80000"/>
              </a:lnSpc>
            </a:pPr>
            <a:r>
              <a:rPr lang="es-MX" altLang="es-MX" sz="1400" dirty="0" smtClean="0">
                <a:solidFill>
                  <a:schemeClr val="tx1"/>
                </a:solidFill>
              </a:rPr>
              <a:t>Octubre 2016</a:t>
            </a:r>
            <a:endParaRPr lang="es-MX" sz="1400" dirty="0">
              <a:solidFill>
                <a:schemeClr val="tx1"/>
              </a:solidFill>
            </a:endParaRPr>
          </a:p>
        </p:txBody>
      </p:sp>
      <p:pic>
        <p:nvPicPr>
          <p:cNvPr id="4" name="Picture 6" descr="ANd9GcRRwPrrW9frqO3c5OSmBqoWBrQtv8FYar27OFOBSApFYpu5aVzv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872" y="1196752"/>
            <a:ext cx="1512888"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7673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 Anomia</a:t>
            </a:r>
            <a:endParaRPr lang="es-MX" dirty="0"/>
          </a:p>
        </p:txBody>
      </p:sp>
      <p:sp>
        <p:nvSpPr>
          <p:cNvPr id="3" name="2 Marcador de contenido"/>
          <p:cNvSpPr>
            <a:spLocks noGrp="1"/>
          </p:cNvSpPr>
          <p:nvPr>
            <p:ph idx="1"/>
          </p:nvPr>
        </p:nvSpPr>
        <p:spPr>
          <a:xfrm>
            <a:off x="971600" y="1600200"/>
            <a:ext cx="7715200" cy="4525963"/>
          </a:xfrm>
        </p:spPr>
        <p:txBody>
          <a:bodyPr/>
          <a:lstStyle/>
          <a:p>
            <a:pPr marL="0" indent="0">
              <a:buNone/>
            </a:pPr>
            <a:endParaRPr lang="es-MX" dirty="0"/>
          </a:p>
          <a:p>
            <a:pPr marL="0" indent="0">
              <a:buNone/>
            </a:pPr>
            <a:r>
              <a:rPr lang="es-MX" dirty="0" smtClean="0"/>
              <a:t>La anomia hace referencia a la falta de normas o de normas adecuadas que regulen, en este caso, las funciones sociales.</a:t>
            </a:r>
          </a:p>
          <a:p>
            <a:pPr marL="0" indent="0">
              <a:buNone/>
            </a:pP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8627" y="3789040"/>
            <a:ext cx="3752225" cy="195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74805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 la sociedad industrial</a:t>
            </a:r>
            <a:endParaRPr lang="es-MX" dirty="0"/>
          </a:p>
        </p:txBody>
      </p:sp>
      <p:sp>
        <p:nvSpPr>
          <p:cNvPr id="3" name="2 Marcador de contenido"/>
          <p:cNvSpPr>
            <a:spLocks noGrp="1"/>
          </p:cNvSpPr>
          <p:nvPr>
            <p:ph idx="1"/>
          </p:nvPr>
        </p:nvSpPr>
        <p:spPr>
          <a:xfrm>
            <a:off x="467544" y="1484784"/>
            <a:ext cx="8229600" cy="4525963"/>
          </a:xfrm>
        </p:spPr>
        <p:txBody>
          <a:bodyPr/>
          <a:lstStyle/>
          <a:p>
            <a:pPr algn="just"/>
            <a:r>
              <a:rPr lang="es-MX" dirty="0" smtClean="0"/>
              <a:t>No hay normas que fijen el número de empresas económicas.</a:t>
            </a:r>
          </a:p>
          <a:p>
            <a:pPr algn="just"/>
            <a:endParaRPr lang="es-MX" dirty="0"/>
          </a:p>
          <a:p>
            <a:pPr algn="just"/>
            <a:r>
              <a:rPr lang="es-MX" dirty="0" smtClean="0"/>
              <a:t>La producción no está reglamentada de manera que permanezca al nivel de consumo.</a:t>
            </a:r>
          </a:p>
          <a:p>
            <a:pPr algn="just"/>
            <a:endParaRPr lang="es-MX" dirty="0"/>
          </a:p>
          <a:p>
            <a:pPr algn="just"/>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437112"/>
            <a:ext cx="4337074" cy="2230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2812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750" y="274638"/>
            <a:ext cx="7985050" cy="1138138"/>
          </a:xfrm>
        </p:spPr>
        <p:txBody>
          <a:bodyPr>
            <a:normAutofit fontScale="90000"/>
          </a:bodyPr>
          <a:lstStyle/>
          <a:p>
            <a:r>
              <a:rPr lang="es-MX" dirty="0" smtClean="0"/>
              <a:t>Las condiciones </a:t>
            </a:r>
            <a:r>
              <a:rPr lang="es-MX" dirty="0"/>
              <a:t>de la vida </a:t>
            </a:r>
            <a:r>
              <a:rPr lang="es-MX" dirty="0" smtClean="0"/>
              <a:t>industrial</a:t>
            </a:r>
            <a:endParaRPr lang="es-MX" dirty="0"/>
          </a:p>
        </p:txBody>
      </p:sp>
      <p:sp>
        <p:nvSpPr>
          <p:cNvPr id="3" name="2 Marcador de contenido"/>
          <p:cNvSpPr>
            <a:spLocks noGrp="1"/>
          </p:cNvSpPr>
          <p:nvPr>
            <p:ph idx="1"/>
          </p:nvPr>
        </p:nvSpPr>
        <p:spPr>
          <a:xfrm>
            <a:off x="899592" y="1600200"/>
            <a:ext cx="7787208" cy="4525963"/>
          </a:xfrm>
        </p:spPr>
        <p:txBody>
          <a:bodyPr>
            <a:normAutofit fontScale="92500"/>
          </a:bodyPr>
          <a:lstStyle/>
          <a:p>
            <a:r>
              <a:rPr lang="es-MX" dirty="0"/>
              <a:t>Fatiga del sistema nervioso/ trabajo rutinario</a:t>
            </a:r>
          </a:p>
          <a:p>
            <a:endParaRPr lang="es-MX" dirty="0"/>
          </a:p>
          <a:p>
            <a:r>
              <a:rPr lang="es-MX" dirty="0"/>
              <a:t>El obrero está sustraído de su familia todo el día</a:t>
            </a:r>
          </a:p>
          <a:p>
            <a:endParaRPr lang="es-MX" dirty="0"/>
          </a:p>
          <a:p>
            <a:r>
              <a:rPr lang="es-MX" dirty="0"/>
              <a:t>El trabajo mecánico reemplaza al manual</a:t>
            </a:r>
          </a:p>
          <a:p>
            <a:endParaRPr lang="es-MX" dirty="0"/>
          </a:p>
          <a:p>
            <a:r>
              <a:rPr lang="es-MX" dirty="0"/>
              <a:t>Conflictividad en las relaciones industriales</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02541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7715200" cy="922114"/>
          </a:xfrm>
        </p:spPr>
        <p:txBody>
          <a:bodyPr>
            <a:normAutofit fontScale="90000"/>
          </a:bodyPr>
          <a:lstStyle/>
          <a:p>
            <a:r>
              <a:rPr lang="es-MX" dirty="0" smtClean="0"/>
              <a:t/>
            </a:r>
            <a:br>
              <a:rPr lang="es-MX" dirty="0" smtClean="0"/>
            </a:br>
            <a:r>
              <a:rPr lang="es-MX" sz="4000" dirty="0" smtClean="0"/>
              <a:t>El </a:t>
            </a:r>
            <a:r>
              <a:rPr lang="es-MX" sz="4000" dirty="0"/>
              <a:t>antagonismo entre el trabajo y el </a:t>
            </a:r>
            <a:r>
              <a:rPr lang="es-MX" sz="4000" dirty="0" smtClean="0"/>
              <a:t>capital</a:t>
            </a:r>
            <a:r>
              <a:rPr lang="es-MX" dirty="0"/>
              <a:t/>
            </a:r>
            <a:br>
              <a:rPr lang="es-MX" dirty="0"/>
            </a:br>
            <a:endParaRPr lang="es-MX" dirty="0"/>
          </a:p>
        </p:txBody>
      </p:sp>
      <p:sp>
        <p:nvSpPr>
          <p:cNvPr id="3" name="2 Marcador de contenido"/>
          <p:cNvSpPr>
            <a:spLocks noGrp="1"/>
          </p:cNvSpPr>
          <p:nvPr>
            <p:ph idx="1"/>
          </p:nvPr>
        </p:nvSpPr>
        <p:spPr>
          <a:xfrm>
            <a:off x="1331640" y="1556792"/>
            <a:ext cx="7355160" cy="4569371"/>
          </a:xfrm>
        </p:spPr>
        <p:txBody>
          <a:bodyPr/>
          <a:lstStyle/>
          <a:p>
            <a:pPr marL="0" indent="0" algn="just">
              <a:buNone/>
            </a:pPr>
            <a:r>
              <a:rPr lang="es-MX" dirty="0" smtClean="0"/>
              <a:t>Antes </a:t>
            </a:r>
            <a:r>
              <a:rPr lang="es-MX" dirty="0"/>
              <a:t>los talleres no contenían dos razas enemigas, ni se conocían las doctrinas socialistas; ahora en la gran industria este antagonismo se presenta de forma </a:t>
            </a:r>
            <a:r>
              <a:rPr lang="es-MX" dirty="0" smtClean="0"/>
              <a:t>aguda.</a:t>
            </a:r>
          </a:p>
          <a:p>
            <a:pPr marL="0" indent="0" algn="just">
              <a:buNone/>
            </a:pPr>
            <a:endParaRPr lang="es-MX" dirty="0"/>
          </a:p>
          <a:p>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941394"/>
            <a:ext cx="2952328" cy="2187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8477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resultado</a:t>
            </a:r>
            <a:endParaRPr lang="es-MX" dirty="0"/>
          </a:p>
        </p:txBody>
      </p:sp>
      <p:sp>
        <p:nvSpPr>
          <p:cNvPr id="3" name="2 Marcador de contenido"/>
          <p:cNvSpPr>
            <a:spLocks noGrp="1"/>
          </p:cNvSpPr>
          <p:nvPr>
            <p:ph idx="1"/>
          </p:nvPr>
        </p:nvSpPr>
        <p:spPr>
          <a:xfrm>
            <a:off x="1187624" y="1556792"/>
            <a:ext cx="7499176" cy="4569371"/>
          </a:xfrm>
        </p:spPr>
        <p:txBody>
          <a:bodyPr/>
          <a:lstStyle/>
          <a:p>
            <a:pPr marL="0" indent="0" algn="just">
              <a:buNone/>
            </a:pPr>
            <a:r>
              <a:rPr lang="es-MX" dirty="0" smtClean="0"/>
              <a:t> Anarquía económica y conflicto industrial.</a:t>
            </a:r>
          </a:p>
          <a:p>
            <a:pPr marL="0" indent="0">
              <a:buNone/>
            </a:pPr>
            <a:endParaRPr lang="es-MX" dirty="0"/>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684156"/>
            <a:ext cx="3090639" cy="3090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81404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628800"/>
            <a:ext cx="7427168" cy="4497363"/>
          </a:xfrm>
        </p:spPr>
        <p:txBody>
          <a:bodyPr>
            <a:normAutofit/>
          </a:bodyPr>
          <a:lstStyle/>
          <a:p>
            <a:pPr marL="0" indent="0">
              <a:buNone/>
            </a:pPr>
            <a:endParaRPr lang="es-MX" dirty="0" smtClean="0"/>
          </a:p>
          <a:p>
            <a:pPr marL="0" indent="0">
              <a:buNone/>
            </a:pPr>
            <a:r>
              <a:rPr lang="es-MX" dirty="0" smtClean="0"/>
              <a:t> </a:t>
            </a:r>
          </a:p>
          <a:p>
            <a:pPr marL="0" indent="0" algn="just">
              <a:buNone/>
            </a:pPr>
            <a:r>
              <a:rPr lang="es-MX" dirty="0" smtClean="0"/>
              <a:t>Durkheim percibe estas condiciones como “anormales”.</a:t>
            </a:r>
          </a:p>
          <a:p>
            <a:endParaRPr lang="es-MX" dirty="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35492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32656"/>
            <a:ext cx="7725544" cy="1143000"/>
          </a:xfrm>
        </p:spPr>
        <p:txBody>
          <a:bodyPr>
            <a:normAutofit fontScale="90000"/>
          </a:bodyPr>
          <a:lstStyle/>
          <a:p>
            <a:r>
              <a:rPr lang="es-MX" dirty="0" smtClean="0"/>
              <a:t/>
            </a:r>
            <a:br>
              <a:rPr lang="es-MX" dirty="0" smtClean="0"/>
            </a:br>
            <a:r>
              <a:rPr lang="es-MX" dirty="0" smtClean="0"/>
              <a:t>Los </a:t>
            </a:r>
            <a:r>
              <a:rPr lang="es-MX" dirty="0"/>
              <a:t>factores </a:t>
            </a:r>
            <a:r>
              <a:rPr lang="es-MX" dirty="0" smtClean="0"/>
              <a:t>“normales” </a:t>
            </a:r>
            <a:r>
              <a:rPr lang="es-MX" dirty="0"/>
              <a:t>con los que la anomia es contrastada son:</a:t>
            </a:r>
            <a:br>
              <a:rPr lang="es-MX" dirty="0"/>
            </a:br>
            <a:endParaRPr lang="es-MX" dirty="0"/>
          </a:p>
        </p:txBody>
      </p:sp>
      <p:sp>
        <p:nvSpPr>
          <p:cNvPr id="3" name="2 Marcador de contenido"/>
          <p:cNvSpPr>
            <a:spLocks noGrp="1"/>
          </p:cNvSpPr>
          <p:nvPr>
            <p:ph idx="1"/>
          </p:nvPr>
        </p:nvSpPr>
        <p:spPr>
          <a:xfrm>
            <a:off x="971600" y="1700808"/>
            <a:ext cx="7715200" cy="4425355"/>
          </a:xfrm>
        </p:spPr>
        <p:txBody>
          <a:bodyPr/>
          <a:lstStyle/>
          <a:p>
            <a:pPr marL="0" indent="0">
              <a:buNone/>
            </a:pPr>
            <a:endParaRPr lang="es-MX" dirty="0" smtClean="0"/>
          </a:p>
          <a:p>
            <a:pPr algn="just"/>
            <a:r>
              <a:rPr lang="es-MX" dirty="0" smtClean="0"/>
              <a:t>La planificación económica</a:t>
            </a:r>
          </a:p>
          <a:p>
            <a:pPr algn="just"/>
            <a:r>
              <a:rPr lang="es-MX" dirty="0" smtClean="0"/>
              <a:t>La regulación normativa de las relaciones industriales</a:t>
            </a:r>
          </a:p>
          <a:p>
            <a:pPr algn="just"/>
            <a:r>
              <a:rPr lang="es-MX" dirty="0" smtClean="0"/>
              <a:t>Una situación laboral que dé sentido al trabajo</a:t>
            </a: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4722849"/>
            <a:ext cx="2880320" cy="1852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2438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sentido del trabajo</a:t>
            </a:r>
            <a:endParaRPr lang="es-MX" dirty="0"/>
          </a:p>
        </p:txBody>
      </p:sp>
      <p:sp>
        <p:nvSpPr>
          <p:cNvPr id="3" name="2 Marcador de contenido"/>
          <p:cNvSpPr>
            <a:spLocks noGrp="1"/>
          </p:cNvSpPr>
          <p:nvPr>
            <p:ph idx="1"/>
          </p:nvPr>
        </p:nvSpPr>
        <p:spPr>
          <a:xfrm>
            <a:off x="1187624" y="1628800"/>
            <a:ext cx="7499176" cy="4497363"/>
          </a:xfrm>
        </p:spPr>
        <p:txBody>
          <a:bodyPr>
            <a:normAutofit fontScale="92500" lnSpcReduction="10000"/>
          </a:bodyPr>
          <a:lstStyle/>
          <a:p>
            <a:pPr algn="just"/>
            <a:r>
              <a:rPr lang="es-MX" dirty="0" smtClean="0"/>
              <a:t>“La división del trabajo supone que el trabajador, lejos de ser absorbido por su tarea, no pierda de vista a sus colaboradores, actúe sobre ellos y reciba su acción. Por lo tanto no es una máquina que repite movimientos cuya dirección no percibe, sino que el sabe que tienden hacia alguna parte, hacia un fin que concibe más o menos directamente. Siente que sirve para algo”. (</a:t>
            </a:r>
            <a:r>
              <a:rPr lang="es-MX" dirty="0" err="1" smtClean="0"/>
              <a:t>Lukes</a:t>
            </a:r>
            <a:r>
              <a:rPr lang="es-MX" dirty="0" smtClean="0"/>
              <a:t>, 1984: 316).</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31645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600200"/>
            <a:ext cx="7571184" cy="4525963"/>
          </a:xfrm>
        </p:spPr>
        <p:txBody>
          <a:bodyPr/>
          <a:lstStyle/>
          <a:p>
            <a:pPr marL="0" indent="0" algn="just">
              <a:buNone/>
            </a:pPr>
            <a:endParaRPr lang="es-MX" dirty="0" smtClean="0"/>
          </a:p>
          <a:p>
            <a:pPr marL="0" indent="0" algn="just">
              <a:buNone/>
            </a:pPr>
            <a:endParaRPr lang="es-MX" dirty="0"/>
          </a:p>
          <a:p>
            <a:pPr marL="0" indent="0" algn="just">
              <a:buNone/>
            </a:pPr>
            <a:r>
              <a:rPr lang="es-MX" dirty="0" smtClean="0"/>
              <a:t>Lo anterior quiere decir que, </a:t>
            </a:r>
            <a:r>
              <a:rPr lang="es-MX" dirty="0"/>
              <a:t>n</a:t>
            </a:r>
            <a:r>
              <a:rPr lang="es-MX" dirty="0" smtClean="0"/>
              <a:t>o </a:t>
            </a:r>
            <a:r>
              <a:rPr lang="es-MX" dirty="0"/>
              <a:t>basta que cada uno haga su tarea; es preciso que ésta le convenga para que se de solidaridad.</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66890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750" y="274638"/>
            <a:ext cx="7985050" cy="1066130"/>
          </a:xfrm>
        </p:spPr>
        <p:txBody>
          <a:bodyPr/>
          <a:lstStyle/>
          <a:p>
            <a:r>
              <a:rPr lang="es-MX" dirty="0" smtClean="0"/>
              <a:t>El ideal como deber ser</a:t>
            </a:r>
            <a:endParaRPr lang="es-MX" dirty="0"/>
          </a:p>
        </p:txBody>
      </p:sp>
      <p:sp>
        <p:nvSpPr>
          <p:cNvPr id="3" name="2 Marcador de contenido"/>
          <p:cNvSpPr>
            <a:spLocks noGrp="1"/>
          </p:cNvSpPr>
          <p:nvPr>
            <p:ph idx="1"/>
          </p:nvPr>
        </p:nvSpPr>
        <p:spPr>
          <a:xfrm>
            <a:off x="701750" y="1600200"/>
            <a:ext cx="7985050" cy="4525963"/>
          </a:xfrm>
        </p:spPr>
        <p:txBody>
          <a:bodyPr>
            <a:normAutofit/>
          </a:bodyPr>
          <a:lstStyle/>
          <a:p>
            <a:pPr algn="just"/>
            <a:r>
              <a:rPr lang="es-MX" dirty="0"/>
              <a:t>El derecho contractual es más voluminoso en los pueblos civilizados. Empero, </a:t>
            </a:r>
            <a:r>
              <a:rPr lang="es-MX" dirty="0" smtClean="0"/>
              <a:t>para Durkheim, no </a:t>
            </a:r>
            <a:r>
              <a:rPr lang="es-MX" dirty="0"/>
              <a:t>basta con la presencia de la autoridad pública, es preciso que en la mayoría de los casos sean sostenidos </a:t>
            </a:r>
            <a:r>
              <a:rPr lang="es-MX" dirty="0" smtClean="0"/>
              <a:t>espontáneamente</a:t>
            </a:r>
            <a:r>
              <a:rPr lang="es-MX" dirty="0"/>
              <a:t> </a:t>
            </a:r>
            <a:r>
              <a:rPr lang="es-MX" dirty="0" smtClean="0"/>
              <a:t>y que </a:t>
            </a:r>
            <a:r>
              <a:rPr lang="es-MX" dirty="0"/>
              <a:t>el contrato sea justo. </a:t>
            </a:r>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93668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404664"/>
            <a:ext cx="7499176" cy="1012974"/>
          </a:xfrm>
        </p:spPr>
        <p:txBody>
          <a:bodyPr/>
          <a:lstStyle/>
          <a:p>
            <a:r>
              <a:rPr lang="es-MX" altLang="es-MX" b="1" dirty="0"/>
              <a:t>Presentación</a:t>
            </a:r>
            <a:endParaRPr lang="es-MX" dirty="0"/>
          </a:p>
        </p:txBody>
      </p:sp>
      <p:sp>
        <p:nvSpPr>
          <p:cNvPr id="3" name="2 Marcador de contenido"/>
          <p:cNvSpPr>
            <a:spLocks noGrp="1"/>
          </p:cNvSpPr>
          <p:nvPr>
            <p:ph idx="1"/>
          </p:nvPr>
        </p:nvSpPr>
        <p:spPr>
          <a:xfrm>
            <a:off x="1105786" y="1594884"/>
            <a:ext cx="7581014" cy="4531279"/>
          </a:xfrm>
        </p:spPr>
        <p:txBody>
          <a:bodyPr>
            <a:normAutofit fontScale="92500" lnSpcReduction="10000"/>
          </a:bodyPr>
          <a:lstStyle/>
          <a:p>
            <a:pPr algn="just">
              <a:lnSpc>
                <a:spcPct val="80000"/>
              </a:lnSpc>
              <a:buNone/>
            </a:pPr>
            <a:r>
              <a:rPr lang="es-MX" altLang="es-MX" dirty="0" smtClean="0">
                <a:solidFill>
                  <a:schemeClr val="accent3">
                    <a:lumMod val="50000"/>
                  </a:schemeClr>
                </a:solidFill>
              </a:rPr>
              <a:t>	</a:t>
            </a:r>
            <a:r>
              <a:rPr lang="es-MX" altLang="es-MX" dirty="0" smtClean="0"/>
              <a:t>En </a:t>
            </a:r>
            <a:r>
              <a:rPr lang="es-MX" altLang="es-MX" dirty="0"/>
              <a:t>los acetatos que se presentan se han sistematizado los contenidos del punto </a:t>
            </a:r>
            <a:r>
              <a:rPr lang="es-MX" altLang="es-MX" dirty="0" smtClean="0"/>
              <a:t>1.5. denominado </a:t>
            </a:r>
            <a:r>
              <a:rPr lang="es-MX" altLang="es-MX" i="1" dirty="0" smtClean="0"/>
              <a:t>Las formas anormales de la división del trabajo,</a:t>
            </a:r>
            <a:r>
              <a:rPr lang="es-MX" altLang="es-MX" dirty="0" smtClean="0"/>
              <a:t> </a:t>
            </a:r>
            <a:r>
              <a:rPr lang="es-MX" altLang="es-MX" dirty="0"/>
              <a:t>correspondiente a la unidad de competencia I, de la Unidad de Aprendizaje (UA) “Fundadores de la sociología: Emile Durkheim”, curso que se imparte en el programa educativo de licenciado en sociología. </a:t>
            </a:r>
          </a:p>
          <a:p>
            <a:pPr algn="just">
              <a:lnSpc>
                <a:spcPct val="80000"/>
              </a:lnSpc>
              <a:buNone/>
            </a:pPr>
            <a:endParaRPr lang="es-MX" altLang="es-MX" dirty="0"/>
          </a:p>
          <a:p>
            <a:pPr algn="just">
              <a:lnSpc>
                <a:spcPct val="80000"/>
              </a:lnSpc>
              <a:buNone/>
            </a:pPr>
            <a:r>
              <a:rPr lang="es-MX" altLang="es-MX" dirty="0"/>
              <a:t>	Se trata de una UA de carácter obligatorio, la cual se ubica en el núcleo sustantivo, con un total de 12 créditos. </a:t>
            </a:r>
          </a:p>
          <a:p>
            <a:endParaRPr lang="es-MX" dirty="0"/>
          </a:p>
        </p:txBody>
      </p:sp>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12986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600200"/>
            <a:ext cx="7427168" cy="4525963"/>
          </a:xfrm>
        </p:spPr>
        <p:txBody>
          <a:bodyPr/>
          <a:lstStyle/>
          <a:p>
            <a:pPr marL="0" indent="0" algn="just">
              <a:buNone/>
            </a:pPr>
            <a:endParaRPr lang="es-MX" dirty="0" smtClean="0"/>
          </a:p>
          <a:p>
            <a:pPr marL="0" indent="0" algn="just">
              <a:buNone/>
            </a:pPr>
            <a:endParaRPr lang="es-MX" dirty="0"/>
          </a:p>
          <a:p>
            <a:pPr marL="0" indent="0" algn="just">
              <a:buNone/>
            </a:pPr>
            <a:r>
              <a:rPr lang="es-MX" dirty="0" smtClean="0"/>
              <a:t>Durkheim considera </a:t>
            </a:r>
            <a:r>
              <a:rPr lang="es-MX" dirty="0"/>
              <a:t>falso que toda reglamentación sea producto de una coacción. </a:t>
            </a:r>
            <a:r>
              <a:rPr lang="es-MX" dirty="0" smtClean="0"/>
              <a:t>Para él, la </a:t>
            </a:r>
            <a:r>
              <a:rPr lang="es-MX" dirty="0"/>
              <a:t>libertad misma es producto de una reglamentación. </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26914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499176" cy="922114"/>
          </a:xfrm>
        </p:spPr>
        <p:txBody>
          <a:bodyPr/>
          <a:lstStyle/>
          <a:p>
            <a:r>
              <a:rPr lang="es-MX" dirty="0" smtClean="0"/>
              <a:t>B. Desigualdad</a:t>
            </a:r>
            <a:endParaRPr lang="es-MX" dirty="0"/>
          </a:p>
        </p:txBody>
      </p:sp>
      <p:sp>
        <p:nvSpPr>
          <p:cNvPr id="3" name="2 Marcador de contenido"/>
          <p:cNvSpPr>
            <a:spLocks noGrp="1"/>
          </p:cNvSpPr>
          <p:nvPr>
            <p:ph idx="1"/>
          </p:nvPr>
        </p:nvSpPr>
        <p:spPr>
          <a:xfrm>
            <a:off x="899592" y="1600200"/>
            <a:ext cx="7787208" cy="4525963"/>
          </a:xfrm>
        </p:spPr>
        <p:txBody>
          <a:bodyPr/>
          <a:lstStyle/>
          <a:p>
            <a:pPr algn="just"/>
            <a:r>
              <a:rPr lang="es-MX" dirty="0" smtClean="0"/>
              <a:t>La desigualdad es otra forma anormal de la división del trabajo.</a:t>
            </a:r>
          </a:p>
          <a:p>
            <a:pPr marL="0" indent="0" algn="just">
              <a:buNone/>
            </a:pPr>
            <a:endParaRPr lang="es-MX" dirty="0" smtClean="0"/>
          </a:p>
          <a:p>
            <a:pPr algn="just"/>
            <a:r>
              <a:rPr lang="es-MX" dirty="0" smtClean="0"/>
              <a:t>Para Durkheim la solidaridad orgánica solo es posible a condición de que la desigualdad exterior sea eliminada.</a:t>
            </a:r>
          </a:p>
          <a:p>
            <a:endParaRPr lang="es-MX" dirty="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03167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Causas de la desigualdad</a:t>
            </a:r>
            <a:endParaRPr lang="es-MX" dirty="0"/>
          </a:p>
        </p:txBody>
      </p:sp>
      <p:sp>
        <p:nvSpPr>
          <p:cNvPr id="3" name="2 Marcador de contenido"/>
          <p:cNvSpPr>
            <a:spLocks noGrp="1"/>
          </p:cNvSpPr>
          <p:nvPr>
            <p:ph idx="1"/>
          </p:nvPr>
        </p:nvSpPr>
        <p:spPr>
          <a:xfrm>
            <a:off x="1043608" y="1600200"/>
            <a:ext cx="7643192" cy="4525963"/>
          </a:xfrm>
        </p:spPr>
        <p:txBody>
          <a:bodyPr/>
          <a:lstStyle/>
          <a:p>
            <a:pPr marL="0" indent="0">
              <a:buNone/>
            </a:pPr>
            <a:endParaRPr lang="es-MX" dirty="0" smtClean="0"/>
          </a:p>
          <a:p>
            <a:pPr marL="514350" indent="-514350" algn="just">
              <a:buAutoNum type="arabicPeriod"/>
            </a:pPr>
            <a:r>
              <a:rPr lang="es-MX" dirty="0" smtClean="0"/>
              <a:t>La asignación errónea de los papeles sociales a los individuos.</a:t>
            </a:r>
          </a:p>
          <a:p>
            <a:pPr marL="0" indent="0">
              <a:buNone/>
            </a:pPr>
            <a:endParaRPr lang="es-MX" dirty="0" smtClean="0"/>
          </a:p>
          <a:p>
            <a:pPr marL="0" indent="0" algn="just">
              <a:buNone/>
            </a:pPr>
            <a:r>
              <a:rPr lang="es-MX" dirty="0" smtClean="0"/>
              <a:t>2. La falta de reciprocidad o equivalencia en el intercambio de bienes y servicios.</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94204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764704"/>
            <a:ext cx="7571184" cy="5361459"/>
          </a:xfrm>
        </p:spPr>
        <p:txBody>
          <a:bodyPr/>
          <a:lstStyle/>
          <a:p>
            <a:pPr marL="0" indent="0" algn="just">
              <a:buNone/>
            </a:pPr>
            <a:r>
              <a:rPr lang="es-MX" dirty="0" smtClean="0"/>
              <a:t>Para Durkheim las sociedades de clases o castas no podía producir solidaridad debido a que la asignación de funciones no responde a la distribución de talentos naturales.  En esos casos, la coacción es la que liga las funciones.</a:t>
            </a:r>
          </a:p>
          <a:p>
            <a:pPr marL="0" indent="0" algn="just">
              <a:buNone/>
            </a:pPr>
            <a:r>
              <a:rPr lang="es-MX" dirty="0" smtClean="0"/>
              <a:t> </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4069" y="4005064"/>
            <a:ext cx="3222104" cy="2349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9762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115616" y="1556792"/>
            <a:ext cx="4038600" cy="4525963"/>
          </a:xfrm>
        </p:spPr>
        <p:txBody>
          <a:bodyPr>
            <a:normAutofit fontScale="92500" lnSpcReduction="10000"/>
          </a:bodyPr>
          <a:lstStyle/>
          <a:p>
            <a:pPr algn="just"/>
            <a:r>
              <a:rPr lang="es-MX" dirty="0" smtClean="0"/>
              <a:t>Para Durkheim la coacción empieza cuando la reglamentación deja de corresponder a la verdadera naturaleza de las cosas y se mantiene por la fuerza.</a:t>
            </a:r>
          </a:p>
          <a:p>
            <a:pPr marL="0" indent="0" algn="just">
              <a:buNone/>
            </a:pPr>
            <a:endParaRPr lang="es-MX" dirty="0" smtClean="0"/>
          </a:p>
          <a:p>
            <a:pPr algn="just"/>
            <a:r>
              <a:rPr lang="es-MX" dirty="0" smtClean="0"/>
              <a:t>En las sociedades industriales se da un intercambio injusto.</a:t>
            </a:r>
            <a:endParaRPr lang="es-MX" dirty="0"/>
          </a:p>
        </p:txBody>
      </p:sp>
      <p:pic>
        <p:nvPicPr>
          <p:cNvPr id="819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012160" y="2708921"/>
            <a:ext cx="1819275" cy="1817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28142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971600" y="1600200"/>
            <a:ext cx="7715200" cy="4525963"/>
          </a:xfrm>
        </p:spPr>
        <p:txBody>
          <a:bodyPr>
            <a:normAutofit/>
          </a:bodyPr>
          <a:lstStyle/>
          <a:p>
            <a:pPr algn="just"/>
            <a:endParaRPr lang="es-MX" dirty="0" smtClean="0"/>
          </a:p>
          <a:p>
            <a:pPr algn="just"/>
            <a:endParaRPr lang="es-MX" dirty="0"/>
          </a:p>
          <a:p>
            <a:pPr marL="0" indent="0" algn="just">
              <a:buNone/>
            </a:pPr>
            <a:r>
              <a:rPr lang="es-MX" dirty="0" smtClean="0"/>
              <a:t>Cuando </a:t>
            </a:r>
            <a:r>
              <a:rPr lang="es-MX" dirty="0"/>
              <a:t>se rompe el acuerdo </a:t>
            </a:r>
            <a:r>
              <a:rPr lang="es-MX" dirty="0" smtClean="0"/>
              <a:t>y sólo </a:t>
            </a:r>
            <a:r>
              <a:rPr lang="es-MX" dirty="0"/>
              <a:t>la coacción las puede </a:t>
            </a:r>
            <a:r>
              <a:rPr lang="es-MX" dirty="0" smtClean="0"/>
              <a:t>ligar, se </a:t>
            </a:r>
            <a:r>
              <a:rPr lang="es-MX" dirty="0"/>
              <a:t>da una solidaridad imperfecta o perturbada. </a:t>
            </a:r>
          </a:p>
          <a:p>
            <a:pPr marL="0" indent="0">
              <a:buNone/>
            </a:pP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212012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600200"/>
            <a:ext cx="7715200" cy="4525963"/>
          </a:xfrm>
        </p:spPr>
        <p:txBody>
          <a:bodyPr/>
          <a:lstStyle/>
          <a:p>
            <a:pPr algn="just"/>
            <a:r>
              <a:rPr lang="es-MX" dirty="0"/>
              <a:t>Hay individuos cuyos deseos sobrepasan sus </a:t>
            </a:r>
            <a:r>
              <a:rPr lang="es-MX" dirty="0" smtClean="0"/>
              <a:t>facultades, a ellos los considera como casos mórbidos.</a:t>
            </a:r>
            <a:endParaRPr lang="es-MX" dirty="0"/>
          </a:p>
          <a:p>
            <a:pPr algn="just"/>
            <a:endParaRPr lang="es-MX" dirty="0"/>
          </a:p>
          <a:p>
            <a:pPr algn="just"/>
            <a:r>
              <a:rPr lang="es-MX" dirty="0" smtClean="0"/>
              <a:t>Normalmente, </a:t>
            </a:r>
            <a:r>
              <a:rPr lang="es-MX" dirty="0"/>
              <a:t>sus necesidades se hallan en relación con sus medios.</a:t>
            </a:r>
          </a:p>
          <a:p>
            <a:pPr algn="just"/>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2243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Idealismo de Durkheim</a:t>
            </a:r>
            <a:endParaRPr lang="es-MX" dirty="0"/>
          </a:p>
        </p:txBody>
      </p:sp>
      <p:sp>
        <p:nvSpPr>
          <p:cNvPr id="3" name="2 Marcador de contenido"/>
          <p:cNvSpPr>
            <a:spLocks noGrp="1"/>
          </p:cNvSpPr>
          <p:nvPr>
            <p:ph idx="1"/>
          </p:nvPr>
        </p:nvSpPr>
        <p:spPr>
          <a:xfrm>
            <a:off x="1043608" y="1600200"/>
            <a:ext cx="7643192" cy="4525963"/>
          </a:xfrm>
        </p:spPr>
        <p:txBody>
          <a:bodyPr/>
          <a:lstStyle/>
          <a:p>
            <a:pPr marL="0" indent="0" algn="just">
              <a:buNone/>
            </a:pPr>
            <a:endParaRPr lang="es-MX" dirty="0" smtClean="0"/>
          </a:p>
          <a:p>
            <a:pPr marL="0" indent="0" algn="just">
              <a:buNone/>
            </a:pPr>
            <a:r>
              <a:rPr lang="es-MX" dirty="0" smtClean="0"/>
              <a:t>Durkheim supone que ningún obstáculo, de cualquier tipo, les impide a los individuos ocupar en los cuadros sociales el lugar que está en relación con sus facultades.</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51788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600200"/>
            <a:ext cx="7715200" cy="4525963"/>
          </a:xfrm>
        </p:spPr>
        <p:txBody>
          <a:bodyPr/>
          <a:lstStyle/>
          <a:p>
            <a:pPr algn="just"/>
            <a:r>
              <a:rPr lang="es-MX" dirty="0" smtClean="0"/>
              <a:t>Las desigualdades sociales expresen exactamente las desigualdades naturales.</a:t>
            </a:r>
          </a:p>
          <a:p>
            <a:pPr marL="0" indent="0" algn="just">
              <a:buNone/>
            </a:pPr>
            <a:endParaRPr lang="es-MX" dirty="0" smtClean="0"/>
          </a:p>
          <a:p>
            <a:pPr algn="just"/>
            <a:r>
              <a:rPr lang="es-MX" dirty="0" smtClean="0"/>
              <a:t>La sociedad se encuentra cada vez más obligada a hacer lugar a todos los méritos.</a:t>
            </a:r>
          </a:p>
          <a:p>
            <a:pPr algn="just"/>
            <a:endParaRPr lang="es-MX" dirty="0" smtClean="0"/>
          </a:p>
          <a:p>
            <a:pPr algn="just"/>
            <a:r>
              <a:rPr lang="es-MX" dirty="0" smtClean="0"/>
              <a:t>La igualdad es una exacta reciprocidad en los servicios intercambiados.</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0674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 crítica de </a:t>
            </a:r>
            <a:r>
              <a:rPr lang="es-MX" dirty="0" err="1" smtClean="0"/>
              <a:t>Lukes</a:t>
            </a:r>
            <a:endParaRPr lang="es-MX" dirty="0"/>
          </a:p>
        </p:txBody>
      </p:sp>
      <p:sp>
        <p:nvSpPr>
          <p:cNvPr id="3" name="2 Marcador de contenido"/>
          <p:cNvSpPr>
            <a:spLocks noGrp="1"/>
          </p:cNvSpPr>
          <p:nvPr>
            <p:ph idx="1"/>
          </p:nvPr>
        </p:nvSpPr>
        <p:spPr>
          <a:xfrm>
            <a:off x="1043608" y="1600200"/>
            <a:ext cx="7643192" cy="4525963"/>
          </a:xfrm>
        </p:spPr>
        <p:txBody>
          <a:bodyPr>
            <a:normAutofit fontScale="92500"/>
          </a:bodyPr>
          <a:lstStyle/>
          <a:p>
            <a:pPr algn="just"/>
            <a:r>
              <a:rPr lang="es-MX" dirty="0" smtClean="0"/>
              <a:t>Durkheim supone que hay una identidad entre lo “normal”, lo ideal y lo que estaba a punto de ocurrir. </a:t>
            </a:r>
          </a:p>
          <a:p>
            <a:pPr marL="0" indent="0" algn="just">
              <a:buNone/>
            </a:pPr>
            <a:endParaRPr lang="es-MX" dirty="0"/>
          </a:p>
          <a:p>
            <a:r>
              <a:rPr lang="es-MX" dirty="0" smtClean="0"/>
              <a:t>¿Cómo es posible determinar las “aptitudes individuales”  o distinguir los talentos “naturales” de sus formas “socializadas”?</a:t>
            </a:r>
          </a:p>
          <a:p>
            <a:pPr marL="0" indent="0">
              <a:buNone/>
            </a:pPr>
            <a:r>
              <a:rPr lang="es-MX" u="sng" dirty="0" smtClean="0"/>
              <a:t>Aquí Durkheim no era bastante </a:t>
            </a:r>
            <a:r>
              <a:rPr lang="es-MX" u="sng" dirty="0" err="1" smtClean="0"/>
              <a:t>durkheimiano</a:t>
            </a:r>
            <a:r>
              <a:rPr lang="es-MX" u="sng" dirty="0" smtClean="0"/>
              <a:t> </a:t>
            </a:r>
            <a:endParaRPr lang="es-MX" u="sng"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84991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74638"/>
            <a:ext cx="7571184" cy="1066130"/>
          </a:xfrm>
        </p:spPr>
        <p:txBody>
          <a:bodyPr>
            <a:normAutofit fontScale="90000"/>
          </a:bodyPr>
          <a:lstStyle/>
          <a:p>
            <a:r>
              <a:rPr lang="es-MX" altLang="es-MX" b="1" dirty="0" smtClean="0"/>
              <a:t/>
            </a:r>
            <a:br>
              <a:rPr lang="es-MX" altLang="es-MX" b="1" dirty="0" smtClean="0"/>
            </a:br>
            <a:r>
              <a:rPr lang="es-MX" altLang="es-MX" b="1" dirty="0" smtClean="0"/>
              <a:t>Propósito </a:t>
            </a:r>
            <a:r>
              <a:rPr lang="es-MX" altLang="es-MX" b="1" dirty="0"/>
              <a:t>general de la unidad de aprendizaje.</a:t>
            </a:r>
            <a:br>
              <a:rPr lang="es-MX" altLang="es-MX" b="1" dirty="0"/>
            </a:br>
            <a:endParaRPr lang="es-MX" dirty="0"/>
          </a:p>
        </p:txBody>
      </p:sp>
      <p:sp>
        <p:nvSpPr>
          <p:cNvPr id="3" name="2 Marcador de contenido"/>
          <p:cNvSpPr>
            <a:spLocks noGrp="1"/>
          </p:cNvSpPr>
          <p:nvPr>
            <p:ph idx="1"/>
          </p:nvPr>
        </p:nvSpPr>
        <p:spPr>
          <a:xfrm>
            <a:off x="899592" y="1628800"/>
            <a:ext cx="7787208" cy="4497363"/>
          </a:xfrm>
        </p:spPr>
        <p:txBody>
          <a:bodyPr>
            <a:normAutofit lnSpcReduction="10000"/>
          </a:bodyPr>
          <a:lstStyle/>
          <a:p>
            <a:pPr algn="just">
              <a:buNone/>
            </a:pPr>
            <a:r>
              <a:rPr lang="es-MX" altLang="es-MX" dirty="0" smtClean="0">
                <a:solidFill>
                  <a:schemeClr val="accent3">
                    <a:lumMod val="50000"/>
                  </a:schemeClr>
                </a:solidFill>
              </a:rPr>
              <a:t>	</a:t>
            </a:r>
            <a:r>
              <a:rPr lang="es-MX" altLang="es-MX" dirty="0" smtClean="0"/>
              <a:t>Que </a:t>
            </a:r>
            <a:r>
              <a:rPr lang="es-MX" altLang="es-MX" dirty="0"/>
              <a:t>los estudiantes de sociología analicen –explicando y comprendiendo- la realidad social con base en el estudio y aplicación de los supuestos teóricos y metodológicos del funcionalismo de Durkheim, lo que les permitirá aplicar una de las principales corrientes teóricas y lógicas de investigación en el análisis de lo social, contribuyendo con ello a la construcción de actitudes analíticas sistemáticas.</a:t>
            </a:r>
            <a:endParaRPr lang="es-ES" altLang="es-MX" dirty="0"/>
          </a:p>
          <a:p>
            <a:endParaRPr lang="es-ES" altLang="es-MX" dirty="0">
              <a:solidFill>
                <a:schemeClr val="accent3">
                  <a:lumMod val="50000"/>
                </a:schemeClr>
              </a:solidFill>
            </a:endParaRPr>
          </a:p>
          <a:p>
            <a:endParaRPr lang="es-MX" dirty="0">
              <a:solidFill>
                <a:schemeClr val="accent3">
                  <a:lumMod val="50000"/>
                </a:schemeClr>
              </a:solidFill>
            </a:endParaRPr>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7216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 </a:t>
            </a:r>
            <a:r>
              <a:rPr lang="es-MX" dirty="0"/>
              <a:t>Organización inadecuada</a:t>
            </a:r>
            <a:br>
              <a:rPr lang="es-MX" dirty="0"/>
            </a:br>
            <a:endParaRPr lang="es-MX" dirty="0"/>
          </a:p>
        </p:txBody>
      </p:sp>
      <p:sp>
        <p:nvSpPr>
          <p:cNvPr id="3" name="2 Marcador de contenido"/>
          <p:cNvSpPr>
            <a:spLocks noGrp="1"/>
          </p:cNvSpPr>
          <p:nvPr>
            <p:ph idx="1"/>
          </p:nvPr>
        </p:nvSpPr>
        <p:spPr>
          <a:xfrm>
            <a:off x="1043608" y="1600200"/>
            <a:ext cx="7643192" cy="4525963"/>
          </a:xfrm>
        </p:spPr>
        <p:txBody>
          <a:bodyPr>
            <a:normAutofit/>
          </a:bodyPr>
          <a:lstStyle/>
          <a:p>
            <a:r>
              <a:rPr lang="es-MX" dirty="0" smtClean="0"/>
              <a:t>Se da cuando la actividad funcional de cada trabajador era insuficiente a causa de su falta de coordinación.</a:t>
            </a:r>
          </a:p>
          <a:p>
            <a:endParaRPr lang="es-MX" dirty="0"/>
          </a:p>
          <a:p>
            <a:r>
              <a:rPr lang="es-MX" dirty="0" smtClean="0"/>
              <a:t>La solidaridad se relaja, la incoherencia y el desorden aparecen.</a:t>
            </a:r>
          </a:p>
          <a:p>
            <a:pPr marL="0" indent="0">
              <a:buNone/>
            </a:pPr>
            <a:endParaRPr lang="es-MX" dirty="0" smtClean="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601214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600200"/>
            <a:ext cx="7643192" cy="4525963"/>
          </a:xfrm>
        </p:spPr>
        <p:txBody>
          <a:bodyPr/>
          <a:lstStyle/>
          <a:p>
            <a:pPr algn="just"/>
            <a:r>
              <a:rPr lang="es-MX" dirty="0"/>
              <a:t>Para </a:t>
            </a:r>
            <a:r>
              <a:rPr lang="es-MX" dirty="0" smtClean="0"/>
              <a:t>Durkheim </a:t>
            </a:r>
            <a:r>
              <a:rPr lang="es-MX" dirty="0"/>
              <a:t>las funciones se hacen cada vez más continuas y coordinadas. </a:t>
            </a:r>
          </a:p>
          <a:p>
            <a:pPr algn="just"/>
            <a:endParaRPr lang="es-MX" dirty="0" smtClean="0"/>
          </a:p>
          <a:p>
            <a:pPr algn="just"/>
            <a:r>
              <a:rPr lang="es-MX" dirty="0" smtClean="0"/>
              <a:t>Percibe una especie de Dirección </a:t>
            </a:r>
            <a:r>
              <a:rPr lang="es-MX" dirty="0"/>
              <a:t>científica del </a:t>
            </a:r>
            <a:r>
              <a:rPr lang="es-MX" dirty="0" smtClean="0"/>
              <a:t>trabajo.</a:t>
            </a:r>
            <a:endParaRPr lang="es-MX" dirty="0"/>
          </a:p>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8612" y="4221088"/>
            <a:ext cx="3397604" cy="1787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695881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600200"/>
            <a:ext cx="7571184" cy="4525963"/>
          </a:xfrm>
        </p:spPr>
        <p:txBody>
          <a:bodyPr>
            <a:normAutofit fontScale="92500" lnSpcReduction="10000"/>
          </a:bodyPr>
          <a:lstStyle/>
          <a:p>
            <a:pPr marL="0" indent="0" algn="just">
              <a:buNone/>
            </a:pPr>
            <a:r>
              <a:rPr lang="es-MX" dirty="0" err="1" smtClean="0"/>
              <a:t>Lukes</a:t>
            </a:r>
            <a:r>
              <a:rPr lang="es-MX" dirty="0" smtClean="0"/>
              <a:t> cuestiona a Durkheim con sus propios argumentos:</a:t>
            </a:r>
          </a:p>
          <a:p>
            <a:pPr marL="0" indent="0" algn="just">
              <a:buNone/>
            </a:pPr>
            <a:endParaRPr lang="es-MX" dirty="0" smtClean="0"/>
          </a:p>
          <a:p>
            <a:pPr algn="just"/>
            <a:r>
              <a:rPr lang="es-MX" dirty="0" smtClean="0"/>
              <a:t>“Durkheim puso todo su empeño en identificar las formas en que las realidades de su época se desviaban de un futuro estado ideal de “normalidad” en vez de aplicar sus esfuerzos al estudio de los “hechos concretos de la industria, la administración y el comercio”. (pág. 177)</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61357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74638"/>
            <a:ext cx="7571184" cy="994122"/>
          </a:xfrm>
        </p:spPr>
        <p:txBody>
          <a:bodyPr>
            <a:normAutofit fontScale="90000"/>
          </a:bodyPr>
          <a:lstStyle/>
          <a:p>
            <a:r>
              <a:rPr lang="es-MX" dirty="0" smtClean="0"/>
              <a:t>Rompimiento de la solidaridad en el trabajo científico</a:t>
            </a:r>
            <a:endParaRPr lang="es-MX" dirty="0"/>
          </a:p>
        </p:txBody>
      </p:sp>
      <p:sp>
        <p:nvSpPr>
          <p:cNvPr id="3" name="2 Marcador de contenido"/>
          <p:cNvSpPr>
            <a:spLocks noGrp="1"/>
          </p:cNvSpPr>
          <p:nvPr>
            <p:ph idx="1"/>
          </p:nvPr>
        </p:nvSpPr>
        <p:spPr>
          <a:xfrm>
            <a:off x="1259632" y="1600200"/>
            <a:ext cx="7427168" cy="4525963"/>
          </a:xfrm>
        </p:spPr>
        <p:txBody>
          <a:bodyPr>
            <a:normAutofit/>
          </a:bodyPr>
          <a:lstStyle/>
          <a:p>
            <a:pPr marL="0" indent="0">
              <a:buNone/>
            </a:pPr>
            <a:endParaRPr lang="es-MX" dirty="0"/>
          </a:p>
          <a:p>
            <a:pPr marL="0" indent="0" algn="just">
              <a:buNone/>
            </a:pPr>
            <a:r>
              <a:rPr lang="es-MX" dirty="0" smtClean="0"/>
              <a:t>La especialización en el trabajo científico se ha acrecentado. La ciencia dividida en una multitud de estudios de detalle que no se vuelven a juntar, ya no forma un todo solidario.</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15610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En cuanto a las ciencias, dice Comte que, para que fuera asegurada su unidad bastaría que los métodos fueran unificados (método científico).</a:t>
            </a:r>
          </a:p>
          <a:p>
            <a:pPr algn="just"/>
            <a:endParaRPr lang="es-MX" dirty="0"/>
          </a:p>
          <a:p>
            <a:pPr algn="just"/>
            <a:r>
              <a:rPr lang="es-MX" dirty="0" smtClean="0"/>
              <a:t>Pero, dice Durkheim, los métodos son los más difíciles de unificar pues son inmanentes a las ciencias mismas.</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9975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600200"/>
            <a:ext cx="7643192" cy="4525963"/>
          </a:xfrm>
        </p:spPr>
        <p:txBody>
          <a:bodyPr>
            <a:normAutofit/>
          </a:bodyPr>
          <a:lstStyle/>
          <a:p>
            <a:pPr algn="just"/>
            <a:r>
              <a:rPr lang="es-MX" dirty="0" smtClean="0"/>
              <a:t>Ya Comte había señalado que la división del trabajo no puede llevarse demasiado lejos sin devenir en fuente de desintegración. Lo que no quiere decir que abogara por el regreso a la era de la generalidad.</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020487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normAutofit/>
          </a:bodyPr>
          <a:lstStyle/>
          <a:p>
            <a:r>
              <a:rPr lang="es-MX" altLang="es-MX" dirty="0"/>
              <a:t>Durkheim Emilio (2002), </a:t>
            </a:r>
            <a:r>
              <a:rPr lang="es-MX" altLang="es-MX" i="1" dirty="0"/>
              <a:t>La división del trabajo social</a:t>
            </a:r>
            <a:r>
              <a:rPr lang="es-MX" altLang="es-MX" dirty="0"/>
              <a:t>, Edit. Colofón, México</a:t>
            </a:r>
            <a:r>
              <a:rPr lang="es-MX" altLang="es-MX" dirty="0" smtClean="0"/>
              <a:t>.</a:t>
            </a:r>
          </a:p>
          <a:p>
            <a:endParaRPr lang="es-MX" altLang="es-MX" dirty="0"/>
          </a:p>
          <a:p>
            <a:r>
              <a:rPr lang="es-MX" altLang="es-MX" dirty="0" err="1" smtClean="0"/>
              <a:t>Lukes</a:t>
            </a:r>
            <a:r>
              <a:rPr lang="es-MX" altLang="es-MX" dirty="0" smtClean="0"/>
              <a:t>, Steven (1984), </a:t>
            </a:r>
            <a:r>
              <a:rPr lang="es-MX" altLang="es-MX" i="1" dirty="0" smtClean="0"/>
              <a:t>Emile Durkheim. Su vida y su obra. Estudio histórico-crítico</a:t>
            </a:r>
            <a:r>
              <a:rPr lang="es-MX" altLang="es-MX" dirty="0" smtClean="0"/>
              <a:t>. Centro de investigaciones sociológicas y Siglo XXI de España editores S.A.</a:t>
            </a:r>
            <a:endParaRPr lang="es-MX" altLang="es-MX" dirty="0"/>
          </a:p>
          <a:p>
            <a:pPr marL="0" indent="0">
              <a:buNone/>
            </a:pPr>
            <a:endParaRPr lang="es-MX" dirty="0" smtClean="0">
              <a:hlinkClick r:id="rId2"/>
            </a:endParaRPr>
          </a:p>
          <a:p>
            <a:pPr marL="0" indent="0">
              <a:buNone/>
            </a:pPr>
            <a:endParaRPr lang="es-MX" dirty="0"/>
          </a:p>
          <a:p>
            <a:endParaRPr lang="es-MX" dirty="0" smtClean="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1878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altLang="es-MX" b="1" dirty="0"/>
              <a:t>Propósito de la unidad de competencia</a:t>
            </a:r>
            <a:endParaRPr lang="es-MX" dirty="0"/>
          </a:p>
        </p:txBody>
      </p:sp>
      <p:sp>
        <p:nvSpPr>
          <p:cNvPr id="3" name="2 Marcador de contenido"/>
          <p:cNvSpPr>
            <a:spLocks noGrp="1"/>
          </p:cNvSpPr>
          <p:nvPr>
            <p:ph idx="1"/>
          </p:nvPr>
        </p:nvSpPr>
        <p:spPr>
          <a:xfrm>
            <a:off x="971600" y="1600200"/>
            <a:ext cx="7715200" cy="4525963"/>
          </a:xfrm>
        </p:spPr>
        <p:txBody>
          <a:bodyPr>
            <a:normAutofit fontScale="92500" lnSpcReduction="10000"/>
          </a:bodyPr>
          <a:lstStyle/>
          <a:p>
            <a:pPr marL="0" indent="0" algn="just">
              <a:buNone/>
            </a:pPr>
            <a:r>
              <a:rPr lang="es-MX" altLang="es-MX" dirty="0"/>
              <a:t>El estudiante distinguirá la relación entre  los elementos de un sistema teórico en formación y el contexto histórico en que se construyen. Lo anterior le permitirá comprender la construcción de teoría sociológica de Durkheim, como parte de procesos sociales más amplios, contribuyendo con esta comprensión a la generación de una actitud crítica ante el quehacer de los fundadores de la sociología y de los sociólogos en general</a:t>
            </a:r>
            <a:r>
              <a:rPr lang="es-MX" altLang="es-MX" sz="2800" dirty="0"/>
              <a:t>.</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54984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600200"/>
            <a:ext cx="7643192" cy="4525963"/>
          </a:xfrm>
        </p:spPr>
        <p:txBody>
          <a:bodyPr/>
          <a:lstStyle/>
          <a:p>
            <a:pPr marL="0" indent="0">
              <a:buNone/>
            </a:pPr>
            <a:endParaRPr lang="es-MX" dirty="0" smtClean="0">
              <a:solidFill>
                <a:schemeClr val="accent3">
                  <a:lumMod val="50000"/>
                </a:schemeClr>
              </a:solidFill>
            </a:endParaRPr>
          </a:p>
          <a:p>
            <a:pPr marL="0" indent="0">
              <a:buNone/>
            </a:pPr>
            <a:endParaRPr lang="es-MX" dirty="0">
              <a:solidFill>
                <a:schemeClr val="accent3">
                  <a:lumMod val="50000"/>
                </a:schemeClr>
              </a:solidFill>
            </a:endParaRPr>
          </a:p>
          <a:p>
            <a:pPr marL="0" indent="0" algn="just">
              <a:buNone/>
            </a:pPr>
            <a:r>
              <a:rPr lang="es-MX" dirty="0" smtClean="0"/>
              <a:t>A </a:t>
            </a:r>
            <a:r>
              <a:rPr lang="es-MX" dirty="0"/>
              <a:t>parir de la división del trabajo se conforma una red de lazos que hace de la solidaridad orgánica algo permanente</a:t>
            </a:r>
            <a:r>
              <a:rPr lang="es-MX" dirty="0">
                <a:solidFill>
                  <a:schemeClr val="accent3">
                    <a:lumMod val="50000"/>
                  </a:schemeClr>
                </a:solidFill>
              </a:rPr>
              <a:t>.</a:t>
            </a:r>
          </a:p>
          <a:p>
            <a:endParaRPr lang="es-MX" dirty="0">
              <a:solidFill>
                <a:schemeClr val="accent3">
                  <a:lumMod val="50000"/>
                </a:schemeClr>
              </a:solidFill>
            </a:endParaRPr>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12485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Las formas anormales</a:t>
            </a:r>
            <a:br>
              <a:rPr lang="es-MX" b="1" dirty="0"/>
            </a:b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76872"/>
            <a:ext cx="5715000"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51819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1600200"/>
            <a:ext cx="7499176" cy="4525963"/>
          </a:xfrm>
        </p:spPr>
        <p:txBody>
          <a:bodyPr>
            <a:normAutofit/>
          </a:bodyPr>
          <a:lstStyle/>
          <a:p>
            <a:pPr algn="just"/>
            <a:endParaRPr lang="es-MX" dirty="0" smtClean="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r>
              <a:rPr lang="es-MX" dirty="0" smtClean="0"/>
              <a:t>El estudio de las formas desviadas constituye un recurso que utiliza Durkheim para determinar las condiciones de existencia del estado normal</a:t>
            </a:r>
            <a:r>
              <a:rPr lang="es-MX" dirty="0" smtClean="0">
                <a:solidFill>
                  <a:schemeClr val="accent3">
                    <a:lumMod val="50000"/>
                  </a:schemeClr>
                </a:solidFill>
              </a:rPr>
              <a:t>.</a:t>
            </a:r>
          </a:p>
          <a:p>
            <a:endParaRPr lang="es-MX" dirty="0">
              <a:solidFill>
                <a:schemeClr val="accent3">
                  <a:lumMod val="50000"/>
                </a:schemeClr>
              </a:solidFill>
            </a:endParaRPr>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7235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700808"/>
            <a:ext cx="7211144" cy="4425355"/>
          </a:xfrm>
        </p:spPr>
        <p:txBody>
          <a:bodyPr/>
          <a:lstStyle/>
          <a:p>
            <a:pPr marL="0" indent="0" algn="just">
              <a:buNone/>
            </a:pPr>
            <a:r>
              <a:rPr lang="es-MX" dirty="0" smtClean="0"/>
              <a:t>Para Durkheim </a:t>
            </a:r>
            <a:r>
              <a:rPr lang="es-MX" dirty="0"/>
              <a:t>cuando la división del trabajo no genera </a:t>
            </a:r>
            <a:r>
              <a:rPr lang="es-MX" dirty="0" smtClean="0"/>
              <a:t>solidaridad orgánica, se </a:t>
            </a:r>
            <a:r>
              <a:rPr lang="es-MX" dirty="0"/>
              <a:t>desvía de su dirección natural.</a:t>
            </a:r>
          </a:p>
          <a:p>
            <a:endParaRPr lang="es-MX" dirty="0" smtClean="0"/>
          </a:p>
          <a:p>
            <a:endParaRPr lang="es-MX" dirty="0"/>
          </a:p>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7283" y="4005064"/>
            <a:ext cx="3928864" cy="1897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48139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endParaRPr lang="es-MX" dirty="0"/>
          </a:p>
        </p:txBody>
      </p:sp>
      <p:sp>
        <p:nvSpPr>
          <p:cNvPr id="3" name="2 Marcador de contenido"/>
          <p:cNvSpPr>
            <a:spLocks noGrp="1"/>
          </p:cNvSpPr>
          <p:nvPr>
            <p:ph idx="1"/>
          </p:nvPr>
        </p:nvSpPr>
        <p:spPr>
          <a:xfrm>
            <a:off x="1259632" y="1600201"/>
            <a:ext cx="7427168" cy="4277072"/>
          </a:xfrm>
        </p:spPr>
        <p:txBody>
          <a:bodyPr/>
          <a:lstStyle/>
          <a:p>
            <a:pPr marL="0" indent="0">
              <a:buNone/>
            </a:pPr>
            <a:r>
              <a:rPr lang="es-MX" dirty="0" smtClean="0"/>
              <a:t>Los factores que desvían a la división del trabajo de su dirección natural son: </a:t>
            </a:r>
          </a:p>
          <a:p>
            <a:pPr marL="0" indent="0">
              <a:buNone/>
            </a:pPr>
            <a:endParaRPr lang="es-MX" dirty="0" smtClean="0"/>
          </a:p>
          <a:p>
            <a:pPr marL="0" indent="0">
              <a:buNone/>
            </a:pPr>
            <a:r>
              <a:rPr lang="es-MX" dirty="0" smtClean="0"/>
              <a:t>A). Anomia</a:t>
            </a:r>
          </a:p>
          <a:p>
            <a:pPr marL="0" indent="0">
              <a:buNone/>
            </a:pPr>
            <a:r>
              <a:rPr lang="es-MX" dirty="0" smtClean="0"/>
              <a:t>B). Desigualdad </a:t>
            </a:r>
          </a:p>
          <a:p>
            <a:pPr marL="0" indent="0">
              <a:buNone/>
            </a:pPr>
            <a:r>
              <a:rPr lang="es-MX" dirty="0" smtClean="0"/>
              <a:t>C). Organización inadecuada</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058229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620</TotalTime>
  <Words>1159</Words>
  <Application>Microsoft Office PowerPoint</Application>
  <PresentationFormat>Presentación en pantalla (4:3)</PresentationFormat>
  <Paragraphs>129</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Universidad Autónoma del Estado de México              CU UAEM Zumpango  Licenciatura en sociología </vt:lpstr>
      <vt:lpstr>Presentación</vt:lpstr>
      <vt:lpstr> Propósito general de la unidad de aprendizaje. </vt:lpstr>
      <vt:lpstr>Propósito de la unidad de competencia</vt:lpstr>
      <vt:lpstr>Presentación de PowerPoint</vt:lpstr>
      <vt:lpstr>Las formas anormales </vt:lpstr>
      <vt:lpstr>Presentación de PowerPoint</vt:lpstr>
      <vt:lpstr>Presentación de PowerPoint</vt:lpstr>
      <vt:lpstr> </vt:lpstr>
      <vt:lpstr>A. Anomia</vt:lpstr>
      <vt:lpstr>En la sociedad industrial</vt:lpstr>
      <vt:lpstr>Las condiciones de la vida industrial</vt:lpstr>
      <vt:lpstr> El antagonismo entre el trabajo y el capital </vt:lpstr>
      <vt:lpstr>El resultado</vt:lpstr>
      <vt:lpstr>Presentación de PowerPoint</vt:lpstr>
      <vt:lpstr> Los factores “normales” con los que la anomia es contrastada son: </vt:lpstr>
      <vt:lpstr>El sentido del trabajo</vt:lpstr>
      <vt:lpstr>Presentación de PowerPoint</vt:lpstr>
      <vt:lpstr>El ideal como deber ser</vt:lpstr>
      <vt:lpstr>Presentación de PowerPoint</vt:lpstr>
      <vt:lpstr>B. Desigualdad</vt:lpstr>
      <vt:lpstr>Causas de la desigualdad</vt:lpstr>
      <vt:lpstr>Presentación de PowerPoint</vt:lpstr>
      <vt:lpstr>Presentación de PowerPoint</vt:lpstr>
      <vt:lpstr>Presentación de PowerPoint</vt:lpstr>
      <vt:lpstr>Presentación de PowerPoint</vt:lpstr>
      <vt:lpstr>Idealismo de Durkheim</vt:lpstr>
      <vt:lpstr>Presentación de PowerPoint</vt:lpstr>
      <vt:lpstr>La crítica de Lukes</vt:lpstr>
      <vt:lpstr>C. Organización inadecuada </vt:lpstr>
      <vt:lpstr>Presentación de PowerPoint</vt:lpstr>
      <vt:lpstr>Presentación de PowerPoint</vt:lpstr>
      <vt:lpstr>Rompimiento de la solidaridad en el trabajo científico</vt:lpstr>
      <vt:lpstr>Presentación de PowerPoint</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FORMAS ANORMALES</dc:title>
  <dc:creator>Yasmin</dc:creator>
  <cp:lastModifiedBy>Yasmin</cp:lastModifiedBy>
  <cp:revision>80</cp:revision>
  <dcterms:created xsi:type="dcterms:W3CDTF">2015-09-02T23:12:54Z</dcterms:created>
  <dcterms:modified xsi:type="dcterms:W3CDTF">2016-10-13T04:10:10Z</dcterms:modified>
</cp:coreProperties>
</file>