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sldIdLst>
    <p:sldId id="257" r:id="rId2"/>
    <p:sldId id="307" r:id="rId3"/>
    <p:sldId id="29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304" r:id="rId14"/>
    <p:sldId id="305" r:id="rId15"/>
    <p:sldId id="267" r:id="rId16"/>
    <p:sldId id="308" r:id="rId17"/>
    <p:sldId id="268" r:id="rId18"/>
    <p:sldId id="309" r:id="rId19"/>
    <p:sldId id="272" r:id="rId20"/>
    <p:sldId id="310" r:id="rId21"/>
    <p:sldId id="271" r:id="rId22"/>
    <p:sldId id="313" r:id="rId23"/>
    <p:sldId id="322" r:id="rId24"/>
    <p:sldId id="311" r:id="rId25"/>
    <p:sldId id="269" r:id="rId26"/>
    <p:sldId id="270" r:id="rId27"/>
    <p:sldId id="314" r:id="rId28"/>
    <p:sldId id="287" r:id="rId29"/>
    <p:sldId id="283" r:id="rId30"/>
    <p:sldId id="273" r:id="rId31"/>
    <p:sldId id="315" r:id="rId32"/>
    <p:sldId id="274" r:id="rId33"/>
    <p:sldId id="316" r:id="rId34"/>
    <p:sldId id="312" r:id="rId35"/>
    <p:sldId id="317" r:id="rId36"/>
    <p:sldId id="318" r:id="rId37"/>
    <p:sldId id="319" r:id="rId38"/>
    <p:sldId id="320" r:id="rId39"/>
    <p:sldId id="323" r:id="rId40"/>
    <p:sldId id="328" r:id="rId41"/>
    <p:sldId id="329" r:id="rId42"/>
    <p:sldId id="321" r:id="rId43"/>
    <p:sldId id="326" r:id="rId44"/>
    <p:sldId id="324" r:id="rId45"/>
    <p:sldId id="325" r:id="rId46"/>
    <p:sldId id="327" r:id="rId47"/>
    <p:sldId id="303" r:id="rId48"/>
    <p:sldId id="306" r:id="rId4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494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7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4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1F1F-8998-4864-89E7-4B128D394C0B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CD5D0-DEEC-499F-A938-4954EBFE96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4813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7FFE5-7AEA-47E5-8841-90905D7DCBF9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923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100000">
              <a:schemeClr val="bg2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A55466-8E0B-445C-B962-EF70DCEC40AC}" type="datetimeFigureOut">
              <a:rPr lang="es-MX" smtClean="0"/>
              <a:t>08/09/2016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http://www.sc.ehu.es/sbweb/fisica/cuantica/negro/radiacion/emite1.gif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http://www.sc.ehu.es/sbweb/fisica/cuantica/negro/radiacion/emite2.gif" TargetMode="External"/><Relationship Id="rId4" Type="http://schemas.openxmlformats.org/officeDocument/2006/relationships/image" Target="../media/image15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3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oogle.com.mx/url?sa=i&amp;rct=j&amp;q=&amp;esrc=s&amp;source=images&amp;cd=&amp;cad=rja&amp;uact=8&amp;docid=sJCSD8XM5dcDhM&amp;tbnid=Qse8ZTa-10seVM:&amp;ved=0CAQQjB0&amp;url=http://www.locoporlasmatematicasyque.blogsek.es/&amp;ei=W_tyU-SQDpPB8gG_4oCICw&amp;bvm=bv.66699033,d.b2k&amp;psig=AFQjCNHcJixRQOMUX93uFcIsZe9yrhap0A&amp;ust=1400130775959087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6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1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840432" y="3952220"/>
            <a:ext cx="7620000" cy="2645132"/>
          </a:xfrm>
          <a:effectLst>
            <a:outerShdw dist="81320" dir="2319588" algn="ctr" rotWithShape="0">
              <a:srgbClr val="808080"/>
            </a:outerShdw>
          </a:effectLst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s-MX" sz="4000" b="1" dirty="0" smtClean="0">
                <a:solidFill>
                  <a:srgbClr val="FFC000"/>
                </a:solidFill>
                <a:latin typeface="Arial Rounded MT Bold" panose="020F0704030504030204" pitchFamily="34" charset="0"/>
              </a:rPr>
              <a:t>Radiación de Cuerpo Negro  y la Determinación Experimental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s-MX" sz="4000" b="1" dirty="0" smtClean="0">
                <a:solidFill>
                  <a:srgbClr val="FFC000"/>
                </a:solidFill>
                <a:latin typeface="Arial Rounded MT Bold" panose="020F0704030504030204" pitchFamily="34" charset="0"/>
              </a:rPr>
              <a:t>de la </a:t>
            </a:r>
            <a:r>
              <a:rPr lang="es-MX" altLang="es-MX" sz="4000" b="1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Ley de </a:t>
            </a:r>
            <a:r>
              <a:rPr lang="es-MX" altLang="es-MX" sz="4000" b="1" dirty="0" err="1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Boltzmann</a:t>
            </a:r>
            <a:endParaRPr lang="es-MX" altLang="es-MX" sz="4000" b="1" dirty="0" smtClean="0">
              <a:solidFill>
                <a:srgbClr val="FFC000"/>
              </a:solidFill>
              <a:latin typeface="Arial Rounded MT Bold" panose="020F0704030504030204" pitchFamily="34" charset="0"/>
              <a:cs typeface="Arial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s-ES" altLang="es-MX" sz="900" b="1" dirty="0" smtClean="0">
              <a:solidFill>
                <a:srgbClr val="FFC000"/>
              </a:solidFill>
              <a:latin typeface="Arial Rounded MT Bold" panose="020F0704030504030204" pitchFamily="34" charset="0"/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altLang="es-MX" sz="900" b="1" dirty="0" smtClean="0">
              <a:solidFill>
                <a:srgbClr val="B2B2B2"/>
              </a:solidFill>
              <a:latin typeface="Britannic Bold" pitchFamily="34" charset="0"/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altLang="es-MX" sz="2000" b="1" dirty="0" smtClean="0">
                <a:solidFill>
                  <a:srgbClr val="B2B2B2"/>
                </a:solidFill>
                <a:latin typeface="Arial Rounded MT Bold" panose="020F0704030504030204" pitchFamily="34" charset="0"/>
                <a:cs typeface="Arial" pitchFamily="34" charset="0"/>
              </a:rPr>
              <a:t>ELABORADO POR: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altLang="es-MX" sz="2000" b="1" dirty="0" smtClean="0">
                <a:solidFill>
                  <a:schemeClr val="accent1"/>
                </a:solidFill>
                <a:latin typeface="Arial Rounded MT Bold" panose="020F0704030504030204" pitchFamily="34" charset="0"/>
                <a:cs typeface="Arial" pitchFamily="34" charset="0"/>
              </a:rPr>
              <a:t>DR. CARLOS  RAÚL SANDOVAL ALVARADO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MX" altLang="es-MX" sz="900" b="1" dirty="0" smtClean="0">
              <a:solidFill>
                <a:schemeClr val="accent1"/>
              </a:solidFill>
              <a:latin typeface="Arial Rounded MT Bold" panose="020F0704030504030204" pitchFamily="34" charset="0"/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altLang="es-MX" sz="2000" b="1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rial" pitchFamily="34" charset="0"/>
              </a:rPr>
              <a:t>Julio/2016</a:t>
            </a: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b="1" dirty="0">
                <a:solidFill>
                  <a:srgbClr val="FFC000"/>
                </a:solidFill>
              </a:rPr>
              <a:t>UNIVERSIDAD AUTÓNOMA DEL ESTADO DE MÉXICO</a:t>
            </a:r>
            <a:r>
              <a:rPr lang="es-MX" altLang="es-MX" sz="1800" b="1" u="sng" dirty="0">
                <a:solidFill>
                  <a:srgbClr val="FFC000"/>
                </a:solidFill>
              </a:rPr>
              <a:t/>
            </a:r>
            <a:br>
              <a:rPr lang="es-MX" altLang="es-MX" sz="1800" b="1" u="sng" dirty="0">
                <a:solidFill>
                  <a:srgbClr val="FFC000"/>
                </a:solidFill>
              </a:rPr>
            </a:br>
            <a:endParaRPr lang="es-MX" altLang="es-MX" sz="1800" b="1" u="sng" dirty="0" smtClean="0">
              <a:solidFill>
                <a:srgbClr val="FFC000"/>
              </a:solidFill>
            </a:endParaRPr>
          </a:p>
          <a:p>
            <a:pPr algn="ctr" eaLnBrk="1" hangingPunct="1"/>
            <a:r>
              <a:rPr lang="es-MX" altLang="es-MX" sz="1800" b="1" u="sng" dirty="0">
                <a:solidFill>
                  <a:srgbClr val="FFC000"/>
                </a:solidFill>
              </a:rPr>
              <a:t/>
            </a:r>
            <a:br>
              <a:rPr lang="es-MX" altLang="es-MX" sz="1800" b="1" u="sng" dirty="0">
                <a:solidFill>
                  <a:srgbClr val="FFC000"/>
                </a:solidFill>
              </a:rPr>
            </a:br>
            <a:r>
              <a:rPr lang="es-MX" altLang="es-MX" b="1" dirty="0" smtClean="0">
                <a:solidFill>
                  <a:srgbClr val="FFC000"/>
                </a:solidFill>
              </a:rPr>
              <a:t>FACULTAD DE CIENCIAS</a:t>
            </a:r>
            <a:endParaRPr lang="es-MX" altLang="es-MX" dirty="0">
              <a:solidFill>
                <a:srgbClr val="FFC000"/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814" y="908720"/>
            <a:ext cx="1131578" cy="1257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81407"/>
            <a:ext cx="1296144" cy="125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611560" y="2361654"/>
            <a:ext cx="79208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MX" sz="2200" dirty="0" smtClean="0">
                <a:solidFill>
                  <a:schemeClr val="tx2">
                    <a:lumMod val="90000"/>
                  </a:schemeClr>
                </a:solidFill>
              </a:rPr>
              <a:t>Material de apoyo para la Unidad de Aprendizaje “</a:t>
            </a:r>
            <a:r>
              <a:rPr lang="es-MX" sz="2200" dirty="0" smtClean="0">
                <a:solidFill>
                  <a:srgbClr val="00B050"/>
                </a:solidFill>
              </a:rPr>
              <a:t>LABORATORIO AVANZADO</a:t>
            </a:r>
            <a:r>
              <a:rPr lang="es-MX" sz="2200" dirty="0" smtClean="0">
                <a:solidFill>
                  <a:schemeClr val="tx2">
                    <a:lumMod val="90000"/>
                  </a:schemeClr>
                </a:solidFill>
              </a:rPr>
              <a:t>”, la cual es una unidad obligatoria del Octavo Semestre del Plan de Estudios vigente de la Licenciatura de Físico de la Facultad de Ciencias, UAEM</a:t>
            </a:r>
            <a:endParaRPr lang="es-ES" sz="22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476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GUIÓN EXPLICATIVO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171294"/>
              </p:ext>
            </p:extLst>
          </p:nvPr>
        </p:nvGraphicFramePr>
        <p:xfrm>
          <a:off x="755576" y="1682461"/>
          <a:ext cx="7560840" cy="44108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0187"/>
                <a:gridCol w="5880653"/>
              </a:tblGrid>
              <a:tr h="5392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</a:rPr>
                        <a:t>1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CARÁTULA INSTITUCIONAL DE ESTE MATERIAL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65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</a:rPr>
                        <a:t>2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MAPA CONCEPTUAL</a:t>
                      </a:r>
                      <a:r>
                        <a:rPr lang="es-ES" sz="1400" b="1" baseline="0" dirty="0" smtClean="0">
                          <a:effectLst/>
                          <a:latin typeface="+mj-lt"/>
                        </a:rPr>
                        <a:t> SOBRE LOS TEMAS DE RADIACIÓN DE CUERPO NEGRO TRATADOS EN ESTE MATERIAL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65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3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IMAGEN</a:t>
                      </a:r>
                      <a:r>
                        <a:rPr lang="es-ES" sz="1400" b="1" baseline="0" dirty="0" smtClean="0">
                          <a:effectLst/>
                          <a:latin typeface="+mj-lt"/>
                        </a:rPr>
                        <a:t> DE PRESENTACIÓN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 SOBRE LA </a:t>
                      </a:r>
                      <a:r>
                        <a:rPr lang="es-ES" sz="1400" b="1" dirty="0" smtClean="0">
                          <a:effectLst/>
                          <a:latin typeface="+mj-lt"/>
                          <a:ea typeface="Times New Roman"/>
                        </a:rPr>
                        <a:t>LEY</a:t>
                      </a:r>
                      <a:r>
                        <a:rPr lang="es-ES" sz="1400" b="1" baseline="0" dirty="0" smtClean="0">
                          <a:effectLst/>
                          <a:latin typeface="+mj-lt"/>
                          <a:ea typeface="Times New Roman"/>
                        </a:rPr>
                        <a:t> DE STEFAN BOLTZMANN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  <a:ea typeface="+mn-ea"/>
                        </a:rPr>
                        <a:t>4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SECUENCIA DIDÁCTICA DE ESTE MATERIAL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  <a:ea typeface="+mn-ea"/>
                        </a:rPr>
                        <a:t>5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MAPA CURRICULAR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(1ra</a:t>
                      </a:r>
                      <a:r>
                        <a:rPr lang="es-ES" sz="1400" b="1" dirty="0">
                          <a:effectLst/>
                          <a:latin typeface="+mj-lt"/>
                        </a:rPr>
                        <a:t>. Parte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) DE LA LIC. DE FÍSICO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  <a:ea typeface="+mn-ea"/>
                        </a:rPr>
                        <a:t>6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MAPA CURRICULAR (2da. Parte) DE LA LIC. DE FÍSICO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  <a:ea typeface="+mn-ea"/>
                        </a:rPr>
                        <a:t>7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</a:rPr>
                        <a:t>ÍNDICE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(1ra. </a:t>
                      </a:r>
                      <a:r>
                        <a:rPr lang="es-ES" sz="1400" b="1" dirty="0">
                          <a:effectLst/>
                          <a:latin typeface="+mj-lt"/>
                        </a:rPr>
                        <a:t>Parte)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  <a:ea typeface="+mn-ea"/>
                        </a:rPr>
                        <a:t>8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</a:rPr>
                        <a:t>ÍNDICE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(2ra</a:t>
                      </a:r>
                      <a:r>
                        <a:rPr lang="es-ES" sz="1400" b="1" dirty="0">
                          <a:effectLst/>
                          <a:latin typeface="+mj-lt"/>
                        </a:rPr>
                        <a:t>. Parte)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/>
                          <a:latin typeface="+mj-lt"/>
                          <a:ea typeface="+mn-ea"/>
                        </a:rPr>
                        <a:t>9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ÍNDICE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(3ra. Parte)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65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+mn-ea"/>
                        </a:rPr>
                        <a:t>10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GUIÓN EXPLICATIVO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DE ESTE MATERIAL DIDÁCTICO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(1ra</a:t>
                      </a:r>
                      <a:r>
                        <a:rPr lang="es-ES" sz="1400" b="1" dirty="0">
                          <a:effectLst/>
                          <a:latin typeface="+mj-lt"/>
                        </a:rPr>
                        <a:t>. Parte)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52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GUIÓN EXPLICATIVO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22840"/>
              </p:ext>
            </p:extLst>
          </p:nvPr>
        </p:nvGraphicFramePr>
        <p:xfrm>
          <a:off x="899592" y="1340768"/>
          <a:ext cx="7344816" cy="50405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3889"/>
                <a:gridCol w="5770927"/>
              </a:tblGrid>
              <a:tr h="382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11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GUIÓN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EXPLICATIVO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DE ESTE MATERIAL DIDÁCTICO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 (2da</a:t>
                      </a:r>
                      <a:r>
                        <a:rPr lang="es-ES" sz="1400" b="1" dirty="0">
                          <a:effectLst/>
                          <a:latin typeface="+mj-lt"/>
                        </a:rPr>
                        <a:t>. Parte)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12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GUIÓN EXPLICATIVO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DE ESTE MATERIAL DIDÁCTICO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(3ra. Parte)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13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GUIÓN EXPLICATIVO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DE ESTE MATERIAL DIDÁCTICO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(4ta. Parte)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14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GUIÓN EXPLICATIVO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DE ESTE MATERIAL DIDÁCTICO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(5ta. Parte)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15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  <a:ea typeface="+mn-ea"/>
                        </a:rPr>
                        <a:t>SE</a:t>
                      </a:r>
                      <a:r>
                        <a:rPr lang="es-ES" sz="1400" b="1" baseline="0" dirty="0" smtClean="0">
                          <a:effectLst/>
                          <a:latin typeface="+mj-lt"/>
                          <a:ea typeface="+mn-ea"/>
                        </a:rPr>
                        <a:t> MUESTRA EL </a:t>
                      </a:r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OBJETIVO DEL CURSO</a:t>
                      </a:r>
                      <a:r>
                        <a:rPr lang="es-MX" sz="1400" b="1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 ESTABLECIDO EN EL PLAN DE ESTUDIOS VIGENTE DE LA LIC. DE FÍSICO DE LA </a:t>
                      </a:r>
                      <a:r>
                        <a:rPr lang="es-MX" sz="1400" b="1" baseline="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UAEMéx</a:t>
                      </a:r>
                      <a:endParaRPr lang="es-MX" sz="1400" b="1" dirty="0" smtClean="0">
                        <a:solidFill>
                          <a:schemeClr val="bg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46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16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SE EXPLICA LA RELACIÓN ENTRE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</a:rPr>
                        <a:t> TEMPERATURA Y COLOR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17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SE EXPLICA QUE AL AUMENTAR LA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TEMPERATURA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DE UN OBJETO, ESTE CAMBIA DE COLOR. 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18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SE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MENCIONA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COMO SE UTILIZA LA RELACIÓN ENTRE TEMERATURA Y COLOR EN ASTRONOMÍA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19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SE EXPLICA EN QUE CONSISTE LA LEY DE KIRCHHOFF DE LA RADIACIÓN TÉRMICA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79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+mn-ea"/>
                        </a:rPr>
                        <a:t>20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SE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MENCIONAN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LAS CARACTERÍSTICAS  OBSERVADAS POR KIRCHHOFF SOBRE LA ENERGÍA QUE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ABSORBE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Y EMITE UN OBJETO EN EQUILIBRIO TÉRMICO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13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GUIÓN EXPLICATIVO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589597"/>
              </p:ext>
            </p:extLst>
          </p:nvPr>
        </p:nvGraphicFramePr>
        <p:xfrm>
          <a:off x="755577" y="1252696"/>
          <a:ext cx="7560839" cy="5108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8993"/>
                <a:gridCol w="5821846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21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SE MUESTRAN LAS CARACTERÍSTICAS CON LAS QUE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SE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TUVIERON </a:t>
                      </a:r>
                      <a:r>
                        <a:rPr lang="es-MX" sz="1400" b="1" dirty="0" smtClean="0">
                          <a:effectLst/>
                          <a:latin typeface="+mj-lt"/>
                        </a:rPr>
                        <a:t>QUE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</a:rPr>
                        <a:t> ENFRENTAR LOS EXPERIMENTADORES PARA RESPONDER A LO EXPUESTO POR KIRCHHOFF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22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 PLANTEA LA PREGUNTA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  <a:ea typeface="Times New Roman"/>
                        </a:rPr>
                        <a:t>¿QUÉ ES UN CUERPO NEGRO?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23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 EXPLICA EL COMPORTAMIENTO DE EMISIÓN Y ABSORCIÓN DE ENERGÍA RADIANTE </a:t>
                      </a:r>
                      <a:r>
                        <a:rPr lang="es-ES" sz="1400" b="1" baseline="0" dirty="0" smtClean="0">
                          <a:effectLst/>
                          <a:latin typeface="+mj-lt"/>
                        </a:rPr>
                        <a:t>DE LA SUPERFICIE DE TODO OBJETO 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24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DA UNA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EXPLICACIÓN DEL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COMPORTAMIENTO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DE UN CUERPO NEGRO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25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ANALIZA LA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RELACIÓN ENTRE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LA INTENSIDAD DE LA RADIACIÓN EMITIDA POR UN OBJETO Y LA LONGITUD DE ONDA DE ESTA RADIACIÓN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17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26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PLANTEA  QUE LA RADIACIÓN EMITIDA POR UN HORNO ES INDEPENDIENTE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DE LA CONSTITUCIÓN QUÍMICA DE LAS PAREDES DEL HORNO Y SU GEOMETRÍA 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27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EXPLICA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EN QUÉ CONSISTE LA LEY DE DESPLAZAMIENTO DE WIEN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28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MUESTRA LA RELACIÓN ENTRE LA INTENSIDAD DE LA RADIACIÓN EMITIDA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POR UN OBJETO Y LA FRECUENCIA DE ESTA.RADIACIÓN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29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 EXPLICA LAS MODIFICACIONES HECHAS POR PLANCK A LA LEY DE WIEN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30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MUESTRA LAS GRÁFICAS DE LA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ENERGÍA EMITIDA POR UN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OBJETO,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EN FUNCIÓN DE SU LONGITUD DE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ONDA, DE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LOS RESULTADOS DE PLANCK, DE WIEN Y DE RAYLEIGH-JEANS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22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GUIÓN EXPLICATIVO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682492"/>
              </p:ext>
            </p:extLst>
          </p:nvPr>
        </p:nvGraphicFramePr>
        <p:xfrm>
          <a:off x="755576" y="1397556"/>
          <a:ext cx="7632848" cy="48397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1161"/>
                <a:gridCol w="5901687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31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EXPLICA LA LEY DE RAYLEIGH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-JEANS Y SE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MENCIONA 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SU RELACIÓN CON LA LLAMADA CATÁSTROFE ULTRAVIOLETA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32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</a:t>
                      </a: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EXPLICAN </a:t>
                      </a: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LAS CONSIDERACIONES HECHAS POR RAYLEIGH SOBRE UNA CAVIDAD CERRADA DE PAREDES REFLECTORAS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33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 EXPLICA LA LEY DE STEFAN BOLTZMANN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34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EXPLICA LA RELACIÓN TEÓRICA DADA POR STEFAN BOLTZMANN ENTRE POTENCIA EMISIVA Y LA LONGITUD DE ONDA DE LA RADIACIÓN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EMITIDA POR UN OBJETO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31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35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EXPLICA, DE ACUERDO AL MÉTODO CIENTÍFICO, EL PRIMER PASO PARA COMPROBAR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EXPERIMENTALMENTE LA LEY DE STEFAN BOLTZMANN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36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EXPLICA, DE ACUERDO AL MÉTODO CIENTÍFICO, EL SEGUNDO PASO PARA COMPROBAR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EXPERIMENTALMENTE LA LEY DE STEFAN BOLTZMANN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37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EXPLICA, DE ACUERDO AL MÉTODO CIENTÍFICO, EL TERCER PASO PARA COMPROBAR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EXPERIMENTALMENTE LA LEY DE STEFAN BOLTZMANN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38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MUESTRA LA RELACIÓN QUE NOS DA LA PAUTA PARA DISEÑAR </a:t>
                      </a: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UN </a:t>
                      </a: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EXPERIMENTO QUE </a:t>
                      </a: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PERMITA COMPROBAR </a:t>
                      </a: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LA </a:t>
                      </a: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VALIDÉZ </a:t>
                      </a: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DE LA LEY DE STEFAN BOLTZMANN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31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39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MUESTRA EL DISEÑO EXPERIMENTAL PROPUESTO</a:t>
                      </a:r>
                    </a:p>
                  </a:txBody>
                  <a:tcPr marL="68580" marR="68580" marT="0" marB="0"/>
                </a:tc>
              </a:tr>
              <a:tr h="334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40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EXPLICA, DE ACUERDO AL MÉTODO CIENTÍFICO, EL CUARTO PASO PARA COMPROBAR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EXPERIMENTALMENTE LA LEY DE STEFAN BOLTZMANN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37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GUIÓN EXPLICATIVO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490478"/>
              </p:ext>
            </p:extLst>
          </p:nvPr>
        </p:nvGraphicFramePr>
        <p:xfrm>
          <a:off x="899592" y="1700808"/>
          <a:ext cx="7272808" cy="43856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9473"/>
                <a:gridCol w="5493335"/>
              </a:tblGrid>
              <a:tr h="4837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C000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rgbClr val="FFC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16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41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EXPLICA, DE ACUERDO AL MÉTODO CIENTÍFICO, EL QUINTO PASO PARA COMPROBAR</a:t>
                      </a:r>
                      <a:r>
                        <a:rPr lang="es-MX" sz="1400" b="1" baseline="0" dirty="0" smtClean="0">
                          <a:effectLst/>
                          <a:latin typeface="+mj-lt"/>
                          <a:ea typeface="Times New Roman"/>
                        </a:rPr>
                        <a:t> EXPERIMENTALMENTE LA LEY DE STEFAN BOLTZMANN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42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 MUESTRA LA TABLA DE RESISTIVIDAD ELÉCTRICA Y TEMPERATURA DE FILAMENTOS DE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TUNGSTENO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43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 MUESTRA LA GRÁFICA DE RESISTIVIDAD ELÉCTRICA EN FUNCIÓN DE LA TEMPERATURA DE FILAMENTOS DE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TUNGSTENO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44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SE DESCRIBE EL PROCEDIMIENTO EXPERIMENTAL DEL EXPERIMENTO PROPUESTO</a:t>
                      </a:r>
                    </a:p>
                  </a:txBody>
                  <a:tcPr marL="68580" marR="68580" marT="0" marB="0"/>
                </a:tc>
              </a:tr>
              <a:tr h="3186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45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 DAN LOS PASOS PARA TOMA DE DATOS Y CÁLCULOS</a:t>
                      </a:r>
                      <a:r>
                        <a:rPr lang="es-ES" sz="1400" b="1" baseline="0" dirty="0" smtClean="0">
                          <a:effectLst/>
                          <a:latin typeface="+mj-lt"/>
                        </a:rPr>
                        <a:t> ASOCIADOS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46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SE DAN ALGUNAS PREFUNTAS QUE DEBEN RESPONDER LOS ALUMNOS AL TÉRMINO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DEL</a:t>
                      </a:r>
                      <a:r>
                        <a:rPr lang="es-ES" sz="1400" b="1" baseline="0" dirty="0" smtClean="0">
                          <a:effectLst/>
                          <a:latin typeface="+mj-lt"/>
                        </a:rPr>
                        <a:t> EXPERIMENTO</a:t>
                      </a:r>
                      <a:endParaRPr lang="es-MX" sz="1400" b="1" dirty="0" smtClean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47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BIBLIOGRAFÍA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(BÁSICA)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7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</a:rPr>
                        <a:t>48</a:t>
                      </a:r>
                      <a:endParaRPr lang="es-MX" sz="12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BIBLIOGRAFÍA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+mj-lt"/>
                          <a:ea typeface="Times New Roman"/>
                        </a:rPr>
                        <a:t>(COMPLEMENTARIA)</a:t>
                      </a:r>
                      <a:endParaRPr lang="es-MX" sz="14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37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92" y="1484784"/>
            <a:ext cx="5194920" cy="114300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Objetivo del Curso</a:t>
            </a:r>
            <a:r>
              <a:rPr lang="es-MX" sz="4000" b="1" dirty="0" smtClean="0">
                <a:solidFill>
                  <a:srgbClr val="FFC000"/>
                </a:solidFill>
              </a:rPr>
              <a:t/>
            </a:r>
            <a:br>
              <a:rPr lang="es-MX" sz="40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</a:t>
            </a:r>
            <a:r>
              <a:rPr lang="es-MX" sz="2400" b="1" dirty="0" smtClean="0">
                <a:solidFill>
                  <a:srgbClr val="FFFF00"/>
                </a:solidFill>
              </a:rPr>
              <a:t>btenido </a:t>
            </a:r>
            <a:r>
              <a:rPr lang="es-MX" sz="2400" b="1" dirty="0" smtClean="0">
                <a:solidFill>
                  <a:srgbClr val="FFFF00"/>
                </a:solidFill>
              </a:rPr>
              <a:t>del Plan Curricular vigente)</a:t>
            </a:r>
            <a:endParaRPr lang="es-ES" sz="2400" b="1" dirty="0">
              <a:solidFill>
                <a:srgbClr val="FFFF00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3429000"/>
            <a:ext cx="7859216" cy="2664296"/>
          </a:xfrm>
          <a:solidFill>
            <a:schemeClr val="accent1">
              <a:lumMod val="50000"/>
            </a:schemeClr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es-MX" sz="1100" dirty="0" smtClean="0"/>
          </a:p>
          <a:p>
            <a:pPr marL="0" indent="0" algn="ctr">
              <a:buNone/>
            </a:pPr>
            <a:r>
              <a:rPr lang="es-MX" sz="3200" dirty="0" smtClean="0"/>
              <a:t>El curso de </a:t>
            </a:r>
            <a:r>
              <a:rPr lang="es-MX" sz="3200" dirty="0" smtClean="0">
                <a:solidFill>
                  <a:srgbClr val="FF0000"/>
                </a:solidFill>
              </a:rPr>
              <a:t>Laboratorio Avanzado</a:t>
            </a:r>
            <a:r>
              <a:rPr lang="es-MX" sz="3200" dirty="0" smtClean="0"/>
              <a:t> pretende que el alumno </a:t>
            </a:r>
            <a:r>
              <a:rPr lang="es-ES" sz="3200" dirty="0" smtClean="0"/>
              <a:t>comprenda </a:t>
            </a:r>
            <a:r>
              <a:rPr lang="es-ES" sz="3200" dirty="0"/>
              <a:t>los conceptos de la Óptica Moderna, Física Moderna, Estado Sólido y Física de </a:t>
            </a:r>
            <a:r>
              <a:rPr lang="es-ES" sz="3200" dirty="0" smtClean="0"/>
              <a:t>Plasmas </a:t>
            </a:r>
            <a:r>
              <a:rPr lang="es-ES" sz="3200" dirty="0"/>
              <a:t>a través de la realización de prácticas </a:t>
            </a:r>
            <a:r>
              <a:rPr lang="es-ES" sz="3200" dirty="0" smtClean="0"/>
              <a:t>de un laboratorio avanzado para </a:t>
            </a:r>
            <a:r>
              <a:rPr lang="es-ES" sz="3200" dirty="0"/>
              <a:t>la obtención y análisis de </a:t>
            </a:r>
            <a:r>
              <a:rPr lang="es-ES" sz="3200" dirty="0" smtClean="0"/>
              <a:t>datos experimentales</a:t>
            </a:r>
            <a:r>
              <a:rPr lang="es-ES" sz="3200" dirty="0"/>
              <a:t>.</a:t>
            </a:r>
            <a:endParaRPr lang="es-MX" sz="3200" dirty="0"/>
          </a:p>
        </p:txBody>
      </p:sp>
      <p:pic>
        <p:nvPicPr>
          <p:cNvPr id="4" name="Imagen 3" descr="pc[1]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27468"/>
            <a:ext cx="3103260" cy="25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0618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Temperatura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y Color</a:t>
            </a:r>
            <a:endParaRPr lang="en-US" altLang="es-MX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uadroTexto 8"/>
          <p:cNvSpPr txBox="1"/>
          <p:nvPr/>
        </p:nvSpPr>
        <p:spPr>
          <a:xfrm>
            <a:off x="2123728" y="2135758"/>
            <a:ext cx="4825454" cy="1077218"/>
          </a:xfrm>
          <a:prstGeom prst="rect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s-ES" sz="3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DEPENDE SOLO DE LA</a:t>
            </a:r>
          </a:p>
          <a:p>
            <a:pPr algn="ctr">
              <a:defRPr/>
            </a:pPr>
            <a:r>
              <a:rPr lang="es-ES" sz="3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TEMPERATURA DEL CUERPO</a:t>
            </a:r>
            <a:endParaRPr lang="es-ES" sz="32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Imagen 9"/>
          <p:cNvPicPr>
            <a:picLocks noChangeAspect="1"/>
          </p:cNvPicPr>
          <p:nvPr/>
        </p:nvPicPr>
        <p:blipFill rotWithShape="1">
          <a:blip r:embed="rId2"/>
          <a:srcRect r="24257"/>
          <a:stretch/>
        </p:blipFill>
        <p:spPr>
          <a:xfrm>
            <a:off x="5076056" y="3454710"/>
            <a:ext cx="3572829" cy="2998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uadroTexto 11"/>
          <p:cNvSpPr txBox="1">
            <a:spLocks noChangeArrowheads="1"/>
          </p:cNvSpPr>
          <p:nvPr/>
        </p:nvSpPr>
        <p:spPr bwMode="auto">
          <a:xfrm>
            <a:off x="394270" y="3703672"/>
            <a:ext cx="4249738" cy="2677656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CL" sz="2400" b="1" dirty="0">
                <a:solidFill>
                  <a:srgbClr val="FFFF00"/>
                </a:solidFill>
              </a:rPr>
              <a:t>La energía radiante emitida por un cuerpo a temperatura ambiente es escasa y corresponde a longitudes de </a:t>
            </a:r>
            <a:r>
              <a:rPr lang="es-CL" sz="2400" b="1" dirty="0" smtClean="0">
                <a:solidFill>
                  <a:srgbClr val="FFFF00"/>
                </a:solidFill>
              </a:rPr>
              <a:t>onda</a:t>
            </a:r>
            <a:r>
              <a:rPr lang="es-CL" sz="2400" b="1" dirty="0">
                <a:solidFill>
                  <a:srgbClr val="FFFF00"/>
                </a:solidFill>
              </a:rPr>
              <a:t> </a:t>
            </a:r>
            <a:r>
              <a:rPr lang="es-CL" sz="2400" b="1" dirty="0" smtClean="0">
                <a:solidFill>
                  <a:srgbClr val="FFFF00"/>
                </a:solidFill>
              </a:rPr>
              <a:t>superiores </a:t>
            </a:r>
            <a:r>
              <a:rPr lang="es-CL" sz="2400" b="1" dirty="0">
                <a:solidFill>
                  <a:srgbClr val="FFFF00"/>
                </a:solidFill>
              </a:rPr>
              <a:t>a las de la luz </a:t>
            </a:r>
            <a:r>
              <a:rPr lang="es-CL" sz="2400" b="1" dirty="0" smtClean="0">
                <a:solidFill>
                  <a:srgbClr val="FFFF00"/>
                </a:solidFill>
              </a:rPr>
              <a:t>visible.</a:t>
            </a:r>
            <a:endParaRPr lang="es-ES" sz="2400" b="1" dirty="0">
              <a:solidFill>
                <a:srgbClr val="FFFF0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989728" y="1331476"/>
            <a:ext cx="5075428" cy="584775"/>
          </a:xfrm>
          <a:prstGeom prst="rect">
            <a:avLst/>
          </a:prstGeom>
          <a:ln w="57150">
            <a:solidFill>
              <a:srgbClr val="00B0F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s-CO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La luz emitida por los </a:t>
            </a:r>
            <a:r>
              <a:rPr lang="es-CO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objetos:</a:t>
            </a:r>
            <a:endParaRPr lang="es-CO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47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Temperatura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y Color</a:t>
            </a:r>
            <a:endParaRPr lang="en-US" altLang="es-MX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 Box 1048"/>
          <p:cNvSpPr txBox="1">
            <a:spLocks noChangeArrowheads="1"/>
          </p:cNvSpPr>
          <p:nvPr/>
        </p:nvSpPr>
        <p:spPr bwMode="auto">
          <a:xfrm>
            <a:off x="1522725" y="1724615"/>
            <a:ext cx="6152573" cy="1200329"/>
          </a:xfrm>
          <a:prstGeom prst="rect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/>
            <a:r>
              <a:rPr lang="de-DE" altLang="es-MX" sz="2400" b="1" dirty="0">
                <a:solidFill>
                  <a:schemeClr val="tx1"/>
                </a:solidFill>
              </a:rPr>
              <a:t>Cuando se eleva la temperatura de un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objeto,</a:t>
            </a:r>
          </a:p>
          <a:p>
            <a:pPr algn="ctr"/>
            <a:r>
              <a:rPr lang="de-DE" altLang="es-MX" sz="2400" b="1" dirty="0" smtClean="0">
                <a:solidFill>
                  <a:schemeClr val="tx1"/>
                </a:solidFill>
              </a:rPr>
              <a:t>este </a:t>
            </a:r>
            <a:r>
              <a:rPr lang="de-DE" altLang="es-MX" sz="2400" b="1" dirty="0">
                <a:solidFill>
                  <a:schemeClr val="tx1"/>
                </a:solidFill>
              </a:rPr>
              <a:t>emite radiación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electromagnética</a:t>
            </a:r>
          </a:p>
          <a:p>
            <a:pPr algn="ctr"/>
            <a:r>
              <a:rPr lang="de-DE" altLang="es-MX" sz="2400" b="1" dirty="0" smtClean="0">
                <a:solidFill>
                  <a:schemeClr val="tx1"/>
                </a:solidFill>
              </a:rPr>
              <a:t>de frecuencia cada vez mayor</a:t>
            </a:r>
            <a:endParaRPr lang="es-AR" altLang="es-MX" sz="2400" b="1" dirty="0">
              <a:solidFill>
                <a:schemeClr val="tx1"/>
              </a:solidFill>
            </a:endParaRPr>
          </a:p>
        </p:txBody>
      </p:sp>
      <p:sp>
        <p:nvSpPr>
          <p:cNvPr id="6" name="Text Box 1050"/>
          <p:cNvSpPr txBox="1">
            <a:spLocks noChangeArrowheads="1"/>
          </p:cNvSpPr>
          <p:nvPr/>
        </p:nvSpPr>
        <p:spPr bwMode="auto">
          <a:xfrm>
            <a:off x="935596" y="5157192"/>
            <a:ext cx="7272808" cy="83099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/>
            <a:r>
              <a:rPr lang="de-DE" altLang="es-MX" sz="2400" b="1" dirty="0" smtClean="0">
                <a:solidFill>
                  <a:srgbClr val="FFC000"/>
                </a:solidFill>
              </a:rPr>
              <a:t>Primero se pone </a:t>
            </a:r>
            <a:r>
              <a:rPr lang="de-DE" altLang="es-MX" sz="2400" b="1" dirty="0" smtClean="0">
                <a:solidFill>
                  <a:srgbClr val="FF0000"/>
                </a:solidFill>
              </a:rPr>
              <a:t>rojo</a:t>
            </a:r>
            <a:r>
              <a:rPr lang="de-DE" altLang="es-MX" sz="2400" b="1" dirty="0" smtClean="0">
                <a:solidFill>
                  <a:srgbClr val="FFC000"/>
                </a:solidFill>
              </a:rPr>
              <a:t>, después cada vez más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blanco</a:t>
            </a:r>
            <a:endParaRPr lang="de-DE" altLang="es-MX" sz="2400" b="1" dirty="0">
              <a:solidFill>
                <a:srgbClr val="FFC000"/>
              </a:solidFill>
            </a:endParaRPr>
          </a:p>
          <a:p>
            <a:pPr algn="ctr"/>
            <a:r>
              <a:rPr lang="de-DE" altLang="es-MX" sz="2400" b="1" dirty="0">
                <a:solidFill>
                  <a:srgbClr val="FFC000"/>
                </a:solidFill>
              </a:rPr>
              <a:t>c</a:t>
            </a:r>
            <a:r>
              <a:rPr lang="de-DE" altLang="es-MX" sz="2400" b="1" dirty="0" smtClean="0">
                <a:solidFill>
                  <a:srgbClr val="FFC000"/>
                </a:solidFill>
              </a:rPr>
              <a:t>onforme aumenta su temperatura</a:t>
            </a:r>
            <a:endParaRPr lang="es-AR" altLang="es-MX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1049" descr="Heating_a_bar_of_ir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712" y="3338041"/>
            <a:ext cx="5562600" cy="1459111"/>
          </a:xfrm>
          <a:prstGeom prst="rect">
            <a:avLst/>
          </a:prstGeom>
          <a:noFill/>
          <a:ln w="76200">
            <a:solidFill>
              <a:schemeClr val="bg2">
                <a:lumMod val="25000"/>
                <a:lumOff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4126580" y="6237312"/>
            <a:ext cx="443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solidFill>
                  <a:srgbClr val="00B0F0"/>
                </a:solidFill>
              </a:rPr>
              <a:t>Fuente:</a:t>
            </a:r>
            <a:r>
              <a:rPr lang="es-MX" dirty="0" smtClean="0"/>
              <a:t> http</a:t>
            </a:r>
            <a:r>
              <a:rPr lang="es-MX" dirty="0"/>
              <a:t>://slideplayer.es/slide/1735347/</a:t>
            </a:r>
          </a:p>
        </p:txBody>
      </p:sp>
    </p:spTree>
    <p:extLst>
      <p:ext uri="{BB962C8B-B14F-4D97-AF65-F5344CB8AC3E}">
        <p14:creationId xmlns:p14="http://schemas.microsoft.com/office/powerpoint/2010/main" val="3348567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Temperatura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y Color</a:t>
            </a:r>
            <a:endParaRPr lang="en-US" altLang="es-MX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395288" y="1124744"/>
            <a:ext cx="8065144" cy="1440160"/>
          </a:xfr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La relación entre temperatura y longitud de 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onda (</a:t>
            </a:r>
            <a:r>
              <a:rPr lang="es-ES" dirty="0" smtClean="0">
                <a:solidFill>
                  <a:srgbClr val="FF0000"/>
                </a:solidFill>
              </a:rPr>
              <a:t>color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) 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del máximo de emisión, permite definir una relación entre la </a:t>
            </a:r>
            <a:r>
              <a:rPr lang="es-ES" dirty="0" smtClean="0">
                <a:solidFill>
                  <a:srgbClr val="FF0000"/>
                </a:solidFill>
              </a:rPr>
              <a:t>temperatura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y el </a:t>
            </a:r>
            <a:r>
              <a:rPr lang="es-ES" dirty="0" smtClean="0">
                <a:solidFill>
                  <a:srgbClr val="FF0000"/>
                </a:solidFill>
              </a:rPr>
              <a:t>color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, a través de la correspondencia entre la </a:t>
            </a:r>
            <a:r>
              <a:rPr lang="es-ES" dirty="0" smtClean="0">
                <a:solidFill>
                  <a:srgbClr val="FF0000"/>
                </a:solidFill>
              </a:rPr>
              <a:t>longitud de onda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y el </a:t>
            </a:r>
            <a:r>
              <a:rPr lang="es-ES" dirty="0" smtClean="0">
                <a:solidFill>
                  <a:srgbClr val="FF0000"/>
                </a:solidFill>
              </a:rPr>
              <a:t>color</a:t>
            </a:r>
            <a:r>
              <a:rPr lang="es-ES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 Esto es de gran utilidad en Astronomía.</a:t>
            </a:r>
            <a:endParaRPr lang="es-CL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940152" y="2852936"/>
            <a:ext cx="2520280" cy="224676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Una</a:t>
            </a:r>
            <a:endParaRPr lang="es-ES" sz="2800" dirty="0">
              <a:solidFill>
                <a:schemeClr val="tx1"/>
              </a:solidFill>
            </a:endParaRPr>
          </a:p>
          <a:p>
            <a:pPr algn="ctr"/>
            <a:r>
              <a:rPr lang="es-ES" sz="2800" dirty="0" smtClean="0">
                <a:solidFill>
                  <a:srgbClr val="00B0F0"/>
                </a:solidFill>
              </a:rPr>
              <a:t>estrella azul</a:t>
            </a:r>
          </a:p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es </a:t>
            </a:r>
            <a:r>
              <a:rPr lang="es-ES" sz="2800" dirty="0">
                <a:solidFill>
                  <a:schemeClr val="tx1"/>
                </a:solidFill>
              </a:rPr>
              <a:t>más caliente que </a:t>
            </a:r>
            <a:r>
              <a:rPr lang="es-ES" sz="2800" dirty="0" smtClean="0">
                <a:solidFill>
                  <a:schemeClr val="tx1"/>
                </a:solidFill>
              </a:rPr>
              <a:t>una</a:t>
            </a:r>
          </a:p>
          <a:p>
            <a:pPr algn="ctr"/>
            <a:r>
              <a:rPr lang="es-ES" sz="2800" dirty="0" smtClean="0">
                <a:solidFill>
                  <a:srgbClr val="FF0000"/>
                </a:solidFill>
              </a:rPr>
              <a:t>estrella </a:t>
            </a:r>
            <a:r>
              <a:rPr lang="es-ES" sz="2800" dirty="0">
                <a:solidFill>
                  <a:srgbClr val="FF0000"/>
                </a:solidFill>
              </a:rPr>
              <a:t>roja. </a:t>
            </a:r>
          </a:p>
        </p:txBody>
      </p:sp>
      <p:pic>
        <p:nvPicPr>
          <p:cNvPr id="9218" name="Picture 2" descr="http://www.bitacoradegalileo.com/wordpress/wp-content/uploads/2011/10/Clases-espectrales-b%C3%A1sicas-tex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98930"/>
            <a:ext cx="4968552" cy="3726414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5732470" y="5325015"/>
            <a:ext cx="29439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Fuente: </a:t>
            </a:r>
            <a:r>
              <a:rPr lang="es-ES" dirty="0"/>
              <a:t>http://www.bitacoradegalileo.com/2011/10/16/la-estrella-vega/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563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Ley de Kirchhoff de</a:t>
            </a:r>
            <a:b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</a:b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la </a:t>
            </a:r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Radiación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Térmica</a:t>
            </a:r>
            <a:endParaRPr lang="es-MX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184" name="Picture 1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55234"/>
            <a:ext cx="2790400" cy="2437862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8 Grupo"/>
          <p:cNvGrpSpPr/>
          <p:nvPr/>
        </p:nvGrpSpPr>
        <p:grpSpPr>
          <a:xfrm>
            <a:off x="1753277" y="2567936"/>
            <a:ext cx="3004540" cy="829066"/>
            <a:chOff x="1753277" y="2567936"/>
            <a:chExt cx="3004540" cy="829066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1753277" y="2567936"/>
              <a:ext cx="3004540" cy="400110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r>
                <a:rPr lang="en-US" altLang="es-MX" b="1" dirty="0">
                  <a:solidFill>
                    <a:schemeClr val="tx1"/>
                  </a:solidFill>
                </a:rPr>
                <a:t>Gustav Robert Kirchhoff </a:t>
              </a:r>
              <a:endParaRPr lang="es-ES" altLang="es-MX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2465766" y="2996952"/>
              <a:ext cx="1579563" cy="400050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r>
                <a:rPr lang="en-US" altLang="es-MX" dirty="0">
                  <a:solidFill>
                    <a:schemeClr val="tx1"/>
                  </a:solidFill>
                </a:rPr>
                <a:t>(1824 - 1887)</a:t>
              </a:r>
              <a:endParaRPr lang="es-ES" altLang="es-MX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7 Rectángulo"/>
          <p:cNvSpPr/>
          <p:nvPr/>
        </p:nvSpPr>
        <p:spPr>
          <a:xfrm>
            <a:off x="755576" y="4851157"/>
            <a:ext cx="7632848" cy="1384995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es-MX" sz="2800" dirty="0" smtClean="0">
                <a:solidFill>
                  <a:schemeClr val="tx1"/>
                </a:solidFill>
              </a:rPr>
              <a:t>Kirchhoff </a:t>
            </a:r>
            <a:r>
              <a:rPr lang="en-US" altLang="es-MX" sz="2800" dirty="0" err="1" smtClean="0"/>
              <a:t>estableció</a:t>
            </a:r>
            <a:r>
              <a:rPr lang="en-US" altLang="es-MX" sz="2800" dirty="0" smtClean="0"/>
              <a:t> </a:t>
            </a:r>
            <a:r>
              <a:rPr lang="en-US" altLang="es-MX" sz="2800" dirty="0"/>
              <a:t>que </a:t>
            </a:r>
            <a:r>
              <a:rPr lang="en-US" altLang="es-MX" sz="2800" dirty="0" err="1"/>
              <a:t>si</a:t>
            </a:r>
            <a:r>
              <a:rPr lang="en-US" altLang="es-MX" sz="2800" dirty="0"/>
              <a:t> un </a:t>
            </a:r>
            <a:r>
              <a:rPr lang="en-US" altLang="es-MX" sz="2800" dirty="0" err="1" smtClean="0"/>
              <a:t>objeto</a:t>
            </a:r>
            <a:r>
              <a:rPr lang="en-US" altLang="es-MX" sz="2800" dirty="0" smtClean="0"/>
              <a:t> </a:t>
            </a:r>
            <a:r>
              <a:rPr lang="en-US" altLang="es-MX" sz="2800" dirty="0" err="1"/>
              <a:t>está</a:t>
            </a:r>
            <a:r>
              <a:rPr lang="en-US" altLang="es-MX" sz="2800" dirty="0"/>
              <a:t> </a:t>
            </a:r>
            <a:r>
              <a:rPr lang="en-US" altLang="es-MX" sz="2800" dirty="0" err="1"/>
              <a:t>en</a:t>
            </a:r>
            <a:r>
              <a:rPr lang="en-US" altLang="es-MX" sz="2800" dirty="0"/>
              <a:t> </a:t>
            </a:r>
            <a:r>
              <a:rPr lang="en-US" altLang="es-MX" sz="2800" dirty="0" err="1"/>
              <a:t>equilibrio</a:t>
            </a:r>
            <a:r>
              <a:rPr lang="en-US" altLang="es-MX" sz="2800" dirty="0"/>
              <a:t> </a:t>
            </a:r>
            <a:r>
              <a:rPr lang="en-US" altLang="es-MX" sz="2800" dirty="0" err="1" smtClean="0"/>
              <a:t>térmico</a:t>
            </a:r>
            <a:r>
              <a:rPr lang="en-US" altLang="es-MX" sz="2800" dirty="0" smtClean="0"/>
              <a:t> con </a:t>
            </a:r>
            <a:r>
              <a:rPr lang="en-US" altLang="es-MX" sz="2800" dirty="0" err="1"/>
              <a:t>su</a:t>
            </a:r>
            <a:r>
              <a:rPr lang="en-US" altLang="es-MX" sz="2800" dirty="0"/>
              <a:t> </a:t>
            </a:r>
            <a:r>
              <a:rPr lang="en-US" altLang="es-MX" sz="2800" dirty="0" err="1"/>
              <a:t>entorno</a:t>
            </a:r>
            <a:r>
              <a:rPr lang="en-US" altLang="es-MX" sz="2800" dirty="0"/>
              <a:t>, </a:t>
            </a:r>
            <a:r>
              <a:rPr lang="en-US" altLang="es-MX" sz="2800" dirty="0" err="1"/>
              <a:t>su</a:t>
            </a:r>
            <a:r>
              <a:rPr lang="en-US" altLang="es-MX" sz="2800" dirty="0"/>
              <a:t> </a:t>
            </a:r>
            <a:r>
              <a:rPr lang="en-US" altLang="es-MX" sz="2800" dirty="0" err="1">
                <a:solidFill>
                  <a:srgbClr val="FF0000"/>
                </a:solidFill>
              </a:rPr>
              <a:t>emisividad</a:t>
            </a:r>
            <a:r>
              <a:rPr lang="en-US" altLang="es-MX" sz="2800" dirty="0"/>
              <a:t> </a:t>
            </a:r>
            <a:r>
              <a:rPr lang="en-US" altLang="es-MX" sz="2800" dirty="0" err="1"/>
              <a:t>es</a:t>
            </a:r>
            <a:r>
              <a:rPr lang="en-US" altLang="es-MX" sz="2800" dirty="0"/>
              <a:t> </a:t>
            </a:r>
            <a:r>
              <a:rPr lang="en-US" altLang="es-MX" sz="2800" dirty="0" err="1"/>
              <a:t>igual</a:t>
            </a:r>
            <a:r>
              <a:rPr lang="en-US" altLang="es-MX" sz="2800" dirty="0"/>
              <a:t> a </a:t>
            </a:r>
            <a:r>
              <a:rPr lang="en-US" altLang="es-MX" sz="2800" dirty="0" err="1"/>
              <a:t>su</a:t>
            </a:r>
            <a:r>
              <a:rPr lang="en-US" altLang="es-MX" sz="2800" dirty="0"/>
              <a:t> </a:t>
            </a:r>
            <a:r>
              <a:rPr lang="en-US" altLang="es-MX" sz="2800" dirty="0" err="1">
                <a:solidFill>
                  <a:srgbClr val="FF0000"/>
                </a:solidFill>
              </a:rPr>
              <a:t>absorbancia</a:t>
            </a:r>
            <a:r>
              <a:rPr lang="en-US" altLang="es-MX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061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76672"/>
            <a:ext cx="8576688" cy="588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77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827584" y="1863634"/>
            <a:ext cx="5688632" cy="2645486"/>
          </a:xfrm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CL" dirty="0" smtClean="0"/>
              <a:t>Cuerpo que es </a:t>
            </a:r>
            <a:r>
              <a:rPr lang="es-CL" dirty="0" smtClean="0">
                <a:solidFill>
                  <a:srgbClr val="FFC000"/>
                </a:solidFill>
              </a:rPr>
              <a:t>buen emisor </a:t>
            </a:r>
            <a:r>
              <a:rPr lang="es-CL" dirty="0" smtClean="0"/>
              <a:t>de energía, es</a:t>
            </a:r>
            <a:r>
              <a:rPr lang="es-CL" dirty="0"/>
              <a:t> </a:t>
            </a:r>
            <a:r>
              <a:rPr lang="es-CL" dirty="0" smtClean="0"/>
              <a:t>también </a:t>
            </a:r>
            <a:r>
              <a:rPr lang="es-CL" dirty="0" smtClean="0">
                <a:solidFill>
                  <a:srgbClr val="FFC000"/>
                </a:solidFill>
              </a:rPr>
              <a:t>buen absorbente</a:t>
            </a:r>
            <a:r>
              <a:rPr lang="es-CL" dirty="0" smtClean="0"/>
              <a:t>.</a:t>
            </a:r>
          </a:p>
          <a:p>
            <a:pPr>
              <a:spcBef>
                <a:spcPts val="0"/>
              </a:spcBef>
            </a:pPr>
            <a:r>
              <a:rPr lang="es-CL" dirty="0" smtClean="0">
                <a:solidFill>
                  <a:srgbClr val="FFC000"/>
                </a:solidFill>
              </a:rPr>
              <a:t>Objetos reales </a:t>
            </a:r>
            <a:r>
              <a:rPr lang="es-CL" dirty="0" smtClean="0"/>
              <a:t>no se comportan como </a:t>
            </a:r>
            <a:r>
              <a:rPr lang="es-CL" dirty="0" smtClean="0">
                <a:solidFill>
                  <a:srgbClr val="FFC000"/>
                </a:solidFill>
              </a:rPr>
              <a:t>cuerpos negros ideales.</a:t>
            </a:r>
            <a:r>
              <a:rPr lang="es-CL" dirty="0" smtClean="0"/>
              <a:t> </a:t>
            </a:r>
          </a:p>
          <a:p>
            <a:pPr>
              <a:spcBef>
                <a:spcPts val="0"/>
              </a:spcBef>
            </a:pPr>
            <a:r>
              <a:rPr lang="es-CL" dirty="0" smtClean="0"/>
              <a:t>La </a:t>
            </a:r>
            <a:r>
              <a:rPr lang="es-CL" dirty="0" smtClean="0">
                <a:solidFill>
                  <a:srgbClr val="FFC000"/>
                </a:solidFill>
              </a:rPr>
              <a:t>radiación </a:t>
            </a:r>
            <a:r>
              <a:rPr lang="es-CL" dirty="0" smtClean="0">
                <a:solidFill>
                  <a:srgbClr val="FFC000"/>
                </a:solidFill>
              </a:rPr>
              <a:t>emitida, </a:t>
            </a:r>
            <a:r>
              <a:rPr lang="es-CL" dirty="0" smtClean="0"/>
              <a:t>a una frecuencia </a:t>
            </a:r>
            <a:r>
              <a:rPr lang="es-CL" dirty="0" smtClean="0"/>
              <a:t>dada, </a:t>
            </a:r>
            <a:r>
              <a:rPr lang="es-CL" dirty="0" smtClean="0">
                <a:solidFill>
                  <a:srgbClr val="FFC000"/>
                </a:solidFill>
              </a:rPr>
              <a:t>es una fracción </a:t>
            </a:r>
            <a:r>
              <a:rPr lang="es-CL" dirty="0" smtClean="0"/>
              <a:t>de la </a:t>
            </a:r>
            <a:r>
              <a:rPr lang="es-CL" dirty="0" smtClean="0">
                <a:solidFill>
                  <a:srgbClr val="FFC000"/>
                </a:solidFill>
              </a:rPr>
              <a:t>emisión ideal</a:t>
            </a:r>
            <a:r>
              <a:rPr lang="es-CL" dirty="0" smtClean="0"/>
              <a:t>.</a:t>
            </a:r>
          </a:p>
          <a:p>
            <a:pPr>
              <a:spcBef>
                <a:spcPts val="0"/>
              </a:spcBef>
            </a:pPr>
            <a:r>
              <a:rPr lang="es-CL" dirty="0" smtClean="0">
                <a:solidFill>
                  <a:schemeClr val="tx1"/>
                </a:solidFill>
              </a:rPr>
              <a:t>La</a:t>
            </a:r>
            <a:r>
              <a:rPr lang="es-CL" dirty="0" smtClean="0">
                <a:solidFill>
                  <a:srgbClr val="FFC000"/>
                </a:solidFill>
              </a:rPr>
              <a:t> </a:t>
            </a:r>
            <a:r>
              <a:rPr lang="es-CL" dirty="0" err="1" smtClean="0">
                <a:solidFill>
                  <a:srgbClr val="FFC000"/>
                </a:solidFill>
              </a:rPr>
              <a:t>e</a:t>
            </a:r>
            <a:r>
              <a:rPr lang="es-CL" dirty="0" err="1" smtClean="0">
                <a:solidFill>
                  <a:srgbClr val="FFC000"/>
                </a:solidFill>
              </a:rPr>
              <a:t>misividad</a:t>
            </a:r>
            <a:r>
              <a:rPr lang="es-CL" dirty="0" smtClean="0"/>
              <a:t>  </a:t>
            </a:r>
            <a:r>
              <a:rPr lang="es-CL" dirty="0"/>
              <a:t>igual a la </a:t>
            </a:r>
            <a:r>
              <a:rPr lang="es-CL" dirty="0" err="1">
                <a:solidFill>
                  <a:srgbClr val="FFC000"/>
                </a:solidFill>
              </a:rPr>
              <a:t>absortividad</a:t>
            </a:r>
            <a:r>
              <a:rPr lang="es-CL" dirty="0"/>
              <a:t>. </a:t>
            </a:r>
          </a:p>
          <a:p>
            <a:pPr>
              <a:lnSpc>
                <a:spcPct val="80000"/>
              </a:lnSpc>
            </a:pPr>
            <a:endParaRPr lang="es-CL" sz="2800" dirty="0" smtClean="0"/>
          </a:p>
        </p:txBody>
      </p:sp>
      <p:pic>
        <p:nvPicPr>
          <p:cNvPr id="5" name="Picture 6" descr="http://micro.magnet.fsu.edu/optics/timeline/people/antiqueimages/kirchho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3" t="2400" r="4649" b="11201"/>
          <a:stretch>
            <a:fillRect/>
          </a:stretch>
        </p:blipFill>
        <p:spPr bwMode="auto">
          <a:xfrm>
            <a:off x="6876256" y="1807381"/>
            <a:ext cx="1896008" cy="284575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Ley de Kirchhoff de</a:t>
            </a:r>
            <a:b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</a:b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la </a:t>
            </a:r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Radiación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Térmica</a:t>
            </a:r>
            <a:endParaRPr lang="es-MX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39552" y="5036983"/>
            <a:ext cx="6984776" cy="1200329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 smtClean="0">
                <a:solidFill>
                  <a:schemeClr val="tx1"/>
                </a:solidFill>
              </a:rPr>
              <a:t>La</a:t>
            </a:r>
            <a:r>
              <a:rPr lang="es-CL" sz="2400" dirty="0" smtClean="0">
                <a:solidFill>
                  <a:srgbClr val="FFC000"/>
                </a:solidFill>
              </a:rPr>
              <a:t> </a:t>
            </a:r>
            <a:r>
              <a:rPr lang="es-CL" sz="2400" dirty="0" err="1" smtClean="0">
                <a:solidFill>
                  <a:srgbClr val="FFC000"/>
                </a:solidFill>
              </a:rPr>
              <a:t>e</a:t>
            </a:r>
            <a:r>
              <a:rPr lang="es-CL" sz="2400" dirty="0" err="1" smtClean="0">
                <a:solidFill>
                  <a:srgbClr val="FFC000"/>
                </a:solidFill>
              </a:rPr>
              <a:t>misividad</a:t>
            </a:r>
            <a:r>
              <a:rPr lang="es-CL" sz="2400" dirty="0" smtClean="0"/>
              <a:t> </a:t>
            </a:r>
            <a:r>
              <a:rPr lang="es-CL" sz="2400" dirty="0"/>
              <a:t>depende </a:t>
            </a:r>
            <a:r>
              <a:rPr lang="es-CL" sz="2400" dirty="0">
                <a:solidFill>
                  <a:srgbClr val="FFC000"/>
                </a:solidFill>
              </a:rPr>
              <a:t>de </a:t>
            </a:r>
            <a:r>
              <a:rPr lang="es-CL" sz="2400" dirty="0" smtClean="0">
                <a:solidFill>
                  <a:srgbClr val="FFC000"/>
                </a:solidFill>
              </a:rPr>
              <a:t>la longitud </a:t>
            </a:r>
            <a:r>
              <a:rPr lang="es-CL" sz="2400" dirty="0">
                <a:solidFill>
                  <a:srgbClr val="FFC000"/>
                </a:solidFill>
              </a:rPr>
              <a:t>de onda </a:t>
            </a:r>
            <a:r>
              <a:rPr lang="es-CL" sz="2400" dirty="0"/>
              <a:t>y </a:t>
            </a:r>
            <a:r>
              <a:rPr lang="es-CL" sz="2400" dirty="0" smtClean="0"/>
              <a:t>de </a:t>
            </a:r>
            <a:r>
              <a:rPr lang="es-CL" sz="2400" dirty="0"/>
              <a:t>factores </a:t>
            </a:r>
            <a:r>
              <a:rPr lang="es-CL" sz="2400" dirty="0" smtClean="0"/>
              <a:t>como la </a:t>
            </a:r>
            <a:r>
              <a:rPr lang="es-CL" sz="2400" dirty="0">
                <a:solidFill>
                  <a:srgbClr val="FF0000"/>
                </a:solidFill>
              </a:rPr>
              <a:t>temperatura</a:t>
            </a:r>
            <a:r>
              <a:rPr lang="es-CL" sz="2400" dirty="0" smtClean="0"/>
              <a:t>, las </a:t>
            </a:r>
            <a:r>
              <a:rPr lang="es-CL" sz="2400" dirty="0">
                <a:solidFill>
                  <a:srgbClr val="FF0000"/>
                </a:solidFill>
              </a:rPr>
              <a:t>condiciones </a:t>
            </a:r>
            <a:r>
              <a:rPr lang="es-CL" sz="2400" dirty="0" smtClean="0">
                <a:solidFill>
                  <a:srgbClr val="FF0000"/>
                </a:solidFill>
              </a:rPr>
              <a:t>de las </a:t>
            </a:r>
            <a:r>
              <a:rPr lang="es-CL" sz="2400" dirty="0">
                <a:solidFill>
                  <a:srgbClr val="FF0000"/>
                </a:solidFill>
              </a:rPr>
              <a:t>superficies </a:t>
            </a:r>
            <a:r>
              <a:rPr lang="es-CL" sz="2400" dirty="0" smtClean="0"/>
              <a:t>y el </a:t>
            </a:r>
            <a:r>
              <a:rPr lang="es-CL" sz="2400" dirty="0">
                <a:solidFill>
                  <a:srgbClr val="FF0000"/>
                </a:solidFill>
              </a:rPr>
              <a:t>ángulo de emisión</a:t>
            </a:r>
            <a:r>
              <a:rPr lang="es-CL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0012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Ley de Kirchhoff de</a:t>
            </a:r>
            <a:b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</a:b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la </a:t>
            </a:r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Radiación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Térmica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15616" y="4604935"/>
            <a:ext cx="6912768" cy="1200329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altLang="es-MX" sz="2400" dirty="0" smtClean="0"/>
              <a:t>Cuarenta </a:t>
            </a:r>
            <a:r>
              <a:rPr lang="es-ES_tradnl" altLang="es-MX" sz="2400" dirty="0"/>
              <a:t>años de experimentación fueron necesarios para que </a:t>
            </a:r>
            <a:r>
              <a:rPr lang="es-ES_tradnl" altLang="es-MX" sz="2400" dirty="0" smtClean="0"/>
              <a:t>los datos  </a:t>
            </a:r>
            <a:r>
              <a:rPr lang="es-ES_tradnl" altLang="es-MX" sz="2400" dirty="0"/>
              <a:t>fueran suficientes para responder la pregunta de Kirchhoff. 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1115616" y="1912764"/>
            <a:ext cx="6912768" cy="2308324"/>
          </a:xfrm>
          <a:prstGeom prst="rect">
            <a:avLst/>
          </a:prstGeom>
          <a:ln w="57150">
            <a:solidFill>
              <a:schemeClr val="bg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_tradnl" altLang="es-MX" sz="2400" dirty="0"/>
              <a:t>Los experimentales  debían lidiar con tres problemas:</a:t>
            </a:r>
          </a:p>
          <a:p>
            <a:pPr marL="363538" indent="-363538">
              <a:buFontTx/>
              <a:buAutoNum type="arabicParenR"/>
            </a:pPr>
            <a:r>
              <a:rPr lang="es-ES_tradnl" altLang="es-MX" sz="2400" dirty="0" smtClean="0"/>
              <a:t>Construir </a:t>
            </a:r>
            <a:r>
              <a:rPr lang="es-ES_tradnl" altLang="es-MX" sz="2400" dirty="0"/>
              <a:t>sistemas experimentales  con perfectas propiedades de </a:t>
            </a:r>
            <a:r>
              <a:rPr lang="es-ES_tradnl" altLang="es-MX" sz="2400" dirty="0" smtClean="0"/>
              <a:t>cuerpo negro.</a:t>
            </a:r>
            <a:endParaRPr lang="es-ES_tradnl" altLang="es-MX" sz="2400" dirty="0"/>
          </a:p>
          <a:p>
            <a:pPr>
              <a:buFontTx/>
              <a:buAutoNum type="arabicParenR"/>
            </a:pPr>
            <a:r>
              <a:rPr lang="es-ES_tradnl" altLang="es-MX" sz="2400" dirty="0"/>
              <a:t> Diseñar detectores con adecuada sensibilidad.</a:t>
            </a:r>
          </a:p>
          <a:p>
            <a:pPr marL="363538" indent="-363538">
              <a:buFontTx/>
              <a:buAutoNum type="arabicParenR"/>
            </a:pPr>
            <a:r>
              <a:rPr lang="es-ES_tradnl" altLang="es-MX" sz="2400" dirty="0" smtClean="0"/>
              <a:t>Encontrar </a:t>
            </a:r>
            <a:r>
              <a:rPr lang="es-ES_tradnl" altLang="es-MX" sz="2400" dirty="0"/>
              <a:t>formas de  realizar mediciones sobre  un dominio de frecuencias más amplio.</a:t>
            </a:r>
          </a:p>
        </p:txBody>
      </p:sp>
    </p:spTree>
    <p:extLst>
      <p:ext uri="{BB962C8B-B14F-4D97-AF65-F5344CB8AC3E}">
        <p14:creationId xmlns:p14="http://schemas.microsoft.com/office/powerpoint/2010/main" val="3963383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5"/>
          <p:cNvPicPr>
            <a:picLocks noChangeAspect="1"/>
          </p:cNvPicPr>
          <p:nvPr/>
        </p:nvPicPr>
        <p:blipFill rotWithShape="1">
          <a:blip r:embed="rId2"/>
          <a:srcRect l="23159" t="10050" r="27483" b="3912"/>
          <a:stretch/>
        </p:blipFill>
        <p:spPr>
          <a:xfrm>
            <a:off x="2987824" y="1917179"/>
            <a:ext cx="2355970" cy="2540155"/>
          </a:xfrm>
          <a:prstGeom prst="rect">
            <a:avLst/>
          </a:prstGeom>
          <a:effectLst>
            <a:glow rad="1714500">
              <a:schemeClr val="accent5">
                <a:satMod val="175000"/>
                <a:alpha val="23000"/>
              </a:schemeClr>
            </a:glow>
          </a:effectLst>
        </p:spPr>
      </p:pic>
      <p:sp>
        <p:nvSpPr>
          <p:cNvPr id="3" name="3 CuadroTexto"/>
          <p:cNvSpPr txBox="1"/>
          <p:nvPr/>
        </p:nvSpPr>
        <p:spPr>
          <a:xfrm>
            <a:off x="5940425" y="1124744"/>
            <a:ext cx="3095625" cy="14465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ES" sz="2200" dirty="0">
                <a:solidFill>
                  <a:srgbClr val="F6E5AE"/>
                </a:solidFill>
              </a:rPr>
              <a:t>Objeto teórico que absorbe luz y energía radiante que reside en él</a:t>
            </a:r>
            <a:r>
              <a:rPr lang="es-ES" sz="2200" dirty="0" smtClean="0">
                <a:solidFill>
                  <a:srgbClr val="F6E5AE"/>
                </a:solidFill>
              </a:rPr>
              <a:t>.</a:t>
            </a:r>
            <a:endParaRPr lang="es-ES" sz="2200" dirty="0">
              <a:solidFill>
                <a:srgbClr val="F6E5AE"/>
              </a:solidFill>
            </a:endParaRPr>
          </a:p>
        </p:txBody>
      </p:sp>
      <p:sp>
        <p:nvSpPr>
          <p:cNvPr id="4" name="CuadroTexto 8"/>
          <p:cNvSpPr txBox="1">
            <a:spLocks noChangeArrowheads="1"/>
          </p:cNvSpPr>
          <p:nvPr/>
        </p:nvSpPr>
        <p:spPr bwMode="auto">
          <a:xfrm>
            <a:off x="179388" y="1124744"/>
            <a:ext cx="15843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r>
              <a:rPr lang="es-CL" sz="2200" dirty="0">
                <a:solidFill>
                  <a:srgbClr val="F6E5AE"/>
                </a:solidFill>
              </a:rPr>
              <a:t>Emite luz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5867400" y="2637631"/>
            <a:ext cx="30924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CL" sz="2200" dirty="0">
                <a:solidFill>
                  <a:srgbClr val="F2F2F2"/>
                </a:solidFill>
              </a:rPr>
              <a:t>Cuando está </a:t>
            </a:r>
            <a:r>
              <a:rPr lang="es-CL" sz="2200" dirty="0" smtClean="0">
                <a:solidFill>
                  <a:srgbClr val="F2F2F2"/>
                </a:solidFill>
              </a:rPr>
              <a:t>frío </a:t>
            </a:r>
            <a:r>
              <a:rPr lang="es-CL" sz="2200" dirty="0">
                <a:solidFill>
                  <a:srgbClr val="F2F2F2"/>
                </a:solidFill>
              </a:rPr>
              <a:t>absorbe toda la radiación incidente y no refleja nada.</a:t>
            </a:r>
            <a:endParaRPr lang="es-ES" sz="2200" dirty="0">
              <a:solidFill>
                <a:srgbClr val="F2F2F2"/>
              </a:solidFill>
            </a:endParaRPr>
          </a:p>
        </p:txBody>
      </p:sp>
      <p:cxnSp>
        <p:nvCxnSpPr>
          <p:cNvPr id="6" name="Conector recto de flecha 16"/>
          <p:cNvCxnSpPr/>
          <p:nvPr/>
        </p:nvCxnSpPr>
        <p:spPr>
          <a:xfrm flipH="1">
            <a:off x="4859338" y="1340644"/>
            <a:ext cx="1152525" cy="1296987"/>
          </a:xfrm>
          <a:prstGeom prst="straightConnector1">
            <a:avLst/>
          </a:prstGeom>
          <a:ln w="57150" cmpd="sng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18"/>
          <p:cNvCxnSpPr/>
          <p:nvPr/>
        </p:nvCxnSpPr>
        <p:spPr>
          <a:xfrm flipH="1" flipV="1">
            <a:off x="1619250" y="1556544"/>
            <a:ext cx="1873250" cy="1368425"/>
          </a:xfrm>
          <a:prstGeom prst="straightConnector1">
            <a:avLst/>
          </a:prstGeom>
          <a:ln w="5715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adroTexto 19"/>
          <p:cNvSpPr txBox="1"/>
          <p:nvPr/>
        </p:nvSpPr>
        <p:spPr>
          <a:xfrm>
            <a:off x="179388" y="2637631"/>
            <a:ext cx="2592387" cy="1107996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CL" sz="2200" dirty="0" smtClean="0">
                <a:solidFill>
                  <a:srgbClr val="F2F2F2"/>
                </a:solidFill>
              </a:rPr>
              <a:t>Cuando </a:t>
            </a:r>
            <a:r>
              <a:rPr lang="es-CL" sz="2200" dirty="0">
                <a:solidFill>
                  <a:srgbClr val="F2F2F2"/>
                </a:solidFill>
              </a:rPr>
              <a:t>está </a:t>
            </a:r>
            <a:r>
              <a:rPr lang="es-CL" sz="2200" dirty="0" smtClean="0">
                <a:solidFill>
                  <a:srgbClr val="F2F2F2"/>
                </a:solidFill>
              </a:rPr>
              <a:t>caliente </a:t>
            </a:r>
            <a:r>
              <a:rPr lang="es-CL" sz="2200" dirty="0">
                <a:solidFill>
                  <a:srgbClr val="F2F2F2"/>
                </a:solidFill>
              </a:rPr>
              <a:t>emite radiación</a:t>
            </a:r>
            <a:r>
              <a:rPr lang="es-CL" sz="2200" dirty="0" smtClean="0">
                <a:solidFill>
                  <a:srgbClr val="F2F2F2"/>
                </a:solidFill>
              </a:rPr>
              <a:t>.</a:t>
            </a:r>
            <a:endParaRPr lang="es-CL" sz="2200" dirty="0">
              <a:solidFill>
                <a:srgbClr val="F2F2F2"/>
              </a:solidFill>
            </a:endParaRPr>
          </a:p>
        </p:txBody>
      </p:sp>
      <p:sp>
        <p:nvSpPr>
          <p:cNvPr id="9" name="Flecha curvada hacia arriba 20"/>
          <p:cNvSpPr/>
          <p:nvPr/>
        </p:nvSpPr>
        <p:spPr>
          <a:xfrm rot="162972" flipH="1">
            <a:off x="1133525" y="4013280"/>
            <a:ext cx="5724822" cy="891557"/>
          </a:xfrm>
          <a:prstGeom prst="curvedUpArrow">
            <a:avLst>
              <a:gd name="adj1" fmla="val 25000"/>
              <a:gd name="adj2" fmla="val 43763"/>
              <a:gd name="adj3" fmla="val 25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ángulo 25"/>
          <p:cNvSpPr/>
          <p:nvPr/>
        </p:nvSpPr>
        <p:spPr>
          <a:xfrm>
            <a:off x="971600" y="5013523"/>
            <a:ext cx="7128792" cy="954107"/>
          </a:xfrm>
          <a:prstGeom prst="rect">
            <a:avLst/>
          </a:prstGeom>
          <a:solidFill>
            <a:schemeClr val="dk1">
              <a:alpha val="56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L" sz="2800" dirty="0">
                <a:solidFill>
                  <a:srgbClr val="FBF2D7"/>
                </a:solidFill>
                <a:ea typeface="MS PGothic" pitchFamily="34" charset="-128"/>
              </a:rPr>
              <a:t>Constituye un modelo </a:t>
            </a:r>
            <a:r>
              <a:rPr lang="es-CL" sz="2800" dirty="0" smtClean="0">
                <a:solidFill>
                  <a:srgbClr val="FBF2D7"/>
                </a:solidFill>
                <a:ea typeface="MS PGothic" pitchFamily="34" charset="-128"/>
              </a:rPr>
              <a:t>físico ideal </a:t>
            </a:r>
            <a:r>
              <a:rPr lang="es-CL" sz="2800" dirty="0">
                <a:solidFill>
                  <a:srgbClr val="FBF2D7"/>
                </a:solidFill>
                <a:ea typeface="MS PGothic" pitchFamily="34" charset="-128"/>
              </a:rPr>
              <a:t>para el estudio de la emisión de radiación electromagnética</a:t>
            </a:r>
            <a:r>
              <a:rPr lang="es-CL" sz="2800" dirty="0" smtClean="0">
                <a:solidFill>
                  <a:srgbClr val="FBF2D7"/>
                </a:solidFill>
                <a:ea typeface="MS PGothic" pitchFamily="34" charset="-128"/>
              </a:rPr>
              <a:t>.</a:t>
            </a:r>
            <a:endParaRPr lang="es-CL" sz="2800" dirty="0">
              <a:solidFill>
                <a:srgbClr val="FBF2D7"/>
              </a:solidFill>
              <a:ea typeface="MS PGothic" pitchFamily="34" charset="-128"/>
            </a:endParaRPr>
          </a:p>
        </p:txBody>
      </p:sp>
      <p:sp>
        <p:nvSpPr>
          <p:cNvPr id="11" name="Título 6"/>
          <p:cNvSpPr txBox="1">
            <a:spLocks/>
          </p:cNvSpPr>
          <p:nvPr/>
        </p:nvSpPr>
        <p:spPr>
          <a:xfrm>
            <a:off x="1475656" y="333375"/>
            <a:ext cx="6193110" cy="575345"/>
          </a:xfrm>
          <a:prstGeom prst="rect">
            <a:avLst/>
          </a:prstGeom>
        </p:spPr>
        <p:txBody>
          <a:bodyPr anchor="b">
            <a:normAutofit fontScale="92500"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s-CO" sz="3600" b="1" dirty="0"/>
              <a:t>¿Qué es un </a:t>
            </a:r>
            <a:r>
              <a:rPr lang="es-CO" sz="3600" b="1" dirty="0" smtClean="0"/>
              <a:t>Cuerpo </a:t>
            </a:r>
            <a:r>
              <a:rPr lang="es-CO" sz="3600" b="1" dirty="0"/>
              <a:t>N</a:t>
            </a:r>
            <a:r>
              <a:rPr lang="es-CO" sz="3600" b="1" dirty="0" smtClean="0"/>
              <a:t>egro</a:t>
            </a:r>
            <a:r>
              <a:rPr lang="es-CO" sz="3600" b="1" dirty="0"/>
              <a:t>?</a:t>
            </a:r>
            <a:endParaRPr lang="es-CL" sz="3600" b="1" dirty="0"/>
          </a:p>
        </p:txBody>
      </p:sp>
      <p:sp>
        <p:nvSpPr>
          <p:cNvPr id="12" name="CuadroTexto 6"/>
          <p:cNvSpPr txBox="1">
            <a:spLocks noChangeArrowheads="1"/>
          </p:cNvSpPr>
          <p:nvPr/>
        </p:nvSpPr>
        <p:spPr bwMode="auto">
          <a:xfrm>
            <a:off x="1152128" y="6165304"/>
            <a:ext cx="6804248" cy="430887"/>
          </a:xfrm>
          <a:prstGeom prst="rect">
            <a:avLst/>
          </a:prstGeom>
          <a:ln w="57150"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CL" sz="2200" dirty="0">
                <a:solidFill>
                  <a:srgbClr val="CCFFCC"/>
                </a:solidFill>
              </a:rPr>
              <a:t>S</a:t>
            </a:r>
            <a:r>
              <a:rPr lang="es-CL" sz="2200" dirty="0" smtClean="0">
                <a:solidFill>
                  <a:srgbClr val="CCFFCC"/>
                </a:solidFill>
              </a:rPr>
              <a:t>ólo existen cuerpos </a:t>
            </a:r>
            <a:r>
              <a:rPr lang="es-CL" sz="2200" dirty="0">
                <a:solidFill>
                  <a:srgbClr val="CCFFCC"/>
                </a:solidFill>
              </a:rPr>
              <a:t>negros casi perfectos</a:t>
            </a:r>
            <a:r>
              <a:rPr lang="es-CL" sz="2200" dirty="0" smtClean="0">
                <a:solidFill>
                  <a:srgbClr val="CCFFCC"/>
                </a:solidFill>
              </a:rPr>
              <a:t>.</a:t>
            </a:r>
            <a:endParaRPr lang="es-CL" sz="22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8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5840" y="152400"/>
            <a:ext cx="6982544" cy="12603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altLang="es-MX" dirty="0" smtClean="0">
                <a:latin typeface="Century Gothic" panose="020B0502020202020204" pitchFamily="34" charset="0"/>
              </a:rPr>
              <a:t>Comportamiento de la superficie de un cuerpo</a:t>
            </a:r>
            <a:endParaRPr lang="es-ES" altLang="es-MX" dirty="0" smtClean="0">
              <a:latin typeface="Century Gothic" panose="020B0502020202020204" pitchFamily="34" charset="0"/>
            </a:endParaRPr>
          </a:p>
        </p:txBody>
      </p:sp>
      <p:pic>
        <p:nvPicPr>
          <p:cNvPr id="3" name="Picture 4" descr="emite1.gif (4344 bytes)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37" y="1628801"/>
            <a:ext cx="3081359" cy="2493938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5" descr="emite2.gif (4188 bytes)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2925362" cy="2493939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mite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365625"/>
            <a:ext cx="2341599" cy="222197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499992" y="5300663"/>
            <a:ext cx="647700" cy="576262"/>
          </a:xfrm>
          <a:prstGeom prst="rightArrow">
            <a:avLst>
              <a:gd name="adj1" fmla="val 50000"/>
              <a:gd name="adj2" fmla="val 28099"/>
            </a:avLst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364088" y="5302949"/>
            <a:ext cx="2160588" cy="646331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altLang="es-MX" dirty="0"/>
              <a:t>CUERPO NEGRO</a:t>
            </a:r>
          </a:p>
          <a:p>
            <a:pPr algn="ctr" eaLnBrk="1" hangingPunct="1"/>
            <a:r>
              <a:rPr lang="es-ES" altLang="es-MX" dirty="0" smtClean="0"/>
              <a:t>!! </a:t>
            </a:r>
            <a:r>
              <a:rPr lang="es-ES" altLang="es-MX" dirty="0"/>
              <a:t>IDEAL !!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960118" y="2433662"/>
            <a:ext cx="1403970" cy="92333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altLang="es-MX" dirty="0"/>
              <a:t>CUERPO NEGRO</a:t>
            </a:r>
          </a:p>
          <a:p>
            <a:pPr algn="ctr" eaLnBrk="1" hangingPunct="1"/>
            <a:r>
              <a:rPr lang="es-ES" altLang="es-MX" dirty="0" smtClean="0"/>
              <a:t>!! REAL </a:t>
            </a:r>
            <a:r>
              <a:rPr lang="es-ES" altLang="es-MX" dirty="0"/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243585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23528" y="262384"/>
            <a:ext cx="8496944" cy="115039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CO" sz="3600" b="1" dirty="0" smtClean="0"/>
              <a:t>Comportamiento</a:t>
            </a:r>
          </a:p>
          <a:p>
            <a:pPr algn="ctr">
              <a:lnSpc>
                <a:spcPct val="90000"/>
              </a:lnSpc>
            </a:pPr>
            <a:r>
              <a:rPr lang="es-CO" sz="3600" b="1" dirty="0"/>
              <a:t>d</a:t>
            </a:r>
            <a:r>
              <a:rPr lang="es-CO" sz="3600" b="1" dirty="0" smtClean="0"/>
              <a:t>e </a:t>
            </a:r>
            <a:r>
              <a:rPr lang="es-CO" sz="3600" b="1" dirty="0"/>
              <a:t>u</a:t>
            </a:r>
            <a:r>
              <a:rPr lang="es-CO" sz="3600" b="1" dirty="0" smtClean="0"/>
              <a:t>n Cuerpo Negro</a:t>
            </a:r>
            <a:endParaRPr lang="es-CL" sz="3600" b="1" dirty="0"/>
          </a:p>
        </p:txBody>
      </p:sp>
      <p:pic>
        <p:nvPicPr>
          <p:cNvPr id="3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3838764"/>
            <a:ext cx="2736304" cy="27092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uadroTexto 5"/>
          <p:cNvSpPr txBox="1">
            <a:spLocks noChangeArrowheads="1"/>
          </p:cNvSpPr>
          <p:nvPr/>
        </p:nvSpPr>
        <p:spPr bwMode="auto">
          <a:xfrm>
            <a:off x="4788024" y="1715904"/>
            <a:ext cx="4032448" cy="1785104"/>
          </a:xfrm>
          <a:prstGeom prst="rect">
            <a:avLst/>
          </a:prstGeom>
          <a:ln w="57150"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CL" sz="2200" dirty="0"/>
              <a:t>Toda la energía incidente desde el exterior es absorbida, y toda la energía incidente desde el interior es emitida</a:t>
            </a:r>
            <a:r>
              <a:rPr lang="es-CL" sz="2200" dirty="0" smtClean="0"/>
              <a:t>.</a:t>
            </a:r>
            <a:endParaRPr lang="es-CL" sz="2200" dirty="0"/>
          </a:p>
        </p:txBody>
      </p:sp>
      <p:sp>
        <p:nvSpPr>
          <p:cNvPr id="5" name="CuadroTexto 7"/>
          <p:cNvSpPr txBox="1">
            <a:spLocks noChangeArrowheads="1"/>
          </p:cNvSpPr>
          <p:nvPr/>
        </p:nvSpPr>
        <p:spPr bwMode="auto">
          <a:xfrm>
            <a:off x="353616" y="4797152"/>
            <a:ext cx="4355530" cy="1446550"/>
          </a:xfrm>
          <a:prstGeom prst="rect">
            <a:avLst/>
          </a:prstGeom>
          <a:solidFill>
            <a:schemeClr val="tx2">
              <a:lumMod val="25000"/>
            </a:schemeClr>
          </a:solidFill>
          <a:ln w="57150">
            <a:solidFill>
              <a:schemeClr val="tx2">
                <a:lumMod val="75000"/>
              </a:schemeClr>
            </a:solidFill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CL" sz="2200" dirty="0">
                <a:solidFill>
                  <a:srgbClr val="82E0CD"/>
                </a:solidFill>
              </a:rPr>
              <a:t>Si el cuerpo está en equilibrio térmico</a:t>
            </a:r>
            <a:r>
              <a:rPr lang="es-CL" sz="2200" dirty="0" smtClean="0">
                <a:solidFill>
                  <a:srgbClr val="82E0CD"/>
                </a:solidFill>
              </a:rPr>
              <a:t>, </a:t>
            </a:r>
            <a:r>
              <a:rPr lang="es-CL" sz="2200" dirty="0">
                <a:solidFill>
                  <a:srgbClr val="82E0CD"/>
                </a:solidFill>
              </a:rPr>
              <a:t>emite por el agujero la misma cantidad de </a:t>
            </a:r>
            <a:r>
              <a:rPr lang="es-CL" sz="2200" dirty="0" smtClean="0">
                <a:solidFill>
                  <a:srgbClr val="82E0CD"/>
                </a:solidFill>
              </a:rPr>
              <a:t>energía que ha absorbido.</a:t>
            </a:r>
            <a:endParaRPr lang="es-ES" sz="2200" dirty="0">
              <a:solidFill>
                <a:srgbClr val="82E0CD"/>
              </a:solidFill>
            </a:endParaRPr>
          </a:p>
        </p:txBody>
      </p:sp>
      <p:pic>
        <p:nvPicPr>
          <p:cNvPr id="6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844824"/>
            <a:ext cx="3194517" cy="2465694"/>
          </a:xfrm>
          <a:prstGeom prst="rect">
            <a:avLst/>
          </a:prstGeom>
          <a:effectLst>
            <a:glow rad="1409700">
              <a:srgbClr val="FF6600">
                <a:alpha val="21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421924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840760" cy="778098"/>
          </a:xfrm>
        </p:spPr>
        <p:txBody>
          <a:bodyPr>
            <a:noAutofit/>
          </a:bodyPr>
          <a:lstStyle/>
          <a:p>
            <a:pPr algn="ctr"/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Radiación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del </a:t>
            </a:r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Cuerpo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Negro</a:t>
            </a:r>
            <a:endParaRPr lang="en-US" altLang="es-MX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755576" y="1405225"/>
            <a:ext cx="2305000" cy="1015663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/>
            <a:r>
              <a:rPr lang="de-DE" altLang="es-MX" b="1" dirty="0">
                <a:solidFill>
                  <a:schemeClr val="tx1"/>
                </a:solidFill>
              </a:rPr>
              <a:t>Un </a:t>
            </a:r>
            <a:r>
              <a:rPr lang="de-DE" altLang="es-MX" b="1" dirty="0" smtClean="0">
                <a:solidFill>
                  <a:schemeClr val="tx1"/>
                </a:solidFill>
              </a:rPr>
              <a:t>orificio en </a:t>
            </a:r>
            <a:r>
              <a:rPr lang="de-DE" altLang="es-MX" b="1" dirty="0">
                <a:solidFill>
                  <a:schemeClr val="tx1"/>
                </a:solidFill>
              </a:rPr>
              <a:t>una pared es un cuerpo negro ideal.</a:t>
            </a:r>
            <a:endParaRPr lang="es-AR" altLang="es-MX" b="1" dirty="0">
              <a:solidFill>
                <a:schemeClr val="tx1"/>
              </a:solidFill>
            </a:endParaRPr>
          </a:p>
        </p:txBody>
      </p:sp>
      <p:pic>
        <p:nvPicPr>
          <p:cNvPr id="6" name="Picture 26" descr="cav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40768"/>
            <a:ext cx="1676400" cy="112553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27"/>
          <p:cNvSpPr>
            <a:spLocks noChangeShapeType="1"/>
          </p:cNvSpPr>
          <p:nvPr/>
        </p:nvSpPr>
        <p:spPr bwMode="auto">
          <a:xfrm>
            <a:off x="4648200" y="1725960"/>
            <a:ext cx="533400" cy="762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/>
          </a:p>
        </p:txBody>
      </p:sp>
      <p:sp>
        <p:nvSpPr>
          <p:cNvPr id="8" name="Line 28"/>
          <p:cNvSpPr>
            <a:spLocks noChangeShapeType="1"/>
          </p:cNvSpPr>
          <p:nvPr/>
        </p:nvSpPr>
        <p:spPr bwMode="auto">
          <a:xfrm flipV="1">
            <a:off x="3962400" y="1573560"/>
            <a:ext cx="914400" cy="533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/>
          </a:p>
        </p:txBody>
      </p:sp>
      <p:sp>
        <p:nvSpPr>
          <p:cNvPr id="9" name="Text Box 29"/>
          <p:cNvSpPr txBox="1">
            <a:spLocks noChangeArrowheads="1"/>
          </p:cNvSpPr>
          <p:nvPr/>
        </p:nvSpPr>
        <p:spPr bwMode="auto">
          <a:xfrm>
            <a:off x="5364088" y="1340768"/>
            <a:ext cx="3406080" cy="1015663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/>
            <a:r>
              <a:rPr lang="de-DE" altLang="es-MX" b="1" dirty="0">
                <a:solidFill>
                  <a:schemeClr val="tx1"/>
                </a:solidFill>
              </a:rPr>
              <a:t>Toda la radiación que incide sobre el cuerpo negro es </a:t>
            </a:r>
            <a:r>
              <a:rPr lang="de-DE" altLang="es-MX" b="1" dirty="0" smtClean="0">
                <a:solidFill>
                  <a:schemeClr val="tx1"/>
                </a:solidFill>
              </a:rPr>
              <a:t>absorbida</a:t>
            </a:r>
            <a:r>
              <a:rPr lang="de-DE" altLang="es-MX" b="1" dirty="0">
                <a:solidFill>
                  <a:schemeClr val="tx1"/>
                </a:solidFill>
              </a:rPr>
              <a:t>.</a:t>
            </a:r>
            <a:endParaRPr lang="es-AR" altLang="es-MX" b="1" dirty="0">
              <a:solidFill>
                <a:schemeClr val="tx1"/>
              </a:solidFill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444624" y="3386336"/>
            <a:ext cx="2399184" cy="2462213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es-MX" sz="2200" b="1" dirty="0">
                <a:solidFill>
                  <a:schemeClr val="tx1"/>
                </a:solidFill>
              </a:rPr>
              <a:t>Si se analiza la intensidad de radiación emitida en función de la longitud de onda, se obtienen curvas de este tipo:</a:t>
            </a:r>
            <a:endParaRPr lang="es-AR" altLang="es-MX" sz="2200" b="1" dirty="0">
              <a:solidFill>
                <a:schemeClr val="tx1"/>
              </a:solidFill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3077242" y="2780928"/>
            <a:ext cx="5455197" cy="3795410"/>
            <a:chOff x="3077242" y="2780928"/>
            <a:chExt cx="5455197" cy="3795410"/>
          </a:xfrm>
        </p:grpSpPr>
        <p:sp>
          <p:nvSpPr>
            <p:cNvPr id="25" name="24 Rectángulo"/>
            <p:cNvSpPr/>
            <p:nvPr/>
          </p:nvSpPr>
          <p:spPr>
            <a:xfrm>
              <a:off x="3077242" y="2780928"/>
              <a:ext cx="5455197" cy="3795410"/>
            </a:xfrm>
            <a:prstGeom prst="rect">
              <a:avLst/>
            </a:prstGeom>
            <a:ln w="571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6372200" y="2868231"/>
              <a:ext cx="1886000" cy="255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es-MX" b="1" dirty="0">
                  <a:solidFill>
                    <a:schemeClr val="tx1"/>
                  </a:solidFill>
                </a:rPr>
                <a:t>La envolvente de las curvas, es la respuesta del mejor emisor a la temperatura del experimento.</a:t>
              </a:r>
              <a:endParaRPr lang="es-AR" altLang="es-MX" b="1" dirty="0">
                <a:solidFill>
                  <a:schemeClr val="tx1"/>
                </a:solidFill>
              </a:endParaRPr>
            </a:p>
          </p:txBody>
        </p:sp>
        <p:grpSp>
          <p:nvGrpSpPr>
            <p:cNvPr id="24" name="23 Grupo"/>
            <p:cNvGrpSpPr/>
            <p:nvPr/>
          </p:nvGrpSpPr>
          <p:grpSpPr>
            <a:xfrm>
              <a:off x="3347864" y="2924944"/>
              <a:ext cx="3528392" cy="3651394"/>
              <a:chOff x="2987824" y="3111500"/>
              <a:chExt cx="3401219" cy="2837780"/>
            </a:xfrm>
          </p:grpSpPr>
          <p:sp>
            <p:nvSpPr>
              <p:cNvPr id="10" name="Line 2"/>
              <p:cNvSpPr>
                <a:spLocks noChangeShapeType="1"/>
              </p:cNvSpPr>
              <p:nvPr/>
            </p:nvSpPr>
            <p:spPr bwMode="auto">
              <a:xfrm>
                <a:off x="3597424" y="3111500"/>
                <a:ext cx="0" cy="2362200"/>
              </a:xfrm>
              <a:prstGeom prst="line">
                <a:avLst/>
              </a:prstGeom>
              <a:ln>
                <a:headEnd type="triangle" w="med" len="med"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11" name="Line 3"/>
              <p:cNvSpPr>
                <a:spLocks noChangeShapeType="1"/>
              </p:cNvSpPr>
              <p:nvPr/>
            </p:nvSpPr>
            <p:spPr bwMode="auto">
              <a:xfrm>
                <a:off x="3597424" y="5473700"/>
                <a:ext cx="266700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12" name="Freeform 4"/>
              <p:cNvSpPr>
                <a:spLocks/>
              </p:cNvSpPr>
              <p:nvPr/>
            </p:nvSpPr>
            <p:spPr bwMode="auto">
              <a:xfrm>
                <a:off x="3749824" y="3568700"/>
                <a:ext cx="2209800" cy="1765300"/>
              </a:xfrm>
              <a:custGeom>
                <a:avLst/>
                <a:gdLst>
                  <a:gd name="T0" fmla="*/ 0 w 1392"/>
                  <a:gd name="T1" fmla="*/ 2147483647 h 1112"/>
                  <a:gd name="T2" fmla="*/ 2147483647 w 1392"/>
                  <a:gd name="T3" fmla="*/ 2147483647 h 1112"/>
                  <a:gd name="T4" fmla="*/ 2147483647 w 1392"/>
                  <a:gd name="T5" fmla="*/ 2147483647 h 1112"/>
                  <a:gd name="T6" fmla="*/ 2147483647 w 1392"/>
                  <a:gd name="T7" fmla="*/ 2147483647 h 1112"/>
                  <a:gd name="T8" fmla="*/ 2147483647 w 1392"/>
                  <a:gd name="T9" fmla="*/ 2147483647 h 1112"/>
                  <a:gd name="T10" fmla="*/ 2147483647 w 1392"/>
                  <a:gd name="T11" fmla="*/ 2147483647 h 1112"/>
                  <a:gd name="T12" fmla="*/ 2147483647 w 1392"/>
                  <a:gd name="T13" fmla="*/ 2147483647 h 1112"/>
                  <a:gd name="T14" fmla="*/ 2147483647 w 1392"/>
                  <a:gd name="T15" fmla="*/ 2147483647 h 1112"/>
                  <a:gd name="T16" fmla="*/ 2147483647 w 1392"/>
                  <a:gd name="T17" fmla="*/ 2147483647 h 1112"/>
                  <a:gd name="T18" fmla="*/ 2147483647 w 1392"/>
                  <a:gd name="T19" fmla="*/ 2147483647 h 1112"/>
                  <a:gd name="T20" fmla="*/ 2147483647 w 1392"/>
                  <a:gd name="T21" fmla="*/ 2147483647 h 11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2"/>
                  <a:gd name="T34" fmla="*/ 0 h 1112"/>
                  <a:gd name="T35" fmla="*/ 1392 w 1392"/>
                  <a:gd name="T36" fmla="*/ 1112 h 11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2" h="1112">
                    <a:moveTo>
                      <a:pt x="0" y="1112"/>
                    </a:moveTo>
                    <a:cubicBezTo>
                      <a:pt x="36" y="1020"/>
                      <a:pt x="72" y="928"/>
                      <a:pt x="96" y="824"/>
                    </a:cubicBezTo>
                    <a:cubicBezTo>
                      <a:pt x="120" y="720"/>
                      <a:pt x="120" y="608"/>
                      <a:pt x="144" y="488"/>
                    </a:cubicBezTo>
                    <a:cubicBezTo>
                      <a:pt x="168" y="368"/>
                      <a:pt x="208" y="184"/>
                      <a:pt x="240" y="104"/>
                    </a:cubicBezTo>
                    <a:cubicBezTo>
                      <a:pt x="272" y="24"/>
                      <a:pt x="304" y="16"/>
                      <a:pt x="336" y="8"/>
                    </a:cubicBezTo>
                    <a:cubicBezTo>
                      <a:pt x="368" y="0"/>
                      <a:pt x="408" y="32"/>
                      <a:pt x="432" y="56"/>
                    </a:cubicBezTo>
                    <a:cubicBezTo>
                      <a:pt x="456" y="80"/>
                      <a:pt x="456" y="104"/>
                      <a:pt x="480" y="152"/>
                    </a:cubicBezTo>
                    <a:cubicBezTo>
                      <a:pt x="504" y="200"/>
                      <a:pt x="536" y="288"/>
                      <a:pt x="576" y="344"/>
                    </a:cubicBezTo>
                    <a:cubicBezTo>
                      <a:pt x="616" y="400"/>
                      <a:pt x="648" y="424"/>
                      <a:pt x="720" y="488"/>
                    </a:cubicBezTo>
                    <a:cubicBezTo>
                      <a:pt x="792" y="552"/>
                      <a:pt x="896" y="648"/>
                      <a:pt x="1008" y="728"/>
                    </a:cubicBezTo>
                    <a:cubicBezTo>
                      <a:pt x="1120" y="808"/>
                      <a:pt x="1328" y="928"/>
                      <a:pt x="1392" y="968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3826024" y="4762500"/>
                <a:ext cx="2133600" cy="558800"/>
              </a:xfrm>
              <a:custGeom>
                <a:avLst/>
                <a:gdLst>
                  <a:gd name="T0" fmla="*/ 0 w 1344"/>
                  <a:gd name="T1" fmla="*/ 2147483647 h 352"/>
                  <a:gd name="T2" fmla="*/ 2147483647 w 1344"/>
                  <a:gd name="T3" fmla="*/ 2147483647 h 352"/>
                  <a:gd name="T4" fmla="*/ 2147483647 w 1344"/>
                  <a:gd name="T5" fmla="*/ 2147483647 h 352"/>
                  <a:gd name="T6" fmla="*/ 2147483647 w 1344"/>
                  <a:gd name="T7" fmla="*/ 2147483647 h 352"/>
                  <a:gd name="T8" fmla="*/ 2147483647 w 1344"/>
                  <a:gd name="T9" fmla="*/ 2147483647 h 352"/>
                  <a:gd name="T10" fmla="*/ 2147483647 w 1344"/>
                  <a:gd name="T11" fmla="*/ 2147483647 h 352"/>
                  <a:gd name="T12" fmla="*/ 2147483647 w 1344"/>
                  <a:gd name="T13" fmla="*/ 2147483647 h 352"/>
                  <a:gd name="T14" fmla="*/ 2147483647 w 1344"/>
                  <a:gd name="T15" fmla="*/ 2147483647 h 352"/>
                  <a:gd name="T16" fmla="*/ 2147483647 w 1344"/>
                  <a:gd name="T17" fmla="*/ 2147483647 h 352"/>
                  <a:gd name="T18" fmla="*/ 2147483647 w 1344"/>
                  <a:gd name="T19" fmla="*/ 2147483647 h 352"/>
                  <a:gd name="T20" fmla="*/ 2147483647 w 1344"/>
                  <a:gd name="T21" fmla="*/ 2147483647 h 352"/>
                  <a:gd name="T22" fmla="*/ 2147483647 w 1344"/>
                  <a:gd name="T23" fmla="*/ 2147483647 h 352"/>
                  <a:gd name="T24" fmla="*/ 2147483647 w 1344"/>
                  <a:gd name="T25" fmla="*/ 2147483647 h 3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352"/>
                  <a:gd name="T41" fmla="*/ 1344 w 1344"/>
                  <a:gd name="T42" fmla="*/ 352 h 3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352">
                    <a:moveTo>
                      <a:pt x="0" y="352"/>
                    </a:moveTo>
                    <a:cubicBezTo>
                      <a:pt x="36" y="324"/>
                      <a:pt x="72" y="296"/>
                      <a:pt x="96" y="256"/>
                    </a:cubicBezTo>
                    <a:cubicBezTo>
                      <a:pt x="120" y="216"/>
                      <a:pt x="120" y="152"/>
                      <a:pt x="144" y="112"/>
                    </a:cubicBezTo>
                    <a:cubicBezTo>
                      <a:pt x="168" y="72"/>
                      <a:pt x="208" y="32"/>
                      <a:pt x="240" y="16"/>
                    </a:cubicBezTo>
                    <a:cubicBezTo>
                      <a:pt x="272" y="0"/>
                      <a:pt x="304" y="0"/>
                      <a:pt x="336" y="16"/>
                    </a:cubicBezTo>
                    <a:cubicBezTo>
                      <a:pt x="368" y="32"/>
                      <a:pt x="392" y="96"/>
                      <a:pt x="432" y="112"/>
                    </a:cubicBezTo>
                    <a:cubicBezTo>
                      <a:pt x="472" y="128"/>
                      <a:pt x="536" y="120"/>
                      <a:pt x="576" y="112"/>
                    </a:cubicBezTo>
                    <a:cubicBezTo>
                      <a:pt x="616" y="104"/>
                      <a:pt x="632" y="64"/>
                      <a:pt x="672" y="64"/>
                    </a:cubicBezTo>
                    <a:cubicBezTo>
                      <a:pt x="712" y="64"/>
                      <a:pt x="776" y="104"/>
                      <a:pt x="816" y="112"/>
                    </a:cubicBezTo>
                    <a:cubicBezTo>
                      <a:pt x="856" y="120"/>
                      <a:pt x="872" y="112"/>
                      <a:pt x="912" y="112"/>
                    </a:cubicBezTo>
                    <a:cubicBezTo>
                      <a:pt x="952" y="112"/>
                      <a:pt x="1000" y="96"/>
                      <a:pt x="1056" y="112"/>
                    </a:cubicBezTo>
                    <a:cubicBezTo>
                      <a:pt x="1112" y="128"/>
                      <a:pt x="1200" y="184"/>
                      <a:pt x="1248" y="208"/>
                    </a:cubicBezTo>
                    <a:cubicBezTo>
                      <a:pt x="1296" y="232"/>
                      <a:pt x="1320" y="244"/>
                      <a:pt x="1344" y="256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3749824" y="4254500"/>
                <a:ext cx="2273300" cy="1066800"/>
              </a:xfrm>
              <a:custGeom>
                <a:avLst/>
                <a:gdLst>
                  <a:gd name="T0" fmla="*/ 0 w 1432"/>
                  <a:gd name="T1" fmla="*/ 2147483647 h 672"/>
                  <a:gd name="T2" fmla="*/ 2147483647 w 1432"/>
                  <a:gd name="T3" fmla="*/ 2147483647 h 672"/>
                  <a:gd name="T4" fmla="*/ 2147483647 w 1432"/>
                  <a:gd name="T5" fmla="*/ 2147483647 h 672"/>
                  <a:gd name="T6" fmla="*/ 2147483647 w 1432"/>
                  <a:gd name="T7" fmla="*/ 2147483647 h 672"/>
                  <a:gd name="T8" fmla="*/ 2147483647 w 1432"/>
                  <a:gd name="T9" fmla="*/ 2147483647 h 672"/>
                  <a:gd name="T10" fmla="*/ 2147483647 w 1432"/>
                  <a:gd name="T11" fmla="*/ 2147483647 h 672"/>
                  <a:gd name="T12" fmla="*/ 2147483647 w 1432"/>
                  <a:gd name="T13" fmla="*/ 2147483647 h 672"/>
                  <a:gd name="T14" fmla="*/ 2147483647 w 1432"/>
                  <a:gd name="T15" fmla="*/ 2147483647 h 672"/>
                  <a:gd name="T16" fmla="*/ 2147483647 w 1432"/>
                  <a:gd name="T17" fmla="*/ 2147483647 h 672"/>
                  <a:gd name="T18" fmla="*/ 2147483647 w 1432"/>
                  <a:gd name="T19" fmla="*/ 2147483647 h 672"/>
                  <a:gd name="T20" fmla="*/ 2147483647 w 1432"/>
                  <a:gd name="T21" fmla="*/ 2147483647 h 672"/>
                  <a:gd name="T22" fmla="*/ 2147483647 w 1432"/>
                  <a:gd name="T23" fmla="*/ 2147483647 h 67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32"/>
                  <a:gd name="T37" fmla="*/ 0 h 672"/>
                  <a:gd name="T38" fmla="*/ 1432 w 1432"/>
                  <a:gd name="T39" fmla="*/ 672 h 67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32" h="672">
                    <a:moveTo>
                      <a:pt x="0" y="672"/>
                    </a:moveTo>
                    <a:cubicBezTo>
                      <a:pt x="52" y="556"/>
                      <a:pt x="104" y="440"/>
                      <a:pt x="144" y="336"/>
                    </a:cubicBezTo>
                    <a:cubicBezTo>
                      <a:pt x="184" y="232"/>
                      <a:pt x="184" y="96"/>
                      <a:pt x="240" y="48"/>
                    </a:cubicBezTo>
                    <a:cubicBezTo>
                      <a:pt x="296" y="0"/>
                      <a:pt x="432" y="40"/>
                      <a:pt x="480" y="48"/>
                    </a:cubicBezTo>
                    <a:cubicBezTo>
                      <a:pt x="528" y="56"/>
                      <a:pt x="496" y="88"/>
                      <a:pt x="528" y="96"/>
                    </a:cubicBezTo>
                    <a:cubicBezTo>
                      <a:pt x="560" y="104"/>
                      <a:pt x="632" y="88"/>
                      <a:pt x="672" y="96"/>
                    </a:cubicBezTo>
                    <a:cubicBezTo>
                      <a:pt x="712" y="104"/>
                      <a:pt x="720" y="112"/>
                      <a:pt x="768" y="144"/>
                    </a:cubicBezTo>
                    <a:cubicBezTo>
                      <a:pt x="816" y="176"/>
                      <a:pt x="904" y="248"/>
                      <a:pt x="960" y="288"/>
                    </a:cubicBezTo>
                    <a:cubicBezTo>
                      <a:pt x="1016" y="328"/>
                      <a:pt x="1072" y="360"/>
                      <a:pt x="1104" y="384"/>
                    </a:cubicBezTo>
                    <a:cubicBezTo>
                      <a:pt x="1136" y="408"/>
                      <a:pt x="1104" y="408"/>
                      <a:pt x="1152" y="432"/>
                    </a:cubicBezTo>
                    <a:cubicBezTo>
                      <a:pt x="1200" y="456"/>
                      <a:pt x="1352" y="504"/>
                      <a:pt x="1392" y="528"/>
                    </a:cubicBezTo>
                    <a:cubicBezTo>
                      <a:pt x="1432" y="552"/>
                      <a:pt x="1412" y="564"/>
                      <a:pt x="1392" y="576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endParaRPr lang="es-MX"/>
              </a:p>
            </p:txBody>
          </p:sp>
          <p:graphicFrame>
            <p:nvGraphicFramePr>
              <p:cNvPr id="15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09477348"/>
                  </p:ext>
                </p:extLst>
              </p:nvPr>
            </p:nvGraphicFramePr>
            <p:xfrm>
              <a:off x="2987824" y="3263900"/>
              <a:ext cx="566738" cy="3635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55" name="Equation" r:id="rId4" imgW="317225" imgH="203024" progId="Equation.3">
                      <p:embed/>
                    </p:oleObj>
                  </mc:Choice>
                  <mc:Fallback>
                    <p:oleObj name="Equation" r:id="rId4" imgW="317225" imgH="203024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87824" y="3263900"/>
                            <a:ext cx="566738" cy="3635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 flipH="1">
                <a:off x="5045224" y="4406900"/>
                <a:ext cx="609600" cy="38100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 flipH="1">
                <a:off x="4588024" y="3949700"/>
                <a:ext cx="685800" cy="30480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endParaRPr lang="es-MX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H="1">
                <a:off x="4588024" y="3492500"/>
                <a:ext cx="1219200" cy="7620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endParaRPr lang="es-MX"/>
              </a:p>
            </p:txBody>
          </p:sp>
          <p:graphicFrame>
            <p:nvGraphicFramePr>
              <p:cNvPr id="19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73672443"/>
                  </p:ext>
                </p:extLst>
              </p:nvPr>
            </p:nvGraphicFramePr>
            <p:xfrm>
              <a:off x="5654824" y="4178300"/>
              <a:ext cx="271463" cy="2952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56" name="Equation" r:id="rId6" imgW="152268" imgH="164957" progId="Equation.3">
                      <p:embed/>
                    </p:oleObj>
                  </mc:Choice>
                  <mc:Fallback>
                    <p:oleObj name="Equation" r:id="rId6" imgW="152268" imgH="16495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54824" y="4178300"/>
                            <a:ext cx="271463" cy="2952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" name="Object 1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98623367"/>
                  </p:ext>
                </p:extLst>
              </p:nvPr>
            </p:nvGraphicFramePr>
            <p:xfrm>
              <a:off x="5350024" y="3721100"/>
              <a:ext cx="271463" cy="2952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57" name="Equation" r:id="rId8" imgW="152268" imgH="164957" progId="Equation.3">
                      <p:embed/>
                    </p:oleObj>
                  </mc:Choice>
                  <mc:Fallback>
                    <p:oleObj name="Equation" r:id="rId8" imgW="152268" imgH="16495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50024" y="3721100"/>
                            <a:ext cx="271463" cy="2952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22 Objeto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18214905"/>
                  </p:ext>
                </p:extLst>
              </p:nvPr>
            </p:nvGraphicFramePr>
            <p:xfrm>
              <a:off x="6139805" y="5631780"/>
              <a:ext cx="249238" cy="317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58" name="Equation" r:id="rId10" imgW="139579" imgH="177646" progId="Equation.3">
                      <p:embed/>
                    </p:oleObj>
                  </mc:Choice>
                  <mc:Fallback>
                    <p:oleObj name="Equation" r:id="rId10" imgW="139579" imgH="177646" progId="Equation.3">
                      <p:embed/>
                      <p:pic>
                        <p:nvPicPr>
                          <p:cNvPr id="0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39805" y="5631780"/>
                            <a:ext cx="249238" cy="3175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42025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xQSEhQUExQWFBUUFBQUFRQUFhQVFBQWFBQXFhQUFBQYHCggGBolHBQUITEhJSkrLi4uFx8zODMsNygtLisBCgoKDg0OGxAQGiwkHCQvLCwsLCwsLCwsLCwwLCwsLDQsLCwsLCwsLCwsLCwsLCwsLCwsLCwsLCwsLCwsLCwsLP/AABEIAKABOwMBIgACEQEDEQH/xAAbAAABBQEBAAAAAAAAAAAAAAAEAQIDBQYAB//EAEAQAAEDAgQDBQUHAwIFBQAAAAEAAhEDIQQFEjFBUWEGEyIycYGRobHBFCNCUmLR8HLh8RWCB0NTkrIWM2Nzov/EABkBAAIDAQAAAAAAAAAAAAAAAAABAgMEBf/EACYRAAICAgICAQQDAQAAAAAAAAABAhEDIRIxBEEiEzJRYXGx4YH/2gAMAwEAAhEDEQA/AK0vMpNajc66bqXdo4FEusrg4qLUla66KJEjpHNOBI5qQVNUXFjt8OaR7+PL05lIdMYXlNcCY67J76knj/lMbUuOiRKiEvPNdrPNJVcOHVcyoIvzQOjtZSkkJpI3S1Hzw2+qB0cah5lc4kcUxrxZLUdcoHQ+DE8Egcea4uOnomtf9Uh0OeSDE/FJrPNNqm6ZqTHRLrPNJq6qOV0oHRLq6pNSZKVt0wodqSymJSEWOhwKcXlMLSE5rCUrChdZ2XBxXd2UkFAUSCoeZTg7qo2Nkx/hPa36/BAUPBUjSmNb1CVpUhUTNKmYoKaJZSN+lo5+iYqJm0XfwhStpH+EJQbeW9p24JrhLvVCYqCKTCCDy6hESem0eZBMFieUBTMFxKGKh+gxw94lTU67oTKbPjb3iydTpGNlBjoxTnXSalG51yklWEOJLqVVnWad34GmHEXPIKwLllMU7U5xImSYPtsFm8rI4R17NGDEpS2MqVHO2J9tpUTKjx+I+8pHVHsSipq33XJcmb0i4y/PHss/xDnxVxhMe2pdvDmssKf85q2y2oOLQDwItPqtGDyJRdSev2VZcEWrS2W7imak7TZRuELpWY+I7UuD0xqVw+aB0O1Li+VFK6UDolL12tRuKSUDok1LpTG8UkoCiWV0ppdKbKB0SSl1KKUsoCiSUocopSygKJQ5LqUMpdSAomlJqUWpdKB0TBykahgVK1yLFROCntcoA5PDk0xUEtcp2VzzQbSpmlSsKC6TxxUjHIZpUzUxUEscpAVAxShOxUTNcj24qyrgFOwWVcgSMS7dIlcLpwCnYqKLtPVIaxoNjcx02VNQxOmysMdSL3ucTOow0dF1LBM0OBHikfsuNnk5zbN2OPGNAOIeHXULCn4rB6HReE/D0Z2VDLUF4OkXkAez/Ks2YVzJJGoHgPryU+S4DS9oe4BrgHah+Ex/dX2Ny91MAmC13lc0y0xuPXorcEMeS1J7I5OcVaWijwtbVIgyOBUzj0T30gDMX58VG4ldPHDhHjZkk+TsQnounompFMiPsukck1IgdEkjkklNXIHQ8FcmpYQFHBKVwCdpQA2VzVIKe54C5JsAOZKyuf51qmnSkN2LtnO5+jVXkyqCtkox5OkX2GzBtRz2NvoiXcCTO3uRCz/ZAeGoerB/5LQQo4ZuUbY5xp0LK6UkJYVtkRZXSuAS6UWBwKeCkDU9rEWA5pU1NspjaamYE7ESNpqUNhMY1EUwixDgzb5oilRk7qHipabk7I2EtowQiAJCZRqA2KlfTi4uEuRKrE029CpG7KIFTM2SbCjFEXStanHdcrCBR5lgS2p3gHhgbcDP+EFisQD6ytTUbLSOYIWQxmFI3tuI42K53k4uLtezVilemC4iqZ3S0ahI+Shq00VlGH1uDOe/OFiZoWy4yjFtc1rZh20H5DmtxTyKGNLnzN6br6BIhw089rrz1mFazFaaYcGNdIDzLgCzn6kr1PAv7zA02lwDm1XBs8RpBVPLjJSiaYrkuMv4MzjcKWOLXCCP5I6KuqMWzY+nWb3VaA5vhbUG7f3HRZLFMhxEzBIkbGDuF1/H8hZV+znZ8DxP9AhCROckWgoOXQlXQgZ0JQ1Oa1HYLL3VJJIYwbvdZo6DmegQRcktsA0pYVji6dIDTT1OIN3mwPRrOA6kqTLaAZqrVW+CmJAcIDnnyi+43PsTFz1Y7GZZTpsZUfU7tjmgkES4mB5BNwesKmxParC0rU6JeR+KoZn/AG7LO9qM+fiHkuPEws1UfKx5PKadQLseBtfM2GYdrxVaWOpgN5AACeazNai158B34GyCSgws08kp/cXwxxh0bjsdl7hRxBI8vd1B1AdpMf8AeFZoD/h72kFMuoVQHU6oLHc26hEtPTf2Kyq0tLnNO7SR7jC0+LLTiQyr2MhKFyWFrKRQiMNhnPMNGwk3AAHMk2ChaFa5EfvIIBaWu1A7ENaXD4tCCE3SbK+pRLSQRBBghK1quKDqb6dR1QTUcZsY9AOQ+dkIzDQRLmwQCYcPd0KBKfpgzWqVoVxXp0RTOllybEvm/uvxQjMOA67mkAiYO/OLIBTsHaFPSCttNMTqYNJb4RqMhsmSTG88UDToiR4m3m1/D0KAU7IS1OaFanC02afFrJIsNhYSCRPVD5g9pd4WhvMAnf2gQhMjyt0D0yjcPXhBMKnZUTZIsO6Drt35JA1RYevBVxSqAgEgKuTaLE7POHJspXG6YStBWOL0FmmB7ymSPMLjrHBFtaiaTJCjOClGmWQ1s86NQ/2Vj2ftVLuDWGfW37Kap2YxGst0Gx34e9W+BygYdpky52/IDkuJP4pm7GuTQ+vhAMVU0zGilv8AmLZctdjsMxuFpUnefUajtwQCAG363WZy2mDUaObgPot32+axlSm1oAIpjV8mg+4+9Q8aKnlSZbnk4wbRjqgDdp95QdRynruQjiu3GCj0jluTl2xqOypg7xuoCN/H5ehPNBNMGeStH5q6oQNDDc+Ya7uNwC7ZvIJkJ36Fy/DUzUADps6S5vhuIHGePvVpVwAGra9JrNr2a3xN6qN2K7uA1lOeJ0NRuW1KlR4B0BoGpztDLN48N+SdJdmSc5Pa6IBldFtNr3kwCbCJqEEkjoPKJ9UmJxoeA4wAwBraYAgSCCQJ6/JXeZYZ2kP0tLfKPC06OQMhUdSs7bSyf/rYfokqatAlK6n2SZa+iHHQDIaS0uN50umRtpA98hZ7thmbjhGAmS95cfZIAAV43DGp52hlvDUGmmAeThbUPisz2lwpLWUyQYJu0hwvfcKvK6gy7Ek8iPO6zlArHM6YZA4kTHIdVXhcpHVO0ldCkdWPCwTC4lMArLXEOBHNen5my9N//VpMefWNLvi2favLcF5h6r2HFMpihhA/VqFFsgR5S5x3PFXeO6yFeX7CkAU2Goa3ASBvJOwAEkn3J2JDdXgnTaNW8xf4yiie6pgDzVRLujJ8LRymJPsXRMjlrQNWoFji07gx/cI7KBd5/LRqn/8AMfVMI7ynP46YAP6mcD6j5HopctEMrn/4o/7ntCRCTuLQmBNRwdTZ+PzdQ29zyULmFpgggjcGxReTY11N0Nk6iBADbngL+qkxZb3lTvNWu0eXzW3i0QgNqR1ZtV7GuIJaBpbAsAOg+aZgqbi9ujzSCOkcUd9qeaBjV3Y8H4I9NpKhwuJaxwLNV2wfKSSd4kbIsFdNUdXq1WSXGO9bJ6tJ+CGYVYZmQHtFTUYaOLZAN4kBQufR0HSCH6rSZ8Ntz70xxeuhadQtIcLEXBTKjy4km5JklI3ZIkiVChStUbVM1SAlpqyoiwQFMcla0aXhCrkxxR5487phTnbpQ1akiI9g2R2EaBLneVoLneg/vAUFOnsh+0mJ7un3Q8xgvPyb7FXlmoxsmt6I6nbYkkPZ4eBbwCH/ANRZXPgMnkRB9yyrxKsMky5xqAgzBkFphw9Bv7lxMlz7OhjfDovsDU01WzwcPmtT2xxGvFVD/SB7GhZztQBQDKrrFxEx/wAw8wODualyntEK7Hv0gvcYdN3Ng3A6ERdWeFGsm/wQ8qfKGgeqh3BWtfMgXl3dsNy6C3iRtPK8qTv3V4imyQGsOoiXkGQGk31GF1jm8mu0UsIzKx941HVatVwj7PEOLh92SACI0xG2yfh69ZoYBQPgiDpdJF7ekmY6JLsUp3H/AEbiG+MrT9n6A7slzZ1GZcPDDdh7yUFgCCQ59JwABEaTsd55o+tigQA3yjYKryMijpew8fFzpv0WWHxVMOLJ8D5aRyB5enBV2Y5XUp94GADQzWXz4nsmJZGw6bqvqPIMq9oZkK2DxFMXqNp2H4oLmyB0WKGaUXS9m7L48JxuXowuJdPX1VZin6dJIOnWJMWG+54K5rYGqf8Alu9xQeaU6jMM5rmODdbXEkW2LfqtvkOsboy+Pxc0rPNM6wxZWfxBcSD0JQCtM0q+KHew8wqwrmG9qtCLlymwuGc9wDRMoAs+zWCNWq0ATLgvV+0tAAsIOzG09NrBjRDrcDJVR2L7PmhS718NcSGskEw47SACU+qDqINzJB4yZhavFg3Ll6M+ea+1PfsfgaAJLnzoYJdG55NHUm3vUNeoXOLjxMwNh0HQKzxOCc2mGi8HU+OLjsBz0i3qSqshb+LMsZKTskwtYscHDhw4EcQehFlamiG0qzm+R4p6T0L5IPUFsKnAVzgGa8M9k+ao3QOGoNJj2gR6woMMn5/j+yro1ixwc0wRseSQvkybk8Ux4SBBakECqYiTG8Tb1hPY+NlA1StCB0SueTuZXNTYTmphQZS2XQkobJ5CXsGc0KemFG1qNw1HiUNkaJsJSG52Rf2rlsg31ZsNk5uyravssSow8XRWEwpeYb8dgOZKgaLq2wR00nO4k6fYAD9VsbpWZ2dWrMotOm74jWeH9I4LF5lV1OJVxmFeZWdxT7rm55uRowxBixH4F4aQZiFW94kfVKyWjVTNvnuYU8dhRRJDazY7tziNL7idTvwm26ocgyarQdVFakWubogkcwYLXCxBjgs+ysZ3Wz7NZk+szuXuJAHgkzpIGw6dFLFJRmm+iM4viwl+FtYku/KATAIEEn2rqQrUyQ3WJsYBg9Rb4qyw1Fw1OMMNgBpmYHAza8KNmJqAlz/BbcAknUYsJ/kLrHOb9Fa/D1AYhxvEgOg+hUz8DUBAmZm41QI5mEbSq1ntc7WZ3DTJkQbi9t/ggW454Jm5mSDJvfr1KKGrf4JzgqrQDcz+Uk/zZGZbjw2Q8wBxPDmq52YvPQiIIJEeyeKipUH1nhjbuefidyeQVeSClGmW4W1LYXm3a6kyRTpuf+okNHuuVnsP20IqiaQDXeFwDyCWk849Fra3Y/DsEPc6o7iWnQ30AF/iqPF9j6dQltClUc7m1xMdTNgsMsEu0b35Pj047LOrmzyfCdA4NZYfufak+3h401hqB/GABUHt/EOhRmC7JYgtGvSywHiMn1gKxo9iCfNXAHRhPzcuh2tnKqCejzztB2W1adDxsXNO7XNdtfdu2yzVfs9WZuGxz1CPivb39n6UClrLtOo94YEaokQNxb4rO5p2Ip1HT37zFo0gD2XKxZsGrxmzx88W6yv/AKeX0svA8zmj1I+i2uUZOaDG1Zpva+Q11OSPQkgQeissN2Aw4M1Kj3D8oLW+8wtfh8LhDSFFweGtOoQ8AgxG+lUwxSTufRdlzYaqDdmOZiXAkhzgTuQSPki8qqNbUDnHygkWJk8P39i0p7N4Ii1Wqw8yWOHugKuzHstUojW17atL/qAhsTtqaTZdCOWPRglG0xft1P8AN8Hfsgcaym46muAneQ737KN+GLYJi+0EEHhwTe7WmWVyVMzwxRi7TG/Z2/nb7n/sjjSAw48YvWJmHcGDp1QfdIzFMihSHN1U/wDiPoqGWP1sDzF7XEOBkkeOAQNQtInnv6yhQE9zU/DODXAlocBwOxQXR0hrQiKVInYE+icagJJDAAbAXgdR1VpllQtjuwSYBfAnY247JA5NIqywhcAr3NMKHXY15cTcmwgbR/OCqquGczzAidpTTCM7QuHU0KKgiWNlImwjB4eVLXfwGw+KsMroyCOirSyFFO2SUaQjQiGbJjGohlMQhsRhG7ojF1dNFo5lx+Q+iGabpMzdamP0/MlX53UCiKuRXYx8NWexFSSrTNa3BUVV65OV7o3Y1odKbUKGdVU7btlVFpExyvuzFWKrfULOsKt8ifFRvqPmgGegVWOc8uc8BoJMyLAbW9gTX03Fx8Qc0ggG0mJI9FLWpk27+mBwGqCJ4Gyj7p1vv6VtvF0jlyC7MekcmT2OZRcGwKrYbeIEWuJKCp4QvJMtknmA28m54bI8MqGAKzHkXDQ4EmOQIuei7J8E57ncAL3Fi7hI96klYKVJuwf/AEZ/NvDje/RWGU4buarHHUS4uZIFhNpPEIn/AEapv3p+P7puLoVKTCXOL79RHUneLKXEj9RvVouMVQBtI6lT/wCpspt0MAAHx6nmVj62LqkapsSR7R/lV1TG1P4Cs0m0+h0bWrnA4lA1e0Ag34LGV8RVdz9gQ/cVRcgxxuCY9FBzkSUTZ4XHF90+viYCr8rswHooMbXKLCh2JxhPFA1szIUFaogq5lRbGkWlfNPBvd2yveynaM03Bj7tIgg3BB5hYao7botXgcvbUphw80A2S70Po3Tsjpuqd80zTgQyPKeA/pR7sODuAfUArN9mc5dSJp1II68QtvSw7HN1Akg3twUvq8F8jPl8eeWS4GfxGS0nfh09W2QOZ5BNNoa7yNdAI3lxO4WkxYDBO4VXicW8kaRaBwnfmr8T+orj0Y5vLhlxl2YKpTS4TSHAuGpo3HNXeKy4Eki0mYiyFZQNFrnnzeVnqd3ewfMK2cGkbseeE1rsGL2ajDLRAGq4P5iYurHLnt0Bobrc4kuaYAGkHSZPC5P+1ADMKn5ypKeZ1Bu6RsQbgg8CqWi5xbRLVLWlwdTgzJANhefDawj5qHEVw4AAQGzF53M8lHXrl5kxwFrAACAAmBNInGP5J6IRVEXUFEK0y7DyC47N+ajLRYiwwNYUxJVe65J6p7ny0/1fQprUox9km9CtCJZsoi2FKzZJkDz0G6ZmbvEf0kN9zQfqntF0Ji3S6qOTx8WD9lZ5L+KK8W2yhzGpJVPXcrLGG5VXVC5MuzoQWiNG4Yfdn+r6INGYF0te3+l3usfmEkSl0COEI/KXeMeo+aErhTZY7xD1CQHqFKrTc3SZGkPcT4LzeBPHkpaeLolzXQS8u8TnWaGzuBtMBU264NXcgrijkSgrYSW6qh0cXeH32W4y/DmADd0DUeZi5PNYjBVdDw7kf8rfZfVBAIuCJCs6RRnvSD2YYIXG4YEEEWIIKsWvQuLeqU3ZSjD4/Dmm3Tye6PSBCGxPiaHjfZ3rwd7VZ5xW1iRsHED2AKvqs0Mvu+DH6Rce8/JXGmL1+wApsp7gmQoMvD8Iz7uepCq8VutdVog0WRFmiwi1hY9Vk8wbBWaa2Qi7AHlQPT3lQvcqyZHUWs7P4d7aLarTqZEPHFlyA7q23sWQe5enf8Pa7TQawtEFrmnjrJcbR6AoitkMsnGNoq8zrta3Ud+CXsx2qex4D3W5HYhVPafCvoPIqAxLtG+mJtB2NlnxWvPtTb9Mcdq0e4uzFjgHA+FwJg7tI8w9LiFLh6oc2WweFui85yfKsZiKQe0hrSdIBOkkcXf0rcZDlX2aloLi9xOpx4TtDRyVOOMo5aS+I/MnjngVtc76Bu0YcGte0xBgx12sqI4nvm6H+YeQi0neDHPmrbtDmNjTbf8AMfoFnKU6hG8iPet6ejNgh8dgxCUIzNGDvXxtPx4oYNQbIytWc0JzQnNapGsQSsmoBaDJz92+LuBkBUlBisMvqljpG3EKuatElKmSOaYdIjxX6G65tNWP2XUHFp3IMIUM6JJkmiEtT2hSlqVrUNldnnzaV1U4h/3lcdWn4QtvQwlJxggt6gysrm/Z+tRrVahHeUngEVGAwDPlcNwVXnyKVUQwSVuzI4wXQL2qxxzDJsVX1GnkVgl2dGPQM4IrK/ORzY75T9EKWnkUVlYPeCx2d8kl2SfRHiU3BuhwT8Sw8ioaYIIsUAj0rDtljTzaPkn90n9nKfeYdhjaR7kdVw5bwXXwzuCOVlTUmBMpK/yLGaQWum1xHxCq2t6IiiSCCBcK6yiTtGhbnLP1e5QYzHd40tp7nebW6KuFX9DfcUoq/ob8UiukNZh/AJ2a5xPoALIDEAuJJ4qyrYlzhBFun1Qrm9ENk4v2yudSTDTR7m9Ews6KDZapFhlf/sH+o/ILPZruVoKBihtu53yCzWYOMqmbJIqqiGqORzcK52wgczYImjlNP8b3O6NsPqq6sbkkURK2XY/EllNrgbtcfnJCGp5Rhj+F5/3H9loskwWGY3QA8AmZ1AwfQhNLi7IvJFqmaqhmVJ9pHo4fvZQf+nMKXaxQp6jfUBx5xsha2QujVSPfD9NnD/bN/YgG1XsNtTSOFx8FNSUih4K3Fmgwbi1xaf5CZmmMJBp0/PF+cfp5lVVPNXgybkiJi/vQ5h15IPX91ZJ27K4YeL2AVWGevVE4bBln3jrQC5oO5I2ty6on7S5ou5xPIH5uUD6xdzvv19TxSs0XfQAacmU5tFFtb0KlazoUrLeSBG0FK2gjGM6FTMp9Cjkw5IHp0ERRootlBE0sOo8h8iXLmwpMzw/iBHESiMJSRePpWafYqXL5GiLuLKA0kraKPNJKKXRTbKb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data:image/jpeg;base64,/9j/4AAQSkZJRgABAQAAAQABAAD/2wCEAAkGBxQSEhQUExQWFBUUFBQUFRQUFhQVFBQWFBQXFhQUFBQYHCggGBolHBQUITEhJSkrLi4uFx8zODMsNygtLisBCgoKDg0OGxAQGiwkHCQvLCwsLCwsLCwsLCwwLCwsLDQsLCwsLCwsLCwsLCwsLCwsLCwsLCwsLCwsLCwsLCwsLP/AABEIAKABOwMBIgACEQEDEQH/xAAbAAABBQEBAAAAAAAAAAAAAAAEAQIDBQYAB//EAEAQAAEDAgQDBQUHAwIFBQAAAAEAAhEDIQQFEjFBUWEGEyIycYGRobHBFCNCUmLR8HLh8RWCB0NTkrIWM2Nzov/EABkBAAIDAQAAAAAAAAAAAAAAAAABAgMEBf/EACYRAAICAgICAQQDAQAAAAAAAAABAhEDIRIxBEEiEzJRYXGx4YH/2gAMAwEAAhEDEQA/AK0vMpNajc66bqXdo4FEusrg4qLUla66KJEjpHNOBI5qQVNUXFjt8OaR7+PL05lIdMYXlNcCY67J76knj/lMbUuOiRKiEvPNdrPNJVcOHVcyoIvzQOjtZSkkJpI3S1Hzw2+qB0cah5lc4kcUxrxZLUdcoHQ+DE8Egcea4uOnomtf9Uh0OeSDE/FJrPNNqm6ZqTHRLrPNJq6qOV0oHRLq6pNSZKVt0wodqSymJSEWOhwKcXlMLSE5rCUrChdZ2XBxXd2UkFAUSCoeZTg7qo2Nkx/hPa36/BAUPBUjSmNb1CVpUhUTNKmYoKaJZSN+lo5+iYqJm0XfwhStpH+EJQbeW9p24JrhLvVCYqCKTCCDy6hESem0eZBMFieUBTMFxKGKh+gxw94lTU67oTKbPjb3iydTpGNlBjoxTnXSalG51yklWEOJLqVVnWad34GmHEXPIKwLllMU7U5xImSYPtsFm8rI4R17NGDEpS2MqVHO2J9tpUTKjx+I+8pHVHsSipq33XJcmb0i4y/PHss/xDnxVxhMe2pdvDmssKf85q2y2oOLQDwItPqtGDyJRdSev2VZcEWrS2W7imak7TZRuELpWY+I7UuD0xqVw+aB0O1Li+VFK6UDolL12tRuKSUDok1LpTG8UkoCiWV0ppdKbKB0SSl1KKUsoCiSUocopSygKJQ5LqUMpdSAomlJqUWpdKB0TBykahgVK1yLFROCntcoA5PDk0xUEtcp2VzzQbSpmlSsKC6TxxUjHIZpUzUxUEscpAVAxShOxUTNcj24qyrgFOwWVcgSMS7dIlcLpwCnYqKLtPVIaxoNjcx02VNQxOmysMdSL3ucTOow0dF1LBM0OBHikfsuNnk5zbN2OPGNAOIeHXULCn4rB6HReE/D0Z2VDLUF4OkXkAez/Ks2YVzJJGoHgPryU+S4DS9oe4BrgHah+Ex/dX2Ny91MAmC13lc0y0xuPXorcEMeS1J7I5OcVaWijwtbVIgyOBUzj0T30gDMX58VG4ldPHDhHjZkk+TsQnounompFMiPsukck1IgdEkjkklNXIHQ8FcmpYQFHBKVwCdpQA2VzVIKe54C5JsAOZKyuf51qmnSkN2LtnO5+jVXkyqCtkox5OkX2GzBtRz2NvoiXcCTO3uRCz/ZAeGoerB/5LQQo4ZuUbY5xp0LK6UkJYVtkRZXSuAS6UWBwKeCkDU9rEWA5pU1NspjaamYE7ESNpqUNhMY1EUwixDgzb5oilRk7qHipabk7I2EtowQiAJCZRqA2KlfTi4uEuRKrE029CpG7KIFTM2SbCjFEXStanHdcrCBR5lgS2p3gHhgbcDP+EFisQD6ytTUbLSOYIWQxmFI3tuI42K53k4uLtezVilemC4iqZ3S0ahI+Shq00VlGH1uDOe/OFiZoWy4yjFtc1rZh20H5DmtxTyKGNLnzN6br6BIhw089rrz1mFazFaaYcGNdIDzLgCzn6kr1PAv7zA02lwDm1XBs8RpBVPLjJSiaYrkuMv4MzjcKWOLXCCP5I6KuqMWzY+nWb3VaA5vhbUG7f3HRZLFMhxEzBIkbGDuF1/H8hZV+znZ8DxP9AhCROckWgoOXQlXQgZ0JQ1Oa1HYLL3VJJIYwbvdZo6DmegQRcktsA0pYVji6dIDTT1OIN3mwPRrOA6kqTLaAZqrVW+CmJAcIDnnyi+43PsTFz1Y7GZZTpsZUfU7tjmgkES4mB5BNwesKmxParC0rU6JeR+KoZn/AG7LO9qM+fiHkuPEws1UfKx5PKadQLseBtfM2GYdrxVaWOpgN5AACeazNai158B34GyCSgws08kp/cXwxxh0bjsdl7hRxBI8vd1B1AdpMf8AeFZoD/h72kFMuoVQHU6oLHc26hEtPTf2Kyq0tLnNO7SR7jC0+LLTiQyr2MhKFyWFrKRQiMNhnPMNGwk3AAHMk2ChaFa5EfvIIBaWu1A7ENaXD4tCCE3SbK+pRLSQRBBghK1quKDqb6dR1QTUcZsY9AOQ+dkIzDQRLmwQCYcPd0KBKfpgzWqVoVxXp0RTOllybEvm/uvxQjMOA67mkAiYO/OLIBTsHaFPSCttNMTqYNJb4RqMhsmSTG88UDToiR4m3m1/D0KAU7IS1OaFanC02afFrJIsNhYSCRPVD5g9pd4WhvMAnf2gQhMjyt0D0yjcPXhBMKnZUTZIsO6Drt35JA1RYevBVxSqAgEgKuTaLE7POHJspXG6YStBWOL0FmmB7ymSPMLjrHBFtaiaTJCjOClGmWQ1s86NQ/2Vj2ftVLuDWGfW37Kap2YxGst0Gx34e9W+BygYdpky52/IDkuJP4pm7GuTQ+vhAMVU0zGilv8AmLZctdjsMxuFpUnefUajtwQCAG363WZy2mDUaObgPot32+axlSm1oAIpjV8mg+4+9Q8aKnlSZbnk4wbRjqgDdp95QdRynruQjiu3GCj0jluTl2xqOypg7xuoCN/H5ehPNBNMGeStH5q6oQNDDc+Ya7uNwC7ZvIJkJ36Fy/DUzUADps6S5vhuIHGePvVpVwAGra9JrNr2a3xN6qN2K7uA1lOeJ0NRuW1KlR4B0BoGpztDLN48N+SdJdmSc5Pa6IBldFtNr3kwCbCJqEEkjoPKJ9UmJxoeA4wAwBraYAgSCCQJ6/JXeZYZ2kP0tLfKPC06OQMhUdSs7bSyf/rYfokqatAlK6n2SZa+iHHQDIaS0uN50umRtpA98hZ7thmbjhGAmS95cfZIAAV43DGp52hlvDUGmmAeThbUPisz2lwpLWUyQYJu0hwvfcKvK6gy7Ek8iPO6zlArHM6YZA4kTHIdVXhcpHVO0ldCkdWPCwTC4lMArLXEOBHNen5my9N//VpMefWNLvi2favLcF5h6r2HFMpihhA/VqFFsgR5S5x3PFXeO6yFeX7CkAU2Goa3ASBvJOwAEkn3J2JDdXgnTaNW8xf4yiie6pgDzVRLujJ8LRymJPsXRMjlrQNWoFji07gx/cI7KBd5/LRqn/8AMfVMI7ynP46YAP6mcD6j5HopctEMrn/4o/7ntCRCTuLQmBNRwdTZ+PzdQ29zyULmFpgggjcGxReTY11N0Nk6iBADbngL+qkxZb3lTvNWu0eXzW3i0QgNqR1ZtV7GuIJaBpbAsAOg+aZgqbi9ujzSCOkcUd9qeaBjV3Y8H4I9NpKhwuJaxwLNV2wfKSSd4kbIsFdNUdXq1WSXGO9bJ6tJ+CGYVYZmQHtFTUYaOLZAN4kBQufR0HSCH6rSZ8Ntz70xxeuhadQtIcLEXBTKjy4km5JklI3ZIkiVChStUbVM1SAlpqyoiwQFMcla0aXhCrkxxR5487phTnbpQ1akiI9g2R2EaBLneVoLneg/vAUFOnsh+0mJ7un3Q8xgvPyb7FXlmoxsmt6I6nbYkkPZ4eBbwCH/ANRZXPgMnkRB9yyrxKsMky5xqAgzBkFphw9Bv7lxMlz7OhjfDovsDU01WzwcPmtT2xxGvFVD/SB7GhZztQBQDKrrFxEx/wAw8wODualyntEK7Hv0gvcYdN3Ng3A6ERdWeFGsm/wQ8qfKGgeqh3BWtfMgXl3dsNy6C3iRtPK8qTv3V4imyQGsOoiXkGQGk31GF1jm8mu0UsIzKx941HVatVwj7PEOLh92SACI0xG2yfh69ZoYBQPgiDpdJF7ekmY6JLsUp3H/AEbiG+MrT9n6A7slzZ1GZcPDDdh7yUFgCCQ59JwABEaTsd55o+tigQA3yjYKryMijpew8fFzpv0WWHxVMOLJ8D5aRyB5enBV2Y5XUp94GADQzWXz4nsmJZGw6bqvqPIMq9oZkK2DxFMXqNp2H4oLmyB0WKGaUXS9m7L48JxuXowuJdPX1VZin6dJIOnWJMWG+54K5rYGqf8Alu9xQeaU6jMM5rmODdbXEkW2LfqtvkOsboy+Pxc0rPNM6wxZWfxBcSD0JQCtM0q+KHew8wqwrmG9qtCLlymwuGc9wDRMoAs+zWCNWq0ATLgvV+0tAAsIOzG09NrBjRDrcDJVR2L7PmhS718NcSGskEw47SACU+qDqINzJB4yZhavFg3Ll6M+ea+1PfsfgaAJLnzoYJdG55NHUm3vUNeoXOLjxMwNh0HQKzxOCc2mGi8HU+OLjsBz0i3qSqshb+LMsZKTskwtYscHDhw4EcQehFlamiG0qzm+R4p6T0L5IPUFsKnAVzgGa8M9k+ao3QOGoNJj2gR6woMMn5/j+yro1ixwc0wRseSQvkybk8Ux4SBBakECqYiTG8Tb1hPY+NlA1StCB0SueTuZXNTYTmphQZS2XQkobJ5CXsGc0KemFG1qNw1HiUNkaJsJSG52Rf2rlsg31ZsNk5uyravssSow8XRWEwpeYb8dgOZKgaLq2wR00nO4k6fYAD9VsbpWZ2dWrMotOm74jWeH9I4LF5lV1OJVxmFeZWdxT7rm55uRowxBixH4F4aQZiFW94kfVKyWjVTNvnuYU8dhRRJDazY7tziNL7idTvwm26ocgyarQdVFakWubogkcwYLXCxBjgs+ysZ3Wz7NZk+szuXuJAHgkzpIGw6dFLFJRmm+iM4viwl+FtYku/KATAIEEn2rqQrUyQ3WJsYBg9Rb4qyw1Fw1OMMNgBpmYHAza8KNmJqAlz/BbcAknUYsJ/kLrHOb9Fa/D1AYhxvEgOg+hUz8DUBAmZm41QI5mEbSq1ntc7WZ3DTJkQbi9t/ggW454Jm5mSDJvfr1KKGrf4JzgqrQDcz+Uk/zZGZbjw2Q8wBxPDmq52YvPQiIIJEeyeKipUH1nhjbuefidyeQVeSClGmW4W1LYXm3a6kyRTpuf+okNHuuVnsP20IqiaQDXeFwDyCWk849Fra3Y/DsEPc6o7iWnQ30AF/iqPF9j6dQltClUc7m1xMdTNgsMsEu0b35Pj047LOrmzyfCdA4NZYfufak+3h401hqB/GABUHt/EOhRmC7JYgtGvSywHiMn1gKxo9iCfNXAHRhPzcuh2tnKqCejzztB2W1adDxsXNO7XNdtfdu2yzVfs9WZuGxz1CPivb39n6UClrLtOo94YEaokQNxb4rO5p2Ip1HT37zFo0gD2XKxZsGrxmzx88W6yv/AKeX0svA8zmj1I+i2uUZOaDG1Zpva+Q11OSPQkgQeissN2Aw4M1Kj3D8oLW+8wtfh8LhDSFFweGtOoQ8AgxG+lUwxSTufRdlzYaqDdmOZiXAkhzgTuQSPki8qqNbUDnHygkWJk8P39i0p7N4Ii1Wqw8yWOHugKuzHstUojW17atL/qAhsTtqaTZdCOWPRglG0xft1P8AN8Hfsgcaym46muAneQ737KN+GLYJi+0EEHhwTe7WmWVyVMzwxRi7TG/Z2/nb7n/sjjSAw48YvWJmHcGDp1QfdIzFMihSHN1U/wDiPoqGWP1sDzF7XEOBkkeOAQNQtInnv6yhQE9zU/DODXAlocBwOxQXR0hrQiKVInYE+icagJJDAAbAXgdR1VpllQtjuwSYBfAnY247JA5NIqywhcAr3NMKHXY15cTcmwgbR/OCqquGczzAidpTTCM7QuHU0KKgiWNlImwjB4eVLXfwGw+KsMroyCOirSyFFO2SUaQjQiGbJjGohlMQhsRhG7ojF1dNFo5lx+Q+iGabpMzdamP0/MlX53UCiKuRXYx8NWexFSSrTNa3BUVV65OV7o3Y1odKbUKGdVU7btlVFpExyvuzFWKrfULOsKt8ifFRvqPmgGegVWOc8uc8BoJMyLAbW9gTX03Fx8Qc0ggG0mJI9FLWpk27+mBwGqCJ4Gyj7p1vv6VtvF0jlyC7MekcmT2OZRcGwKrYbeIEWuJKCp4QvJMtknmA28m54bI8MqGAKzHkXDQ4EmOQIuei7J8E57ncAL3Fi7hI96klYKVJuwf/AEZ/NvDje/RWGU4buarHHUS4uZIFhNpPEIn/AEapv3p+P7puLoVKTCXOL79RHUneLKXEj9RvVouMVQBtI6lT/wCpspt0MAAHx6nmVj62LqkapsSR7R/lV1TG1P4Cs0m0+h0bWrnA4lA1e0Ag34LGV8RVdz9gQ/cVRcgxxuCY9FBzkSUTZ4XHF90+viYCr8rswHooMbXKLCh2JxhPFA1szIUFaogq5lRbGkWlfNPBvd2yveynaM03Bj7tIgg3BB5hYao7botXgcvbUphw80A2S70Po3Tsjpuqd80zTgQyPKeA/pR7sODuAfUArN9mc5dSJp1II68QtvSw7HN1Akg3twUvq8F8jPl8eeWS4GfxGS0nfh09W2QOZ5BNNoa7yNdAI3lxO4WkxYDBO4VXicW8kaRaBwnfmr8T+orj0Y5vLhlxl2YKpTS4TSHAuGpo3HNXeKy4Eki0mYiyFZQNFrnnzeVnqd3ewfMK2cGkbseeE1rsGL2ajDLRAGq4P5iYurHLnt0Bobrc4kuaYAGkHSZPC5P+1ADMKn5ypKeZ1Bu6RsQbgg8CqWi5xbRLVLWlwdTgzJANhefDawj5qHEVw4AAQGzF53M8lHXrl5kxwFrAACAAmBNInGP5J6IRVEXUFEK0y7DyC47N+ajLRYiwwNYUxJVe65J6p7ny0/1fQprUox9km9CtCJZsoi2FKzZJkDz0G6ZmbvEf0kN9zQfqntF0Ji3S6qOTx8WD9lZ5L+KK8W2yhzGpJVPXcrLGG5VXVC5MuzoQWiNG4Yfdn+r6INGYF0te3+l3usfmEkSl0COEI/KXeMeo+aErhTZY7xD1CQHqFKrTc3SZGkPcT4LzeBPHkpaeLolzXQS8u8TnWaGzuBtMBU264NXcgrijkSgrYSW6qh0cXeH32W4y/DmADd0DUeZi5PNYjBVdDw7kf8rfZfVBAIuCJCs6RRnvSD2YYIXG4YEEEWIIKsWvQuLeqU3ZSjD4/Dmm3Tye6PSBCGxPiaHjfZ3rwd7VZ5xW1iRsHED2AKvqs0Mvu+DH6Rce8/JXGmL1+wApsp7gmQoMvD8Iz7uepCq8VutdVog0WRFmiwi1hY9Vk8wbBWaa2Qi7AHlQPT3lQvcqyZHUWs7P4d7aLarTqZEPHFlyA7q23sWQe5enf8Pa7TQawtEFrmnjrJcbR6AoitkMsnGNoq8zrta3Ud+CXsx2qex4D3W5HYhVPafCvoPIqAxLtG+mJtB2NlnxWvPtTb9Mcdq0e4uzFjgHA+FwJg7tI8w9LiFLh6oc2WweFui85yfKsZiKQe0hrSdIBOkkcXf0rcZDlX2aloLi9xOpx4TtDRyVOOMo5aS+I/MnjngVtc76Bu0YcGte0xBgx12sqI4nvm6H+YeQi0neDHPmrbtDmNjTbf8AMfoFnKU6hG8iPet6ejNgh8dgxCUIzNGDvXxtPx4oYNQbIytWc0JzQnNapGsQSsmoBaDJz92+LuBkBUlBisMvqljpG3EKuatElKmSOaYdIjxX6G65tNWP2XUHFp3IMIUM6JJkmiEtT2hSlqVrUNldnnzaV1U4h/3lcdWn4QtvQwlJxggt6gysrm/Z+tRrVahHeUngEVGAwDPlcNwVXnyKVUQwSVuzI4wXQL2qxxzDJsVX1GnkVgl2dGPQM4IrK/ORzY75T9EKWnkUVlYPeCx2d8kl2SfRHiU3BuhwT8Sw8ioaYIIsUAj0rDtljTzaPkn90n9nKfeYdhjaR7kdVw5bwXXwzuCOVlTUmBMpK/yLGaQWum1xHxCq2t6IiiSCCBcK6yiTtGhbnLP1e5QYzHd40tp7nebW6KuFX9DfcUoq/ob8UiukNZh/AJ2a5xPoALIDEAuJJ4qyrYlzhBFun1Qrm9ENk4v2yudSTDTR7m9Ews6KDZapFhlf/sH+o/ILPZruVoKBihtu53yCzWYOMqmbJIqqiGqORzcK52wgczYImjlNP8b3O6NsPqq6sbkkURK2XY/EllNrgbtcfnJCGp5Rhj+F5/3H9loskwWGY3QA8AmZ1AwfQhNLi7IvJFqmaqhmVJ9pHo4fvZQf+nMKXaxQp6jfUBx5xsha2QujVSPfD9NnD/bN/YgG1XsNtTSOFx8FNSUih4K3Fmgwbi1xaf5CZmmMJBp0/PF+cfp5lVVPNXgybkiJi/vQ5h15IPX91ZJ27K4YeL2AVWGevVE4bBln3jrQC5oO5I2ty6on7S5ou5xPIH5uUD6xdzvv19TxSs0XfQAacmU5tFFtb0KlazoUrLeSBG0FK2gjGM6FTMp9Cjkw5IHp0ERRootlBE0sOo8h8iXLmwpMzw/iBHESiMJSRePpWafYqXL5GiLuLKA0kraKPNJKKXRTbKb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xQSEhQUExQWFBUUFBQUFRQUFhQVFBQWFBQXFhQUFBQYHCggGBolHBQUITEhJSkrLi4uFx8zODMsNygtLisBCgoKDg0OGxAQGiwkHCQvLCwsLCwsLCwsLCwwLCwsLDQsLCwsLCwsLCwsLCwsLCwsLCwsLCwsLCwsLCwsLCwsLP/AABEIAKABOwMBIgACEQEDEQH/xAAbAAABBQEBAAAAAAAAAAAAAAAEAQIDBQYAB//EAEAQAAEDAgQDBQUHAwIFBQAAAAEAAhEDIQQFEjFBUWEGEyIycYGRobHBFCNCUmLR8HLh8RWCB0NTkrIWM2Nzov/EABkBAAIDAQAAAAAAAAAAAAAAAAABAgMEBf/EACYRAAICAgICAQQDAQAAAAAAAAABAhEDIRIxBEEiEzJRYXGx4YH/2gAMAwEAAhEDEQA/AK0vMpNajc66bqXdo4FEusrg4qLUla66KJEjpHNOBI5qQVNUXFjt8OaR7+PL05lIdMYXlNcCY67J76knj/lMbUuOiRKiEvPNdrPNJVcOHVcyoIvzQOjtZSkkJpI3S1Hzw2+qB0cah5lc4kcUxrxZLUdcoHQ+DE8Egcea4uOnomtf9Uh0OeSDE/FJrPNNqm6ZqTHRLrPNJq6qOV0oHRLq6pNSZKVt0wodqSymJSEWOhwKcXlMLSE5rCUrChdZ2XBxXd2UkFAUSCoeZTg7qo2Nkx/hPa36/BAUPBUjSmNb1CVpUhUTNKmYoKaJZSN+lo5+iYqJm0XfwhStpH+EJQbeW9p24JrhLvVCYqCKTCCDy6hESem0eZBMFieUBTMFxKGKh+gxw94lTU67oTKbPjb3iydTpGNlBjoxTnXSalG51yklWEOJLqVVnWad34GmHEXPIKwLllMU7U5xImSYPtsFm8rI4R17NGDEpS2MqVHO2J9tpUTKjx+I+8pHVHsSipq33XJcmb0i4y/PHss/xDnxVxhMe2pdvDmssKf85q2y2oOLQDwItPqtGDyJRdSev2VZcEWrS2W7imak7TZRuELpWY+I7UuD0xqVw+aB0O1Li+VFK6UDolL12tRuKSUDok1LpTG8UkoCiWV0ppdKbKB0SSl1KKUsoCiSUocopSygKJQ5LqUMpdSAomlJqUWpdKB0TBykahgVK1yLFROCntcoA5PDk0xUEtcp2VzzQbSpmlSsKC6TxxUjHIZpUzUxUEscpAVAxShOxUTNcj24qyrgFOwWVcgSMS7dIlcLpwCnYqKLtPVIaxoNjcx02VNQxOmysMdSL3ucTOow0dF1LBM0OBHikfsuNnk5zbN2OPGNAOIeHXULCn4rB6HReE/D0Z2VDLUF4OkXkAez/Ks2YVzJJGoHgPryU+S4DS9oe4BrgHah+Ex/dX2Ny91MAmC13lc0y0xuPXorcEMeS1J7I5OcVaWijwtbVIgyOBUzj0T30gDMX58VG4ldPHDhHjZkk+TsQnounompFMiPsukck1IgdEkjkklNXIHQ8FcmpYQFHBKVwCdpQA2VzVIKe54C5JsAOZKyuf51qmnSkN2LtnO5+jVXkyqCtkox5OkX2GzBtRz2NvoiXcCTO3uRCz/ZAeGoerB/5LQQo4ZuUbY5xp0LK6UkJYVtkRZXSuAS6UWBwKeCkDU9rEWA5pU1NspjaamYE7ESNpqUNhMY1EUwixDgzb5oilRk7qHipabk7I2EtowQiAJCZRqA2KlfTi4uEuRKrE029CpG7KIFTM2SbCjFEXStanHdcrCBR5lgS2p3gHhgbcDP+EFisQD6ytTUbLSOYIWQxmFI3tuI42K53k4uLtezVilemC4iqZ3S0ahI+Shq00VlGH1uDOe/OFiZoWy4yjFtc1rZh20H5DmtxTyKGNLnzN6br6BIhw089rrz1mFazFaaYcGNdIDzLgCzn6kr1PAv7zA02lwDm1XBs8RpBVPLjJSiaYrkuMv4MzjcKWOLXCCP5I6KuqMWzY+nWb3VaA5vhbUG7f3HRZLFMhxEzBIkbGDuF1/H8hZV+znZ8DxP9AhCROckWgoOXQlXQgZ0JQ1Oa1HYLL3VJJIYwbvdZo6DmegQRcktsA0pYVji6dIDTT1OIN3mwPRrOA6kqTLaAZqrVW+CmJAcIDnnyi+43PsTFz1Y7GZZTpsZUfU7tjmgkES4mB5BNwesKmxParC0rU6JeR+KoZn/AG7LO9qM+fiHkuPEws1UfKx5PKadQLseBtfM2GYdrxVaWOpgN5AACeazNai158B34GyCSgws08kp/cXwxxh0bjsdl7hRxBI8vd1B1AdpMf8AeFZoD/h72kFMuoVQHU6oLHc26hEtPTf2Kyq0tLnNO7SR7jC0+LLTiQyr2MhKFyWFrKRQiMNhnPMNGwk3AAHMk2ChaFa5EfvIIBaWu1A7ENaXD4tCCE3SbK+pRLSQRBBghK1quKDqb6dR1QTUcZsY9AOQ+dkIzDQRLmwQCYcPd0KBKfpgzWqVoVxXp0RTOllybEvm/uvxQjMOA67mkAiYO/OLIBTsHaFPSCttNMTqYNJb4RqMhsmSTG88UDToiR4m3m1/D0KAU7IS1OaFanC02afFrJIsNhYSCRPVD5g9pd4WhvMAnf2gQhMjyt0D0yjcPXhBMKnZUTZIsO6Drt35JA1RYevBVxSqAgEgKuTaLE7POHJspXG6YStBWOL0FmmB7ymSPMLjrHBFtaiaTJCjOClGmWQ1s86NQ/2Vj2ftVLuDWGfW37Kap2YxGst0Gx34e9W+BygYdpky52/IDkuJP4pm7GuTQ+vhAMVU0zGilv8AmLZctdjsMxuFpUnefUajtwQCAG363WZy2mDUaObgPot32+axlSm1oAIpjV8mg+4+9Q8aKnlSZbnk4wbRjqgDdp95QdRynruQjiu3GCj0jluTl2xqOypg7xuoCN/H5ehPNBNMGeStH5q6oQNDDc+Ya7uNwC7ZvIJkJ36Fy/DUzUADps6S5vhuIHGePvVpVwAGra9JrNr2a3xN6qN2K7uA1lOeJ0NRuW1KlR4B0BoGpztDLN48N+SdJdmSc5Pa6IBldFtNr3kwCbCJqEEkjoPKJ9UmJxoeA4wAwBraYAgSCCQJ6/JXeZYZ2kP0tLfKPC06OQMhUdSs7bSyf/rYfokqatAlK6n2SZa+iHHQDIaS0uN50umRtpA98hZ7thmbjhGAmS95cfZIAAV43DGp52hlvDUGmmAeThbUPisz2lwpLWUyQYJu0hwvfcKvK6gy7Ek8iPO6zlArHM6YZA4kTHIdVXhcpHVO0ldCkdWPCwTC4lMArLXEOBHNen5my9N//VpMefWNLvi2favLcF5h6r2HFMpihhA/VqFFsgR5S5x3PFXeO6yFeX7CkAU2Goa3ASBvJOwAEkn3J2JDdXgnTaNW8xf4yiie6pgDzVRLujJ8LRymJPsXRMjlrQNWoFji07gx/cI7KBd5/LRqn/8AMfVMI7ynP46YAP6mcD6j5HopctEMrn/4o/7ntCRCTuLQmBNRwdTZ+PzdQ29zyULmFpgggjcGxReTY11N0Nk6iBADbngL+qkxZb3lTvNWu0eXzW3i0QgNqR1ZtV7GuIJaBpbAsAOg+aZgqbi9ujzSCOkcUd9qeaBjV3Y8H4I9NpKhwuJaxwLNV2wfKSSd4kbIsFdNUdXq1WSXGO9bJ6tJ+CGYVYZmQHtFTUYaOLZAN4kBQufR0HSCH6rSZ8Ntz70xxeuhadQtIcLEXBTKjy4km5JklI3ZIkiVChStUbVM1SAlpqyoiwQFMcla0aXhCrkxxR5487phTnbpQ1akiI9g2R2EaBLneVoLneg/vAUFOnsh+0mJ7un3Q8xgvPyb7FXlmoxsmt6I6nbYkkPZ4eBbwCH/ANRZXPgMnkRB9yyrxKsMky5xqAgzBkFphw9Bv7lxMlz7OhjfDovsDU01WzwcPmtT2xxGvFVD/SB7GhZztQBQDKrrFxEx/wAw8wODualyntEK7Hv0gvcYdN3Ng3A6ERdWeFGsm/wQ8qfKGgeqh3BWtfMgXl3dsNy6C3iRtPK8qTv3V4imyQGsOoiXkGQGk31GF1jm8mu0UsIzKx941HVatVwj7PEOLh92SACI0xG2yfh69ZoYBQPgiDpdJF7ekmY6JLsUp3H/AEbiG+MrT9n6A7slzZ1GZcPDDdh7yUFgCCQ59JwABEaTsd55o+tigQA3yjYKryMijpew8fFzpv0WWHxVMOLJ8D5aRyB5enBV2Y5XUp94GADQzWXz4nsmJZGw6bqvqPIMq9oZkK2DxFMXqNp2H4oLmyB0WKGaUXS9m7L48JxuXowuJdPX1VZin6dJIOnWJMWG+54K5rYGqf8Alu9xQeaU6jMM5rmODdbXEkW2LfqtvkOsboy+Pxc0rPNM6wxZWfxBcSD0JQCtM0q+KHew8wqwrmG9qtCLlymwuGc9wDRMoAs+zWCNWq0ATLgvV+0tAAsIOzG09NrBjRDrcDJVR2L7PmhS718NcSGskEw47SACU+qDqINzJB4yZhavFg3Ll6M+ea+1PfsfgaAJLnzoYJdG55NHUm3vUNeoXOLjxMwNh0HQKzxOCc2mGi8HU+OLjsBz0i3qSqshb+LMsZKTskwtYscHDhw4EcQehFlamiG0qzm+R4p6T0L5IPUFsKnAVzgGa8M9k+ao3QOGoNJj2gR6woMMn5/j+yro1ixwc0wRseSQvkybk8Ux4SBBakECqYiTG8Tb1hPY+NlA1StCB0SueTuZXNTYTmphQZS2XQkobJ5CXsGc0KemFG1qNw1HiUNkaJsJSG52Rf2rlsg31ZsNk5uyravssSow8XRWEwpeYb8dgOZKgaLq2wR00nO4k6fYAD9VsbpWZ2dWrMotOm74jWeH9I4LF5lV1OJVxmFeZWdxT7rm55uRowxBixH4F4aQZiFW94kfVKyWjVTNvnuYU8dhRRJDazY7tziNL7idTvwm26ocgyarQdVFakWubogkcwYLXCxBjgs+ysZ3Wz7NZk+szuXuJAHgkzpIGw6dFLFJRmm+iM4viwl+FtYku/KATAIEEn2rqQrUyQ3WJsYBg9Rb4qyw1Fw1OMMNgBpmYHAza8KNmJqAlz/BbcAknUYsJ/kLrHOb9Fa/D1AYhxvEgOg+hUz8DUBAmZm41QI5mEbSq1ntc7WZ3DTJkQbi9t/ggW454Jm5mSDJvfr1KKGrf4JzgqrQDcz+Uk/zZGZbjw2Q8wBxPDmq52YvPQiIIJEeyeKipUH1nhjbuefidyeQVeSClGmW4W1LYXm3a6kyRTpuf+okNHuuVnsP20IqiaQDXeFwDyCWk849Fra3Y/DsEPc6o7iWnQ30AF/iqPF9j6dQltClUc7m1xMdTNgsMsEu0b35Pj047LOrmzyfCdA4NZYfufak+3h401hqB/GABUHt/EOhRmC7JYgtGvSywHiMn1gKxo9iCfNXAHRhPzcuh2tnKqCejzztB2W1adDxsXNO7XNdtfdu2yzVfs9WZuGxz1CPivb39n6UClrLtOo94YEaokQNxb4rO5p2Ip1HT37zFo0gD2XKxZsGrxmzx88W6yv/AKeX0svA8zmj1I+i2uUZOaDG1Zpva+Q11OSPQkgQeissN2Aw4M1Kj3D8oLW+8wtfh8LhDSFFweGtOoQ8AgxG+lUwxSTufRdlzYaqDdmOZiXAkhzgTuQSPki8qqNbUDnHygkWJk8P39i0p7N4Ii1Wqw8yWOHugKuzHstUojW17atL/qAhsTtqaTZdCOWPRglG0xft1P8AN8Hfsgcaym46muAneQ737KN+GLYJi+0EEHhwTe7WmWVyVMzwxRi7TG/Z2/nb7n/sjjSAw48YvWJmHcGDp1QfdIzFMihSHN1U/wDiPoqGWP1sDzF7XEOBkkeOAQNQtInnv6yhQE9zU/DODXAlocBwOxQXR0hrQiKVInYE+icagJJDAAbAXgdR1VpllQtjuwSYBfAnY247JA5NIqywhcAr3NMKHXY15cTcmwgbR/OCqquGczzAidpTTCM7QuHU0KKgiWNlImwjB4eVLXfwGw+KsMroyCOirSyFFO2SUaQjQiGbJjGohlMQhsRhG7ojF1dNFo5lx+Q+iGabpMzdamP0/MlX53UCiKuRXYx8NWexFSSrTNa3BUVV65OV7o3Y1odKbUKGdVU7btlVFpExyvuzFWKrfULOsKt8ifFRvqPmgGegVWOc8uc8BoJMyLAbW9gTX03Fx8Qc0ggG0mJI9FLWpk27+mBwGqCJ4Gyj7p1vv6VtvF0jlyC7MekcmT2OZRcGwKrYbeIEWuJKCp4QvJMtknmA28m54bI8MqGAKzHkXDQ4EmOQIuei7J8E57ncAL3Fi7hI96klYKVJuwf/AEZ/NvDje/RWGU4buarHHUS4uZIFhNpPEIn/AEapv3p+P7puLoVKTCXOL79RHUneLKXEj9RvVouMVQBtI6lT/wCpspt0MAAHx6nmVj62LqkapsSR7R/lV1TG1P4Cs0m0+h0bWrnA4lA1e0Ag34LGV8RVdz9gQ/cVRcgxxuCY9FBzkSUTZ4XHF90+viYCr8rswHooMbXKLCh2JxhPFA1szIUFaogq5lRbGkWlfNPBvd2yveynaM03Bj7tIgg3BB5hYao7botXgcvbUphw80A2S70Po3Tsjpuqd80zTgQyPKeA/pR7sODuAfUArN9mc5dSJp1II68QtvSw7HN1Akg3twUvq8F8jPl8eeWS4GfxGS0nfh09W2QOZ5BNNoa7yNdAI3lxO4WkxYDBO4VXicW8kaRaBwnfmr8T+orj0Y5vLhlxl2YKpTS4TSHAuGpo3HNXeKy4Eki0mYiyFZQNFrnnzeVnqd3ewfMK2cGkbseeE1rsGL2ajDLRAGq4P5iYurHLnt0Bobrc4kuaYAGkHSZPC5P+1ADMKn5ypKeZ1Bu6RsQbgg8CqWi5xbRLVLWlwdTgzJANhefDawj5qHEVw4AAQGzF53M8lHXrl5kxwFrAACAAmBNInGP5J6IRVEXUFEK0y7DyC47N+ajLRYiwwNYUxJVe65J6p7ny0/1fQprUox9km9CtCJZsoi2FKzZJkDz0G6ZmbvEf0kN9zQfqntF0Ji3S6qOTx8WD9lZ5L+KK8W2yhzGpJVPXcrLGG5VXVC5MuzoQWiNG4Yfdn+r6INGYF0te3+l3usfmEkSl0COEI/KXeMeo+aErhTZY7xD1CQHqFKrTc3SZGkPcT4LzeBPHkpaeLolzXQS8u8TnWaGzuBtMBU264NXcgrijkSgrYSW6qh0cXeH32W4y/DmADd0DUeZi5PNYjBVdDw7kf8rfZfVBAIuCJCs6RRnvSD2YYIXG4YEEEWIIKsWvQuLeqU3ZSjD4/Dmm3Tye6PSBCGxPiaHjfZ3rwd7VZ5xW1iRsHED2AKvqs0Mvu+DH6Rce8/JXGmL1+wApsp7gmQoMvD8Iz7uepCq8VutdVog0WRFmiwi1hY9Vk8wbBWaa2Qi7AHlQPT3lQvcqyZHUWs7P4d7aLarTqZEPHFlyA7q23sWQe5enf8Pa7TQawtEFrmnjrJcbR6AoitkMsnGNoq8zrta3Ud+CXsx2qex4D3W5HYhVPafCvoPIqAxLtG+mJtB2NlnxWvPtTb9Mcdq0e4uzFjgHA+FwJg7tI8w9LiFLh6oc2WweFui85yfKsZiKQe0hrSdIBOkkcXf0rcZDlX2aloLi9xOpx4TtDRyVOOMo5aS+I/MnjngVtc76Bu0YcGte0xBgx12sqI4nvm6H+YeQi0neDHPmrbtDmNjTbf8AMfoFnKU6hG8iPet6ejNgh8dgxCUIzNGDvXxtPx4oYNQbIytWc0JzQnNapGsQSsmoBaDJz92+LuBkBUlBisMvqljpG3EKuatElKmSOaYdIjxX6G65tNWP2XUHFp3IMIUM6JJkmiEtT2hSlqVrUNldnnzaV1U4h/3lcdWn4QtvQwlJxggt6gysrm/Z+tRrVahHeUngEVGAwDPlcNwVXnyKVUQwSVuzI4wXQL2qxxzDJsVX1GnkVgl2dGPQM4IrK/ORzY75T9EKWnkUVlYPeCx2d8kl2SfRHiU3BuhwT8Sw8ioaYIIsUAj0rDtljTzaPkn90n9nKfeYdhjaR7kdVw5bwXXwzuCOVlTUmBMpK/yLGaQWum1xHxCq2t6IiiSCCBcK6yiTtGhbnLP1e5QYzHd40tp7nebW6KuFX9DfcUoq/ob8UiukNZh/AJ2a5xPoALIDEAuJJ4qyrYlzhBFun1Qrm9ENk4v2yudSTDTR7m9Ews6KDZapFhlf/sH+o/ILPZruVoKBihtu53yCzWYOMqmbJIqqiGqORzcK52wgczYImjlNP8b3O6NsPqq6sbkkURK2XY/EllNrgbtcfnJCGp5Rhj+F5/3H9loskwWGY3QA8AmZ1AwfQhNLi7IvJFqmaqhmVJ9pHo4fvZQf+nMKXaxQp6jfUBx5xsha2QujVSPfD9NnD/bN/YgG1XsNtTSOFx8FNSUih4K3Fmgwbi1xaf5CZmmMJBp0/PF+cfp5lVVPNXgybkiJi/vQ5h15IPX91ZJ27K4YeL2AVWGevVE4bBln3jrQC5oO5I2ty6on7S5ou5xPIH5uUD6xdzvv19TxSs0XfQAacmU5tFFtb0KlazoUrLeSBG0FK2gjGM6FTMp9Cjkw5IHp0ERRootlBE0sOo8h8iXLmwpMzw/iBHESiMJSRePpWafYqXL5GiLuLKA0kraKPNJKKXRTbKbP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840760" cy="778098"/>
          </a:xfrm>
        </p:spPr>
        <p:txBody>
          <a:bodyPr>
            <a:noAutofit/>
          </a:bodyPr>
          <a:lstStyle/>
          <a:p>
            <a:pPr algn="ctr"/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Radiación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de </a:t>
            </a:r>
            <a:r>
              <a:rPr lang="en-US" altLang="es-MX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Cuerpo</a:t>
            </a:r>
            <a:r>
              <a:rPr lang="en-US" altLang="es-MX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Negro</a:t>
            </a:r>
            <a:endParaRPr lang="en-US" altLang="es-MX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31440" y="1052736"/>
            <a:ext cx="8001000" cy="1938992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r>
              <a:rPr lang="de-DE" altLang="es-MX" sz="2400" b="1" dirty="0">
                <a:solidFill>
                  <a:schemeClr val="tx1"/>
                </a:solidFill>
              </a:rPr>
              <a:t>Un problema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interesante:</a:t>
            </a:r>
          </a:p>
          <a:p>
            <a:pPr algn="ctr"/>
            <a:r>
              <a:rPr lang="de-DE" altLang="es-MX" sz="2400" b="1" dirty="0" smtClean="0">
                <a:solidFill>
                  <a:schemeClr val="tx1"/>
                </a:solidFill>
              </a:rPr>
              <a:t>Las </a:t>
            </a:r>
            <a:r>
              <a:rPr lang="de-DE" altLang="es-MX" sz="2400" b="1" dirty="0">
                <a:solidFill>
                  <a:schemeClr val="tx1"/>
                </a:solidFill>
              </a:rPr>
              <a:t>propiedades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ondulatorias de </a:t>
            </a:r>
            <a:r>
              <a:rPr lang="de-DE" altLang="es-MX" sz="2400" b="1" dirty="0">
                <a:solidFill>
                  <a:schemeClr val="tx1"/>
                </a:solidFill>
              </a:rPr>
              <a:t>la radiación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emitida de un horno son </a:t>
            </a:r>
            <a:r>
              <a:rPr lang="de-DE" altLang="es-MX" sz="2400" b="1" dirty="0">
                <a:solidFill>
                  <a:schemeClr val="tx1"/>
                </a:solidFill>
              </a:rPr>
              <a:t>independientes de la constitución química de las paredes del horno,  de la geometría de las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mismas </a:t>
            </a:r>
            <a:r>
              <a:rPr lang="de-DE" altLang="es-MX" sz="2400" b="1" dirty="0">
                <a:solidFill>
                  <a:schemeClr val="tx1"/>
                </a:solidFill>
              </a:rPr>
              <a:t>o de cualquier cosa que estuviera adentro. </a:t>
            </a:r>
            <a:endParaRPr lang="es-AR" altLang="es-MX" sz="2400" b="1" dirty="0">
              <a:solidFill>
                <a:schemeClr val="tx1"/>
              </a:solidFill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1331640" y="3212976"/>
            <a:ext cx="6460232" cy="3240361"/>
            <a:chOff x="1496144" y="3140968"/>
            <a:chExt cx="6460232" cy="3240361"/>
          </a:xfrm>
        </p:grpSpPr>
        <p:pic>
          <p:nvPicPr>
            <p:cNvPr id="12" name="Picture 7" descr="specdis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144" y="3140969"/>
              <a:ext cx="6460232" cy="3240360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619672" y="3536181"/>
              <a:ext cx="2232248" cy="1981051"/>
            </a:xfrm>
            <a:prstGeom prst="rect">
              <a:avLst/>
            </a:prstGeom>
            <a:gradFill rotWithShape="0">
              <a:gsLst>
                <a:gs pos="0">
                  <a:srgbClr val="FF7C80"/>
                </a:gs>
                <a:gs pos="100000">
                  <a:srgbClr val="76393B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endParaRPr lang="es-AR" altLang="es-MX" b="1">
                <a:solidFill>
                  <a:srgbClr val="000099"/>
                </a:solidFill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3747964" y="5663186"/>
              <a:ext cx="970012" cy="4301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anchor="ctr"/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r>
                <a:rPr lang="de-DE" altLang="es-MX" b="1" dirty="0" smtClean="0">
                  <a:solidFill>
                    <a:schemeClr val="bg1"/>
                  </a:solidFill>
                </a:rPr>
                <a:t>Objeto</a:t>
              </a:r>
              <a:endParaRPr lang="es-AR" altLang="es-MX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4877072" y="5770793"/>
              <a:ext cx="1371600" cy="3968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DE" altLang="es-MX" b="1" dirty="0">
                  <a:solidFill>
                    <a:schemeClr val="tx1"/>
                  </a:solidFill>
                </a:rPr>
                <a:t>Termopila</a:t>
              </a:r>
              <a:endParaRPr lang="es-AR" altLang="es-MX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flipV="1">
              <a:off x="6369124" y="5683018"/>
              <a:ext cx="685800" cy="2286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MX"/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4137992" y="3748970"/>
              <a:ext cx="1082080" cy="40011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DE" altLang="es-MX" b="1" dirty="0" smtClean="0">
                  <a:solidFill>
                    <a:schemeClr val="tx1"/>
                  </a:solidFill>
                </a:rPr>
                <a:t>Ranura</a:t>
              </a:r>
              <a:endParaRPr lang="es-AR" altLang="es-MX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5744616" y="3536181"/>
              <a:ext cx="990600" cy="3968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DE" altLang="es-MX" b="1" dirty="0">
                  <a:solidFill>
                    <a:schemeClr val="tx1"/>
                  </a:solidFill>
                </a:rPr>
                <a:t>Prisma</a:t>
              </a:r>
              <a:endParaRPr lang="es-AR" altLang="es-MX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6479232" y="4167485"/>
              <a:ext cx="1477144" cy="7016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DE" altLang="es-MX" b="1" dirty="0">
                  <a:solidFill>
                    <a:schemeClr val="tx1"/>
                  </a:solidFill>
                </a:rPr>
                <a:t>Radiación  dispersada</a:t>
              </a:r>
              <a:endParaRPr lang="es-AR" altLang="es-MX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6712024" y="5981218"/>
              <a:ext cx="1244352" cy="40011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DE" altLang="es-MX" b="1" dirty="0">
                  <a:solidFill>
                    <a:schemeClr val="tx1"/>
                  </a:solidFill>
                </a:rPr>
                <a:t>Detector</a:t>
              </a:r>
              <a:endParaRPr lang="es-AR" altLang="es-MX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1547664" y="3140968"/>
              <a:ext cx="1275656" cy="33855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 marL="742950" indent="-28575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 marL="11430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 marL="16002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 marL="2057400" indent="-228600"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00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DE" altLang="es-MX" sz="1600" b="1" dirty="0" smtClean="0">
                  <a:solidFill>
                    <a:schemeClr val="tx1"/>
                  </a:solidFill>
                </a:rPr>
                <a:t>Horno</a:t>
              </a:r>
              <a:endParaRPr lang="es-AR" altLang="es-MX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4688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67544" y="332656"/>
            <a:ext cx="8178775" cy="81420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CL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Ley</a:t>
            </a:r>
            <a:r>
              <a:rPr lang="es-CL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CL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de</a:t>
            </a:r>
            <a:r>
              <a:rPr lang="es-CL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CL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desplazamiento</a:t>
            </a:r>
            <a:r>
              <a:rPr lang="es-CL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CL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de</a:t>
            </a:r>
            <a:r>
              <a:rPr lang="es-CL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CL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Wien</a:t>
            </a:r>
            <a:endParaRPr lang="es-E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395412" y="1340768"/>
            <a:ext cx="5976788" cy="156470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Establece que hay una relación inversa entre la longitud de onda en la que se produce el pico de emisión de un cuerpo negro y su temperatura</a:t>
            </a:r>
            <a:r>
              <a:rPr lang="es-ES" b="1" dirty="0" smtClean="0"/>
              <a:t>.</a:t>
            </a:r>
            <a:r>
              <a:rPr lang="es-CL" b="1" dirty="0" smtClean="0"/>
              <a:t> </a:t>
            </a:r>
            <a:endParaRPr lang="es-ES" b="1" dirty="0" smtClean="0"/>
          </a:p>
          <a:p>
            <a:endParaRPr lang="es-CL" dirty="0" smtClean="0"/>
          </a:p>
        </p:txBody>
      </p:sp>
      <p:grpSp>
        <p:nvGrpSpPr>
          <p:cNvPr id="10" name="9 Grupo"/>
          <p:cNvGrpSpPr/>
          <p:nvPr/>
        </p:nvGrpSpPr>
        <p:grpSpPr>
          <a:xfrm>
            <a:off x="467544" y="3068960"/>
            <a:ext cx="4321741" cy="3503968"/>
            <a:chOff x="537385" y="3140968"/>
            <a:chExt cx="4321741" cy="3503968"/>
          </a:xfrm>
        </p:grpSpPr>
        <p:sp>
          <p:nvSpPr>
            <p:cNvPr id="4" name="Rectángulo 3"/>
            <p:cNvSpPr/>
            <p:nvPr/>
          </p:nvSpPr>
          <p:spPr>
            <a:xfrm>
              <a:off x="537385" y="3140968"/>
              <a:ext cx="4321741" cy="3503968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/>
            </a:p>
          </p:txBody>
        </p:sp>
        <p:pic>
          <p:nvPicPr>
            <p:cNvPr id="5" name="Picture 2" descr="http://upload.wikimedia.org/wikipedia/commons/thumb/a/a2/Wiens_law.svg/640px-Wiens_law.svg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86" y="3140968"/>
              <a:ext cx="4178630" cy="3503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4" descr="http://upload.wikimedia.org/wikipedia/commons/thumb/d/dd/Wilhelm_Wien_1911.jpg/210px-Wilhelm_Wien_19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46864"/>
            <a:ext cx="1784226" cy="25234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10 Grupo"/>
          <p:cNvGrpSpPr/>
          <p:nvPr/>
        </p:nvGrpSpPr>
        <p:grpSpPr>
          <a:xfrm>
            <a:off x="5652120" y="5517232"/>
            <a:ext cx="2842446" cy="936625"/>
            <a:chOff x="5940152" y="5660727"/>
            <a:chExt cx="2842446" cy="936625"/>
          </a:xfrm>
        </p:grpSpPr>
        <p:sp>
          <p:nvSpPr>
            <p:cNvPr id="7" name="Rectángulo 4"/>
            <p:cNvSpPr/>
            <p:nvPr/>
          </p:nvSpPr>
          <p:spPr>
            <a:xfrm>
              <a:off x="5940152" y="5660727"/>
              <a:ext cx="2842446" cy="936625"/>
            </a:xfrm>
            <a:prstGeom prst="rect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/>
            </a:p>
          </p:txBody>
        </p:sp>
        <p:pic>
          <p:nvPicPr>
            <p:cNvPr id="8" name="Picture 6" descr="\lambda_\mbox{max} = \frac{0,0028976\ \mbox{m} \cdot \mbox{K}}{T} 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2187" y="5896107"/>
              <a:ext cx="2390108" cy="466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8 CuadroTexto"/>
          <p:cNvSpPr txBox="1"/>
          <p:nvPr/>
        </p:nvSpPr>
        <p:spPr>
          <a:xfrm>
            <a:off x="5148064" y="3977769"/>
            <a:ext cx="3600400" cy="1323439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sz="2000" b="1" dirty="0" smtClean="0"/>
              <a:t>El máximo de emisión varía  con la </a:t>
            </a:r>
            <a:r>
              <a:rPr lang="es-CL" sz="2000" b="1" dirty="0" smtClean="0"/>
              <a:t>temperatura. Cuanto </a:t>
            </a:r>
            <a:r>
              <a:rPr lang="es-CL" sz="2000" b="1" dirty="0" smtClean="0"/>
              <a:t>mayor sea, mayor es la frecuencia de ese máximo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118254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317104" y="1295400"/>
            <a:ext cx="3276600" cy="701675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es-MX" b="1" dirty="0">
                <a:solidFill>
                  <a:srgbClr val="000099"/>
                </a:solidFill>
              </a:rPr>
              <a:t>Uno de los primeros resultados fue el de Wien </a:t>
            </a:r>
            <a:endParaRPr lang="es-AR" altLang="es-MX" b="1" dirty="0">
              <a:solidFill>
                <a:srgbClr val="000099"/>
              </a:solidFill>
            </a:endParaRP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719140"/>
              </p:ext>
            </p:extLst>
          </p:nvPr>
        </p:nvGraphicFramePr>
        <p:xfrm>
          <a:off x="4828877" y="1161876"/>
          <a:ext cx="2911475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9" name="Ecuación" r:id="rId3" imgW="1346200" imgH="482600" progId="Equation.3">
                  <p:embed/>
                </p:oleObj>
              </mc:Choice>
              <mc:Fallback>
                <p:oleObj name="Ecuación" r:id="rId3" imgW="13462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8877" y="1161876"/>
                        <a:ext cx="2911475" cy="1042988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57150">
                        <a:solidFill>
                          <a:srgbClr val="FFFF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94928" y="3645024"/>
            <a:ext cx="3378796" cy="1200329"/>
          </a:xfrm>
          <a:prstGeom prst="rect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/>
            <a:r>
              <a:rPr lang="de-DE" altLang="es-MX" sz="2400" b="1" dirty="0">
                <a:solidFill>
                  <a:schemeClr val="tx1"/>
                </a:solidFill>
              </a:rPr>
              <a:t>Osciladores atómicos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emiten </a:t>
            </a:r>
            <a:r>
              <a:rPr lang="de-DE" altLang="es-MX" sz="2400" b="1" dirty="0">
                <a:solidFill>
                  <a:schemeClr val="tx1"/>
                </a:solidFill>
              </a:rPr>
              <a:t>luz con su frecuencia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propia.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315527" y="2453987"/>
            <a:ext cx="6496833" cy="830997"/>
          </a:xfrm>
          <a:prstGeom prst="rect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/>
            <a:r>
              <a:rPr lang="de-DE" altLang="es-MX" sz="2400" b="1" dirty="0">
                <a:solidFill>
                  <a:schemeClr val="tx1"/>
                </a:solidFill>
              </a:rPr>
              <a:t>Las constantes C</a:t>
            </a:r>
            <a:r>
              <a:rPr lang="de-DE" altLang="es-MX" sz="2400" b="1" baseline="-25000" dirty="0">
                <a:solidFill>
                  <a:schemeClr val="tx1"/>
                </a:solidFill>
              </a:rPr>
              <a:t>1</a:t>
            </a:r>
            <a:r>
              <a:rPr lang="de-DE" altLang="es-MX" sz="2400" b="1" dirty="0">
                <a:solidFill>
                  <a:schemeClr val="tx1"/>
                </a:solidFill>
              </a:rPr>
              <a:t> y C</a:t>
            </a:r>
            <a:r>
              <a:rPr lang="de-DE" altLang="es-MX" sz="2400" b="1" baseline="-25000" dirty="0">
                <a:solidFill>
                  <a:schemeClr val="tx1"/>
                </a:solidFill>
              </a:rPr>
              <a:t>2 </a:t>
            </a:r>
            <a:r>
              <a:rPr lang="de-DE" altLang="es-MX" sz="2400" b="1" dirty="0">
                <a:solidFill>
                  <a:schemeClr val="tx1"/>
                </a:solidFill>
              </a:rPr>
              <a:t>se podían ajustar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para</a:t>
            </a:r>
          </a:p>
          <a:p>
            <a:pPr algn="ctr"/>
            <a:r>
              <a:rPr lang="de-DE" altLang="es-MX" sz="2400" b="1" dirty="0" smtClean="0">
                <a:solidFill>
                  <a:schemeClr val="tx1"/>
                </a:solidFill>
              </a:rPr>
              <a:t>describir </a:t>
            </a:r>
            <a:r>
              <a:rPr lang="de-DE" altLang="es-MX" sz="2400" b="1" dirty="0">
                <a:solidFill>
                  <a:schemeClr val="tx1"/>
                </a:solidFill>
              </a:rPr>
              <a:t>la curva lo mejor posible. </a:t>
            </a:r>
            <a:endParaRPr lang="es-AR" altLang="es-MX" sz="2400" b="1" dirty="0">
              <a:solidFill>
                <a:schemeClr val="tx1"/>
              </a:solidFill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4520569" y="3717032"/>
            <a:ext cx="4155887" cy="2592288"/>
            <a:chOff x="4283968" y="4437112"/>
            <a:chExt cx="4155887" cy="2232248"/>
          </a:xfrm>
        </p:grpSpPr>
        <p:sp>
          <p:nvSpPr>
            <p:cNvPr id="4" name="3 Rectángulo redondeado"/>
            <p:cNvSpPr/>
            <p:nvPr/>
          </p:nvSpPr>
          <p:spPr>
            <a:xfrm>
              <a:off x="4283968" y="4437112"/>
              <a:ext cx="4155887" cy="22165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57800" y="4751660"/>
              <a:ext cx="2667000" cy="1384300"/>
            </a:xfrm>
            <a:custGeom>
              <a:avLst/>
              <a:gdLst>
                <a:gd name="T0" fmla="*/ 0 w 4272"/>
                <a:gd name="T1" fmla="*/ 2147483647 h 2392"/>
                <a:gd name="T2" fmla="*/ 2147483647 w 4272"/>
                <a:gd name="T3" fmla="*/ 2147483647 h 2392"/>
                <a:gd name="T4" fmla="*/ 2147483647 w 4272"/>
                <a:gd name="T5" fmla="*/ 2147483647 h 2392"/>
                <a:gd name="T6" fmla="*/ 2147483647 w 4272"/>
                <a:gd name="T7" fmla="*/ 2147483647 h 2392"/>
                <a:gd name="T8" fmla="*/ 2147483647 w 4272"/>
                <a:gd name="T9" fmla="*/ 2147483647 h 2392"/>
                <a:gd name="T10" fmla="*/ 2147483647 w 4272"/>
                <a:gd name="T11" fmla="*/ 2147483647 h 2392"/>
                <a:gd name="T12" fmla="*/ 2147483647 w 4272"/>
                <a:gd name="T13" fmla="*/ 2147483647 h 2392"/>
                <a:gd name="T14" fmla="*/ 2147483647 w 4272"/>
                <a:gd name="T15" fmla="*/ 2147483647 h 2392"/>
                <a:gd name="T16" fmla="*/ 2147483647 w 4272"/>
                <a:gd name="T17" fmla="*/ 2147483647 h 2392"/>
                <a:gd name="T18" fmla="*/ 2147483647 w 4272"/>
                <a:gd name="T19" fmla="*/ 2147483647 h 2392"/>
                <a:gd name="T20" fmla="*/ 2147483647 w 4272"/>
                <a:gd name="T21" fmla="*/ 2147483647 h 2392"/>
                <a:gd name="T22" fmla="*/ 2147483647 w 4272"/>
                <a:gd name="T23" fmla="*/ 2147483647 h 2392"/>
                <a:gd name="T24" fmla="*/ 2147483647 w 4272"/>
                <a:gd name="T25" fmla="*/ 2147483647 h 2392"/>
                <a:gd name="T26" fmla="*/ 2147483647 w 4272"/>
                <a:gd name="T27" fmla="*/ 2147483647 h 2392"/>
                <a:gd name="T28" fmla="*/ 2147483647 w 4272"/>
                <a:gd name="T29" fmla="*/ 2147483647 h 2392"/>
                <a:gd name="T30" fmla="*/ 2147483647 w 4272"/>
                <a:gd name="T31" fmla="*/ 2147483647 h 2392"/>
                <a:gd name="T32" fmla="*/ 2147483647 w 4272"/>
                <a:gd name="T33" fmla="*/ 2147483647 h 2392"/>
                <a:gd name="T34" fmla="*/ 2147483647 w 4272"/>
                <a:gd name="T35" fmla="*/ 2147483647 h 2392"/>
                <a:gd name="T36" fmla="*/ 2147483647 w 4272"/>
                <a:gd name="T37" fmla="*/ 2147483647 h 2392"/>
                <a:gd name="T38" fmla="*/ 2147483647 w 4272"/>
                <a:gd name="T39" fmla="*/ 2147483647 h 2392"/>
                <a:gd name="T40" fmla="*/ 2147483647 w 4272"/>
                <a:gd name="T41" fmla="*/ 2147483647 h 2392"/>
                <a:gd name="T42" fmla="*/ 2147483647 w 4272"/>
                <a:gd name="T43" fmla="*/ 2147483647 h 23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72"/>
                <a:gd name="T67" fmla="*/ 0 h 2392"/>
                <a:gd name="T68" fmla="*/ 4272 w 4272"/>
                <a:gd name="T69" fmla="*/ 2392 h 239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72" h="2392">
                  <a:moveTo>
                    <a:pt x="0" y="2384"/>
                  </a:moveTo>
                  <a:cubicBezTo>
                    <a:pt x="16" y="2384"/>
                    <a:pt x="32" y="2384"/>
                    <a:pt x="48" y="2384"/>
                  </a:cubicBezTo>
                  <a:cubicBezTo>
                    <a:pt x="64" y="2384"/>
                    <a:pt x="80" y="2392"/>
                    <a:pt x="96" y="2384"/>
                  </a:cubicBezTo>
                  <a:cubicBezTo>
                    <a:pt x="112" y="2376"/>
                    <a:pt x="128" y="2352"/>
                    <a:pt x="144" y="2336"/>
                  </a:cubicBezTo>
                  <a:cubicBezTo>
                    <a:pt x="160" y="2320"/>
                    <a:pt x="168" y="2336"/>
                    <a:pt x="192" y="2288"/>
                  </a:cubicBezTo>
                  <a:cubicBezTo>
                    <a:pt x="216" y="2240"/>
                    <a:pt x="256" y="2176"/>
                    <a:pt x="288" y="2048"/>
                  </a:cubicBezTo>
                  <a:cubicBezTo>
                    <a:pt x="320" y="1920"/>
                    <a:pt x="352" y="1736"/>
                    <a:pt x="384" y="1520"/>
                  </a:cubicBezTo>
                  <a:cubicBezTo>
                    <a:pt x="416" y="1304"/>
                    <a:pt x="448" y="976"/>
                    <a:pt x="480" y="752"/>
                  </a:cubicBezTo>
                  <a:cubicBezTo>
                    <a:pt x="512" y="528"/>
                    <a:pt x="544" y="296"/>
                    <a:pt x="576" y="176"/>
                  </a:cubicBezTo>
                  <a:cubicBezTo>
                    <a:pt x="608" y="56"/>
                    <a:pt x="632" y="56"/>
                    <a:pt x="672" y="32"/>
                  </a:cubicBezTo>
                  <a:cubicBezTo>
                    <a:pt x="712" y="8"/>
                    <a:pt x="776" y="0"/>
                    <a:pt x="816" y="32"/>
                  </a:cubicBezTo>
                  <a:cubicBezTo>
                    <a:pt x="856" y="64"/>
                    <a:pt x="880" y="160"/>
                    <a:pt x="912" y="224"/>
                  </a:cubicBezTo>
                  <a:cubicBezTo>
                    <a:pt x="944" y="288"/>
                    <a:pt x="960" y="312"/>
                    <a:pt x="1008" y="416"/>
                  </a:cubicBezTo>
                  <a:cubicBezTo>
                    <a:pt x="1056" y="520"/>
                    <a:pt x="1128" y="704"/>
                    <a:pt x="1200" y="848"/>
                  </a:cubicBezTo>
                  <a:cubicBezTo>
                    <a:pt x="1272" y="992"/>
                    <a:pt x="1368" y="1152"/>
                    <a:pt x="1440" y="1280"/>
                  </a:cubicBezTo>
                  <a:cubicBezTo>
                    <a:pt x="1512" y="1408"/>
                    <a:pt x="1552" y="1520"/>
                    <a:pt x="1632" y="1616"/>
                  </a:cubicBezTo>
                  <a:cubicBezTo>
                    <a:pt x="1712" y="1712"/>
                    <a:pt x="1816" y="1784"/>
                    <a:pt x="1920" y="1856"/>
                  </a:cubicBezTo>
                  <a:cubicBezTo>
                    <a:pt x="2024" y="1928"/>
                    <a:pt x="2112" y="1992"/>
                    <a:pt x="2256" y="2048"/>
                  </a:cubicBezTo>
                  <a:cubicBezTo>
                    <a:pt x="2400" y="2104"/>
                    <a:pt x="2576" y="2152"/>
                    <a:pt x="2784" y="2192"/>
                  </a:cubicBezTo>
                  <a:cubicBezTo>
                    <a:pt x="2992" y="2232"/>
                    <a:pt x="3280" y="2272"/>
                    <a:pt x="3504" y="2288"/>
                  </a:cubicBezTo>
                  <a:cubicBezTo>
                    <a:pt x="3728" y="2304"/>
                    <a:pt x="4000" y="2288"/>
                    <a:pt x="4128" y="2288"/>
                  </a:cubicBezTo>
                  <a:cubicBezTo>
                    <a:pt x="4256" y="2288"/>
                    <a:pt x="4248" y="2288"/>
                    <a:pt x="4272" y="2288"/>
                  </a:cubicBez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s-MX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5181600" y="4599260"/>
              <a:ext cx="1588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MX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5181600" y="6199460"/>
              <a:ext cx="274320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s-MX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943600" y="5132660"/>
              <a:ext cx="1371600" cy="1066800"/>
            </a:xfrm>
            <a:custGeom>
              <a:avLst/>
              <a:gdLst>
                <a:gd name="T0" fmla="*/ 0 w 1536"/>
                <a:gd name="T1" fmla="*/ 0 h 1112"/>
                <a:gd name="T2" fmla="*/ 2147483647 w 1536"/>
                <a:gd name="T3" fmla="*/ 2147483647 h 1112"/>
                <a:gd name="T4" fmla="*/ 2147483647 w 1536"/>
                <a:gd name="T5" fmla="*/ 2147483647 h 1112"/>
                <a:gd name="T6" fmla="*/ 2147483647 w 1536"/>
                <a:gd name="T7" fmla="*/ 2147483647 h 1112"/>
                <a:gd name="T8" fmla="*/ 2147483647 w 1536"/>
                <a:gd name="T9" fmla="*/ 2147483647 h 1112"/>
                <a:gd name="T10" fmla="*/ 2147483647 w 1536"/>
                <a:gd name="T11" fmla="*/ 2147483647 h 1112"/>
                <a:gd name="T12" fmla="*/ 2147483647 w 1536"/>
                <a:gd name="T13" fmla="*/ 2147483647 h 1112"/>
                <a:gd name="T14" fmla="*/ 2147483647 w 1536"/>
                <a:gd name="T15" fmla="*/ 2147483647 h 1112"/>
                <a:gd name="T16" fmla="*/ 2147483647 w 1536"/>
                <a:gd name="T17" fmla="*/ 2147483647 h 1112"/>
                <a:gd name="T18" fmla="*/ 2147483647 w 1536"/>
                <a:gd name="T19" fmla="*/ 2147483647 h 11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6"/>
                <a:gd name="T31" fmla="*/ 0 h 1112"/>
                <a:gd name="T32" fmla="*/ 1536 w 1536"/>
                <a:gd name="T33" fmla="*/ 1112 h 11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6" h="1112">
                  <a:moveTo>
                    <a:pt x="0" y="0"/>
                  </a:moveTo>
                  <a:cubicBezTo>
                    <a:pt x="16" y="68"/>
                    <a:pt x="32" y="136"/>
                    <a:pt x="48" y="192"/>
                  </a:cubicBezTo>
                  <a:cubicBezTo>
                    <a:pt x="64" y="248"/>
                    <a:pt x="80" y="296"/>
                    <a:pt x="96" y="336"/>
                  </a:cubicBezTo>
                  <a:cubicBezTo>
                    <a:pt x="112" y="376"/>
                    <a:pt x="112" y="368"/>
                    <a:pt x="144" y="432"/>
                  </a:cubicBezTo>
                  <a:cubicBezTo>
                    <a:pt x="176" y="496"/>
                    <a:pt x="240" y="640"/>
                    <a:pt x="288" y="720"/>
                  </a:cubicBezTo>
                  <a:cubicBezTo>
                    <a:pt x="336" y="800"/>
                    <a:pt x="360" y="864"/>
                    <a:pt x="432" y="912"/>
                  </a:cubicBezTo>
                  <a:cubicBezTo>
                    <a:pt x="504" y="960"/>
                    <a:pt x="616" y="984"/>
                    <a:pt x="720" y="1008"/>
                  </a:cubicBezTo>
                  <a:cubicBezTo>
                    <a:pt x="824" y="1032"/>
                    <a:pt x="944" y="1040"/>
                    <a:pt x="1056" y="1056"/>
                  </a:cubicBezTo>
                  <a:cubicBezTo>
                    <a:pt x="1168" y="1072"/>
                    <a:pt x="1312" y="1096"/>
                    <a:pt x="1392" y="1104"/>
                  </a:cubicBezTo>
                  <a:cubicBezTo>
                    <a:pt x="1472" y="1112"/>
                    <a:pt x="1504" y="1108"/>
                    <a:pt x="1536" y="1104"/>
                  </a:cubicBezTo>
                </a:path>
              </a:pathLst>
            </a:custGeom>
            <a:noFill/>
            <a:ln w="38100">
              <a:solidFill>
                <a:srgbClr val="0033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s-MX"/>
            </a:p>
          </p:txBody>
        </p:sp>
        <p:graphicFrame>
          <p:nvGraphicFramePr>
            <p:cNvPr id="14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2114100"/>
                </p:ext>
              </p:extLst>
            </p:nvPr>
          </p:nvGraphicFramePr>
          <p:xfrm>
            <a:off x="7696200" y="6275660"/>
            <a:ext cx="309563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0" name="Equation" r:id="rId5" imgW="139579" imgH="177646" progId="Equation.3">
                    <p:embed/>
                  </p:oleObj>
                </mc:Choice>
                <mc:Fallback>
                  <p:oleObj name="Equation" r:id="rId5" imgW="139579" imgH="17764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96200" y="6275660"/>
                          <a:ext cx="309563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7118445"/>
                </p:ext>
              </p:extLst>
            </p:nvPr>
          </p:nvGraphicFramePr>
          <p:xfrm>
            <a:off x="4462463" y="4473848"/>
            <a:ext cx="642937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" name="Equation" r:id="rId7" imgW="330057" imgH="203112" progId="Equation.3">
                    <p:embed/>
                  </p:oleObj>
                </mc:Choice>
                <mc:Fallback>
                  <p:oleObj name="Equation" r:id="rId7" imgW="330057" imgH="20311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2463" y="4473848"/>
                          <a:ext cx="642937" cy="395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" name="16 Rectángulo"/>
          <p:cNvSpPr/>
          <p:nvPr/>
        </p:nvSpPr>
        <p:spPr>
          <a:xfrm>
            <a:off x="395536" y="5157192"/>
            <a:ext cx="3888432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altLang="es-MX" sz="2400" b="1" dirty="0"/>
              <a:t>La intensidad era proporcional al número de osciladores.</a:t>
            </a:r>
            <a:endParaRPr lang="es-AR" altLang="es-MX" sz="2400" b="1" dirty="0"/>
          </a:p>
        </p:txBody>
      </p:sp>
      <p:sp>
        <p:nvSpPr>
          <p:cNvPr id="18" name="1 Título"/>
          <p:cNvSpPr txBox="1">
            <a:spLocks/>
          </p:cNvSpPr>
          <p:nvPr/>
        </p:nvSpPr>
        <p:spPr>
          <a:xfrm>
            <a:off x="467544" y="332656"/>
            <a:ext cx="8178775" cy="814208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CL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Ley</a:t>
            </a:r>
            <a:r>
              <a:rPr lang="es-CL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CL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de</a:t>
            </a:r>
            <a:r>
              <a:rPr lang="es-CL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CL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desplazamiento</a:t>
            </a:r>
            <a:r>
              <a:rPr lang="es-CL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CL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de</a:t>
            </a:r>
            <a:r>
              <a:rPr lang="es-CL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CL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Wien</a:t>
            </a:r>
            <a:endParaRPr lang="es-E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30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314860" y="1347415"/>
            <a:ext cx="6246440" cy="1200329"/>
          </a:xfrm>
          <a:prstGeom prst="rect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AR" altLang="es-MX" sz="2400" b="1" dirty="0"/>
              <a:t>Kirchhoff  se </a:t>
            </a:r>
            <a:r>
              <a:rPr lang="es-AR" altLang="es-MX" sz="2400" b="1" dirty="0" smtClean="0"/>
              <a:t>movió </a:t>
            </a:r>
            <a:r>
              <a:rPr lang="es-AR" altLang="es-MX" sz="2400" b="1" dirty="0"/>
              <a:t>de  Heidelberg  a </a:t>
            </a:r>
            <a:r>
              <a:rPr lang="es-AR" altLang="es-MX" sz="2400" b="1" dirty="0" smtClean="0"/>
              <a:t>Berlín </a:t>
            </a:r>
            <a:r>
              <a:rPr lang="es-AR" altLang="es-MX" sz="2400" b="1" dirty="0"/>
              <a:t>para ocupar un cargo de  profesor de Física Teórica en 1875. </a:t>
            </a:r>
            <a:endParaRPr lang="es-MX" sz="2400" b="1" dirty="0"/>
          </a:p>
        </p:txBody>
      </p:sp>
      <p:sp>
        <p:nvSpPr>
          <p:cNvPr id="7" name="6 Rectángulo"/>
          <p:cNvSpPr/>
          <p:nvPr/>
        </p:nvSpPr>
        <p:spPr>
          <a:xfrm>
            <a:off x="2699792" y="2743566"/>
            <a:ext cx="5303055" cy="461665"/>
          </a:xfrm>
          <a:prstGeom prst="rect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AR" altLang="es-MX" sz="2400" b="1" dirty="0"/>
              <a:t>En 1889 ocupa la posición Max Planck. </a:t>
            </a:r>
          </a:p>
        </p:txBody>
      </p:sp>
      <p:pic>
        <p:nvPicPr>
          <p:cNvPr id="8" name="Picture 1057" descr="planck"/>
          <p:cNvPicPr>
            <a:picLocks noChangeAspect="1" noChangeArrowheads="1"/>
          </p:cNvPicPr>
          <p:nvPr/>
        </p:nvPicPr>
        <p:blipFill>
          <a:blip r:embed="rId3">
            <a:lum bright="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7415"/>
            <a:ext cx="1404938" cy="182880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1205810" y="332656"/>
            <a:ext cx="6750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s-MX" sz="3600" b="1" dirty="0">
                <a:latin typeface="Century Gothic" panose="020B0502020202020204" pitchFamily="34" charset="0"/>
              </a:rPr>
              <a:t>Max Karl Ernst Ludwig Planck </a:t>
            </a:r>
            <a:endParaRPr lang="es-AR" altLang="es-MX" sz="3600" b="1" dirty="0">
              <a:latin typeface="Century Gothic" panose="020B0502020202020204" pitchFamily="34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395536" y="3501008"/>
            <a:ext cx="8352928" cy="120032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  <a:effectLst>
            <a:prstShdw prst="shdw17" dist="17961" dir="2700000">
              <a:srgbClr val="994A4D"/>
            </a:prstShdw>
          </a:effectLst>
        </p:spPr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AR" altLang="es-MX" sz="2400" b="1" dirty="0" smtClean="0">
                <a:solidFill>
                  <a:schemeClr val="tx1"/>
                </a:solidFill>
              </a:rPr>
              <a:t>Observa </a:t>
            </a:r>
            <a:r>
              <a:rPr lang="es-AR" altLang="es-MX" sz="2400" b="1" dirty="0">
                <a:solidFill>
                  <a:schemeClr val="tx1"/>
                </a:solidFill>
              </a:rPr>
              <a:t>que la ley de  </a:t>
            </a:r>
            <a:r>
              <a:rPr lang="es-AR" altLang="es-MX" sz="2400" b="1" dirty="0" err="1">
                <a:solidFill>
                  <a:schemeClr val="tx1"/>
                </a:solidFill>
              </a:rPr>
              <a:t>Wien</a:t>
            </a:r>
            <a:r>
              <a:rPr lang="es-AR" altLang="es-MX" sz="2400" b="1" dirty="0">
                <a:solidFill>
                  <a:schemeClr val="tx1"/>
                </a:solidFill>
              </a:rPr>
              <a:t> se obtiene en el límite  de longitudes de onda cortas, </a:t>
            </a:r>
            <a:r>
              <a:rPr lang="es-AR" altLang="es-MX" sz="2400" b="1" dirty="0" smtClean="0">
                <a:solidFill>
                  <a:schemeClr val="tx1"/>
                </a:solidFill>
              </a:rPr>
              <a:t>pues la </a:t>
            </a:r>
            <a:r>
              <a:rPr lang="es-AR" altLang="es-MX" sz="2400" b="1" dirty="0">
                <a:solidFill>
                  <a:schemeClr val="tx1"/>
                </a:solidFill>
              </a:rPr>
              <a:t>dependencia lineal de u(</a:t>
            </a:r>
            <a:r>
              <a:rPr lang="es-AR" altLang="es-MX" sz="2400" b="1" dirty="0">
                <a:solidFill>
                  <a:schemeClr val="tx1"/>
                </a:solidFill>
                <a:sym typeface="Symbol" pitchFamily="16" charset="2"/>
              </a:rPr>
              <a:t>) con T aparece en el límite de </a:t>
            </a:r>
            <a:r>
              <a:rPr lang="es-AR" altLang="es-MX" sz="2400" b="1" dirty="0" smtClean="0">
                <a:solidFill>
                  <a:schemeClr val="tx1"/>
                </a:solidFill>
                <a:sym typeface="Symbol" pitchFamily="16" charset="2"/>
              </a:rPr>
              <a:t>largas </a:t>
            </a:r>
            <a:r>
              <a:rPr lang="es-AR" altLang="es-MX" sz="2400" b="1" dirty="0">
                <a:solidFill>
                  <a:schemeClr val="tx1"/>
                </a:solidFill>
                <a:sym typeface="Symbol" pitchFamily="16" charset="2"/>
              </a:rPr>
              <a:t>longitudes de onda. 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39552" y="4964975"/>
            <a:ext cx="4464496" cy="1569660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es-MX" sz="2400" b="1" dirty="0">
                <a:solidFill>
                  <a:schemeClr val="tx1"/>
                </a:solidFill>
              </a:rPr>
              <a:t>Planck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se </a:t>
            </a:r>
            <a:r>
              <a:rPr lang="de-DE" altLang="es-MX" sz="2400" b="1" dirty="0">
                <a:solidFill>
                  <a:schemeClr val="tx1"/>
                </a:solidFill>
              </a:rPr>
              <a:t>da cuenta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que </a:t>
            </a:r>
            <a:r>
              <a:rPr lang="de-DE" altLang="es-MX" sz="2400" b="1" dirty="0">
                <a:solidFill>
                  <a:schemeClr val="tx1"/>
                </a:solidFill>
              </a:rPr>
              <a:t>si pone un -1 en la ley de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Wien, </a:t>
            </a:r>
            <a:r>
              <a:rPr lang="de-DE" altLang="es-MX" sz="2400" b="1" dirty="0">
                <a:solidFill>
                  <a:schemeClr val="tx1"/>
                </a:solidFill>
              </a:rPr>
              <a:t>el </a:t>
            </a:r>
            <a:r>
              <a:rPr lang="de-DE" altLang="es-MX" sz="2400" b="1" dirty="0" smtClean="0">
                <a:solidFill>
                  <a:schemeClr val="tx1"/>
                </a:solidFill>
              </a:rPr>
              <a:t>ajuste con los datos experimentales es </a:t>
            </a:r>
            <a:r>
              <a:rPr lang="de-DE" altLang="es-MX" sz="2400" b="1" dirty="0">
                <a:solidFill>
                  <a:schemeClr val="tx1"/>
                </a:solidFill>
              </a:rPr>
              <a:t>perfecto. </a:t>
            </a:r>
            <a:endParaRPr lang="es-AR" altLang="es-MX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979568"/>
              </p:ext>
            </p:extLst>
          </p:nvPr>
        </p:nvGraphicFramePr>
        <p:xfrm>
          <a:off x="5364088" y="5053433"/>
          <a:ext cx="29940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3" name="Equation" r:id="rId4" imgW="1384300" imgH="495300" progId="Equation.3">
                  <p:embed/>
                </p:oleObj>
              </mc:Choice>
              <mc:Fallback>
                <p:oleObj name="Equation" r:id="rId4" imgW="13843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5053433"/>
                        <a:ext cx="2994025" cy="106997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 w="57150">
                        <a:solidFill>
                          <a:schemeClr val="accent5">
                            <a:lumMod val="75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92269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310711" y="6011996"/>
            <a:ext cx="443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u="sng" dirty="0" smtClean="0">
                <a:hlinkClick r:id="rId2"/>
              </a:rPr>
              <a:t>Fuente: </a:t>
            </a:r>
            <a:r>
              <a:rPr lang="es-MX" u="sng" dirty="0"/>
              <a:t>http://slideplayer.es/slide/5568836/</a:t>
            </a:r>
            <a:endParaRPr lang="es-MX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208912" cy="461751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5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12" y="1196752"/>
            <a:ext cx="7164288" cy="5373216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205810" y="332656"/>
            <a:ext cx="6750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s-MX" sz="3600" b="1" dirty="0">
                <a:latin typeface="Century Gothic" panose="020B0502020202020204" pitchFamily="34" charset="0"/>
              </a:rPr>
              <a:t>Max Karl Ernst Ludwig Planck </a:t>
            </a:r>
            <a:endParaRPr lang="es-AR" altLang="es-MX" sz="3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19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979712" y="404664"/>
            <a:ext cx="5180422" cy="792088"/>
          </a:xfrm>
          <a:prstGeom prst="rect">
            <a:avLst/>
          </a:prstGeom>
        </p:spPr>
        <p:txBody>
          <a:bodyPr rtlCol="0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CL" i="1" dirty="0" smtClean="0">
                <a:effectLst>
                  <a:glow rad="266700">
                    <a:srgbClr val="00FF00">
                      <a:alpha val="72000"/>
                    </a:srgbClr>
                  </a:glow>
                </a:effectLst>
                <a:latin typeface="Century Gothic (Títulos)"/>
              </a:rPr>
              <a:t>Ley de </a:t>
            </a:r>
            <a:r>
              <a:rPr lang="es-CL" i="1" dirty="0" err="1" smtClean="0">
                <a:effectLst>
                  <a:glow rad="266700">
                    <a:srgbClr val="00FF00">
                      <a:alpha val="72000"/>
                    </a:srgbClr>
                  </a:glow>
                </a:effectLst>
                <a:latin typeface="Century Gothic (Títulos)"/>
              </a:rPr>
              <a:t>Rayleigh-Jeans</a:t>
            </a:r>
            <a:endParaRPr lang="es-CL" i="1" dirty="0">
              <a:effectLst>
                <a:glow rad="266700">
                  <a:srgbClr val="00FF00">
                    <a:alpha val="72000"/>
                  </a:srgbClr>
                </a:glow>
              </a:effectLst>
              <a:latin typeface="Century Gothic (Títulos)"/>
            </a:endParaRPr>
          </a:p>
        </p:txBody>
      </p:sp>
      <p:sp>
        <p:nvSpPr>
          <p:cNvPr id="3" name="Marcador de contenido 2"/>
          <p:cNvSpPr txBox="1">
            <a:spLocks/>
          </p:cNvSpPr>
          <p:nvPr/>
        </p:nvSpPr>
        <p:spPr>
          <a:xfrm>
            <a:off x="539552" y="1412776"/>
            <a:ext cx="5832648" cy="165618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s-CL" sz="2600" dirty="0" smtClean="0">
                <a:solidFill>
                  <a:schemeClr val="tx1"/>
                </a:solidFill>
              </a:rPr>
              <a:t>Modelaba el comportamiento del cuerpo negro utilizando el modelo clásico, que define la radiación del cuerpo negro a una longitud de onda concreta.</a:t>
            </a:r>
          </a:p>
        </p:txBody>
      </p:sp>
      <p:pic>
        <p:nvPicPr>
          <p:cNvPr id="4" name="Picture 2" descr="http://apprendre-math.info/history/photos/Jean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247" y="1844824"/>
            <a:ext cx="1982209" cy="25348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chemeClr val="tx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grpSp>
        <p:nvGrpSpPr>
          <p:cNvPr id="8" name="7 Grupo"/>
          <p:cNvGrpSpPr/>
          <p:nvPr/>
        </p:nvGrpSpPr>
        <p:grpSpPr>
          <a:xfrm>
            <a:off x="5364088" y="5373216"/>
            <a:ext cx="2880320" cy="1080120"/>
            <a:chOff x="1126208" y="3824260"/>
            <a:chExt cx="3013744" cy="1260924"/>
          </a:xfrm>
        </p:grpSpPr>
        <p:sp>
          <p:nvSpPr>
            <p:cNvPr id="5" name="Rectángulo 3"/>
            <p:cNvSpPr/>
            <p:nvPr/>
          </p:nvSpPr>
          <p:spPr>
            <a:xfrm>
              <a:off x="1126208" y="3824260"/>
              <a:ext cx="3013744" cy="1260924"/>
            </a:xfrm>
            <a:prstGeom prst="rect">
              <a:avLst/>
            </a:prstGeom>
            <a:solidFill>
              <a:schemeClr val="tx1"/>
            </a:solidFill>
            <a:ln w="571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/>
            </a:p>
          </p:txBody>
        </p:sp>
        <p:pic>
          <p:nvPicPr>
            <p:cNvPr id="6" name="Picture 4" descr="B_\lambda(T) = \frac{2 c k T}{\lambda^4}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114" y="4056392"/>
              <a:ext cx="2328802" cy="796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6 CuadroTexto"/>
          <p:cNvSpPr txBox="1"/>
          <p:nvPr/>
        </p:nvSpPr>
        <p:spPr>
          <a:xfrm>
            <a:off x="899592" y="5325015"/>
            <a:ext cx="4011277" cy="1200329"/>
          </a:xfrm>
          <a:prstGeom prst="rect">
            <a:avLst/>
          </a:prstGeom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2400" b="1" dirty="0"/>
              <a:t>c</a:t>
            </a:r>
            <a:r>
              <a:rPr lang="es-CL" sz="2400" dirty="0"/>
              <a:t> </a:t>
            </a:r>
            <a:r>
              <a:rPr lang="es-CL" sz="2400" dirty="0" smtClean="0"/>
              <a:t> es </a:t>
            </a:r>
            <a:r>
              <a:rPr lang="es-CL" sz="2400" dirty="0"/>
              <a:t>la velocidad de la luz </a:t>
            </a:r>
          </a:p>
          <a:p>
            <a:r>
              <a:rPr lang="es-CL" sz="2400" b="1" i="1" dirty="0"/>
              <a:t>k</a:t>
            </a:r>
            <a:r>
              <a:rPr lang="es-CL" sz="2400" dirty="0"/>
              <a:t> </a:t>
            </a:r>
            <a:r>
              <a:rPr lang="es-CL" sz="2400" dirty="0" smtClean="0"/>
              <a:t> es </a:t>
            </a:r>
            <a:r>
              <a:rPr lang="es-CL" sz="2400" dirty="0"/>
              <a:t>la constante de </a:t>
            </a:r>
            <a:r>
              <a:rPr lang="es-CL" sz="2400" dirty="0" err="1" smtClean="0"/>
              <a:t>Boltzmann</a:t>
            </a:r>
            <a:r>
              <a:rPr lang="es-CL" sz="2400" dirty="0"/>
              <a:t> </a:t>
            </a:r>
            <a:r>
              <a:rPr lang="es-CL" sz="2400" b="1" i="1" dirty="0" smtClean="0"/>
              <a:t>T</a:t>
            </a:r>
            <a:r>
              <a:rPr lang="es-CL" sz="2400" dirty="0"/>
              <a:t> </a:t>
            </a:r>
            <a:r>
              <a:rPr lang="es-CL" sz="2400" dirty="0" smtClean="0"/>
              <a:t> es </a:t>
            </a:r>
            <a:r>
              <a:rPr lang="es-CL" sz="2400" dirty="0"/>
              <a:t>la temperatura absoluta</a:t>
            </a:r>
            <a:r>
              <a:rPr lang="es-CL" sz="2400" dirty="0" smtClean="0"/>
              <a:t>.</a:t>
            </a:r>
            <a:endParaRPr lang="es-CL" sz="2400" dirty="0"/>
          </a:p>
        </p:txBody>
      </p:sp>
      <p:sp>
        <p:nvSpPr>
          <p:cNvPr id="9" name="8 Rectángulo"/>
          <p:cNvSpPr/>
          <p:nvPr/>
        </p:nvSpPr>
        <p:spPr>
          <a:xfrm>
            <a:off x="467545" y="3284984"/>
            <a:ext cx="5904655" cy="1692771"/>
          </a:xfrm>
          <a:prstGeom prst="rect">
            <a:avLst/>
          </a:prstGeom>
          <a:solidFill>
            <a:schemeClr val="accent5">
              <a:lumMod val="50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CL" sz="2600" dirty="0"/>
              <a:t>Predice una producción de energía infinita a longitudes de onda muy </a:t>
            </a:r>
            <a:r>
              <a:rPr lang="es-CL" sz="2600" dirty="0" smtClean="0"/>
              <a:t>pequeñas.</a:t>
            </a:r>
          </a:p>
          <a:p>
            <a:pPr algn="ctr"/>
            <a:r>
              <a:rPr lang="es-CL" sz="2600" dirty="0" smtClean="0"/>
              <a:t>Esta </a:t>
            </a:r>
            <a:r>
              <a:rPr lang="es-CL" sz="2600" dirty="0"/>
              <a:t>situación es conocida </a:t>
            </a:r>
            <a:br>
              <a:rPr lang="es-CL" sz="2600" dirty="0"/>
            </a:br>
            <a:r>
              <a:rPr lang="es-CL" sz="2600" dirty="0"/>
              <a:t>como la catástrofe ultravioleta.</a:t>
            </a:r>
          </a:p>
        </p:txBody>
      </p:sp>
    </p:spTree>
    <p:extLst>
      <p:ext uri="{BB962C8B-B14F-4D97-AF65-F5344CB8AC3E}">
        <p14:creationId xmlns:p14="http://schemas.microsoft.com/office/powerpoint/2010/main" val="320978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514177" y="1262742"/>
            <a:ext cx="5165576" cy="39687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s-MX" b="1" dirty="0">
                <a:solidFill>
                  <a:schemeClr val="tx1"/>
                </a:solidFill>
              </a:rPr>
              <a:t>Lord Rayleigh hizo un tratamiento riguroso. </a:t>
            </a:r>
            <a:endParaRPr lang="es-AR" altLang="es-MX" b="1" dirty="0">
              <a:solidFill>
                <a:schemeClr val="tx1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514177" y="1735981"/>
            <a:ext cx="6226175" cy="3968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s-MX" b="1" dirty="0">
                <a:solidFill>
                  <a:schemeClr val="tx1"/>
                </a:solidFill>
              </a:rPr>
              <a:t>Consideró una cavidad </a:t>
            </a:r>
            <a:r>
              <a:rPr lang="de-DE" altLang="es-MX" b="1" dirty="0" smtClean="0">
                <a:solidFill>
                  <a:schemeClr val="tx1"/>
                </a:solidFill>
              </a:rPr>
              <a:t>cerrada de </a:t>
            </a:r>
            <a:r>
              <a:rPr lang="de-DE" altLang="es-MX" b="1" dirty="0">
                <a:solidFill>
                  <a:schemeClr val="tx1"/>
                </a:solidFill>
              </a:rPr>
              <a:t>paredes reflectoras.</a:t>
            </a:r>
            <a:r>
              <a:rPr lang="de-DE" altLang="es-MX" b="1" dirty="0">
                <a:solidFill>
                  <a:srgbClr val="000099"/>
                </a:solidFill>
              </a:rPr>
              <a:t> </a:t>
            </a:r>
            <a:endParaRPr lang="es-AR" altLang="es-MX" b="1" dirty="0">
              <a:solidFill>
                <a:srgbClr val="000099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475656" y="2240037"/>
            <a:ext cx="5904656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s-MX" b="1" dirty="0">
                <a:solidFill>
                  <a:schemeClr val="tx1"/>
                </a:solidFill>
              </a:rPr>
              <a:t>Entendió que hay </a:t>
            </a:r>
            <a:r>
              <a:rPr lang="de-DE" altLang="es-MX" b="1" dirty="0" smtClean="0">
                <a:solidFill>
                  <a:schemeClr val="tx1"/>
                </a:solidFill>
              </a:rPr>
              <a:t>ondas </a:t>
            </a:r>
            <a:r>
              <a:rPr lang="de-DE" altLang="es-MX" b="1" dirty="0">
                <a:solidFill>
                  <a:schemeClr val="tx1"/>
                </a:solidFill>
              </a:rPr>
              <a:t>estacionarias y se preguntó:</a:t>
            </a:r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936948"/>
              </p:ext>
            </p:extLst>
          </p:nvPr>
        </p:nvGraphicFramePr>
        <p:xfrm>
          <a:off x="5868144" y="2852936"/>
          <a:ext cx="2234160" cy="961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7" name="Equation" r:id="rId3" imgW="914400" imgH="393700" progId="Equation.3">
                  <p:embed/>
                </p:oleObj>
              </mc:Choice>
              <mc:Fallback>
                <p:oleObj name="Equation" r:id="rId3" imgW="9144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2852936"/>
                        <a:ext cx="2234160" cy="96125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57150">
                        <a:solidFill>
                          <a:srgbClr val="FFC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752600" y="426720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>
              <a:spcBef>
                <a:spcPct val="50000"/>
              </a:spcBef>
            </a:pPr>
            <a:endParaRPr lang="es-AR" altLang="es-MX" b="1">
              <a:solidFill>
                <a:srgbClr val="000099"/>
              </a:solidFill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321867" y="4005064"/>
            <a:ext cx="3970213" cy="400110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s-MX" b="1" dirty="0">
                <a:solidFill>
                  <a:schemeClr val="tx1"/>
                </a:solidFill>
              </a:rPr>
              <a:t>b</a:t>
            </a:r>
            <a:r>
              <a:rPr lang="de-DE" altLang="es-MX" b="1" dirty="0" smtClean="0">
                <a:solidFill>
                  <a:schemeClr val="tx1"/>
                </a:solidFill>
              </a:rPr>
              <a:t>)    </a:t>
            </a:r>
            <a:r>
              <a:rPr lang="de-DE" altLang="es-MX" b="1" dirty="0">
                <a:solidFill>
                  <a:schemeClr val="tx1"/>
                </a:solidFill>
              </a:rPr>
              <a:t>Qué energía tiene cada onda?</a:t>
            </a:r>
            <a:endParaRPr lang="es-AR" altLang="es-MX" b="1" dirty="0">
              <a:solidFill>
                <a:schemeClr val="tx1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47664" y="4509120"/>
            <a:ext cx="5256584" cy="70788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es-MX" b="1" dirty="0">
                <a:solidFill>
                  <a:schemeClr val="tx1"/>
                </a:solidFill>
              </a:rPr>
              <a:t>Supuso que la energía de </a:t>
            </a:r>
            <a:r>
              <a:rPr lang="de-DE" altLang="es-MX" b="1" dirty="0" smtClean="0">
                <a:solidFill>
                  <a:schemeClr val="tx1"/>
                </a:solidFill>
              </a:rPr>
              <a:t>cada </a:t>
            </a:r>
            <a:r>
              <a:rPr lang="de-DE" altLang="es-MX" b="1" dirty="0">
                <a:solidFill>
                  <a:schemeClr val="tx1"/>
                </a:solidFill>
              </a:rPr>
              <a:t>modo era igual a la energía medía del oscilador asociado. </a:t>
            </a:r>
            <a:endParaRPr lang="es-AR" altLang="es-MX" b="1" dirty="0">
              <a:solidFill>
                <a:schemeClr val="tx1"/>
              </a:solidFill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1159049" y="5437673"/>
            <a:ext cx="4565079" cy="1015663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es-MX" b="1" dirty="0">
                <a:solidFill>
                  <a:schemeClr val="tx1"/>
                </a:solidFill>
              </a:rPr>
              <a:t>En coordenadas normales, la energía media de un oscilador, segun la ley de equipartición de Boltzmann, </a:t>
            </a:r>
            <a:r>
              <a:rPr lang="de-DE" altLang="es-MX" b="1" dirty="0" smtClean="0">
                <a:solidFill>
                  <a:schemeClr val="tx1"/>
                </a:solidFill>
              </a:rPr>
              <a:t> es </a:t>
            </a:r>
            <a:r>
              <a:rPr lang="de-DE" altLang="es-MX" b="1" dirty="0" smtClean="0">
                <a:solidFill>
                  <a:srgbClr val="FFFF00"/>
                </a:solidFill>
              </a:rPr>
              <a:t> kT</a:t>
            </a:r>
            <a:endParaRPr lang="es-AR" altLang="es-MX" b="1" dirty="0">
              <a:solidFill>
                <a:srgbClr val="FFFF00"/>
              </a:solidFill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1314946" y="2819400"/>
            <a:ext cx="4121150" cy="1015663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 marL="457200" indent="-457200">
              <a:spcBef>
                <a:spcPct val="50000"/>
              </a:spcBef>
              <a:buAutoNum type="alphaLcParenR"/>
            </a:pPr>
            <a:r>
              <a:rPr lang="de-DE" altLang="es-MX" b="1" dirty="0" smtClean="0">
                <a:solidFill>
                  <a:schemeClr val="tx1"/>
                </a:solidFill>
              </a:rPr>
              <a:t>¿Cuántas </a:t>
            </a:r>
            <a:r>
              <a:rPr lang="de-DE" altLang="es-MX" b="1" dirty="0">
                <a:solidFill>
                  <a:schemeClr val="tx1"/>
                </a:solidFill>
              </a:rPr>
              <a:t>ondas (por unidad de volumen) tendrían frecuencia entre </a:t>
            </a:r>
            <a:r>
              <a:rPr lang="de-DE" altLang="es-MX" b="1" dirty="0" smtClean="0">
                <a:solidFill>
                  <a:schemeClr val="tx1"/>
                </a:solidFill>
                <a:sym typeface="Symbol" pitchFamily="16" charset="2"/>
              </a:rPr>
              <a:t> </a:t>
            </a:r>
            <a:r>
              <a:rPr lang="de-DE" altLang="es-MX" b="1" dirty="0" smtClean="0">
                <a:solidFill>
                  <a:srgbClr val="FFFF00"/>
                </a:solidFill>
                <a:sym typeface="Symbol" pitchFamily="16" charset="2"/>
              </a:rPr>
              <a:t>  y (</a:t>
            </a:r>
            <a:r>
              <a:rPr lang="de-DE" altLang="es-MX" b="1" dirty="0">
                <a:solidFill>
                  <a:srgbClr val="FFFF00"/>
                </a:solidFill>
                <a:sym typeface="Symbol" pitchFamily="16" charset="2"/>
              </a:rPr>
              <a:t>+ d</a:t>
            </a:r>
            <a:r>
              <a:rPr lang="de-DE" altLang="es-MX" b="1" dirty="0" smtClean="0">
                <a:solidFill>
                  <a:srgbClr val="FFFF00"/>
                </a:solidFill>
                <a:sym typeface="Symbol" pitchFamily="16" charset="2"/>
              </a:rPr>
              <a:t>)</a:t>
            </a:r>
            <a:r>
              <a:rPr lang="de-DE" altLang="es-MX" b="1" dirty="0" smtClean="0">
                <a:solidFill>
                  <a:schemeClr val="tx1"/>
                </a:solidFill>
                <a:sym typeface="Symbol" pitchFamily="16" charset="2"/>
              </a:rPr>
              <a:t>?</a:t>
            </a:r>
            <a:endParaRPr lang="es-AR" altLang="es-MX" b="1" dirty="0">
              <a:solidFill>
                <a:schemeClr val="tx1"/>
              </a:solidFill>
              <a:sym typeface="Symbol" pitchFamily="16" charset="2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7020272" y="4688309"/>
            <a:ext cx="773894" cy="39687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r>
              <a:rPr lang="de-DE" altLang="es-MX" b="1" dirty="0">
                <a:solidFill>
                  <a:srgbClr val="000099"/>
                </a:solidFill>
              </a:rPr>
              <a:t>1905</a:t>
            </a:r>
            <a:endParaRPr lang="es-AR" altLang="es-MX" b="1" dirty="0">
              <a:solidFill>
                <a:srgbClr val="000099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5992688" y="6200477"/>
            <a:ext cx="2755776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s-MX" b="1" dirty="0">
                <a:solidFill>
                  <a:schemeClr val="tx1"/>
                </a:solidFill>
              </a:rPr>
              <a:t>Ley de </a:t>
            </a:r>
            <a:r>
              <a:rPr lang="de-DE" altLang="es-MX" b="1" dirty="0" smtClean="0">
                <a:solidFill>
                  <a:schemeClr val="tx1"/>
                </a:solidFill>
              </a:rPr>
              <a:t>Rayleigh-Jeans</a:t>
            </a:r>
            <a:endParaRPr lang="es-AR" alt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19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609086"/>
              </p:ext>
            </p:extLst>
          </p:nvPr>
        </p:nvGraphicFramePr>
        <p:xfrm>
          <a:off x="6181725" y="5411788"/>
          <a:ext cx="2338388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8" name="Ecuación" r:id="rId5" imgW="1218960" imgH="393480" progId="Equation.3">
                  <p:embed/>
                </p:oleObj>
              </mc:Choice>
              <mc:Fallback>
                <p:oleObj name="Ecuación" r:id="rId5" imgW="1218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1725" y="5411788"/>
                        <a:ext cx="2338388" cy="7540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57150">
                        <a:solidFill>
                          <a:srgbClr val="FFC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6859085" y="1262742"/>
            <a:ext cx="692150" cy="39687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r>
              <a:rPr lang="de-DE" altLang="es-MX" b="1" dirty="0">
                <a:solidFill>
                  <a:srgbClr val="000099"/>
                </a:solidFill>
              </a:rPr>
              <a:t>1900</a:t>
            </a:r>
            <a:endParaRPr lang="es-AR" altLang="es-MX" b="1" dirty="0">
              <a:solidFill>
                <a:srgbClr val="000099"/>
              </a:solidFill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1907704" y="332656"/>
            <a:ext cx="52565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1pPr>
            <a:lvl2pPr marL="742950" indent="-28575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2pPr>
            <a:lvl3pPr marL="11430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3pPr>
            <a:lvl4pPr marL="16002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4pPr>
            <a:lvl5pPr marL="2057400" indent="-228600"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00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s-MX" sz="36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Ley de Rayleigh-Jeans</a:t>
            </a:r>
            <a:endParaRPr lang="es-AR" altLang="es-MX" sz="36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68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42316" y="620689"/>
            <a:ext cx="5794528" cy="792088"/>
          </a:xfrm>
          <a:prstGeom prst="rect">
            <a:avLst/>
          </a:prstGeom>
        </p:spPr>
        <p:txBody>
          <a:bodyPr rtlCol="0"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CO" dirty="0" smtClean="0">
                <a:effectLst>
                  <a:glow rad="292100">
                    <a:srgbClr val="000099">
                      <a:alpha val="84000"/>
                    </a:srgbClr>
                  </a:glow>
                </a:effectLst>
                <a:latin typeface="Century Gothic" panose="020B0502020202020204" pitchFamily="34" charset="0"/>
              </a:rPr>
              <a:t>Ley de Stefan </a:t>
            </a:r>
            <a:r>
              <a:rPr lang="es-CO" dirty="0" err="1" smtClean="0">
                <a:effectLst>
                  <a:glow rad="292100">
                    <a:srgbClr val="000099">
                      <a:alpha val="84000"/>
                    </a:srgbClr>
                  </a:glow>
                </a:effectLst>
                <a:latin typeface="Century Gothic" panose="020B0502020202020204" pitchFamily="34" charset="0"/>
              </a:rPr>
              <a:t>Boltzmann</a:t>
            </a:r>
            <a:endParaRPr lang="es-CL" dirty="0">
              <a:effectLst>
                <a:glow rad="292100">
                  <a:srgbClr val="000099">
                    <a:alpha val="84000"/>
                  </a:srgbClr>
                </a:glo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 txBox="1">
            <a:spLocks/>
          </p:cNvSpPr>
          <p:nvPr/>
        </p:nvSpPr>
        <p:spPr>
          <a:xfrm>
            <a:off x="467544" y="1412627"/>
            <a:ext cx="5625284" cy="1368301"/>
          </a:xfrm>
          <a:prstGeom prst="rect">
            <a:avLst/>
          </a:prstGeom>
          <a:solidFill>
            <a:schemeClr val="tx2">
              <a:lumMod val="50000"/>
            </a:schemeClr>
          </a:solidFill>
          <a:ln w="57150">
            <a:solidFill>
              <a:schemeClr val="tx2">
                <a:lumMod val="75000"/>
              </a:schemeClr>
            </a:solidFill>
          </a:ln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s-ES_tradnl" altLang="es-MX" sz="2800" dirty="0">
                <a:solidFill>
                  <a:schemeClr val="tx1"/>
                </a:solidFill>
              </a:rPr>
              <a:t>La potencia emisiva total </a:t>
            </a:r>
            <a:r>
              <a:rPr lang="es-ES_tradnl" altLang="es-MX" sz="2800" i="1" dirty="0" smtClean="0">
                <a:solidFill>
                  <a:schemeClr val="tx1"/>
                </a:solidFill>
              </a:rPr>
              <a:t>E</a:t>
            </a:r>
            <a:r>
              <a:rPr lang="es-ES_tradnl" altLang="es-MX" sz="2800" dirty="0" smtClean="0">
                <a:solidFill>
                  <a:schemeClr val="tx1"/>
                </a:solidFill>
              </a:rPr>
              <a:t> </a:t>
            </a:r>
            <a:r>
              <a:rPr lang="es-ES_tradnl" altLang="es-MX" sz="2800" dirty="0">
                <a:solidFill>
                  <a:schemeClr val="tx1"/>
                </a:solidFill>
              </a:rPr>
              <a:t>es </a:t>
            </a:r>
            <a:r>
              <a:rPr lang="es-ES_tradnl" altLang="es-MX" sz="2800" dirty="0" smtClean="0">
                <a:solidFill>
                  <a:schemeClr val="tx1"/>
                </a:solidFill>
              </a:rPr>
              <a:t>la radiación </a:t>
            </a:r>
            <a:r>
              <a:rPr lang="es-ES_tradnl" altLang="es-MX" sz="2800" dirty="0">
                <a:solidFill>
                  <a:schemeClr val="tx1"/>
                </a:solidFill>
              </a:rPr>
              <a:t>que abandona el cuerpo negro a todas las longitudes de </a:t>
            </a:r>
            <a:r>
              <a:rPr lang="es-ES_tradnl" altLang="es-MX" sz="2800" dirty="0" smtClean="0">
                <a:solidFill>
                  <a:schemeClr val="tx1"/>
                </a:solidFill>
              </a:rPr>
              <a:t>onda.</a:t>
            </a:r>
            <a:endParaRPr lang="es-CL" dirty="0" smtClean="0">
              <a:solidFill>
                <a:schemeClr val="tx1"/>
              </a:solidFill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1115616" y="3735015"/>
            <a:ext cx="2592288" cy="1062137"/>
            <a:chOff x="746916" y="3501008"/>
            <a:chExt cx="2592288" cy="1062137"/>
          </a:xfrm>
        </p:grpSpPr>
        <p:sp>
          <p:nvSpPr>
            <p:cNvPr id="4" name="Rectángulo 3"/>
            <p:cNvSpPr/>
            <p:nvPr/>
          </p:nvSpPr>
          <p:spPr>
            <a:xfrm>
              <a:off x="746916" y="3501008"/>
              <a:ext cx="2592288" cy="1062137"/>
            </a:xfrm>
            <a:prstGeom prst="rect">
              <a:avLst/>
            </a:prstGeom>
            <a:solidFill>
              <a:schemeClr val="tx1"/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/>
            </a:p>
          </p:txBody>
        </p:sp>
        <p:pic>
          <p:nvPicPr>
            <p:cNvPr id="5" name="Picture 2" descr="E = \sigma \cdot T_e^4\,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857" y="3743548"/>
              <a:ext cx="2224335" cy="577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4" descr="http://apprendre-math.info/history/photos/Boltzmann_3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3" r="5075"/>
          <a:stretch/>
        </p:blipFill>
        <p:spPr bwMode="auto">
          <a:xfrm>
            <a:off x="6551111" y="620688"/>
            <a:ext cx="1765305" cy="2418325"/>
          </a:xfrm>
          <a:prstGeom prst="roundRect">
            <a:avLst>
              <a:gd name="adj" fmla="val 3760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60040" y="5078794"/>
            <a:ext cx="4067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2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>la temperatura </a:t>
            </a:r>
            <a:r>
              <a:rPr lang="es-C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en Kelvin</a:t>
            </a: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61950" indent="-361950"/>
            <a:r>
              <a:rPr lang="es-CL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σ </a:t>
            </a:r>
            <a:r>
              <a:rPr lang="es-C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>la constante de </a:t>
            </a:r>
            <a:r>
              <a:rPr lang="es-C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Stefan </a:t>
            </a:r>
            <a:r>
              <a:rPr lang="es-CL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Boltzmann</a:t>
            </a:r>
            <a:r>
              <a:rPr lang="es-C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>(σ = 5,67∙10</a:t>
            </a:r>
            <a:r>
              <a:rPr lang="es-CL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> W.m</a:t>
            </a:r>
            <a:r>
              <a:rPr lang="es-CL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>·K</a:t>
            </a:r>
            <a:r>
              <a:rPr lang="es-CL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s-CL" sz="22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</p:txBody>
      </p:sp>
      <p:grpSp>
        <p:nvGrpSpPr>
          <p:cNvPr id="12" name="11 Grupo"/>
          <p:cNvGrpSpPr/>
          <p:nvPr/>
        </p:nvGrpSpPr>
        <p:grpSpPr>
          <a:xfrm>
            <a:off x="4788024" y="3284984"/>
            <a:ext cx="3601703" cy="3312368"/>
            <a:chOff x="4788024" y="3212976"/>
            <a:chExt cx="3960440" cy="3528392"/>
          </a:xfrm>
        </p:grpSpPr>
        <p:sp>
          <p:nvSpPr>
            <p:cNvPr id="8" name="7 Rectángulo"/>
            <p:cNvSpPr/>
            <p:nvPr/>
          </p:nvSpPr>
          <p:spPr>
            <a:xfrm>
              <a:off x="4788024" y="3212976"/>
              <a:ext cx="3960440" cy="3528392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Picture 2" descr="http://upload.wikimedia.org/wikipedia/commons/thumb/a/ab/Stefan_Boltzmann_001.svg/2000px-Stefan_Boltzmann_001.svg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8574" y="3347271"/>
              <a:ext cx="3411153" cy="3394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9 Rectángulo"/>
          <p:cNvSpPr/>
          <p:nvPr/>
        </p:nvSpPr>
        <p:spPr>
          <a:xfrm>
            <a:off x="442316" y="3039013"/>
            <a:ext cx="2329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altLang="es-MX" sz="2800" dirty="0" smtClean="0"/>
              <a:t>Está </a:t>
            </a:r>
            <a:r>
              <a:rPr lang="es-ES_tradnl" altLang="es-MX" sz="2800" dirty="0"/>
              <a:t>dada por:</a:t>
            </a:r>
            <a:endParaRPr lang="es-CL" sz="2800" dirty="0"/>
          </a:p>
        </p:txBody>
      </p:sp>
    </p:spTree>
    <p:extLst>
      <p:ext uri="{BB962C8B-B14F-4D97-AF65-F5344CB8AC3E}">
        <p14:creationId xmlns:p14="http://schemas.microsoft.com/office/powerpoint/2010/main" val="226507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 smtClean="0">
                <a:latin typeface="Century Gothic" panose="020B0502020202020204" pitchFamily="34" charset="0"/>
              </a:rPr>
              <a:t>(Teoría)</a:t>
            </a:r>
            <a:endParaRPr lang="es-ES_tradnl" altLang="es-MX" sz="2400" b="1" dirty="0">
              <a:latin typeface="Century Gothic" panose="020B050202020202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42915" y="1628800"/>
            <a:ext cx="7057477" cy="954107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s-ES_tradnl" altLang="es-MX" sz="2800" dirty="0"/>
              <a:t>La potencia emisiva de un cuerpo negro dentro de un ancho de banda </a:t>
            </a:r>
            <a:r>
              <a:rPr lang="es-ES_tradnl" altLang="es-MX" sz="2800" dirty="0" smtClean="0"/>
              <a:t> </a:t>
            </a:r>
            <a:r>
              <a:rPr lang="es-ES_tradnl" altLang="es-MX" sz="2800" i="1" dirty="0" smtClean="0"/>
              <a:t>d</a:t>
            </a:r>
            <a:r>
              <a:rPr lang="es-ES_tradnl" altLang="es-MX" sz="2800" i="1" dirty="0">
                <a:sym typeface="Symbol" pitchFamily="18" charset="2"/>
              </a:rPr>
              <a:t></a:t>
            </a:r>
            <a:r>
              <a:rPr lang="es-ES_tradnl" altLang="es-MX" sz="2800" dirty="0"/>
              <a:t>  </a:t>
            </a:r>
            <a:r>
              <a:rPr lang="es-ES_tradnl" altLang="es-MX" sz="2800" dirty="0" smtClean="0"/>
              <a:t>es  </a:t>
            </a:r>
            <a:r>
              <a:rPr lang="es-ES_tradnl" altLang="es-MX" sz="2800" i="1" dirty="0" err="1"/>
              <a:t>e</a:t>
            </a:r>
            <a:r>
              <a:rPr lang="es-ES_tradnl" altLang="es-MX" sz="2800" baseline="-25000" dirty="0" err="1"/>
              <a:t>b</a:t>
            </a:r>
            <a:r>
              <a:rPr lang="es-ES_tradnl" altLang="es-MX" sz="2800" baseline="-25000" dirty="0">
                <a:sym typeface="Symbol" pitchFamily="18" charset="2"/>
              </a:rPr>
              <a:t></a:t>
            </a:r>
            <a:r>
              <a:rPr lang="es-ES_tradnl" altLang="es-MX" sz="2800" dirty="0"/>
              <a:t>·</a:t>
            </a:r>
            <a:r>
              <a:rPr lang="es-ES_tradnl" altLang="es-MX" sz="2800" i="1" dirty="0"/>
              <a:t>d</a:t>
            </a:r>
            <a:r>
              <a:rPr lang="es-ES_tradnl" altLang="es-MX" sz="2800" i="1" dirty="0">
                <a:sym typeface="Symbol" pitchFamily="18" charset="2"/>
              </a:rPr>
              <a:t></a:t>
            </a:r>
            <a:r>
              <a:rPr lang="es-ES_tradnl" altLang="es-MX" sz="2800" dirty="0"/>
              <a:t>. </a:t>
            </a: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475996"/>
              </p:ext>
            </p:extLst>
          </p:nvPr>
        </p:nvGraphicFramePr>
        <p:xfrm>
          <a:off x="611560" y="4366047"/>
          <a:ext cx="404177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8" name="Ecuación" r:id="rId3" imgW="3492500" imgH="622300" progId="Equation.3">
                  <p:embed/>
                </p:oleObj>
              </mc:Choice>
              <mc:Fallback>
                <p:oleObj name="Ecuación" r:id="rId3" imgW="3492500" imgH="622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366047"/>
                        <a:ext cx="4041775" cy="7191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57150">
                        <a:solidFill>
                          <a:srgbClr val="FFC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830939"/>
              </p:ext>
            </p:extLst>
          </p:nvPr>
        </p:nvGraphicFramePr>
        <p:xfrm>
          <a:off x="5958757" y="4509120"/>
          <a:ext cx="1277539" cy="52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9" name="Ecuación" r:id="rId5" imgW="927100" imgH="381000" progId="Equation.3">
                  <p:embed/>
                </p:oleObj>
              </mc:Choice>
              <mc:Fallback>
                <p:oleObj name="Ecuación" r:id="rId5" imgW="9271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8757" y="4509120"/>
                        <a:ext cx="1277539" cy="525016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38100">
                        <a:solidFill>
                          <a:srgbClr val="FF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86084" y="5559623"/>
            <a:ext cx="7458324" cy="461665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s-ES_tradnl" altLang="es-MX" dirty="0"/>
              <a:t>Constante de Stefan-</a:t>
            </a:r>
            <a:r>
              <a:rPr lang="es-ES_tradnl" altLang="es-MX" dirty="0" err="1"/>
              <a:t>Boltzmann</a:t>
            </a:r>
            <a:r>
              <a:rPr lang="es-ES_tradnl" altLang="es-MX" dirty="0"/>
              <a:t>  </a:t>
            </a:r>
            <a:r>
              <a:rPr lang="es-ES_tradnl" altLang="es-MX" dirty="0">
                <a:sym typeface="Symbol" pitchFamily="18" charset="2"/>
              </a:rPr>
              <a:t> = 5.6866·10</a:t>
            </a:r>
            <a:r>
              <a:rPr lang="es-ES_tradnl" altLang="es-MX" baseline="46000" dirty="0">
                <a:sym typeface="Symbol" pitchFamily="18" charset="2"/>
              </a:rPr>
              <a:t>-8</a:t>
            </a:r>
            <a:r>
              <a:rPr lang="es-ES_tradnl" altLang="es-MX" dirty="0">
                <a:sym typeface="Symbol" pitchFamily="18" charset="2"/>
              </a:rPr>
              <a:t> W·m</a:t>
            </a:r>
            <a:r>
              <a:rPr lang="es-ES_tradnl" altLang="es-MX" baseline="46000" dirty="0">
                <a:sym typeface="Symbol" pitchFamily="18" charset="2"/>
              </a:rPr>
              <a:t>-2</a:t>
            </a:r>
            <a:r>
              <a:rPr lang="es-ES_tradnl" altLang="es-MX" dirty="0">
                <a:sym typeface="Symbol" pitchFamily="18" charset="2"/>
              </a:rPr>
              <a:t>K</a:t>
            </a:r>
            <a:r>
              <a:rPr lang="es-ES_tradnl" altLang="es-MX" baseline="46000" dirty="0">
                <a:sym typeface="Symbol" pitchFamily="18" charset="2"/>
              </a:rPr>
              <a:t>-4</a:t>
            </a:r>
            <a:endParaRPr lang="es-ES_tradnl" altLang="es-MX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7380312" y="4509120"/>
            <a:ext cx="12241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s-ES_tradnl" altLang="es-MX" dirty="0">
                <a:sym typeface="Symbol" pitchFamily="18" charset="2"/>
              </a:rPr>
              <a:t>(W·m</a:t>
            </a:r>
            <a:r>
              <a:rPr lang="es-ES_tradnl" altLang="es-MX" baseline="30000" dirty="0">
                <a:sym typeface="Symbol" pitchFamily="18" charset="2"/>
              </a:rPr>
              <a:t>-2</a:t>
            </a:r>
            <a:r>
              <a:rPr lang="es-ES_tradnl" altLang="es-MX" dirty="0">
                <a:sym typeface="Symbol" pitchFamily="18" charset="2"/>
              </a:rPr>
              <a:t>)</a:t>
            </a:r>
            <a:endParaRPr lang="es-ES_tradnl" altLang="es-MX" dirty="0"/>
          </a:p>
        </p:txBody>
      </p:sp>
      <p:sp>
        <p:nvSpPr>
          <p:cNvPr id="10" name="9 Flecha derecha"/>
          <p:cNvSpPr/>
          <p:nvPr/>
        </p:nvSpPr>
        <p:spPr>
          <a:xfrm>
            <a:off x="4860032" y="4517406"/>
            <a:ext cx="978408" cy="399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719137" y="3102059"/>
            <a:ext cx="7894637" cy="830997"/>
          </a:xfrm>
          <a:prstGeom prst="rect">
            <a:avLst/>
          </a:prstGeom>
          <a:ln w="57150">
            <a:solidFill>
              <a:srgbClr val="00B0F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_tradnl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potencia emisiva total </a:t>
            </a:r>
            <a:r>
              <a:rPr lang="es-ES_tradnl" altLang="es-MX" sz="2400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ES_tradnl" altLang="es-MX" sz="2400" baseline="-25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s-ES_tradnl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la radiación que abandona el cuerpo negro a todas las longitudes de </a:t>
            </a:r>
            <a:r>
              <a:rPr lang="es-ES_tradnl" alt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onda; está </a:t>
            </a:r>
            <a:r>
              <a:rPr lang="es-ES_tradnl" alt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dada por:</a:t>
            </a:r>
          </a:p>
        </p:txBody>
      </p:sp>
    </p:spTree>
    <p:extLst>
      <p:ext uri="{BB962C8B-B14F-4D97-AF65-F5344CB8AC3E}">
        <p14:creationId xmlns:p14="http://schemas.microsoft.com/office/powerpoint/2010/main" val="284897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7" grpId="0" animBg="1" autoUpdateAnimBg="0"/>
      <p:bldP spid="9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 smtClean="0">
                <a:latin typeface="Century Gothic" panose="020B0502020202020204" pitchFamily="34" charset="0"/>
              </a:rPr>
              <a:t>(Trabajo Experimental)</a:t>
            </a:r>
            <a:endParaRPr lang="es-ES_tradnl" altLang="es-MX" sz="2400" b="1" dirty="0">
              <a:latin typeface="Century Gothic" panose="020B0502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22884" y="3521971"/>
            <a:ext cx="6317468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color de un metal cambia cuando se calienta a temperaturas cada vez mayores.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259632" y="4593902"/>
            <a:ext cx="6696744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Existe una relación entre la cantidad de energía absorbida por el metal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su temperatura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971600" y="5703639"/>
            <a:ext cx="7200800" cy="461665"/>
          </a:xfrm>
          <a:prstGeom prst="rect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sabemos si es una relación lineal o de otro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tipo.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00621" y="2751311"/>
            <a:ext cx="8591859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Observar el fenómeno y determinar las variables involucradas 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1589563" y="1556792"/>
            <a:ext cx="6006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Siguiendo los pasos del Método Científico.</a:t>
            </a:r>
            <a:endParaRPr lang="es-MX" sz="2400" dirty="0"/>
          </a:p>
        </p:txBody>
      </p:sp>
      <p:sp>
        <p:nvSpPr>
          <p:cNvPr id="8" name="7 Rectángulo"/>
          <p:cNvSpPr/>
          <p:nvPr/>
        </p:nvSpPr>
        <p:spPr>
          <a:xfrm>
            <a:off x="395536" y="2132856"/>
            <a:ext cx="1228221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Paso 1:</a:t>
            </a:r>
          </a:p>
        </p:txBody>
      </p:sp>
    </p:spTree>
    <p:extLst>
      <p:ext uri="{BB962C8B-B14F-4D97-AF65-F5344CB8AC3E}">
        <p14:creationId xmlns:p14="http://schemas.microsoft.com/office/powerpoint/2010/main" val="7971877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95536" y="2132856"/>
            <a:ext cx="4908716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Paso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2:  Formulación de hipótesis.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416854" y="2996952"/>
            <a:ext cx="4315386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Supondremos como hipótesis que la relación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exponencial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3822002" y="4078813"/>
                <a:ext cx="1499996" cy="646331"/>
              </a:xfrm>
              <a:prstGeom prst="rect">
                <a:avLst/>
              </a:prstGeom>
              <a:noFill/>
              <a:ln w="38100">
                <a:solidFill>
                  <a:srgbClr val="92D05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600" i="1">
                          <a:latin typeface="Cambria Math"/>
                        </a:rPr>
                        <m:t>𝐸</m:t>
                      </m:r>
                      <m:r>
                        <a:rPr lang="es-MX" sz="3600" i="1">
                          <a:latin typeface="Cambria Math"/>
                        </a:rPr>
                        <m:t> </m:t>
                      </m:r>
                      <m:r>
                        <a:rPr lang="es-MX" sz="3600" i="1">
                          <a:latin typeface="Cambria Math"/>
                        </a:rPr>
                        <m:t>𝛼</m:t>
                      </m:r>
                      <m:r>
                        <a:rPr lang="es-MX" sz="3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s-MX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sz="3600" i="1">
                              <a:latin typeface="Cambria Math"/>
                            </a:rPr>
                            <m:t>𝑇</m:t>
                          </m:r>
                        </m:e>
                        <m:sup>
                          <m:r>
                            <a:rPr lang="es-MX" sz="3600" i="1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s-MX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2002" y="4078813"/>
                <a:ext cx="1499996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38100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3563888" y="5805264"/>
                <a:ext cx="1932044" cy="646331"/>
              </a:xfrm>
              <a:prstGeom prst="rect">
                <a:avLst/>
              </a:prstGeom>
              <a:ln w="38100">
                <a:solidFill>
                  <a:srgbClr val="92D05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600" i="1">
                          <a:latin typeface="Cambria Math"/>
                        </a:rPr>
                        <m:t>𝐸</m:t>
                      </m:r>
                      <m:r>
                        <a:rPr lang="es-MX" sz="3600" i="1">
                          <a:latin typeface="Cambria Math"/>
                        </a:rPr>
                        <m:t>=</m:t>
                      </m:r>
                      <m:r>
                        <a:rPr lang="es-MX" sz="3600" i="1">
                          <a:latin typeface="Cambria Math"/>
                        </a:rPr>
                        <m:t>𝜎</m:t>
                      </m:r>
                      <m:sSup>
                        <m:sSupPr>
                          <m:ctrlPr>
                            <a:rPr lang="es-MX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sz="3600" i="1">
                              <a:latin typeface="Cambria Math"/>
                            </a:rPr>
                            <m:t>𝑇</m:t>
                          </m:r>
                        </m:e>
                        <m:sup>
                          <m:r>
                            <a:rPr lang="es-MX" sz="3600" i="1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s-MX" sz="3600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5805264"/>
                <a:ext cx="193204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1907704" y="5138028"/>
            <a:ext cx="5327099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Haciendo una igualdad se tiene: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61509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2699792" y="3861048"/>
                <a:ext cx="3730508" cy="64633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600" i="1">
                          <a:latin typeface="Cambria Math"/>
                        </a:rPr>
                        <m:t>𝐿𝑛</m:t>
                      </m:r>
                      <m:d>
                        <m:dPr>
                          <m:ctrlPr>
                            <a:rPr lang="es-MX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3600" i="1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s-MX" sz="3600" i="1">
                          <a:latin typeface="Cambria Math"/>
                        </a:rPr>
                        <m:t>=</m:t>
                      </m:r>
                      <m:r>
                        <a:rPr lang="es-MX" sz="3600" i="1">
                          <a:latin typeface="Cambria Math"/>
                        </a:rPr>
                        <m:t>𝐿𝑛</m:t>
                      </m:r>
                      <m:r>
                        <a:rPr lang="es-MX" sz="3600" i="1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s-MX" sz="3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sz="3600" i="1">
                              <a:latin typeface="Cambria Math"/>
                            </a:rPr>
                            <m:t>𝜎</m:t>
                          </m:r>
                          <m:r>
                            <a:rPr lang="es-MX" sz="3600" i="1">
                              <a:latin typeface="Cambria Math"/>
                            </a:rPr>
                            <m:t>𝑇</m:t>
                          </m:r>
                        </m:e>
                        <m:sup>
                          <m:r>
                            <a:rPr lang="es-MX" sz="3600" i="1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es-MX" sz="3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sz="3600" dirty="0"/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3861048"/>
                <a:ext cx="3730508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571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Rectángulo"/>
          <p:cNvSpPr/>
          <p:nvPr/>
        </p:nvSpPr>
        <p:spPr>
          <a:xfrm>
            <a:off x="678000" y="2420888"/>
            <a:ext cx="7782432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obtiene el logaritmo natural de ambos lados de la igualdad para posteriormente desarrollar los logaritmos y obtener una relación lineal 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395536" y="1700808"/>
            <a:ext cx="4772460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Paso 3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 Desarrollo Experimental.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Rectángulo"/>
              <p:cNvSpPr/>
              <p:nvPr/>
            </p:nvSpPr>
            <p:spPr>
              <a:xfrm>
                <a:off x="1907704" y="4725144"/>
                <a:ext cx="5277470" cy="64633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600" i="1">
                          <a:latin typeface="Cambria Math"/>
                        </a:rPr>
                        <m:t>𝐿𝑛</m:t>
                      </m:r>
                      <m:d>
                        <m:dPr>
                          <m:ctrlPr>
                            <a:rPr lang="es-MX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3600" i="1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s-MX" sz="3600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Ln</m:t>
                      </m:r>
                      <m:r>
                        <a:rPr lang="es-MX" sz="3600">
                          <a:latin typeface="Cambria Math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σ</m:t>
                      </m:r>
                      <m:r>
                        <a:rPr lang="es-MX" sz="3600">
                          <a:latin typeface="Cambria Math"/>
                        </a:rPr>
                        <m:t>)∙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x</m:t>
                      </m:r>
                      <m:r>
                        <a:rPr lang="es-MX" sz="3600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Ln</m:t>
                      </m:r>
                      <m:r>
                        <a:rPr lang="es-MX" sz="3600">
                          <a:latin typeface="Cambria Math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T</m:t>
                      </m:r>
                      <m:r>
                        <a:rPr lang="es-MX" sz="360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725144"/>
                <a:ext cx="5277470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Rectángulo"/>
              <p:cNvSpPr/>
              <p:nvPr/>
            </p:nvSpPr>
            <p:spPr>
              <a:xfrm>
                <a:off x="539552" y="5694347"/>
                <a:ext cx="4932556" cy="830997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Como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MX" sz="2400">
                        <a:latin typeface="Cambria Math"/>
                      </a:rPr>
                      <m:t>σ</m:t>
                    </m:r>
                  </m:oMath>
                </a14:m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es una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constante,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se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tiene</a:t>
                </a:r>
              </a:p>
              <a:p>
                <a:pPr algn="ctr"/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una ecuación lineal </a:t>
                </a:r>
                <a:r>
                  <a:rPr lang="es-MX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 la </a:t>
                </a:r>
                <a:r>
                  <a:rPr lang="es-MX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forma:</a:t>
                </a: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694347"/>
                <a:ext cx="4932556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5796136" y="5748064"/>
                <a:ext cx="2633991" cy="64633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600" i="1">
                          <a:latin typeface="Cambria Math"/>
                        </a:rPr>
                        <m:t>𝑦</m:t>
                      </m:r>
                      <m:r>
                        <a:rPr lang="es-MX" sz="3600" i="1">
                          <a:latin typeface="Cambria Math"/>
                        </a:rPr>
                        <m:t>=</m:t>
                      </m:r>
                      <m:r>
                        <a:rPr lang="es-MX" sz="3600" i="1">
                          <a:latin typeface="Cambria Math"/>
                        </a:rPr>
                        <m:t>𝑏</m:t>
                      </m:r>
                      <m:r>
                        <a:rPr lang="es-MX" sz="3600" i="1">
                          <a:latin typeface="Cambria Math"/>
                        </a:rPr>
                        <m:t>+</m:t>
                      </m:r>
                      <m:r>
                        <a:rPr lang="es-MX" sz="3600" i="1">
                          <a:latin typeface="Cambria Math"/>
                        </a:rPr>
                        <m:t>𝑚𝑥</m:t>
                      </m:r>
                    </m:oMath>
                  </m:oMathPara>
                </a14:m>
                <a:endParaRPr lang="es-MX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5748064"/>
                <a:ext cx="2633991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246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8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Rectángulo"/>
              <p:cNvSpPr/>
              <p:nvPr/>
            </p:nvSpPr>
            <p:spPr>
              <a:xfrm>
                <a:off x="1907704" y="2782669"/>
                <a:ext cx="5277470" cy="64633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600" i="1">
                          <a:latin typeface="Cambria Math"/>
                        </a:rPr>
                        <m:t>𝐿𝑛</m:t>
                      </m:r>
                      <m:d>
                        <m:dPr>
                          <m:ctrlPr>
                            <a:rPr lang="es-MX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3600" i="1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es-MX" sz="3600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Ln</m:t>
                      </m:r>
                      <m:r>
                        <a:rPr lang="es-MX" sz="3600">
                          <a:latin typeface="Cambria Math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σ</m:t>
                      </m:r>
                      <m:r>
                        <a:rPr lang="es-MX" sz="3600">
                          <a:latin typeface="Cambria Math"/>
                        </a:rPr>
                        <m:t>)∙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x</m:t>
                      </m:r>
                      <m:r>
                        <a:rPr lang="es-MX" sz="3600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Ln</m:t>
                      </m:r>
                      <m:r>
                        <a:rPr lang="es-MX" sz="3600">
                          <a:latin typeface="Cambria Math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MX" sz="3600">
                          <a:latin typeface="Cambria Math"/>
                        </a:rPr>
                        <m:t>T</m:t>
                      </m:r>
                      <m:r>
                        <a:rPr lang="es-MX" sz="360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s-MX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782669"/>
                <a:ext cx="5277470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3810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Rectángulo"/>
          <p:cNvSpPr/>
          <p:nvPr/>
        </p:nvSpPr>
        <p:spPr>
          <a:xfrm>
            <a:off x="833007" y="1955802"/>
            <a:ext cx="1792478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es-ES_tradnl" alt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relación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55576" y="4221088"/>
            <a:ext cx="7610916" cy="156966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alt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_tradnl" alt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ermite diseñar el experimento, pues al medir la</a:t>
            </a:r>
          </a:p>
          <a:p>
            <a:pPr algn="ctr"/>
            <a:r>
              <a:rPr lang="es-ES_tradnl" alt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temperatura del filamento de una bombilla incandescente </a:t>
            </a: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puede medir la energía eléctrica que produce su calentamiento.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8506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60128"/>
            <a:ext cx="7001851" cy="407718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67544" y="1455167"/>
            <a:ext cx="382508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alt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Montaje del Experimento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1520" y="6392361"/>
            <a:ext cx="85285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altLang="es-MX" sz="1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ES_tradnl" alt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s-ES_tradnl" altLang="es-MX" sz="1200" b="1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es-ES_tradnl" alt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srv2.fis.puc.cl/mediawiki/index.php/Ley_de_Stefan-Boltzmann</a:t>
            </a:r>
            <a:r>
              <a:rPr lang="es-ES_tradnl" altLang="es-MX" sz="1200" b="1" dirty="0">
                <a:latin typeface="Arial" panose="020B0604020202020204" pitchFamily="34" charset="0"/>
                <a:cs typeface="Arial" panose="020B0604020202020204" pitchFamily="34" charset="0"/>
              </a:rPr>
              <a:t>_(Alta_temperatura)_(Fiz0211)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8252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04665"/>
            <a:ext cx="8229600" cy="648072"/>
          </a:xfrm>
          <a:noFill/>
          <a:ln/>
        </p:spPr>
        <p:txBody>
          <a:bodyPr anchorCtr="0">
            <a:noAutofit/>
          </a:bodyPr>
          <a:lstStyle/>
          <a:p>
            <a:pPr marL="0" algn="ctr"/>
            <a:r>
              <a:rPr lang="es-MX" b="1" dirty="0" smtClean="0">
                <a:solidFill>
                  <a:srgbClr val="FFC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Secuencia Didáctica</a:t>
            </a:r>
            <a:endParaRPr lang="es-MX" b="1" dirty="0">
              <a:solidFill>
                <a:srgbClr val="FFC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12776"/>
            <a:ext cx="7704856" cy="5040560"/>
          </a:xfrm>
          <a:noFill/>
          <a:ln w="57150">
            <a:solidFill>
              <a:srgbClr val="FFC000"/>
            </a:solidFill>
          </a:ln>
        </p:spPr>
        <p:txBody>
          <a:bodyPr>
            <a:normAutofit lnSpcReduction="10000"/>
          </a:bodyPr>
          <a:lstStyle/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11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9138" lvl="1" indent="-354013">
              <a:lnSpc>
                <a:spcPct val="90000"/>
              </a:lnSpc>
              <a:buClr>
                <a:srgbClr val="92D050"/>
              </a:buClr>
              <a:buFont typeface="Wingdings" panose="05000000000000000000" pitchFamily="2" charset="2"/>
              <a:buChar char="v"/>
            </a:pPr>
            <a:r>
              <a:rPr lang="es-ES" sz="3200" b="1" dirty="0" smtClean="0"/>
              <a:t>Conceptos </a:t>
            </a:r>
            <a:r>
              <a:rPr lang="es-ES" sz="3200" b="1" dirty="0"/>
              <a:t>básicos sobre</a:t>
            </a:r>
            <a:r>
              <a:rPr lang="es-ES" sz="3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3200" b="1" dirty="0">
                <a:solidFill>
                  <a:srgbClr val="FF0000"/>
                </a:solidFill>
              </a:rPr>
              <a:t>Temperatura y Color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719138" lvl="1" indent="-354013">
              <a:lnSpc>
                <a:spcPct val="90000"/>
              </a:lnSpc>
              <a:buClr>
                <a:srgbClr val="92D050"/>
              </a:buClr>
              <a:buFont typeface="Wingdings" panose="05000000000000000000" pitchFamily="2" charset="2"/>
              <a:buChar char="v"/>
            </a:pPr>
            <a:r>
              <a:rPr lang="es-ES" sz="3200" b="1" dirty="0" smtClean="0"/>
              <a:t>Conceptos </a:t>
            </a:r>
            <a:r>
              <a:rPr lang="es-ES" sz="3200" b="1" dirty="0"/>
              <a:t>básicos sobre </a:t>
            </a:r>
            <a:r>
              <a:rPr lang="es-ES" sz="3200" b="1" dirty="0" smtClean="0">
                <a:solidFill>
                  <a:srgbClr val="FF0000"/>
                </a:solidFill>
              </a:rPr>
              <a:t>Radiación </a:t>
            </a:r>
            <a:r>
              <a:rPr lang="es-ES" sz="3200" b="1" dirty="0">
                <a:solidFill>
                  <a:srgbClr val="FF0000"/>
                </a:solidFill>
              </a:rPr>
              <a:t>de </a:t>
            </a:r>
            <a:r>
              <a:rPr lang="es-ES" sz="3200" b="1" dirty="0" smtClean="0">
                <a:solidFill>
                  <a:srgbClr val="FF0000"/>
                </a:solidFill>
              </a:rPr>
              <a:t>Cuerpo Negro</a:t>
            </a:r>
            <a:r>
              <a:rPr lang="es-ES" sz="32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719138" indent="-368300">
              <a:buClr>
                <a:srgbClr val="92D050"/>
              </a:buClr>
              <a:buFont typeface="Wingdings" panose="05000000000000000000" pitchFamily="2" charset="2"/>
              <a:buChar char="v"/>
            </a:pPr>
            <a:r>
              <a:rPr lang="es-ES_tradnl" sz="3200" b="1" dirty="0" smtClean="0">
                <a:solidFill>
                  <a:schemeClr val="tx1"/>
                </a:solidFill>
              </a:rPr>
              <a:t>Leyes </a:t>
            </a:r>
            <a:r>
              <a:rPr lang="es-ES_tradnl" sz="3200" b="1" dirty="0">
                <a:solidFill>
                  <a:schemeClr val="tx1"/>
                </a:solidFill>
              </a:rPr>
              <a:t>de </a:t>
            </a:r>
            <a:r>
              <a:rPr lang="es-ES_tradnl" sz="3200" b="1" dirty="0" smtClean="0">
                <a:solidFill>
                  <a:srgbClr val="FF0000"/>
                </a:solidFill>
              </a:rPr>
              <a:t>Kirchhoff</a:t>
            </a:r>
            <a:r>
              <a:rPr lang="es-ES_tradnl" sz="3200" b="1" dirty="0" smtClean="0">
                <a:solidFill>
                  <a:schemeClr val="tx1"/>
                </a:solidFill>
              </a:rPr>
              <a:t>, de </a:t>
            </a:r>
            <a:r>
              <a:rPr lang="es-ES_tradnl" sz="3200" b="1" dirty="0" smtClean="0">
                <a:solidFill>
                  <a:srgbClr val="FF0000"/>
                </a:solidFill>
              </a:rPr>
              <a:t>Planck</a:t>
            </a:r>
            <a:r>
              <a:rPr lang="es-ES_tradnl" sz="3200" b="1" dirty="0" smtClean="0">
                <a:solidFill>
                  <a:schemeClr val="tx1"/>
                </a:solidFill>
              </a:rPr>
              <a:t>,  de 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Rayleigh</a:t>
            </a:r>
            <a:r>
              <a:rPr lang="es-ES_tradnl" sz="3200" b="1" dirty="0" smtClean="0">
                <a:solidFill>
                  <a:srgbClr val="FF0000"/>
                </a:solidFill>
              </a:rPr>
              <a:t>-Jean</a:t>
            </a:r>
            <a:r>
              <a:rPr lang="es-ES_tradnl" sz="3200" b="1" dirty="0" smtClean="0">
                <a:solidFill>
                  <a:schemeClr val="tx1"/>
                </a:solidFill>
              </a:rPr>
              <a:t>, y de </a:t>
            </a:r>
            <a:r>
              <a:rPr lang="es-ES_tradnl" sz="3200" b="1" dirty="0" smtClean="0">
                <a:solidFill>
                  <a:srgbClr val="FF0000"/>
                </a:solidFill>
              </a:rPr>
              <a:t>Desplazamiento </a:t>
            </a:r>
            <a:r>
              <a:rPr lang="es-ES_tradnl" sz="3200" b="1" dirty="0">
                <a:solidFill>
                  <a:srgbClr val="FF0000"/>
                </a:solidFill>
              </a:rPr>
              <a:t>de 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Wien</a:t>
            </a:r>
            <a:r>
              <a:rPr lang="es-ES_tradnl" sz="3200" b="1" dirty="0" smtClean="0">
                <a:solidFill>
                  <a:schemeClr val="tx1"/>
                </a:solidFill>
              </a:rPr>
              <a:t>.</a:t>
            </a:r>
            <a:endParaRPr lang="es-ES_tradnl" sz="3200" b="1" dirty="0">
              <a:solidFill>
                <a:srgbClr val="FF0000"/>
              </a:solidFill>
            </a:endParaRPr>
          </a:p>
          <a:p>
            <a:pPr marL="708025" lvl="1" indent="-342900" algn="just">
              <a:lnSpc>
                <a:spcPct val="90000"/>
              </a:lnSpc>
              <a:buClr>
                <a:srgbClr val="92D050"/>
              </a:buClr>
              <a:buFont typeface="Wingdings" panose="05000000000000000000" pitchFamily="2" charset="2"/>
              <a:buChar char="v"/>
            </a:pPr>
            <a:r>
              <a:rPr lang="es-ES" sz="3200" b="1" dirty="0" smtClean="0">
                <a:effectLst/>
              </a:rPr>
              <a:t>Ley de </a:t>
            </a:r>
            <a:r>
              <a:rPr lang="es-ES" sz="3200" b="1" dirty="0" smtClean="0">
                <a:solidFill>
                  <a:srgbClr val="FF0000"/>
                </a:solidFill>
                <a:effectLst/>
              </a:rPr>
              <a:t>Stefan </a:t>
            </a:r>
            <a:r>
              <a:rPr lang="es-ES" sz="3200" b="1" dirty="0" err="1" smtClean="0">
                <a:solidFill>
                  <a:srgbClr val="FF0000"/>
                </a:solidFill>
                <a:effectLst/>
              </a:rPr>
              <a:t>Boltzmann</a:t>
            </a:r>
            <a:r>
              <a:rPr lang="es-ES" sz="3200" b="1" dirty="0" smtClean="0"/>
              <a:t>.</a:t>
            </a:r>
            <a:endParaRPr lang="es-ES" sz="32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9138" lvl="1" indent="-354013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/>
              <a:t>Obtención experimental de la </a:t>
            </a:r>
            <a:r>
              <a:rPr lang="es-ES" sz="3200" b="1" dirty="0"/>
              <a:t>Ley de </a:t>
            </a:r>
            <a:r>
              <a:rPr lang="es-ES" sz="3200" b="1" dirty="0">
                <a:solidFill>
                  <a:srgbClr val="FF0000"/>
                </a:solidFill>
              </a:rPr>
              <a:t>Stefan </a:t>
            </a:r>
            <a:r>
              <a:rPr lang="es-ES" sz="3200" b="1" dirty="0" err="1" smtClean="0">
                <a:solidFill>
                  <a:srgbClr val="FF0000"/>
                </a:solidFill>
              </a:rPr>
              <a:t>Boltzmann</a:t>
            </a:r>
            <a:r>
              <a:rPr lang="es-ES" sz="3200" b="1" dirty="0" smtClean="0"/>
              <a:t>.</a:t>
            </a:r>
            <a:endParaRPr lang="es-ES" sz="32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0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83568" y="2420888"/>
            <a:ext cx="7704856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Como podemos medir el voltaje y la corriente en el filamento, podemos saber la temperatura del filamento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55576" y="3429000"/>
            <a:ext cx="7560840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grafica el logaritmo de la energía dada al filamento en función del logaritmo de la temperatura.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609440" y="4425032"/>
                <a:ext cx="7850991" cy="156966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s-MX" sz="2400" dirty="0"/>
                  <a:t>Análisis de la gráfica:</a:t>
                </a:r>
              </a:p>
              <a:p>
                <a:pPr lvl="0"/>
                <a:r>
                  <a:rPr lang="es-MX" sz="2400" dirty="0"/>
                  <a:t>La ordenada al origen nos da el logaritmo de la constante </a:t>
                </a:r>
                <a14:m>
                  <m:oMath xmlns:m="http://schemas.openxmlformats.org/officeDocument/2006/math">
                    <m:r>
                      <a:rPr lang="es-MX" sz="2400" i="1">
                        <a:latin typeface="Cambria Math"/>
                      </a:rPr>
                      <m:t>𝜎</m:t>
                    </m:r>
                  </m:oMath>
                </a14:m>
                <a:r>
                  <a:rPr lang="es-MX" sz="2400" dirty="0"/>
                  <a:t>.</a:t>
                </a:r>
              </a:p>
              <a:p>
                <a:pPr lvl="0"/>
                <a:r>
                  <a:rPr lang="es-MX" sz="2400" dirty="0"/>
                  <a:t>La pendiente de la recta obtenida nos da el valor de x en la relación que propusimos como hipótesis</a:t>
                </a:r>
                <a:r>
                  <a:rPr lang="es-MX" sz="2400" dirty="0" smtClean="0"/>
                  <a:t>.</a:t>
                </a:r>
                <a:endParaRPr lang="es-MX" sz="2400" dirty="0"/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40" y="4425032"/>
                <a:ext cx="7850991" cy="15696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Rectángulo"/>
              <p:cNvSpPr/>
              <p:nvPr/>
            </p:nvSpPr>
            <p:spPr>
              <a:xfrm>
                <a:off x="611560" y="6135687"/>
                <a:ext cx="7848872" cy="461665"/>
              </a:xfrm>
              <a:prstGeom prst="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lvl="0"/>
                <a:r>
                  <a:rPr lang="es-MX" sz="2400" dirty="0">
                    <a:solidFill>
                      <a:prstClr val="white"/>
                    </a:solidFill>
                  </a:rPr>
                  <a:t>Con estos datos se obtiene la relación experimental </a:t>
                </a:r>
                <a14:m>
                  <m:oMath xmlns:m="http://schemas.openxmlformats.org/officeDocument/2006/math">
                    <m:r>
                      <a:rPr lang="es-MX" sz="2400" i="1">
                        <a:solidFill>
                          <a:prstClr val="white"/>
                        </a:solidFill>
                        <a:latin typeface="Cambria Math"/>
                      </a:rPr>
                      <m:t>𝐸</m:t>
                    </m:r>
                    <m:r>
                      <a:rPr lang="es-MX" sz="2400" i="1">
                        <a:solidFill>
                          <a:prstClr val="white"/>
                        </a:solidFill>
                        <a:latin typeface="Cambria Math"/>
                      </a:rPr>
                      <m:t>=</m:t>
                    </m:r>
                    <m:r>
                      <a:rPr lang="es-MX" sz="2400" i="1">
                        <a:solidFill>
                          <a:prstClr val="white"/>
                        </a:solidFill>
                        <a:latin typeface="Cambria Math"/>
                      </a:rPr>
                      <m:t>𝜎</m:t>
                    </m:r>
                    <m:sSup>
                      <m:sSupPr>
                        <m:ctrlPr>
                          <a:rPr lang="es-MX" sz="2400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s-MX" sz="24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𝑇</m:t>
                        </m:r>
                      </m:e>
                      <m:sup>
                        <m:r>
                          <a:rPr lang="es-MX" sz="24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es-MX" sz="24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6135687"/>
                <a:ext cx="7848872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6 Rectángulo"/>
          <p:cNvSpPr/>
          <p:nvPr/>
        </p:nvSpPr>
        <p:spPr>
          <a:xfrm>
            <a:off x="395536" y="1700808"/>
            <a:ext cx="3548151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Paso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4:  Toma de Datos.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49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2039363"/>
            <a:ext cx="8007961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Paso 5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  Análisis de Resultados y Relación Experimental.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Rectángulo"/>
              <p:cNvSpPr/>
              <p:nvPr/>
            </p:nvSpPr>
            <p:spPr>
              <a:xfrm>
                <a:off x="539552" y="3825622"/>
                <a:ext cx="8136904" cy="2123658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342900" lvl="0" indent="-342900">
                  <a:buFont typeface="Arial" panose="020B0604020202020204" pitchFamily="34" charset="0"/>
                  <a:buChar char="•"/>
                </a:pPr>
                <a:r>
                  <a:rPr lang="es-MX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</a:t>
                </a:r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ordenada al origen nos da el logaritmo de la constante </a:t>
                </a:r>
                <a14:m>
                  <m:oMath xmlns:m="http://schemas.openxmlformats.org/officeDocument/2006/math">
                    <m:r>
                      <a:rPr lang="es-MX" sz="2200" i="1">
                        <a:latin typeface="Cambria Math"/>
                      </a:rPr>
                      <m:t>𝜎</m:t>
                    </m:r>
                  </m:oMath>
                </a14:m>
                <a:r>
                  <a:rPr lang="es-MX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lvl="0"/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MX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La pendiente de la recta obtenida nos da el valor de x en la relación que propusimos como </a:t>
                </a:r>
                <a:r>
                  <a:rPr lang="es-MX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hipótesis.</a:t>
                </a:r>
                <a:endParaRPr lang="es-MX" sz="2200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sz="2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MX" sz="22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 </a:t>
                </a:r>
                <a:r>
                  <a:rPr lang="es-MX" sz="2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estos datos se obtiene la relación experimental </a:t>
                </a:r>
                <a14:m>
                  <m:oMath xmlns:m="http://schemas.openxmlformats.org/officeDocument/2006/math">
                    <m:r>
                      <a:rPr lang="es-MX" sz="2200" i="1">
                        <a:solidFill>
                          <a:prstClr val="white"/>
                        </a:solidFill>
                        <a:latin typeface="Cambria Math"/>
                      </a:rPr>
                      <m:t>𝐸</m:t>
                    </m:r>
                    <m:r>
                      <a:rPr lang="es-MX" sz="2200" i="1">
                        <a:solidFill>
                          <a:prstClr val="white"/>
                        </a:solidFill>
                        <a:latin typeface="Cambria Math"/>
                      </a:rPr>
                      <m:t>=</m:t>
                    </m:r>
                    <m:r>
                      <a:rPr lang="es-MX" sz="2200" i="1">
                        <a:solidFill>
                          <a:prstClr val="white"/>
                        </a:solidFill>
                        <a:latin typeface="Cambria Math"/>
                      </a:rPr>
                      <m:t>𝜎</m:t>
                    </m:r>
                    <m:sSup>
                      <m:sSupPr>
                        <m:ctrlPr>
                          <a:rPr lang="es-MX" sz="2200" i="1">
                            <a:solidFill>
                              <a:prstClr val="white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s-MX" sz="22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𝑇</m:t>
                        </m:r>
                      </m:e>
                      <m:sup>
                        <m:r>
                          <a:rPr lang="es-MX" sz="2200" i="1">
                            <a:solidFill>
                              <a:prstClr val="white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es-MX" sz="2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825622"/>
                <a:ext cx="8136904" cy="21236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Rectángulo"/>
          <p:cNvSpPr/>
          <p:nvPr/>
        </p:nvSpPr>
        <p:spPr>
          <a:xfrm>
            <a:off x="539552" y="3039343"/>
            <a:ext cx="324036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de la gráfica:</a:t>
            </a:r>
          </a:p>
        </p:txBody>
      </p:sp>
    </p:spTree>
    <p:extLst>
      <p:ext uri="{BB962C8B-B14F-4D97-AF65-F5344CB8AC3E}">
        <p14:creationId xmlns:p14="http://schemas.microsoft.com/office/powerpoint/2010/main" val="28636670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99592" y="1628800"/>
            <a:ext cx="7344816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Por ley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Ohm,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energía eléctrica por unidad de tiempo que utiliza el filamento es dada por P=V*I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11560" y="2636912"/>
            <a:ext cx="7992888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Utilizando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tabla de corriente eléctrica vs temperatura</a:t>
            </a:r>
          </a:p>
        </p:txBody>
      </p:sp>
      <p:pic>
        <p:nvPicPr>
          <p:cNvPr id="5" name="4 Imagen" descr="http://www.uv.es/inecfis/QPhVL/p2/images/tabla_resist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7560840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548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403648" y="1573341"/>
            <a:ext cx="6336704" cy="830997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 w="57150">
            <a:solidFill>
              <a:schemeClr val="bg2">
                <a:lumMod val="25000"/>
                <a:lumOff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alt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Representación de la Resistividad del Tungsteno en función de la Temperatura.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204" y="2564904"/>
            <a:ext cx="4910068" cy="4064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26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92390" y="1743199"/>
            <a:ext cx="4339650" cy="461665"/>
          </a:xfrm>
          <a:prstGeom prst="rect">
            <a:avLst/>
          </a:prstGeom>
          <a:solidFill>
            <a:schemeClr val="tx2">
              <a:lumMod val="50000"/>
            </a:schemeClr>
          </a:solidFill>
          <a:ln w="57150"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s-ES_tradnl" alt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Procedimiento Experimental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http://srv2.fis.puc.cl/cgi-bin/mathtex.cgi?6%20c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0" y="-58738"/>
            <a:ext cx="285750" cy="11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http://srv2.fis.puc.cl/cgi-bin/mathtex.cgi?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77788"/>
            <a:ext cx="8572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 flipH="1">
            <a:off x="998904" y="5694347"/>
            <a:ext cx="7461527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effectLst/>
              </a:rPr>
              <a:t>El orificio de entrada de la termopila no deberá tener objetos cercanos mas que la lámpara. </a:t>
            </a:r>
          </a:p>
        </p:txBody>
      </p:sp>
      <p:pic>
        <p:nvPicPr>
          <p:cNvPr id="11269" name="Picture 5" descr="http://srv2.fis.puc.cl/cgi-bin/mathtex.cgi?6%20c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400" y="-68263"/>
            <a:ext cx="285750" cy="11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998904" y="2413337"/>
            <a:ext cx="7488832" cy="830997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voltímetro deberá ser conectado directamente a la </a:t>
            </a:r>
            <a:r>
              <a:rPr lang="es-MX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lámpara.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985946" y="4614227"/>
            <a:ext cx="7474486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sensor </a:t>
            </a:r>
            <a:r>
              <a:rPr lang="es-MX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temperatura debe </a:t>
            </a:r>
            <a:r>
              <a:rPr lang="es-MX" altLang="es-MX" sz="2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estar a la misma altura que el </a:t>
            </a:r>
            <a:r>
              <a:rPr lang="es-MX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filamento.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985947" y="3573016"/>
            <a:ext cx="7501790" cy="830997"/>
          </a:xfrm>
          <a:prstGeom prst="rect">
            <a:avLst/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cada valor de voltaje se registra la lectura del amperímetro y del </a:t>
            </a:r>
            <a:r>
              <a:rPr lang="es-MX" altLang="es-MX" sz="24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milivoltímetro</a:t>
            </a:r>
            <a:r>
              <a:rPr lang="es-MX" altLang="es-MX" sz="2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55041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1556792"/>
            <a:ext cx="2664512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Datos y Cálculos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2013929"/>
            <a:ext cx="8394282" cy="4480057"/>
          </a:xfrm>
          <a:prstGeom prst="rect">
            <a:avLst/>
          </a:prstGeom>
          <a:solidFill>
            <a:srgbClr val="FFFFFF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3174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514350" lvl="1" indent="-51435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romanLcParenR"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 calcula la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resistencia del </a:t>
            </a: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filamento R 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 cada uno de los voltajes usados (R=V/I).</a:t>
            </a:r>
          </a:p>
          <a:p>
            <a:pPr marL="514350" marR="0" lvl="1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LcParenR"/>
              <a:tabLst/>
            </a:pP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 r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egistran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estos resultados en una tabla.</a:t>
            </a:r>
          </a:p>
          <a:p>
            <a:pPr marL="514350" marR="0" lvl="1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LcParenR"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</a:t>
            </a:r>
            <a:r>
              <a:rPr kumimoji="0" lang="es-MX" altLang="es-MX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d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etermina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la energía E suministrada por unidad de tiempo t (P=VI=E/t)</a:t>
            </a:r>
          </a:p>
          <a:p>
            <a:pPr marL="514350" lvl="1" indent="-51435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romanLcParenR" startAt="2"/>
            </a:pP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 d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etermina la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temperatura </a:t>
            </a: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 del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filamento a cada voltaje.</a:t>
            </a:r>
          </a:p>
          <a:p>
            <a:pPr marL="514350" marR="0" lvl="1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LcParenR" startAt="2"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 registran estos resultados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en la tabla.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iii) 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 calcula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s-MX" altLang="es-MX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Ln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(T) para cada valor de T y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 </a:t>
            </a:r>
            <a:r>
              <a:rPr kumimoji="0" lang="es-MX" altLang="es-MX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regístran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en la tabla.</a:t>
            </a:r>
          </a:p>
          <a:p>
            <a:pPr marL="514350" marR="0" lvl="1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LcParenR" startAt="4"/>
              <a:tabLst/>
            </a:pP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 r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ealiza 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un gráfico de </a:t>
            </a:r>
            <a:r>
              <a:rPr kumimoji="0" lang="es-MX" altLang="es-MX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Ln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(T) </a:t>
            </a:r>
            <a:r>
              <a:rPr kumimoji="0" lang="es-MX" altLang="es-MX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versus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 </a:t>
            </a:r>
            <a:r>
              <a:rPr kumimoji="0" lang="es-MX" altLang="es-MX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Ln</a:t>
            </a: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(E).</a:t>
            </a:r>
          </a:p>
          <a:p>
            <a:pPr marL="514350" lvl="1" indent="-51435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romanLcParenR" startAt="4"/>
            </a:pP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 o</a:t>
            </a:r>
            <a:r>
              <a:rPr lang="es-MX" altLang="es-MX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btiene la relación entre E y </a:t>
            </a: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 de </a:t>
            </a: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MX" altLang="es-MX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gráfica.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51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1628800"/>
            <a:ext cx="1792478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5715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s-MX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Preguntas:</a:t>
            </a:r>
            <a:endParaRPr lang="es-MX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55668" y="332656"/>
            <a:ext cx="57054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3600" b="1" dirty="0">
                <a:latin typeface="Century Gothic" panose="020B0502020202020204" pitchFamily="34" charset="0"/>
              </a:rPr>
              <a:t>Ley de </a:t>
            </a:r>
            <a:r>
              <a:rPr lang="es-ES_tradnl" altLang="es-MX" sz="3600" b="1" dirty="0" smtClean="0">
                <a:latin typeface="Century Gothic" panose="020B0502020202020204" pitchFamily="34" charset="0"/>
              </a:rPr>
              <a:t>Stefan-</a:t>
            </a:r>
            <a:r>
              <a:rPr lang="es-ES_tradnl" altLang="es-MX" sz="3600" b="1" dirty="0" err="1" smtClean="0">
                <a:latin typeface="Century Gothic" panose="020B0502020202020204" pitchFamily="34" charset="0"/>
              </a:rPr>
              <a:t>Boltzmann</a:t>
            </a:r>
            <a:endParaRPr lang="es-ES_tradnl" altLang="es-MX" sz="36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ES_tradnl" altLang="es-MX" sz="2400" b="1" dirty="0">
                <a:latin typeface="Century Gothic" panose="020B0502020202020204" pitchFamily="34" charset="0"/>
              </a:rPr>
              <a:t>(Trabajo Experimental)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95536" y="3019599"/>
            <a:ext cx="8424936" cy="4308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65125" lvl="0" indent="-36512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s-MX" sz="2200" dirty="0">
                <a:latin typeface="Arial" pitchFamily="34" charset="0"/>
                <a:cs typeface="Arial" pitchFamily="34" charset="0"/>
              </a:rPr>
              <a:t>¿Esta relación se sostiene en todo el rango de medidas?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95536" y="2420888"/>
            <a:ext cx="5328592" cy="430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MX" altLang="es-MX" sz="2200" dirty="0">
                <a:latin typeface="Arial" pitchFamily="34" charset="0"/>
                <a:cs typeface="Arial" pitchFamily="34" charset="0"/>
              </a:rPr>
              <a:t>¿Cuál es la relación entre E y T ?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95536" y="3667671"/>
            <a:ext cx="7992888" cy="43088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¿Es el filamento de la lámpara un cuerpo negro ideal?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95536" y="4315743"/>
            <a:ext cx="7632848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65125" indent="-365125"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¿Qué fuentes de radiación térmica, aparte del filamento de la lámpara, han podido influenciar tus medidas?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95536" y="5323855"/>
            <a:ext cx="7200800" cy="76944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65125" indent="-365125">
              <a:buFont typeface="Arial" panose="020B0604020202020204" pitchFamily="34" charset="0"/>
              <a:buChar char="•"/>
            </a:pP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¿Qué efecto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podrían tener estas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fuentes 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 </a:t>
            </a:r>
            <a:r>
              <a:rPr lang="es-MX" sz="2200" dirty="0">
                <a:latin typeface="Arial" panose="020B0604020202020204" pitchFamily="34" charset="0"/>
                <a:cs typeface="Arial" panose="020B0604020202020204" pitchFamily="34" charset="0"/>
              </a:rPr>
              <a:t>resultados?</a:t>
            </a:r>
          </a:p>
        </p:txBody>
      </p:sp>
    </p:spTree>
    <p:extLst>
      <p:ext uri="{BB962C8B-B14F-4D97-AF65-F5344CB8AC3E}">
        <p14:creationId xmlns:p14="http://schemas.microsoft.com/office/powerpoint/2010/main" val="235739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683848" y="2564905"/>
            <a:ext cx="7745505" cy="2664296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/>
              <a:t> </a:t>
            </a:r>
            <a:r>
              <a:rPr lang="en-GB" sz="3200" dirty="0" smtClean="0"/>
              <a:t>Baird</a:t>
            </a:r>
            <a:r>
              <a:rPr lang="en-GB" sz="3200" dirty="0"/>
              <a:t>, D.C., “Experimentation: an introduction to </a:t>
            </a:r>
            <a:r>
              <a:rPr lang="en-GB" sz="3200" dirty="0" smtClean="0"/>
              <a:t>measurement, </a:t>
            </a:r>
            <a:r>
              <a:rPr lang="en-GB" sz="3200" dirty="0"/>
              <a:t>theory and </a:t>
            </a:r>
            <a:r>
              <a:rPr lang="en-GB" sz="3200" dirty="0" smtClean="0"/>
              <a:t>experiment”, </a:t>
            </a:r>
            <a:r>
              <a:rPr lang="en-GB" sz="3200" dirty="0"/>
              <a:t>Prentice Hall, USA., 1995</a:t>
            </a:r>
            <a:endParaRPr lang="es-MX" sz="3200" dirty="0"/>
          </a:p>
          <a:p>
            <a:pPr lvl="0"/>
            <a:r>
              <a:rPr lang="en-GB" sz="3200" dirty="0"/>
              <a:t>Topping J., “Errors of observation and their treatment”, Chapman and Hall, 1972</a:t>
            </a:r>
            <a:r>
              <a:rPr lang="en-GB" sz="3200" dirty="0" smtClean="0"/>
              <a:t>.</a:t>
            </a:r>
            <a:endParaRPr lang="es-MX" sz="3200" dirty="0"/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 </a:t>
            </a:r>
            <a:r>
              <a:rPr lang="en-GB" dirty="0" smtClean="0">
                <a:solidFill>
                  <a:srgbClr val="FFC000"/>
                </a:solidFill>
              </a:rPr>
              <a:t>BÁSICA</a:t>
            </a:r>
            <a:endParaRPr lang="es-MX" dirty="0">
              <a:solidFill>
                <a:srgbClr val="FFC000"/>
              </a:solidFill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7771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467544" y="1916832"/>
            <a:ext cx="8280920" cy="4248472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/>
              <a:t>Crawford </a:t>
            </a:r>
            <a:r>
              <a:rPr lang="en-GB" sz="3200" dirty="0"/>
              <a:t>F.S. Jr., “Waves”, McGraw-Hill, N.Y., 1968.</a:t>
            </a:r>
            <a:endParaRPr lang="es-MX" sz="3200" dirty="0"/>
          </a:p>
          <a:p>
            <a:pPr lvl="0"/>
            <a:r>
              <a:rPr lang="es-ES" sz="3200" dirty="0" smtClean="0"/>
              <a:t>Berta </a:t>
            </a:r>
            <a:r>
              <a:rPr lang="es-ES" sz="3200" dirty="0"/>
              <a:t>Oda </a:t>
            </a:r>
            <a:r>
              <a:rPr lang="es-ES" sz="3200" dirty="0" err="1"/>
              <a:t>Noda</a:t>
            </a:r>
            <a:r>
              <a:rPr lang="es-ES" sz="3200" dirty="0"/>
              <a:t>, </a:t>
            </a:r>
            <a:r>
              <a:rPr lang="es-ES" sz="3200" dirty="0" smtClean="0"/>
              <a:t>“Introducción </a:t>
            </a:r>
            <a:r>
              <a:rPr lang="es-ES" sz="3200" dirty="0"/>
              <a:t>al Análisis Gráfico de Datos </a:t>
            </a:r>
            <a:r>
              <a:rPr lang="es-ES" sz="3200" dirty="0" smtClean="0"/>
              <a:t>Experimentales”, </a:t>
            </a:r>
            <a:r>
              <a:rPr lang="es-ES" sz="3200" dirty="0"/>
              <a:t>Impreso en México, Facultad de Ciencias, UNAM. 1997</a:t>
            </a:r>
            <a:endParaRPr lang="es-MX" sz="3200" dirty="0"/>
          </a:p>
          <a:p>
            <a:pPr lvl="0"/>
            <a:r>
              <a:rPr lang="en-GB" sz="3200" dirty="0"/>
              <a:t>Louis Lyons, </a:t>
            </a:r>
            <a:r>
              <a:rPr lang="en-GB" sz="3200" dirty="0" smtClean="0"/>
              <a:t>“Data </a:t>
            </a:r>
            <a:r>
              <a:rPr lang="en-GB" sz="3200" dirty="0"/>
              <a:t>Analysis for Physical Science </a:t>
            </a:r>
            <a:r>
              <a:rPr lang="en-GB" sz="3200" dirty="0" smtClean="0"/>
              <a:t>Students”, </a:t>
            </a:r>
            <a:r>
              <a:rPr lang="en-GB" sz="3200" dirty="0" err="1"/>
              <a:t>Reino</a:t>
            </a:r>
            <a:r>
              <a:rPr lang="en-GB" sz="3200" dirty="0"/>
              <a:t> </a:t>
            </a:r>
            <a:r>
              <a:rPr lang="en-GB" sz="3200" dirty="0" err="1"/>
              <a:t>Unido</a:t>
            </a:r>
            <a:r>
              <a:rPr lang="en-GB" sz="3200" dirty="0"/>
              <a:t>, University Press, Cambridge. </a:t>
            </a:r>
            <a:r>
              <a:rPr lang="en-GB" sz="3200" dirty="0" smtClean="0"/>
              <a:t>1998</a:t>
            </a:r>
            <a:endParaRPr lang="es-MX" sz="3200" dirty="0"/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 </a:t>
            </a:r>
            <a:r>
              <a:rPr lang="en-GB" dirty="0" smtClean="0">
                <a:solidFill>
                  <a:srgbClr val="FFC000"/>
                </a:solidFill>
              </a:rPr>
              <a:t>COMPLEMENTARIA</a:t>
            </a:r>
            <a:endParaRPr lang="es-MX" dirty="0">
              <a:solidFill>
                <a:srgbClr val="FFC000"/>
              </a:solidFill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748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792088"/>
          </a:xfrm>
          <a:noFill/>
          <a:ln/>
        </p:spPr>
        <p:txBody>
          <a:bodyPr/>
          <a:lstStyle/>
          <a:p>
            <a:pPr marL="0" algn="ctr"/>
            <a:r>
              <a:rPr lang="es-MX" b="1" dirty="0">
                <a:solidFill>
                  <a:srgbClr val="FFC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MAPA CURRICULAR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9455"/>
            <a:ext cx="7848872" cy="5357989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4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792088"/>
          </a:xfrm>
          <a:noFill/>
          <a:ln/>
        </p:spPr>
        <p:txBody>
          <a:bodyPr/>
          <a:lstStyle/>
          <a:p>
            <a:pPr marL="0" algn="ctr"/>
            <a:r>
              <a:rPr lang="es-MX" b="1" dirty="0">
                <a:solidFill>
                  <a:srgbClr val="FFC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MAPA CURRICULAR</a:t>
            </a:r>
          </a:p>
        </p:txBody>
      </p:sp>
      <p:graphicFrame>
        <p:nvGraphicFramePr>
          <p:cNvPr id="125957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921929"/>
              </p:ext>
            </p:extLst>
          </p:nvPr>
        </p:nvGraphicFramePr>
        <p:xfrm>
          <a:off x="683569" y="1125538"/>
          <a:ext cx="7809904" cy="5327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9" y="1125538"/>
                        <a:ext cx="7809904" cy="5327798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451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810544" cy="778098"/>
          </a:xfrm>
        </p:spPr>
        <p:txBody>
          <a:bodyPr/>
          <a:lstStyle/>
          <a:p>
            <a:r>
              <a:rPr lang="es-MX" dirty="0">
                <a:solidFill>
                  <a:srgbClr val="FFC000"/>
                </a:solidFill>
              </a:rPr>
              <a:t>Í</a:t>
            </a:r>
            <a:r>
              <a:rPr lang="es-MX" b="1" dirty="0" smtClean="0">
                <a:solidFill>
                  <a:srgbClr val="FFC000"/>
                </a:solidFill>
              </a:rPr>
              <a:t>NDICE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561331"/>
              </p:ext>
            </p:extLst>
          </p:nvPr>
        </p:nvGraphicFramePr>
        <p:xfrm>
          <a:off x="683568" y="1432576"/>
          <a:ext cx="3672408" cy="475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5027"/>
                <a:gridCol w="2097381"/>
              </a:tblGrid>
              <a:tr h="277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DIAPOSITIVA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CONTENIDO</a:t>
                      </a:r>
                      <a:endParaRPr lang="es-MX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1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CARÁTULA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2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MAPA CONCEPTUAL (Radiación de cuerpo negro)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0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IMAGEN (Ecuación de </a:t>
                      </a:r>
                      <a:r>
                        <a:rPr lang="es-MX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Boltzmann</a:t>
                      </a: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8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4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SECUENCIA DIDÁCTICA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9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5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MAPA CURRICULAR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LIC. DE FÍSICA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44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6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MAPA CURRICULAR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LIC. DE FÍSICA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(Continuación)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7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ÍNDICE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16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8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ÍNDICE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9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  <a:r>
                        <a:rPr lang="es-MX" sz="1600" dirty="0" smtClean="0">
                          <a:effectLst/>
                        </a:rPr>
                        <a:t>ÍNDICE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10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  <a:r>
                        <a:rPr lang="es-MX" sz="1600" dirty="0" smtClean="0">
                          <a:effectLst/>
                        </a:rPr>
                        <a:t>GUIÓN EXPLICATIVO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11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  <a:r>
                        <a:rPr lang="es-MX" sz="1600" dirty="0" smtClean="0">
                          <a:effectLst/>
                        </a:rPr>
                        <a:t>GUIÓN EXPLICATIVO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571608"/>
              </p:ext>
            </p:extLst>
          </p:nvPr>
        </p:nvGraphicFramePr>
        <p:xfrm>
          <a:off x="4788024" y="764704"/>
          <a:ext cx="3744416" cy="5434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5909"/>
                <a:gridCol w="2138507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DIAPOSITIVA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CONTENIDO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</a:rPr>
                        <a:t>GUIÓN EXPLICATIVO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</a:rPr>
                        <a:t>GUIÓN EXPLICATIVO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14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GUIÓN EXPLICATIVO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2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15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</a:rPr>
                        <a:t>OBJETIVO DEL CURSO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8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16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TEMPERATURA  Y COLOR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(energía radiante)</a:t>
                      </a:r>
                      <a:endParaRPr lang="es-MX" sz="16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17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TEMPERATURA  Y COLOR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(relación temperatura-color)</a:t>
                      </a:r>
                      <a:endParaRPr lang="es-MX" sz="16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18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TEMPERATURA  Y COLOR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(aplicación)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19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600" dirty="0" smtClean="0">
                          <a:solidFill>
                            <a:schemeClr val="bg1"/>
                          </a:solidFill>
                        </a:rPr>
                        <a:t>LEY DE KIRCHHOFF DE LA RADIACIÓN TÉRMICA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3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 smtClean="0">
                          <a:solidFill>
                            <a:schemeClr val="bg1"/>
                          </a:solidFill>
                        </a:rPr>
                        <a:t>LEY DE KIRCHHOFF DE LA RADIACIÓN TÉRMICA</a:t>
                      </a:r>
                      <a:endParaRPr lang="es-MX" sz="160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(características)</a:t>
                      </a:r>
                      <a:r>
                        <a:rPr lang="es-MX" sz="1600" dirty="0">
                          <a:effectLst/>
                        </a:rPr>
                        <a:t> 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210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738536" cy="778098"/>
          </a:xfrm>
        </p:spPr>
        <p:txBody>
          <a:bodyPr/>
          <a:lstStyle/>
          <a:p>
            <a:r>
              <a:rPr lang="es-MX" dirty="0">
                <a:solidFill>
                  <a:srgbClr val="FFC000"/>
                </a:solidFill>
              </a:rPr>
              <a:t>Í</a:t>
            </a:r>
            <a:r>
              <a:rPr lang="es-MX" b="1" dirty="0" smtClean="0">
                <a:solidFill>
                  <a:srgbClr val="FFC000"/>
                </a:solidFill>
              </a:rPr>
              <a:t>NDICE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05004"/>
              </p:ext>
            </p:extLst>
          </p:nvPr>
        </p:nvGraphicFramePr>
        <p:xfrm>
          <a:off x="720991" y="1124744"/>
          <a:ext cx="3816424" cy="5408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6792"/>
                <a:gridCol w="2179632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DIAPOSITIVA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CONTENIDO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s-CO" sz="1600" dirty="0" smtClean="0">
                          <a:solidFill>
                            <a:schemeClr val="bg1"/>
                          </a:solidFill>
                        </a:rPr>
                        <a:t>LEY DE KIRCHHOFF DE LA RADIACIÓN TÉRMICA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(problemas)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22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</a:rPr>
                        <a:t>¿QUÉ ES UN CUERPO NEGRO?</a:t>
                      </a:r>
                      <a:endParaRPr lang="es-MX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</a:tr>
              <a:tr h="337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23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 smtClean="0">
                          <a:solidFill>
                            <a:schemeClr val="bg1"/>
                          </a:solidFill>
                        </a:rPr>
                        <a:t>COMPORTAMIENTO DE LA SUPERFICIE DE UN CUERPO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1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24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COMPORTAMIENTO</a:t>
                      </a:r>
                      <a:r>
                        <a:rPr lang="es-CO" sz="16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UN CUERPO NEGRO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25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PROCEDIMIENTO DE SOLUCIÓN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9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26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RADIACIÓN DEL CUERPO NEGRO</a:t>
                      </a:r>
                      <a:endParaRPr lang="es-MX" sz="16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81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27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LEY DE DESPLAZAMIENTO DE WIEN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9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28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LEY DE DESPLAZAMIENTO DE WIEN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(continuación)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044842"/>
              </p:ext>
            </p:extLst>
          </p:nvPr>
        </p:nvGraphicFramePr>
        <p:xfrm>
          <a:off x="4788024" y="1147748"/>
          <a:ext cx="3888432" cy="5377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7675"/>
                <a:gridCol w="2220757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DIAPOSITIVA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CONTENIDO</a:t>
                      </a:r>
                      <a:endParaRPr lang="es-MX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6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29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MAX KARL ERNST LUDWIG PLANCK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6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MAX KARL ERNST LUDWIG PLANCK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(continuación)</a:t>
                      </a:r>
                    </a:p>
                  </a:txBody>
                  <a:tcPr marL="68580" marR="68580" marT="0" marB="0"/>
                </a:tc>
              </a:tr>
              <a:tr h="456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31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</a:rPr>
                        <a:t>LEY DE RAYLEIGH-JEAN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6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32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</a:rPr>
                        <a:t>LEY DE RAYLEIGH-JEAN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(continuación)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6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33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(teoría)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19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34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(teoría)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35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36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2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MX" b="1" dirty="0" smtClean="0">
                <a:solidFill>
                  <a:srgbClr val="FFC000"/>
                </a:solidFill>
              </a:rPr>
              <a:t>ÍNDICE</a:t>
            </a:r>
            <a:endParaRPr lang="es-MX" b="1" dirty="0">
              <a:solidFill>
                <a:srgbClr val="FFC000"/>
              </a:solidFill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450022"/>
              </p:ext>
            </p:extLst>
          </p:nvPr>
        </p:nvGraphicFramePr>
        <p:xfrm>
          <a:off x="4932040" y="1196752"/>
          <a:ext cx="3816424" cy="4549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6792"/>
                <a:gridCol w="2179632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DIAPOSITIVA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CONTENIDO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0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42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0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0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0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45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46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47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BIBLIOGRAFÍA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6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48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BIBLIOGRAFÍA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148206"/>
              </p:ext>
            </p:extLst>
          </p:nvPr>
        </p:nvGraphicFramePr>
        <p:xfrm>
          <a:off x="539552" y="1196752"/>
          <a:ext cx="3816424" cy="4608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6792"/>
                <a:gridCol w="2179632"/>
              </a:tblGrid>
              <a:tr h="3364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DIAPOSITIVA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CONTENIDO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4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37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4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38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4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39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4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4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s-MX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/>
                        <a:t>LEY DE STEFAN BOLTZMANN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(experimento)</a:t>
                      </a:r>
                      <a:endParaRPr lang="es-MX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6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</TotalTime>
  <Words>2884</Words>
  <Application>Microsoft Office PowerPoint</Application>
  <PresentationFormat>Presentación en pantalla (4:3)</PresentationFormat>
  <Paragraphs>483</Paragraphs>
  <Slides>48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48</vt:i4>
      </vt:variant>
    </vt:vector>
  </HeadingPairs>
  <TitlesOfParts>
    <vt:vector size="52" baseType="lpstr">
      <vt:lpstr>Paja</vt:lpstr>
      <vt:lpstr>Imagen de mapa de bits</vt:lpstr>
      <vt:lpstr>Ecuación</vt:lpstr>
      <vt:lpstr>Equation</vt:lpstr>
      <vt:lpstr>Presentación de PowerPoint</vt:lpstr>
      <vt:lpstr>Presentación de PowerPoint</vt:lpstr>
      <vt:lpstr>Presentación de PowerPoint</vt:lpstr>
      <vt:lpstr>Secuencia Didáctica</vt:lpstr>
      <vt:lpstr>MAPA CURRICULAR</vt:lpstr>
      <vt:lpstr>MAPA CURRICULAR</vt:lpstr>
      <vt:lpstr>ÍNDICE</vt:lpstr>
      <vt:lpstr>ÍNDICE</vt:lpstr>
      <vt:lpstr>ÍNDICE</vt:lpstr>
      <vt:lpstr>GUIÓN EXPLICATIVO</vt:lpstr>
      <vt:lpstr>GUIÓN EXPLICATIVO</vt:lpstr>
      <vt:lpstr>GUIÓN EXPLICATIVO</vt:lpstr>
      <vt:lpstr>GUIÓN EXPLICATIVO</vt:lpstr>
      <vt:lpstr>GUIÓN EXPLICATIVO</vt:lpstr>
      <vt:lpstr>Objetivo del Curso (Obtenido del Plan Curricular vigente)</vt:lpstr>
      <vt:lpstr>Temperatura y Color</vt:lpstr>
      <vt:lpstr>Temperatura y Color</vt:lpstr>
      <vt:lpstr>Temperatura y Color</vt:lpstr>
      <vt:lpstr>Ley de Kirchhoff de la Radiación Térmica</vt:lpstr>
      <vt:lpstr>Ley de Kirchhoff de la Radiación Térmica</vt:lpstr>
      <vt:lpstr>Ley de Kirchhoff de la Radiación Térmica</vt:lpstr>
      <vt:lpstr>Presentación de PowerPoint</vt:lpstr>
      <vt:lpstr>Presentación de PowerPoint</vt:lpstr>
      <vt:lpstr>Presentación de PowerPoint</vt:lpstr>
      <vt:lpstr>Radiación del Cuerpo Negro</vt:lpstr>
      <vt:lpstr>Radiación de Cuerpo Negro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</dc:creator>
  <cp:lastModifiedBy>a</cp:lastModifiedBy>
  <cp:revision>312</cp:revision>
  <dcterms:created xsi:type="dcterms:W3CDTF">2014-05-01T04:35:48Z</dcterms:created>
  <dcterms:modified xsi:type="dcterms:W3CDTF">2016-09-08T06:38:29Z</dcterms:modified>
</cp:coreProperties>
</file>