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53"/>
  </p:notes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311" r:id="rId9"/>
    <p:sldId id="377" r:id="rId10"/>
    <p:sldId id="284" r:id="rId11"/>
    <p:sldId id="286" r:id="rId12"/>
    <p:sldId id="285" r:id="rId13"/>
    <p:sldId id="303" r:id="rId14"/>
    <p:sldId id="304" r:id="rId15"/>
    <p:sldId id="375" r:id="rId16"/>
    <p:sldId id="331" r:id="rId17"/>
    <p:sldId id="362" r:id="rId18"/>
    <p:sldId id="356" r:id="rId19"/>
    <p:sldId id="357" r:id="rId20"/>
    <p:sldId id="358" r:id="rId21"/>
    <p:sldId id="359" r:id="rId22"/>
    <p:sldId id="360" r:id="rId23"/>
    <p:sldId id="352" r:id="rId24"/>
    <p:sldId id="353" r:id="rId25"/>
    <p:sldId id="343" r:id="rId26"/>
    <p:sldId id="344" r:id="rId27"/>
    <p:sldId id="342" r:id="rId28"/>
    <p:sldId id="367" r:id="rId29"/>
    <p:sldId id="361" r:id="rId30"/>
    <p:sldId id="345" r:id="rId31"/>
    <p:sldId id="341" r:id="rId32"/>
    <p:sldId id="349" r:id="rId33"/>
    <p:sldId id="350" r:id="rId34"/>
    <p:sldId id="351" r:id="rId35"/>
    <p:sldId id="346" r:id="rId36"/>
    <p:sldId id="348" r:id="rId37"/>
    <p:sldId id="347" r:id="rId38"/>
    <p:sldId id="354" r:id="rId39"/>
    <p:sldId id="355" r:id="rId40"/>
    <p:sldId id="363" r:id="rId41"/>
    <p:sldId id="364" r:id="rId42"/>
    <p:sldId id="365" r:id="rId43"/>
    <p:sldId id="366" r:id="rId44"/>
    <p:sldId id="368" r:id="rId45"/>
    <p:sldId id="369" r:id="rId46"/>
    <p:sldId id="370" r:id="rId47"/>
    <p:sldId id="371" r:id="rId48"/>
    <p:sldId id="372" r:id="rId49"/>
    <p:sldId id="374" r:id="rId50"/>
    <p:sldId id="287" r:id="rId51"/>
    <p:sldId id="310" r:id="rId5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FCC00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4516" autoAdjust="0"/>
    <p:restoredTop sz="94671" autoAdjust="0"/>
  </p:normalViewPr>
  <p:slideViewPr>
    <p:cSldViewPr>
      <p:cViewPr>
        <p:scale>
          <a:sx n="60" d="100"/>
          <a:sy n="60" d="100"/>
        </p:scale>
        <p:origin x="-133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12666"/>
    </p:cViewPr>
  </p:sorter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80C15-4407-496F-8595-5DDF6D84E90A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7FFE5-7AEA-47E5-8841-90905D7DCB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46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7FFE5-7AEA-47E5-8841-90905D7DCBF9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9234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7FFE5-7AEA-47E5-8841-90905D7DCBF9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5382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AEAB4E3-1B35-4180-A36E-A51E51FF43E6}" type="datetimeFigureOut">
              <a:rPr lang="es-MX" smtClean="0"/>
              <a:pPr/>
              <a:t>09/09/2016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1115616" y="3789040"/>
            <a:ext cx="6984776" cy="1440160"/>
          </a:xfrm>
          <a:ln w="571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s-MX" sz="2800" b="1" dirty="0" smtClean="0">
                <a:solidFill>
                  <a:srgbClr val="FFC000"/>
                </a:solidFill>
              </a:rPr>
              <a:t>El MÉTODO CIENTÍFICO, MEDICIONES E INCERTIDUMBRES</a:t>
            </a: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568952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sz="2500" b="1" dirty="0">
                <a:solidFill>
                  <a:srgbClr val="FFC000"/>
                </a:solidFill>
              </a:rPr>
              <a:t>UNIVERSIDAD AUTÓNOMA DEL ESTADO DE MÉXICO</a:t>
            </a:r>
            <a:r>
              <a:rPr lang="es-MX" altLang="es-MX" sz="2500" b="1" u="sng" dirty="0">
                <a:solidFill>
                  <a:srgbClr val="FFC000"/>
                </a:solidFill>
              </a:rPr>
              <a:t/>
            </a:r>
            <a:br>
              <a:rPr lang="es-MX" altLang="es-MX" sz="2500" b="1" u="sng" dirty="0">
                <a:solidFill>
                  <a:srgbClr val="FFC000"/>
                </a:solidFill>
              </a:rPr>
            </a:br>
            <a:r>
              <a:rPr lang="es-MX" altLang="es-MX" sz="2500" b="1" u="sng" dirty="0">
                <a:solidFill>
                  <a:srgbClr val="FFC000"/>
                </a:solidFill>
              </a:rPr>
              <a:t/>
            </a:r>
            <a:br>
              <a:rPr lang="es-MX" altLang="es-MX" sz="2500" b="1" u="sng" dirty="0">
                <a:solidFill>
                  <a:srgbClr val="FFC000"/>
                </a:solidFill>
              </a:rPr>
            </a:br>
            <a:r>
              <a:rPr lang="es-MX" altLang="es-MX" sz="2500" b="1" dirty="0" smtClean="0">
                <a:solidFill>
                  <a:srgbClr val="FFC000"/>
                </a:solidFill>
              </a:rPr>
              <a:t>FACULTAD DE CIENCIAS</a:t>
            </a:r>
            <a:endParaRPr lang="es-MX" altLang="es-MX" sz="2500" dirty="0">
              <a:solidFill>
                <a:srgbClr val="FFC000"/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814" y="908720"/>
            <a:ext cx="1131578" cy="1257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81407"/>
            <a:ext cx="1296144" cy="125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611561" y="2361654"/>
            <a:ext cx="7920879" cy="1200329"/>
          </a:xfrm>
          <a:prstGeom prst="rect">
            <a:avLst/>
          </a:prstGeom>
          <a:ln w="28575">
            <a:solidFill>
              <a:srgbClr val="FFC000"/>
            </a:solidFill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Material de apoyo para la Unidad de Aprendizaje </a:t>
            </a:r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“</a:t>
            </a:r>
            <a:r>
              <a:rPr lang="es-MX" dirty="0" smtClean="0">
                <a:solidFill>
                  <a:srgbClr val="FFFF00"/>
                </a:solidFill>
              </a:rPr>
              <a:t>Técnicas de Laboratorio</a:t>
            </a:r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”, </a:t>
            </a:r>
            <a:r>
              <a:rPr lang="es-MX" dirty="0" smtClean="0">
                <a:solidFill>
                  <a:schemeClr val="tx1"/>
                </a:solidFill>
              </a:rPr>
              <a:t>la cual es una unidad obligatoria del Primer Semestre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del Plan de Estudios vigente de la Licenciatura de Físico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de la Facultad de Ciencias, UAEM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189673" y="5517232"/>
            <a:ext cx="4754485" cy="1077218"/>
          </a:xfrm>
          <a:prstGeom prst="rect">
            <a:avLst/>
          </a:prstGeom>
          <a:ln w="38100">
            <a:solidFill>
              <a:srgbClr val="FFCC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altLang="es-MX" dirty="0">
                <a:solidFill>
                  <a:schemeClr val="tx1">
                    <a:lumMod val="85000"/>
                  </a:schemeClr>
                </a:solidFill>
                <a:latin typeface="Britannic Bold" pitchFamily="34" charset="0"/>
                <a:cs typeface="Arial" pitchFamily="34" charset="0"/>
              </a:rPr>
              <a:t>ELABORADO POR:</a:t>
            </a:r>
          </a:p>
          <a:p>
            <a:pPr algn="ctr">
              <a:lnSpc>
                <a:spcPct val="80000"/>
              </a:lnSpc>
            </a:pPr>
            <a:endParaRPr lang="es-ES" altLang="es-MX" sz="800" dirty="0">
              <a:solidFill>
                <a:schemeClr val="tx1">
                  <a:lumMod val="85000"/>
                </a:schemeClr>
              </a:solidFill>
              <a:latin typeface="Britannic Bold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MX" altLang="es-MX" dirty="0">
                <a:solidFill>
                  <a:srgbClr val="FFC000"/>
                </a:solidFill>
                <a:latin typeface="Britannic Bold" pitchFamily="34" charset="0"/>
                <a:cs typeface="Arial" pitchFamily="34" charset="0"/>
              </a:rPr>
              <a:t>DR. CARLOS RAÚL SANDOVAL ALVARADO</a:t>
            </a:r>
          </a:p>
          <a:p>
            <a:pPr algn="ctr">
              <a:lnSpc>
                <a:spcPct val="80000"/>
              </a:lnSpc>
            </a:pPr>
            <a:endParaRPr lang="es-MX" altLang="es-MX" dirty="0">
              <a:solidFill>
                <a:schemeClr val="accent1"/>
              </a:solidFill>
              <a:latin typeface="Britannic Bold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MX" altLang="es-MX" dirty="0" smtClean="0">
                <a:solidFill>
                  <a:srgbClr val="00B050"/>
                </a:solidFill>
                <a:latin typeface="Britannic Bold" pitchFamily="34" charset="0"/>
                <a:cs typeface="Arial" pitchFamily="34" charset="0"/>
              </a:rPr>
              <a:t>AGOSTO/2016</a:t>
            </a:r>
            <a:endParaRPr lang="es-MX" altLang="es-MX" dirty="0">
              <a:solidFill>
                <a:srgbClr val="00B050"/>
              </a:solidFill>
              <a:latin typeface="Britannic Bold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970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764704"/>
            <a:ext cx="4878360" cy="652616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875863"/>
              </p:ext>
            </p:extLst>
          </p:nvPr>
        </p:nvGraphicFramePr>
        <p:xfrm>
          <a:off x="1187625" y="1844821"/>
          <a:ext cx="6768751" cy="43681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43"/>
                <a:gridCol w="5112608"/>
              </a:tblGrid>
              <a:tr h="530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CARÁTULA INSTITUCIONAL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2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SECUENCIA DIDÁCTICA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3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3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(1ra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3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</a:t>
                      </a:r>
                      <a:r>
                        <a:rPr lang="es-ES" sz="1600" b="1" dirty="0">
                          <a:effectLst/>
                        </a:rPr>
                        <a:t>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5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(1ra.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7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</a:t>
                      </a:r>
                      <a:r>
                        <a:rPr lang="es-ES" sz="1600" b="1" dirty="0" smtClean="0">
                          <a:effectLst/>
                        </a:rPr>
                        <a:t>3a. </a:t>
                      </a:r>
                      <a:r>
                        <a:rPr lang="es-ES" sz="1600" b="1" dirty="0">
                          <a:effectLst/>
                        </a:rPr>
                        <a:t>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8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(4a.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9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(5a. Parte)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GUIÓN EXPLICATIVO </a:t>
                      </a:r>
                      <a:r>
                        <a:rPr lang="es-ES" sz="1600" b="1" dirty="0" smtClean="0">
                          <a:effectLst/>
                        </a:rPr>
                        <a:t>(1a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68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267744" y="548680"/>
            <a:ext cx="4690864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034427"/>
              </p:ext>
            </p:extLst>
          </p:nvPr>
        </p:nvGraphicFramePr>
        <p:xfrm>
          <a:off x="1187624" y="1916832"/>
          <a:ext cx="6768751" cy="45698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43"/>
                <a:gridCol w="5112608"/>
              </a:tblGrid>
              <a:tr h="47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11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(3ra.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12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(4ta.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13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(5ta.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14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(6ta.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15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(7a.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16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</a:rPr>
                        <a:t>Se muestra</a:t>
                      </a:r>
                      <a:r>
                        <a:rPr lang="es-MX" sz="1800" b="1" baseline="0" dirty="0" smtClean="0">
                          <a:effectLst/>
                        </a:rPr>
                        <a:t> el objetivo del curso  de acuerdo al Plan de Estudio s vigente de la Lic. de Físico.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17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effectLst/>
                        </a:rPr>
                        <a:t>Se muestra una breve relatoría histórica  sobre el surgimiento del Método Científico para investigación experimental.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18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effectLst/>
                        </a:rPr>
                        <a:t>Se explica que Galileo Galilei</a:t>
                      </a:r>
                      <a:r>
                        <a:rPr lang="es-ES" sz="1800" b="1" baseline="0" dirty="0" smtClean="0">
                          <a:effectLst/>
                        </a:rPr>
                        <a:t> fue el creador del Método Científico que se utiliza actualmente para todo trabajo de investigación experimental</a:t>
                      </a:r>
                      <a:r>
                        <a:rPr lang="es-ES" sz="1800" b="1" dirty="0" smtClean="0">
                          <a:effectLst/>
                        </a:rPr>
                        <a:t>.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93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411760" y="411510"/>
            <a:ext cx="4330824" cy="56921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941177"/>
              </p:ext>
            </p:extLst>
          </p:nvPr>
        </p:nvGraphicFramePr>
        <p:xfrm>
          <a:off x="827584" y="1546500"/>
          <a:ext cx="7344815" cy="4580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091"/>
                <a:gridCol w="5547724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19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effectLst/>
                        </a:rPr>
                        <a:t>Se explican las</a:t>
                      </a:r>
                      <a:r>
                        <a:rPr lang="es-ES" sz="1800" b="1" baseline="0" dirty="0" smtClean="0">
                          <a:effectLst/>
                        </a:rPr>
                        <a:t> etapas del Método Científico utilizando un diagrama de flujo para explicar el procedimiento</a:t>
                      </a:r>
                      <a:r>
                        <a:rPr lang="es-ES" sz="1800" b="1" dirty="0" smtClean="0">
                          <a:effectLst/>
                        </a:rPr>
                        <a:t>.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n-lt"/>
                          <a:ea typeface="+mn-ea"/>
                        </a:rPr>
                        <a:t>20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explica el primer paso</a:t>
                      </a:r>
                      <a:r>
                        <a:rPr lang="es-ES_tradnl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del Método Científico.</a:t>
                      </a:r>
                      <a:endParaRPr lang="es-MX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21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explica cómo se realiza 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la formulación de hipótesis para guiar la experimentación</a:t>
                      </a: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22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explica cómo se realiza 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la experimentación basados en la formulación de hipótesis.</a:t>
                      </a:r>
                      <a:endParaRPr lang="es-MX" sz="1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23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da la definición de medición.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24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explica el concepto de medida.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25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explica el concepto de medida directa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 y se da un ejemplo.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26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explica el concepto de medida indirecta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 y se da un ejemplo.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09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411510"/>
            <a:ext cx="4330824" cy="497210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614372"/>
              </p:ext>
            </p:extLst>
          </p:nvPr>
        </p:nvGraphicFramePr>
        <p:xfrm>
          <a:off x="971601" y="1668468"/>
          <a:ext cx="7416824" cy="4936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4710"/>
                <a:gridCol w="5602114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27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definición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 resolución de un instrumento de medición.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n-lt"/>
                          <a:ea typeface="+mn-ea"/>
                        </a:rPr>
                        <a:t>28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definición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 precisión y exactitud de un instrumento de  medición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n-lt"/>
                          <a:ea typeface="+mn-ea"/>
                        </a:rPr>
                        <a:t>29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la diferencia entre exactitud y precisión.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30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definición de error o incertidumbre de una medición.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31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explican las acciones que condicionan el error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en las 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mediciones basado en el método de medida empleado.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32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un ejemplo de cómo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las condiciones ambientales afectan las mediciones.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33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un ejemplo de cómo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los instrumentos de medición afectan las mediciones.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34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que las acciones del observador (experimentador) afectan las mediciones.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35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definición de error sistemático.</a:t>
                      </a:r>
                      <a:endParaRPr lang="es-MX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76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836712"/>
            <a:ext cx="4824536" cy="58060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735751"/>
              </p:ext>
            </p:extLst>
          </p:nvPr>
        </p:nvGraphicFramePr>
        <p:xfrm>
          <a:off x="1187624" y="1919292"/>
          <a:ext cx="6768751" cy="3682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43"/>
                <a:gridCol w="5112608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36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da un ejemplo de error sistemático.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n-lt"/>
                          <a:ea typeface="+mn-ea"/>
                        </a:rPr>
                        <a:t>37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el significado de error por paralaje.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38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un ejemplo de error por paralaje.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b="1" dirty="0" smtClean="0">
                        <a:effectLst/>
                        <a:latin typeface="+mn-lt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n-lt"/>
                          <a:ea typeface="+mn-ea"/>
                        </a:rPr>
                        <a:t>39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una breve explicación sobre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el cálculo de operaciones algebraicas de  mediciones con sus incertidumbres.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40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el concepto de valor promedio de un conjunto de mediciones.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6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41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define el error absoluto  de una medición.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42</a:t>
                      </a:r>
                      <a:endParaRPr lang="es-MX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define el error relativo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de una medición.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63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195736" y="332656"/>
            <a:ext cx="4824536" cy="580608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200" b="1" smtClean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247601"/>
              </p:ext>
            </p:extLst>
          </p:nvPr>
        </p:nvGraphicFramePr>
        <p:xfrm>
          <a:off x="1187624" y="1196752"/>
          <a:ext cx="6768751" cy="5479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43"/>
                <a:gridCol w="5112608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43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define la suma o resta de magnitudes con incertidumbres.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44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define el error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relativo de suma o resta de  incertidumbres.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45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define el producto de magnitudes con incertidumbres.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46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define el error absoluto y el error relativo del producto de magnitudes con incertidumbres.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47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define el cociente de magnitudes con incertidumbres.</a:t>
                      </a:r>
                    </a:p>
                  </a:txBody>
                  <a:tcPr marL="68580" marR="68580" marT="0" marB="0"/>
                </a:tc>
              </a:tr>
              <a:tr h="326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relación  del cociente de magnitudes con incertidumbres.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define el error absoluto y el error relativo del cociente de magnitudes con incertidumbres.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muestra la bibliografía que se sugiere para estudiar con más detalle los temas tratados en las 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diapositivas.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muestra la bibliografía que se sugiere para estudiar con más detalle los temas tratados en las 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diapositivas.</a:t>
                      </a:r>
                      <a:endParaRPr lang="es-MX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03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673224" y="3140968"/>
            <a:ext cx="7643192" cy="3169568"/>
          </a:xfrm>
          <a:solidFill>
            <a:schemeClr val="accent2">
              <a:lumMod val="75000"/>
            </a:schemeClr>
          </a:solidFill>
          <a:ln w="76200">
            <a:solidFill>
              <a:schemeClr val="tx2">
                <a:lumMod val="9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s-MX" sz="3200" dirty="0" smtClean="0"/>
              <a:t>El </a:t>
            </a:r>
            <a:r>
              <a:rPr lang="es-MX" sz="3200" dirty="0"/>
              <a:t>manejo de conceptos y cálculo de propagación de incertidumbres</a:t>
            </a:r>
            <a:r>
              <a:rPr lang="es-MX" sz="3200" dirty="0" smtClean="0"/>
              <a:t>,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s-MX" sz="3200" dirty="0" smtClean="0"/>
              <a:t>Técnicas </a:t>
            </a:r>
            <a:r>
              <a:rPr lang="es-MX" sz="3200" dirty="0"/>
              <a:t>de graficación, </a:t>
            </a:r>
            <a:r>
              <a:rPr lang="es-MX" sz="3200" dirty="0" smtClean="0"/>
              <a:t>y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s-MX" sz="3200" dirty="0" smtClean="0"/>
              <a:t>El </a:t>
            </a:r>
            <a:r>
              <a:rPr lang="es-MX" sz="3200" dirty="0"/>
              <a:t>manejo adecuado del equipo básico de un </a:t>
            </a:r>
            <a:r>
              <a:rPr lang="es-MX" sz="3200" dirty="0" smtClean="0"/>
              <a:t>laboratorio</a:t>
            </a:r>
            <a:r>
              <a:rPr lang="es-MX" sz="3200" dirty="0"/>
              <a:t> </a:t>
            </a:r>
            <a:r>
              <a:rPr lang="es-MX" sz="3200" dirty="0" smtClean="0"/>
              <a:t>de Física.</a:t>
            </a:r>
            <a:endParaRPr lang="es-MX" sz="3200" dirty="0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7800"/>
            <a:ext cx="8229600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83568" y="1988840"/>
            <a:ext cx="7704856" cy="954107"/>
          </a:xfrm>
          <a:prstGeom prst="rect">
            <a:avLst/>
          </a:prstGeom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es-MX" sz="2800" dirty="0"/>
              <a:t>El curso de </a:t>
            </a:r>
            <a:r>
              <a:rPr lang="es-MX" sz="2800" dirty="0">
                <a:solidFill>
                  <a:srgbClr val="FFC000"/>
                </a:solidFill>
              </a:rPr>
              <a:t>Técnicas de Laboratorio </a:t>
            </a:r>
            <a:r>
              <a:rPr lang="es-MX" sz="2800" dirty="0"/>
              <a:t>pretende que el alumno adquiera conocimientos sobre:</a:t>
            </a:r>
          </a:p>
        </p:txBody>
      </p:sp>
    </p:spTree>
    <p:extLst>
      <p:ext uri="{BB962C8B-B14F-4D97-AF65-F5344CB8AC3E}">
        <p14:creationId xmlns:p14="http://schemas.microsoft.com/office/powerpoint/2010/main" val="15056510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41450" y="3760871"/>
            <a:ext cx="7474966" cy="2908489"/>
          </a:xfrm>
          <a:prstGeom prst="rect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354013" indent="-354013" eaLnBrk="1" hangingPunct="1">
              <a:spcBef>
                <a:spcPts val="600"/>
              </a:spcBef>
              <a:buFontTx/>
              <a:buChar char="•"/>
            </a:pPr>
            <a:r>
              <a:rPr lang="es-ES_tradnl" altLang="es-MX" dirty="0" smtClean="0"/>
              <a:t> </a:t>
            </a:r>
            <a:r>
              <a:rPr lang="es-ES_tradnl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Planteamiento explícito del problema, sometido a la observación y a la comprobación experimental.</a:t>
            </a:r>
          </a:p>
          <a:p>
            <a:pPr marL="354013" indent="-354013" eaLnBrk="1" hangingPunct="1">
              <a:spcBef>
                <a:spcPts val="600"/>
              </a:spcBef>
              <a:buFontTx/>
              <a:buChar char="•"/>
            </a:pPr>
            <a:r>
              <a:rPr lang="es-ES_tradnl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Evaluación y/o crítica de hipótesis mediante la experimentación.</a:t>
            </a:r>
          </a:p>
          <a:p>
            <a:pPr marL="354013" indent="-354013" eaLnBrk="1" hangingPunct="1">
              <a:spcBef>
                <a:spcPts val="600"/>
              </a:spcBef>
              <a:buFontTx/>
              <a:buChar char="•"/>
            </a:pPr>
            <a:r>
              <a:rPr lang="es-ES_tradnl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Interpretación de los datos y form</a:t>
            </a:r>
            <a:r>
              <a:rPr lang="es-ES_tradnl" altLang="es-MX" sz="2400" dirty="0">
                <a:latin typeface="+mn-lt"/>
              </a:rPr>
              <a:t>ulación de conclusiones usando matemáticas.</a:t>
            </a:r>
          </a:p>
          <a:p>
            <a:pPr marL="354013" indent="-354013" eaLnBrk="1" hangingPunct="1">
              <a:spcBef>
                <a:spcPts val="600"/>
              </a:spcBef>
              <a:buFontTx/>
              <a:buChar char="•"/>
            </a:pPr>
            <a:r>
              <a:rPr lang="es-ES_tradnl" altLang="es-MX" sz="2400" dirty="0">
                <a:latin typeface="+mn-lt"/>
              </a:rPr>
              <a:t> Publicación de los hallazgos.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343620" y="277813"/>
            <a:ext cx="6468740" cy="1139825"/>
          </a:xfrm>
          <a:prstGeom prst="rect">
            <a:avLst/>
          </a:prstGeom>
          <a:solidFill>
            <a:srgbClr val="009999"/>
          </a:solidFill>
          <a:ln>
            <a:solidFill>
              <a:srgbClr val="FFC00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ES_tradnl" sz="3200" dirty="0" smtClean="0">
                <a:solidFill>
                  <a:srgbClr val="FFC000"/>
                </a:solidFill>
              </a:rPr>
              <a:t>SURGIMIENTO DEL MÉTODO INDUCTIVO EXPERIMENTAL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31640" y="1700808"/>
            <a:ext cx="6480720" cy="1646605"/>
          </a:xfrm>
          <a:prstGeom prst="rect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s-ES_tradnl" alt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método </a:t>
            </a:r>
            <a:r>
              <a:rPr lang="es-ES_tradnl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investigación de </a:t>
            </a:r>
            <a:r>
              <a:rPr lang="es-ES_tradnl" altLang="es-MX" sz="24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Ibn</a:t>
            </a:r>
            <a:endParaRPr lang="es-ES_tradnl" altLang="es-MX" sz="2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spcBef>
                <a:spcPts val="600"/>
              </a:spcBef>
            </a:pPr>
            <a:r>
              <a:rPr lang="es-ES_tradnl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al-</a:t>
            </a:r>
            <a:r>
              <a:rPr lang="es-ES_tradnl" altLang="es-MX" sz="24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Haytham</a:t>
            </a:r>
            <a:r>
              <a:rPr lang="es-ES_tradnl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_tradnl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1021 D.C.) </a:t>
            </a:r>
            <a:r>
              <a:rPr lang="es-ES_tradnl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 </a:t>
            </a:r>
            <a:r>
              <a:rPr lang="es-ES_tradnl" alt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al método científico moderno y consistía de los siguientes procedimientos:</a:t>
            </a:r>
          </a:p>
        </p:txBody>
      </p:sp>
    </p:spTree>
    <p:extLst>
      <p:ext uri="{BB962C8B-B14F-4D97-AF65-F5344CB8AC3E}">
        <p14:creationId xmlns:p14="http://schemas.microsoft.com/office/powerpoint/2010/main" val="201704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703312" y="404664"/>
            <a:ext cx="5893023" cy="576064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s-MX" sz="3200" b="1" dirty="0" smtClean="0">
                <a:solidFill>
                  <a:srgbClr val="FFC000"/>
                </a:solidFill>
              </a:rPr>
              <a:t>EL MÉTODO CIENTÍFICO</a:t>
            </a:r>
            <a:endParaRPr lang="es-MX" sz="3200" dirty="0"/>
          </a:p>
        </p:txBody>
      </p:sp>
      <p:pic>
        <p:nvPicPr>
          <p:cNvPr id="4" name="Picture 5" descr="gali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94" y="3212976"/>
            <a:ext cx="2713038" cy="3097014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99330" y="1589891"/>
            <a:ext cx="7861102" cy="954107"/>
          </a:xfrm>
          <a:prstGeom prst="rect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altLang="es-MX" sz="2800" b="1" dirty="0">
                <a:solidFill>
                  <a:srgbClr val="FFCC00"/>
                </a:solidFill>
              </a:rPr>
              <a:t>Galileo Galilei </a:t>
            </a:r>
            <a:r>
              <a:rPr lang="es-ES_tradnl" altLang="es-MX" sz="2800" dirty="0"/>
              <a:t>(</a:t>
            </a:r>
            <a:r>
              <a:rPr lang="es-ES_tradnl" altLang="es-MX" sz="2800" dirty="0" smtClean="0"/>
              <a:t>1564-1642)</a:t>
            </a:r>
          </a:p>
          <a:p>
            <a:pPr algn="ctr"/>
            <a:r>
              <a:rPr lang="es-ES_tradnl" altLang="es-MX" sz="2800" dirty="0" smtClean="0"/>
              <a:t>Es </a:t>
            </a:r>
            <a:r>
              <a:rPr lang="es-ES_tradnl" altLang="es-MX" sz="2800" dirty="0"/>
              <a:t>considerado </a:t>
            </a:r>
            <a:r>
              <a:rPr lang="es-ES_tradnl" altLang="es-MX" sz="2800" dirty="0" smtClean="0"/>
              <a:t>el </a:t>
            </a:r>
            <a:r>
              <a:rPr lang="es-ES_tradnl" altLang="es-MX" sz="2800" dirty="0"/>
              <a:t>padre del </a:t>
            </a:r>
            <a:r>
              <a:rPr lang="es-ES_tradnl" altLang="es-MX" sz="2800" dirty="0" smtClean="0"/>
              <a:t>“Método Científico”</a:t>
            </a:r>
            <a:endParaRPr lang="es-ES_tradnl" altLang="es-MX" sz="2800" dirty="0"/>
          </a:p>
        </p:txBody>
      </p:sp>
      <p:sp>
        <p:nvSpPr>
          <p:cNvPr id="7" name="6 Rectángulo"/>
          <p:cNvSpPr/>
          <p:nvPr/>
        </p:nvSpPr>
        <p:spPr>
          <a:xfrm>
            <a:off x="3635896" y="3030051"/>
            <a:ext cx="4752528" cy="830997"/>
          </a:xfrm>
          <a:prstGeom prst="rect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altLang="es-MX" sz="24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Galileo</a:t>
            </a:r>
            <a:r>
              <a:rPr lang="es-ES_tradnl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usó sus </a:t>
            </a:r>
            <a:r>
              <a:rPr lang="es-ES_tradnl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experimentos como </a:t>
            </a:r>
            <a:r>
              <a:rPr lang="es-ES_tradnl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método </a:t>
            </a:r>
            <a:r>
              <a:rPr lang="es-ES_tradnl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investigación.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static.framar.bg/filestore/galile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352" y="4149080"/>
            <a:ext cx="3429000" cy="223837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44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Título"/>
          <p:cNvSpPr txBox="1">
            <a:spLocks/>
          </p:cNvSpPr>
          <p:nvPr/>
        </p:nvSpPr>
        <p:spPr>
          <a:xfrm>
            <a:off x="845768" y="409228"/>
            <a:ext cx="7470648" cy="571500"/>
          </a:xfrm>
          <a:prstGeom prst="rect">
            <a:avLst/>
          </a:prstGeom>
          <a:ln w="28575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s-MX" sz="3200" b="1" dirty="0" smtClean="0">
                <a:solidFill>
                  <a:srgbClr val="FFC000"/>
                </a:solidFill>
              </a:rPr>
              <a:t>ETAPAS DEL MÉTODO CIENTÍFICO</a:t>
            </a:r>
            <a:endParaRPr lang="es-MX" sz="3200" dirty="0"/>
          </a:p>
        </p:txBody>
      </p:sp>
      <p:grpSp>
        <p:nvGrpSpPr>
          <p:cNvPr id="18" name="17 Grupo"/>
          <p:cNvGrpSpPr/>
          <p:nvPr/>
        </p:nvGrpSpPr>
        <p:grpSpPr>
          <a:xfrm>
            <a:off x="1043608" y="1355160"/>
            <a:ext cx="7128792" cy="5199801"/>
            <a:chOff x="611560" y="1355160"/>
            <a:chExt cx="7128792" cy="5199801"/>
          </a:xfrm>
        </p:grpSpPr>
        <p:sp>
          <p:nvSpPr>
            <p:cNvPr id="4" name="Line 70"/>
            <p:cNvSpPr>
              <a:spLocks noChangeShapeType="1"/>
            </p:cNvSpPr>
            <p:nvPr/>
          </p:nvSpPr>
          <p:spPr bwMode="auto">
            <a:xfrm>
              <a:off x="3275856" y="1916832"/>
              <a:ext cx="792162" cy="1588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/>
            </a:p>
          </p:txBody>
        </p:sp>
        <p:sp>
          <p:nvSpPr>
            <p:cNvPr id="5" name="Text Box 94"/>
            <p:cNvSpPr txBox="1">
              <a:spLocks noChangeArrowheads="1"/>
            </p:cNvSpPr>
            <p:nvPr/>
          </p:nvSpPr>
          <p:spPr bwMode="auto">
            <a:xfrm>
              <a:off x="6948189" y="4191471"/>
              <a:ext cx="79216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s-ES_tradnl" altLang="es-MX" sz="2400" b="0" dirty="0"/>
                <a:t>No</a:t>
              </a:r>
            </a:p>
          </p:txBody>
        </p:sp>
        <p:sp>
          <p:nvSpPr>
            <p:cNvPr id="6" name="Line 124"/>
            <p:cNvSpPr>
              <a:spLocks noChangeShapeType="1"/>
            </p:cNvSpPr>
            <p:nvPr/>
          </p:nvSpPr>
          <p:spPr bwMode="auto">
            <a:xfrm rot="5400000">
              <a:off x="5220990" y="2563987"/>
              <a:ext cx="431800" cy="1587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/>
            </a:p>
          </p:txBody>
        </p:sp>
        <p:sp>
          <p:nvSpPr>
            <p:cNvPr id="7" name="Line 127"/>
            <p:cNvSpPr>
              <a:spLocks noChangeShapeType="1"/>
            </p:cNvSpPr>
            <p:nvPr/>
          </p:nvSpPr>
          <p:spPr bwMode="auto">
            <a:xfrm rot="5400000">
              <a:off x="5291410" y="3500091"/>
              <a:ext cx="431800" cy="1587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/>
            </a:p>
          </p:txBody>
        </p:sp>
        <p:sp>
          <p:nvSpPr>
            <p:cNvPr id="8" name="Line 128"/>
            <p:cNvSpPr>
              <a:spLocks noChangeShapeType="1"/>
            </p:cNvSpPr>
            <p:nvPr/>
          </p:nvSpPr>
          <p:spPr bwMode="auto">
            <a:xfrm rot="5400000">
              <a:off x="5291410" y="5876355"/>
              <a:ext cx="431800" cy="1587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/>
            </a:p>
          </p:txBody>
        </p:sp>
        <p:sp>
          <p:nvSpPr>
            <p:cNvPr id="9" name="Freeform 129"/>
            <p:cNvSpPr>
              <a:spLocks/>
            </p:cNvSpPr>
            <p:nvPr/>
          </p:nvSpPr>
          <p:spPr bwMode="auto">
            <a:xfrm>
              <a:off x="6588225" y="1970585"/>
              <a:ext cx="1152127" cy="2738140"/>
            </a:xfrm>
            <a:custGeom>
              <a:avLst/>
              <a:gdLst>
                <a:gd name="T0" fmla="*/ 56 w 568"/>
                <a:gd name="T1" fmla="*/ 1088 h 1088"/>
                <a:gd name="T2" fmla="*/ 568 w 568"/>
                <a:gd name="T3" fmla="*/ 1088 h 1088"/>
                <a:gd name="T4" fmla="*/ 568 w 568"/>
                <a:gd name="T5" fmla="*/ 0 h 1088"/>
                <a:gd name="T6" fmla="*/ 0 w 568"/>
                <a:gd name="T7" fmla="*/ 0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8" h="1088">
                  <a:moveTo>
                    <a:pt x="56" y="1088"/>
                  </a:moveTo>
                  <a:lnTo>
                    <a:pt x="568" y="1088"/>
                  </a:lnTo>
                  <a:lnTo>
                    <a:pt x="568" y="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FF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s-MX"/>
            </a:p>
          </p:txBody>
        </p:sp>
        <p:sp>
          <p:nvSpPr>
            <p:cNvPr id="10" name="Text Box 130"/>
            <p:cNvSpPr txBox="1">
              <a:spLocks noChangeArrowheads="1"/>
            </p:cNvSpPr>
            <p:nvPr/>
          </p:nvSpPr>
          <p:spPr bwMode="auto">
            <a:xfrm>
              <a:off x="5652120" y="5589240"/>
              <a:ext cx="79216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s-ES_tradnl" altLang="es-MX" sz="2400" b="0" dirty="0"/>
                <a:t>Sí</a:t>
              </a:r>
            </a:p>
          </p:txBody>
        </p:sp>
        <p:sp>
          <p:nvSpPr>
            <p:cNvPr id="11" name="Text Box 92"/>
            <p:cNvSpPr txBox="1">
              <a:spLocks noChangeArrowheads="1"/>
            </p:cNvSpPr>
            <p:nvPr/>
          </p:nvSpPr>
          <p:spPr bwMode="auto">
            <a:xfrm>
              <a:off x="611560" y="1355160"/>
              <a:ext cx="2626522" cy="1200329"/>
            </a:xfrm>
            <a:prstGeom prst="rect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ES_tradnl" altLang="es-MX" sz="2400" dirty="0" smtClean="0">
                  <a:solidFill>
                    <a:schemeClr val="bg1"/>
                  </a:solidFill>
                </a:rPr>
                <a:t>Observación</a:t>
              </a:r>
            </a:p>
            <a:p>
              <a:pPr algn="ctr"/>
              <a:r>
                <a:rPr lang="es-ES_tradnl" altLang="es-MX" sz="2400" dirty="0" smtClean="0">
                  <a:solidFill>
                    <a:schemeClr val="bg1"/>
                  </a:solidFill>
                </a:rPr>
                <a:t>del fenómeno</a:t>
              </a:r>
            </a:p>
            <a:p>
              <a:pPr algn="ctr"/>
              <a:r>
                <a:rPr lang="es-ES_tradnl" altLang="es-MX" sz="2400" dirty="0" smtClean="0">
                  <a:solidFill>
                    <a:schemeClr val="bg1"/>
                  </a:solidFill>
                </a:rPr>
                <a:t>de </a:t>
              </a:r>
              <a:r>
                <a:rPr lang="es-ES_tradnl" altLang="es-MX" sz="2400" dirty="0">
                  <a:solidFill>
                    <a:schemeClr val="bg1"/>
                  </a:solidFill>
                </a:rPr>
                <a:t>interés</a:t>
              </a:r>
            </a:p>
          </p:txBody>
        </p:sp>
        <p:sp>
          <p:nvSpPr>
            <p:cNvPr id="12" name="Text Box 93"/>
            <p:cNvSpPr txBox="1">
              <a:spLocks noChangeArrowheads="1"/>
            </p:cNvSpPr>
            <p:nvPr/>
          </p:nvSpPr>
          <p:spPr bwMode="auto">
            <a:xfrm>
              <a:off x="3563888" y="6093296"/>
              <a:ext cx="3816424" cy="461665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ES_tradnl" altLang="es-MX" sz="2400" b="1" dirty="0">
                  <a:solidFill>
                    <a:schemeClr val="tx1"/>
                  </a:solidFill>
                </a:rPr>
                <a:t>Elaboración de una </a:t>
              </a:r>
              <a:r>
                <a:rPr lang="es-ES_tradnl" altLang="es-MX" sz="2400" b="1" dirty="0" smtClean="0">
                  <a:solidFill>
                    <a:schemeClr val="tx1"/>
                  </a:solidFill>
                </a:rPr>
                <a:t>teoría</a:t>
              </a:r>
              <a:endParaRPr lang="es-ES_tradnl" altLang="es-MX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Text Box 123"/>
            <p:cNvSpPr txBox="1">
              <a:spLocks noChangeArrowheads="1"/>
            </p:cNvSpPr>
            <p:nvPr/>
          </p:nvSpPr>
          <p:spPr bwMode="auto">
            <a:xfrm>
              <a:off x="4139953" y="1484784"/>
              <a:ext cx="2448272" cy="830997"/>
            </a:xfrm>
            <a:prstGeom prst="rect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ES_tradnl" altLang="es-MX" sz="2400" dirty="0" smtClean="0">
                  <a:solidFill>
                    <a:schemeClr val="bg1"/>
                  </a:solidFill>
                </a:rPr>
                <a:t>Formulación</a:t>
              </a:r>
            </a:p>
            <a:p>
              <a:pPr algn="ctr"/>
              <a:r>
                <a:rPr lang="es-ES_tradnl" altLang="es-MX" sz="2400" dirty="0" smtClean="0">
                  <a:solidFill>
                    <a:schemeClr val="bg1"/>
                  </a:solidFill>
                </a:rPr>
                <a:t>de </a:t>
              </a:r>
              <a:r>
                <a:rPr lang="es-ES_tradnl" altLang="es-MX" sz="2400" dirty="0">
                  <a:solidFill>
                    <a:schemeClr val="bg1"/>
                  </a:solidFill>
                </a:rPr>
                <a:t>hipótesis</a:t>
              </a:r>
            </a:p>
          </p:txBody>
        </p:sp>
        <p:sp>
          <p:nvSpPr>
            <p:cNvPr id="14" name="Text Box 125"/>
            <p:cNvSpPr txBox="1">
              <a:spLocks noChangeArrowheads="1"/>
            </p:cNvSpPr>
            <p:nvPr/>
          </p:nvSpPr>
          <p:spPr bwMode="auto">
            <a:xfrm>
              <a:off x="4139952" y="2780928"/>
              <a:ext cx="2587625" cy="461665"/>
            </a:xfrm>
            <a:prstGeom prst="rect">
              <a:avLst/>
            </a:prstGeom>
            <a:ln w="3810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r>
                <a:rPr lang="es-ES_tradnl" altLang="es-MX" sz="2400" dirty="0">
                  <a:solidFill>
                    <a:schemeClr val="bg1"/>
                  </a:solidFill>
                </a:rPr>
                <a:t>Experimentación</a:t>
              </a:r>
            </a:p>
          </p:txBody>
        </p:sp>
        <p:sp>
          <p:nvSpPr>
            <p:cNvPr id="15" name="AutoShape 126"/>
            <p:cNvSpPr>
              <a:spLocks noChangeArrowheads="1"/>
            </p:cNvSpPr>
            <p:nvPr/>
          </p:nvSpPr>
          <p:spPr bwMode="auto">
            <a:xfrm>
              <a:off x="4138834" y="3735382"/>
              <a:ext cx="2665414" cy="1925866"/>
            </a:xfrm>
            <a:prstGeom prst="flowChartDecision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r>
                <a:rPr lang="es-ES_tradnl" altLang="es-MX" sz="1900" dirty="0"/>
                <a:t>¿Hipótesis</a:t>
              </a:r>
            </a:p>
            <a:p>
              <a:r>
                <a:rPr lang="es-ES_tradnl" altLang="es-MX" sz="1900" dirty="0"/>
                <a:t>comprobada?</a:t>
              </a:r>
              <a:endParaRPr lang="es-ES" altLang="es-MX" sz="1900" dirty="0">
                <a:solidFill>
                  <a:schemeClr val="bg1"/>
                </a:solidFill>
              </a:endParaRPr>
            </a:p>
          </p:txBody>
        </p:sp>
        <p:pic>
          <p:nvPicPr>
            <p:cNvPr id="2050" name="Picture 2" descr="http://www.gifmania.com/Gif-Animados-Personas/Imagenes-Profesiones/Cientificos/Cientifica-De-Cohetes-60814.gif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708" y="2958487"/>
              <a:ext cx="2562225" cy="3333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0876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00808"/>
            <a:ext cx="8229600" cy="4536504"/>
          </a:xfrm>
          <a:ln w="57150">
            <a:solidFill>
              <a:srgbClr val="FFC000"/>
            </a:solidFill>
          </a:ln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Describir el </a:t>
            </a:r>
            <a:r>
              <a:rPr lang="es-ES" sz="2800" b="1" dirty="0" smtClean="0">
                <a:solidFill>
                  <a:srgbClr val="FFFF00"/>
                </a:solidFill>
              </a:rPr>
              <a:t>Método Científico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el concepto de </a:t>
            </a:r>
            <a:r>
              <a:rPr lang="es-ES" sz="2800" b="1" dirty="0" smtClean="0">
                <a:solidFill>
                  <a:srgbClr val="FFFF00"/>
                </a:solidFill>
              </a:rPr>
              <a:t>medición de objetos físicos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el concepto de </a:t>
            </a:r>
            <a:r>
              <a:rPr lang="es-ES" sz="2800" b="1" dirty="0" smtClean="0">
                <a:solidFill>
                  <a:srgbClr val="FFFF00"/>
                </a:solidFill>
              </a:rPr>
              <a:t>incertidumbre de instrumentos de medición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el concepto de </a:t>
            </a:r>
            <a:r>
              <a:rPr lang="es-ES" sz="2800" b="1" dirty="0">
                <a:solidFill>
                  <a:srgbClr val="FFFF00"/>
                </a:solidFill>
              </a:rPr>
              <a:t>incertidumbre </a:t>
            </a:r>
            <a:r>
              <a:rPr lang="es-ES" sz="2800" b="1" dirty="0" smtClean="0">
                <a:solidFill>
                  <a:srgbClr val="FFFF00"/>
                </a:solidFill>
              </a:rPr>
              <a:t>del experimentador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Describir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el </a:t>
            </a:r>
            <a:r>
              <a:rPr lang="es-MX" sz="2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cálculo </a:t>
            </a:r>
            <a:r>
              <a:rPr lang="es-MX" sz="2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de </a:t>
            </a:r>
            <a:r>
              <a:rPr lang="es-MX" sz="2800" dirty="0">
                <a:solidFill>
                  <a:srgbClr val="FFFF00"/>
                </a:solidFill>
              </a:rPr>
              <a:t>propagación de incertidumbres</a:t>
            </a:r>
            <a:r>
              <a:rPr lang="es-ES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xfrm>
            <a:off x="1691680" y="620713"/>
            <a:ext cx="5544616" cy="706437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Ctr="0">
            <a:no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SECUENCIA DIDÁCTICA</a:t>
            </a:r>
          </a:p>
        </p:txBody>
      </p:sp>
    </p:spTree>
    <p:extLst>
      <p:ext uri="{BB962C8B-B14F-4D97-AF65-F5344CB8AC3E}">
        <p14:creationId xmlns:p14="http://schemas.microsoft.com/office/powerpoint/2010/main" val="136362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555776" y="397888"/>
            <a:ext cx="4032448" cy="571500"/>
          </a:xfrm>
          <a:prstGeom prst="rect">
            <a:avLst/>
          </a:prstGeom>
          <a:ln w="28575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s-MX" sz="3200" b="1" dirty="0" smtClean="0">
                <a:solidFill>
                  <a:srgbClr val="FFC000"/>
                </a:solidFill>
              </a:rPr>
              <a:t>¿QUÉ OBSERVAR?</a:t>
            </a:r>
            <a:endParaRPr lang="es-MX" sz="32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2627784" y="3356992"/>
            <a:ext cx="5760640" cy="125574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dirty="0" smtClean="0"/>
              <a:t>Al observar un </a:t>
            </a:r>
            <a:r>
              <a:rPr lang="es-MX" sz="2400" dirty="0" smtClean="0">
                <a:solidFill>
                  <a:srgbClr val="FF0000"/>
                </a:solidFill>
              </a:rPr>
              <a:t>fenómeno  físico</a:t>
            </a:r>
            <a:r>
              <a:rPr lang="es-MX" sz="2400" dirty="0" smtClean="0"/>
              <a:t>, se ve qué </a:t>
            </a:r>
            <a:r>
              <a:rPr lang="es-MX" sz="2400" dirty="0" smtClean="0">
                <a:solidFill>
                  <a:srgbClr val="FF0000"/>
                </a:solidFill>
              </a:rPr>
              <a:t>variables físicas  </a:t>
            </a:r>
            <a:r>
              <a:rPr lang="es-MX" sz="2400" dirty="0" smtClean="0"/>
              <a:t>se encuentran involucradas en  el mismo.</a:t>
            </a:r>
            <a:endParaRPr lang="es-MX" sz="24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971600" y="4805934"/>
            <a:ext cx="7200800" cy="128910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  <a:r>
              <a:rPr lang="es-MX" sz="2400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s-MX" sz="2400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 una iglesia el movimiento pendular de un candil, </a:t>
            </a:r>
            <a:r>
              <a:rPr lang="es-MX" sz="2400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Galileo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vio que oscilaba en </a:t>
            </a:r>
            <a:r>
              <a:rPr lang="es-MX" sz="2400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períodos iguales de tiempo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6704" y="6167045"/>
            <a:ext cx="87157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 ilustración:</a:t>
            </a:r>
          </a:p>
          <a:p>
            <a:r>
              <a:rPr lang="es-MX" sz="1600" dirty="0" smtClean="0"/>
              <a:t>http</a:t>
            </a:r>
            <a:r>
              <a:rPr lang="es-MX" sz="1600" dirty="0"/>
              <a:t>://quimica-mente-esm.blogspot.mx/2011/05/el-metodo-cientifico.html</a:t>
            </a:r>
          </a:p>
        </p:txBody>
      </p:sp>
      <p:pic>
        <p:nvPicPr>
          <p:cNvPr id="4098" name="Picture 2" descr="http://1.bp.blogspot.com/-A6BBMHojFdI/TcTEWtonhhI/AAAAAAAAAFA/jjbPuHobrhs/s1600/imagesCA0U3W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52" y="3356992"/>
            <a:ext cx="1524000" cy="130492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691680" y="1268760"/>
            <a:ext cx="583826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800" dirty="0">
                <a:solidFill>
                  <a:srgbClr val="FFFF00"/>
                </a:solidFill>
              </a:rPr>
              <a:t>Observar no es lo mismo que mirar.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48712" y="1916832"/>
            <a:ext cx="8571760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Hay que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usar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cinco sentidos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ser necesario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extenderlos con instrumentos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adecuados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como un telescopio, un microscopio,  un medidor de voltaje o de corriente, etc.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4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331640" y="409228"/>
            <a:ext cx="6480720" cy="571500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FORMULACIÓN DE HIPÓTESIS</a:t>
            </a: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3" name="Picture 6" descr="j01958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749" y="1196752"/>
            <a:ext cx="2524125" cy="507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168352" y="1850048"/>
            <a:ext cx="5292080" cy="1938992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 typeface="Wingdings" pitchFamily="2" charset="2"/>
              <a:buNone/>
            </a:pPr>
            <a:r>
              <a:rPr lang="es-ES_tradnl" altLang="es-MX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s-ES_tradnl" altLang="es-MX" sz="2400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proposiciones</a:t>
            </a:r>
            <a:r>
              <a:rPr lang="es-ES_tradnl" altLang="es-MX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tentativas acerca de las </a:t>
            </a:r>
            <a:r>
              <a:rPr lang="es-ES_tradnl" altLang="es-MX" sz="2400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relaciones entre dos o más variables </a:t>
            </a:r>
            <a:r>
              <a:rPr lang="es-ES_tradnl" altLang="es-MX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se apoyan en conocimientos organizados y sistemáticos.</a:t>
            </a:r>
            <a:endParaRPr lang="es-ES" altLang="es-MX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3"/>
          <p:cNvSpPr txBox="1">
            <a:spLocks noRot="1" noChangeArrowheads="1"/>
          </p:cNvSpPr>
          <p:nvPr/>
        </p:nvSpPr>
        <p:spPr>
          <a:xfrm>
            <a:off x="2880320" y="4220493"/>
            <a:ext cx="5952406" cy="936699"/>
          </a:xfrm>
          <a:prstGeom prst="rect">
            <a:avLst/>
          </a:prstGeom>
          <a:solidFill>
            <a:schemeClr val="tx2"/>
          </a:solidFill>
          <a:ln w="57150" cmpd="dbl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ES" altLang="es-MX" sz="2400" dirty="0" smtClean="0">
                <a:solidFill>
                  <a:srgbClr val="008000"/>
                </a:solidFill>
                <a:effectLst/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Las </a:t>
            </a:r>
            <a:r>
              <a:rPr lang="es-ES" altLang="es-MX" sz="24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HIPÓTESIS</a:t>
            </a:r>
            <a:r>
              <a:rPr lang="es-ES" altLang="es-MX" sz="2400" dirty="0" smtClean="0">
                <a:solidFill>
                  <a:srgbClr val="008000"/>
                </a:solidFill>
                <a:effectLst/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nacen de la teoría, de la experiencia y de los estudios científicos. </a:t>
            </a:r>
            <a:endParaRPr lang="es-MX" altLang="es-MX" sz="2400" dirty="0">
              <a:solidFill>
                <a:srgbClr val="008000"/>
              </a:solidFill>
              <a:effectLst/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240360" y="5580491"/>
            <a:ext cx="5220072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altLang="es-MX" sz="24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</a:t>
            </a:r>
            <a:r>
              <a:rPr lang="es-ES" altLang="es-MX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</a:t>
            </a:r>
            <a:r>
              <a:rPr lang="es-ES" altLang="es-MX" sz="24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fuente de </a:t>
            </a:r>
            <a:r>
              <a:rPr lang="es-ES" altLang="es-MX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toda </a:t>
            </a:r>
            <a:r>
              <a:rPr lang="es-ES" altLang="es-MX" sz="24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hipótesis es fundamentalmente el </a:t>
            </a:r>
            <a:r>
              <a:rPr lang="es-ES" altLang="es-MX" sz="2400" dirty="0">
                <a:solidFill>
                  <a:srgbClr val="FFC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Marco Teórico</a:t>
            </a:r>
            <a:r>
              <a:rPr lang="es-ES" altLang="es-MX" sz="24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</a:t>
            </a:r>
            <a:endParaRPr lang="es-MX" altLang="es-MX" sz="2400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98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11760" y="332656"/>
            <a:ext cx="4236481" cy="58477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EXPERIMENTACIÓN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27584" y="1700808"/>
            <a:ext cx="7416824" cy="1815882"/>
          </a:xfrm>
          <a:prstGeom prst="rect">
            <a:avLst/>
          </a:prstGeom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Dado que </a:t>
            </a:r>
            <a:r>
              <a:rPr lang="es-MX" sz="2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hipótesis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 investigación </a:t>
            </a:r>
            <a:r>
              <a:rPr lang="es-MX" sz="2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propone </a:t>
            </a:r>
            <a:r>
              <a:rPr lang="es-ES_tradnl" altLang="es-MX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relaciones entre dos o más </a:t>
            </a:r>
            <a:r>
              <a:rPr lang="es-ES_tradnl" altLang="es-MX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variables,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esta es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el elemento que </a:t>
            </a:r>
            <a:r>
              <a:rPr lang="es-MX" sz="2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condiciona el diseño </a:t>
            </a:r>
            <a:r>
              <a:rPr lang="es-MX" sz="2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experimento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4149079"/>
            <a:ext cx="7560840" cy="2246769"/>
          </a:xfrm>
          <a:prstGeom prst="rect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Durante la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experimentación se realizan </a:t>
            </a:r>
            <a:r>
              <a:rPr lang="es-MX" sz="2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múltiples mediciones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las magnitudes físicas propuestas en la hipótesis </a:t>
            </a:r>
            <a:r>
              <a:rPr lang="es-MX" sz="2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conocer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 existe o no alguna relación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entre una magnitud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otra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21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91680" y="332656"/>
            <a:ext cx="5649303" cy="58477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DEFINICIÓN DE MEDICIÓN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63667" y="1700808"/>
            <a:ext cx="8140781" cy="155664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7150">
            <a:solidFill>
              <a:srgbClr val="FFCC00"/>
            </a:solidFill>
          </a:ln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Es comparar una</a:t>
            </a:r>
            <a:r>
              <a:rPr lang="es-CO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cantidad desconocida 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(que queremos determinar)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 una cantidad conocida de la misma especie 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(que elegimos como  unidad)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teniendo como punto de referencia dos cosas: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91355" y="4077072"/>
            <a:ext cx="6837029" cy="1200329"/>
          </a:xfrm>
          <a:prstGeom prst="rect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s-CO" sz="2400" dirty="0" smtClean="0"/>
              <a:t> 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UNIDAD DE MEDIDA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(establecida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ya sea en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CO" sz="2400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</a:t>
            </a:r>
            <a:r>
              <a:rPr lang="es-CO" sz="2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Inglés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CO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</a:t>
            </a:r>
            <a:r>
              <a:rPr lang="es-CO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Internacional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CO" sz="2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CO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arbitraria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10322" y="1052736"/>
            <a:ext cx="1210588" cy="461665"/>
          </a:xfrm>
          <a:prstGeom prst="rect">
            <a:avLst/>
          </a:prstGeom>
          <a:ln w="57150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s-CO" sz="2400" b="1" dirty="0">
                <a:solidFill>
                  <a:schemeClr val="tx1"/>
                </a:solidFill>
              </a:rPr>
              <a:t>Medir 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187624" y="3429000"/>
            <a:ext cx="5909823" cy="461665"/>
          </a:xfrm>
          <a:prstGeom prst="rect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OBJETO 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lo que se quiere medir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67544" y="5469031"/>
            <a:ext cx="8136904" cy="1200329"/>
          </a:xfrm>
          <a:prstGeom prst="rect">
            <a:avLst/>
          </a:prstGeom>
          <a:ln w="57150">
            <a:solidFill>
              <a:srgbClr val="00B0F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Toda 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con algún tipo de </a:t>
            </a:r>
            <a:r>
              <a:rPr lang="es-CO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, debido a imperfecciones del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instrumental,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a limitaciones del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medidor </a:t>
            </a:r>
            <a:r>
              <a:rPr lang="es-CO" sz="2400" dirty="0" err="1"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errores experimentales.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39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475656" y="2132856"/>
            <a:ext cx="6120680" cy="115212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7150">
            <a:solidFill>
              <a:srgbClr val="FFCC00"/>
            </a:solidFill>
          </a:ln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17463" algn="ctr"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Cuando medimos algo, se debe hacer con gran cuidado para evitar modificar al sistema que observamos.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195736" y="332656"/>
            <a:ext cx="4693914" cy="58477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CONCEPTO</a:t>
            </a:r>
            <a:r>
              <a:rPr lang="es-CO" sz="2800" dirty="0" smtClean="0">
                <a:solidFill>
                  <a:srgbClr val="FFC000"/>
                </a:solidFill>
              </a:rPr>
              <a:t> DE MEDIDA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50413" y="1455167"/>
            <a:ext cx="4869859" cy="461665"/>
          </a:xfrm>
          <a:prstGeom prst="rect">
            <a:avLst/>
          </a:prstGeom>
          <a:ln w="57150">
            <a:solidFill>
              <a:srgbClr val="FFCC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</a:t>
            </a:r>
            <a:r>
              <a:rPr lang="es-CO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el resultado de medir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CO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2.bp.blogspot.com/-TnXrv_0R3lQ/Vgu68UmPeMI/AAAAAAAAAXU/P8rMkJLtTf0/s320/fig0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58" y="3573016"/>
            <a:ext cx="5550393" cy="237626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611560" y="6115383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Fuente:</a:t>
            </a:r>
          </a:p>
          <a:p>
            <a:r>
              <a:rPr lang="es-MX" sz="1600" dirty="0" smtClean="0"/>
              <a:t>http</a:t>
            </a:r>
            <a:r>
              <a:rPr lang="es-MX" sz="1600" dirty="0"/>
              <a:t>://www.portalpez.com/ayuda-para-empezar-con-abonado-vt94972.html?start=120</a:t>
            </a:r>
          </a:p>
        </p:txBody>
      </p:sp>
    </p:spTree>
    <p:extLst>
      <p:ext uri="{BB962C8B-B14F-4D97-AF65-F5344CB8AC3E}">
        <p14:creationId xmlns:p14="http://schemas.microsoft.com/office/powerpoint/2010/main" val="368041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627784" y="404664"/>
            <a:ext cx="4179349" cy="58477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TIPOS DE MEDIDAS 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1397675"/>
            <a:ext cx="8136904" cy="15696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7150"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 directas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el resultado de una comparación directa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(con ayuda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de instrumentos) de una cantidad desconocida de una dimensión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física con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una cantidad conocida o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estandarizada que se toma como patrón.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12439" y="3236783"/>
            <a:ext cx="8136904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CO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Ejemplos: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medida de la longitud de una varilla, la medida de la masa de un cuerpo, el tiempo trascurrido entre dos eventos, etc. </a:t>
            </a:r>
          </a:p>
        </p:txBody>
      </p:sp>
      <p:pic>
        <p:nvPicPr>
          <p:cNvPr id="3074" name="Picture 2" descr="http://www.comunicacionymarcas.com/wp-content/uploads/2010/09/met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50" y="4725144"/>
            <a:ext cx="2381250" cy="1828800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quimicaenaccion.wikispaces.com/file/view/balanza_tres_brazos.jpg/161253701/balanza_tres_braz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476" y="4891236"/>
            <a:ext cx="2933700" cy="1562100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31" y="4725144"/>
            <a:ext cx="1927101" cy="1927101"/>
          </a:xfrm>
          <a:prstGeom prst="rect">
            <a:avLst/>
          </a:prstGeom>
          <a:noFill/>
          <a:ln w="57150">
            <a:solidFill>
              <a:srgbClr val="0099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32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9752" y="404664"/>
            <a:ext cx="4411785" cy="646331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TIPOS DE </a:t>
            </a:r>
            <a:r>
              <a:rPr lang="es-CO" sz="3600" dirty="0" smtClean="0">
                <a:solidFill>
                  <a:srgbClr val="FFC000"/>
                </a:solidFill>
              </a:rPr>
              <a:t>MEDIDAS</a:t>
            </a:r>
            <a:r>
              <a:rPr lang="es-CO" sz="3200" dirty="0" smtClean="0">
                <a:solidFill>
                  <a:srgbClr val="FFC000"/>
                </a:solidFill>
              </a:rPr>
              <a:t> 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99592" y="1580599"/>
            <a:ext cx="7488832" cy="120032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 indirectas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aquellas que resultan del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cálculo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valor como función de una o mas medidas directas.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3105835"/>
            <a:ext cx="7992888" cy="830997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Ejemplos:</a:t>
            </a:r>
          </a:p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velocidad, la densidad, la presión,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aceleración, etc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495" y="4300538"/>
            <a:ext cx="2232248" cy="148546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749775" y="4797152"/>
            <a:ext cx="4206601" cy="461665"/>
          </a:xfrm>
          <a:prstGeom prst="rect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Medida de la presión arterial.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9552" y="6156593"/>
            <a:ext cx="6021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600" dirty="0" smtClean="0"/>
              <a:t>Fuente del gráfico:</a:t>
            </a:r>
          </a:p>
          <a:p>
            <a:r>
              <a:rPr lang="es-CO" sz="1600" dirty="0"/>
              <a:t>http://hipertensionarterialp5.blogspot.mx/2014/05/pruebas.html 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43648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331640" y="418654"/>
            <a:ext cx="6480720" cy="490066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DEFINICIÓN DE RESOLUCIÓN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75656" y="1517883"/>
            <a:ext cx="6264696" cy="83099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24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Resolución</a:t>
            </a:r>
            <a:r>
              <a:rPr lang="es-CO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la menor división en la escala de un instrumentó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medición.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9552" y="2636912"/>
            <a:ext cx="8064896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Cuando se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mide  con un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instrumento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escala 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única,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como  lo es un cronómetro graduado  en segundos, se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aproxima la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lectura  a  la 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división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mas  cercana.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619672" y="4077072"/>
            <a:ext cx="5904656" cy="1200329"/>
          </a:xfrm>
          <a:prstGeom prst="rect">
            <a:avLst/>
          </a:prstGeom>
          <a:ln w="57150">
            <a:solidFill>
              <a:srgbClr val="00B0F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 </a:t>
            </a:r>
            <a:r>
              <a:rPr lang="es-CO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máximo 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que se puede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cometer 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en 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una  medición  es  de  mas  o 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menos  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resolución  del  instrumento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691680" y="5517232"/>
            <a:ext cx="5760640" cy="830997"/>
          </a:xfrm>
          <a:prstGeom prst="rect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s-CO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2400" b="1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Precisión</a:t>
            </a:r>
            <a:r>
              <a:rPr lang="es-CO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de un </a:t>
            </a:r>
            <a:r>
              <a:rPr lang="es-CO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instrumentó es la menor resolución del mismo.</a:t>
            </a:r>
            <a:endParaRPr lang="es-CO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441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46102" y="395372"/>
            <a:ext cx="5390194" cy="5847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PRECISIÓN Y EXACTITUD 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1560" y="1412776"/>
            <a:ext cx="7848872" cy="1569660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 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Física se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denomina </a:t>
            </a:r>
            <a:r>
              <a:rPr lang="es-MX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precisión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la capacidad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instrumento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dar el mismo resultado en mediciones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diferentes,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realizadas en las mismas condiciones. 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331640" y="3140968"/>
            <a:ext cx="6480720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Precisión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refleja  la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proximidad de distintas medidas entre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sí.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099970" y="4254187"/>
            <a:ext cx="6928414" cy="830997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Exactitud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refiere a cuán cerca del valor real se encuentra el valor medido.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55576" y="5229200"/>
            <a:ext cx="7560840" cy="830997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términos estadísticos, la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exactitud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está relacionada con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estimación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95915" y="6207695"/>
            <a:ext cx="786451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MX" sz="2400" dirty="0">
                <a:solidFill>
                  <a:prstClr val="white"/>
                </a:solidFill>
              </a:rPr>
              <a:t>Cuanto </a:t>
            </a:r>
            <a:r>
              <a:rPr lang="es-MX" sz="2400" dirty="0">
                <a:solidFill>
                  <a:srgbClr val="FFC000"/>
                </a:solidFill>
              </a:rPr>
              <a:t>menor</a:t>
            </a:r>
            <a:r>
              <a:rPr lang="es-MX" sz="2400" dirty="0">
                <a:solidFill>
                  <a:prstClr val="white"/>
                </a:solidFill>
              </a:rPr>
              <a:t> es el </a:t>
            </a:r>
            <a:r>
              <a:rPr lang="es-MX" sz="2400" dirty="0" smtClean="0">
                <a:solidFill>
                  <a:srgbClr val="FFC000"/>
                </a:solidFill>
              </a:rPr>
              <a:t>error</a:t>
            </a:r>
            <a:r>
              <a:rPr lang="es-MX" sz="2400" dirty="0" smtClean="0">
                <a:solidFill>
                  <a:prstClr val="white"/>
                </a:solidFill>
              </a:rPr>
              <a:t>, </a:t>
            </a:r>
            <a:r>
              <a:rPr lang="es-MX" sz="2400" dirty="0">
                <a:solidFill>
                  <a:prstClr val="white"/>
                </a:solidFill>
              </a:rPr>
              <a:t>más </a:t>
            </a:r>
            <a:r>
              <a:rPr lang="es-MX" sz="2400" dirty="0">
                <a:solidFill>
                  <a:srgbClr val="FFC000"/>
                </a:solidFill>
              </a:rPr>
              <a:t>exacta</a:t>
            </a:r>
            <a:r>
              <a:rPr lang="es-MX" sz="2400" dirty="0">
                <a:solidFill>
                  <a:prstClr val="white"/>
                </a:solidFill>
              </a:rPr>
              <a:t> es una </a:t>
            </a:r>
            <a:r>
              <a:rPr lang="es-MX" sz="2400" dirty="0">
                <a:solidFill>
                  <a:srgbClr val="FFC000"/>
                </a:solidFill>
              </a:rPr>
              <a:t>estimación</a:t>
            </a:r>
            <a:r>
              <a:rPr lang="es-MX" sz="2400" dirty="0">
                <a:solidFill>
                  <a:prstClr val="white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22062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403648" y="332656"/>
            <a:ext cx="6192688" cy="1008112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DIFERENCIAS ENTRE EXACTITUD Y PRECICIÓN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609329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Fuente de la ilustración:</a:t>
            </a:r>
          </a:p>
          <a:p>
            <a:r>
              <a:rPr lang="es-MX" dirty="0" smtClean="0"/>
              <a:t>http</a:t>
            </a:r>
            <a:r>
              <a:rPr lang="es-MX" dirty="0"/>
              <a:t>://www.disfrutalasmatematicas.com/datos/exactitud-precision.html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697328"/>
              </p:ext>
            </p:extLst>
          </p:nvPr>
        </p:nvGraphicFramePr>
        <p:xfrm>
          <a:off x="539553" y="4509121"/>
          <a:ext cx="7992888" cy="864096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  <a:gridCol w="2664296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  <a:t>Exactitud baja</a:t>
                      </a:r>
                      <a:b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  <a:t>Precisión alta</a:t>
                      </a:r>
                    </a:p>
                  </a:txBody>
                  <a:tcPr marL="28575" marR="28575" marT="28575" marB="28575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  <a:t>Exactitud alta</a:t>
                      </a:r>
                      <a:b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  <a:t>Precisión baja</a:t>
                      </a:r>
                    </a:p>
                  </a:txBody>
                  <a:tcPr marL="28575" marR="28575" marT="28575" marB="28575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  <a:t>Exactitud alta</a:t>
                      </a:r>
                      <a:b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s-MX" sz="2000" b="0" dirty="0">
                          <a:solidFill>
                            <a:schemeClr val="bg1"/>
                          </a:solidFill>
                          <a:effectLst/>
                        </a:rPr>
                        <a:t>Precisión alta</a:t>
                      </a:r>
                    </a:p>
                  </a:txBody>
                  <a:tcPr marL="28575" marR="28575" marT="28575" marB="28575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F"/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http://www.disfrutalasmatematicas.com/images/low-accuracy-hi-precis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02064"/>
            <a:ext cx="2304256" cy="230425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.disfrutalasmatematicas.com/images/hi-accuracy-low-precisi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31560"/>
            <a:ext cx="2304256" cy="230425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disfrutalasmatematicas.com/images/hi-accuracy-hi-precision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31560"/>
            <a:ext cx="2304256" cy="230425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52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339752" y="332656"/>
            <a:ext cx="446449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560840" cy="496594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66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504" y="404664"/>
            <a:ext cx="8961684" cy="58477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DEFINICIÓN DE ERROR O INCERTIDUMBRE 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39552" y="1606877"/>
            <a:ext cx="8064896" cy="830997"/>
          </a:xfrm>
          <a:prstGeom prst="rect">
            <a:avLst/>
          </a:prstGeom>
          <a:solidFill>
            <a:schemeClr val="tx1">
              <a:lumMod val="50000"/>
            </a:schemeClr>
          </a:solidFill>
          <a:ln w="57150">
            <a:solidFill>
              <a:schemeClr val="tx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Error: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la diferencia entre el valor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obtenido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de una medida y el valor verdadero de la magnitud de la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misma.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03648" y="2924944"/>
            <a:ext cx="6408712" cy="83099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agentes que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contribuyen 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generación 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 error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en  la medición  son: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47326" y="4221088"/>
            <a:ext cx="5560978" cy="1938992"/>
          </a:xfrm>
          <a:prstGeom prst="rect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método de medida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empleado.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observador.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instrumento.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condiciones del ambiente en que se desarrolla la experiencia. </a:t>
            </a:r>
          </a:p>
        </p:txBody>
      </p:sp>
    </p:spTree>
    <p:extLst>
      <p:ext uri="{BB962C8B-B14F-4D97-AF65-F5344CB8AC3E}">
        <p14:creationId xmlns:p14="http://schemas.microsoft.com/office/powerpoint/2010/main" val="67217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45188" y="1753652"/>
            <a:ext cx="5763116" cy="523220"/>
          </a:xfrm>
          <a:prstGeom prst="rect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El método de medida empleado.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00088" y="2444695"/>
            <a:ext cx="7920880" cy="1200329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ha de realizar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forma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tal que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alteración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 sistema sea  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mucho </a:t>
            </a:r>
            <a:r>
              <a:rPr lang="es-CO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medida obtenida (</a:t>
            </a:r>
            <a:r>
              <a:rPr lang="es-CO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experimental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todoingenieriaindustrial.files.wordpress.com/2012/10/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678" y="3837011"/>
            <a:ext cx="4457700" cy="2400301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79512" y="6228601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Fuente:</a:t>
            </a:r>
          </a:p>
          <a:p>
            <a:r>
              <a:rPr lang="es-MX" sz="1600" dirty="0" smtClean="0"/>
              <a:t>http</a:t>
            </a:r>
            <a:r>
              <a:rPr lang="es-MX" sz="1600" dirty="0"/>
              <a:t>://www.portalpez.com/ayuda-para-empezar-con-abonado-vt94972.html?start=120</a:t>
            </a:r>
          </a:p>
        </p:txBody>
      </p:sp>
      <p:sp>
        <p:nvSpPr>
          <p:cNvPr id="7" name="6 Rectángulo"/>
          <p:cNvSpPr/>
          <p:nvPr/>
        </p:nvSpPr>
        <p:spPr>
          <a:xfrm>
            <a:off x="971600" y="332656"/>
            <a:ext cx="7344816" cy="1077218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ACCIONES   QUE  CONDICIONAN EL  ERROR  EN  LA  MEDICIÓN</a:t>
            </a: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1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468120" y="1700808"/>
            <a:ext cx="6272232" cy="1008112"/>
          </a:xfrm>
          <a:prstGeom prst="rect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Las condiciones del ambiente en las que se desarrolla la experiencia. </a:t>
            </a:r>
          </a:p>
        </p:txBody>
      </p:sp>
      <p:pic>
        <p:nvPicPr>
          <p:cNvPr id="4098" name="Picture 2" descr="https://nihilnovum.files.wordpress.com/2011/03/midiendoconelteodol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754" y="2953469"/>
            <a:ext cx="4762500" cy="3571875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043608" y="260648"/>
            <a:ext cx="7056784" cy="1077218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ACCIONES   QUE  CONDICIONAN EL  ERROR  EN  LA  MEDICIÓN</a:t>
            </a: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7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66418" y="1537628"/>
            <a:ext cx="5097870" cy="523220"/>
          </a:xfrm>
          <a:prstGeom prst="rect">
            <a:avLst/>
          </a:prstGeom>
          <a:ln w="57150">
            <a:solidFill>
              <a:srgbClr val="92D05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s-MX" sz="2800" dirty="0"/>
              <a:t>El </a:t>
            </a:r>
            <a:r>
              <a:rPr lang="es-MX" sz="2800" dirty="0" smtClean="0"/>
              <a:t>instrumento de medición. 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251520" y="6146140"/>
            <a:ext cx="85203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ilustración:</a:t>
            </a:r>
          </a:p>
          <a:p>
            <a:r>
              <a:rPr lang="es-MX" sz="1400" dirty="0" smtClean="0"/>
              <a:t>http</a:t>
            </a:r>
            <a:r>
              <a:rPr lang="es-MX" sz="1400" dirty="0"/>
              <a:t>://</a:t>
            </a:r>
            <a:r>
              <a:rPr lang="es-MX" sz="1400" dirty="0" smtClean="0"/>
              <a:t>www.ventusciencia.com/cgi-bin/v08-2detalle.asp?cl=14&amp;i=no&amp;p=1&amp;cch=140424</a:t>
            </a:r>
            <a:endParaRPr lang="es-MX" sz="1400" dirty="0"/>
          </a:p>
        </p:txBody>
      </p:sp>
      <p:sp>
        <p:nvSpPr>
          <p:cNvPr id="6" name="5 Rectángulo"/>
          <p:cNvSpPr/>
          <p:nvPr/>
        </p:nvSpPr>
        <p:spPr>
          <a:xfrm>
            <a:off x="467544" y="2188021"/>
            <a:ext cx="8208912" cy="1384995"/>
          </a:xfrm>
          <a:prstGeom prst="rect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 el elemento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empleado con el propósito de contrastar magnitudes físicas distintas a través de un procedimiento de medición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files.rosario-sanchez-torres.webnode.mx/200000002-aa983ab929/unidad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939" y="3750851"/>
            <a:ext cx="2486461" cy="2486461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864096" y="4293096"/>
            <a:ext cx="4572000" cy="1384995"/>
          </a:xfrm>
          <a:prstGeom prst="rect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Se clasifican de acuerdo a la magnitud física que se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desea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medir.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187624" y="260648"/>
            <a:ext cx="6984776" cy="1077218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ACCIONES   QUE  CONDICIONAN EL  ERROR  EN  LA  MEDICIÓN</a:t>
            </a: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26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145863" y="1609636"/>
            <a:ext cx="2866297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s-MX" sz="2800" dirty="0"/>
              <a:t>El observador.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27584" y="2219380"/>
            <a:ext cx="7776864" cy="1569660"/>
          </a:xfrm>
          <a:prstGeom prst="rect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Física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 </a:t>
            </a:r>
            <a:r>
              <a:rPr lang="es-MX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observador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cualquier persona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capaz de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realizar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mediciones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magnitudes físicas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de un sistema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obtener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sobre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estado básico 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dicho sistema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074" name="Picture 2" descr="Resultado de imagen para definicion de observador en fis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33056"/>
            <a:ext cx="5616624" cy="216263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23528" y="6237312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ilustración:</a:t>
            </a:r>
          </a:p>
          <a:p>
            <a:r>
              <a:rPr lang="es-MX" sz="1400" dirty="0" smtClean="0"/>
              <a:t>http</a:t>
            </a:r>
            <a:r>
              <a:rPr lang="es-MX" sz="1400" dirty="0"/>
              <a:t>://acer.forestales.upm.es/basicas/udfisica/asignaturas/fisica/cinematica/sabiastr.htm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115616" y="332656"/>
            <a:ext cx="6984776" cy="1077218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ACCIONES   QUE  CONDICIONAN EL  ERROR  EN  LA  MEDICIÓN</a:t>
            </a: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91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47664" y="3462099"/>
            <a:ext cx="612068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aquel que se produce de igual modo en todas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mediciones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que se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realizan.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65841" y="332656"/>
            <a:ext cx="4094391" cy="58477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TIPOS DE ERRORES 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88030" y="1412776"/>
            <a:ext cx="7284370" cy="830997"/>
          </a:xfrm>
          <a:prstGeom prst="rect">
            <a:avLst/>
          </a:prstGeom>
          <a:ln w="57150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tipos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de errores que se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deben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tener en cuenta cuando se realiza una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medición son: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547664" y="4523636"/>
            <a:ext cx="5976664" cy="1569660"/>
          </a:xfrm>
          <a:prstGeom prst="rect">
            <a:avLst/>
          </a:prstGeom>
          <a:ln w="381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Puede estar originado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por:</a:t>
            </a:r>
          </a:p>
          <a:p>
            <a:pPr marL="89535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defecto del instrumento,</a:t>
            </a:r>
          </a:p>
          <a:p>
            <a:pPr marL="89535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Una particularidad del operador, o</a:t>
            </a:r>
          </a:p>
          <a:p>
            <a:pPr marL="89535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proceso de medición.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55982" y="2721695"/>
            <a:ext cx="3297698" cy="461665"/>
          </a:xfrm>
          <a:prstGeom prst="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261938" indent="-261938"/>
            <a:r>
              <a:rPr lang="es-CO" sz="2400" b="1" dirty="0">
                <a:solidFill>
                  <a:srgbClr val="FFC000"/>
                </a:solidFill>
              </a:rPr>
              <a:t>1. </a:t>
            </a:r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sistemático: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8482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h5.ggpht.com/-Ty86NS1MSZw/U7AusAs4DTI/AAAAAAAAY90/tx2svtyvVtM/Errores%252520sistem%2525C3%2525A1ticos%25255B5%25255D.jpg?imgmax=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8427"/>
            <a:ext cx="5400600" cy="380888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79512" y="6388867"/>
            <a:ext cx="7745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dirty="0" smtClean="0"/>
              <a:t>Fuente: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1192802" y="6381328"/>
            <a:ext cx="66915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http://www.fullquimica.com/2014/06/la-incertidumbre-en-las-medidas.html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530147" y="260648"/>
            <a:ext cx="6066189" cy="10772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CC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EJEMPLO DE ERROR SISTEMÁTICO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31640" y="1445875"/>
            <a:ext cx="6408712" cy="830997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Todo 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instrumento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mal  calibrado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</a:t>
            </a: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siempre  un  error  sistemático  de  medición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41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58659" y="1984772"/>
            <a:ext cx="7529765" cy="230832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error se evita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cuando se está consciente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de las causas que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 originan:</a:t>
            </a:r>
          </a:p>
          <a:p>
            <a:pPr marL="1074738" indent="-449263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Variación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de la condición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ambiental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sobre las cuales el observador no tiene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control.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74738" indent="-449263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Solo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se hace evidente si se cambia el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 empleado,.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990499" y="404664"/>
            <a:ext cx="5173789" cy="584775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3200" dirty="0" smtClean="0">
                <a:solidFill>
                  <a:srgbClr val="FFC000"/>
                </a:solidFill>
              </a:rPr>
              <a:t>ERRORES POR PARALAJE</a:t>
            </a: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509120"/>
            <a:ext cx="4176464" cy="144371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54603" y="5992251"/>
            <a:ext cx="16626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dirty="0" smtClean="0"/>
              <a:t>Fuente del gráfico:</a:t>
            </a:r>
            <a:endParaRPr lang="es-MX" sz="1400" dirty="0"/>
          </a:p>
        </p:txBody>
      </p:sp>
      <p:sp>
        <p:nvSpPr>
          <p:cNvPr id="6" name="5 Rectángulo"/>
          <p:cNvSpPr/>
          <p:nvPr/>
        </p:nvSpPr>
        <p:spPr>
          <a:xfrm>
            <a:off x="284978" y="6361583"/>
            <a:ext cx="8415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http://www.monografias.com/trabajos76/magnitudes-fisicas/magnitudes-fisicas.shtml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09830" y="1268760"/>
            <a:ext cx="3211135" cy="461665"/>
          </a:xfrm>
          <a:prstGeom prst="rect">
            <a:avLst/>
          </a:prstGeom>
          <a:ln w="38100"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49263" indent="-449263" algn="just">
              <a:buNone/>
            </a:pPr>
            <a:r>
              <a:rPr lang="es-CO" sz="2400" b="1" dirty="0">
                <a:solidFill>
                  <a:srgbClr val="FFC000"/>
                </a:solidFill>
              </a:rPr>
              <a:t>2. </a:t>
            </a:r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Efecto de paralaje.</a:t>
            </a:r>
          </a:p>
        </p:txBody>
      </p:sp>
    </p:spTree>
    <p:extLst>
      <p:ext uri="{BB962C8B-B14F-4D97-AF65-F5344CB8AC3E}">
        <p14:creationId xmlns:p14="http://schemas.microsoft.com/office/powerpoint/2010/main" val="217314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19664" y="419426"/>
            <a:ext cx="7912776" cy="5847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CC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EJEMPLO DE ERROR POR PARALAJE</a:t>
            </a:r>
            <a:endParaRPr lang="es-MX" sz="3200" b="1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1609636"/>
            <a:ext cx="8640960" cy="523220"/>
          </a:xfrm>
          <a:prstGeom prst="rect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/>
              <a:t>E</a:t>
            </a:r>
            <a:r>
              <a:rPr lang="es-MX" sz="2800" dirty="0" smtClean="0"/>
              <a:t>l </a:t>
            </a:r>
            <a:r>
              <a:rPr lang="es-MX" sz="2800" dirty="0"/>
              <a:t>error de paralaje es un error sistemático </a:t>
            </a:r>
            <a:r>
              <a:rPr lang="es-MX" sz="2800" dirty="0" smtClean="0"/>
              <a:t>personal.  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323528" y="4104362"/>
            <a:ext cx="8280920" cy="2492990"/>
          </a:xfrm>
          <a:prstGeom prst="rect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Cuando se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lee la temperatura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termómetro, su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escala debe estar perpendicular a nuestra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visión, o sea: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de frente y a la altura de nuestros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ojos,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para apreciar correctamente hasta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qué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valor llega el mercurio.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Si se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lo mira de forma oblicua, ya sea desde arriba o abajo,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se leerá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otra temperatura.</a:t>
            </a:r>
            <a:r>
              <a:rPr lang="es-MX" sz="2600" dirty="0"/>
              <a:t> 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95536" y="2276872"/>
            <a:ext cx="8352928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800" dirty="0"/>
              <a:t>Se presenta cuando no se mira perpendicularmente la escala del instrumento que se está </a:t>
            </a:r>
            <a:r>
              <a:rPr lang="es-MX" sz="2800" dirty="0" smtClean="0"/>
              <a:t>usando.</a:t>
            </a:r>
            <a:endParaRPr lang="es-MX" sz="2800" dirty="0"/>
          </a:p>
        </p:txBody>
      </p:sp>
      <p:sp>
        <p:nvSpPr>
          <p:cNvPr id="2" name="1 Rectángulo"/>
          <p:cNvSpPr/>
          <p:nvPr/>
        </p:nvSpPr>
        <p:spPr>
          <a:xfrm>
            <a:off x="331632" y="3436937"/>
            <a:ext cx="1576072" cy="4924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6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332656"/>
            <a:ext cx="6696744" cy="107721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es-MX" sz="3200" b="1" dirty="0" smtClean="0">
                <a:solidFill>
                  <a:srgbClr val="FFC000"/>
                </a:solidFill>
              </a:rPr>
              <a:t>CÁLCULOS CON MEDICIONES Y SUS INCERTIDUMBRES</a:t>
            </a:r>
            <a:endParaRPr lang="es-MX" sz="32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27584" y="2044005"/>
            <a:ext cx="7488832" cy="138499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uando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se realiza la medición de una magnitud un cierto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número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de veces, se observa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que no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todos los valores son iguales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9" y="3678123"/>
            <a:ext cx="7776864" cy="954107"/>
          </a:xfrm>
          <a:prstGeom prst="rect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CO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 </a:t>
            </a:r>
            <a:r>
              <a:rPr lang="es-CO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el valor </a:t>
            </a:r>
            <a:r>
              <a:rPr lang="es-CO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verdadero?</a:t>
            </a:r>
          </a:p>
          <a:p>
            <a:pPr lvl="0" algn="ctr"/>
            <a:r>
              <a:rPr lang="es-CO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¿Por qué </a:t>
            </a:r>
            <a:r>
              <a:rPr lang="es-CO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valores obtenidos son </a:t>
            </a:r>
            <a:r>
              <a:rPr lang="es-CO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diferentes? </a:t>
            </a:r>
            <a:endParaRPr lang="es-MX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43608" y="4869160"/>
            <a:ext cx="6984776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omar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varias mediciones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incrementa las posibilidades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 obtener una medida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más cercana a la verdadera.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14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957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513972"/>
              </p:ext>
            </p:extLst>
          </p:nvPr>
        </p:nvGraphicFramePr>
        <p:xfrm>
          <a:off x="973138" y="1402482"/>
          <a:ext cx="7231062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Picture 1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402482"/>
                        <a:ext cx="7231062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411760" y="404664"/>
            <a:ext cx="446449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</p:spTree>
    <p:extLst>
      <p:ext uri="{BB962C8B-B14F-4D97-AF65-F5344CB8AC3E}">
        <p14:creationId xmlns:p14="http://schemas.microsoft.com/office/powerpoint/2010/main" val="356508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282352"/>
            <a:ext cx="5400600" cy="1130424"/>
          </a:xfr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/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PROMEDIO ESTADÍSTICO</a:t>
            </a:r>
            <a:br>
              <a:rPr lang="es-MX" sz="3200" dirty="0" smtClean="0">
                <a:solidFill>
                  <a:srgbClr val="FFC000"/>
                </a:solidFill>
              </a:rPr>
            </a:br>
            <a:r>
              <a:rPr lang="es-MX" sz="3200" dirty="0" smtClean="0">
                <a:solidFill>
                  <a:srgbClr val="FFC000"/>
                </a:solidFill>
              </a:rPr>
              <a:t>DE UNAS MEDICIONES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1815207"/>
            <a:ext cx="4104456" cy="523220"/>
          </a:xfrm>
          <a:prstGeom prst="rect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sz="2400" b="1" dirty="0" smtClean="0">
                <a:solidFill>
                  <a:srgbClr val="FFC000"/>
                </a:solidFill>
              </a:rPr>
              <a:t>  </a:t>
            </a:r>
            <a:r>
              <a:rPr lang="es-CO" sz="2800" b="1" dirty="0" smtClean="0">
                <a:solidFill>
                  <a:srgbClr val="FFC000"/>
                </a:solidFill>
              </a:rPr>
              <a:t>Valor </a:t>
            </a:r>
            <a:r>
              <a:rPr lang="es-CO" sz="2800" b="1" dirty="0">
                <a:solidFill>
                  <a:srgbClr val="FFC000"/>
                </a:solidFill>
              </a:rPr>
              <a:t>medio </a:t>
            </a:r>
            <a:r>
              <a:rPr lang="es-CO" sz="2800" b="1" dirty="0" smtClean="0">
                <a:solidFill>
                  <a:srgbClr val="FFC000"/>
                </a:solidFill>
              </a:rPr>
              <a:t>aritmético </a:t>
            </a:r>
            <a:endParaRPr lang="es-MX" sz="2800" b="1" dirty="0"/>
          </a:p>
        </p:txBody>
      </p:sp>
      <p:sp>
        <p:nvSpPr>
          <p:cNvPr id="4" name="3 Rectángulo"/>
          <p:cNvSpPr/>
          <p:nvPr/>
        </p:nvSpPr>
        <p:spPr>
          <a:xfrm>
            <a:off x="395536" y="2660719"/>
            <a:ext cx="8352928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CO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Estadísticamente corresponde 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s-CO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cociente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s-CO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los 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</a:t>
            </a:r>
            <a:r>
              <a:rPr lang="es-CO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medir </a:t>
            </a:r>
            <a:r>
              <a:rPr lang="es-CO" sz="2400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CO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veces 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misma magnitud entre el </a:t>
            </a:r>
            <a:r>
              <a:rPr lang="es-CO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medidas hechas.</a:t>
            </a:r>
            <a:endParaRPr lang="es-MX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4276737"/>
            <a:ext cx="5482901" cy="11684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640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Marcador de contenido"/>
          <p:cNvSpPr txBox="1">
            <a:spLocks/>
          </p:cNvSpPr>
          <p:nvPr/>
        </p:nvSpPr>
        <p:spPr>
          <a:xfrm>
            <a:off x="446855" y="4005064"/>
            <a:ext cx="8229600" cy="1296144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Wingdings" pitchFamily="2" charset="2"/>
              <a:buNone/>
            </a:pPr>
            <a:r>
              <a:rPr lang="es-CO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medio absoluto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(desviación  media o residuo medio de una medida)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Corresponde al </a:t>
            </a:r>
            <a:r>
              <a:rPr lang="es-CO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medio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los </a:t>
            </a:r>
            <a:r>
              <a:rPr lang="es-CO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errores absolutos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39552" y="1556792"/>
            <a:ext cx="8136903" cy="1200329"/>
          </a:xfrm>
          <a:prstGeom prst="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</a:t>
            </a:r>
            <a:r>
              <a:rPr lang="es-CO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absoluto</a:t>
            </a:r>
            <a:r>
              <a:rPr lang="es-CO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(desviación </a:t>
            </a:r>
            <a:r>
              <a:rPr lang="es-CO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residuo de una </a:t>
            </a:r>
            <a:r>
              <a:rPr lang="es-CO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medida):</a:t>
            </a:r>
          </a:p>
          <a:p>
            <a:pPr lvl="0" algn="ctr"/>
            <a:r>
              <a:rPr lang="es-CO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O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definido como </a:t>
            </a:r>
            <a:r>
              <a:rPr lang="es-CO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valor absoluto 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es-CO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desviación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cada medición </a:t>
            </a:r>
            <a:r>
              <a:rPr lang="es-CO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respecto a la media aritmética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872" y="2996952"/>
            <a:ext cx="2331643" cy="792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5656" y="5517232"/>
            <a:ext cx="6347597" cy="109753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716116" cy="626368"/>
          </a:xfr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/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ERROR ABSOLUTO</a:t>
            </a: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7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123728" y="332656"/>
            <a:ext cx="4824536" cy="626368"/>
          </a:xfr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/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ERROR RELATIVO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4941168"/>
            <a:ext cx="5328592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s-CO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</a:t>
            </a:r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porcentual </a:t>
            </a:r>
            <a:r>
              <a:rPr lang="es-CO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desviación porcentual 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media): </a:t>
            </a:r>
          </a:p>
          <a:p>
            <a:pPr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el valor relativo medio multiplicado por cien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83568" y="1642155"/>
            <a:ext cx="5688632" cy="11387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relativo </a:t>
            </a:r>
            <a:r>
              <a:rPr lang="es-CO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medida</a:t>
            </a:r>
            <a:r>
              <a:rPr lang="es-CO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s-CO" sz="24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s-CO" sz="2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O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s-CO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 por el cociente entre error absoluto asociado con la medida y la medida misma.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83568" y="3068960"/>
            <a:ext cx="5328592" cy="15081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relativo medio </a:t>
            </a:r>
            <a:r>
              <a:rPr lang="es-CO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CO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s-CO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desviación relativa </a:t>
            </a:r>
            <a:r>
              <a:rPr lang="es-CO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media):</a:t>
            </a:r>
          </a:p>
          <a:p>
            <a:pPr lvl="0"/>
            <a:r>
              <a:rPr lang="es-CO" sz="2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O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s-CO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 por el cociente </a:t>
            </a:r>
            <a:r>
              <a:rPr lang="es-CO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es-CO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error absoluto </a:t>
            </a:r>
            <a:r>
              <a:rPr lang="es-CO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medio y la </a:t>
            </a:r>
            <a:r>
              <a:rPr lang="es-CO" sz="2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</a:t>
            </a:r>
            <a:r>
              <a:rPr lang="es-CO" sz="2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aritmética. </a:t>
            </a:r>
            <a:endParaRPr lang="es-CO" sz="2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240" y="1730641"/>
            <a:ext cx="2016224" cy="90627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3233219"/>
            <a:ext cx="1566126" cy="120389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192" y="5326982"/>
            <a:ext cx="2668500" cy="62229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6444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763688" y="332656"/>
            <a:ext cx="571611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CÁLCULOS CON INCERTIDUMBRES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2780928"/>
            <a:ext cx="8438678" cy="1200329"/>
          </a:xfrm>
          <a:prstGeom prst="rect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uando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una magnitud m es el resultado de la suma o resta de dos o mas magnitudes medidas directamente, un error en dicha magnitudes traerán consigo un error en m, es decir, si: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11560" y="1959223"/>
            <a:ext cx="5112568" cy="461665"/>
          </a:xfrm>
          <a:prstGeom prst="rect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CO" sz="2400" b="1" dirty="0">
                <a:solidFill>
                  <a:srgbClr val="FFC000"/>
                </a:solidFill>
              </a:rPr>
              <a:t>Suma o diferencia de magnitudes: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5109" y="4304496"/>
            <a:ext cx="2593274" cy="6366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709050" y="5631631"/>
            <a:ext cx="1702710" cy="461665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dirty="0"/>
              <a:t> </a:t>
            </a:r>
            <a:r>
              <a:rPr lang="es-CO" sz="2400" dirty="0">
                <a:solidFill>
                  <a:srgbClr val="FFC000"/>
                </a:solidFill>
              </a:rPr>
              <a:t>Entonces,  </a:t>
            </a:r>
            <a:endParaRPr lang="es-MX" sz="2400" dirty="0">
              <a:solidFill>
                <a:srgbClr val="FFC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9175" y="5301208"/>
            <a:ext cx="3853065" cy="11726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4269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763688" y="332656"/>
            <a:ext cx="571611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CÁLCULOS CON INCERTIDUMBRES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411760" y="2237963"/>
            <a:ext cx="273630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buNone/>
            </a:pPr>
            <a:r>
              <a:rPr lang="es-CO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El error relativo </a:t>
            </a:r>
            <a:r>
              <a:rPr lang="es-CO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esta </a:t>
            </a:r>
            <a:r>
              <a:rPr lang="es-CO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dado por: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6096" y="2223632"/>
            <a:ext cx="2139408" cy="84532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1763688" y="3645024"/>
            <a:ext cx="3384376" cy="830997"/>
          </a:xfrm>
          <a:prstGeom prst="rect">
            <a:avLst/>
          </a:prstGeom>
          <a:ln w="3810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buNone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Si el caso es la suma de </a:t>
            </a:r>
            <a:r>
              <a:rPr lang="es-CO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CO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CO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entonces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3599211"/>
            <a:ext cx="2361673" cy="90990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763688" y="5157192"/>
            <a:ext cx="3419872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buNone/>
            </a:pP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el caso de la resta de </a:t>
            </a:r>
            <a:r>
              <a:rPr lang="es-CO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CO" sz="24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CO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entonces : 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5067891"/>
            <a:ext cx="2545414" cy="102540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3328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78635" y="2363396"/>
            <a:ext cx="7848872" cy="1200329"/>
          </a:xfrm>
          <a:prstGeom prst="rect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Cuando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una magnitud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CO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es el resultado de la suma o resta de dos o mas magnitudes medidas directamente, un error en dicha magnitud traerá consigo un error en </a:t>
            </a:r>
            <a:r>
              <a:rPr lang="es-CO" sz="2400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CO" sz="2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896" y="4179687"/>
            <a:ext cx="1830734" cy="61746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411654" y="5589240"/>
            <a:ext cx="156805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2400" dirty="0"/>
              <a:t> Entonces,</a:t>
            </a:r>
            <a:endParaRPr lang="es-MX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1447" y="5229200"/>
            <a:ext cx="4493567" cy="122413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2" name="1 Título"/>
          <p:cNvSpPr txBox="1">
            <a:spLocks/>
          </p:cNvSpPr>
          <p:nvPr/>
        </p:nvSpPr>
        <p:spPr>
          <a:xfrm>
            <a:off x="1763688" y="332656"/>
            <a:ext cx="571611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CÁLCULOS CON INCERTIDUMBRES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78634" y="1700808"/>
            <a:ext cx="392443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CO" sz="2400" b="1" dirty="0">
                <a:solidFill>
                  <a:srgbClr val="FFC000"/>
                </a:solidFill>
              </a:rPr>
              <a:t>Producto </a:t>
            </a:r>
            <a:r>
              <a:rPr lang="es-CO" sz="2400" b="1" dirty="0" smtClean="0">
                <a:solidFill>
                  <a:srgbClr val="FFC000"/>
                </a:solidFill>
              </a:rPr>
              <a:t>de </a:t>
            </a:r>
            <a:r>
              <a:rPr lang="es-CO" sz="2400" b="1" dirty="0">
                <a:solidFill>
                  <a:srgbClr val="FFC000"/>
                </a:solidFill>
              </a:rPr>
              <a:t>magnitudes</a:t>
            </a:r>
            <a:r>
              <a:rPr lang="es-CO" sz="2400" dirty="0">
                <a:solidFill>
                  <a:prstClr val="white"/>
                </a:solidFill>
              </a:rPr>
              <a:t>: 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1482462" y="4263479"/>
            <a:ext cx="179339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CO" sz="2400" i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CO" sz="24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decir, si: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CO" sz="2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62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1187624" y="1988840"/>
            <a:ext cx="6695347" cy="2304256"/>
            <a:chOff x="540949" y="1556792"/>
            <a:chExt cx="6695347" cy="2304256"/>
          </a:xfrm>
        </p:grpSpPr>
        <p:sp>
          <p:nvSpPr>
            <p:cNvPr id="9" name="8 Rectángulo"/>
            <p:cNvSpPr/>
            <p:nvPr/>
          </p:nvSpPr>
          <p:spPr>
            <a:xfrm>
              <a:off x="540949" y="1556792"/>
              <a:ext cx="6695347" cy="2304256"/>
            </a:xfrm>
            <a:prstGeom prst="rect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" name="1 Rectángulo"/>
            <p:cNvSpPr/>
            <p:nvPr/>
          </p:nvSpPr>
          <p:spPr>
            <a:xfrm>
              <a:off x="540949" y="1700808"/>
              <a:ext cx="32524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400" b="1" dirty="0"/>
                <a:t>Ya que </a:t>
              </a:r>
              <a:r>
                <a:rPr lang="es-CO" sz="2400" b="1" dirty="0" smtClean="0"/>
                <a:t>las </a:t>
              </a:r>
              <a:r>
                <a:rPr lang="es-CO" sz="2400" b="1" dirty="0"/>
                <a:t>cantidades </a:t>
              </a:r>
              <a:endParaRPr lang="es-MX" sz="2400" dirty="0"/>
            </a:p>
          </p:txBody>
        </p:sp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85430" y="1772816"/>
              <a:ext cx="1003991" cy="354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3 Rectángulo"/>
            <p:cNvSpPr/>
            <p:nvPr/>
          </p:nvSpPr>
          <p:spPr>
            <a:xfrm>
              <a:off x="4860032" y="1720887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400" b="1" dirty="0"/>
                <a:t>son pequeñas, </a:t>
              </a:r>
              <a:endParaRPr lang="es-MX" sz="2400" dirty="0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05023" y="2289045"/>
              <a:ext cx="961046" cy="41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5 Rectángulo"/>
            <p:cNvSpPr/>
            <p:nvPr/>
          </p:nvSpPr>
          <p:spPr>
            <a:xfrm>
              <a:off x="2200666" y="2265377"/>
              <a:ext cx="46089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s-CO" sz="2400" b="1" dirty="0"/>
                <a:t>puede </a:t>
              </a:r>
              <a:r>
                <a:rPr lang="es-CO" sz="2400" b="1" dirty="0" smtClean="0"/>
                <a:t>despreciarse, resultando</a:t>
              </a:r>
              <a:r>
                <a:rPr lang="es-CO" sz="2400" b="1" dirty="0"/>
                <a:t>:</a:t>
              </a:r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07939" y="2986394"/>
              <a:ext cx="4053167" cy="49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1 Título"/>
          <p:cNvSpPr txBox="1">
            <a:spLocks/>
          </p:cNvSpPr>
          <p:nvPr/>
        </p:nvSpPr>
        <p:spPr>
          <a:xfrm>
            <a:off x="1763688" y="332656"/>
            <a:ext cx="571611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PRODUCTOS  CON INCERTIDUMBRES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115616" y="4725144"/>
            <a:ext cx="3168352" cy="830997"/>
          </a:xfrm>
          <a:prstGeom prst="rect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buNone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El error absoluto en </a:t>
            </a:r>
            <a:r>
              <a:rPr lang="es-CO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 esta dado por: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4008" y="4813837"/>
            <a:ext cx="3337331" cy="6313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3" name="12 Rectángulo"/>
          <p:cNvSpPr/>
          <p:nvPr/>
        </p:nvSpPr>
        <p:spPr>
          <a:xfrm>
            <a:off x="288914" y="5919663"/>
            <a:ext cx="5141151" cy="461665"/>
          </a:xfrm>
          <a:prstGeom prst="rect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El error relativo vendrá dado por: 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2120" y="5733256"/>
            <a:ext cx="3050367" cy="8640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2729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763688" y="332656"/>
            <a:ext cx="571611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COCIENTES  CON INCERTIDUMBRES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8634" y="1700808"/>
            <a:ext cx="3924437" cy="461665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Cociente de </a:t>
            </a:r>
            <a:r>
              <a:rPr lang="es-CO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magnitudes</a:t>
            </a:r>
            <a:r>
              <a:rPr lang="es-CO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74492" y="2444695"/>
            <a:ext cx="8229956" cy="1200329"/>
          </a:xfrm>
          <a:prstGeom prst="rect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Cuando una magnitud </a:t>
            </a:r>
            <a:r>
              <a:rPr lang="es-CO" sz="2400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el resultado de dividir dos o mas magnitudes medidas directamente, un error en dichas magnitudes traerá consigo un error en </a:t>
            </a:r>
            <a:r>
              <a:rPr lang="es-CO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0829" y="3994207"/>
            <a:ext cx="1853379" cy="101896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2699792" y="5703639"/>
            <a:ext cx="1600118" cy="461665"/>
          </a:xfrm>
          <a:prstGeom prst="rect">
            <a:avLst/>
          </a:prstGeom>
          <a:solidFill>
            <a:schemeClr val="tx2">
              <a:lumMod val="5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s-CO" sz="2400" b="1" dirty="0" smtClean="0">
                <a:solidFill>
                  <a:srgbClr val="FFC000"/>
                </a:solidFill>
              </a:rPr>
              <a:t>Entonces: </a:t>
            </a:r>
            <a:endParaRPr lang="es-CO" sz="2400" b="1" dirty="0">
              <a:solidFill>
                <a:srgbClr val="FFC000"/>
              </a:solidFill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392767"/>
            <a:ext cx="3037971" cy="116637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2428204" y="4222117"/>
            <a:ext cx="192777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24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i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CO" sz="24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decir, si: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838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763688" y="332656"/>
            <a:ext cx="571611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COCIENTES  CON INCERTIDUMBRES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15926" y="1844824"/>
            <a:ext cx="6880410" cy="461665"/>
          </a:xfrm>
          <a:prstGeom prst="rect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Al multiplicar por 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denominador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se obtiene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537064"/>
            <a:ext cx="7552577" cy="96394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grpSp>
        <p:nvGrpSpPr>
          <p:cNvPr id="13" name="12 Grupo"/>
          <p:cNvGrpSpPr/>
          <p:nvPr/>
        </p:nvGrpSpPr>
        <p:grpSpPr>
          <a:xfrm>
            <a:off x="539552" y="3717032"/>
            <a:ext cx="7848872" cy="2880320"/>
            <a:chOff x="251520" y="3789040"/>
            <a:chExt cx="7848872" cy="2880320"/>
          </a:xfrm>
        </p:grpSpPr>
        <p:sp>
          <p:nvSpPr>
            <p:cNvPr id="11" name="10 Rectángulo"/>
            <p:cNvSpPr/>
            <p:nvPr/>
          </p:nvSpPr>
          <p:spPr>
            <a:xfrm>
              <a:off x="251520" y="3789040"/>
              <a:ext cx="7848872" cy="288032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395536" y="4017512"/>
              <a:ext cx="102463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400" b="1" dirty="0"/>
                <a:t>Como</a:t>
              </a:r>
              <a:endParaRPr lang="es-MX" sz="2400" dirty="0"/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05010" y="4059903"/>
              <a:ext cx="1842854" cy="41927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  <p:sp>
          <p:nvSpPr>
            <p:cNvPr id="8" name="7 Rectángulo"/>
            <p:cNvSpPr/>
            <p:nvPr/>
          </p:nvSpPr>
          <p:spPr>
            <a:xfrm>
              <a:off x="3347863" y="4080228"/>
              <a:ext cx="46085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s-CO" b="1" dirty="0"/>
                <a:t> </a:t>
              </a:r>
              <a:r>
                <a:rPr lang="es-CO" sz="2400" b="1" dirty="0"/>
                <a:t>son cantidades muy </a:t>
              </a:r>
              <a:r>
                <a:rPr lang="es-CO" sz="2400" b="1" dirty="0" smtClean="0"/>
                <a:t>pequeñas,</a:t>
              </a:r>
              <a:endParaRPr lang="es-CO" sz="2400" b="1" dirty="0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95535" y="4685909"/>
              <a:ext cx="28083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CO" sz="2400" b="1" dirty="0" smtClean="0">
                  <a:solidFill>
                    <a:prstClr val="white"/>
                  </a:solidFill>
                </a:rPr>
                <a:t>entonces </a:t>
              </a:r>
              <a:r>
                <a:rPr lang="es-CO" sz="2400" b="1" dirty="0">
                  <a:solidFill>
                    <a:prstClr val="white"/>
                  </a:solidFill>
                </a:rPr>
                <a:t>resulta:</a:t>
              </a:r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32285" y="5261973"/>
              <a:ext cx="4127947" cy="97533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60514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763688" y="332656"/>
            <a:ext cx="571611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rgbClr val="FFC000"/>
            </a:solidFill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COCIENTES  CON INCERTIDUMBRES</a:t>
            </a:r>
            <a:endParaRPr lang="es-MX" sz="3200" dirty="0">
              <a:solidFill>
                <a:srgbClr val="FFC000"/>
              </a:solidFill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364609" y="1887215"/>
            <a:ext cx="8455863" cy="1181745"/>
            <a:chOff x="364609" y="1887215"/>
            <a:chExt cx="8455863" cy="1181745"/>
          </a:xfrm>
        </p:grpSpPr>
        <p:sp>
          <p:nvSpPr>
            <p:cNvPr id="7" name="6 Rectángulo"/>
            <p:cNvSpPr/>
            <p:nvPr/>
          </p:nvSpPr>
          <p:spPr>
            <a:xfrm>
              <a:off x="364609" y="1887215"/>
              <a:ext cx="8455863" cy="118174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" name="2 Rectángulo"/>
            <p:cNvSpPr/>
            <p:nvPr/>
          </p:nvSpPr>
          <p:spPr>
            <a:xfrm>
              <a:off x="528079" y="1887215"/>
              <a:ext cx="8148377" cy="83099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CO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El error máximo en </a:t>
              </a:r>
              <a:r>
                <a:rPr lang="es-CO" sz="2400" b="1" i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s-CO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O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(caso </a:t>
              </a:r>
              <a:r>
                <a:rPr lang="es-CO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mas desfavorable) ocurre </a:t>
              </a:r>
              <a:endParaRPr lang="es-MX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15094" y="2482078"/>
              <a:ext cx="1252850" cy="42406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  <p:sp>
          <p:nvSpPr>
            <p:cNvPr id="5" name="4 Rectángulo"/>
            <p:cNvSpPr/>
            <p:nvPr/>
          </p:nvSpPr>
          <p:spPr>
            <a:xfrm>
              <a:off x="4137919" y="2463279"/>
              <a:ext cx="36744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son </a:t>
              </a:r>
              <a:r>
                <a:rPr lang="es-CO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 signo </a:t>
              </a:r>
              <a:r>
                <a:rPr lang="es-CO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contrario. </a:t>
              </a:r>
              <a:endParaRPr lang="es-MX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1409151" y="2463279"/>
              <a:ext cx="12906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s-CO" sz="24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cuando</a:t>
              </a:r>
              <a:endParaRPr 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2812" y="3284984"/>
            <a:ext cx="3523364" cy="99974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1" name="10 Rectángulo"/>
          <p:cNvSpPr/>
          <p:nvPr/>
        </p:nvSpPr>
        <p:spPr>
          <a:xfrm>
            <a:off x="811642" y="3501008"/>
            <a:ext cx="1600118" cy="461665"/>
          </a:xfrm>
          <a:prstGeom prst="rect">
            <a:avLst/>
          </a:prstGeom>
          <a:solidFill>
            <a:schemeClr val="tx2">
              <a:lumMod val="5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s-CO" sz="2400" b="1" dirty="0" smtClean="0">
                <a:solidFill>
                  <a:srgbClr val="FFC000"/>
                </a:solidFill>
              </a:rPr>
              <a:t>Entonces: </a:t>
            </a:r>
            <a:endParaRPr lang="es-CO" sz="2400" b="1" dirty="0">
              <a:solidFill>
                <a:srgbClr val="FFC000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95536" y="4739073"/>
            <a:ext cx="4440639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El error absoluto en </a:t>
            </a:r>
            <a:r>
              <a:rPr lang="es-CO" sz="2400" b="1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 será:  </a:t>
            </a:r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4048" y="4509120"/>
            <a:ext cx="2916451" cy="105165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4" name="13 Rectángulo"/>
          <p:cNvSpPr/>
          <p:nvPr/>
        </p:nvSpPr>
        <p:spPr>
          <a:xfrm>
            <a:off x="76577" y="5877272"/>
            <a:ext cx="2839239" cy="461665"/>
          </a:xfrm>
          <a:prstGeom prst="rect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s-CO" sz="2400" b="1" dirty="0"/>
              <a:t>y el error relativo:  </a:t>
            </a:r>
          </a:p>
        </p:txBody>
      </p: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81679" y="5753190"/>
            <a:ext cx="5882809" cy="8441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8738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69744703"/>
              </p:ext>
            </p:extLst>
          </p:nvPr>
        </p:nvGraphicFramePr>
        <p:xfrm>
          <a:off x="251520" y="2669003"/>
          <a:ext cx="4183385" cy="3136261"/>
        </p:xfrm>
        <a:graphic>
          <a:graphicData uri="http://schemas.openxmlformats.org/drawingml/2006/table">
            <a:tbl>
              <a:tblPr/>
              <a:tblGrid>
                <a:gridCol w="1152128"/>
                <a:gridCol w="3031257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4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CARÁTULA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SECUENCIA DIDÁCTICA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MAPA CURRICULAR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(continuación)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580833343"/>
              </p:ext>
            </p:extLst>
          </p:nvPr>
        </p:nvGraphicFramePr>
        <p:xfrm>
          <a:off x="4781872" y="1322432"/>
          <a:ext cx="4038600" cy="4535424"/>
        </p:xfrm>
        <a:graphic>
          <a:graphicData uri="http://schemas.openxmlformats.org/drawingml/2006/table">
            <a:tbl>
              <a:tblPr/>
              <a:tblGrid>
                <a:gridCol w="1158280"/>
                <a:gridCol w="2880320"/>
              </a:tblGrid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16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2616" y="426368"/>
            <a:ext cx="4951512" cy="914400"/>
          </a:xfrm>
          <a:ln w="38100">
            <a:solidFill>
              <a:srgbClr val="FFC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BIBLIOGRAFÍA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71086" y="1958057"/>
            <a:ext cx="7861354" cy="3847207"/>
          </a:xfrm>
          <a:prstGeom prst="rect">
            <a:avLst/>
          </a:prstGeom>
          <a:solidFill>
            <a:schemeClr val="bg2">
              <a:lumMod val="5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endParaRPr lang="es-ES" sz="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/>
              <a:t>Ruíz R. </a:t>
            </a:r>
            <a:r>
              <a:rPr lang="es-ES" sz="2400" b="1" dirty="0" smtClean="0"/>
              <a:t>El Método Científico y sus Etapas, </a:t>
            </a:r>
            <a:r>
              <a:rPr lang="es-ES" sz="2400" dirty="0" smtClean="0"/>
              <a:t>consultado en Internet </a:t>
            </a:r>
            <a:r>
              <a:rPr lang="es-ES" sz="2400" dirty="0"/>
              <a:t>en agosto de </a:t>
            </a:r>
            <a:r>
              <a:rPr lang="es-ES" sz="2400" dirty="0" smtClean="0"/>
              <a:t>2016 en </a:t>
            </a:r>
            <a:r>
              <a:rPr lang="es-ES" sz="2000" dirty="0"/>
              <a:t>http://www.index-f.com/lascasas/documentos/lc0256.pdf</a:t>
            </a:r>
          </a:p>
          <a:p>
            <a:endParaRPr lang="es-ES" sz="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/>
              <a:t>D.C</a:t>
            </a:r>
            <a:r>
              <a:rPr lang="es-ES" sz="2400" dirty="0"/>
              <a:t>. </a:t>
            </a:r>
            <a:r>
              <a:rPr lang="es-ES" sz="2400" dirty="0" err="1"/>
              <a:t>Baird</a:t>
            </a:r>
            <a:r>
              <a:rPr lang="es-ES" sz="2400" dirty="0"/>
              <a:t> 1995, </a:t>
            </a:r>
            <a:r>
              <a:rPr lang="es-ES" sz="2400" b="1" dirty="0"/>
              <a:t>Experimentación: una introducción a la teoría de mediciones y al diseño de </a:t>
            </a:r>
            <a:r>
              <a:rPr lang="es-ES" sz="2400" b="1" dirty="0" smtClean="0"/>
              <a:t>experimentos</a:t>
            </a:r>
            <a:r>
              <a:rPr lang="es-ES" sz="2400" dirty="0" smtClean="0"/>
              <a:t>; Editorial </a:t>
            </a:r>
            <a:r>
              <a:rPr lang="es-ES" sz="2400" dirty="0"/>
              <a:t>Prentice-Hall </a:t>
            </a:r>
            <a:r>
              <a:rPr lang="es-ES" sz="2400" dirty="0" smtClean="0"/>
              <a:t>Hispanoamericana </a:t>
            </a:r>
            <a:r>
              <a:rPr lang="es-ES" sz="2400" dirty="0"/>
              <a:t>S. A. </a:t>
            </a:r>
            <a:r>
              <a:rPr lang="es-ES" sz="2400" dirty="0" smtClean="0"/>
              <a:t> México.</a:t>
            </a:r>
          </a:p>
          <a:p>
            <a:endParaRPr lang="es-MX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Meiners</a:t>
            </a:r>
            <a:r>
              <a:rPr lang="en-US" sz="2400" dirty="0"/>
              <a:t>, H. F. 1970, </a:t>
            </a:r>
            <a:r>
              <a:rPr lang="en-US" sz="2400" b="1" dirty="0"/>
              <a:t>Physics </a:t>
            </a:r>
            <a:r>
              <a:rPr lang="en-US" sz="2400" b="1" dirty="0" err="1"/>
              <a:t>demostration</a:t>
            </a:r>
            <a:r>
              <a:rPr lang="en-US" sz="2400" b="1" dirty="0"/>
              <a:t> experiments, </a:t>
            </a:r>
            <a:r>
              <a:rPr lang="en-US" sz="2400" dirty="0"/>
              <a:t>Vol II, The Ronald Press Co., USA</a:t>
            </a:r>
            <a:r>
              <a:rPr lang="en-US" sz="2400" dirty="0" smtClean="0"/>
              <a:t>.</a:t>
            </a:r>
          </a:p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414903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7240" y="498376"/>
            <a:ext cx="5018896" cy="914400"/>
          </a:xfrm>
          <a:ln w="38100">
            <a:solidFill>
              <a:srgbClr val="FFC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solidFill>
                  <a:srgbClr val="FFC000"/>
                </a:solidFill>
              </a:rPr>
              <a:t>BIBLIOGRAFÍA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2172920"/>
            <a:ext cx="7992888" cy="2308324"/>
          </a:xfrm>
          <a:prstGeom prst="rect">
            <a:avLst/>
          </a:prstGeom>
          <a:solidFill>
            <a:schemeClr val="bg2">
              <a:lumMod val="5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endParaRPr lang="es-MX" sz="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Riveros</a:t>
            </a:r>
            <a:r>
              <a:rPr lang="es-MX" sz="2400" dirty="0"/>
              <a:t>, H. G. Rosas L., 1991, </a:t>
            </a:r>
            <a:r>
              <a:rPr lang="es-MX" sz="2400" b="1" dirty="0"/>
              <a:t>El método científico aplicado </a:t>
            </a:r>
            <a:r>
              <a:rPr lang="es-MX" sz="2400" b="1" dirty="0" smtClean="0"/>
              <a:t>a las </a:t>
            </a:r>
            <a:r>
              <a:rPr lang="es-MX" sz="2400" b="1" dirty="0"/>
              <a:t>ciencias experimentales</a:t>
            </a:r>
            <a:r>
              <a:rPr lang="es-MX" sz="2400" dirty="0"/>
              <a:t>, Editorial Trillas, México</a:t>
            </a:r>
            <a:r>
              <a:rPr lang="es-MX" sz="2400" dirty="0" smtClean="0"/>
              <a:t>.</a:t>
            </a:r>
          </a:p>
          <a:p>
            <a:endParaRPr lang="es-MX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Preston, D. W., Dietz, E. R. 1991, </a:t>
            </a:r>
            <a:r>
              <a:rPr lang="en-US" sz="2400" b="1" dirty="0"/>
              <a:t>Art of experimental physics</a:t>
            </a:r>
            <a:r>
              <a:rPr lang="en-US" sz="2400" dirty="0"/>
              <a:t>, </a:t>
            </a:r>
            <a:r>
              <a:rPr lang="en-US" sz="2400" dirty="0" smtClean="0"/>
              <a:t>Editorial </a:t>
            </a:r>
            <a:r>
              <a:rPr lang="en-US" sz="2400" dirty="0"/>
              <a:t>John Wiley &amp; Sons, USA</a:t>
            </a:r>
            <a:r>
              <a:rPr lang="en-US" sz="2400" dirty="0" smtClean="0"/>
              <a:t>.</a:t>
            </a:r>
          </a:p>
          <a:p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0683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101" name="Group 2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64298315"/>
              </p:ext>
            </p:extLst>
          </p:nvPr>
        </p:nvGraphicFramePr>
        <p:xfrm>
          <a:off x="4644008" y="2132856"/>
          <a:ext cx="4320480" cy="3677424"/>
        </p:xfrm>
        <a:graphic>
          <a:graphicData uri="http://schemas.openxmlformats.org/drawingml/2006/table">
            <a:tbl>
              <a:tblPr/>
              <a:tblGrid>
                <a:gridCol w="936104"/>
                <a:gridCol w="3384376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s-ES_tradnl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SURGIMIENTO DEL MÉTODO INDUCTIVO EXPERIMENTAL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3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EL MÉTODO CIENTÍFICO</a:t>
                      </a:r>
                      <a:endParaRPr lang="es-MX" sz="18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ETAPAS DEL MÉTODO CIENTÍFICO</a:t>
                      </a:r>
                      <a:endParaRPr lang="es-MX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6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¿QUÉ OBSERVAR?</a:t>
                      </a:r>
                      <a:endParaRPr lang="es-MX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FORMULACIÓN DE HIPÓTESIS</a:t>
                      </a:r>
                      <a:endParaRPr lang="es-MX" sz="1800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3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EXPERIMENTACIÓN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968438947"/>
              </p:ext>
            </p:extLst>
          </p:nvPr>
        </p:nvGraphicFramePr>
        <p:xfrm>
          <a:off x="0" y="2276872"/>
          <a:ext cx="4248472" cy="3528392"/>
        </p:xfrm>
        <a:graphic>
          <a:graphicData uri="http://schemas.openxmlformats.org/drawingml/2006/table">
            <a:tbl>
              <a:tblPr/>
              <a:tblGrid>
                <a:gridCol w="936104"/>
                <a:gridCol w="3312368"/>
              </a:tblGrid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</a:t>
                      </a: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8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OBJETIVO DEL CURSO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92696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9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25" name="Group 2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35428830"/>
              </p:ext>
            </p:extLst>
          </p:nvPr>
        </p:nvGraphicFramePr>
        <p:xfrm>
          <a:off x="4716016" y="332656"/>
          <a:ext cx="3888680" cy="6139822"/>
        </p:xfrm>
        <a:graphic>
          <a:graphicData uri="http://schemas.openxmlformats.org/drawingml/2006/table">
            <a:tbl>
              <a:tblPr/>
              <a:tblGrid>
                <a:gridCol w="1045541"/>
                <a:gridCol w="2843139"/>
              </a:tblGrid>
              <a:tr h="7938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2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DEFINICIÓN DE ERROR O INCERTIDUMBRE </a:t>
                      </a:r>
                      <a:endParaRPr lang="es-MX" sz="1800" b="1" dirty="0" smtClean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92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ACCIONES   QUE  CONDICIONAN EL  ERROR  EN  LA  MEDICIÓN (El Método de Medida Empleado)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30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ACCIONES   QUE  CONDICIONAN EL  ERROR  EN  LA  MEDICIÓN (Condiciones del Ambiente)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ACCIONES   QUE  CONDICIONAN EL  ERROR  EN  LA  MEDICIÓN</a:t>
                      </a:r>
                      <a:r>
                        <a:rPr lang="es-MX" sz="1800" b="1" baseline="0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(El Instrumento de Medición)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034781096"/>
              </p:ext>
            </p:extLst>
          </p:nvPr>
        </p:nvGraphicFramePr>
        <p:xfrm>
          <a:off x="467544" y="2060848"/>
          <a:ext cx="3744416" cy="4539276"/>
        </p:xfrm>
        <a:graphic>
          <a:graphicData uri="http://schemas.openxmlformats.org/drawingml/2006/table">
            <a:tbl>
              <a:tblPr/>
              <a:tblGrid>
                <a:gridCol w="936104"/>
                <a:gridCol w="2808312"/>
              </a:tblGrid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DEFINICIÓN DE MEDICIÓN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CONCEPTO DE MEDIDA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TIPOS DE MEDIDAS 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TIPOS DE MEDIDAS </a:t>
                      </a:r>
                    </a:p>
                    <a:p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(continuación)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DEFINICIÓN DE RESOLUCIÓN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PRECISIÓN Y EXACTITUD </a:t>
                      </a:r>
                      <a:endParaRPr lang="es-MX" sz="1800" b="1" dirty="0" smtClean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DIFERENCIAS ENTRE EXACTITUD Y PRECICIÓN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51" name="Group 5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81253617"/>
              </p:ext>
            </p:extLst>
          </p:nvPr>
        </p:nvGraphicFramePr>
        <p:xfrm>
          <a:off x="539552" y="1672299"/>
          <a:ext cx="3816350" cy="4216397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785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ACCIONES   QUE  CONDICIONAN EL  ERROR  EN  LA  MEDICIÓN (El Observador)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TIPOS DE ERRORES 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EJEMPLOS DE ERROR SISTEMÁTICO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ERRORES POR PARALAJE 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EJEMPLO DE ERROR POR PARALAJE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873235616"/>
              </p:ext>
            </p:extLst>
          </p:nvPr>
        </p:nvGraphicFramePr>
        <p:xfrm>
          <a:off x="4644082" y="1700808"/>
          <a:ext cx="3816350" cy="4136027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785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CÁLCULO</a:t>
                      </a:r>
                      <a:r>
                        <a:rPr lang="es-MX" sz="1800" b="1" baseline="0" dirty="0" smtClean="0">
                          <a:solidFill>
                            <a:srgbClr val="FFC000"/>
                          </a:solidFill>
                        </a:rPr>
                        <a:t> CON MEDICIONES Y SUS INCERTIDUMBRES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PROMEDIO ESTADÍSTICO</a:t>
                      </a:r>
                      <a:r>
                        <a:rPr lang="es-MX" sz="1800" b="1" baseline="0" dirty="0" smtClean="0">
                          <a:solidFill>
                            <a:srgbClr val="FFC000"/>
                          </a:solidFill>
                        </a:rPr>
                        <a:t> DE UNAS MEDICIONES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ERROR ABSOLUTO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ERROR RELATIVO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CÁLCULO CON INCERTIDUMBES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332656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91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29208" y="733824"/>
            <a:ext cx="2602632" cy="1038992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3" name="Group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9056376"/>
              </p:ext>
            </p:extLst>
          </p:nvPr>
        </p:nvGraphicFramePr>
        <p:xfrm>
          <a:off x="539552" y="2346007"/>
          <a:ext cx="3816350" cy="3293602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8404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2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CÁLCULOS CON INCERTIDUMBRES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16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CONTINUACIÓN</a:t>
                      </a:r>
                      <a:r>
                        <a:rPr lang="es-MX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 CON INCERTIDUMBRES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 CON INCERTIDUMBRES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CONTINUACIÓN</a:t>
                      </a:r>
                      <a:r>
                        <a:rPr lang="es-MX" sz="20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732710"/>
              </p:ext>
            </p:extLst>
          </p:nvPr>
        </p:nvGraphicFramePr>
        <p:xfrm>
          <a:off x="4932040" y="1325541"/>
          <a:ext cx="3816350" cy="4477266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6484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7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COCIENTES  CON INCERTIDUMBRES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COCIENTE DE MAGNITUDES</a:t>
                      </a:r>
                      <a:r>
                        <a:rPr lang="es-MX" sz="20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s-MX" sz="20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63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COCIENTES CON INCERTIDUMBRES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18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CONTINUACIÓN</a:t>
                      </a:r>
                      <a:r>
                        <a:rPr lang="es-MX" sz="2000" b="1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78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COCIENTES CON INCERTIDUMBRES</a:t>
                      </a:r>
                    </a:p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MX" sz="14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ERROR MÁXIMO</a:t>
                      </a:r>
                      <a:r>
                        <a:rPr lang="es-MX" sz="1800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MX" sz="18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BIBLIOGRAFÍA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4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BIBLIOGRAFÍA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62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4938</TotalTime>
  <Words>2818</Words>
  <Application>Microsoft Office PowerPoint</Application>
  <PresentationFormat>Presentación en pantalla (4:3)</PresentationFormat>
  <Paragraphs>481</Paragraphs>
  <Slides>51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3" baseType="lpstr">
      <vt:lpstr>Elemental</vt:lpstr>
      <vt:lpstr>Imagen de mapa de bits</vt:lpstr>
      <vt:lpstr>Presentación de PowerPoint</vt:lpstr>
      <vt:lpstr>SECUENCIA DIDÁCTICA</vt:lpstr>
      <vt:lpstr>MAPA CURRICULAR</vt:lpstr>
      <vt:lpstr>MAPA CURRICULAR</vt:lpstr>
      <vt:lpstr>ÍNDICE DE CONTENIDO</vt:lpstr>
      <vt:lpstr>ÍNDICE DE CONTENIDO</vt:lpstr>
      <vt:lpstr>ÍNDICE DE CONTENIDO</vt:lpstr>
      <vt:lpstr>ÍNDICE DE CONTENIDO</vt:lpstr>
      <vt:lpstr>Presentación de PowerPoint</vt:lpstr>
      <vt:lpstr>GUIÓN EXPLICATIVO</vt:lpstr>
      <vt:lpstr>GUIÓN EXPLICATIVO</vt:lpstr>
      <vt:lpstr>GUIÓN EXPLICATIVO</vt:lpstr>
      <vt:lpstr>GUIÓN EXPLICATIVO</vt:lpstr>
      <vt:lpstr>GUIÓN EXPLICATIVO</vt:lpstr>
      <vt:lpstr>Presentación de PowerPoint</vt:lpstr>
      <vt:lpstr>OBJETIVO DEL CURSO (obtenido del Plan Curricular vigente de la Licenciatura de Físico)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PROMEDIO ESTADÍSTICO DE UNAS MEDICIONES</vt:lpstr>
      <vt:lpstr>ERROR ABSOLUTO</vt:lpstr>
      <vt:lpstr>ERROR RELATIVO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Aplicaciones del Cálculo Vectorial</dc:title>
  <dc:creator>a</dc:creator>
  <cp:lastModifiedBy>a</cp:lastModifiedBy>
  <cp:revision>572</cp:revision>
  <dcterms:created xsi:type="dcterms:W3CDTF">2014-03-17T02:49:12Z</dcterms:created>
  <dcterms:modified xsi:type="dcterms:W3CDTF">2016-09-09T06:13:52Z</dcterms:modified>
</cp:coreProperties>
</file>